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Lexend ExtraBold"/>
      <p:bold r:id="rId20"/>
    </p:embeddedFont>
    <p:embeddedFont>
      <p:font typeface="Nuni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  <p:embeddedFont>
      <p:font typeface="Maven Pro ExtraBold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exendExtraBold-bold.fntdata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27" Type="http://schemas.openxmlformats.org/officeDocument/2006/relationships/font" Target="fonts/MavenProExtra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167eee102e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167eee102e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167eee102e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167eee102e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167eee102e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167eee102e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167eee102e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167eee102e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167eee102e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167eee102e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167eee10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167eee10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167eee102e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167eee102e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167eee102e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167eee102e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167eee102e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167eee102e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167eee102e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167eee102e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167eee102e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167eee102e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182cd997b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182cd997b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167eee102e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167eee102e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635825" y="81406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Mid-time project presentation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11700" y="2775600"/>
            <a:ext cx="8520600" cy="14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Made by: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Ignacio Villanueva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Mokhtar Sellami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CSED 332: Software Design methods</a:t>
            </a:r>
            <a:endParaRPr/>
          </a:p>
        </p:txBody>
      </p:sp>
      <p:sp>
        <p:nvSpPr>
          <p:cNvPr id="279" name="Google Shape;279;p13"/>
          <p:cNvSpPr txBox="1"/>
          <p:nvPr/>
        </p:nvSpPr>
        <p:spPr>
          <a:xfrm>
            <a:off x="5660975" y="4265350"/>
            <a:ext cx="22581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21 November 2024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88" y="517725"/>
            <a:ext cx="1762125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22"/>
          <p:cNvSpPr txBox="1"/>
          <p:nvPr>
            <p:ph type="title"/>
          </p:nvPr>
        </p:nvSpPr>
        <p:spPr>
          <a:xfrm>
            <a:off x="428075" y="598575"/>
            <a:ext cx="42942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>
                <a:solidFill>
                  <a:srgbClr val="0000FF"/>
                </a:solidFill>
              </a:rPr>
              <a:t>Master Design Details</a:t>
            </a:r>
            <a:endParaRPr sz="2600">
              <a:solidFill>
                <a:srgbClr val="0000FF"/>
              </a:solidFill>
            </a:endParaRPr>
          </a:p>
        </p:txBody>
      </p:sp>
      <p:sp>
        <p:nvSpPr>
          <p:cNvPr id="340" name="Google Shape;340;p22"/>
          <p:cNvSpPr txBox="1"/>
          <p:nvPr>
            <p:ph idx="1" type="body"/>
          </p:nvPr>
        </p:nvSpPr>
        <p:spPr>
          <a:xfrm>
            <a:off x="428075" y="1990050"/>
            <a:ext cx="34737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Current progress: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Coding for communication is done, but we need to finish the connection to be established with the workers to debug and implement the role according to our design.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Question: is the </a:t>
            </a:r>
            <a:r>
              <a:rPr lang="fr" u="sng"/>
              <a:t>master our computer</a:t>
            </a:r>
            <a:r>
              <a:rPr lang="fr"/>
              <a:t> or one of the machines? </a:t>
            </a:r>
            <a:endParaRPr/>
          </a:p>
        </p:txBody>
      </p:sp>
      <p:sp>
        <p:nvSpPr>
          <p:cNvPr id="341" name="Google Shape;341;p22"/>
          <p:cNvSpPr txBox="1"/>
          <p:nvPr>
            <p:ph idx="1" type="body"/>
          </p:nvPr>
        </p:nvSpPr>
        <p:spPr>
          <a:xfrm>
            <a:off x="4572000" y="1990050"/>
            <a:ext cx="4294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Expected worker responsibilities: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Presorting and sorting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Exchanging data with other workers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Give feedback to master when finishing every step</a:t>
            </a:r>
            <a:endParaRPr/>
          </a:p>
        </p:txBody>
      </p:sp>
      <p:sp>
        <p:nvSpPr>
          <p:cNvPr id="342" name="Google Shape;342;p22"/>
          <p:cNvSpPr txBox="1"/>
          <p:nvPr>
            <p:ph type="title"/>
          </p:nvPr>
        </p:nvSpPr>
        <p:spPr>
          <a:xfrm>
            <a:off x="4572000" y="598575"/>
            <a:ext cx="42942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>
                <a:solidFill>
                  <a:srgbClr val="0000FF"/>
                </a:solidFill>
              </a:rPr>
              <a:t>Worker Design Details:</a:t>
            </a:r>
            <a:endParaRPr sz="2600">
              <a:solidFill>
                <a:srgbClr val="0000FF"/>
              </a:solidFill>
            </a:endParaRPr>
          </a:p>
        </p:txBody>
      </p:sp>
      <p:cxnSp>
        <p:nvCxnSpPr>
          <p:cNvPr id="343" name="Google Shape;343;p22"/>
          <p:cNvCxnSpPr/>
          <p:nvPr/>
        </p:nvCxnSpPr>
        <p:spPr>
          <a:xfrm>
            <a:off x="4327700" y="472900"/>
            <a:ext cx="33600" cy="415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3"/>
          <p:cNvSpPr txBox="1"/>
          <p:nvPr>
            <p:ph type="title"/>
          </p:nvPr>
        </p:nvSpPr>
        <p:spPr>
          <a:xfrm>
            <a:off x="1178075" y="582850"/>
            <a:ext cx="7452900" cy="6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3000">
                <a:solidFill>
                  <a:srgbClr val="FF0000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Challenges and Solutions</a:t>
            </a:r>
            <a:endParaRPr b="0" sz="4500">
              <a:solidFill>
                <a:srgbClr val="FF0000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349" name="Google Shape;349;p23"/>
          <p:cNvSpPr txBox="1"/>
          <p:nvPr>
            <p:ph idx="1" type="body"/>
          </p:nvPr>
        </p:nvSpPr>
        <p:spPr>
          <a:xfrm>
            <a:off x="1303800" y="1990050"/>
            <a:ext cx="7030500" cy="8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Difficulty connecting to the machines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Uncertainty about hardware setup (master on personal or university machine)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Limited clarity on performance metrics</a:t>
            </a:r>
            <a:endParaRPr/>
          </a:p>
        </p:txBody>
      </p:sp>
      <p:sp>
        <p:nvSpPr>
          <p:cNvPr id="350" name="Google Shape;350;p23"/>
          <p:cNvSpPr txBox="1"/>
          <p:nvPr>
            <p:ph idx="1" type="body"/>
          </p:nvPr>
        </p:nvSpPr>
        <p:spPr>
          <a:xfrm>
            <a:off x="1225350" y="3890700"/>
            <a:ext cx="7030500" cy="8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Trying master-worker connections by exchanging dummy messages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Trying the instructions of the last  email to connect to the machines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Implementation of the design</a:t>
            </a:r>
            <a:endParaRPr/>
          </a:p>
        </p:txBody>
      </p:sp>
      <p:sp>
        <p:nvSpPr>
          <p:cNvPr id="351" name="Google Shape;351;p23"/>
          <p:cNvSpPr txBox="1"/>
          <p:nvPr/>
        </p:nvSpPr>
        <p:spPr>
          <a:xfrm>
            <a:off x="1303800" y="1252800"/>
            <a:ext cx="70017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rgbClr val="0000FF"/>
                </a:solidFill>
                <a:latin typeface="Maven Pro"/>
                <a:ea typeface="Maven Pro"/>
                <a:cs typeface="Maven Pro"/>
                <a:sym typeface="Maven Pro"/>
              </a:rPr>
              <a:t>Challenges Faced</a:t>
            </a:r>
            <a:endParaRPr b="1" sz="2600">
              <a:solidFill>
                <a:srgbClr val="0000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52" name="Google Shape;352;p23"/>
          <p:cNvSpPr txBox="1"/>
          <p:nvPr>
            <p:ph type="title"/>
          </p:nvPr>
        </p:nvSpPr>
        <p:spPr>
          <a:xfrm>
            <a:off x="1303800" y="3243288"/>
            <a:ext cx="7030500" cy="6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>
                <a:solidFill>
                  <a:srgbClr val="0000FF"/>
                </a:solidFill>
              </a:rPr>
              <a:t>Planned Solutions</a:t>
            </a:r>
            <a:endParaRPr sz="26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3000">
                <a:solidFill>
                  <a:srgbClr val="FF0000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Next Steps and Closing</a:t>
            </a:r>
            <a:endParaRPr b="0" sz="3000">
              <a:solidFill>
                <a:srgbClr val="FF0000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358" name="Google Shape;358;p24"/>
          <p:cNvSpPr txBox="1"/>
          <p:nvPr>
            <p:ph idx="1" type="body"/>
          </p:nvPr>
        </p:nvSpPr>
        <p:spPr>
          <a:xfrm>
            <a:off x="1420400" y="1854800"/>
            <a:ext cx="7030500" cy="24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Ensure that workers can connect to the master.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Ensure that the master and workers run smoothly together.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Implement sorting and merging across workers.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Perform initial sorting/partitioning on worker nodes.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Optimize parallelism by exploiting multiple cores.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Final testing and submission by the project deadline (Dec 8).</a:t>
            </a:r>
            <a:endParaRPr/>
          </a:p>
        </p:txBody>
      </p:sp>
      <p:sp>
        <p:nvSpPr>
          <p:cNvPr id="359" name="Google Shape;359;p24"/>
          <p:cNvSpPr txBox="1"/>
          <p:nvPr/>
        </p:nvSpPr>
        <p:spPr>
          <a:xfrm>
            <a:off x="1420400" y="1253300"/>
            <a:ext cx="6383400" cy="6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>
                <a:solidFill>
                  <a:srgbClr val="0000FF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Next Milestones</a:t>
            </a:r>
            <a:endParaRPr sz="2600">
              <a:solidFill>
                <a:srgbClr val="0000FF"/>
              </a:solidFill>
              <a:latin typeface="Maven Pro ExtraBold"/>
              <a:ea typeface="Maven Pro ExtraBold"/>
              <a:cs typeface="Maven Pro ExtraBold"/>
              <a:sym typeface="Maven Pro Extra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>
                <a:solidFill>
                  <a:srgbClr val="0000FF"/>
                </a:solidFill>
              </a:rPr>
              <a:t>Expected Outcomes</a:t>
            </a:r>
            <a:endParaRPr sz="2600">
              <a:solidFill>
                <a:srgbClr val="0000FF"/>
              </a:solidFill>
            </a:endParaRPr>
          </a:p>
        </p:txBody>
      </p:sp>
      <p:sp>
        <p:nvSpPr>
          <p:cNvPr id="365" name="Google Shape;365;p25"/>
          <p:cNvSpPr txBox="1"/>
          <p:nvPr>
            <p:ph idx="1" type="body"/>
          </p:nvPr>
        </p:nvSpPr>
        <p:spPr>
          <a:xfrm>
            <a:off x="1303800" y="1990050"/>
            <a:ext cx="7030500" cy="24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Fully functional distributed sorting system.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After a run, Worker 1 should have the first 50GB of data, Worker 2 the next 50GB and so 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Metrics: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runtime,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memory usage,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probably we can define more things here.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>
                <a:solidFill>
                  <a:srgbClr val="0000FF"/>
                </a:solidFill>
              </a:rPr>
              <a:t>End</a:t>
            </a:r>
            <a:endParaRPr sz="2600">
              <a:solidFill>
                <a:srgbClr val="0000FF"/>
              </a:solidFill>
            </a:endParaRPr>
          </a:p>
        </p:txBody>
      </p:sp>
      <p:sp>
        <p:nvSpPr>
          <p:cNvPr id="371" name="Google Shape;371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Thank you all for listening.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500"/>
              <a:t>We would love to have your feedback on our approach.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700">
                <a:solidFill>
                  <a:srgbClr val="0000FF"/>
                </a:solidFill>
              </a:rPr>
              <a:t>Project Goal and Motivation</a:t>
            </a:r>
            <a:endParaRPr sz="2700">
              <a:solidFill>
                <a:srgbClr val="0000FF"/>
              </a:solidFill>
            </a:endParaRPr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218175" y="1597875"/>
            <a:ext cx="7116000" cy="28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Why is distributed sorting important for large datasets?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When datasets are too large for one machine to handle. It is necessary to distribute the data to different machines that work under the c</a:t>
            </a:r>
            <a:r>
              <a:rPr lang="fr" sz="1400"/>
              <a:t>oordination of one master who handles management orders.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Overview of sorting large binary records in distributed systems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>
                <a:solidFill>
                  <a:srgbClr val="0000FF"/>
                </a:solidFill>
              </a:rPr>
              <a:t>Project Management and Organisation</a:t>
            </a:r>
            <a:endParaRPr sz="2600">
              <a:solidFill>
                <a:srgbClr val="0000FF"/>
              </a:solidFill>
            </a:endParaRPr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179975" y="1694775"/>
            <a:ext cx="7030500" cy="29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</a:t>
            </a:r>
            <a:r>
              <a:rPr lang="fr"/>
              <a:t>lan: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Meeting twice a week just after weekly sessions, sometimes also in the weekend.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Done: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Meetings once or twice a week for 20-30 minutes to discuss advancements and goals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A 2 hour </a:t>
            </a:r>
            <a:r>
              <a:rPr lang="fr"/>
              <a:t>first </a:t>
            </a:r>
            <a:r>
              <a:rPr lang="fr"/>
              <a:t>meeting for the design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We made a document for the Github policies (strategy, start of working sessions, branches)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FF"/>
                </a:solidFill>
              </a:rPr>
              <a:t>Problem Scope and Constraints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256175" y="16757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Constraints: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memory,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disk space,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large data size and external sorting,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coordination of the workers.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L</a:t>
            </a:r>
            <a:r>
              <a:rPr lang="fr"/>
              <a:t>ack of experience in similar projects (networking, parallelism).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Scope: sorting records using master-worker architecture.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2405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>
                <a:solidFill>
                  <a:srgbClr val="0000FF"/>
                </a:solidFill>
              </a:rPr>
              <a:t>ChatGPT usage</a:t>
            </a:r>
            <a:endParaRPr sz="2600">
              <a:solidFill>
                <a:srgbClr val="0000FF"/>
              </a:solidFill>
            </a:endParaRPr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457000" y="1354275"/>
            <a:ext cx="3357600" cy="3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 our relation with ChatGPT as a tool we found ourselves in 3 levels of dependance: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Full dependence (with understanding the concepts): Project Structure, gRPC coding…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first kick: milestones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Verification only: after our main progress on the design of the solution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Since first we</a:t>
            </a:r>
            <a:r>
              <a:rPr lang="fr"/>
              <a:t>ek we recycled this prompt on the right so we could keep ChatGPT updated with the cumulative progress and not lose much time re-explaining context.</a:t>
            </a:r>
            <a:endParaRPr/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5300" y="1252250"/>
            <a:ext cx="3976674" cy="37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>
                <a:solidFill>
                  <a:srgbClr val="FF0000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Design and architecture</a:t>
            </a:r>
            <a:endParaRPr b="0">
              <a:solidFill>
                <a:srgbClr val="FF0000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1303800" y="1990050"/>
            <a:ext cx="2577600" cy="28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Description of the components: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u="sng"/>
              <a:t>Master</a:t>
            </a:r>
            <a:r>
              <a:rPr lang="fr"/>
              <a:t>: Manages the roles of workers, gives orders and receives responses from workers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u="sng"/>
              <a:t>Workers</a:t>
            </a:r>
            <a:r>
              <a:rPr lang="fr"/>
              <a:t>: perform the sorting, communicate and receive orders from master, can exchange data with each other</a:t>
            </a:r>
            <a:endParaRPr/>
          </a:p>
        </p:txBody>
      </p:sp>
      <p:sp>
        <p:nvSpPr>
          <p:cNvPr id="311" name="Google Shape;311;p18"/>
          <p:cNvSpPr txBox="1"/>
          <p:nvPr/>
        </p:nvSpPr>
        <p:spPr>
          <a:xfrm>
            <a:off x="3073550" y="1301550"/>
            <a:ext cx="6100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2" name="Google Shape;312;p18"/>
          <p:cNvSpPr txBox="1"/>
          <p:nvPr/>
        </p:nvSpPr>
        <p:spPr>
          <a:xfrm>
            <a:off x="1379975" y="1411325"/>
            <a:ext cx="54102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rgbClr val="0000FF"/>
                </a:solidFill>
                <a:latin typeface="Maven Pro"/>
                <a:ea typeface="Maven Pro"/>
                <a:cs typeface="Maven Pro"/>
                <a:sym typeface="Maven Pro"/>
              </a:rPr>
              <a:t>High-Level System Design:</a:t>
            </a:r>
            <a:endParaRPr b="1" sz="2600">
              <a:solidFill>
                <a:srgbClr val="0000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13" name="Google Shape;3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1637" y="2195125"/>
            <a:ext cx="4444025" cy="211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4850" y="1597875"/>
            <a:ext cx="5328399" cy="3197551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>
                <a:solidFill>
                  <a:srgbClr val="0000FF"/>
                </a:solidFill>
              </a:rPr>
              <a:t>Milestones and Timeline</a:t>
            </a:r>
            <a:endParaRPr sz="26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Project Milestones Timeline</a:t>
            </a:r>
            <a:endParaRPr/>
          </a:p>
        </p:txBody>
      </p:sp>
      <p:sp>
        <p:nvSpPr>
          <p:cNvPr id="325" name="Google Shape;325;p20"/>
          <p:cNvSpPr txBox="1"/>
          <p:nvPr>
            <p:ph idx="1" type="body"/>
          </p:nvPr>
        </p:nvSpPr>
        <p:spPr>
          <a:xfrm>
            <a:off x="359950" y="1597875"/>
            <a:ext cx="4169700" cy="29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Milestone #1 (Weeks 1-2):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 input data using </a:t>
            </a:r>
            <a:r>
              <a:rPr b="1"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gensort</a:t>
            </a: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up the </a:t>
            </a:r>
            <a:r>
              <a:rPr b="1"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 node</a:t>
            </a: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Milestone #2 (Weeks 3-5):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 3: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f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Ensure workers connect to master.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f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Learn/implement </a:t>
            </a:r>
            <a:r>
              <a:rPr b="1" lang="f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 library</a:t>
            </a:r>
            <a:r>
              <a:rPr lang="f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(e.g., gRPC with Protobuf).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f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 sampling: workers send sample data to the master.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 4: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f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the system.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 5: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f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 distributes partition data to workers.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f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Ensure master and workers run smoothly.</a:t>
            </a:r>
            <a:endParaRPr/>
          </a:p>
        </p:txBody>
      </p:sp>
      <p:sp>
        <p:nvSpPr>
          <p:cNvPr id="326" name="Google Shape;326;p20"/>
          <p:cNvSpPr txBox="1"/>
          <p:nvPr>
            <p:ph idx="1" type="body"/>
          </p:nvPr>
        </p:nvSpPr>
        <p:spPr>
          <a:xfrm>
            <a:off x="4783550" y="1822075"/>
            <a:ext cx="38409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Milestone #3 (Week 6):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 sorting/merging across workers.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 initial sorting/partitioning on worker nodes.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Prepare progress slides and presentation (Week 6).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Milestone #4 (Weeks 7-8):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Optimize parallelism (use multiple cores).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Finalize distributed sorting/merging processes.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Conduct final testing and submit by </a:t>
            </a:r>
            <a:r>
              <a:rPr b="1"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 8</a:t>
            </a: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>
                <a:solidFill>
                  <a:srgbClr val="0000FF"/>
                </a:solidFill>
              </a:rPr>
              <a:t>Design</a:t>
            </a:r>
            <a:endParaRPr sz="2600">
              <a:solidFill>
                <a:srgbClr val="0000FF"/>
              </a:solidFill>
            </a:endParaRPr>
          </a:p>
        </p:txBody>
      </p:sp>
      <p:pic>
        <p:nvPicPr>
          <p:cNvPr id="332" name="Google Shape;3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700" y="1191850"/>
            <a:ext cx="3782203" cy="3951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6000" y="1775111"/>
            <a:ext cx="3552150" cy="2890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