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9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96" r:id="rId11"/>
    <p:sldId id="265" r:id="rId12"/>
    <p:sldId id="266" r:id="rId13"/>
    <p:sldId id="267" r:id="rId14"/>
    <p:sldId id="268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294" r:id="rId7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99424" autoAdjust="0"/>
  </p:normalViewPr>
  <p:slideViewPr>
    <p:cSldViewPr>
      <p:cViewPr varScale="1">
        <p:scale>
          <a:sx n="74" d="100"/>
          <a:sy n="74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27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28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29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30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32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33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40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38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77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918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380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4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42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50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43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29187" cy="36988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980" y="4686826"/>
            <a:ext cx="4937805" cy="4440494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13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46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359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48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2323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49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793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50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5435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51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07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9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52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8218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58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7427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59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932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67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783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68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905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69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315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70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7988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71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4883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72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73831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73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37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5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6A34-70B2-433D-B0AF-B0635673FE45}" type="slidenum">
              <a:rPr lang="en-US"/>
              <a:pPr/>
              <a:t>74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824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74CB0-AE50-489B-BDFF-8723BF1424E7}" type="slidenum">
              <a:rPr lang="en-US"/>
              <a:pPr/>
              <a:t>75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9451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AD45-4BC5-404E-BEB3-CFBC150ACB2B}" type="slidenum">
              <a:rPr lang="en-US"/>
              <a:pPr/>
              <a:t>76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16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26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02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Its </a:t>
            </a:r>
            <a:r>
              <a:rPr lang="en-US" sz="2400" dirty="0" smtClean="0">
                <a:solidFill>
                  <a:srgbClr val="C00000"/>
                </a:solidFill>
              </a:rPr>
              <a:t>hard</a:t>
            </a:r>
            <a:r>
              <a:rPr lang="en-US" sz="2400" dirty="0" smtClean="0"/>
              <a:t> for lexical analyzer without the aid of other components, that there is a </a:t>
            </a:r>
            <a:r>
              <a:rPr lang="en-US" sz="2400" dirty="0" smtClean="0">
                <a:solidFill>
                  <a:srgbClr val="FF0000"/>
                </a:solidFill>
              </a:rPr>
              <a:t>source-code error</a:t>
            </a:r>
            <a:r>
              <a:rPr lang="en-US" sz="24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If the statement </a:t>
            </a:r>
            <a:r>
              <a:rPr lang="en-US" sz="2200" b="1" dirty="0" smtClean="0"/>
              <a:t>fi </a:t>
            </a:r>
            <a:r>
              <a:rPr lang="en-US" sz="2200" dirty="0" smtClean="0"/>
              <a:t>is encountered for the first time in a C program it can not tell whether</a:t>
            </a:r>
            <a:r>
              <a:rPr lang="en-US" sz="2200" b="1" dirty="0" smtClean="0"/>
              <a:t> fi </a:t>
            </a:r>
            <a:r>
              <a:rPr lang="en-US" sz="2200" dirty="0" smtClean="0"/>
              <a:t> is </a:t>
            </a:r>
            <a:r>
              <a:rPr lang="en-US" sz="2200" dirty="0" smtClean="0">
                <a:solidFill>
                  <a:srgbClr val="7030A0"/>
                </a:solidFill>
              </a:rPr>
              <a:t>misspelling</a:t>
            </a:r>
            <a:r>
              <a:rPr lang="en-US" sz="2200" dirty="0" smtClean="0"/>
              <a:t> of </a:t>
            </a:r>
            <a:r>
              <a:rPr lang="en-US" sz="2200" b="1" dirty="0" smtClean="0"/>
              <a:t>if</a:t>
            </a:r>
            <a:r>
              <a:rPr lang="en-US" sz="2200" dirty="0" smtClean="0"/>
              <a:t> statement or a </a:t>
            </a:r>
            <a:r>
              <a:rPr lang="en-US" sz="2200" dirty="0" smtClean="0">
                <a:solidFill>
                  <a:schemeClr val="accent1"/>
                </a:solidFill>
              </a:rPr>
              <a:t>undeclared literal</a:t>
            </a:r>
            <a:r>
              <a:rPr lang="en-US" sz="2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 smtClean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94456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Handling Lexical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5050"/>
                </a:solidFill>
                <a:effectLst/>
              </a:rPr>
              <a:t>In </a:t>
            </a:r>
            <a:r>
              <a:rPr lang="en-US" sz="2400" b="1" dirty="0">
                <a:solidFill>
                  <a:srgbClr val="FF5050"/>
                </a:solidFill>
                <a:effectLst/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  <a:effectLst/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  <a:effectLst/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sz="2400" dirty="0"/>
              <a:t>Replacing or Transposing Characters</a:t>
            </a:r>
          </a:p>
        </p:txBody>
      </p:sp>
    </p:spTree>
    <p:extLst>
      <p:ext uri="{BB962C8B-B14F-4D97-AF65-F5344CB8AC3E}">
        <p14:creationId xmlns:p14="http://schemas.microsoft.com/office/powerpoint/2010/main" val="738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620000" cy="914400"/>
          </a:xfrm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Lexical analyzer needs to </a:t>
            </a:r>
            <a:r>
              <a:rPr lang="en-US" sz="2400" dirty="0">
                <a:solidFill>
                  <a:srgbClr val="0070C0"/>
                </a:solidFill>
                <a:effectLst/>
              </a:rPr>
              <a:t>look ahead </a:t>
            </a:r>
            <a:r>
              <a:rPr lang="en-US" sz="2400" dirty="0">
                <a:effectLst/>
              </a:rPr>
              <a:t>several characters beyond the lexeme for a pattern before a match can be announced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Use a function </a:t>
            </a:r>
            <a:r>
              <a:rPr lang="en-US" sz="2400" b="1" dirty="0" err="1">
                <a:effectLst/>
              </a:rPr>
              <a:t>ungetc</a:t>
            </a:r>
            <a:r>
              <a:rPr lang="en-US" sz="2400" dirty="0">
                <a:effectLst/>
              </a:rPr>
              <a:t> to push </a:t>
            </a:r>
            <a:r>
              <a:rPr lang="en-US" sz="2400" dirty="0" smtClean="0">
                <a:effectLst/>
              </a:rPr>
              <a:t>look-ahead </a:t>
            </a:r>
            <a:r>
              <a:rPr lang="en-US" sz="2400" dirty="0">
                <a:effectLst/>
              </a:rPr>
              <a:t>characters back into the input stream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371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447800" y="4556125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dirty="0"/>
              <a:t>Fewer than N character  =&gt;  </a:t>
            </a:r>
            <a:r>
              <a:rPr lang="en-US" sz="2200" b="0" dirty="0" err="1"/>
              <a:t>eof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661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  <a:noFill/>
          <a:ln/>
        </p:spPr>
        <p:txBody>
          <a:bodyPr/>
          <a:lstStyle/>
          <a:p>
            <a:r>
              <a:rPr lang="en-US" sz="4400" dirty="0">
                <a:solidFill>
                  <a:srgbClr val="7030A0"/>
                </a:solidFill>
                <a:effectLst/>
              </a:rPr>
              <a:t>Buffer Pairs (2)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76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>
                <a:solidFill>
                  <a:srgbClr val="00B050"/>
                </a:solidFill>
              </a:rPr>
              <a:t>Two pointers </a:t>
            </a:r>
            <a:r>
              <a:rPr lang="en-US" sz="2200" dirty="0" smtClean="0"/>
              <a:t>lexeme </a:t>
            </a:r>
            <a:r>
              <a:rPr lang="en-US" sz="2200" u="sng" dirty="0" smtClean="0"/>
              <a:t>beginning</a:t>
            </a:r>
            <a:r>
              <a:rPr lang="en-US" sz="2200" b="0" dirty="0" smtClean="0"/>
              <a:t> </a:t>
            </a:r>
            <a:r>
              <a:rPr lang="en-US" sz="2200" b="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</a:t>
            </a:r>
            <a:r>
              <a:rPr lang="en-US" sz="2200" b="0" dirty="0"/>
              <a:t>to the input buffer are maintained. 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The string of characters between the pointers is the current lexeme.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Initially both pointers point to first character of the next lexeme to be found. </a:t>
            </a:r>
            <a:r>
              <a:rPr lang="en-US" sz="2200" b="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Once the next lexeme is determined, the forward pointer is set to the character at its right end.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b="0" dirty="0"/>
              <a:t>After the lexeme is processed both pointers are set to the character </a:t>
            </a:r>
            <a:r>
              <a:rPr lang="en-US" sz="2200" b="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2019300" y="580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5448300" y="579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304800" y="6286500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800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 sz="1800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 sz="1800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800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Code to advance forward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1524000" y="4876800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This buffering scheme works quite well most of the time but with it amount of </a:t>
            </a:r>
            <a:r>
              <a:rPr lang="en-US" sz="2000" b="0" dirty="0" err="1"/>
              <a:t>lookahead</a:t>
            </a:r>
            <a:r>
              <a:rPr lang="en-US" sz="2000" b="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b="0" dirty="0"/>
              <a:t>Limited </a:t>
            </a:r>
            <a:r>
              <a:rPr lang="en-US" sz="2000" b="0" dirty="0" err="1"/>
              <a:t>lookahead</a:t>
            </a:r>
            <a:r>
              <a:rPr lang="en-US" sz="2000" b="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533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  <a:endParaRPr lang="en-US" sz="3600" b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1676400" y="1143000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/>
              <a:t>if </a:t>
            </a:r>
            <a:r>
              <a:rPr lang="en-US" sz="1800" b="0" i="1" dirty="0"/>
              <a:t> forward at the end of first half</a:t>
            </a:r>
            <a:r>
              <a:rPr lang="en-US" sz="1800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if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at end of second half  </a:t>
            </a:r>
            <a:r>
              <a:rPr lang="en-US" sz="1800" dirty="0">
                <a:sym typeface="Symbol" pitchFamily="18" charset="2"/>
              </a:rPr>
              <a:t>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          </a:t>
            </a:r>
            <a:r>
              <a:rPr lang="en-US" sz="1800" b="0" dirty="0">
                <a:sym typeface="Symbol" pitchFamily="18" charset="2"/>
              </a:rPr>
              <a:t>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b="0" dirty="0">
                <a:sym typeface="Symbol" pitchFamily="18" charset="2"/>
              </a:rPr>
              <a:t>          move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to </a:t>
            </a:r>
            <a:r>
              <a:rPr lang="en-US" sz="1800" b="0" dirty="0" smtClean="0">
                <a:sym typeface="Symbol" pitchFamily="18" charset="2"/>
              </a:rPr>
              <a:t>beginning </a:t>
            </a:r>
            <a:r>
              <a:rPr lang="en-US" sz="1800" b="0" dirty="0">
                <a:sym typeface="Symbol" pitchFamily="18" charset="2"/>
              </a:rPr>
              <a:t>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800" dirty="0">
                <a:sym typeface="Symbol" pitchFamily="18" charset="2"/>
              </a:rPr>
              <a:t>else 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: =  </a:t>
            </a:r>
            <a:r>
              <a:rPr lang="en-US" sz="1800" b="0" i="1" dirty="0">
                <a:sym typeface="Symbol" pitchFamily="18" charset="2"/>
              </a:rPr>
              <a:t>forward  </a:t>
            </a:r>
            <a:r>
              <a:rPr lang="en-US" sz="1800" b="0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:p14="http://schemas.microsoft.com/office/powerpoint/2010/main" val="41474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Specification of Tokens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Regular expressions </a:t>
            </a:r>
            <a:r>
              <a:rPr lang="en-US" sz="2400" dirty="0" smtClean="0"/>
              <a:t>are an important notation for specifying lexeme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b="1" dirty="0" smtClean="0"/>
              <a:t>alphabet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set {0, 1} is the binary alphabet.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string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Empty string is denoted by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Prefix: </a:t>
            </a:r>
            <a:r>
              <a:rPr lang="en-US" sz="2000" dirty="0" smtClean="0"/>
              <a:t>ban,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the prefixes of banana</a:t>
            </a:r>
          </a:p>
          <a:p>
            <a:r>
              <a:rPr lang="en-US" sz="2000" b="1" dirty="0" smtClean="0"/>
              <a:t>Suffix: </a:t>
            </a:r>
            <a:r>
              <a:rPr lang="en-US" sz="2000" dirty="0" smtClean="0"/>
              <a:t>nana, banana, </a:t>
            </a:r>
            <a:r>
              <a:rPr lang="el-GR" sz="2000" dirty="0" smtClean="0"/>
              <a:t>ε</a:t>
            </a:r>
            <a:r>
              <a:rPr lang="en-US" sz="2000" dirty="0" smtClean="0"/>
              <a:t>, etc are suffixes of banana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Kleene</a:t>
            </a:r>
            <a:r>
              <a:rPr lang="en-US" sz="2000" dirty="0" smtClean="0"/>
              <a:t> or </a:t>
            </a:r>
            <a:r>
              <a:rPr lang="en-US" sz="2000" b="1" dirty="0" smtClean="0"/>
              <a:t>closure</a:t>
            </a:r>
            <a:r>
              <a:rPr lang="en-US" sz="2000" dirty="0" smtClean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zero </a:t>
            </a:r>
            <a:r>
              <a:rPr lang="en-US" sz="2000" dirty="0"/>
              <a:t>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 </a:t>
            </a:r>
            <a:r>
              <a:rPr lang="en-US" sz="2000" dirty="0"/>
              <a:t>concatenation of L </a:t>
            </a:r>
            <a:r>
              <a:rPr lang="en-US" sz="2000" dirty="0" smtClean="0"/>
              <a:t>one </a:t>
            </a:r>
            <a:r>
              <a:rPr lang="en-US" sz="2000" dirty="0"/>
              <a:t>or more </a:t>
            </a:r>
            <a:r>
              <a:rPr lang="en-US" sz="2000" dirty="0" smtClean="0"/>
              <a:t>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 smtClean="0"/>
              <a:t>Kleene</a:t>
            </a:r>
            <a:r>
              <a:rPr lang="en-US" sz="4400" b="1" dirty="0" smtClean="0"/>
              <a:t> closure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</p:spTree>
    <p:extLst>
      <p:ext uri="{BB962C8B-B14F-4D97-AF65-F5344CB8AC3E}">
        <p14:creationId xmlns:p14="http://schemas.microsoft.com/office/powerpoint/2010/main" val="24770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 smtClean="0"/>
              <a:t>Let: 	</a:t>
            </a:r>
            <a:r>
              <a:rPr lang="en-US" sz="2200" dirty="0" smtClean="0"/>
              <a:t>L = { </a:t>
            </a:r>
            <a:r>
              <a:rPr lang="en-US" sz="2200" b="1" dirty="0" smtClean="0"/>
              <a:t>a</a:t>
            </a:r>
            <a:r>
              <a:rPr lang="en-US" sz="2200" dirty="0" smtClean="0"/>
              <a:t>, </a:t>
            </a:r>
            <a:r>
              <a:rPr lang="en-US" sz="2200" b="1" dirty="0" smtClean="0"/>
              <a:t>b</a:t>
            </a:r>
            <a:r>
              <a:rPr lang="en-US" sz="2200" dirty="0" smtClean="0"/>
              <a:t>, </a:t>
            </a:r>
            <a:r>
              <a:rPr lang="en-US" sz="2200" b="1" dirty="0" smtClean="0"/>
              <a:t>c</a:t>
            </a:r>
            <a:r>
              <a:rPr lang="en-US" sz="2200" dirty="0" smtClean="0"/>
              <a:t>, ..., </a:t>
            </a:r>
            <a:r>
              <a:rPr lang="en-US" sz="2200" b="1" dirty="0" smtClean="0"/>
              <a:t>z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D = { </a:t>
            </a:r>
            <a:r>
              <a:rPr lang="en-US" sz="2200" b="1" dirty="0" smtClean="0"/>
              <a:t>0</a:t>
            </a:r>
            <a:r>
              <a:rPr lang="en-US" sz="2200" dirty="0" smtClean="0"/>
              <a:t>, </a:t>
            </a:r>
            <a:r>
              <a:rPr lang="en-US" sz="2200" b="1" dirty="0" smtClean="0"/>
              <a:t>1</a:t>
            </a:r>
            <a:r>
              <a:rPr lang="en-US" sz="2200" dirty="0" smtClean="0"/>
              <a:t>, </a:t>
            </a:r>
            <a:r>
              <a:rPr lang="en-US" sz="2200" b="1" dirty="0" smtClean="0"/>
              <a:t>2</a:t>
            </a:r>
            <a:r>
              <a:rPr lang="en-US" sz="2200" dirty="0" smtClean="0"/>
              <a:t>, ..., </a:t>
            </a:r>
            <a:r>
              <a:rPr lang="en-US" sz="2200" b="1" dirty="0" smtClean="0"/>
              <a:t>9 </a:t>
            </a:r>
            <a:r>
              <a:rPr lang="en-US" sz="22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D</a:t>
            </a:r>
            <a:r>
              <a:rPr lang="en-US" sz="2200" b="1" baseline="30000" dirty="0" smtClean="0"/>
              <a:t>+</a:t>
            </a:r>
            <a:r>
              <a:rPr lang="en-US" sz="2200" b="1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= </a:t>
            </a:r>
            <a:r>
              <a:rPr lang="en-US" sz="2200" i="1" dirty="0" smtClean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LD = </a:t>
            </a:r>
            <a:r>
              <a:rPr lang="en-US" sz="2200" i="1" dirty="0" smtClean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 = </a:t>
            </a:r>
            <a:r>
              <a:rPr lang="en-US" sz="2200" i="1" dirty="0" smtClean="0"/>
              <a:t>“The set of all strings of letters, including </a:t>
            </a:r>
            <a:r>
              <a:rPr lang="en-US" sz="2200" i="1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 smtClean="0"/>
              <a:t>, the empty string”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= </a:t>
            </a:r>
            <a:r>
              <a:rPr lang="en-US" sz="2200" i="1" dirty="0" smtClean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L ( ( L </a:t>
            </a:r>
            <a:r>
              <a:rPr lang="en-US" sz="2200" dirty="0" smtClean="0">
                <a:sym typeface="Symbol" pitchFamily="18" charset="2"/>
              </a:rPr>
              <a:t></a:t>
            </a:r>
            <a:r>
              <a:rPr lang="en-US" sz="2200" dirty="0" smtClean="0"/>
              <a:t> D )</a:t>
            </a:r>
            <a:r>
              <a:rPr lang="en-US" sz="2200" b="1" dirty="0" smtClean="0"/>
              <a:t>* </a:t>
            </a:r>
            <a:r>
              <a:rPr lang="en-US" sz="2200" dirty="0" smtClean="0"/>
              <a:t>) = </a:t>
            </a:r>
            <a:r>
              <a:rPr lang="en-US" sz="2200" i="1" dirty="0" smtClean="0"/>
              <a:t>“Set of strings that start with a letter, followed by zero or more letters and digits.”</a:t>
            </a:r>
          </a:p>
        </p:txBody>
      </p:sp>
    </p:spTree>
    <p:extLst>
      <p:ext uri="{BB962C8B-B14F-4D97-AF65-F5344CB8AC3E}">
        <p14:creationId xmlns:p14="http://schemas.microsoft.com/office/powerpoint/2010/main" val="2120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/>
              <a:t>Rules for specifying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 smtClean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is a regular expression that denotes 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is a symbol (i.e., if </a:t>
            </a:r>
            <a:r>
              <a:rPr lang="en-US" b="1" dirty="0" smtClean="0"/>
              <a:t>a</a:t>
            </a:r>
            <a:r>
              <a:rPr lang="en-US" dirty="0" smtClean="0">
                <a:sym typeface="Symbol" pitchFamily="18" charset="2"/>
              </a:rPr>
              <a:t> )</a:t>
            </a:r>
            <a:r>
              <a:rPr lang="en-US" dirty="0" smtClean="0"/>
              <a:t>, then </a:t>
            </a:r>
            <a:r>
              <a:rPr lang="en-US" b="1" dirty="0" smtClean="0"/>
              <a:t>a </a:t>
            </a:r>
            <a:r>
              <a:rPr lang="en-US" dirty="0" smtClean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 smtClean="0"/>
          </a:p>
          <a:p>
            <a:pPr marL="419100" indent="-419100" eaLnBrk="1" hangingPunct="1">
              <a:buFontTx/>
              <a:buAutoNum type="arabicPeriod"/>
            </a:pPr>
            <a:r>
              <a:rPr lang="en-US" dirty="0" smtClean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aseline="30000" dirty="0" smtClean="0"/>
              <a:t>*</a:t>
            </a:r>
            <a:r>
              <a:rPr lang="en-US" dirty="0" smtClean="0"/>
              <a:t> is a regular expression denoting (L(r))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 smtClean="0"/>
              <a:t>(r)</a:t>
            </a:r>
            <a:r>
              <a:rPr lang="en-US" b="1" dirty="0" smtClean="0"/>
              <a:t> </a:t>
            </a:r>
            <a:r>
              <a:rPr lang="en-US" dirty="0" smtClean="0"/>
              <a:t>is a regular expression denoting L(r).</a:t>
            </a:r>
          </a:p>
        </p:txBody>
      </p:sp>
    </p:spTree>
    <p:extLst>
      <p:ext uri="{BB962C8B-B14F-4D97-AF65-F5344CB8AC3E}">
        <p14:creationId xmlns:p14="http://schemas.microsoft.com/office/powerpoint/2010/main" val="65110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to “Parse” 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66800"/>
            <a:ext cx="7467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Precedence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* </a:t>
            </a:r>
            <a:r>
              <a:rPr lang="en-US" dirty="0" smtClean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| </a:t>
            </a:r>
            <a:r>
              <a:rPr lang="en-US" dirty="0" smtClean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 parentheses to override these rules.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b)* </a:t>
            </a:r>
            <a:r>
              <a:rPr lang="en-US" sz="2000" dirty="0" smtClean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If you want </a:t>
            </a:r>
            <a:r>
              <a:rPr lang="en-US" sz="2000" b="1" dirty="0" smtClean="0"/>
              <a:t>(a | b) c </a:t>
            </a:r>
            <a:r>
              <a:rPr lang="en-US" sz="2000" dirty="0" smtClean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Concatenation and </a:t>
            </a:r>
            <a:r>
              <a:rPr lang="en-US" sz="2400" b="1" dirty="0" smtClean="0">
                <a:solidFill>
                  <a:schemeClr val="accent2"/>
                </a:solidFill>
              </a:rPr>
              <a:t>| </a:t>
            </a:r>
            <a:r>
              <a:rPr lang="en-US" sz="2400" dirty="0" smtClean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/>
              <a:t>b d | e f * | g a = (b d) | (e (f *)) | (g a)</a:t>
            </a:r>
          </a:p>
        </p:txBody>
      </p:sp>
    </p:spTree>
    <p:extLst>
      <p:ext uri="{BB962C8B-B14F-4D97-AF65-F5344CB8AC3E}">
        <p14:creationId xmlns:p14="http://schemas.microsoft.com/office/powerpoint/2010/main" val="42386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b="1" spc="0" dirty="0">
                <a:solidFill>
                  <a:schemeClr val="tx1"/>
                </a:solidFill>
              </a:rPr>
              <a:t>Lexical Analysis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sz="2400" dirty="0"/>
              <a:t>What does a Lexical Analyzer do? </a:t>
            </a:r>
          </a:p>
          <a:p>
            <a:pPr lvl="1"/>
            <a:r>
              <a:rPr lang="en-US" sz="2400" dirty="0"/>
              <a:t>How does it Work? </a:t>
            </a:r>
          </a:p>
          <a:p>
            <a:pPr lvl="1"/>
            <a:r>
              <a:rPr lang="en-US" sz="2400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sz="2400" dirty="0"/>
              <a:t>Non-Deterministic and Deterministic FA</a:t>
            </a:r>
          </a:p>
          <a:p>
            <a:pPr lvl="1"/>
            <a:r>
              <a:rPr lang="en-US" sz="2400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Let  </a:t>
            </a:r>
            <a:r>
              <a:rPr lang="en-US" sz="2400" dirty="0" smtClean="0">
                <a:sym typeface="Symbol" pitchFamily="18" charset="2"/>
              </a:rPr>
              <a:t> = {a, b}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b="1" i="1" dirty="0" smtClean="0"/>
          </a:p>
          <a:p>
            <a:pPr lvl="1" eaLnBrk="1" hangingPunct="1"/>
            <a:r>
              <a:rPr lang="en-US" sz="2400" dirty="0" smtClean="0"/>
              <a:t>The regular expression a | b denotes the set {a, b}</a:t>
            </a:r>
            <a:r>
              <a:rPr lang="en-US" sz="2400" b="1" dirty="0" smtClean="0"/>
              <a:t> 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)(</a:t>
            </a:r>
            <a:r>
              <a:rPr lang="en-US" sz="2400" dirty="0" err="1" smtClean="0"/>
              <a:t>a|b</a:t>
            </a:r>
            <a:r>
              <a:rPr lang="en-US" sz="2400" dirty="0" smtClean="0"/>
              <a:t>) denotes {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bb}</a:t>
            </a:r>
          </a:p>
          <a:p>
            <a:pPr lvl="1" eaLnBrk="1" hangingPunct="1"/>
            <a:r>
              <a:rPr lang="en-US" sz="2400" dirty="0" smtClean="0"/>
              <a:t>The regular expression a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of all strings of zero or more a’s. i.e., {</a:t>
            </a:r>
            <a:r>
              <a:rPr lang="en-US" sz="2400" dirty="0" smtClean="0">
                <a:sym typeface="Symbol" pitchFamily="18" charset="2"/>
              </a:rPr>
              <a:t></a:t>
            </a:r>
            <a:r>
              <a:rPr lang="en-US" sz="2400" dirty="0" smtClean="0"/>
              <a:t>, a,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aaa</a:t>
            </a:r>
            <a:r>
              <a:rPr lang="en-US" sz="2400" dirty="0" smtClean="0"/>
              <a:t>, ….. }</a:t>
            </a:r>
          </a:p>
          <a:p>
            <a:pPr lvl="1" eaLnBrk="1" hangingPunct="1"/>
            <a:r>
              <a:rPr lang="en-US" sz="2400" dirty="0" smtClean="0"/>
              <a:t>The regular expression (</a:t>
            </a:r>
            <a:r>
              <a:rPr lang="en-US" sz="2400" dirty="0" err="1" smtClean="0"/>
              <a:t>a|b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denotes the set containing zero or more instances of an a or b.</a:t>
            </a:r>
          </a:p>
          <a:p>
            <a:pPr lvl="1" eaLnBrk="1" hangingPunct="1"/>
            <a:r>
              <a:rPr lang="en-US" sz="2400" dirty="0" smtClean="0"/>
              <a:t>The regular expression </a:t>
            </a:r>
            <a:r>
              <a:rPr lang="en-US" sz="2400" dirty="0" err="1" smtClean="0"/>
              <a:t>a|a</a:t>
            </a:r>
            <a:r>
              <a:rPr lang="en-US" sz="2400" dirty="0" smtClean="0"/>
              <a:t>*b denotes the set containing the string a and all strings consisting of zero or more a’s followed by one b.</a:t>
            </a:r>
          </a:p>
        </p:txBody>
      </p:sp>
    </p:spTree>
    <p:extLst>
      <p:ext uri="{BB962C8B-B14F-4D97-AF65-F5344CB8AC3E}">
        <p14:creationId xmlns:p14="http://schemas.microsoft.com/office/powerpoint/2010/main" val="13393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Regular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</a:t>
            </a:r>
            <a:r>
              <a:rPr lang="el-GR" sz="2400" b="1" dirty="0" smtClean="0">
                <a:cs typeface="Arial" charset="0"/>
              </a:rPr>
              <a:t>Σ</a:t>
            </a:r>
            <a:r>
              <a:rPr lang="en-US" sz="2400" b="1" dirty="0" smtClean="0">
                <a:cs typeface="Arial" charset="0"/>
              </a:rPr>
              <a:t> is an alphabet </a:t>
            </a:r>
            <a:r>
              <a:rPr lang="en-US" sz="2400" dirty="0" smtClean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smtClean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 smtClean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 smtClean="0">
                <a:cs typeface="Arial" charset="0"/>
              </a:rPr>
              <a:t>d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n</a:t>
            </a:r>
            <a:endParaRPr lang="en-US" sz="2400" baseline="-25000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 Each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is a new symbol such that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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and d</a:t>
            </a:r>
            <a:r>
              <a:rPr lang="en-US" sz="2400" baseline="-25000" dirty="0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 smtClean="0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 smtClean="0">
                <a:cs typeface="Arial" charset="0"/>
                <a:sym typeface="Symbol" pitchFamily="18" charset="2"/>
              </a:rPr>
              <a:t>j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 smtClean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 </a:t>
            </a:r>
            <a:r>
              <a:rPr lang="en-US" sz="2400" dirty="0" smtClean="0">
                <a:cs typeface="Arial" charset="0"/>
              </a:rPr>
              <a:t>{d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,d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,…,d</a:t>
            </a:r>
            <a:r>
              <a:rPr lang="en-US" sz="2400" baseline="-25000" dirty="0" smtClean="0">
                <a:cs typeface="Arial" charset="0"/>
              </a:rPr>
              <a:t>i-1</a:t>
            </a:r>
            <a:r>
              <a:rPr lang="en-US" sz="2400" dirty="0" smtClean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Regular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373062" y="15240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Addition Notation / Shorthand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304800" y="912812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Unsigned Number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</p:spTree>
    <p:extLst>
      <p:ext uri="{BB962C8B-B14F-4D97-AF65-F5344CB8AC3E}">
        <p14:creationId xmlns:p14="http://schemas.microsoft.com/office/powerpoint/2010/main" val="36678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Telephone numbers </a:t>
            </a:r>
            <a:r>
              <a:rPr lang="en-US" sz="2800" dirty="0" smtClean="0"/>
              <a:t>of the form</a:t>
            </a:r>
          </a:p>
          <a:p>
            <a:pPr lvl="1" eaLnBrk="1" hangingPunct="1"/>
            <a:r>
              <a:rPr lang="en-US" sz="2800" dirty="0" smtClean="0"/>
              <a:t>(937)-775-5134</a:t>
            </a:r>
          </a:p>
          <a:p>
            <a:pPr lvl="2" eaLnBrk="1" hangingPunct="1"/>
            <a:r>
              <a:rPr lang="en-US" sz="2400" dirty="0" smtClean="0"/>
              <a:t>exchange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smtClean="0"/>
              <a:t>phone = digit</a:t>
            </a:r>
            <a:r>
              <a:rPr lang="en-US" sz="2400" baseline="30000" dirty="0" smtClean="0"/>
              <a:t>4</a:t>
            </a:r>
          </a:p>
          <a:p>
            <a:pPr lvl="2" eaLnBrk="1" hangingPunct="1"/>
            <a:r>
              <a:rPr lang="en-US" sz="2400" dirty="0" smtClean="0"/>
              <a:t>area = digit</a:t>
            </a:r>
            <a:r>
              <a:rPr lang="en-US" sz="2400" baseline="30000" dirty="0" smtClean="0"/>
              <a:t>3</a:t>
            </a:r>
          </a:p>
          <a:p>
            <a:pPr lvl="2" eaLnBrk="1" hangingPunct="1"/>
            <a:r>
              <a:rPr lang="en-US" sz="2400" dirty="0" err="1" smtClean="0"/>
              <a:t>phone_number</a:t>
            </a:r>
            <a:r>
              <a:rPr lang="en-US" sz="2400" dirty="0" smtClean="0"/>
              <a:t> = '(' area ')-' exchange '-' phone</a:t>
            </a:r>
          </a:p>
          <a:p>
            <a:pPr eaLnBrk="1" hangingPunct="1"/>
            <a:r>
              <a:rPr lang="en-US" sz="2800" dirty="0" smtClean="0"/>
              <a:t>Email address</a:t>
            </a:r>
          </a:p>
          <a:p>
            <a:pPr lvl="1" eaLnBrk="1" hangingPunct="1"/>
            <a:r>
              <a:rPr lang="en-US" sz="2800" i="1" dirty="0" smtClean="0">
                <a:hlinkClick r:id="rId2"/>
              </a:rPr>
              <a:t>violin@cs.wright.edu</a:t>
            </a:r>
            <a:endParaRPr lang="en-US" sz="2800" i="1" dirty="0" smtClean="0"/>
          </a:p>
          <a:p>
            <a:pPr lvl="1" eaLnBrk="1" hangingPunct="1"/>
            <a:r>
              <a:rPr lang="en-US" sz="2800" i="1" dirty="0" smtClean="0"/>
              <a:t>??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32058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3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pPr algn="ctr"/>
            <a:r>
              <a:rPr lang="en-US" sz="4000" b="1" dirty="0"/>
              <a:t>What Else Does Lexical Analyzer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</p:spTree>
    <p:extLst>
      <p:ext uri="{BB962C8B-B14F-4D97-AF65-F5344CB8AC3E}">
        <p14:creationId xmlns:p14="http://schemas.microsoft.com/office/powerpoint/2010/main" val="1484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</p:spTree>
    <p:extLst>
      <p:ext uri="{BB962C8B-B14F-4D97-AF65-F5344CB8AC3E}">
        <p14:creationId xmlns:p14="http://schemas.microsoft.com/office/powerpoint/2010/main" val="408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 smtClean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</a:t>
            </a:r>
            <a:r>
              <a:rPr lang="en-US" sz="2400" dirty="0" smtClean="0"/>
              <a:t>states</a:t>
            </a:r>
            <a:endParaRPr lang="en-US" sz="2400" dirty="0"/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</p:spTree>
    <p:extLst>
      <p:ext uri="{BB962C8B-B14F-4D97-AF65-F5344CB8AC3E}">
        <p14:creationId xmlns:p14="http://schemas.microsoft.com/office/powerpoint/2010/main" val="28523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</a:t>
            </a:r>
            <a:r>
              <a:rPr lang="en-US" b="1" spc="0" dirty="0" smtClean="0">
                <a:solidFill>
                  <a:schemeClr val="tx1"/>
                </a:solidFill>
              </a:rPr>
              <a:t>in Perspective</a:t>
            </a:r>
            <a:endParaRPr lang="en-US" b="1" spc="0" dirty="0">
              <a:solidFill>
                <a:schemeClr val="tx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4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8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</p:spTree>
    <p:extLst>
      <p:ext uri="{BB962C8B-B14F-4D97-AF65-F5344CB8AC3E}">
        <p14:creationId xmlns:p14="http://schemas.microsoft.com/office/powerpoint/2010/main" val="13042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QUESTION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</p:spTree>
    <p:extLst>
      <p:ext uri="{BB962C8B-B14F-4D97-AF65-F5344CB8AC3E}">
        <p14:creationId xmlns:p14="http://schemas.microsoft.com/office/powerpoint/2010/main" val="268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Answer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</p:spTree>
    <p:extLst>
      <p:ext uri="{BB962C8B-B14F-4D97-AF65-F5344CB8AC3E}">
        <p14:creationId xmlns:p14="http://schemas.microsoft.com/office/powerpoint/2010/main" val="3618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7909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Capturing Multiple Tokens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617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Finite State Automata (FSAs)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“Finite State Machines”, “Finite Automata”, “FA”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C00000"/>
                </a:solidFill>
              </a:rPr>
              <a:t>recognizer</a:t>
            </a:r>
            <a:r>
              <a:rPr lang="en-US" sz="2800" i="1" dirty="0" smtClean="0"/>
              <a:t> </a:t>
            </a:r>
            <a:r>
              <a:rPr lang="en-US" sz="2800" dirty="0" smtClean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 smtClean="0"/>
              <a:t>The regular expression is compiled into a recognizer by constructing a </a:t>
            </a:r>
            <a:r>
              <a:rPr lang="en-US" sz="2800" dirty="0" smtClean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 smtClean="0"/>
              <a:t>called a </a:t>
            </a:r>
            <a:r>
              <a:rPr lang="en-US" sz="2800" dirty="0" smtClean="0">
                <a:solidFill>
                  <a:srgbClr val="7030A0"/>
                </a:solidFill>
              </a:rPr>
              <a:t>finite automaton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Each state is labeled with a state name</a:t>
            </a:r>
          </a:p>
          <a:p>
            <a:pPr eaLnBrk="1" hangingPunct="1"/>
            <a:r>
              <a:rPr lang="en-US" sz="2800" dirty="0" smtClean="0"/>
              <a:t>Directed edges, labeled with symbols</a:t>
            </a: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 smtClean="0"/>
              <a:t>Deterministic (DFA)</a:t>
            </a:r>
          </a:p>
          <a:p>
            <a:pPr lvl="1" eaLnBrk="1" hangingPunct="1"/>
            <a:r>
              <a:rPr lang="en-US" sz="2800" dirty="0" smtClean="0"/>
              <a:t>Non-deterministic (NFA)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415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Nondeterministic Finite Automata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 smtClean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</a:t>
            </a:r>
            <a:r>
              <a:rPr lang="en-US" sz="2800" dirty="0" smtClean="0"/>
              <a:t>a mathematical </a:t>
            </a:r>
            <a:r>
              <a:rPr lang="en-US" sz="2800" dirty="0"/>
              <a:t>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</p:spTree>
    <p:extLst>
      <p:ext uri="{BB962C8B-B14F-4D97-AF65-F5344CB8AC3E}">
        <p14:creationId xmlns:p14="http://schemas.microsoft.com/office/powerpoint/2010/main" val="2639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US" b="1" spc="0" dirty="0">
                <a:solidFill>
                  <a:schemeClr val="tx1"/>
                </a:solidFill>
              </a:rPr>
              <a:t>Lexical Analyzer in 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143000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Example – NFA  : (</a:t>
            </a:r>
            <a:r>
              <a:rPr lang="en-US" sz="4000" b="1" dirty="0" err="1" smtClean="0"/>
              <a:t>a|b</a:t>
            </a:r>
            <a:r>
              <a:rPr lang="en-US" sz="4000" b="1" dirty="0" smtClean="0"/>
              <a:t>)*</a:t>
            </a:r>
            <a:r>
              <a:rPr lang="en-US" sz="4000" b="1" dirty="0" err="1" smtClean="0"/>
              <a:t>abb</a:t>
            </a:r>
            <a:endParaRPr lang="en-US" sz="40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420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How Does An NFA Work ?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</p:spTree>
    <p:extLst>
      <p:ext uri="{BB962C8B-B14F-4D97-AF65-F5344CB8AC3E}">
        <p14:creationId xmlns:p14="http://schemas.microsoft.com/office/powerpoint/2010/main" val="2163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Handling Undefined Transitions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Other Concepts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Deterministic Finite Automata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 smtClean="0"/>
              <a:t>Example – DFA : (</a:t>
            </a:r>
            <a:r>
              <a:rPr lang="en-US" sz="4400" b="1" dirty="0" err="1" smtClean="0"/>
              <a:t>a|b</a:t>
            </a:r>
            <a:r>
              <a:rPr lang="en-US" sz="4400" b="1" dirty="0" smtClean="0"/>
              <a:t>)*</a:t>
            </a:r>
            <a:r>
              <a:rPr lang="en-US" sz="4400" b="1" dirty="0" err="1" smtClean="0"/>
              <a:t>abb</a:t>
            </a:r>
            <a:endParaRPr lang="en-US" sz="4400" b="1" dirty="0" smtClean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 smtClean="0"/>
              <a:t>Relation between RE, NFA and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All three describe the class of regular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30308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738189"/>
            <a:ext cx="83058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5293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/>
              </a:rPr>
              <a:t>What Factors Have Influenced the Functional Division of Labor ?</a:t>
            </a:r>
            <a:endParaRPr lang="en-US" sz="4400" u="sng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sz="2800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sz="2800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</p:spTree>
    <p:extLst>
      <p:ext uri="{BB962C8B-B14F-4D97-AF65-F5344CB8AC3E}">
        <p14:creationId xmlns:p14="http://schemas.microsoft.com/office/powerpoint/2010/main" val="41909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Properties of Construction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1534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#of states  </a:t>
            </a:r>
            <a:r>
              <a:rPr lang="en-US" sz="2400">
                <a:sym typeface="Symbol" pitchFamily="18" charset="2"/>
              </a:rPr>
              <a:t>  </a:t>
            </a:r>
            <a:r>
              <a:rPr lang="en-US" sz="2400"/>
              <a:t>2*(#symbols + #operators) of r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exactly one start and one accepting state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Each state of N(r) has at most one outgoing edge a</a:t>
            </a:r>
            <a:r>
              <a:rPr lang="en-US" sz="2400">
                <a:sym typeface="Symbol" pitchFamily="18" charset="2"/>
              </a:rPr>
              <a:t> or at most two outgoing -transition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370013"/>
            <a:ext cx="745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/>
              <a:t>Let r be a regular expression, with NFA N(r), then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Detailed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09800"/>
            <a:ext cx="5638800" cy="4024313"/>
            <a:chOff x="1584" y="1584"/>
            <a:chExt cx="3552" cy="25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1584"/>
              <a:ext cx="3408" cy="2352"/>
              <a:chOff x="1584" y="1584"/>
              <a:chExt cx="3408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584" y="1584"/>
                <a:ext cx="3312" cy="2103"/>
                <a:chOff x="1104" y="1632"/>
                <a:chExt cx="3312" cy="2103"/>
              </a:xfrm>
            </p:grpSpPr>
            <p:sp>
              <p:nvSpPr>
                <p:cNvPr id="154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64" y="163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5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0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4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9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56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8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68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7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6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36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1920" y="3072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1872" y="216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1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3264" y="2160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4464" y="326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 flipH="1">
                <a:off x="3744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45"/>
            <p:cNvSpPr txBox="1">
              <a:spLocks noChangeArrowheads="1"/>
            </p:cNvSpPr>
            <p:nvPr/>
          </p:nvSpPr>
          <p:spPr bwMode="auto">
            <a:xfrm>
              <a:off x="1728" y="374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68" name="Text Box 46"/>
            <p:cNvSpPr txBox="1">
              <a:spLocks noChangeArrowheads="1"/>
            </p:cNvSpPr>
            <p:nvPr/>
          </p:nvSpPr>
          <p:spPr bwMode="auto">
            <a:xfrm>
              <a:off x="2208" y="340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47"/>
            <p:cNvSpPr txBox="1">
              <a:spLocks noChangeArrowheads="1"/>
            </p:cNvSpPr>
            <p:nvPr/>
          </p:nvSpPr>
          <p:spPr bwMode="auto">
            <a:xfrm>
              <a:off x="2640" y="331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370" name="Text Box 48"/>
            <p:cNvSpPr txBox="1">
              <a:spLocks noChangeArrowheads="1"/>
            </p:cNvSpPr>
            <p:nvPr/>
          </p:nvSpPr>
          <p:spPr bwMode="auto">
            <a:xfrm>
              <a:off x="1632" y="27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1" name="Text Box 49"/>
            <p:cNvSpPr txBox="1">
              <a:spLocks noChangeArrowheads="1"/>
            </p:cNvSpPr>
            <p:nvPr/>
          </p:nvSpPr>
          <p:spPr bwMode="auto">
            <a:xfrm>
              <a:off x="3072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2" name="Text Box 50"/>
            <p:cNvSpPr txBox="1">
              <a:spLocks noChangeArrowheads="1"/>
            </p:cNvSpPr>
            <p:nvPr/>
          </p:nvSpPr>
          <p:spPr bwMode="auto">
            <a:xfrm>
              <a:off x="259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3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15374" name="Text Box 52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6" name="Text Box 54"/>
            <p:cNvSpPr txBox="1">
              <a:spLocks noChangeArrowheads="1"/>
            </p:cNvSpPr>
            <p:nvPr/>
          </p:nvSpPr>
          <p:spPr bwMode="auto">
            <a:xfrm>
              <a:off x="408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848" y="355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4272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364" name="Text Box 57"/>
          <p:cNvSpPr txBox="1">
            <a:spLocks noChangeArrowheads="1"/>
          </p:cNvSpPr>
          <p:nvPr/>
        </p:nvSpPr>
        <p:spPr bwMode="auto">
          <a:xfrm>
            <a:off x="533400" y="1066800"/>
            <a:ext cx="7467600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(ab*c) | (a(b|c*))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Parse Tree for this regular expression: </a:t>
            </a:r>
          </a:p>
        </p:txBody>
      </p:sp>
      <p:sp>
        <p:nvSpPr>
          <p:cNvPr id="15365" name="Text Box 58"/>
          <p:cNvSpPr txBox="1">
            <a:spLocks noChangeArrowheads="1"/>
          </p:cNvSpPr>
          <p:nvPr/>
        </p:nvSpPr>
        <p:spPr bwMode="auto">
          <a:xfrm>
            <a:off x="1295400" y="63246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What is the NFA?  Let’s construct it 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  <a:effectLst/>
              </a:rPr>
              <a:t>What are Major Terms for Lexical Analysis?</a:t>
            </a:r>
            <a:endParaRPr lang="en-US" sz="2400" dirty="0">
              <a:solidFill>
                <a:srgbClr val="A50021"/>
              </a:solidFill>
            </a:endParaRPr>
          </a:p>
          <a:p>
            <a:pPr lvl="1"/>
            <a:r>
              <a:rPr lang="en-US" sz="2400" b="1" dirty="0"/>
              <a:t>TOKEN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pair consisting of a token name and an optional attribute value.</a:t>
            </a:r>
          </a:p>
          <a:p>
            <a:pPr lvl="2"/>
            <a:r>
              <a:rPr lang="en-US" sz="2000" dirty="0" smtClean="0"/>
              <a:t>A particular keyword, or a sequence of input characters denoting identifier.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PATTERN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A description of a form that the lexemes of a token may take.</a:t>
            </a:r>
          </a:p>
          <a:p>
            <a:pPr lvl="2"/>
            <a:r>
              <a:rPr lang="en-US" sz="2000" dirty="0" smtClean="0"/>
              <a:t>For keywords, the pattern is just a sequence of characters that form keywords.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/>
              <a:t>LEXEME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Actual sequence of characters that matches pattern and is classified by a </a:t>
            </a:r>
            <a:r>
              <a:rPr lang="en-US" sz="2000" dirty="0" smtClean="0">
                <a:solidFill>
                  <a:schemeClr val="tx1"/>
                </a:solidFill>
              </a:rPr>
              <a:t>token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Illustrating Conversion – An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Introducing Basic 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673102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dirty="0" err="1"/>
                <a:t>const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u="sng" dirty="0" err="1"/>
                <a:t>num</a:t>
              </a:r>
              <a:endParaRPr lang="en-US" sz="180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/>
                <a:t>const</a:t>
              </a:r>
              <a:endParaRPr lang="en-US" sz="1800" b="0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pi, </a:t>
              </a:r>
              <a:r>
                <a:rPr lang="en-US" sz="1800" b="0" u="sng" dirty="0"/>
                <a:t>count</a:t>
              </a:r>
              <a:r>
                <a:rPr lang="en-US" sz="1800" b="0" dirty="0"/>
                <a:t>, </a:t>
              </a:r>
              <a:r>
                <a:rPr lang="en-US" sz="1800" b="0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err="1" smtClean="0"/>
                <a:t>const</a:t>
              </a:r>
              <a:endParaRPr lang="en-US" sz="1800" b="0" dirty="0" smtClean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 smtClean="0"/>
                <a:t>&lt; </a:t>
              </a:r>
              <a:r>
                <a:rPr lang="en-US" sz="1800" b="0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sz="1800" b="0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 smtClean="0">
                  <a:solidFill>
                    <a:srgbClr val="7030A0"/>
                  </a:solidFill>
                </a:rPr>
                <a:t>.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49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43288" y="344328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476625" y="34766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443288" y="346233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781800" y="2971800"/>
            <a:ext cx="484188" cy="484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1,3,4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181600" y="4876800"/>
            <a:ext cx="484188" cy="48418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1,4,5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775325" y="2805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89525" y="3338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156325" y="3473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781800" y="4114800"/>
            <a:ext cx="593725" cy="59372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010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5486400" y="4114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4495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3" name="AutoShape 39"/>
          <p:cNvCxnSpPr>
            <a:cxnSpLocks noChangeShapeType="1"/>
            <a:stCxn id="47139" idx="7"/>
            <a:endCxn id="47139" idx="6"/>
          </p:cNvCxnSpPr>
          <p:nvPr/>
        </p:nvCxnSpPr>
        <p:spPr bwMode="auto">
          <a:xfrm rot="5400000" flipV="1">
            <a:off x="7227094" y="4263232"/>
            <a:ext cx="209550" cy="87312"/>
          </a:xfrm>
          <a:prstGeom prst="curvedConnector4">
            <a:avLst>
              <a:gd name="adj1" fmla="val -150759"/>
              <a:gd name="adj2" fmla="val 36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6994525" y="3567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527925" y="3871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5927725" y="4557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851525" y="3871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4800600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438775" y="4311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5148263" y="4841875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810375" y="4148138"/>
            <a:ext cx="5207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5029200" y="4191000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 flipH="1">
            <a:off x="5434013" y="4162425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568825" y="3135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4552950" y="2790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476625" y="34909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4: Subset Construction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158875" y="34861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715000" y="2971800"/>
            <a:ext cx="484188" cy="484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1,2,4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58" idx="1"/>
            <a:endCxn id="49158" idx="2"/>
          </p:cNvCxnSpPr>
          <p:nvPr/>
        </p:nvCxnSpPr>
        <p:spPr bwMode="auto">
          <a:xfrm rot="-5400000" flipH="1" flipV="1">
            <a:off x="1339850" y="426720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98525" y="4100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3" name="AutoShape 21"/>
          <p:cNvCxnSpPr>
            <a:cxnSpLocks noChangeShapeType="1"/>
          </p:cNvCxnSpPr>
          <p:nvPr/>
        </p:nvCxnSpPr>
        <p:spPr bwMode="auto">
          <a:xfrm rot="-5400000" flipH="1" flipV="1">
            <a:off x="3580606" y="2909094"/>
            <a:ext cx="1588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607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03525" y="3033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18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791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3,4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934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867400" y="5029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5943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5029200" y="33528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8" name="AutoShape 36"/>
          <p:cNvCxnSpPr>
            <a:cxnSpLocks noChangeShapeType="1"/>
            <a:stCxn id="49180" idx="4"/>
            <a:endCxn id="49180" idx="6"/>
          </p:cNvCxnSpPr>
          <p:nvPr/>
        </p:nvCxnSpPr>
        <p:spPr bwMode="auto">
          <a:xfrm rot="5400000" flipH="1" flipV="1">
            <a:off x="6019800" y="5181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89" name="AutoShape 37"/>
          <p:cNvCxnSpPr>
            <a:cxnSpLocks noChangeShapeType="1"/>
            <a:stCxn id="49186" idx="3"/>
            <a:endCxn id="49186" idx="5"/>
          </p:cNvCxnSpPr>
          <p:nvPr/>
        </p:nvCxnSpPr>
        <p:spPr bwMode="auto">
          <a:xfrm rot="16200000" flipH="1">
            <a:off x="8000206" y="41155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18125" y="2881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5" y="4024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92772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63087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003925" y="4481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3755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0613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384925" y="51673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186488" y="3211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6229350" y="28670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3462338" y="3000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466975" y="42211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4905375" y="3081338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7874000" y="39925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962775" y="3990975"/>
            <a:ext cx="338138" cy="338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5819775" y="3989388"/>
            <a:ext cx="338138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6858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When more than one lexeme can match a pattern, a lexical analyzer must provide the compiler </a:t>
            </a:r>
            <a:r>
              <a:rPr lang="en-US" sz="2400" dirty="0" smtClean="0">
                <a:solidFill>
                  <a:schemeClr val="accent2"/>
                </a:solidFill>
              </a:rPr>
              <a:t>additional information </a:t>
            </a:r>
            <a:r>
              <a:rPr lang="en-US" sz="2400" dirty="0" smtClean="0"/>
              <a:t>about that lexeme matched.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In formation about identifiers, its lexeme, type and location at which it was first found is kept in </a:t>
            </a:r>
            <a:r>
              <a:rPr lang="en-US" sz="2400" dirty="0" smtClean="0">
                <a:solidFill>
                  <a:srgbClr val="7030A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The appropriate attribute value for an identifier is </a:t>
            </a:r>
            <a:r>
              <a:rPr lang="en-US" sz="2400" dirty="0" smtClean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3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Attributes for Tokens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533400" y="1270337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 smtClean="0"/>
          </a:p>
          <a:p>
            <a:pPr algn="l">
              <a:spcBef>
                <a:spcPct val="500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1215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</a:t>
            </a:r>
            <a:r>
              <a:rPr lang="en-US" sz="2800" b="0" dirty="0">
                <a:solidFill>
                  <a:schemeClr val="accent2"/>
                </a:solidFill>
              </a:rPr>
              <a:t>:	</a:t>
            </a:r>
            <a:r>
              <a:rPr lang="en-US" sz="2800" b="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2057400" y="3276600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E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</a:t>
            </a:r>
            <a:r>
              <a:rPr lang="en-US" sz="2200" b="0" dirty="0"/>
              <a:t> pointer to symbol-table entry for M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</a:t>
            </a:r>
            <a:r>
              <a:rPr lang="en-US" sz="2200" b="0" dirty="0"/>
              <a:t>pointer to symbol-table entry for C</a:t>
            </a:r>
            <a:r>
              <a:rPr lang="en-US" sz="2200" dirty="0"/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</a:t>
            </a:r>
            <a:r>
              <a:rPr lang="en-US" sz="2200" b="0" dirty="0"/>
              <a:t>integer value 2</a:t>
            </a:r>
            <a:r>
              <a:rPr lang="en-US" sz="2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06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8293</TotalTime>
  <Words>5336</Words>
  <Application>Microsoft Office PowerPoint</Application>
  <PresentationFormat>On-screen Show (4:3)</PresentationFormat>
  <Paragraphs>1528</Paragraphs>
  <Slides>77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Calibri</vt:lpstr>
      <vt:lpstr>Cambria</vt:lpstr>
      <vt:lpstr>Courier New</vt:lpstr>
      <vt:lpstr>Franklin Gothic Book</vt:lpstr>
      <vt:lpstr>Perpetua</vt:lpstr>
      <vt:lpstr>Symbol</vt:lpstr>
      <vt:lpstr>Times New Roman</vt:lpstr>
      <vt:lpstr>Wingdings</vt:lpstr>
      <vt:lpstr>Wingdings 2</vt:lpstr>
      <vt:lpstr>Equity</vt:lpstr>
      <vt:lpstr>Lexical Analysis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Properties of Construction </vt:lpstr>
      <vt:lpstr>Detailed Example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Illustrating Conversion – An Example</vt:lpstr>
      <vt:lpstr>Conversion Example – continued (1)</vt:lpstr>
      <vt:lpstr>Conversion Example – continued (2)</vt:lpstr>
      <vt:lpstr>Conversion Example – continued (3)</vt:lpstr>
      <vt:lpstr>Conversion Example – continued (4)</vt:lpstr>
      <vt:lpstr>Algorithm For Subset Construction</vt:lpstr>
      <vt:lpstr>Algorithm For Subset Construction – (2)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3: Subset Construction</vt:lpstr>
      <vt:lpstr>Example 3: Subset Construction</vt:lpstr>
      <vt:lpstr>Example 4: Subset Construction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 Anjum</cp:lastModifiedBy>
  <cp:revision>136</cp:revision>
  <dcterms:created xsi:type="dcterms:W3CDTF">2006-08-16T00:00:00Z</dcterms:created>
  <dcterms:modified xsi:type="dcterms:W3CDTF">2017-09-20T03:01:06Z</dcterms:modified>
</cp:coreProperties>
</file>