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2" r:id="rId20"/>
    <p:sldId id="293" r:id="rId21"/>
    <p:sldId id="294" r:id="rId22"/>
    <p:sldId id="295" r:id="rId23"/>
    <p:sldId id="308" r:id="rId24"/>
    <p:sldId id="309" r:id="rId25"/>
    <p:sldId id="310" r:id="rId26"/>
    <p:sldId id="311" r:id="rId27"/>
    <p:sldId id="259" r:id="rId28"/>
    <p:sldId id="312" r:id="rId29"/>
    <p:sldId id="313" r:id="rId30"/>
    <p:sldId id="314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7" r:id="rId43"/>
    <p:sldId id="350" r:id="rId44"/>
    <p:sldId id="318" r:id="rId45"/>
    <p:sldId id="319" r:id="rId46"/>
    <p:sldId id="320" r:id="rId47"/>
    <p:sldId id="321" r:id="rId48"/>
    <p:sldId id="322" r:id="rId49"/>
    <p:sldId id="323" r:id="rId50"/>
    <p:sldId id="352" r:id="rId51"/>
    <p:sldId id="353" r:id="rId52"/>
    <p:sldId id="354" r:id="rId53"/>
    <p:sldId id="355" r:id="rId54"/>
    <p:sldId id="35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B9EF-B22C-4028-B183-E538D259120A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F87F-389C-46BE-B379-4D853A69C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D217-A8A8-4FD9-AA4F-68B7232D11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70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85FA2-7149-493F-90D3-2FA8A358241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127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33F7-C057-43B1-B897-9692F4C3B6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54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76E94-D1DA-45BF-9519-62A8603875C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05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2F8E-CB32-453F-A37C-D53DD39063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339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1CB1-EDB3-4186-85C7-BCB43FEFCF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12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E658-ED97-4B3A-AFDF-031B2942D41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05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7208B-AED1-45AA-8EED-0D1890551F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162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2BE1-F7B7-4E07-91B6-965B05E0AA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72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772C-19BB-4EA7-8D79-F56094B94DF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97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A0271B-53EB-44BC-8BA4-8C5D16F6544A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E57-9760-4AEA-BB01-5CF4A983DE4E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4943-C137-4E9E-856B-8FAD24B7E5F6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3A4E41-6F0D-4AAB-8019-7FF2D1B30551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08D1F0-6A03-451D-A944-8C484C854E73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31A-4F82-42C5-8B37-68D84D5BBAA0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3CA-AD21-468C-BE3A-36B43B50AF88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3F98E7-1302-4A14-B0CB-0A08865A20DB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B8E5-3C9B-492D-9B3F-0A3E151E00FC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02694B-E959-497D-8184-65BC655D5372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56DDD4-9315-4FFD-9CFB-13147D4B2300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1505BC-58C6-4A25-8B07-C280266841F9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3124200"/>
            <a:ext cx="6172200" cy="189388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Syntax Analysis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Or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Parsing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endParaRPr kumimoji="0" lang="en-US" sz="48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Lecture 07-08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0325" y="1447800"/>
            <a:ext cx="397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4400" baseline="-25000">
                <a:latin typeface="Times New Roman" pitchFamily="18" charset="0"/>
              </a:rPr>
              <a:t>bbcde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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681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S  a T R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26075" y="1981200"/>
            <a:ext cx="374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4359275" y="2438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130675" y="3733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5197475" y="2438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5578475" y="2514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730875" y="2438400"/>
            <a:ext cx="1371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"/>
            <a:r>
              <a:rPr spc="-4" dirty="0"/>
              <a:t>Example Shift-Reduce</a:t>
            </a:r>
            <a:r>
              <a:rPr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Consider the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533" y="3048000"/>
          <a:ext cx="3454172" cy="24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732"/>
                <a:gridCol w="1313462"/>
                <a:gridCol w="1203978"/>
              </a:tblGrid>
              <a:tr h="18579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229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1606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7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858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accept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8001000" y="5715000"/>
            <a:ext cx="623248" cy="528062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11738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bottom-up parser </a:t>
            </a:r>
            <a:r>
              <a:rPr sz="2300" spc="-4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300" spc="8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root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marR="145881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bottom-up parser tries to find the </a:t>
            </a:r>
            <a:r>
              <a:rPr sz="2300" b="1" spc="-4" dirty="0">
                <a:latin typeface="Arial"/>
                <a:cs typeface="Arial"/>
              </a:rPr>
              <a:t>right-most  derivation </a:t>
            </a:r>
            <a:r>
              <a:rPr sz="2300" spc="-4" dirty="0">
                <a:latin typeface="Arial"/>
                <a:cs typeface="Arial"/>
              </a:rPr>
              <a:t>of the given input in the reverse</a:t>
            </a:r>
            <a:r>
              <a:rPr sz="2300" spc="12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order.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573268">
              <a:tabLst>
                <a:tab pos="2237797" algn="l"/>
              </a:tabLst>
            </a:pPr>
            <a:r>
              <a:rPr sz="2200" dirty="0">
                <a:latin typeface="Arial"/>
                <a:cs typeface="Arial"/>
              </a:rPr>
              <a:t>S 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 </a:t>
            </a:r>
            <a:r>
              <a:rPr sz="2200" spc="-9" dirty="0">
                <a:latin typeface="Arial"/>
                <a:cs typeface="Arial"/>
              </a:rPr>
              <a:t>...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4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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(the right-most derivation of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</a:t>
            </a:r>
            <a:r>
              <a:rPr sz="2200" spc="-4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78120" marR="4559" indent="833118">
              <a:lnSpc>
                <a:spcPts val="2540"/>
              </a:lnSpc>
              <a:spcBef>
                <a:spcPts val="633"/>
              </a:spcBef>
              <a:tabLst>
                <a:tab pos="1932358" algn="l"/>
              </a:tabLst>
            </a:pPr>
            <a:r>
              <a:rPr sz="2200" spc="-4" dirty="0">
                <a:latin typeface="Symbol"/>
                <a:cs typeface="Symbol"/>
              </a:rPr>
              <a:t>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(the bottom-up </a:t>
            </a:r>
            <a:r>
              <a:rPr sz="2200" spc="-4" dirty="0">
                <a:latin typeface="Arial"/>
                <a:cs typeface="Arial"/>
              </a:rPr>
              <a:t>parser finds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right-most  </a:t>
            </a:r>
            <a:r>
              <a:rPr sz="2200" spc="-4" dirty="0">
                <a:latin typeface="Arial"/>
                <a:cs typeface="Arial"/>
              </a:rPr>
              <a:t>derivation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reverse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order)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100"/>
            <a:ext cx="6867814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Handle will always appear on Top of stack, never  inside</a:t>
            </a:r>
            <a:endParaRPr sz="2300">
              <a:latin typeface="Arial"/>
              <a:cs typeface="Arial"/>
            </a:endParaRPr>
          </a:p>
          <a:p>
            <a:pPr marL="319115" marR="43308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Possible forms of two successive steps in any  rightmost</a:t>
            </a:r>
            <a:r>
              <a:rPr sz="2300" spc="-22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08" y="2919110"/>
            <a:ext cx="148878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6182" y="3832412"/>
            <a:ext cx="2424545" cy="1344706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1333500" y="0"/>
                </a:moveTo>
                <a:lnTo>
                  <a:pt x="0" y="1524000"/>
                </a:lnTo>
                <a:lnTo>
                  <a:pt x="2666999" y="1524000"/>
                </a:lnTo>
                <a:lnTo>
                  <a:pt x="13335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6276" y="4340710"/>
            <a:ext cx="1529773" cy="849406"/>
          </a:xfrm>
          <a:custGeom>
            <a:avLst/>
            <a:gdLst/>
            <a:ahLst/>
            <a:cxnLst/>
            <a:rect l="l" t="t" r="r" b="b"/>
            <a:pathLst>
              <a:path w="1682750" h="962660">
                <a:moveTo>
                  <a:pt x="841247" y="0"/>
                </a:moveTo>
                <a:lnTo>
                  <a:pt x="0" y="962405"/>
                </a:lnTo>
                <a:lnTo>
                  <a:pt x="1682495" y="962405"/>
                </a:lnTo>
                <a:lnTo>
                  <a:pt x="84124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0047" y="4759586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6" y="0"/>
                </a:moveTo>
                <a:lnTo>
                  <a:pt x="0" y="487679"/>
                </a:lnTo>
                <a:lnTo>
                  <a:pt x="850392" y="487679"/>
                </a:lnTo>
                <a:lnTo>
                  <a:pt x="42519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0111" y="508500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980" y="5072231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0116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8975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1864" y="3682476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30318" y="3677099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4545" y="4274820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3000" y="426944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7227" y="4672853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5682" y="466680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797" y="5241438"/>
            <a:ext cx="168564" cy="2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Symbol"/>
                <a:cs typeface="Symbol"/>
              </a:rPr>
              <a:t></a:t>
            </a:r>
            <a:endParaRPr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3434" y="5240992"/>
            <a:ext cx="137391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1525" y="5267886"/>
            <a:ext cx="108527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455" y="5234716"/>
            <a:ext cx="5974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6841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6979" y="3966882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7495" y="4475181"/>
            <a:ext cx="13276" cy="211790"/>
          </a:xfrm>
          <a:custGeom>
            <a:avLst/>
            <a:gdLst/>
            <a:ahLst/>
            <a:cxnLst/>
            <a:rect l="l" t="t" r="r" b="b"/>
            <a:pathLst>
              <a:path w="14605" h="240029">
                <a:moveTo>
                  <a:pt x="14478" y="0"/>
                </a:moveTo>
                <a:lnTo>
                  <a:pt x="0" y="240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183" y="5692139"/>
            <a:ext cx="353464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-36" dirty="0">
                <a:latin typeface="Symbol"/>
                <a:cs typeface="Symbol"/>
              </a:rPr>
              <a:t></a:t>
            </a:r>
            <a:r>
              <a:rPr sz="2200" spc="-36" dirty="0">
                <a:latin typeface="Times New Roman"/>
                <a:cs typeface="Times New Roman"/>
              </a:rPr>
              <a:t>A</a:t>
            </a:r>
            <a:r>
              <a:rPr sz="2200" spc="-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58" dirty="0">
                <a:latin typeface="Symbol"/>
                <a:cs typeface="Symbol"/>
              </a:rPr>
              <a:t></a:t>
            </a:r>
            <a:r>
              <a:rPr sz="2200" spc="58" dirty="0">
                <a:latin typeface="Times New Roman"/>
                <a:cs typeface="Times New Roman"/>
              </a:rPr>
              <a:t>Byz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83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</a:t>
            </a:r>
            <a:r>
              <a:rPr sz="2200" spc="27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173319" algn="l"/>
                <a:tab pos="2422998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6818" y="3168127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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5860" y="3168127"/>
            <a:ext cx="647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80349" algn="ctr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6819" y="3840491"/>
            <a:ext cx="2425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6818" y="4273498"/>
            <a:ext cx="523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31108" y="4273498"/>
            <a:ext cx="34636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6841" y="4700442"/>
            <a:ext cx="17093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6841" y="5133449"/>
            <a:ext cx="6269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spc="-4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5040" y="5133449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6864" y="5561065"/>
            <a:ext cx="176703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Reduce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6864" y="5993377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8034" y="5993377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099"/>
            <a:ext cx="13710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2: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818" y="2017059"/>
            <a:ext cx="3048000" cy="1344706"/>
          </a:xfrm>
          <a:custGeom>
            <a:avLst/>
            <a:gdLst/>
            <a:ahLst/>
            <a:cxnLst/>
            <a:rect l="l" t="t" r="r" b="b"/>
            <a:pathLst>
              <a:path w="3352800" h="1524000">
                <a:moveTo>
                  <a:pt x="1676400" y="0"/>
                </a:moveTo>
                <a:lnTo>
                  <a:pt x="0" y="1524000"/>
                </a:lnTo>
                <a:lnTo>
                  <a:pt x="3352800" y="1524000"/>
                </a:lnTo>
                <a:lnTo>
                  <a:pt x="16764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7677" y="2932803"/>
            <a:ext cx="774123" cy="430306"/>
          </a:xfrm>
          <a:custGeom>
            <a:avLst/>
            <a:gdLst/>
            <a:ahLst/>
            <a:cxnLst/>
            <a:rect l="l" t="t" r="r" b="b"/>
            <a:pathLst>
              <a:path w="851535" h="487679">
                <a:moveTo>
                  <a:pt x="425957" y="0"/>
                </a:moveTo>
                <a:lnTo>
                  <a:pt x="0" y="487679"/>
                </a:lnTo>
                <a:lnTo>
                  <a:pt x="851154" y="487679"/>
                </a:lnTo>
                <a:lnTo>
                  <a:pt x="4259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36" y="2932803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5" y="0"/>
                </a:moveTo>
                <a:lnTo>
                  <a:pt x="0" y="487679"/>
                </a:lnTo>
                <a:lnTo>
                  <a:pt x="850391" y="487679"/>
                </a:lnTo>
                <a:lnTo>
                  <a:pt x="425195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979" y="3244103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6550" y="3248136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7207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005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545" y="194982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19">
                <a:moveTo>
                  <a:pt x="0" y="0"/>
                </a:moveTo>
                <a:lnTo>
                  <a:pt x="0" y="274319"/>
                </a:lnTo>
                <a:lnTo>
                  <a:pt x="176022" y="274319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13000" y="1943772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1091" y="2769421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0434" y="279900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29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5728" y="2792953"/>
            <a:ext cx="82665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4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2"/>
              </a:spcBef>
            </a:pPr>
            <a:endParaRPr sz="2300">
              <a:latin typeface="Times New Roman"/>
              <a:cs typeface="Times New Roman"/>
            </a:endParaRPr>
          </a:p>
          <a:p>
            <a:pPr marL="11397">
              <a:tabLst>
                <a:tab pos="69464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8518" y="2151530"/>
            <a:ext cx="495300" cy="589990"/>
          </a:xfrm>
          <a:custGeom>
            <a:avLst/>
            <a:gdLst/>
            <a:ahLst/>
            <a:cxnLst/>
            <a:rect l="l" t="t" r="r" b="b"/>
            <a:pathLst>
              <a:path w="544830" h="668655">
                <a:moveTo>
                  <a:pt x="544829" y="0"/>
                </a:moveTo>
                <a:lnTo>
                  <a:pt x="0" y="668274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3091" y="2218765"/>
            <a:ext cx="554182" cy="537882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599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5728" y="2763371"/>
            <a:ext cx="3851564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63941" algn="ctr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1539732" algn="ctr">
              <a:spcBef>
                <a:spcPts val="1140"/>
              </a:spcBef>
              <a:tabLst>
                <a:tab pos="649058" algn="l"/>
                <a:tab pos="1286149" algn="l"/>
              </a:tabLst>
            </a:pPr>
            <a:r>
              <a:rPr sz="2700" spc="-6" baseline="1388" dirty="0">
                <a:latin typeface="Symbol"/>
                <a:cs typeface="Symbol"/>
              </a:rPr>
              <a:t></a:t>
            </a:r>
            <a:r>
              <a:rPr sz="2700" spc="-6" baseline="1388" dirty="0">
                <a:latin typeface="Times New Roman"/>
                <a:cs typeface="Times New Roman"/>
              </a:rPr>
              <a:t>	</a:t>
            </a:r>
            <a:r>
              <a:rPr sz="1600" spc="-4" dirty="0">
                <a:latin typeface="Symbol"/>
                <a:cs typeface="Symbol"/>
              </a:rPr>
              <a:t></a:t>
            </a:r>
            <a:r>
              <a:rPr sz="2700" spc="-6" baseline="2777" dirty="0">
                <a:latin typeface="Times New Roman"/>
                <a:cs typeface="Times New Roman"/>
              </a:rPr>
              <a:t>	</a:t>
            </a:r>
            <a:r>
              <a:rPr sz="2700" spc="154" baseline="2777" dirty="0">
                <a:latin typeface="Times New Roman"/>
                <a:cs typeface="Times New Roman"/>
              </a:rPr>
              <a:t>x</a:t>
            </a:r>
            <a:endParaRPr sz="2700" baseline="2777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600">
              <a:latin typeface="Times New Roman"/>
              <a:cs typeface="Times New Roman"/>
            </a:endParaRPr>
          </a:p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36" dirty="0">
                <a:latin typeface="Symbol"/>
                <a:cs typeface="Symbol"/>
              </a:rPr>
              <a:t></a:t>
            </a:r>
            <a:r>
              <a:rPr sz="2200" spc="36" dirty="0">
                <a:latin typeface="Times New Roman"/>
                <a:cs typeface="Times New Roman"/>
              </a:rPr>
              <a:t>BxA</a:t>
            </a:r>
            <a:r>
              <a:rPr sz="2200" spc="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</a:t>
            </a:r>
            <a:r>
              <a:rPr sz="2200" spc="27" dirty="0">
                <a:latin typeface="Arial"/>
                <a:cs typeface="Arial"/>
              </a:rPr>
              <a:t>Bx</a:t>
            </a:r>
            <a:r>
              <a:rPr sz="2200" spc="27" dirty="0">
                <a:latin typeface="Times New Roman"/>
                <a:cs typeface="Times New Roman"/>
              </a:rPr>
              <a:t>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39" dirty="0">
                <a:latin typeface="Times New Roman"/>
                <a:cs typeface="Times New Roman"/>
              </a:rPr>
              <a:t> </a:t>
            </a:r>
            <a:r>
              <a:rPr sz="2200" spc="31" dirty="0">
                <a:latin typeface="Symbol"/>
                <a:cs typeface="Symbol"/>
              </a:rPr>
              <a:t></a:t>
            </a:r>
            <a:r>
              <a:rPr sz="2200" spc="31" dirty="0">
                <a:latin typeface="Arial"/>
                <a:cs typeface="Arial"/>
              </a:rPr>
              <a:t>x</a:t>
            </a:r>
            <a:r>
              <a:rPr sz="2200" spc="31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547140" algn="l"/>
                <a:tab pos="2746102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366" y="1648608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18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1388" y="2753274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1411" y="3613886"/>
            <a:ext cx="6165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1411" y="4528308"/>
            <a:ext cx="6511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1389" y="1648609"/>
            <a:ext cx="3325668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2731856">
              <a:spcBef>
                <a:spcPts val="18"/>
              </a:spcBef>
            </a:pPr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300">
              <a:latin typeface="Times New Roman"/>
              <a:cs typeface="Times New Roman"/>
            </a:endParaRPr>
          </a:p>
          <a:p>
            <a:pPr marR="68382" algn="r"/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300">
              <a:latin typeface="Times New Roman"/>
              <a:cs typeface="Times New Roman"/>
            </a:endParaRPr>
          </a:p>
          <a:p>
            <a:pPr marR="69522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Reducing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R="34761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Conflicts During Shift-Reduce</a:t>
            </a:r>
            <a:r>
              <a:rPr spc="49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706043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context-free grammars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which shift-reduce parsers  cannot </a:t>
            </a:r>
            <a:r>
              <a:rPr spc="-4" dirty="0">
                <a:latin typeface="Arial"/>
                <a:cs typeface="Arial"/>
              </a:rPr>
              <a:t>be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31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Stack </a:t>
            </a:r>
            <a:r>
              <a:rPr spc="-9" dirty="0">
                <a:latin typeface="Arial"/>
                <a:cs typeface="Arial"/>
              </a:rPr>
              <a:t>contents </a:t>
            </a:r>
            <a:r>
              <a:rPr spc="-4" dirty="0">
                <a:latin typeface="Arial"/>
                <a:cs typeface="Arial"/>
              </a:rPr>
              <a:t>and the next input </a:t>
            </a:r>
            <a:r>
              <a:rPr spc="-9" dirty="0">
                <a:latin typeface="Arial"/>
                <a:cs typeface="Arial"/>
              </a:rPr>
              <a:t>symbol </a:t>
            </a:r>
            <a:r>
              <a:rPr spc="-4" dirty="0">
                <a:latin typeface="Arial"/>
                <a:cs typeface="Arial"/>
              </a:rPr>
              <a:t>may not </a:t>
            </a:r>
            <a:r>
              <a:rPr spc="-9" dirty="0">
                <a:latin typeface="Arial"/>
                <a:cs typeface="Arial"/>
              </a:rPr>
              <a:t>decide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action:</a:t>
            </a:r>
            <a:endParaRPr>
              <a:latin typeface="Arial"/>
              <a:cs typeface="Arial"/>
            </a:endParaRPr>
          </a:p>
          <a:p>
            <a:pPr marL="678120" marR="184631" lvl="1" indent="-256432">
              <a:spcBef>
                <a:spcPts val="489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shift/reduce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4" dirty="0">
                <a:latin typeface="Arial"/>
                <a:cs typeface="Arial"/>
              </a:rPr>
              <a:t>make a </a:t>
            </a:r>
            <a:r>
              <a:rPr sz="2200" dirty="0">
                <a:latin typeface="Arial"/>
                <a:cs typeface="Arial"/>
              </a:rPr>
              <a:t>shift </a:t>
            </a:r>
            <a:r>
              <a:rPr sz="2200" spc="-4" dirty="0">
                <a:latin typeface="Arial"/>
                <a:cs typeface="Arial"/>
              </a:rPr>
              <a:t>operation  or 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reduction.</a:t>
            </a:r>
            <a:endParaRPr sz="2200">
              <a:latin typeface="Arial"/>
              <a:cs typeface="Arial"/>
            </a:endParaRPr>
          </a:p>
          <a:p>
            <a:pPr marL="678120" marR="563011" lvl="1" indent="-256432">
              <a:spcBef>
                <a:spcPts val="512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reduce/reduce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parser cannot decide  which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several reductions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make.</a:t>
            </a:r>
            <a:endParaRPr sz="2200">
              <a:latin typeface="Arial"/>
              <a:cs typeface="Arial"/>
            </a:endParaRPr>
          </a:p>
          <a:p>
            <a:pPr marL="319115" marR="4559" indent="-307718">
              <a:spcBef>
                <a:spcPts val="444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pc="-4" dirty="0">
                <a:latin typeface="Arial"/>
                <a:cs typeface="Arial"/>
              </a:rPr>
              <a:t>If a </a:t>
            </a:r>
            <a:r>
              <a:rPr spc="-9" dirty="0">
                <a:latin typeface="Arial"/>
                <a:cs typeface="Arial"/>
              </a:rPr>
              <a:t>shift-reduce parser cannot </a:t>
            </a:r>
            <a:r>
              <a:rPr spc="-4" dirty="0">
                <a:latin typeface="Arial"/>
                <a:cs typeface="Arial"/>
              </a:rPr>
              <a:t>be used for a </a:t>
            </a:r>
            <a:r>
              <a:rPr spc="-9" dirty="0">
                <a:latin typeface="Arial"/>
                <a:cs typeface="Arial"/>
              </a:rPr>
              <a:t>grammar,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spc="-9" dirty="0">
                <a:latin typeface="Arial"/>
                <a:cs typeface="Arial"/>
              </a:rPr>
              <a:t>grammar is  </a:t>
            </a:r>
            <a:r>
              <a:rPr spc="-4" dirty="0">
                <a:latin typeface="Arial"/>
                <a:cs typeface="Arial"/>
              </a:rPr>
              <a:t>called as non-LR(k)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dirty="0" smtClean="0">
                <a:latin typeface="Arial"/>
                <a:cs typeface="Arial"/>
              </a:rPr>
              <a:t>k </a:t>
            </a:r>
            <a:r>
              <a:rPr sz="1400" spc="-4" smtClean="0">
                <a:latin typeface="Arial"/>
                <a:cs typeface="Arial"/>
              </a:rPr>
              <a:t>lookhead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70300"/>
              </a:lnSpc>
            </a:pPr>
            <a:r>
              <a:rPr sz="1400" spc="-4" dirty="0">
                <a:latin typeface="Arial"/>
                <a:cs typeface="Arial"/>
              </a:rPr>
              <a:t>left to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right  scanning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>
              <a:lnSpc>
                <a:spcPct val="70300"/>
              </a:lnSpc>
            </a:pPr>
            <a:r>
              <a:rPr sz="1400" spc="-4" smtClean="0">
                <a:latin typeface="Arial"/>
                <a:cs typeface="Arial"/>
              </a:rPr>
              <a:t>right</a:t>
            </a:r>
            <a:r>
              <a:rPr sz="1400" spc="4" smtClean="0">
                <a:latin typeface="Arial"/>
                <a:cs typeface="Arial"/>
              </a:rPr>
              <a:t>-</a:t>
            </a:r>
            <a:r>
              <a:rPr sz="1400" spc="-4" smtClean="0">
                <a:latin typeface="Arial"/>
                <a:cs typeface="Arial"/>
              </a:rPr>
              <a:t>mos</a:t>
            </a:r>
            <a:r>
              <a:rPr sz="1400" spc="67" smtClean="0">
                <a:latin typeface="Arial"/>
                <a:cs typeface="Arial"/>
              </a:rPr>
              <a:t>t</a:t>
            </a:r>
            <a:r>
              <a:rPr sz="1400" smtClean="0">
                <a:latin typeface="Arial"/>
                <a:cs typeface="Arial"/>
              </a:rPr>
              <a:t>  </a:t>
            </a:r>
            <a:r>
              <a:rPr sz="1400" spc="-4" dirty="0">
                <a:latin typeface="Arial"/>
                <a:cs typeface="Arial"/>
              </a:rPr>
              <a:t>derivation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An </a:t>
            </a:r>
            <a:r>
              <a:rPr spc="-9" dirty="0">
                <a:latin typeface="Arial"/>
                <a:cs typeface="Arial"/>
              </a:rPr>
              <a:t>ambiguous grammar </a:t>
            </a:r>
            <a:r>
              <a:rPr spc="-4" dirty="0">
                <a:latin typeface="Arial"/>
                <a:cs typeface="Arial"/>
              </a:rPr>
              <a:t>can </a:t>
            </a:r>
            <a:r>
              <a:rPr spc="-9" dirty="0">
                <a:latin typeface="Arial"/>
                <a:cs typeface="Arial"/>
              </a:rPr>
              <a:t>never </a:t>
            </a:r>
            <a:r>
              <a:rPr spc="-4" dirty="0">
                <a:latin typeface="Arial"/>
                <a:cs typeface="Arial"/>
              </a:rPr>
              <a:t>be a LR</a:t>
            </a:r>
            <a:r>
              <a:rPr spc="7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Conflict in Ambiguous Grammar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i="1" dirty="0" smtClean="0"/>
              <a:t>stmt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| 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else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	     |  </a:t>
            </a:r>
            <a:r>
              <a:rPr lang="en-US" sz="2000" b="1" dirty="0" smtClean="0">
                <a:sym typeface="Symbol" pitchFamily="18" charset="2"/>
              </a:rPr>
              <a:t>other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ym typeface="Symbol" pitchFamily="18" charset="2"/>
              </a:rPr>
              <a:t>     STACK					INPUT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….</a:t>
            </a:r>
            <a:r>
              <a:rPr lang="en-US" b="1" dirty="0" smtClean="0"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stmt</a:t>
            </a:r>
            <a:r>
              <a:rPr lang="en-US" dirty="0" smtClean="0">
                <a:sym typeface="Symbol" pitchFamily="18" charset="2"/>
              </a:rPr>
              <a:t>			</a:t>
            </a:r>
            <a:r>
              <a:rPr lang="en-US" b="1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….$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We can’t decide whether to shift or reduce?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Reduce-Reduce Conflict in Ambiguous Grammar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smtClean="0">
                <a:sym typeface="Symbol" pitchFamily="18" charset="2"/>
              </a:rPr>
              <a:t>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expr:=expr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parameter_list,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expr_list)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endParaRPr lang="en-US" sz="22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expr_list, 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 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ym typeface="Symbol" pitchFamily="18" charset="2"/>
              </a:rPr>
              <a:t>     STACK					INPUT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     ….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(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					, 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) …$</a:t>
            </a:r>
          </a:p>
          <a:p>
            <a:pPr marL="495300" indent="-495300"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We can’t decide which production will be used to reduce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Shift-Reduce</a:t>
            </a:r>
            <a:r>
              <a:rPr spc="-81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dirty="0">
                <a:latin typeface="Arial"/>
                <a:cs typeface="Arial"/>
              </a:rPr>
              <a:t>There are two main categories of shift-reduce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11397">
              <a:spcBef>
                <a:spcPts val="467"/>
              </a:spcBef>
              <a:tabLst>
                <a:tab pos="421118" algn="l"/>
              </a:tabLst>
            </a:pPr>
            <a:r>
              <a:rPr sz="20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000" b="1" spc="-4" dirty="0">
                <a:latin typeface="Arial"/>
                <a:cs typeface="Arial"/>
              </a:rPr>
              <a:t>Operator-Precedence</a:t>
            </a:r>
            <a:r>
              <a:rPr sz="2000" b="1" spc="-18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507"/>
              </a:spcBef>
              <a:tabLst>
                <a:tab pos="831410" algn="l"/>
              </a:tabLst>
            </a:pPr>
            <a:r>
              <a:rPr sz="22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200" spc="-4" dirty="0">
                <a:latin typeface="Arial"/>
                <a:cs typeface="Arial"/>
              </a:rPr>
              <a:t>simple, but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small class 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3028" marR="414280">
              <a:lnSpc>
                <a:spcPct val="125000"/>
              </a:lnSpc>
            </a:pPr>
            <a:r>
              <a:rPr sz="1400" spc="-4" dirty="0">
                <a:latin typeface="Times New Roman"/>
                <a:cs typeface="Times New Roman"/>
              </a:rPr>
              <a:t>CFG  LR  </a:t>
            </a:r>
            <a:r>
              <a:rPr sz="1400" spc="-9" dirty="0">
                <a:latin typeface="Times New Roman"/>
                <a:cs typeface="Times New Roman"/>
              </a:rPr>
              <a:t>LAL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300">
              <a:latin typeface="Times New Roman"/>
              <a:cs typeface="Times New Roman"/>
            </a:endParaRPr>
          </a:p>
          <a:p>
            <a:pPr marR="555033" algn="r"/>
            <a:r>
              <a:rPr sz="1400" spc="-9" dirty="0">
                <a:latin typeface="Times New Roman"/>
                <a:cs typeface="Times New Roman"/>
              </a:rPr>
              <a:t>SL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21688" indent="-410291">
              <a:spcBef>
                <a:spcPts val="561"/>
              </a:spcBef>
              <a:buClr>
                <a:srgbClr val="CD3100"/>
              </a:buClr>
              <a:buAutoNum type="arabicPeriod" startAt="2"/>
              <a:tabLst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LR-Parsers</a:t>
            </a:r>
            <a:endParaRPr sz="2000">
              <a:latin typeface="Arial"/>
              <a:cs typeface="Arial"/>
            </a:endParaRPr>
          </a:p>
          <a:p>
            <a:pPr marL="729407" lvl="1" indent="-307718">
              <a:spcBef>
                <a:spcPts val="498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covers </a:t>
            </a:r>
            <a:r>
              <a:rPr sz="2200" dirty="0">
                <a:latin typeface="Arial"/>
                <a:cs typeface="Arial"/>
              </a:rPr>
              <a:t>wide </a:t>
            </a:r>
            <a:r>
              <a:rPr sz="2200" spc="-4" dirty="0">
                <a:latin typeface="Arial"/>
                <a:cs typeface="Arial"/>
              </a:rPr>
              <a:t>range of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SLR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simple LR</a:t>
            </a:r>
            <a:r>
              <a:rPr sz="1900" spc="-81" dirty="0">
                <a:latin typeface="Arial"/>
                <a:cs typeface="Arial"/>
              </a:rPr>
              <a:t> </a:t>
            </a:r>
            <a:r>
              <a:rPr sz="1900" spc="-4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most </a:t>
            </a:r>
            <a:r>
              <a:rPr sz="1900" spc="-9" dirty="0">
                <a:latin typeface="Arial"/>
                <a:cs typeface="Arial"/>
              </a:rPr>
              <a:t>general </a:t>
            </a:r>
            <a:r>
              <a:rPr sz="1900" spc="-4" dirty="0">
                <a:latin typeface="Arial"/>
                <a:cs typeface="Arial"/>
              </a:rPr>
              <a:t>LR</a:t>
            </a:r>
            <a:r>
              <a:rPr sz="1900" spc="-18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LALR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intermediate LR parser </a:t>
            </a:r>
            <a:r>
              <a:rPr sz="1900" spc="-9" dirty="0">
                <a:latin typeface="Arial"/>
                <a:cs typeface="Arial"/>
              </a:rPr>
              <a:t>(lookhead </a:t>
            </a:r>
            <a:r>
              <a:rPr sz="1900" spc="-4" dirty="0">
                <a:latin typeface="Arial"/>
                <a:cs typeface="Arial"/>
              </a:rPr>
              <a:t>LR </a:t>
            </a:r>
            <a:r>
              <a:rPr sz="1900" spc="-9" dirty="0">
                <a:latin typeface="Arial"/>
                <a:cs typeface="Arial"/>
              </a:rPr>
              <a:t>parser)</a:t>
            </a:r>
            <a:endParaRPr sz="1900">
              <a:latin typeface="Arial"/>
              <a:cs typeface="Arial"/>
            </a:endParaRPr>
          </a:p>
          <a:p>
            <a:pPr marL="729407" lvl="1" indent="-307718">
              <a:spcBef>
                <a:spcPts val="417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1600" spc="-4" dirty="0">
                <a:latin typeface="Arial"/>
                <a:cs typeface="Arial"/>
              </a:rPr>
              <a:t>SLR, LR and LALR </a:t>
            </a:r>
            <a:r>
              <a:rPr sz="1600" spc="-9" dirty="0">
                <a:latin typeface="Arial"/>
                <a:cs typeface="Arial"/>
              </a:rPr>
              <a:t>work </a:t>
            </a:r>
            <a:r>
              <a:rPr sz="1600" spc="-4" dirty="0">
                <a:latin typeface="Arial"/>
                <a:cs typeface="Arial"/>
              </a:rPr>
              <a:t>same, only their parsing tables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</a:t>
            </a:r>
            <a:r>
              <a:rPr spc="-76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010813" cy="49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4" dirty="0">
                <a:latin typeface="Arial"/>
                <a:cs typeface="Arial"/>
              </a:rPr>
              <a:t>LR </a:t>
            </a:r>
            <a:r>
              <a:rPr sz="2300" spc="-4" dirty="0">
                <a:latin typeface="Arial"/>
                <a:cs typeface="Arial"/>
              </a:rPr>
              <a:t>parsing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4" dirty="0">
                <a:latin typeface="Arial"/>
                <a:cs typeface="Arial"/>
              </a:rPr>
              <a:t>attractive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because:</a:t>
            </a:r>
          </a:p>
          <a:p>
            <a:pPr marL="678690" indent="-257002">
              <a:spcBef>
                <a:spcPts val="18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solidFill>
                  <a:srgbClr val="7030A0"/>
                </a:solidFill>
                <a:latin typeface="Arial"/>
                <a:cs typeface="Arial"/>
              </a:rPr>
              <a:t>LR </a:t>
            </a:r>
            <a:r>
              <a:rPr sz="2000" spc="-4" dirty="0">
                <a:solidFill>
                  <a:srgbClr val="7030A0"/>
                </a:solidFill>
                <a:latin typeface="Arial"/>
                <a:cs typeface="Arial"/>
              </a:rPr>
              <a:t>parsing </a:t>
            </a:r>
            <a:r>
              <a:rPr sz="2000" dirty="0">
                <a:solidFill>
                  <a:srgbClr val="7030A0"/>
                </a:solidFill>
                <a:latin typeface="Arial"/>
                <a:cs typeface="Arial"/>
              </a:rPr>
              <a:t>is </a:t>
            </a:r>
            <a:r>
              <a:rPr sz="2000" spc="-4" dirty="0">
                <a:solidFill>
                  <a:srgbClr val="7030A0"/>
                </a:solidFill>
                <a:latin typeface="Arial"/>
                <a:cs typeface="Arial"/>
              </a:rPr>
              <a:t>most general non-backtracking shift-reduce</a:t>
            </a:r>
            <a:r>
              <a:rPr sz="2000" spc="-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7030A0"/>
                </a:solidFill>
                <a:latin typeface="Arial"/>
                <a:cs typeface="Arial"/>
              </a:rPr>
              <a:t>parsing,</a:t>
            </a:r>
            <a:r>
              <a:rPr lang="en-US" sz="20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7030A0"/>
                </a:solidFill>
                <a:latin typeface="Arial"/>
                <a:cs typeface="Arial"/>
              </a:rPr>
              <a:t>yet </a:t>
            </a:r>
            <a:r>
              <a:rPr sz="2000" spc="-4" dirty="0">
                <a:solidFill>
                  <a:srgbClr val="7030A0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7030A0"/>
                </a:solidFill>
                <a:latin typeface="Arial"/>
                <a:cs typeface="Arial"/>
              </a:rPr>
              <a:t>is </a:t>
            </a:r>
            <a:r>
              <a:rPr sz="2000" spc="-4" dirty="0">
                <a:solidFill>
                  <a:srgbClr val="7030A0"/>
                </a:solidFill>
                <a:latin typeface="Arial"/>
                <a:cs typeface="Arial"/>
              </a:rPr>
              <a:t>still</a:t>
            </a:r>
            <a:r>
              <a:rPr sz="2000" spc="-58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7030A0"/>
                </a:solidFill>
                <a:latin typeface="Arial"/>
                <a:cs typeface="Arial"/>
              </a:rPr>
              <a:t>efficient.</a:t>
            </a:r>
            <a:endParaRPr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678690" marR="56985" indent="-257002" algn="just">
              <a:lnSpc>
                <a:spcPct val="10970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grammars </a:t>
            </a:r>
            <a:r>
              <a:rPr sz="2000" spc="-9" dirty="0">
                <a:latin typeface="Arial"/>
                <a:cs typeface="Arial"/>
              </a:rPr>
              <a:t>that </a:t>
            </a:r>
            <a:r>
              <a:rPr sz="2000" spc="-4" dirty="0">
                <a:latin typeface="Arial"/>
                <a:cs typeface="Arial"/>
              </a:rPr>
              <a:t>can be parsed </a:t>
            </a:r>
            <a:r>
              <a:rPr sz="2000" dirty="0">
                <a:latin typeface="Arial"/>
                <a:cs typeface="Arial"/>
              </a:rPr>
              <a:t>using LR </a:t>
            </a:r>
            <a:r>
              <a:rPr sz="2000" spc="-4" dirty="0">
                <a:latin typeface="Arial"/>
                <a:cs typeface="Arial"/>
              </a:rPr>
              <a:t>methods </a:t>
            </a:r>
            <a:r>
              <a:rPr sz="2000" dirty="0">
                <a:latin typeface="Arial"/>
                <a:cs typeface="Arial"/>
              </a:rPr>
              <a:t>is a  </a:t>
            </a:r>
            <a:r>
              <a:rPr sz="2000" spc="-4" dirty="0">
                <a:latin typeface="Arial"/>
                <a:cs typeface="Arial"/>
              </a:rPr>
              <a:t>proper superset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class of </a:t>
            </a:r>
            <a:r>
              <a:rPr sz="2000" spc="-4" dirty="0">
                <a:latin typeface="Arial"/>
                <a:cs typeface="Arial"/>
              </a:rPr>
              <a:t>grammars that can be parsed with  predictive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parsers.</a:t>
            </a:r>
            <a:endParaRPr sz="2000" dirty="0">
              <a:latin typeface="Arial"/>
              <a:cs typeface="Arial"/>
            </a:endParaRPr>
          </a:p>
          <a:p>
            <a:pPr marL="831410">
              <a:spcBef>
                <a:spcPts val="233"/>
              </a:spcBef>
              <a:tabLst>
                <a:tab pos="2639541" algn="l"/>
              </a:tabLst>
            </a:pPr>
            <a:r>
              <a:rPr sz="2000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LL(1)-Grammars	</a:t>
            </a:r>
            <a:r>
              <a:rPr sz="2000" spc="4" dirty="0">
                <a:solidFill>
                  <a:schemeClr val="accent2">
                    <a:lumMod val="75000"/>
                  </a:schemeClr>
                </a:solidFill>
                <a:latin typeface="Symbol"/>
                <a:cs typeface="Symbol"/>
              </a:rPr>
              <a:t></a:t>
            </a:r>
            <a:r>
              <a:rPr sz="2000" spc="-54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LR(1)-Grammars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678690" marR="18805" indent="-257002">
              <a:lnSpc>
                <a:spcPts val="2369"/>
              </a:lnSpc>
              <a:spcBef>
                <a:spcPts val="90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An 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detect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syntactic error as soon </a:t>
            </a:r>
            <a:r>
              <a:rPr sz="2000" spc="-4" dirty="0">
                <a:latin typeface="Arial"/>
                <a:cs typeface="Arial"/>
              </a:rPr>
              <a:t>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4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4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input.</a:t>
            </a:r>
            <a:endParaRPr sz="2000" dirty="0">
              <a:latin typeface="Arial"/>
              <a:cs typeface="Arial"/>
            </a:endParaRPr>
          </a:p>
          <a:p>
            <a:pPr marL="678690" marR="156708" indent="-257002">
              <a:lnSpc>
                <a:spcPts val="236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4" dirty="0">
                <a:latin typeface="Arial"/>
                <a:cs typeface="Arial"/>
              </a:rPr>
              <a:t>constructed to </a:t>
            </a:r>
            <a:r>
              <a:rPr sz="2000" spc="-4" dirty="0">
                <a:solidFill>
                  <a:srgbClr val="00B050"/>
                </a:solidFill>
                <a:latin typeface="Arial"/>
                <a:cs typeface="Arial"/>
              </a:rPr>
              <a:t>recognize virtually all  programming language</a:t>
            </a:r>
            <a:r>
              <a:rPr sz="2000" spc="-4" dirty="0">
                <a:latin typeface="Arial"/>
                <a:cs typeface="Arial"/>
              </a:rPr>
              <a:t> constructs 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4" dirty="0">
                <a:latin typeface="Arial"/>
                <a:cs typeface="Arial"/>
              </a:rPr>
              <a:t>grammars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canbe</a:t>
            </a:r>
            <a:r>
              <a:rPr sz="2000" spc="-76" dirty="0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written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1397">
              <a:lnSpc>
                <a:spcPts val="2477"/>
              </a:lnSpc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Drawback</a:t>
            </a:r>
            <a:r>
              <a:rPr sz="2200" spc="-4" dirty="0">
                <a:latin typeface="Arial"/>
                <a:cs typeface="Arial"/>
              </a:rPr>
              <a:t> of </a:t>
            </a:r>
            <a:r>
              <a:rPr sz="2200" dirty="0">
                <a:latin typeface="Arial"/>
                <a:cs typeface="Arial"/>
              </a:rPr>
              <a:t>LR</a:t>
            </a:r>
            <a:r>
              <a:rPr sz="2200" spc="-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method:</a:t>
            </a:r>
            <a:endParaRPr sz="2200" dirty="0">
              <a:latin typeface="Arial"/>
              <a:cs typeface="Arial"/>
            </a:endParaRPr>
          </a:p>
          <a:p>
            <a:pPr marL="678690" indent="-257002">
              <a:lnSpc>
                <a:spcPts val="2046"/>
              </a:lnSpc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1900" spc="-4" dirty="0">
                <a:latin typeface="Arial"/>
                <a:cs typeface="Arial"/>
              </a:rPr>
              <a:t>Too much </a:t>
            </a:r>
            <a:r>
              <a:rPr sz="1900" spc="-9" dirty="0">
                <a:latin typeface="Arial"/>
                <a:cs typeface="Arial"/>
              </a:rPr>
              <a:t>work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4" dirty="0">
                <a:latin typeface="Arial"/>
                <a:cs typeface="Arial"/>
              </a:rPr>
              <a:t>construct LR </a:t>
            </a:r>
            <a:r>
              <a:rPr sz="1900" spc="-9" dirty="0">
                <a:latin typeface="Arial"/>
                <a:cs typeface="Arial"/>
              </a:rPr>
              <a:t>parser </a:t>
            </a:r>
            <a:r>
              <a:rPr sz="1900" spc="-4" dirty="0">
                <a:latin typeface="Arial"/>
                <a:cs typeface="Arial"/>
              </a:rPr>
              <a:t>by</a:t>
            </a:r>
            <a:r>
              <a:rPr sz="1900" spc="9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hand</a:t>
            </a:r>
            <a:endParaRPr sz="1900" dirty="0">
              <a:latin typeface="Arial"/>
              <a:cs typeface="Arial"/>
            </a:endParaRPr>
          </a:p>
          <a:p>
            <a:pPr marL="1037125" lvl="1" indent="-205146">
              <a:lnSpc>
                <a:spcPts val="2046"/>
              </a:lnSpc>
              <a:buClr>
                <a:srgbClr val="CD3100"/>
              </a:buClr>
              <a:buChar char="•"/>
              <a:tabLst>
                <a:tab pos="1037125" algn="l"/>
              </a:tabLst>
            </a:pPr>
            <a:r>
              <a:rPr spc="-4" dirty="0">
                <a:latin typeface="Arial"/>
                <a:cs typeface="Arial"/>
              </a:rPr>
              <a:t>Fortunately tools (LR parsers generators) are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available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LL vs. LR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467600" cy="4797552"/>
          </a:xfrm>
        </p:spPr>
        <p:txBody>
          <a:bodyPr/>
          <a:lstStyle/>
          <a:p>
            <a:pPr eaLnBrk="1" hangingPunct="1"/>
            <a:r>
              <a:rPr lang="en-US" dirty="0" smtClean="0"/>
              <a:t>LR (shift reduce) is more powerful than LL (predictive parsing)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detect a syntactic error as soon as possible.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LR is difficult to do by hand (unlike 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7651" y="2340629"/>
          <a:ext cx="574963" cy="295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963"/>
              </a:tblGrid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aseline="1543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7" baseline="1543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0316" y="1601040"/>
          <a:ext cx="2449478" cy="334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323"/>
                <a:gridCol w="408708"/>
                <a:gridCol w="408708"/>
                <a:gridCol w="408708"/>
                <a:gridCol w="407323"/>
                <a:gridCol w="408708"/>
              </a:tblGrid>
              <a:tr h="334831">
                <a:tc>
                  <a:txBody>
                    <a:bodyPr/>
                    <a:lstStyle/>
                    <a:p>
                      <a:pPr marL="7683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1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n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$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9044" y="4223216"/>
          <a:ext cx="4177143" cy="2158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54"/>
                <a:gridCol w="1770610"/>
                <a:gridCol w="2087879"/>
              </a:tblGrid>
              <a:tr h="6723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7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terminals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non-terminal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67204">
                <a:tc>
                  <a:txBody>
                    <a:bodyPr/>
                    <a:lstStyle/>
                    <a:p>
                      <a:pPr marL="76835" algn="just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6835" marR="133350" algn="just">
                        <a:lnSpc>
                          <a:spcPts val="1739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 marR="478155" indent="-55244">
                        <a:lnSpc>
                          <a:spcPts val="1739"/>
                        </a:lnSpc>
                        <a:spcBef>
                          <a:spcPts val="1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four different  actions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1735"/>
                        </a:lnSpc>
                        <a:tabLst>
                          <a:tab pos="82550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each item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85725">
                        <a:lnSpc>
                          <a:spcPts val="1739"/>
                        </a:lnSpc>
                        <a:spcBef>
                          <a:spcPts val="114"/>
                        </a:spcBef>
                        <a:tabLst>
                          <a:tab pos="823594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	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2070100">
                        <a:lnSpc>
                          <a:spcPts val="17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32120" y="4908176"/>
            <a:ext cx="0" cy="1075765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6995" y="2554941"/>
            <a:ext cx="2451100" cy="589806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982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2200">
              <a:latin typeface="Times New Roman"/>
              <a:cs typeface="Times New Roman"/>
            </a:endParaRPr>
          </a:p>
          <a:p>
            <a:pPr marL="143032"/>
            <a:r>
              <a:rPr sz="1600" b="1" dirty="0">
                <a:latin typeface="Arial"/>
                <a:cs typeface="Arial"/>
              </a:rPr>
              <a:t>LR </a:t>
            </a:r>
            <a:r>
              <a:rPr sz="1600" b="1" spc="-4" dirty="0">
                <a:latin typeface="Arial"/>
                <a:cs typeface="Arial"/>
              </a:rPr>
              <a:t>Parsing</a:t>
            </a:r>
            <a:r>
              <a:rPr sz="1600" b="1" spc="-5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144" y="1644574"/>
            <a:ext cx="2573482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4" dirty="0">
                <a:latin typeface="Times New Roman"/>
                <a:cs typeface="Times New Roman"/>
              </a:rPr>
              <a:t>np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08"/>
              </a:spcBef>
            </a:pPr>
            <a:r>
              <a:rPr sz="2200" spc="-4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127" y="2854809"/>
            <a:ext cx="7308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ou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4" dirty="0">
                <a:latin typeface="Times New Roman"/>
                <a:cs typeface="Times New Roman"/>
              </a:rPr>
              <a:t>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5603" y="2604695"/>
            <a:ext cx="1795895" cy="425263"/>
          </a:xfrm>
          <a:custGeom>
            <a:avLst/>
            <a:gdLst/>
            <a:ahLst/>
            <a:cxnLst/>
            <a:rect l="l" t="t" r="r" b="b"/>
            <a:pathLst>
              <a:path w="1975485" h="481964">
                <a:moveTo>
                  <a:pt x="83819" y="0"/>
                </a:moveTo>
                <a:lnTo>
                  <a:pt x="0" y="19811"/>
                </a:lnTo>
                <a:lnTo>
                  <a:pt x="57911" y="67194"/>
                </a:lnTo>
                <a:lnTo>
                  <a:pt x="57911" y="33527"/>
                </a:lnTo>
                <a:lnTo>
                  <a:pt x="59435" y="30479"/>
                </a:lnTo>
                <a:lnTo>
                  <a:pt x="64007" y="28955"/>
                </a:lnTo>
                <a:lnTo>
                  <a:pt x="76659" y="31896"/>
                </a:lnTo>
                <a:lnTo>
                  <a:pt x="83819" y="0"/>
                </a:lnTo>
                <a:close/>
              </a:path>
              <a:path w="1975485" h="481964">
                <a:moveTo>
                  <a:pt x="76659" y="31896"/>
                </a:moveTo>
                <a:lnTo>
                  <a:pt x="64007" y="28955"/>
                </a:lnTo>
                <a:lnTo>
                  <a:pt x="59435" y="30479"/>
                </a:lnTo>
                <a:lnTo>
                  <a:pt x="57911" y="33527"/>
                </a:lnTo>
                <a:lnTo>
                  <a:pt x="57911" y="36575"/>
                </a:lnTo>
                <a:lnTo>
                  <a:pt x="60959" y="38099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w="1975485" h="481964">
                <a:moveTo>
                  <a:pt x="74557" y="41260"/>
                </a:moveTo>
                <a:lnTo>
                  <a:pt x="60959" y="38099"/>
                </a:lnTo>
                <a:lnTo>
                  <a:pt x="57911" y="36575"/>
                </a:lnTo>
                <a:lnTo>
                  <a:pt x="57911" y="67194"/>
                </a:lnTo>
                <a:lnTo>
                  <a:pt x="67055" y="74675"/>
                </a:lnTo>
                <a:lnTo>
                  <a:pt x="74557" y="41260"/>
                </a:lnTo>
                <a:close/>
              </a:path>
              <a:path w="1975485" h="481964">
                <a:moveTo>
                  <a:pt x="1975103" y="478535"/>
                </a:moveTo>
                <a:lnTo>
                  <a:pt x="1975103" y="473963"/>
                </a:lnTo>
                <a:lnTo>
                  <a:pt x="1972055" y="472439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7" y="481583"/>
                </a:lnTo>
                <a:lnTo>
                  <a:pt x="1973579" y="481583"/>
                </a:lnTo>
                <a:lnTo>
                  <a:pt x="1975103" y="478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0768" y="3626671"/>
            <a:ext cx="770659" cy="609600"/>
          </a:xfrm>
          <a:custGeom>
            <a:avLst/>
            <a:gdLst/>
            <a:ahLst/>
            <a:cxnLst/>
            <a:rect l="l" t="t" r="r" b="b"/>
            <a:pathLst>
              <a:path w="847725" h="690879">
                <a:moveTo>
                  <a:pt x="56430" y="638703"/>
                </a:moveTo>
                <a:lnTo>
                  <a:pt x="35051" y="612647"/>
                </a:lnTo>
                <a:lnTo>
                  <a:pt x="0" y="690371"/>
                </a:lnTo>
                <a:lnTo>
                  <a:pt x="45719" y="680396"/>
                </a:lnTo>
                <a:lnTo>
                  <a:pt x="45719" y="649223"/>
                </a:lnTo>
                <a:lnTo>
                  <a:pt x="47243" y="646175"/>
                </a:lnTo>
                <a:lnTo>
                  <a:pt x="56430" y="638703"/>
                </a:lnTo>
                <a:close/>
              </a:path>
              <a:path w="847725" h="690879">
                <a:moveTo>
                  <a:pt x="62611" y="646236"/>
                </a:moveTo>
                <a:lnTo>
                  <a:pt x="56430" y="638703"/>
                </a:lnTo>
                <a:lnTo>
                  <a:pt x="47243" y="646175"/>
                </a:lnTo>
                <a:lnTo>
                  <a:pt x="45719" y="649223"/>
                </a:lnTo>
                <a:lnTo>
                  <a:pt x="45719" y="653795"/>
                </a:lnTo>
                <a:lnTo>
                  <a:pt x="48767" y="655319"/>
                </a:lnTo>
                <a:lnTo>
                  <a:pt x="53339" y="653795"/>
                </a:lnTo>
                <a:lnTo>
                  <a:pt x="62611" y="646236"/>
                </a:lnTo>
                <a:close/>
              </a:path>
              <a:path w="847725" h="690879">
                <a:moveTo>
                  <a:pt x="83819" y="672083"/>
                </a:moveTo>
                <a:lnTo>
                  <a:pt x="62611" y="646236"/>
                </a:lnTo>
                <a:lnTo>
                  <a:pt x="53339" y="653795"/>
                </a:lnTo>
                <a:lnTo>
                  <a:pt x="48767" y="655319"/>
                </a:lnTo>
                <a:lnTo>
                  <a:pt x="45719" y="653795"/>
                </a:lnTo>
                <a:lnTo>
                  <a:pt x="45719" y="680396"/>
                </a:lnTo>
                <a:lnTo>
                  <a:pt x="83819" y="672083"/>
                </a:lnTo>
                <a:close/>
              </a:path>
              <a:path w="847725" h="690879">
                <a:moveTo>
                  <a:pt x="847343" y="4571"/>
                </a:moveTo>
                <a:lnTo>
                  <a:pt x="847343" y="1523"/>
                </a:lnTo>
                <a:lnTo>
                  <a:pt x="844295" y="0"/>
                </a:lnTo>
                <a:lnTo>
                  <a:pt x="839723" y="1523"/>
                </a:lnTo>
                <a:lnTo>
                  <a:pt x="56430" y="638703"/>
                </a:lnTo>
                <a:lnTo>
                  <a:pt x="62611" y="646236"/>
                </a:lnTo>
                <a:lnTo>
                  <a:pt x="845819" y="7619"/>
                </a:lnTo>
                <a:lnTo>
                  <a:pt x="84734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2767" y="3626671"/>
            <a:ext cx="835891" cy="609600"/>
          </a:xfrm>
          <a:custGeom>
            <a:avLst/>
            <a:gdLst/>
            <a:ahLst/>
            <a:cxnLst/>
            <a:rect l="l" t="t" r="r" b="b"/>
            <a:pathLst>
              <a:path w="919479" h="690879">
                <a:moveTo>
                  <a:pt x="861484" y="640021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55632" y="647824"/>
                </a:lnTo>
                <a:lnTo>
                  <a:pt x="861484" y="640021"/>
                </a:lnTo>
                <a:close/>
              </a:path>
              <a:path w="919479" h="690879">
                <a:moveTo>
                  <a:pt x="873251" y="682059"/>
                </a:moveTo>
                <a:lnTo>
                  <a:pt x="873251" y="655319"/>
                </a:lnTo>
                <a:lnTo>
                  <a:pt x="868679" y="656843"/>
                </a:lnTo>
                <a:lnTo>
                  <a:pt x="865631" y="655319"/>
                </a:lnTo>
                <a:lnTo>
                  <a:pt x="855632" y="647824"/>
                </a:lnTo>
                <a:lnTo>
                  <a:pt x="835151" y="675131"/>
                </a:lnTo>
                <a:lnTo>
                  <a:pt x="873251" y="682059"/>
                </a:lnTo>
                <a:close/>
              </a:path>
              <a:path w="919479" h="690879">
                <a:moveTo>
                  <a:pt x="873251" y="655319"/>
                </a:moveTo>
                <a:lnTo>
                  <a:pt x="873251" y="652271"/>
                </a:lnTo>
                <a:lnTo>
                  <a:pt x="871727" y="647699"/>
                </a:lnTo>
                <a:lnTo>
                  <a:pt x="861484" y="640021"/>
                </a:lnTo>
                <a:lnTo>
                  <a:pt x="855632" y="647824"/>
                </a:lnTo>
                <a:lnTo>
                  <a:pt x="865631" y="655319"/>
                </a:lnTo>
                <a:lnTo>
                  <a:pt x="868679" y="656843"/>
                </a:lnTo>
                <a:lnTo>
                  <a:pt x="873251" y="655319"/>
                </a:lnTo>
                <a:close/>
              </a:path>
              <a:path w="919479" h="690879">
                <a:moveTo>
                  <a:pt x="918971" y="690371"/>
                </a:moveTo>
                <a:lnTo>
                  <a:pt x="880871" y="614171"/>
                </a:lnTo>
                <a:lnTo>
                  <a:pt x="861484" y="640021"/>
                </a:lnTo>
                <a:lnTo>
                  <a:pt x="871727" y="647699"/>
                </a:lnTo>
                <a:lnTo>
                  <a:pt x="873251" y="652271"/>
                </a:lnTo>
                <a:lnTo>
                  <a:pt x="873251" y="682059"/>
                </a:lnTo>
                <a:lnTo>
                  <a:pt x="918971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404" y="1949824"/>
            <a:ext cx="69273" cy="60960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9088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9088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35051" y="688847"/>
                </a:lnTo>
                <a:lnTo>
                  <a:pt x="38099" y="690371"/>
                </a:lnTo>
                <a:lnTo>
                  <a:pt x="41147" y="688847"/>
                </a:lnTo>
                <a:lnTo>
                  <a:pt x="42671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6658" y="3059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4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4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4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A </a:t>
            </a:r>
            <a:r>
              <a:rPr dirty="0"/>
              <a:t>Configuration of </a:t>
            </a:r>
            <a:r>
              <a:rPr spc="9" dirty="0"/>
              <a:t>LR </a:t>
            </a:r>
            <a:r>
              <a:rPr spc="-4" dirty="0"/>
              <a:t>Parsing</a:t>
            </a:r>
            <a:r>
              <a:rPr spc="-99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5"/>
            <a:ext cx="7248235" cy="458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54"/>
              </a:spcBef>
              <a:tabLst>
                <a:tab pos="3133600" algn="l"/>
              </a:tabLst>
            </a:pPr>
            <a:r>
              <a:rPr sz="2000" dirty="0">
                <a:latin typeface="Arial"/>
                <a:cs typeface="Arial"/>
              </a:rPr>
              <a:t>(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o 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spc="6" baseline="-22222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,	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</a:t>
            </a:r>
            <a:r>
              <a:rPr sz="2000" spc="-4" dirty="0">
                <a:latin typeface="Arial"/>
                <a:cs typeface="Arial"/>
              </a:rPr>
              <a:t>$</a:t>
            </a:r>
            <a:r>
              <a:rPr sz="2000" spc="45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900">
              <a:latin typeface="Times New Roman"/>
              <a:cs typeface="Times New Roman"/>
            </a:endParaRPr>
          </a:p>
          <a:p>
            <a:pPr marL="831410">
              <a:tabLst>
                <a:tab pos="3293157" algn="l"/>
              </a:tabLst>
            </a:pPr>
            <a:r>
              <a:rPr sz="2000" spc="-4" dirty="0">
                <a:latin typeface="Arial"/>
                <a:cs typeface="Arial"/>
              </a:rPr>
              <a:t>Stack	Rest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8"/>
              </a:spcBef>
            </a:pPr>
            <a:endParaRPr sz="2900">
              <a:latin typeface="Times New Roman"/>
              <a:cs typeface="Times New Roman"/>
            </a:endParaRPr>
          </a:p>
          <a:p>
            <a:pPr marL="318546" marR="14816" indent="-307149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  <a:tab pos="1481037" algn="l"/>
                <a:tab pos="1812120" algn="l"/>
                <a:tab pos="3318230" algn="l"/>
              </a:tabLst>
            </a:pP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 </a:t>
            </a:r>
            <a:r>
              <a:rPr sz="2000" spc="404" baseline="-2222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471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	</a:t>
            </a:r>
            <a:r>
              <a:rPr sz="2000" spc="-4" dirty="0">
                <a:latin typeface="Arial"/>
                <a:cs typeface="Arial"/>
              </a:rPr>
              <a:t>decides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parser action by consulting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  action  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table.	</a:t>
            </a:r>
            <a:r>
              <a:rPr sz="2000" spc="-4" dirty="0">
                <a:latin typeface="Arial"/>
                <a:cs typeface="Arial"/>
              </a:rPr>
              <a:t>(</a:t>
            </a:r>
            <a:r>
              <a:rPr sz="2000" i="1" spc="-4" dirty="0">
                <a:latin typeface="Arial"/>
                <a:cs typeface="Arial"/>
              </a:rPr>
              <a:t>Initial  </a:t>
            </a:r>
            <a:r>
              <a:rPr sz="2000" i="1" spc="67" dirty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Stack	</a:t>
            </a:r>
            <a:r>
              <a:rPr sz="2000" spc="-4" dirty="0">
                <a:latin typeface="Arial"/>
                <a:cs typeface="Arial"/>
              </a:rPr>
              <a:t>contains just S</a:t>
            </a:r>
            <a:r>
              <a:rPr sz="2000" spc="-6" baseline="-22222" dirty="0">
                <a:latin typeface="Arial"/>
                <a:cs typeface="Arial"/>
              </a:rPr>
              <a:t>o</a:t>
            </a:r>
            <a:r>
              <a:rPr sz="2000" spc="215" baseline="-222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CD3100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 represents the </a:t>
            </a:r>
            <a:r>
              <a:rPr sz="2000" spc="-4" dirty="0">
                <a:latin typeface="Arial"/>
                <a:cs typeface="Arial"/>
              </a:rPr>
              <a:t>right sentential  </a:t>
            </a:r>
            <a:r>
              <a:rPr sz="2000" dirty="0">
                <a:latin typeface="Arial"/>
                <a:cs typeface="Arial"/>
              </a:rPr>
              <a:t>form: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62"/>
              </a:spcBef>
            </a:pP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 </a:t>
            </a:r>
            <a:r>
              <a:rPr sz="2000" spc="114" baseline="-222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334" y="2286000"/>
            <a:ext cx="1962150" cy="0"/>
          </a:xfrm>
          <a:custGeom>
            <a:avLst/>
            <a:gdLst/>
            <a:ahLst/>
            <a:cxnLst/>
            <a:rect l="l" t="t" r="r" b="b"/>
            <a:pathLst>
              <a:path w="2158365">
                <a:moveTo>
                  <a:pt x="0" y="0"/>
                </a:moveTo>
                <a:lnTo>
                  <a:pt x="2157983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64" y="2286000"/>
            <a:ext cx="1446645" cy="0"/>
          </a:xfrm>
          <a:custGeom>
            <a:avLst/>
            <a:gdLst/>
            <a:ahLst/>
            <a:cxnLst/>
            <a:rect l="l" t="t" r="r" b="b"/>
            <a:pathLst>
              <a:path w="1591310">
                <a:moveTo>
                  <a:pt x="0" y="0"/>
                </a:moveTo>
                <a:lnTo>
                  <a:pt x="1591055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024" y="2353236"/>
            <a:ext cx="643082" cy="310963"/>
          </a:xfrm>
          <a:custGeom>
            <a:avLst/>
            <a:gdLst/>
            <a:ahLst/>
            <a:cxnLst/>
            <a:rect l="l" t="t" r="r" b="b"/>
            <a:pathLst>
              <a:path w="707389" h="352425">
                <a:moveTo>
                  <a:pt x="641556" y="37310"/>
                </a:moveTo>
                <a:lnTo>
                  <a:pt x="637953" y="2993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2043"/>
                </a:lnTo>
                <a:lnTo>
                  <a:pt x="6095" y="352043"/>
                </a:lnTo>
                <a:lnTo>
                  <a:pt x="641556" y="37310"/>
                </a:lnTo>
                <a:close/>
              </a:path>
              <a:path w="707389" h="352425">
                <a:moveTo>
                  <a:pt x="707135" y="0"/>
                </a:moveTo>
                <a:lnTo>
                  <a:pt x="623315" y="0"/>
                </a:lnTo>
                <a:lnTo>
                  <a:pt x="637953" y="29939"/>
                </a:lnTo>
                <a:lnTo>
                  <a:pt x="649223" y="24383"/>
                </a:lnTo>
                <a:lnTo>
                  <a:pt x="652271" y="24383"/>
                </a:lnTo>
                <a:lnTo>
                  <a:pt x="655319" y="25907"/>
                </a:lnTo>
                <a:lnTo>
                  <a:pt x="655319" y="65462"/>
                </a:lnTo>
                <a:lnTo>
                  <a:pt x="656843" y="68579"/>
                </a:lnTo>
                <a:lnTo>
                  <a:pt x="707135" y="0"/>
                </a:lnTo>
                <a:close/>
              </a:path>
              <a:path w="707389" h="352425">
                <a:moveTo>
                  <a:pt x="655319" y="28955"/>
                </a:moveTo>
                <a:lnTo>
                  <a:pt x="655319" y="25907"/>
                </a:lnTo>
                <a:lnTo>
                  <a:pt x="652271" y="24383"/>
                </a:lnTo>
                <a:lnTo>
                  <a:pt x="649223" y="24383"/>
                </a:lnTo>
                <a:lnTo>
                  <a:pt x="637953" y="29939"/>
                </a:lnTo>
                <a:lnTo>
                  <a:pt x="641556" y="37310"/>
                </a:lnTo>
                <a:lnTo>
                  <a:pt x="652271" y="32003"/>
                </a:lnTo>
                <a:lnTo>
                  <a:pt x="655319" y="28955"/>
                </a:lnTo>
                <a:close/>
              </a:path>
              <a:path w="707389" h="352425">
                <a:moveTo>
                  <a:pt x="655319" y="65462"/>
                </a:moveTo>
                <a:lnTo>
                  <a:pt x="655319" y="28955"/>
                </a:lnTo>
                <a:lnTo>
                  <a:pt x="652271" y="32003"/>
                </a:lnTo>
                <a:lnTo>
                  <a:pt x="641556" y="37310"/>
                </a:lnTo>
                <a:lnTo>
                  <a:pt x="655319" y="6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273" y="2353235"/>
            <a:ext cx="196850" cy="286871"/>
          </a:xfrm>
          <a:custGeom>
            <a:avLst/>
            <a:gdLst/>
            <a:ahLst/>
            <a:cxnLst/>
            <a:rect l="l" t="t" r="r" b="b"/>
            <a:pathLst>
              <a:path w="216535" h="325119">
                <a:moveTo>
                  <a:pt x="73151" y="42671"/>
                </a:moveTo>
                <a:lnTo>
                  <a:pt x="0" y="0"/>
                </a:lnTo>
                <a:lnTo>
                  <a:pt x="10667" y="85343"/>
                </a:lnTo>
                <a:lnTo>
                  <a:pt x="30479" y="71813"/>
                </a:lnTo>
                <a:lnTo>
                  <a:pt x="30479" y="51815"/>
                </a:lnTo>
                <a:lnTo>
                  <a:pt x="32003" y="48767"/>
                </a:lnTo>
                <a:lnTo>
                  <a:pt x="36575" y="48767"/>
                </a:lnTo>
                <a:lnTo>
                  <a:pt x="39623" y="50291"/>
                </a:lnTo>
                <a:lnTo>
                  <a:pt x="46526" y="60855"/>
                </a:lnTo>
                <a:lnTo>
                  <a:pt x="73151" y="42671"/>
                </a:lnTo>
                <a:close/>
              </a:path>
              <a:path w="216535" h="325119">
                <a:moveTo>
                  <a:pt x="46526" y="60855"/>
                </a:moveTo>
                <a:lnTo>
                  <a:pt x="39623" y="50291"/>
                </a:lnTo>
                <a:lnTo>
                  <a:pt x="36575" y="48767"/>
                </a:lnTo>
                <a:lnTo>
                  <a:pt x="32003" y="48767"/>
                </a:lnTo>
                <a:lnTo>
                  <a:pt x="30479" y="51815"/>
                </a:lnTo>
                <a:lnTo>
                  <a:pt x="30479" y="56387"/>
                </a:lnTo>
                <a:lnTo>
                  <a:pt x="37518" y="67006"/>
                </a:lnTo>
                <a:lnTo>
                  <a:pt x="46526" y="60855"/>
                </a:lnTo>
                <a:close/>
              </a:path>
              <a:path w="216535" h="325119">
                <a:moveTo>
                  <a:pt x="37518" y="67006"/>
                </a:moveTo>
                <a:lnTo>
                  <a:pt x="30479" y="56387"/>
                </a:lnTo>
                <a:lnTo>
                  <a:pt x="30479" y="71813"/>
                </a:lnTo>
                <a:lnTo>
                  <a:pt x="37518" y="67006"/>
                </a:lnTo>
                <a:close/>
              </a:path>
              <a:path w="216535" h="325119">
                <a:moveTo>
                  <a:pt x="216407" y="321563"/>
                </a:moveTo>
                <a:lnTo>
                  <a:pt x="214883" y="318515"/>
                </a:lnTo>
                <a:lnTo>
                  <a:pt x="46526" y="60855"/>
                </a:lnTo>
                <a:lnTo>
                  <a:pt x="37518" y="67006"/>
                </a:lnTo>
                <a:lnTo>
                  <a:pt x="207263" y="323087"/>
                </a:lnTo>
                <a:lnTo>
                  <a:pt x="210311" y="324611"/>
                </a:lnTo>
                <a:lnTo>
                  <a:pt x="213359" y="324611"/>
                </a:lnTo>
                <a:lnTo>
                  <a:pt x="216407" y="32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</a:t>
            </a:r>
            <a:r>
              <a:rPr spc="-27" dirty="0"/>
              <a:t> </a:t>
            </a:r>
            <a:r>
              <a:rPr spc="-4" dirty="0"/>
              <a:t>Derivation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</a:t>
            </a:r>
            <a:r>
              <a:rPr spc="-18" dirty="0"/>
              <a:t> </a:t>
            </a:r>
            <a:r>
              <a:rPr spc="-4" dirty="0"/>
              <a:t>LR-Parser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973865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indent="-410291">
              <a:buClr>
                <a:srgbClr val="CD3100"/>
              </a:buClr>
              <a:buAutoNum type="arabicPeriod"/>
              <a:tabLst>
                <a:tab pos="421688" algn="l"/>
                <a:tab pos="1216058" algn="l"/>
              </a:tabLst>
            </a:pPr>
            <a:r>
              <a:rPr b="1" spc="-4" dirty="0">
                <a:latin typeface="Arial"/>
                <a:cs typeface="Arial"/>
              </a:rPr>
              <a:t>shift </a:t>
            </a:r>
            <a:r>
              <a:rPr b="1" spc="4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>
                <a:latin typeface="Arial"/>
                <a:cs typeface="Arial"/>
              </a:rPr>
              <a:t>-- </a:t>
            </a:r>
            <a:r>
              <a:rPr spc="-4" dirty="0">
                <a:latin typeface="Arial"/>
                <a:cs typeface="Arial"/>
              </a:rPr>
              <a:t>shifts the next input symbol and the state </a:t>
            </a:r>
            <a:r>
              <a:rPr b="1"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onto the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  <a:p>
            <a:pPr marL="421688">
              <a:spcBef>
                <a:spcPts val="394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a</a:t>
            </a:r>
            <a:r>
              <a:rPr sz="1600" spc="-6" baseline="-23148" dirty="0">
                <a:solidFill>
                  <a:srgbClr val="CD0000"/>
                </a:solidFill>
                <a:latin typeface="Arial"/>
                <a:cs typeface="Arial"/>
              </a:rPr>
              <a:t>i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936917" algn="l"/>
              </a:tabLst>
            </a:pPr>
            <a:r>
              <a:rPr b="1" dirty="0">
                <a:latin typeface="Arial"/>
                <a:cs typeface="Arial"/>
              </a:rPr>
              <a:t>reduce  </a:t>
            </a:r>
            <a:r>
              <a:rPr b="1" spc="27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dirty="0">
                <a:latin typeface="Symbol"/>
                <a:cs typeface="Symbol"/>
              </a:rPr>
              <a:t>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Arial"/>
                <a:cs typeface="Arial"/>
              </a:rPr>
              <a:t>(or </a:t>
            </a:r>
            <a:r>
              <a:rPr b="1" dirty="0">
                <a:latin typeface="Courier New"/>
                <a:cs typeface="Courier New"/>
              </a:rPr>
              <a:t>rN</a:t>
            </a:r>
            <a:r>
              <a:rPr b="1" spc="-673" dirty="0">
                <a:latin typeface="Courier New"/>
                <a:cs typeface="Courier New"/>
              </a:rPr>
              <a:t> </a:t>
            </a:r>
            <a:r>
              <a:rPr spc="-4" dirty="0">
                <a:latin typeface="Arial"/>
                <a:cs typeface="Arial"/>
              </a:rPr>
              <a:t>where </a:t>
            </a:r>
            <a:r>
              <a:rPr spc="4" dirty="0">
                <a:latin typeface="Arial"/>
                <a:cs typeface="Arial"/>
              </a:rPr>
              <a:t>N </a:t>
            </a:r>
            <a:r>
              <a:rPr dirty="0">
                <a:latin typeface="Arial"/>
                <a:cs typeface="Arial"/>
              </a:rPr>
              <a:t>is a </a:t>
            </a:r>
            <a:r>
              <a:rPr spc="-4" dirty="0">
                <a:latin typeface="Arial"/>
                <a:cs typeface="Arial"/>
              </a:rPr>
              <a:t>production number)</a:t>
            </a:r>
            <a:endParaRPr>
              <a:latin typeface="Arial"/>
              <a:cs typeface="Arial"/>
            </a:endParaRPr>
          </a:p>
          <a:p>
            <a:pPr marL="729407" lvl="1" indent="-307718">
              <a:spcBef>
                <a:spcPts val="350"/>
              </a:spcBef>
              <a:buClr>
                <a:srgbClr val="CD3100"/>
              </a:buClr>
              <a:buChar char="–"/>
              <a:tabLst>
                <a:tab pos="729407" algn="l"/>
                <a:tab pos="1858847" algn="l"/>
              </a:tabLst>
            </a:pPr>
            <a:r>
              <a:rPr sz="2200" spc="-4" dirty="0">
                <a:latin typeface="Arial"/>
                <a:cs typeface="Arial"/>
              </a:rPr>
              <a:t>pop  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2|</a:t>
            </a:r>
            <a:r>
              <a:rPr sz="2200" dirty="0">
                <a:latin typeface="Symbol"/>
                <a:cs typeface="Symbol"/>
              </a:rPr>
              <a:t>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spc="-4" dirty="0">
                <a:latin typeface="Arial"/>
                <a:cs typeface="Arial"/>
              </a:rPr>
              <a:t>(=r) items from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stack;</a:t>
            </a:r>
            <a:endParaRPr sz="2200">
              <a:latin typeface="Arial"/>
              <a:cs typeface="Arial"/>
            </a:endParaRPr>
          </a:p>
          <a:p>
            <a:pPr marL="729407" lvl="1" indent="-307718">
              <a:spcBef>
                <a:spcPts val="224"/>
              </a:spcBef>
              <a:buClr>
                <a:srgbClr val="CD3100"/>
              </a:buClr>
              <a:buChar char="–"/>
              <a:tabLst>
                <a:tab pos="729407" algn="l"/>
                <a:tab pos="3117074" algn="l"/>
                <a:tab pos="4014016" algn="l"/>
              </a:tabLst>
            </a:pPr>
            <a:r>
              <a:rPr sz="2200" spc="-4" dirty="0">
                <a:latin typeface="Arial"/>
                <a:cs typeface="Arial"/>
              </a:rPr>
              <a:t>then  push 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256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and</a:t>
            </a:r>
            <a:r>
              <a:rPr sz="2200" spc="3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	</a:t>
            </a:r>
            <a:r>
              <a:rPr sz="2200" spc="-4" dirty="0">
                <a:latin typeface="Arial"/>
                <a:cs typeface="Arial"/>
              </a:rPr>
              <a:t>where	</a:t>
            </a:r>
            <a:r>
              <a:rPr sz="2200" b="1" spc="-4" dirty="0">
                <a:latin typeface="Arial"/>
                <a:cs typeface="Arial"/>
              </a:rPr>
              <a:t>s=goto[s</a:t>
            </a:r>
            <a:r>
              <a:rPr sz="2200" b="1" spc="-6" baseline="-20833" dirty="0">
                <a:latin typeface="Arial"/>
                <a:cs typeface="Arial"/>
              </a:rPr>
              <a:t>m-r</a:t>
            </a:r>
            <a:r>
              <a:rPr sz="2200" b="1" spc="-4" dirty="0">
                <a:latin typeface="Arial"/>
                <a:cs typeface="Arial"/>
              </a:rPr>
              <a:t>,A]</a:t>
            </a:r>
            <a:endParaRPr sz="2200">
              <a:latin typeface="Arial"/>
              <a:cs typeface="Arial"/>
            </a:endParaRPr>
          </a:p>
          <a:p>
            <a:pPr marL="421688">
              <a:spcBef>
                <a:spcPts val="1032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X</a:t>
            </a:r>
            <a:r>
              <a:rPr sz="1600" spc="-6" baseline="-23148" dirty="0"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baseline="-23148" dirty="0">
                <a:solidFill>
                  <a:srgbClr val="CD0000"/>
                </a:solidFill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a</a:t>
            </a:r>
            <a:r>
              <a:rPr sz="1600" spc="-6" baseline="-23148" dirty="0">
                <a:latin typeface="Arial"/>
                <a:cs typeface="Arial"/>
              </a:rPr>
              <a:t>i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29407" lvl="1" indent="-307718">
              <a:spcBef>
                <a:spcPts val="1216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Output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reducing production reduce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dirty="0">
                <a:latin typeface="Symbol"/>
                <a:cs typeface="Symbol"/>
              </a:rPr>
              <a:t></a:t>
            </a:r>
            <a:endParaRPr sz="2200">
              <a:latin typeface="Symbol"/>
              <a:cs typeface="Symbol"/>
            </a:endParaRPr>
          </a:p>
          <a:p>
            <a:pPr lvl="1">
              <a:spcBef>
                <a:spcPts val="38"/>
              </a:spcBef>
              <a:buClr>
                <a:srgbClr val="CD3100"/>
              </a:buClr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</a:tabLst>
            </a:pPr>
            <a:r>
              <a:rPr b="1" spc="-4" dirty="0">
                <a:latin typeface="Arial"/>
                <a:cs typeface="Arial"/>
              </a:rPr>
              <a:t>Accept </a:t>
            </a:r>
            <a:r>
              <a:rPr dirty="0">
                <a:latin typeface="Arial"/>
                <a:cs typeface="Arial"/>
              </a:rPr>
              <a:t>– </a:t>
            </a:r>
            <a:r>
              <a:rPr spc="-4" dirty="0">
                <a:latin typeface="Arial"/>
                <a:cs typeface="Arial"/>
              </a:rPr>
              <a:t>Parsing successfully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completed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103798" algn="l"/>
              </a:tabLst>
            </a:pPr>
            <a:r>
              <a:rPr b="1" spc="-4" dirty="0">
                <a:latin typeface="Arial"/>
                <a:cs typeface="Arial"/>
              </a:rPr>
              <a:t>Error	</a:t>
            </a:r>
            <a:r>
              <a:rPr spc="-4" dirty="0">
                <a:latin typeface="Arial"/>
                <a:cs typeface="Arial"/>
              </a:rPr>
              <a:t>-- Parser detected an error (an empty entry </a:t>
            </a:r>
            <a:r>
              <a:rPr dirty="0">
                <a:latin typeface="Arial"/>
                <a:cs typeface="Arial"/>
              </a:rPr>
              <a:t>in </a:t>
            </a:r>
            <a:r>
              <a:rPr spc="-4" dirty="0">
                <a:latin typeface="Arial"/>
                <a:cs typeface="Arial"/>
              </a:rPr>
              <a:t>the action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table)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item </a:t>
            </a:r>
            <a:r>
              <a:rPr sz="2000" spc="-4" dirty="0">
                <a:latin typeface="Arial"/>
                <a:cs typeface="Arial"/>
              </a:rPr>
              <a:t>indicates how much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production </a:t>
            </a:r>
            <a:r>
              <a:rPr sz="2000" spc="-4" dirty="0">
                <a:latin typeface="Arial"/>
                <a:cs typeface="Arial"/>
              </a:rPr>
              <a:t>we have seen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a  given point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parsing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485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  <a:tab pos="3398579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28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-4" dirty="0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possibly time to reduce XYZ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>
              <a:latin typeface="Times New Roman"/>
              <a:cs typeface="Times New Roman"/>
            </a:endParaRPr>
          </a:p>
          <a:p>
            <a:pPr marL="319115" indent="-307718">
              <a:spcBef>
                <a:spcPts val="1234"/>
              </a:spcBef>
              <a:buChar char="•"/>
              <a:tabLst>
                <a:tab pos="319115" algn="l"/>
              </a:tabLst>
            </a:pP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Special</a:t>
            </a:r>
            <a:r>
              <a:rPr sz="2000" spc="-58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Case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78690" marR="3613982" indent="-257572">
              <a:lnSpc>
                <a:spcPct val="120000"/>
              </a:lnSpc>
              <a:spcBef>
                <a:spcPts val="36"/>
              </a:spcBef>
            </a:pPr>
            <a:r>
              <a:rPr dirty="0">
                <a:latin typeface="Arial"/>
                <a:cs typeface="Arial"/>
              </a:rPr>
              <a:t>Rule: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yields only </a:t>
            </a:r>
            <a:r>
              <a:rPr dirty="0">
                <a:latin typeface="Arial"/>
                <a:cs typeface="Arial"/>
              </a:rPr>
              <a:t>one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 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-63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49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728837" indent="-307149">
              <a:buClr>
                <a:srgbClr val="CD3100"/>
              </a:buClr>
              <a:buChar char="•"/>
              <a:tabLst>
                <a:tab pos="319115" algn="l"/>
                <a:tab pos="304014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collection </a:t>
            </a:r>
            <a:r>
              <a:rPr sz="2400" dirty="0">
                <a:latin typeface="Arial"/>
                <a:cs typeface="Arial"/>
              </a:rPr>
              <a:t>of sets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items (</a:t>
            </a:r>
            <a:r>
              <a:rPr sz="2400" b="1" dirty="0">
                <a:latin typeface="Arial"/>
                <a:cs typeface="Arial"/>
              </a:rPr>
              <a:t>the canonical </a:t>
            </a:r>
            <a:r>
              <a:rPr sz="2400" b="1" spc="-4" dirty="0">
                <a:latin typeface="Arial"/>
                <a:cs typeface="Arial"/>
              </a:rPr>
              <a:t>LR(0)  </a:t>
            </a:r>
            <a:r>
              <a:rPr sz="2400" b="1" dirty="0">
                <a:latin typeface="Arial"/>
                <a:cs typeface="Arial"/>
              </a:rPr>
              <a:t>collection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4" dirty="0">
                <a:latin typeface="Arial"/>
                <a:cs typeface="Arial"/>
              </a:rPr>
              <a:t>is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basis	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constructing SLR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parsers.</a:t>
            </a:r>
            <a:endParaRPr sz="2400">
              <a:latin typeface="Arial"/>
              <a:cs typeface="Arial"/>
            </a:endParaRPr>
          </a:p>
          <a:p>
            <a:pPr marL="319115" marR="4559" indent="-307718">
              <a:spcBef>
                <a:spcPts val="46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Canonical LR(0) collection 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constructing a  DFA called </a:t>
            </a:r>
            <a:r>
              <a:rPr sz="2400" b="1" spc="-4" dirty="0">
                <a:latin typeface="Arial"/>
                <a:cs typeface="Arial"/>
              </a:rPr>
              <a:t>LR(0)</a:t>
            </a:r>
            <a:r>
              <a:rPr sz="2400" b="1" spc="-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automaton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3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DFA is </a:t>
            </a:r>
            <a:r>
              <a:rPr sz="2000" spc="-4" dirty="0">
                <a:latin typeface="Arial"/>
                <a:cs typeface="Arial"/>
              </a:rPr>
              <a:t>used to make parsing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decisions</a:t>
            </a:r>
            <a:endParaRPr sz="2000">
              <a:latin typeface="Arial"/>
              <a:cs typeface="Arial"/>
            </a:endParaRPr>
          </a:p>
          <a:p>
            <a:pPr marL="318546" marR="15386" indent="-307149">
              <a:spcBef>
                <a:spcPts val="453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state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automaton represents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4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4" dirty="0">
                <a:latin typeface="Arial"/>
                <a:cs typeface="Arial"/>
              </a:rPr>
              <a:t>canonical </a:t>
            </a:r>
            <a:r>
              <a:rPr sz="2400" spc="-9" dirty="0">
                <a:latin typeface="Arial"/>
                <a:cs typeface="Arial"/>
              </a:rPr>
              <a:t>LR(0)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19115" indent="-307718">
              <a:spcBef>
                <a:spcPts val="471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To construct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canonical LR(0) collection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grammar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2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Augmented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CLOSURE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GOTO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4559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b="1" spc="-4" dirty="0">
                <a:latin typeface="Arial"/>
                <a:cs typeface="Arial"/>
              </a:rPr>
              <a:t>LR(0) </a:t>
            </a:r>
            <a:r>
              <a:rPr sz="2000" b="1" dirty="0">
                <a:latin typeface="Arial"/>
                <a:cs typeface="Arial"/>
              </a:rPr>
              <a:t>item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G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production of G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dot at the  </a:t>
            </a:r>
            <a:r>
              <a:rPr sz="2000" spc="-4" dirty="0">
                <a:latin typeface="Arial"/>
                <a:cs typeface="Arial"/>
              </a:rPr>
              <a:t>some position </a:t>
            </a:r>
            <a:r>
              <a:rPr sz="2000" dirty="0">
                <a:latin typeface="Arial"/>
                <a:cs typeface="Arial"/>
              </a:rPr>
              <a:t>of the right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3468" y="1999301"/>
          <a:ext cx="7078431" cy="129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63"/>
                <a:gridCol w="1520515"/>
                <a:gridCol w="3201805"/>
                <a:gridCol w="1581548"/>
              </a:tblGrid>
              <a:tr h="33193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2600"/>
                        </a:lnSpc>
                        <a:buClr>
                          <a:srgbClr val="CD3100"/>
                        </a:buClr>
                        <a:buChar char="•"/>
                        <a:tabLst>
                          <a:tab pos="365125" algn="l"/>
                        </a:tabLst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Ex: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26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LR(0)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Items: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(four different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possibility)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4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aB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6386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Sets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LR(0) items will be </a:t>
            </a:r>
            <a:r>
              <a:rPr sz="2000" dirty="0">
                <a:latin typeface="Arial"/>
                <a:cs typeface="Arial"/>
              </a:rPr>
              <a:t>the states of </a:t>
            </a:r>
            <a:r>
              <a:rPr sz="2000" spc="-4" dirty="0">
                <a:latin typeface="Arial"/>
                <a:cs typeface="Arial"/>
              </a:rPr>
              <a:t>action and goto table </a:t>
            </a:r>
            <a:r>
              <a:rPr sz="2000" dirty="0">
                <a:latin typeface="Arial"/>
                <a:cs typeface="Arial"/>
              </a:rPr>
              <a:t>of  the </a:t>
            </a:r>
            <a:r>
              <a:rPr sz="2000" spc="-4" dirty="0">
                <a:latin typeface="Arial"/>
                <a:cs typeface="Arial"/>
              </a:rPr>
              <a:t>SLR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359"/>
              </a:spcBef>
              <a:tabLst>
                <a:tab pos="678690" algn="l"/>
              </a:tabLst>
            </a:pPr>
            <a:r>
              <a:rPr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States represent sets </a:t>
            </a:r>
            <a:r>
              <a:rPr dirty="0">
                <a:latin typeface="Arial"/>
                <a:cs typeface="Arial"/>
              </a:rPr>
              <a:t>of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“items”</a:t>
            </a:r>
            <a:endParaRPr>
              <a:latin typeface="Arial"/>
              <a:cs typeface="Arial"/>
            </a:endParaRPr>
          </a:p>
          <a:p>
            <a:pPr marL="319115" marR="43878" indent="-307718">
              <a:lnSpc>
                <a:spcPts val="2360"/>
              </a:lnSpc>
              <a:spcBef>
                <a:spcPts val="55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LR parser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4" dirty="0">
                <a:latin typeface="Arial"/>
                <a:cs typeface="Arial"/>
              </a:rPr>
              <a:t>shift-reduce decision by </a:t>
            </a:r>
            <a:r>
              <a:rPr sz="2000" dirty="0">
                <a:latin typeface="Arial"/>
                <a:cs typeface="Arial"/>
              </a:rPr>
              <a:t>maintaining states to  </a:t>
            </a:r>
            <a:r>
              <a:rPr sz="2000" spc="-4" dirty="0">
                <a:latin typeface="Arial"/>
                <a:cs typeface="Arial"/>
              </a:rPr>
              <a:t>keep track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where we are in a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Grammar</a:t>
            </a:r>
            <a:r>
              <a:rPr spc="-94" dirty="0"/>
              <a:t> </a:t>
            </a:r>
            <a:r>
              <a:rPr dirty="0"/>
              <a:t>Augmentation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spc="-4" dirty="0"/>
              <a:t>Closure</a:t>
            </a:r>
            <a:r>
              <a:rPr spc="-72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291">
              <a:lnSpc>
                <a:spcPct val="99800"/>
              </a:lnSpc>
              <a:buClr>
                <a:srgbClr val="CD3100"/>
              </a:buClr>
              <a:buChar char="•"/>
              <a:tabLst>
                <a:tab pos="421688" algn="l"/>
                <a:tab pos="723708" algn="l"/>
                <a:tab pos="950508" algn="l"/>
                <a:tab pos="1802432" algn="l"/>
              </a:tabLst>
            </a:pPr>
            <a:r>
              <a:rPr sz="2200" spc="-4" dirty="0">
                <a:latin typeface="Arial"/>
                <a:cs typeface="Arial"/>
              </a:rPr>
              <a:t>If	</a:t>
            </a:r>
            <a:r>
              <a:rPr sz="2200" b="1" i="1" dirty="0">
                <a:latin typeface="Arial"/>
                <a:cs typeface="Arial"/>
              </a:rPr>
              <a:t>I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set of LR(0) items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4" dirty="0">
                <a:latin typeface="Arial"/>
                <a:cs typeface="Arial"/>
              </a:rPr>
              <a:t>grammar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G,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set of LR(0) items constructed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 the </a:t>
            </a:r>
            <a:r>
              <a:rPr sz="2200" spc="-4" dirty="0">
                <a:latin typeface="Arial"/>
                <a:cs typeface="Arial"/>
              </a:rPr>
              <a:t>two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8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28837" lvl="1" indent="-307149">
              <a:buClr>
                <a:srgbClr val="CD3100"/>
              </a:buClr>
              <a:buAutoNum type="arabicPeriod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Initially, every LR(0) item in </a:t>
            </a:r>
            <a:r>
              <a:rPr sz="2200" b="1" i="1" dirty="0">
                <a:latin typeface="Arial"/>
                <a:cs typeface="Arial"/>
              </a:rPr>
              <a:t>I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36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137903" lvl="1" indent="-307149">
              <a:lnSpc>
                <a:spcPts val="2477"/>
              </a:lnSpc>
              <a:spcBef>
                <a:spcPts val="494"/>
              </a:spcBef>
              <a:buClr>
                <a:srgbClr val="CD3100"/>
              </a:buClr>
              <a:buAutoNum type="arabicPeriod"/>
              <a:tabLst>
                <a:tab pos="729407" algn="l"/>
                <a:tab pos="2290793" algn="l"/>
                <a:tab pos="4235688" algn="l"/>
              </a:tabLst>
            </a:pPr>
            <a:r>
              <a:rPr sz="2200" spc="-4" dirty="0">
                <a:latin typeface="Arial"/>
                <a:cs typeface="Arial"/>
              </a:rPr>
              <a:t>If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06" dirty="0">
                <a:latin typeface="Arial"/>
                <a:cs typeface="Arial"/>
              </a:rPr>
              <a:t> </a:t>
            </a:r>
            <a:r>
              <a:rPr sz="2200" spc="4" dirty="0">
                <a:latin typeface="Symbol"/>
                <a:cs typeface="Symbol"/>
              </a:rPr>
              <a:t>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</a:t>
            </a:r>
            <a:r>
              <a:rPr sz="2200" spc="-4" dirty="0">
                <a:latin typeface="Arial"/>
                <a:cs typeface="Arial"/>
              </a:rPr>
              <a:t>.B</a:t>
            </a:r>
            <a:r>
              <a:rPr sz="2200" spc="-4" dirty="0">
                <a:latin typeface="Symbol"/>
                <a:cs typeface="Symbol"/>
              </a:rPr>
              <a:t>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and B</a:t>
            </a:r>
            <a:r>
              <a:rPr sz="2200" spc="-4" dirty="0">
                <a:latin typeface="Symbol"/>
                <a:cs typeface="Symbol"/>
              </a:rPr>
              <a:t>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Arial"/>
                <a:cs typeface="Arial"/>
              </a:rPr>
              <a:t>is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production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 of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G;</a:t>
            </a:r>
            <a:endParaRPr sz="2200">
              <a:latin typeface="Arial"/>
              <a:cs typeface="Arial"/>
            </a:endParaRPr>
          </a:p>
          <a:p>
            <a:pPr marL="728837">
              <a:spcBef>
                <a:spcPts val="256"/>
              </a:spcBef>
              <a:tabLst>
                <a:tab pos="2128386" algn="l"/>
              </a:tabLst>
            </a:pPr>
            <a:r>
              <a:rPr sz="2200" spc="-4" dirty="0">
                <a:latin typeface="Arial"/>
                <a:cs typeface="Arial"/>
              </a:rPr>
              <a:t>then  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B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Arial"/>
                <a:cs typeface="Arial"/>
              </a:rPr>
              <a:t>.</a:t>
            </a:r>
            <a:r>
              <a:rPr sz="2200" spc="-4" dirty="0">
                <a:latin typeface="Symbol"/>
                <a:cs typeface="Symbol"/>
              </a:rPr>
              <a:t>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4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242186" indent="-5698">
              <a:lnSpc>
                <a:spcPts val="2522"/>
              </a:lnSpc>
              <a:spcBef>
                <a:spcPts val="381"/>
              </a:spcBef>
            </a:pPr>
            <a:r>
              <a:rPr sz="2200" dirty="0">
                <a:latin typeface="Arial"/>
                <a:cs typeface="Arial"/>
              </a:rPr>
              <a:t>We </a:t>
            </a:r>
            <a:r>
              <a:rPr sz="2200" spc="-4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apply </a:t>
            </a:r>
            <a:r>
              <a:rPr sz="2200" spc="-4" dirty="0">
                <a:latin typeface="Arial"/>
                <a:cs typeface="Arial"/>
              </a:rPr>
              <a:t>this rule until 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new LR(0) items  can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>
              <a:tabLst>
                <a:tab pos="3178617" algn="l"/>
              </a:tabLst>
            </a:pPr>
            <a:r>
              <a:rPr spc="4" dirty="0"/>
              <a:t>The </a:t>
            </a:r>
            <a:r>
              <a:rPr spc="18" dirty="0"/>
              <a:t> </a:t>
            </a:r>
            <a:r>
              <a:rPr spc="-4" dirty="0"/>
              <a:t>Closure </a:t>
            </a:r>
            <a:r>
              <a:rPr spc="27" dirty="0"/>
              <a:t> </a:t>
            </a:r>
            <a:r>
              <a:rPr dirty="0"/>
              <a:t>Operation	--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9" dirty="0">
                <a:latin typeface="Arial"/>
                <a:cs typeface="Arial"/>
              </a:rPr>
              <a:t>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closure({E'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59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E})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3467" y="1850694"/>
          <a:ext cx="7511708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185"/>
                <a:gridCol w="1603805"/>
                <a:gridCol w="3425718"/>
              </a:tblGrid>
              <a:tr h="348086">
                <a:tc>
                  <a:txBody>
                    <a:bodyPr/>
                    <a:lstStyle/>
                    <a:p>
                      <a:pPr marL="22225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{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45"/>
                        </a:lnSpc>
                        <a:tabLst>
                          <a:tab pos="2239010" algn="l"/>
                        </a:tabLst>
                      </a:pPr>
                      <a:r>
                        <a:rPr sz="1900" spc="50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5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900" spc="705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	kernel</a:t>
                      </a:r>
                      <a:r>
                        <a:rPr sz="1900" spc="-6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433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8016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	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GOTO</a:t>
            </a:r>
            <a:r>
              <a:rPr spc="-40" dirty="0"/>
              <a:t> </a:t>
            </a:r>
            <a:r>
              <a:rPr spc="-4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9522" indent="-307718">
              <a:lnSpc>
                <a:spcPts val="2136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I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set of </a:t>
            </a:r>
            <a:r>
              <a:rPr sz="2000" spc="-4" dirty="0">
                <a:latin typeface="Arial"/>
                <a:cs typeface="Arial"/>
              </a:rPr>
              <a:t>LR(0)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4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4" dirty="0">
                <a:latin typeface="Arial"/>
                <a:cs typeface="Arial"/>
              </a:rPr>
              <a:t>is a grammar </a:t>
            </a:r>
            <a:r>
              <a:rPr sz="2000" dirty="0">
                <a:latin typeface="Arial"/>
                <a:cs typeface="Arial"/>
              </a:rPr>
              <a:t>symbol (terminal  </a:t>
            </a:r>
            <a:r>
              <a:rPr sz="2000" spc="-4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non-terminal), </a:t>
            </a:r>
            <a:r>
              <a:rPr sz="2000" spc="-4" dirty="0">
                <a:latin typeface="Arial"/>
                <a:cs typeface="Arial"/>
              </a:rPr>
              <a:t>then GOTO(I,X) is defined as</a:t>
            </a:r>
            <a:r>
              <a:rPr sz="2000" spc="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421118">
              <a:lnSpc>
                <a:spcPts val="2768"/>
              </a:lnSpc>
              <a:spcBef>
                <a:spcPts val="63"/>
              </a:spcBef>
              <a:tabLst>
                <a:tab pos="1032566" algn="l"/>
                <a:tab pos="2673732" algn="l"/>
              </a:tabLst>
            </a:pPr>
            <a:r>
              <a:rPr sz="25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000" spc="6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	A 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spc="-37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678690" marR="4559">
              <a:lnSpc>
                <a:spcPts val="2486"/>
              </a:lnSpc>
              <a:spcBef>
                <a:spcPts val="274"/>
              </a:spcBef>
            </a:pPr>
            <a:r>
              <a:rPr sz="2000" dirty="0">
                <a:latin typeface="Arial"/>
                <a:cs typeface="Arial"/>
              </a:rPr>
              <a:t>then every item in </a:t>
            </a:r>
            <a:r>
              <a:rPr sz="2000" b="1" spc="-4" dirty="0">
                <a:latin typeface="Arial"/>
                <a:cs typeface="Arial"/>
              </a:rPr>
              <a:t>closure({A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</a:t>
            </a:r>
            <a:r>
              <a:rPr sz="2000" b="1" dirty="0">
                <a:latin typeface="Arial"/>
                <a:cs typeface="Arial"/>
              </a:rPr>
              <a:t>}) </a:t>
            </a:r>
            <a:r>
              <a:rPr sz="2000" spc="-4" dirty="0">
                <a:latin typeface="Arial"/>
                <a:cs typeface="Arial"/>
              </a:rPr>
              <a:t>will</a:t>
            </a:r>
            <a:r>
              <a:rPr sz="2000" spc="-28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in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GOTO(I,X).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328"/>
              </a:spcBef>
            </a:pPr>
            <a:r>
              <a:rPr sz="2000" spc="-4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81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86944" algn="l"/>
                <a:tab pos="1730062" algn="l"/>
              </a:tabLst>
            </a:pPr>
            <a:r>
              <a:rPr dirty="0">
                <a:latin typeface="Arial"/>
                <a:cs typeface="Arial"/>
              </a:rPr>
              <a:t>I  </a:t>
            </a:r>
            <a:r>
              <a:rPr spc="14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={	E’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38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E,	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67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</a:t>
            </a:r>
            <a:endParaRPr>
              <a:latin typeface="Arial"/>
              <a:cs typeface="Arial"/>
            </a:endParaRPr>
          </a:p>
          <a:p>
            <a:pPr marL="586944" marR="39320">
              <a:lnSpc>
                <a:spcPct val="108500"/>
              </a:lnSpc>
              <a:tabLst>
                <a:tab pos="1817818" algn="l"/>
                <a:tab pos="2796819" algn="l"/>
              </a:tabLst>
            </a:pPr>
            <a:r>
              <a:rPr spc="4" dirty="0">
                <a:latin typeface="Arial"/>
                <a:cs typeface="Arial"/>
              </a:rPr>
              <a:t>T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	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F, 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	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22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Arial"/>
                <a:cs typeface="Arial"/>
              </a:rPr>
              <a:t>F,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390347">
              <a:lnSpc>
                <a:spcPct val="108200"/>
              </a:lnSpc>
            </a:pPr>
            <a:r>
              <a:rPr spc="-4" dirty="0">
                <a:latin typeface="Arial"/>
                <a:cs typeface="Arial"/>
              </a:rPr>
              <a:t>GOTO(I,E) </a:t>
            </a:r>
            <a:r>
              <a:rPr dirty="0">
                <a:latin typeface="Arial"/>
                <a:cs typeface="Arial"/>
              </a:rPr>
              <a:t>= { </a:t>
            </a:r>
            <a:r>
              <a:rPr spc="-4" dirty="0">
                <a:solidFill>
                  <a:srgbClr val="31319A"/>
                </a:solidFill>
                <a:latin typeface="Arial"/>
                <a:cs typeface="Arial"/>
              </a:rPr>
              <a:t>E’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+T</a:t>
            </a:r>
            <a:r>
              <a:rPr spc="-16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GOTO(I,T)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*F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GOTO(I,F) </a:t>
            </a:r>
            <a:r>
              <a:rPr dirty="0">
                <a:latin typeface="Arial"/>
                <a:cs typeface="Arial"/>
              </a:rPr>
              <a:t>= {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79"/>
              </a:spcBef>
            </a:pPr>
            <a:r>
              <a:rPr spc="-4" dirty="0">
                <a:latin typeface="Arial"/>
                <a:cs typeface="Arial"/>
              </a:rPr>
              <a:t>GOTO(I,()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E), 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 </a:t>
            </a:r>
            <a:r>
              <a:rPr spc="4" dirty="0">
                <a:latin typeface="Arial"/>
                <a:cs typeface="Arial"/>
              </a:rPr>
              <a:t>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endParaRPr>
              <a:latin typeface="Symbol"/>
              <a:cs typeface="Symbol"/>
            </a:endParaRPr>
          </a:p>
          <a:p>
            <a:pPr marL="11397" marR="662734" indent="1333447">
              <a:lnSpc>
                <a:spcPts val="2333"/>
              </a:lnSpc>
              <a:spcBef>
                <a:spcPts val="99"/>
              </a:spcBef>
              <a:tabLst>
                <a:tab pos="3428781" algn="l"/>
              </a:tabLst>
            </a:pP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  </a:t>
            </a:r>
            <a:r>
              <a:rPr spc="-4" dirty="0">
                <a:latin typeface="Arial"/>
                <a:cs typeface="Arial"/>
              </a:rPr>
              <a:t>GOTO(I,id)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id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337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Construction </a:t>
            </a:r>
            <a:r>
              <a:rPr dirty="0"/>
              <a:t>of </a:t>
            </a:r>
            <a:r>
              <a:rPr spc="4" dirty="0"/>
              <a:t>The </a:t>
            </a:r>
            <a:r>
              <a:rPr dirty="0"/>
              <a:t>Canonical LR(0) </a:t>
            </a:r>
            <a:r>
              <a:rPr spc="-4" dirty="0"/>
              <a:t>Collection</a:t>
            </a:r>
            <a:r>
              <a:rPr spc="-18" dirty="0"/>
              <a:t> </a:t>
            </a:r>
            <a:r>
              <a:rPr spc="-4" dirty="0"/>
              <a:t>(CC)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0688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To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SLR parsing tables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</a:t>
            </a:r>
            <a:r>
              <a:rPr sz="2000" spc="-4" dirty="0">
                <a:latin typeface="Arial"/>
                <a:cs typeface="Arial"/>
              </a:rPr>
              <a:t>G, we will 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canonical LR(0) collection </a:t>
            </a:r>
            <a:r>
              <a:rPr sz="2000" dirty="0">
                <a:latin typeface="Arial"/>
                <a:cs typeface="Arial"/>
              </a:rPr>
              <a:t>of the grammar</a:t>
            </a:r>
            <a:r>
              <a:rPr sz="2000" spc="-4" dirty="0">
                <a:latin typeface="Arial"/>
                <a:cs typeface="Arial"/>
              </a:rPr>
              <a:t> G’.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Font typeface="Arial"/>
              <a:buChar char="•"/>
              <a:tabLst>
                <a:tab pos="319115" algn="l"/>
              </a:tabLst>
            </a:pPr>
            <a:r>
              <a:rPr sz="2000" b="1" i="1" spc="-4" dirty="0">
                <a:latin typeface="Arial"/>
                <a:cs typeface="Arial"/>
              </a:rPr>
              <a:t>Algorithm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175"/>
              </a:spcBef>
            </a:pPr>
            <a:r>
              <a:rPr sz="2200" b="1" i="1" dirty="0">
                <a:latin typeface="Arial"/>
                <a:cs typeface="Arial"/>
              </a:rPr>
              <a:t>C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{ </a:t>
            </a:r>
            <a:r>
              <a:rPr sz="2200" spc="-4" dirty="0">
                <a:latin typeface="Arial"/>
                <a:cs typeface="Arial"/>
              </a:rPr>
              <a:t>closure({S'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Arial"/>
                <a:cs typeface="Arial"/>
              </a:rPr>
              <a:t>S})</a:t>
            </a:r>
            <a:r>
              <a:rPr sz="2200" spc="-16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78690" marR="4559" indent="-257572">
              <a:lnSpc>
                <a:spcPts val="2333"/>
              </a:lnSpc>
              <a:spcBef>
                <a:spcPts val="359"/>
              </a:spcBef>
            </a:pPr>
            <a:r>
              <a:rPr sz="2200" b="1" spc="-4" dirty="0">
                <a:latin typeface="Arial"/>
                <a:cs typeface="Arial"/>
              </a:rPr>
              <a:t>repeat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followings </a:t>
            </a:r>
            <a:r>
              <a:rPr sz="2200" dirty="0">
                <a:latin typeface="Arial"/>
                <a:cs typeface="Arial"/>
              </a:rPr>
              <a:t>until </a:t>
            </a:r>
            <a:r>
              <a:rPr sz="2200" spc="-4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set of LR(0) items can 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0091" algn="ctr">
              <a:lnSpc>
                <a:spcPts val="2647"/>
              </a:lnSpc>
            </a:pPr>
            <a:r>
              <a:rPr sz="2300" b="1" dirty="0">
                <a:latin typeface="Arial"/>
                <a:cs typeface="Arial"/>
              </a:rPr>
              <a:t>for each </a:t>
            </a:r>
            <a:r>
              <a:rPr sz="2300" b="1" i="1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b="1" i="1" spc="4" dirty="0">
                <a:latin typeface="Arial"/>
                <a:cs typeface="Arial"/>
              </a:rPr>
              <a:t>C </a:t>
            </a:r>
            <a:r>
              <a:rPr sz="2300" dirty="0">
                <a:latin typeface="Arial"/>
                <a:cs typeface="Arial"/>
              </a:rPr>
              <a:t>and each </a:t>
            </a:r>
            <a:r>
              <a:rPr sz="2300" spc="-4" dirty="0">
                <a:latin typeface="Arial"/>
                <a:cs typeface="Arial"/>
              </a:rPr>
              <a:t>grammar symbol</a:t>
            </a:r>
            <a:r>
              <a:rPr sz="2300" spc="-31" dirty="0">
                <a:latin typeface="Arial"/>
                <a:cs typeface="Arial"/>
              </a:rPr>
              <a:t> </a:t>
            </a:r>
            <a:r>
              <a:rPr sz="2300" spc="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49300" algn="ctr">
              <a:lnSpc>
                <a:spcPts val="2692"/>
              </a:lnSpc>
            </a:pPr>
            <a:r>
              <a:rPr sz="2300" b="1" spc="-4" dirty="0">
                <a:latin typeface="Arial"/>
                <a:cs typeface="Arial"/>
              </a:rPr>
              <a:t>if </a:t>
            </a:r>
            <a:r>
              <a:rPr sz="2300" spc="-4" dirty="0">
                <a:latin typeface="Arial"/>
                <a:cs typeface="Arial"/>
              </a:rPr>
              <a:t>GOTO(I,X) </a:t>
            </a:r>
            <a:r>
              <a:rPr sz="2300" dirty="0">
                <a:latin typeface="Arial"/>
                <a:cs typeface="Arial"/>
              </a:rPr>
              <a:t>is not empty and not in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1651991">
              <a:lnSpc>
                <a:spcPts val="2746"/>
              </a:lnSpc>
            </a:pPr>
            <a:r>
              <a:rPr sz="2300" dirty="0">
                <a:latin typeface="Arial"/>
                <a:cs typeface="Arial"/>
              </a:rPr>
              <a:t>add </a:t>
            </a:r>
            <a:r>
              <a:rPr sz="2300" spc="-4" dirty="0">
                <a:latin typeface="Arial"/>
                <a:cs typeface="Arial"/>
              </a:rPr>
              <a:t>GOTO(I,X) to</a:t>
            </a:r>
            <a:r>
              <a:rPr sz="2300" spc="-36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GOTO function </a:t>
            </a:r>
            <a:r>
              <a:rPr sz="2000" spc="-4" dirty="0">
                <a:latin typeface="Arial"/>
                <a:cs typeface="Arial"/>
              </a:rPr>
              <a:t>is a DFA on </a:t>
            </a:r>
            <a:r>
              <a:rPr sz="2000" dirty="0">
                <a:latin typeface="Arial"/>
                <a:cs typeface="Arial"/>
              </a:rPr>
              <a:t>the sets </a:t>
            </a:r>
            <a:r>
              <a:rPr sz="2000" spc="-4" dirty="0">
                <a:latin typeface="Arial"/>
                <a:cs typeface="Arial"/>
              </a:rPr>
              <a:t>in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dirty="0"/>
              <a:t>Canonical </a:t>
            </a:r>
            <a:r>
              <a:rPr spc="-4" dirty="0"/>
              <a:t>LR(0) Collection </a:t>
            </a:r>
            <a:r>
              <a:rPr dirty="0"/>
              <a:t>--</a:t>
            </a:r>
            <a:r>
              <a:rPr spc="-63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7" y="1369266"/>
          <a:ext cx="6128855" cy="414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96"/>
                <a:gridCol w="1662545"/>
                <a:gridCol w="1662545"/>
                <a:gridCol w="1387769"/>
              </a:tblGrid>
              <a:tr h="56349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.E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991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311">
                <a:tc>
                  <a:txBody>
                    <a:bodyPr/>
                    <a:lstStyle/>
                    <a:p>
                      <a:pPr marL="321945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indent="-30035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T*.F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98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(.E)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(E.)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917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500" spc="-4" dirty="0">
                <a:solidFill>
                  <a:srgbClr val="CD0000"/>
                </a:solidFill>
                <a:latin typeface="Arial"/>
                <a:cs typeface="Arial"/>
              </a:rPr>
              <a:t>I</a:t>
            </a:r>
            <a:r>
              <a:rPr sz="1500" spc="-6" baseline="-20202" dirty="0">
                <a:solidFill>
                  <a:srgbClr val="CD0000"/>
                </a:solidFill>
                <a:latin typeface="Arial"/>
                <a:cs typeface="Arial"/>
              </a:rPr>
              <a:t>5</a:t>
            </a:r>
            <a:r>
              <a:rPr sz="1500" spc="-4" dirty="0"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500"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z="1500" spc="-4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id.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</a:t>
            </a:r>
            <a:r>
              <a:rPr spc="-4"/>
              <a:t>In</a:t>
            </a:r>
            <a:r>
              <a:rPr spc="13"/>
              <a:t> </a:t>
            </a:r>
            <a:r>
              <a:rPr lang="en-US" spc="-4" dirty="0" smtClean="0"/>
              <a:t>R</a:t>
            </a:r>
            <a:r>
              <a:rPr spc="-4" smtClean="0"/>
              <a:t>everse</a:t>
            </a:r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900545" y="1647265"/>
            <a:ext cx="6927273" cy="467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273" y="1070385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Transition </a:t>
            </a:r>
            <a:r>
              <a:rPr dirty="0"/>
              <a:t>Diagram </a:t>
            </a:r>
            <a:r>
              <a:rPr spc="-4" dirty="0"/>
              <a:t>(DFA) </a:t>
            </a:r>
            <a:r>
              <a:rPr dirty="0"/>
              <a:t>of Goto</a:t>
            </a:r>
            <a:r>
              <a:rPr spc="-49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0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1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2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8</a:t>
            </a:r>
            <a:endParaRPr sz="2200" baseline="-20833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  <a:spcBef>
                <a:spcPts val="4"/>
              </a:spcBef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9</a:t>
            </a:r>
            <a:endParaRPr sz="2200" baseline="-20833">
              <a:latin typeface="Times New Roman"/>
              <a:cs typeface="Times New Roman"/>
            </a:endParaRPr>
          </a:p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1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1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5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5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aseline="-27777" dirty="0">
                <a:solidFill>
                  <a:srgbClr val="31319A"/>
                </a:solidFill>
                <a:latin typeface="Times New Roman"/>
                <a:cs typeface="Times New Roman"/>
              </a:rPr>
              <a:t>id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7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263840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6727" algn="ctr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76" algn="ctr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61" algn="ctr">
              <a:lnSpc>
                <a:spcPts val="2562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63823" algn="ctr">
              <a:lnSpc>
                <a:spcPts val="1916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R="34761" algn="ctr">
              <a:spcBef>
                <a:spcPts val="687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marR="96304" indent="-63253">
              <a:lnSpc>
                <a:spcPct val="138900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  (</a:t>
            </a:r>
            <a:endParaRPr sz="1600">
              <a:latin typeface="Times New Roman"/>
              <a:cs typeface="Times New Roman"/>
            </a:endParaRPr>
          </a:p>
          <a:p>
            <a:pPr marL="74080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54" dirty="0"/>
              <a:t> </a:t>
            </a:r>
            <a:r>
              <a:rPr dirty="0"/>
              <a:t>Table</a:t>
            </a:r>
          </a:p>
          <a:p>
            <a:pPr marL="11397">
              <a:spcBef>
                <a:spcPts val="27"/>
              </a:spcBef>
            </a:pPr>
            <a:r>
              <a:rPr sz="1300" dirty="0"/>
              <a:t>(of an </a:t>
            </a:r>
            <a:r>
              <a:rPr sz="1300" spc="-4" dirty="0"/>
              <a:t>augumented grammar</a:t>
            </a:r>
            <a:r>
              <a:rPr sz="1300" spc="-45" dirty="0"/>
              <a:t> </a:t>
            </a:r>
            <a:r>
              <a:rPr sz="1300" spc="-4" dirty="0"/>
              <a:t>G’)</a:t>
            </a:r>
            <a:endParaRPr sz="1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250" marR="577257" indent="-820013">
              <a:lnSpc>
                <a:spcPts val="1974"/>
              </a:lnSpc>
              <a:buClr>
                <a:srgbClr val="CD3100"/>
              </a:buClr>
              <a:buFont typeface="+mj-lt"/>
              <a:buAutoNum type="arabicPeriod"/>
              <a:tabLst>
                <a:tab pos="685528" algn="l"/>
                <a:tab pos="6430746" algn="l"/>
              </a:tabLst>
            </a:pPr>
            <a:r>
              <a:rPr sz="2000" spc="-4" dirty="0"/>
              <a:t>Construct the canonical collection </a:t>
            </a:r>
            <a:r>
              <a:rPr sz="2000" dirty="0"/>
              <a:t>of </a:t>
            </a:r>
            <a:r>
              <a:rPr sz="2000" spc="-4" dirty="0"/>
              <a:t>sets </a:t>
            </a:r>
            <a:r>
              <a:rPr sz="2000" dirty="0"/>
              <a:t>of </a:t>
            </a:r>
            <a:r>
              <a:rPr sz="2000" spc="440" dirty="0"/>
              <a:t> </a:t>
            </a:r>
            <a:r>
              <a:rPr sz="2000" spc="-4" dirty="0"/>
              <a:t>LR(0</a:t>
            </a:r>
            <a:r>
              <a:rPr sz="2000" spc="-4"/>
              <a:t>)</a:t>
            </a:r>
            <a:r>
              <a:rPr sz="2000" spc="139"/>
              <a:t> </a:t>
            </a:r>
            <a:r>
              <a:rPr sz="2000" spc="-9" smtClean="0"/>
              <a:t>items</a:t>
            </a:r>
            <a:r>
              <a:rPr lang="en-US" sz="2000" spc="-9" dirty="0" smtClean="0"/>
              <a:t> </a:t>
            </a:r>
            <a:r>
              <a:rPr sz="2000" spc="-9" smtClean="0"/>
              <a:t>for</a:t>
            </a:r>
            <a:r>
              <a:rPr sz="2000" spc="-90" smtClean="0"/>
              <a:t> </a:t>
            </a:r>
            <a:r>
              <a:rPr sz="2000" dirty="0"/>
              <a:t>G’.  </a:t>
            </a:r>
            <a:r>
              <a:rPr sz="2000" spc="-9" dirty="0"/>
              <a:t>C</a:t>
            </a:r>
            <a:r>
              <a:rPr sz="2000" spc="-9" dirty="0">
                <a:latin typeface="Symbol"/>
                <a:cs typeface="Symbol"/>
              </a:rPr>
              <a:t></a:t>
            </a:r>
            <a:r>
              <a:rPr sz="2000" spc="-9" dirty="0"/>
              <a:t>{I</a:t>
            </a:r>
            <a:r>
              <a:rPr sz="2000" spc="-13" baseline="-21367" dirty="0"/>
              <a:t>0</a:t>
            </a:r>
            <a:r>
              <a:rPr sz="2000" spc="-9" dirty="0"/>
              <a:t>,...,I</a:t>
            </a:r>
            <a:r>
              <a:rPr sz="2000" spc="-13" baseline="-21367" dirty="0"/>
              <a:t>n</a:t>
            </a:r>
            <a:r>
              <a:rPr sz="2000" spc="-9" dirty="0"/>
              <a:t>}</a:t>
            </a:r>
            <a:endParaRPr sz="2000">
              <a:latin typeface="Symbol"/>
              <a:cs typeface="Symbol"/>
            </a:endParaRPr>
          </a:p>
          <a:p>
            <a:pPr marL="685528" indent="-410291">
              <a:spcBef>
                <a:spcPts val="1203"/>
              </a:spcBef>
              <a:buClr>
                <a:srgbClr val="CD3100"/>
              </a:buClr>
              <a:buAutoNum type="arabicPeriod"/>
              <a:tabLst>
                <a:tab pos="685528" algn="l"/>
              </a:tabLst>
            </a:pPr>
            <a:r>
              <a:rPr sz="2000" spc="-4" dirty="0"/>
              <a:t>Create the parsing action table </a:t>
            </a:r>
            <a:r>
              <a:rPr sz="2000" spc="-4"/>
              <a:t>as</a:t>
            </a:r>
            <a:r>
              <a:rPr sz="2000" spc="-27"/>
              <a:t> </a:t>
            </a:r>
            <a:r>
              <a:rPr sz="2000" spc="-4" smtClean="0"/>
              <a:t>follows</a:t>
            </a:r>
            <a:r>
              <a:rPr lang="en-US" sz="2000" spc="-4" dirty="0" smtClean="0"/>
              <a:t>:</a:t>
            </a:r>
            <a:endParaRPr sz="2000" spc="-4" dirty="0"/>
          </a:p>
          <a:p>
            <a:pPr marL="993247" lvl="1" indent="-307718">
              <a:lnSpc>
                <a:spcPts val="2037"/>
              </a:lnSpc>
              <a:spcBef>
                <a:spcPts val="23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5801633" algn="l"/>
              </a:tabLst>
            </a:pPr>
            <a:r>
              <a:rPr sz="2000" spc="-4" dirty="0">
                <a:latin typeface="Arial"/>
                <a:cs typeface="Arial"/>
              </a:rPr>
              <a:t>If	</a:t>
            </a:r>
            <a:r>
              <a:rPr sz="2000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4" dirty="0">
                <a:latin typeface="Arial"/>
                <a:cs typeface="Arial"/>
              </a:rPr>
              <a:t>terminal, 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in I</a:t>
            </a:r>
            <a:r>
              <a:rPr sz="2000" spc="-6" baseline="-21367" dirty="0">
                <a:latin typeface="Arial"/>
                <a:cs typeface="Arial"/>
              </a:rPr>
              <a:t>i    </a:t>
            </a:r>
            <a:r>
              <a:rPr sz="2000" spc="404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 action[i,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-94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is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shift</a:t>
            </a:r>
            <a:r>
              <a:rPr sz="2000" i="1" spc="-81" smtClean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.</a:t>
            </a:r>
          </a:p>
          <a:p>
            <a:pPr marL="993247" marR="653617" lvl="1" indent="-307718">
              <a:lnSpc>
                <a:spcPts val="1938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1954582" algn="l"/>
                <a:tab pos="2446932" algn="l"/>
                <a:tab pos="4517193" algn="l"/>
                <a:tab pos="5987403" algn="l"/>
              </a:tabLst>
            </a:pPr>
            <a:r>
              <a:rPr sz="2000" spc="-4" dirty="0">
                <a:latin typeface="Arial"/>
                <a:cs typeface="Arial"/>
              </a:rPr>
              <a:t>If	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3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action[i,a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reduce  </a:t>
            </a:r>
            <a:r>
              <a:rPr sz="2000" i="1" spc="22" smtClean="0">
                <a:latin typeface="Arial"/>
                <a:cs typeface="Arial"/>
              </a:rPr>
              <a:t> </a:t>
            </a:r>
            <a:r>
              <a:rPr sz="2000" i="1" spc="-49" dirty="0">
                <a:latin typeface="Arial"/>
                <a:cs typeface="Arial"/>
              </a:rPr>
              <a:t>A</a:t>
            </a:r>
            <a:r>
              <a:rPr sz="2000" i="1" spc="-49" dirty="0">
                <a:latin typeface="Symbol"/>
                <a:cs typeface="Symbol"/>
              </a:rPr>
              <a:t></a:t>
            </a:r>
            <a:r>
              <a:rPr sz="2000" i="1" spc="-49" dirty="0">
                <a:latin typeface="Times New Roman"/>
                <a:cs typeface="Times New Roman"/>
              </a:rPr>
              <a:t>	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  </a:t>
            </a:r>
            <a:r>
              <a:rPr sz="2000" spc="-4" smtClean="0">
                <a:latin typeface="Arial"/>
                <a:cs typeface="Arial"/>
              </a:rPr>
              <a:t>FOLLOW(A)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where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</a:t>
            </a:r>
            <a:r>
              <a:rPr sz="2000" spc="-4" dirty="0">
                <a:latin typeface="Arial"/>
                <a:cs typeface="Arial"/>
              </a:rPr>
              <a:t>S’.</a:t>
            </a:r>
            <a:endParaRPr sz="2000">
              <a:latin typeface="Arial"/>
              <a:cs typeface="Arial"/>
            </a:endParaRPr>
          </a:p>
          <a:p>
            <a:pPr marL="993247" lvl="1" indent="-307718">
              <a:spcBef>
                <a:spcPts val="18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2013277" algn="l"/>
                <a:tab pos="4577597" algn="l"/>
              </a:tabLst>
            </a:pPr>
            <a:r>
              <a:rPr sz="2000" spc="-4" dirty="0">
                <a:latin typeface="Arial"/>
                <a:cs typeface="Arial"/>
              </a:rPr>
              <a:t>If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>
                <a:latin typeface="Arial"/>
                <a:cs typeface="Arial"/>
              </a:rPr>
              <a:t>S.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5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</a:t>
            </a:r>
            <a:r>
              <a:rPr sz="2000" spc="-4">
                <a:latin typeface="Arial"/>
                <a:cs typeface="Arial"/>
              </a:rPr>
              <a:t>,$]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accept</a:t>
            </a:r>
            <a:r>
              <a:rPr sz="2000" spc="-4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3247" marR="4559" lvl="1" indent="-307718">
              <a:lnSpc>
                <a:spcPts val="1938"/>
              </a:lnSpc>
              <a:spcBef>
                <a:spcPts val="434"/>
              </a:spcBef>
              <a:buClr>
                <a:srgbClr val="CD3100"/>
              </a:buClr>
              <a:buChar char="•"/>
              <a:tabLst>
                <a:tab pos="993247" algn="l"/>
              </a:tabLst>
            </a:pPr>
            <a:r>
              <a:rPr sz="2000" spc="-4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4" dirty="0">
                <a:latin typeface="Arial"/>
                <a:cs typeface="Arial"/>
              </a:rPr>
              <a:t>conflicting actions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4" dirty="0">
                <a:latin typeface="Arial"/>
                <a:cs typeface="Arial"/>
              </a:rPr>
              <a:t>these rules, the grammar </a:t>
            </a:r>
            <a:r>
              <a:rPr sz="2000" dirty="0">
                <a:latin typeface="Arial"/>
                <a:cs typeface="Arial"/>
              </a:rPr>
              <a:t>is  not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SLR(1).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38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Create the parsing goto</a:t>
            </a:r>
            <a:r>
              <a:rPr sz="2000" spc="-45" dirty="0"/>
              <a:t> </a:t>
            </a:r>
            <a:r>
              <a:rPr sz="2000" spc="-9" dirty="0"/>
              <a:t>table</a:t>
            </a:r>
          </a:p>
          <a:p>
            <a:pPr marL="993247" lvl="1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dirty="0">
                <a:latin typeface="Arial"/>
                <a:cs typeface="Arial"/>
              </a:rPr>
              <a:t>for  all</a:t>
            </a:r>
            <a:r>
              <a:rPr sz="2000" spc="20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non-terminals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A,</a:t>
            </a:r>
            <a:r>
              <a:rPr sz="2000" spc="-4">
                <a:latin typeface="Arial"/>
                <a:cs typeface="Arial"/>
              </a:rPr>
              <a:t>	</a:t>
            </a:r>
            <a:endParaRPr lang="en-US" sz="2000" spc="-4" dirty="0" smtClean="0">
              <a:latin typeface="Arial"/>
              <a:cs typeface="Arial"/>
            </a:endParaRPr>
          </a:p>
          <a:p>
            <a:pPr marL="1267567" lvl="2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smtClean="0">
                <a:latin typeface="Arial"/>
                <a:cs typeface="Arial"/>
              </a:rPr>
              <a:t>if  </a:t>
            </a:r>
            <a:r>
              <a:rPr sz="2000" spc="76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,A)=I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goto[i,A]=j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56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All entries not defined </a:t>
            </a:r>
            <a:r>
              <a:rPr sz="2000" dirty="0"/>
              <a:t>by </a:t>
            </a:r>
            <a:r>
              <a:rPr sz="2000" spc="-9" dirty="0"/>
              <a:t>(2) </a:t>
            </a:r>
            <a:r>
              <a:rPr sz="2000" spc="-4" dirty="0"/>
              <a:t>and (3) are</a:t>
            </a:r>
            <a:r>
              <a:rPr sz="2000" spc="-58" dirty="0"/>
              <a:t> </a:t>
            </a:r>
            <a:r>
              <a:rPr sz="2000" spc="-4" dirty="0"/>
              <a:t>errors.</a:t>
            </a:r>
          </a:p>
          <a:p>
            <a:pPr marL="685528" indent="-410291">
              <a:spcBef>
                <a:spcPts val="1292"/>
              </a:spcBef>
              <a:buAutoNum type="arabicPeriod"/>
              <a:tabLst>
                <a:tab pos="685528" algn="l"/>
                <a:tab pos="4150780" algn="l"/>
              </a:tabLst>
            </a:pPr>
            <a:r>
              <a:rPr sz="2000" spc="-4" dirty="0"/>
              <a:t>Initial state </a:t>
            </a:r>
            <a:r>
              <a:rPr sz="2000" dirty="0"/>
              <a:t>of </a:t>
            </a:r>
            <a:r>
              <a:rPr sz="2000" spc="-4" dirty="0"/>
              <a:t>the </a:t>
            </a:r>
            <a:r>
              <a:rPr sz="2000" spc="367" dirty="0"/>
              <a:t> </a:t>
            </a:r>
            <a:r>
              <a:rPr sz="2000" spc="-4" dirty="0"/>
              <a:t>parser</a:t>
            </a:r>
            <a:r>
              <a:rPr sz="2000" spc="211" dirty="0"/>
              <a:t> </a:t>
            </a:r>
            <a:r>
              <a:rPr sz="2000" spc="-4" dirty="0"/>
              <a:t>contains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/>
              <a:t>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-19335"/>
            <a:ext cx="6934200" cy="6894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9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Parsing </a:t>
            </a:r>
            <a:r>
              <a:rPr dirty="0"/>
              <a:t>Tables of Expression</a:t>
            </a:r>
            <a:r>
              <a:rPr spc="-49" dirty="0"/>
              <a:t> </a:t>
            </a:r>
            <a:r>
              <a:rPr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0102" y="1668276"/>
          <a:ext cx="5205143" cy="395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26"/>
                <a:gridCol w="498763"/>
                <a:gridCol w="504305"/>
                <a:gridCol w="500148"/>
                <a:gridCol w="500148"/>
                <a:gridCol w="500148"/>
                <a:gridCol w="498763"/>
                <a:gridCol w="178723"/>
                <a:gridCol w="505690"/>
                <a:gridCol w="484908"/>
                <a:gridCol w="417021"/>
              </a:tblGrid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8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5216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(SLR) </a:t>
            </a:r>
            <a:r>
              <a:rPr spc="-4" dirty="0"/>
              <a:t>Parsing Tables </a:t>
            </a:r>
            <a:r>
              <a:rPr dirty="0"/>
              <a:t>for Expression</a:t>
            </a:r>
            <a:r>
              <a:rPr spc="-18" dirty="0"/>
              <a:t> </a:t>
            </a:r>
            <a:r>
              <a:rPr spc="-4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480" y="2059648"/>
          <a:ext cx="5611081" cy="418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403"/>
                <a:gridCol w="537555"/>
                <a:gridCol w="541712"/>
                <a:gridCol w="538941"/>
                <a:gridCol w="538941"/>
                <a:gridCol w="538941"/>
                <a:gridCol w="538941"/>
                <a:gridCol w="192577"/>
                <a:gridCol w="545868"/>
                <a:gridCol w="520930"/>
                <a:gridCol w="450272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i="1" u="heavy" spc="-4" dirty="0">
                <a:latin typeface="Arial"/>
                <a:cs typeface="Arial"/>
              </a:rPr>
              <a:t>Key to</a:t>
            </a:r>
            <a:r>
              <a:rPr sz="1600" b="1" i="1" u="heavy" spc="-58" dirty="0">
                <a:latin typeface="Arial"/>
                <a:cs typeface="Arial"/>
              </a:rPr>
              <a:t> </a:t>
            </a:r>
            <a:r>
              <a:rPr sz="1600" b="1" i="1" u="heavy" spc="-4" dirty="0">
                <a:latin typeface="Arial"/>
                <a:cs typeface="Arial"/>
              </a:rPr>
              <a:t>Notation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241046" marR="26783" indent="-230219"/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S4</a:t>
            </a:r>
            <a:r>
              <a:rPr sz="1600" b="1" spc="-4" dirty="0">
                <a:latin typeface="Arial"/>
                <a:cs typeface="Arial"/>
              </a:rPr>
              <a:t>=“Shift input symbol  and push </a:t>
            </a:r>
            <a:r>
              <a:rPr sz="1600" b="1" spc="-9" dirty="0">
                <a:latin typeface="Arial"/>
                <a:cs typeface="Arial"/>
              </a:rPr>
              <a:t>state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4”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"/>
              </a:spcBef>
            </a:pP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R5</a:t>
            </a:r>
            <a:r>
              <a:rPr sz="1600" b="1" spc="-4" dirty="0">
                <a:latin typeface="Arial"/>
                <a:cs typeface="Arial"/>
              </a:rPr>
              <a:t>= “Reduce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-4" dirty="0">
                <a:latin typeface="Arial"/>
                <a:cs typeface="Arial"/>
              </a:rPr>
              <a:t>rule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5”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Acc</a:t>
            </a:r>
            <a:r>
              <a:rPr sz="1600" b="1" spc="-4" dirty="0">
                <a:latin typeface="Arial"/>
                <a:cs typeface="Arial"/>
              </a:rPr>
              <a:t>=Accept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(blank)</a:t>
            </a:r>
            <a:r>
              <a:rPr sz="1600" b="1" spc="-4" dirty="0">
                <a:latin typeface="Arial"/>
                <a:cs typeface="Arial"/>
              </a:rPr>
              <a:t>=Syntax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5"/>
            <a:ext cx="5637414" cy="50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 </a:t>
            </a:r>
            <a:r>
              <a:rPr spc="-4" dirty="0"/>
              <a:t>(S)LR-Parser </a:t>
            </a:r>
            <a:r>
              <a:rPr dirty="0"/>
              <a:t>--</a:t>
            </a:r>
            <a:r>
              <a:rPr spc="4" dirty="0"/>
              <a:t> </a:t>
            </a:r>
            <a:r>
              <a:rPr spc="-4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4" y="1370042"/>
          <a:ext cx="6508310" cy="4908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93"/>
                <a:gridCol w="1614746"/>
                <a:gridCol w="2476738"/>
                <a:gridCol w="1160733"/>
              </a:tblGrid>
              <a:tr h="53172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input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id*id+id$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75894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0F3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672465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8855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0T2*7F10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036095">
                <a:tc>
                  <a:txBody>
                    <a:bodyPr/>
                    <a:lstStyle/>
                    <a:p>
                      <a:pPr marL="2222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908685">
                        <a:lnSpc>
                          <a:spcPts val="232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9527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0E1+6F3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32533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0E1+6T9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accept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In</a:t>
            </a:r>
            <a:r>
              <a:rPr spc="13" dirty="0"/>
              <a:t> </a:t>
            </a:r>
            <a:r>
              <a:rPr spc="-4" dirty="0"/>
              <a:t>reverse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LR parsing corresponds to rightmost derivation in</a:t>
            </a:r>
            <a:r>
              <a:rPr sz="2300" spc="9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reverse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Grammar: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An LR parser using SLR parsing tables for a grammar G is called as the SLR parser for 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a grammar G has an SLR parsing table, it is called SLR grammar (or SLR grammar in short).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Every SLR grammar is unambiguous, but every unambiguous grammar is not a SLR grammar.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the SLR parsing table of a grammar G has a conflict, we say that that grammar is not SLR grammar.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9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7271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799"/>
            <a:ext cx="8334071" cy="39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2819400"/>
            <a:ext cx="57150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lang="en-US" sz="2300" spc="-4" dirty="0">
              <a:solidFill>
                <a:srgbClr val="CC3300"/>
              </a:solidFill>
              <a:latin typeface="Arial"/>
              <a:cs typeface="Arial"/>
            </a:endParaRPr>
          </a:p>
          <a:p>
            <a:pPr marL="11397"/>
            <a:endParaRPr sz="2200">
              <a:latin typeface="Times New Roman"/>
              <a:cs typeface="Times New Roman"/>
            </a:endParaRPr>
          </a:p>
          <a:p>
            <a:pPr marL="524261" marR="4559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300" spc="3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production)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Reduction is the opposite of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  <a:p>
            <a:pPr marL="319115" indent="-307718">
              <a:lnSpc>
                <a:spcPts val="2791"/>
              </a:lnSpc>
              <a:spcBef>
                <a:spcPts val="588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 up parsing is a process of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300" spc="-4" dirty="0">
                <a:latin typeface="Arial"/>
                <a:cs typeface="Arial"/>
              </a:rPr>
              <a:t>a string</a:t>
            </a:r>
            <a:r>
              <a:rPr sz="2300" spc="108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L="319115">
              <a:lnSpc>
                <a:spcPts val="2791"/>
              </a:lnSpc>
            </a:pPr>
            <a:r>
              <a:rPr sz="2300" spc="-4" dirty="0">
                <a:latin typeface="Arial"/>
                <a:cs typeface="Arial"/>
              </a:rPr>
              <a:t>to the start symbol S of the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-4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</a:t>
            </a:r>
            <a:endParaRPr kumimoji="0" lang="en-US" sz="3000" b="0" i="0" u="none" strike="noStrike" kern="1200" cap="small" spc="-4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Informally, a </a:t>
            </a:r>
            <a:r>
              <a:rPr sz="2300" b="1" spc="-4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is a substring (in the parsing  string) that matches the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right side of a production</a:t>
            </a:r>
            <a:r>
              <a:rPr sz="2300" spc="1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rule.</a:t>
            </a:r>
            <a:endParaRPr sz="2300">
              <a:solidFill>
                <a:srgbClr val="FF0000"/>
              </a:solidFill>
              <a:latin typeface="Arial"/>
              <a:cs typeface="Arial"/>
            </a:endParaRPr>
          </a:p>
          <a:p>
            <a:pPr marL="678120" marR="659885" indent="-256432">
              <a:spcBef>
                <a:spcPts val="507"/>
              </a:spcBef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spc="-4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handle</a:t>
            </a:r>
            <a:endParaRPr sz="2200">
              <a:latin typeface="Arial"/>
              <a:cs typeface="Arial"/>
            </a:endParaRPr>
          </a:p>
          <a:p>
            <a:pPr marL="566430" marR="859902" indent="-555033">
              <a:lnSpc>
                <a:spcPct val="120200"/>
              </a:lnSpc>
              <a:spcBef>
                <a:spcPts val="1710"/>
              </a:spcBef>
              <a:buClr>
                <a:srgbClr val="CC3300"/>
              </a:buClr>
              <a:buChar char="•"/>
              <a:tabLst>
                <a:tab pos="319685" algn="l"/>
                <a:tab pos="4980480" algn="l"/>
                <a:tab pos="6344129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handle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right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sentential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form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Symbol"/>
                <a:cs typeface="Symbol"/>
              </a:rPr>
              <a:t></a:t>
            </a:r>
            <a:r>
              <a:rPr sz="2300" spc="72" smtClean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</a:t>
            </a:r>
            <a:r>
              <a:rPr sz="2300" spc="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Symbol"/>
                <a:cs typeface="Symbol"/>
              </a:rPr>
              <a:t>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dirty="0">
                <a:latin typeface="Symbol"/>
                <a:cs typeface="Symbol"/>
              </a:rPr>
              <a:t></a:t>
            </a:r>
            <a:r>
              <a:rPr sz="2300" spc="-4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is  a production rule A </a:t>
            </a:r>
            <a:r>
              <a:rPr sz="2300" spc="-4" dirty="0">
                <a:latin typeface="Symbol"/>
                <a:cs typeface="Symbol"/>
              </a:rPr>
              <a:t>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position of</a:t>
            </a:r>
            <a:r>
              <a:rPr sz="2300" spc="202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sz="2300" spc="-4" dirty="0">
                <a:latin typeface="Arial"/>
                <a:cs typeface="Arial"/>
              </a:rPr>
              <a:t>where the string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may be found and replaced by  A </a:t>
            </a:r>
            <a:r>
              <a:rPr sz="2300" spc="-4">
                <a:latin typeface="Arial"/>
                <a:cs typeface="Arial"/>
              </a:rPr>
              <a:t>to</a:t>
            </a:r>
            <a:r>
              <a:rPr sz="2300" spc="-45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produc</a:t>
            </a:r>
            <a:r>
              <a:rPr lang="en-US" sz="2300" spc="-4" dirty="0" smtClean="0">
                <a:latin typeface="Arial"/>
                <a:cs typeface="Arial"/>
              </a:rPr>
              <a:t>e </a:t>
            </a:r>
            <a:r>
              <a:rPr sz="2300" spc="-4" smtClean="0">
                <a:latin typeface="Arial"/>
                <a:cs typeface="Arial"/>
              </a:rPr>
              <a:t>the </a:t>
            </a:r>
            <a:r>
              <a:rPr lang="en-US" sz="2300" spc="-4" dirty="0" smtClean="0">
                <a:latin typeface="Arial"/>
                <a:cs typeface="Arial"/>
              </a:rPr>
              <a:t>previous right-sentential form in a rightmost derivation </a:t>
            </a:r>
            <a:r>
              <a:rPr lang="en-US" sz="2300" dirty="0" smtClean="0">
                <a:latin typeface="Symbol"/>
                <a:cs typeface="Symbol"/>
              </a:rPr>
              <a:t> .</a:t>
            </a: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" dirty="0">
                <a:latin typeface="Symbol"/>
                <a:cs typeface="Symbol"/>
              </a:rPr>
              <a:t>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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  <a:r>
              <a:rPr spc="-45" dirty="0"/>
              <a:t> </a:t>
            </a:r>
            <a:r>
              <a:rPr spc="-4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right-most derivation in reverse can be obtained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b="1" spc="-4" dirty="0">
                <a:latin typeface="Arial"/>
                <a:cs typeface="Arial"/>
              </a:rPr>
              <a:t>handle-pruning</a:t>
            </a:r>
            <a:r>
              <a:rPr sz="2300" spc="-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003">
              <a:lnSpc>
                <a:spcPts val="1328"/>
              </a:lnSpc>
              <a:tabLst>
                <a:tab pos="1173319" algn="l"/>
                <a:tab pos="1742028" algn="l"/>
                <a:tab pos="2310168" algn="l"/>
                <a:tab pos="3004244" algn="l"/>
              </a:tabLst>
            </a:pPr>
            <a:r>
              <a:rPr sz="1400" dirty="0">
                <a:latin typeface="Times New Roman"/>
                <a:cs typeface="Times New Roman"/>
              </a:rPr>
              <a:t>rm	rm	rm	rm	rm</a:t>
            </a:r>
            <a:endParaRPr sz="1400">
              <a:latin typeface="Times New Roman"/>
              <a:cs typeface="Times New Roman"/>
            </a:endParaRPr>
          </a:p>
          <a:p>
            <a:pPr marL="319115">
              <a:lnSpc>
                <a:spcPts val="2405"/>
              </a:lnSpc>
            </a:pPr>
            <a:r>
              <a:rPr sz="2300" dirty="0">
                <a:latin typeface="Arial"/>
                <a:cs typeface="Arial"/>
              </a:rPr>
              <a:t>S=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0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2 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...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=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R="4559" algn="r">
              <a:spcBef>
                <a:spcPts val="543"/>
              </a:spcBef>
            </a:pPr>
            <a:r>
              <a:rPr sz="2300" spc="-4" dirty="0">
                <a:latin typeface="Arial"/>
                <a:cs typeface="Arial"/>
              </a:rPr>
              <a:t>input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928284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Start from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</a:t>
            </a:r>
            <a:r>
              <a:rPr sz="2300" spc="-4" dirty="0">
                <a:latin typeface="Arial"/>
                <a:cs typeface="Arial"/>
              </a:rPr>
              <a:t>find a handle A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 </a:t>
            </a:r>
            <a:r>
              <a:rPr sz="2300" spc="-4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marR="1328888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dirty="0">
                <a:latin typeface="Arial"/>
                <a:cs typeface="Arial"/>
              </a:rPr>
              <a:t>Then find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6" baseline="-22875" dirty="0">
                <a:latin typeface="Arial"/>
                <a:cs typeface="Arial"/>
              </a:rPr>
              <a:t>n-1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n-2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43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Repeat this, until we reach</a:t>
            </a:r>
            <a:r>
              <a:rPr sz="2300" spc="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Arial"/>
                <a:cs typeface="Arial"/>
              </a:rPr>
              <a:t>n-th right-sentential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672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Bottom-up parsing is also known as </a:t>
            </a:r>
            <a:r>
              <a:rPr sz="2300" b="1" spc="-4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300" spc="-4" dirty="0">
                <a:latin typeface="Arial"/>
                <a:cs typeface="Arial"/>
              </a:rPr>
              <a:t>because its two main actions are shift and  reduce.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data structures: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input-string</a:t>
            </a:r>
            <a:r>
              <a:rPr sz="2300" spc="-4" dirty="0">
                <a:latin typeface="Arial"/>
                <a:cs typeface="Arial"/>
              </a:rPr>
              <a:t> and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Operations</a:t>
            </a:r>
            <a:endParaRPr sz="2300">
              <a:latin typeface="Arial"/>
              <a:cs typeface="Arial"/>
            </a:endParaRPr>
          </a:p>
          <a:p>
            <a:pPr marL="678120" marR="450750" lvl="1" indent="-256432">
              <a:spcBef>
                <a:spcPts val="507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200" dirty="0">
                <a:latin typeface="Arial"/>
                <a:cs typeface="Arial"/>
              </a:rPr>
              <a:t>action, the current </a:t>
            </a:r>
            <a:r>
              <a:rPr sz="2200" spc="-4" dirty="0">
                <a:latin typeface="Arial"/>
                <a:cs typeface="Arial"/>
              </a:rPr>
              <a:t>symbol in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input  string is pushed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stack.</a:t>
            </a:r>
            <a:endParaRPr sz="2200">
              <a:latin typeface="Arial"/>
              <a:cs typeface="Arial"/>
            </a:endParaRPr>
          </a:p>
          <a:p>
            <a:pPr marL="678120" marR="4559" lvl="1" indent="-256432">
              <a:spcBef>
                <a:spcPts val="512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200" spc="-4" dirty="0">
                <a:latin typeface="Arial"/>
                <a:cs typeface="Arial"/>
              </a:rPr>
              <a:t>step, the symbols at the top of the  </a:t>
            </a:r>
            <a:r>
              <a:rPr sz="2200" dirty="0">
                <a:latin typeface="Arial"/>
                <a:cs typeface="Arial"/>
              </a:rPr>
              <a:t>stack (this </a:t>
            </a:r>
            <a:r>
              <a:rPr sz="2200" spc="-4" dirty="0">
                <a:latin typeface="Arial"/>
                <a:cs typeface="Arial"/>
              </a:rPr>
              <a:t>symbol sequence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right side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a  production) will replaced by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non-terminal </a:t>
            </a:r>
            <a:r>
              <a:rPr sz="2200" dirty="0">
                <a:latin typeface="Arial"/>
                <a:cs typeface="Arial"/>
              </a:rPr>
              <a:t>at the left  </a:t>
            </a:r>
            <a:r>
              <a:rPr sz="2200" spc="-4" dirty="0">
                <a:latin typeface="Arial"/>
                <a:cs typeface="Arial"/>
              </a:rPr>
              <a:t>side of that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200" spc="-4" dirty="0">
                <a:latin typeface="Arial"/>
                <a:cs typeface="Arial"/>
              </a:rPr>
              <a:t>Announce </a:t>
            </a:r>
            <a:r>
              <a:rPr sz="2200" dirty="0">
                <a:latin typeface="Arial"/>
                <a:cs typeface="Arial"/>
              </a:rPr>
              <a:t>successful </a:t>
            </a:r>
            <a:r>
              <a:rPr sz="2200" spc="-4" dirty="0">
                <a:latin typeface="Arial"/>
                <a:cs typeface="Arial"/>
              </a:rPr>
              <a:t>completion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parsing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200" spc="-4" dirty="0">
                <a:latin typeface="Arial"/>
                <a:cs typeface="Arial"/>
              </a:rPr>
              <a:t>Discover a </a:t>
            </a:r>
            <a:r>
              <a:rPr sz="2200" dirty="0">
                <a:latin typeface="Arial"/>
                <a:cs typeface="Arial"/>
              </a:rPr>
              <a:t>syntax </a:t>
            </a:r>
            <a:r>
              <a:rPr sz="2200" spc="-4" dirty="0">
                <a:latin typeface="Arial"/>
                <a:cs typeface="Arial"/>
              </a:rPr>
              <a:t>error and call error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recovery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354</TotalTime>
  <Words>2807</Words>
  <Application>Microsoft Office PowerPoint</Application>
  <PresentationFormat>On-screen Show (4:3)</PresentationFormat>
  <Paragraphs>871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Batang</vt:lpstr>
      <vt:lpstr>Calibri</vt:lpstr>
      <vt:lpstr>Century Schoolbook</vt:lpstr>
      <vt:lpstr>Courier New</vt:lpstr>
      <vt:lpstr>Microsoft Sans Serif</vt:lpstr>
      <vt:lpstr>Symbol</vt:lpstr>
      <vt:lpstr>Times New Roman</vt:lpstr>
      <vt:lpstr>Wingdings</vt:lpstr>
      <vt:lpstr>Wingdings 2</vt:lpstr>
      <vt:lpstr>Oriel</vt:lpstr>
      <vt:lpstr>PowerPoint Presentation</vt:lpstr>
      <vt:lpstr>Bottom-Up Parsing</vt:lpstr>
      <vt:lpstr>Rightmost Derivation</vt:lpstr>
      <vt:lpstr>Rightmost Derivation In Reverse</vt:lpstr>
      <vt:lpstr>Rightmost Derivation In reverse</vt:lpstr>
      <vt:lpstr>PowerPoint Presentation</vt:lpstr>
      <vt:lpstr>Handle</vt:lpstr>
      <vt:lpstr>Handle Pruning</vt:lpstr>
      <vt:lpstr>Shift-Reduce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Example Shift-Reduce Parsing</vt:lpstr>
      <vt:lpstr>Shift-Reduce Parsing</vt:lpstr>
      <vt:lpstr>Shift-Reduce Parsing</vt:lpstr>
      <vt:lpstr>Conflicts During Shift-Reduce Parsing</vt:lpstr>
      <vt:lpstr>Shift-Reduce Conflict in Ambiguous Grammar</vt:lpstr>
      <vt:lpstr>Reduce-Reduce Conflict in Ambiguous Grammar</vt:lpstr>
      <vt:lpstr>Shift-Reduce Parsers</vt:lpstr>
      <vt:lpstr>LR Parsers</vt:lpstr>
      <vt:lpstr>LL vs. LR</vt:lpstr>
      <vt:lpstr>LR Parsing Algorithm</vt:lpstr>
      <vt:lpstr>A Configuration of LR Parsing Algorithm</vt:lpstr>
      <vt:lpstr>Actions of A LR-Parser</vt:lpstr>
      <vt:lpstr>Constructing SLR Parsing Tables – LR(0) Item</vt:lpstr>
      <vt:lpstr>Constructing SLR Parsing Tables</vt:lpstr>
      <vt:lpstr>Constructing SLR Parsing Tables – LR(0) Item</vt:lpstr>
      <vt:lpstr>Grammar Augmentation</vt:lpstr>
      <vt:lpstr>The Closure Operation</vt:lpstr>
      <vt:lpstr>The  Closure  Operation -- Example</vt:lpstr>
      <vt:lpstr>GOTO Operation</vt:lpstr>
      <vt:lpstr>Construction of The Canonical LR(0) Collection (CC)</vt:lpstr>
      <vt:lpstr>The Canonical LR(0) Collection -- Example</vt:lpstr>
      <vt:lpstr>Transition Diagram (DFA) of Goto Function</vt:lpstr>
      <vt:lpstr>Constructing SLR Parsing Table (of an augumented grammar G’)</vt:lpstr>
      <vt:lpstr>PowerPoint Presentation</vt:lpstr>
      <vt:lpstr>Parsing Tables of Expression Grammar</vt:lpstr>
      <vt:lpstr>(SLR) Parsing Tables for Expression Grammar</vt:lpstr>
      <vt:lpstr>Example LR Parse: (id+id)*id</vt:lpstr>
      <vt:lpstr>Example LR Parse: (id+id)*id</vt:lpstr>
      <vt:lpstr>Example LR Parse: (id+id)*id</vt:lpstr>
      <vt:lpstr>Actions of A (S)LR-Parser -- Example</vt:lpstr>
      <vt:lpstr>LR Parsing Algorithm</vt:lpstr>
      <vt:lpstr>SLR Grammar: Review</vt:lpstr>
      <vt:lpstr>Conflict Example</vt:lpstr>
      <vt:lpstr>Conflict Example2</vt:lpstr>
      <vt:lpstr>Conflict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iffat</dc:creator>
  <cp:lastModifiedBy>Iffat Anjum</cp:lastModifiedBy>
  <cp:revision>35</cp:revision>
  <dcterms:created xsi:type="dcterms:W3CDTF">2015-10-08T13:38:03Z</dcterms:created>
  <dcterms:modified xsi:type="dcterms:W3CDTF">2017-10-17T02:59:14Z</dcterms:modified>
</cp:coreProperties>
</file>