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59" r:id="rId7"/>
    <p:sldId id="260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6DB8-5053-4694-86E9-144300B23D64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DC10-7DCA-4605-9BD0-093D17B64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DD5ED-F6B3-4A52-AB1D-0FFA723A0EFD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43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72D16-B17D-480C-BFAC-E041FDAF58E9}" type="slidenum">
              <a:rPr lang="en-US"/>
              <a:pPr/>
              <a:t>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183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9D23-E4E0-4485-A487-3F560BA75E23}" type="slidenum">
              <a:rPr lang="en-US"/>
              <a:pPr/>
              <a:t>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901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A03E75-81B7-4A11-B6D5-9E557E690B13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FEED-DC9F-4222-9DD5-546E72050A84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0FEA-2B35-4F38-B4B7-A76EF4A9BB01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ED71D6-3217-44B1-9E23-D8F51A5C2D23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B36883-5D26-4C1A-A955-EAE1E34C729D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20A-F505-49FC-B3F7-8B3B89D27CF0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08A3-9B87-4AE3-AB59-77C7471D992A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21D6F1-B57F-4538-886D-9F5EAF9B3D0A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D397-6F34-4610-9FD0-B5A9967DDB78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F92E821-418F-4657-89D7-DD58720659CA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BA14BE-6016-4596-AC6E-BDC3C804A16D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B3AFEF-BF3C-4AF0-B687-B4B90E0429E7}" type="datetime1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3D4C79-7CB2-4369-A5AD-76A80A938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Syntax Analysis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Or</a:t>
            </a:r>
            <a:b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49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>Parsing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  <a:ea typeface="Batang" pitchFamily="18" charset="-127"/>
              </a:rPr>
            </a:b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267200"/>
            <a:ext cx="6172200" cy="1371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Lecture 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Construction of LR(1) Parsing Tables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873752"/>
          </a:xfrm>
        </p:spPr>
        <p:txBody>
          <a:bodyPr>
            <a:no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Construct the canonical collection of sets of LR(1) items  for G’.    	C</a:t>
            </a:r>
            <a:r>
              <a:rPr lang="en-US" sz="1800" dirty="0" smtClean="0">
                <a:sym typeface="Symbol" pitchFamily="18" charset="2"/>
              </a:rPr>
              <a:t>{I</a:t>
            </a:r>
            <a:r>
              <a:rPr lang="en-US" sz="1800" baseline="-25000" dirty="0" smtClean="0">
                <a:sym typeface="Symbol" pitchFamily="18" charset="2"/>
              </a:rPr>
              <a:t>0</a:t>
            </a:r>
            <a:r>
              <a:rPr lang="en-US" sz="1800" dirty="0" smtClean="0">
                <a:sym typeface="Symbol" pitchFamily="18" charset="2"/>
              </a:rPr>
              <a:t>,...,I</a:t>
            </a:r>
            <a:r>
              <a:rPr lang="en-US" sz="1800" baseline="-25000" dirty="0" smtClean="0">
                <a:sym typeface="Symbol" pitchFamily="18" charset="2"/>
              </a:rPr>
              <a:t>n</a:t>
            </a:r>
            <a:r>
              <a:rPr lang="en-US" sz="1800" dirty="0" smtClean="0">
                <a:sym typeface="Symbol" pitchFamily="18" charset="2"/>
              </a:rPr>
              <a:t>}</a:t>
            </a:r>
            <a:endParaRPr lang="en-US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en-US" sz="8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sz="1800" dirty="0" smtClean="0"/>
              <a:t>Create the parsing action table as follows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/>
              <a:t>If  a is a terminal, 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err="1" smtClean="0">
                <a:sym typeface="Symbol" pitchFamily="18" charset="2"/>
              </a:rPr>
              <a:t>a,b</a:t>
            </a:r>
            <a:r>
              <a:rPr lang="en-US" sz="1800" dirty="0" smtClean="0">
                <a:sym typeface="Symbol" pitchFamily="18" charset="2"/>
              </a:rPr>
              <a:t>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 and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shift j</a:t>
            </a:r>
            <a:r>
              <a:rPr lang="en-US" sz="1800" b="1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pitchFamily="18" charset="2"/>
              </a:rPr>
              <a:t>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,a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 is  </a:t>
            </a:r>
            <a:r>
              <a:rPr lang="en-US" sz="1800" b="1" i="1" dirty="0" smtClean="0">
                <a:sym typeface="Symbol" pitchFamily="18" charset="2"/>
              </a:rPr>
              <a:t>reduce </a:t>
            </a:r>
            <a:r>
              <a:rPr lang="en-US" sz="1800" b="1" i="1" dirty="0" smtClean="0"/>
              <a:t>A</a:t>
            </a:r>
            <a:r>
              <a:rPr lang="en-US" sz="1800" b="1" i="1" dirty="0" smtClean="0">
                <a:sym typeface="Symbol" pitchFamily="18" charset="2"/>
              </a:rPr>
              <a:t></a:t>
            </a:r>
            <a:r>
              <a:rPr lang="en-US" sz="1800" dirty="0" smtClean="0">
                <a:sym typeface="Symbol" pitchFamily="18" charset="2"/>
              </a:rPr>
              <a:t>  where AS’.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 </a:t>
            </a:r>
            <a:r>
              <a:rPr lang="en-US" sz="1800" dirty="0" smtClean="0"/>
              <a:t>S’</a:t>
            </a:r>
            <a:r>
              <a:rPr lang="en-US" sz="1800" dirty="0" smtClean="0">
                <a:sym typeface="Symbol" pitchFamily="18" charset="2"/>
              </a:rPr>
              <a:t>S</a:t>
            </a:r>
            <a:r>
              <a:rPr lang="en-US" sz="4000" dirty="0" smtClean="0">
                <a:sym typeface="Symbol" pitchFamily="18" charset="2"/>
              </a:rPr>
              <a:t>.</a:t>
            </a:r>
            <a:r>
              <a:rPr lang="en-US" sz="1800" dirty="0" smtClean="0">
                <a:sym typeface="Symbol" pitchFamily="18" charset="2"/>
              </a:rPr>
              <a:t>,$  is in I</a:t>
            </a:r>
            <a:r>
              <a:rPr lang="en-US" sz="1800" baseline="-25000" dirty="0" smtClean="0">
                <a:sym typeface="Symbol" pitchFamily="18" charset="2"/>
              </a:rPr>
              <a:t>i </a:t>
            </a:r>
            <a:r>
              <a:rPr lang="en-US" sz="1800" dirty="0" smtClean="0">
                <a:sym typeface="Symbol" pitchFamily="18" charset="2"/>
              </a:rPr>
              <a:t>, then action[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dirty="0" smtClean="0">
                <a:sym typeface="Symbol" pitchFamily="18" charset="2"/>
              </a:rPr>
              <a:t>,$] is  </a:t>
            </a:r>
            <a:r>
              <a:rPr lang="en-US" sz="1800" b="1" i="1" dirty="0" smtClean="0">
                <a:sym typeface="Symbol" pitchFamily="18" charset="2"/>
              </a:rPr>
              <a:t>accept</a:t>
            </a:r>
            <a:r>
              <a:rPr lang="en-US" sz="1800" dirty="0" smtClean="0">
                <a:sym typeface="Symbol" pitchFamily="18" charset="2"/>
              </a:rPr>
              <a:t>.</a:t>
            </a:r>
          </a:p>
          <a:p>
            <a:pPr marL="800100" lvl="1" indent="-342900" eaLnBrk="1" hangingPunct="1">
              <a:lnSpc>
                <a:spcPts val="2600"/>
              </a:lnSpc>
              <a:spcBef>
                <a:spcPct val="0"/>
              </a:spcBef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If any conflicting actions generated by these rules, the grammar is not LR(1).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dirty="0" smtClean="0">
                <a:sym typeface="Symbol" pitchFamily="18" charset="2"/>
              </a:rPr>
              <a:t>Create the parsing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 table</a:t>
            </a:r>
          </a:p>
          <a:p>
            <a:pPr marL="800100" lvl="1" indent="-342900" eaLnBrk="1" hangingPunct="1">
              <a:buFontTx/>
              <a:buChar char="•"/>
            </a:pPr>
            <a:r>
              <a:rPr lang="en-US" sz="1800" dirty="0" smtClean="0">
                <a:sym typeface="Symbol" pitchFamily="18" charset="2"/>
              </a:rPr>
              <a:t>for all non-terminals A,  if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(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i</a:t>
            </a:r>
            <a:r>
              <a:rPr lang="en-US" sz="1800" dirty="0" err="1" smtClean="0">
                <a:sym typeface="Symbol" pitchFamily="18" charset="2"/>
              </a:rPr>
              <a:t>,A</a:t>
            </a:r>
            <a:r>
              <a:rPr lang="en-US" sz="1800" dirty="0" smtClean="0">
                <a:sym typeface="Symbol" pitchFamily="18" charset="2"/>
              </a:rPr>
              <a:t>)=</a:t>
            </a:r>
            <a:r>
              <a:rPr lang="en-US" sz="1800" dirty="0" err="1" smtClean="0">
                <a:sym typeface="Symbol" pitchFamily="18" charset="2"/>
              </a:rPr>
              <a:t>I</a:t>
            </a:r>
            <a:r>
              <a:rPr lang="en-US" sz="1800" baseline="-25000" dirty="0" err="1" smtClean="0">
                <a:sym typeface="Symbol" pitchFamily="18" charset="2"/>
              </a:rPr>
              <a:t>j</a:t>
            </a:r>
            <a:r>
              <a:rPr lang="en-US" sz="1800" dirty="0" smtClean="0">
                <a:sym typeface="Symbol" pitchFamily="18" charset="2"/>
              </a:rPr>
              <a:t>  then </a:t>
            </a:r>
            <a:r>
              <a:rPr lang="en-US" sz="1800" dirty="0" err="1" smtClean="0">
                <a:sym typeface="Symbol" pitchFamily="18" charset="2"/>
              </a:rPr>
              <a:t>goto</a:t>
            </a:r>
            <a:r>
              <a:rPr lang="en-US" sz="1800" dirty="0" smtClean="0">
                <a:sym typeface="Symbol" pitchFamily="18" charset="2"/>
              </a:rPr>
              <a:t>[</a:t>
            </a:r>
            <a:r>
              <a:rPr lang="en-US" sz="1800" dirty="0" err="1" smtClean="0">
                <a:sym typeface="Symbol" pitchFamily="18" charset="2"/>
              </a:rPr>
              <a:t>i,A</a:t>
            </a:r>
            <a:r>
              <a:rPr lang="en-US" sz="1800" dirty="0" smtClean="0">
                <a:sym typeface="Symbol" pitchFamily="18" charset="2"/>
              </a:rPr>
              <a:t>]=j</a:t>
            </a:r>
          </a:p>
          <a:p>
            <a:pPr marL="457200" indent="-457200" eaLnBrk="1" hangingPunct="1"/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All entries not defined by (2) and (3) are errors.</a:t>
            </a: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endParaRPr lang="en-US" sz="800" dirty="0" smtClean="0">
              <a:sym typeface="Symbol" pitchFamily="18" charset="2"/>
            </a:endParaRPr>
          </a:p>
          <a:p>
            <a:pPr marL="457200" indent="-457200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dirty="0" smtClean="0">
                <a:sym typeface="Symbol" pitchFamily="18" charset="2"/>
              </a:rPr>
              <a:t>Initial state of the parser contains  S’.S,$</a:t>
            </a:r>
          </a:p>
          <a:p>
            <a:pPr marL="457200" indent="-457200" eaLnBrk="1" hangingPunct="1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747577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LALR Parsing</a:t>
            </a:r>
            <a:r>
              <a:rPr sz="2800" spc="-3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CC3300"/>
                </a:solidFill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indent="-308288">
              <a:buClr>
                <a:srgbClr val="CC3300"/>
              </a:buClr>
              <a:buFont typeface="Arial"/>
              <a:buChar char="•"/>
              <a:tabLst>
                <a:tab pos="524261" algn="l"/>
                <a:tab pos="1477618" algn="l"/>
              </a:tabLst>
            </a:pPr>
            <a:r>
              <a:rPr sz="2300" b="1" spc="-4" dirty="0">
                <a:latin typeface="Arial"/>
                <a:cs typeface="Arial"/>
              </a:rPr>
              <a:t>LALR	</a:t>
            </a:r>
            <a:r>
              <a:rPr sz="2300" spc="-4" dirty="0">
                <a:latin typeface="Arial"/>
                <a:cs typeface="Arial"/>
              </a:rPr>
              <a:t>stands for </a:t>
            </a:r>
            <a:r>
              <a:rPr sz="2300" b="1" spc="-4" dirty="0">
                <a:latin typeface="Arial"/>
                <a:cs typeface="Arial"/>
              </a:rPr>
              <a:t>LookAhead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b="1" spc="-4" dirty="0">
                <a:latin typeface="Arial"/>
                <a:cs typeface="Arial"/>
              </a:rPr>
              <a:t>LR.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524261" marR="352737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LALR parsers are often used in practice because  LALR parsing tables are smaller than LR(1) parsing  tables.</a:t>
            </a:r>
            <a:endParaRPr sz="2300">
              <a:latin typeface="Arial"/>
              <a:cs typeface="Arial"/>
            </a:endParaRPr>
          </a:p>
          <a:p>
            <a:pPr marL="524261" marR="455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The number of states in SLR and LALR parsing tables  for a grammar G are</a:t>
            </a:r>
            <a:r>
              <a:rPr sz="2300" spc="18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equal.</a:t>
            </a:r>
            <a:endParaRPr sz="2300">
              <a:latin typeface="Arial"/>
              <a:cs typeface="Arial"/>
            </a:endParaRPr>
          </a:p>
          <a:p>
            <a:pPr marL="524261" marR="569279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But LALR parsers recognize more grammars than  SLR</a:t>
            </a:r>
            <a:r>
              <a:rPr sz="2300" spc="-4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parsers.</a:t>
            </a:r>
            <a:endParaRPr sz="2300">
              <a:latin typeface="Arial"/>
              <a:cs typeface="Arial"/>
            </a:endParaRPr>
          </a:p>
          <a:p>
            <a:pPr marL="524261" marR="517423" indent="-308288">
              <a:spcBef>
                <a:spcPts val="565"/>
              </a:spcBef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smtClean="0">
                <a:latin typeface="Arial"/>
                <a:cs typeface="Arial"/>
              </a:rPr>
              <a:t>A </a:t>
            </a:r>
            <a:r>
              <a:rPr sz="2300" spc="-4" dirty="0">
                <a:latin typeface="Arial"/>
                <a:cs typeface="Arial"/>
              </a:rPr>
              <a:t>state of LALR parser will be again a set of LR(1)  items.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Creating LALR Parsing</a:t>
            </a:r>
            <a:r>
              <a:rPr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596625"/>
            <a:ext cx="3162299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Canonical LR(1)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200" y="1600200"/>
            <a:ext cx="343477" cy="358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1189" dirty="0">
                <a:latin typeface="Microsoft Sans Serif"/>
                <a:cs typeface="Microsoft Sans Serif"/>
              </a:rPr>
              <a:t>€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8200" y="1600200"/>
            <a:ext cx="1744518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LALR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778" y="2016835"/>
            <a:ext cx="7370041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3727"/>
            <a:r>
              <a:rPr sz="2300" spc="-4" dirty="0">
                <a:latin typeface="Arial"/>
                <a:cs typeface="Arial"/>
              </a:rPr>
              <a:t>shrink # of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states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4559" indent="-307718" algn="just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This shrink process may introduce a </a:t>
            </a:r>
            <a:r>
              <a:rPr sz="2300" b="1" spc="-4" dirty="0">
                <a:latin typeface="Arial"/>
                <a:cs typeface="Arial"/>
              </a:rPr>
              <a:t>reduce/reduce  </a:t>
            </a:r>
            <a:r>
              <a:rPr sz="2300" spc="-4" dirty="0">
                <a:latin typeface="Arial"/>
                <a:cs typeface="Arial"/>
              </a:rPr>
              <a:t>conflict in the resulting LALR parser (so the grammar  is NOT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LALR)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300" spc="-4" dirty="0">
                <a:latin typeface="Arial"/>
                <a:cs typeface="Arial"/>
              </a:rPr>
              <a:t>But, this shrink process does not produce</a:t>
            </a:r>
            <a:r>
              <a:rPr sz="2300" spc="9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  <a:p>
            <a:pPr marL="319115">
              <a:spcBef>
                <a:spcPts val="4"/>
              </a:spcBef>
            </a:pPr>
            <a:r>
              <a:rPr sz="2300" b="1" spc="-4" dirty="0">
                <a:latin typeface="Arial"/>
                <a:cs typeface="Arial"/>
              </a:rPr>
              <a:t>shift/reduce</a:t>
            </a:r>
            <a:r>
              <a:rPr sz="2300" b="1" spc="-9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conflict.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442017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The Core of A Set of LR(1)</a:t>
            </a:r>
            <a:r>
              <a:rPr sz="2300" spc="5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Items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11" y="1354342"/>
            <a:ext cx="615892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  <a:tab pos="1728352" algn="l"/>
              </a:tabLst>
            </a:pPr>
            <a:r>
              <a:rPr sz="2000" dirty="0">
                <a:latin typeface="Arial"/>
                <a:cs typeface="Arial"/>
              </a:rPr>
              <a:t>The  core  of	a set of LR(1) items is the set of its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5591" y="1676400"/>
            <a:ext cx="13519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component.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11" y="2058968"/>
            <a:ext cx="155805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31410" algn="l"/>
              </a:tabLst>
            </a:pPr>
            <a:r>
              <a:rPr sz="2000" spc="-4" dirty="0">
                <a:latin typeface="Arial"/>
                <a:cs typeface="Arial"/>
              </a:rPr>
              <a:t>Ex: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713" y="2058968"/>
            <a:ext cx="56688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=R,$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0202" y="1577115"/>
            <a:ext cx="333894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057725" algn="l"/>
              </a:tabLst>
            </a:pPr>
            <a:r>
              <a:rPr sz="5400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=R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7084" y="1879685"/>
            <a:ext cx="116089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3520" y="1879674"/>
            <a:ext cx="94903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R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5400" spc="-4" dirty="0">
                <a:latin typeface="Arial"/>
                <a:cs typeface="Arial"/>
              </a:rPr>
              <a:t>.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11" y="3037538"/>
            <a:ext cx="749992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899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find the states (sets of LR(1) items) in a canonical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LR(1)  parser with same cores. Then we will merge them as a single  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327" y="3928995"/>
            <a:ext cx="117590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7539" y="3724612"/>
            <a:ext cx="7113732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5743"/>
              </a:lnSpc>
              <a:tabLst>
                <a:tab pos="3946204" algn="l"/>
                <a:tab pos="5465992" algn="l"/>
              </a:tabLst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:L   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</a:t>
            </a:r>
            <a:r>
              <a:rPr sz="2000" spc="-4">
                <a:latin typeface="Arial"/>
                <a:cs typeface="Arial"/>
              </a:rPr>
              <a:t>	</a:t>
            </a:r>
            <a:r>
              <a:rPr sz="2000" smtClean="0">
                <a:latin typeface="Arial"/>
                <a:cs typeface="Arial"/>
              </a:rPr>
              <a:t>A </a:t>
            </a:r>
            <a:r>
              <a:rPr sz="2000" spc="18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new </a:t>
            </a:r>
            <a:r>
              <a:rPr sz="2000" spc="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state:	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3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id</a:t>
            </a:r>
            <a:r>
              <a:rPr sz="54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,=  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:L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9" dirty="0">
                <a:latin typeface="Times New Roman"/>
                <a:cs typeface="Times New Roman"/>
              </a:rPr>
              <a:t> </a:t>
            </a:r>
            <a:r>
              <a:rPr sz="2000" spc="-4">
                <a:latin typeface="Arial"/>
                <a:cs typeface="Arial"/>
              </a:rPr>
              <a:t>id</a:t>
            </a:r>
            <a:r>
              <a:rPr sz="5400" spc="-4" smtClean="0">
                <a:latin typeface="Arial"/>
                <a:cs typeface="Arial"/>
              </a:rPr>
              <a:t>.</a:t>
            </a:r>
            <a:r>
              <a:rPr sz="2000" spc="-4" smtClean="0">
                <a:latin typeface="Arial"/>
                <a:cs typeface="Arial"/>
              </a:rPr>
              <a:t>,$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800" y="5298589"/>
            <a:ext cx="7245927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will do this for all states of a canonical LR(1) parser to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 the states of the LALR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319115" marR="476394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In fact, the number of the states of the LALR parser for a  grammar will be equal to the number of states of the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2653" y="2265156"/>
            <a:ext cx="831273" cy="201706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228600" y="76199"/>
                </a:moveTo>
                <a:lnTo>
                  <a:pt x="228600" y="0"/>
                </a:lnTo>
                <a:lnTo>
                  <a:pt x="0" y="114299"/>
                </a:lnTo>
                <a:lnTo>
                  <a:pt x="190500" y="209549"/>
                </a:lnTo>
                <a:lnTo>
                  <a:pt x="190500" y="76199"/>
                </a:lnTo>
                <a:lnTo>
                  <a:pt x="228600" y="76199"/>
                </a:lnTo>
                <a:close/>
              </a:path>
              <a:path w="914400" h="228600">
                <a:moveTo>
                  <a:pt x="914400" y="152399"/>
                </a:moveTo>
                <a:lnTo>
                  <a:pt x="914400" y="76199"/>
                </a:lnTo>
                <a:lnTo>
                  <a:pt x="190500" y="76199"/>
                </a:lnTo>
                <a:lnTo>
                  <a:pt x="190500" y="152399"/>
                </a:lnTo>
                <a:lnTo>
                  <a:pt x="914400" y="152399"/>
                </a:lnTo>
                <a:close/>
              </a:path>
              <a:path w="914400" h="228600">
                <a:moveTo>
                  <a:pt x="228600" y="228599"/>
                </a:moveTo>
                <a:lnTo>
                  <a:pt x="228600" y="152399"/>
                </a:lnTo>
                <a:lnTo>
                  <a:pt x="190500" y="152399"/>
                </a:lnTo>
                <a:lnTo>
                  <a:pt x="190500" y="209549"/>
                </a:lnTo>
                <a:lnTo>
                  <a:pt x="228600" y="228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24018" y="2129566"/>
            <a:ext cx="76026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="1" dirty="0">
                <a:solidFill>
                  <a:srgbClr val="CC3300"/>
                </a:solidFill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5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3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5900" y="215153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0"/>
                </a:moveTo>
                <a:lnTo>
                  <a:pt x="732282" y="121157"/>
                </a:lnTo>
                <a:lnTo>
                  <a:pt x="0" y="121157"/>
                </a:lnTo>
                <a:lnTo>
                  <a:pt x="0" y="364235"/>
                </a:lnTo>
                <a:lnTo>
                  <a:pt x="732282" y="364235"/>
                </a:lnTo>
                <a:lnTo>
                  <a:pt x="732282" y="485393"/>
                </a:lnTo>
                <a:lnTo>
                  <a:pt x="976122" y="243077"/>
                </a:lnTo>
                <a:lnTo>
                  <a:pt x="73228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400" y="4343400"/>
            <a:ext cx="887845" cy="428625"/>
          </a:xfrm>
          <a:custGeom>
            <a:avLst/>
            <a:gdLst/>
            <a:ahLst/>
            <a:cxnLst/>
            <a:rect l="l" t="t" r="r" b="b"/>
            <a:pathLst>
              <a:path w="976629" h="485775">
                <a:moveTo>
                  <a:pt x="732282" y="364236"/>
                </a:moveTo>
                <a:lnTo>
                  <a:pt x="732282" y="121158"/>
                </a:lnTo>
                <a:lnTo>
                  <a:pt x="0" y="121158"/>
                </a:lnTo>
                <a:lnTo>
                  <a:pt x="0" y="364236"/>
                </a:lnTo>
                <a:lnTo>
                  <a:pt x="732282" y="364236"/>
                </a:lnTo>
                <a:close/>
              </a:path>
              <a:path w="976629" h="485775">
                <a:moveTo>
                  <a:pt x="976122" y="243077"/>
                </a:moveTo>
                <a:lnTo>
                  <a:pt x="732282" y="0"/>
                </a:lnTo>
                <a:lnTo>
                  <a:pt x="732282" y="485394"/>
                </a:lnTo>
                <a:lnTo>
                  <a:pt x="976122" y="24307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24200" y="4114800"/>
            <a:ext cx="12284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Same</a:t>
            </a:r>
            <a:r>
              <a:rPr b="1" spc="-72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Core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8000" y="4724400"/>
            <a:ext cx="138256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Merge</a:t>
            </a:r>
            <a:r>
              <a:rPr b="1" spc="-63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008000"/>
                </a:solidFill>
                <a:latin typeface="Arial"/>
                <a:cs typeface="Arial"/>
              </a:rPr>
              <a:t>Them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Creation of LALR Parsing</a:t>
            </a:r>
            <a:r>
              <a:rPr spc="31" dirty="0"/>
              <a:t> </a:t>
            </a:r>
            <a:r>
              <a:rPr spc="-4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41622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  <a:tab pos="891814" algn="l"/>
              </a:tabLst>
            </a:pPr>
            <a:r>
              <a:rPr sz="2000" dirty="0">
                <a:latin typeface="Arial"/>
                <a:cs typeface="Arial"/>
              </a:rPr>
              <a:t>Create the canonical LR(1) collection of the sets of 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items  for	the given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  <a:p>
            <a:pPr marL="319115" marR="299741" indent="-307718">
              <a:lnSpc>
                <a:spcPts val="2136"/>
              </a:lnSpc>
              <a:spcBef>
                <a:spcPts val="462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Find each core; find all sets having that same core; replace  those sets having same cores with a single set which is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  union.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104" y="2805280"/>
            <a:ext cx="317557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26039" algn="l"/>
                <a:tab pos="1733481" algn="l"/>
              </a:tabLst>
            </a:pPr>
            <a:r>
              <a:rPr sz="2000" dirty="0">
                <a:latin typeface="Arial"/>
                <a:cs typeface="Arial"/>
              </a:rPr>
              <a:t>C={I</a:t>
            </a:r>
            <a:r>
              <a:rPr sz="2000" baseline="-22222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,...,I</a:t>
            </a:r>
            <a:r>
              <a:rPr sz="2000" baseline="-22222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}	</a:t>
            </a:r>
            <a:r>
              <a:rPr sz="2000" spc="1010" dirty="0">
                <a:latin typeface="Microsoft Sans Serif"/>
                <a:cs typeface="Microsoft Sans Serif"/>
              </a:rPr>
              <a:t>€	</a:t>
            </a:r>
            <a:r>
              <a:rPr sz="2000" spc="-4" dirty="0">
                <a:latin typeface="Arial"/>
                <a:cs typeface="Arial"/>
              </a:rPr>
              <a:t>C’={J</a:t>
            </a:r>
            <a:r>
              <a:rPr sz="2000" spc="-6" baseline="-22222" dirty="0">
                <a:latin typeface="Arial"/>
                <a:cs typeface="Arial"/>
              </a:rPr>
              <a:t>1</a:t>
            </a:r>
            <a:r>
              <a:rPr sz="2000" spc="-4" dirty="0">
                <a:latin typeface="Arial"/>
                <a:cs typeface="Arial"/>
              </a:rPr>
              <a:t>,...,J</a:t>
            </a:r>
            <a:r>
              <a:rPr sz="2000" spc="-6" baseline="-22222" dirty="0"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78" y="2805280"/>
            <a:ext cx="1421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where 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4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07" y="3161180"/>
            <a:ext cx="736022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000" dirty="0">
                <a:latin typeface="Arial"/>
                <a:cs typeface="Arial"/>
              </a:rPr>
              <a:t>Create the parsing tables (action and goto tables) same as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construction of the parsing tables of LR(1)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8456" y="3718559"/>
            <a:ext cx="12803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267259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Note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that: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21" y="3718559"/>
            <a:ext cx="7536295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1435">
              <a:tabLst>
                <a:tab pos="2723308" algn="l"/>
                <a:tab pos="4146221" algn="l"/>
              </a:tabLst>
            </a:pPr>
            <a:r>
              <a:rPr spc="-4" dirty="0">
                <a:latin typeface="Arial"/>
                <a:cs typeface="Arial"/>
              </a:rPr>
              <a:t>If	J=I</a:t>
            </a:r>
            <a:r>
              <a:rPr sz="1700" spc="-6" baseline="-21367" dirty="0">
                <a:latin typeface="Arial"/>
                <a:cs typeface="Arial"/>
              </a:rPr>
              <a:t>1 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-4" dirty="0">
                <a:latin typeface="Times New Roman"/>
                <a:cs typeface="Times New Roman"/>
              </a:rPr>
              <a:t>  </a:t>
            </a:r>
            <a:r>
              <a:rPr spc="-4" dirty="0">
                <a:latin typeface="Arial"/>
                <a:cs typeface="Arial"/>
              </a:rPr>
              <a:t>...</a:t>
            </a:r>
            <a:r>
              <a:rPr spc="18" dirty="0">
                <a:latin typeface="Arial"/>
                <a:cs typeface="Arial"/>
              </a:rPr>
              <a:t> </a:t>
            </a:r>
            <a:r>
              <a:rPr spc="-4" dirty="0">
                <a:latin typeface="Symbol"/>
                <a:cs typeface="Symbol"/>
              </a:rPr>
              <a:t></a:t>
            </a:r>
            <a:r>
              <a:rPr spc="31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sz="1700" spc="-6" baseline="-21367" dirty="0">
                <a:latin typeface="Arial"/>
                <a:cs typeface="Arial"/>
              </a:rPr>
              <a:t>k	</a:t>
            </a:r>
            <a:r>
              <a:rPr spc="-4" dirty="0">
                <a:latin typeface="Arial"/>
                <a:cs typeface="Arial"/>
              </a:rPr>
              <a:t>since I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,...,I</a:t>
            </a:r>
            <a:r>
              <a:rPr sz="1700" spc="-6" baseline="-21367" dirty="0">
                <a:latin typeface="Arial"/>
                <a:cs typeface="Arial"/>
              </a:rPr>
              <a:t>k  </a:t>
            </a:r>
            <a:r>
              <a:rPr spc="-4" dirty="0">
                <a:latin typeface="Arial"/>
                <a:cs typeface="Arial"/>
              </a:rPr>
              <a:t>have </a:t>
            </a:r>
            <a:r>
              <a:rPr spc="-9" dirty="0">
                <a:latin typeface="Arial"/>
                <a:cs typeface="Arial"/>
              </a:rPr>
              <a:t>same</a:t>
            </a:r>
            <a:r>
              <a:rPr spc="-179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cores</a:t>
            </a:r>
            <a:endParaRPr>
              <a:latin typeface="Arial"/>
              <a:cs typeface="Arial"/>
            </a:endParaRPr>
          </a:p>
          <a:p>
            <a:pPr marL="2472575">
              <a:spcBef>
                <a:spcPts val="193"/>
              </a:spcBef>
            </a:pPr>
            <a:r>
              <a:rPr spc="911" dirty="0">
                <a:latin typeface="Microsoft Sans Serif"/>
                <a:cs typeface="Microsoft Sans Serif"/>
              </a:rPr>
              <a:t>€</a:t>
            </a:r>
            <a:r>
              <a:rPr spc="99" dirty="0">
                <a:latin typeface="Microsoft Sans Serif"/>
                <a:cs typeface="Microsoft Sans Serif"/>
              </a:rPr>
              <a:t> </a:t>
            </a:r>
            <a:r>
              <a:rPr spc="-9" dirty="0">
                <a:latin typeface="Arial"/>
                <a:cs typeface="Arial"/>
              </a:rPr>
              <a:t>cores of 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,X),...,goto(I</a:t>
            </a:r>
            <a:r>
              <a:rPr sz="1700" spc="-13" baseline="-21367" dirty="0">
                <a:latin typeface="Arial"/>
                <a:cs typeface="Arial"/>
              </a:rPr>
              <a:t>2</a:t>
            </a:r>
            <a:r>
              <a:rPr spc="-9" dirty="0">
                <a:latin typeface="Arial"/>
                <a:cs typeface="Arial"/>
              </a:rPr>
              <a:t>,X) </a:t>
            </a:r>
            <a:r>
              <a:rPr spc="-4" dirty="0">
                <a:latin typeface="Arial"/>
                <a:cs typeface="Arial"/>
              </a:rPr>
              <a:t>must be </a:t>
            </a:r>
            <a:r>
              <a:rPr spc="-9" dirty="0">
                <a:latin typeface="Arial"/>
                <a:cs typeface="Arial"/>
              </a:rPr>
              <a:t>same.</a:t>
            </a:r>
            <a:endParaRPr>
              <a:latin typeface="Arial"/>
              <a:cs typeface="Arial"/>
            </a:endParaRPr>
          </a:p>
          <a:p>
            <a:pPr marL="677550" marR="333362" indent="-256432">
              <a:lnSpc>
                <a:spcPts val="1947"/>
              </a:lnSpc>
              <a:spcBef>
                <a:spcPts val="444"/>
              </a:spcBef>
              <a:tabLst>
                <a:tab pos="677550" algn="l"/>
                <a:tab pos="2416730" algn="l"/>
              </a:tabLst>
            </a:pPr>
            <a:r>
              <a:rPr spc="-4" dirty="0">
                <a:solidFill>
                  <a:srgbClr val="CC33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So,  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goto(J,X)=K	where </a:t>
            </a:r>
            <a:r>
              <a:rPr spc="-4" dirty="0">
                <a:latin typeface="Arial"/>
                <a:cs typeface="Arial"/>
              </a:rPr>
              <a:t>K is the union of all sets of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items </a:t>
            </a:r>
            <a:r>
              <a:rPr spc="-9" dirty="0">
                <a:latin typeface="Arial"/>
                <a:cs typeface="Arial"/>
              </a:rPr>
              <a:t>having  same cores </a:t>
            </a:r>
            <a:r>
              <a:rPr spc="-4" dirty="0">
                <a:latin typeface="Arial"/>
                <a:cs typeface="Arial"/>
              </a:rPr>
              <a:t>as</a:t>
            </a:r>
            <a:r>
              <a:rPr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goto(I</a:t>
            </a:r>
            <a:r>
              <a:rPr sz="1700" spc="-13" baseline="-21367"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,X).</a:t>
            </a:r>
            <a:endParaRPr>
              <a:latin typeface="Arial"/>
              <a:cs typeface="Arial"/>
            </a:endParaRPr>
          </a:p>
          <a:p>
            <a:pPr marL="319115" marR="317976" indent="-307718">
              <a:lnSpc>
                <a:spcPts val="2136"/>
              </a:lnSpc>
              <a:spcBef>
                <a:spcPts val="164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no conflict is introduced, the grammar is LALR(1)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grammar.  (We may only introduce reduce/reduce conflicts; we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4558" y="5527626"/>
            <a:ext cx="389659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392711" algn="l"/>
              </a:tabLst>
            </a:pPr>
            <a:r>
              <a:rPr sz="2000" dirty="0">
                <a:latin typeface="Arial"/>
                <a:cs typeface="Arial"/>
              </a:rPr>
              <a:t>introduce	a shift/reduce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Shift/Reduce</a:t>
            </a:r>
            <a:r>
              <a:rPr spc="-18" dirty="0"/>
              <a:t> </a:t>
            </a:r>
            <a:r>
              <a:rPr spc="-4" dirty="0"/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87512"/>
            <a:ext cx="7259781" cy="1141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136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We say that we cannot introduce a shift/reduce conflict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 the shrink process for the creation of the states of a LALR  parser.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197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Assume that we can introduce a shift/reduce conflict. In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59" y="2477833"/>
            <a:ext cx="4561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dirty="0">
                <a:latin typeface="Arial"/>
                <a:cs typeface="Arial"/>
              </a:rPr>
              <a:t>case, a state of LALR parser must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751" y="2526477"/>
            <a:ext cx="3795568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582471" algn="l"/>
                <a:tab pos="2403053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26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9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822" y="3295523"/>
            <a:ext cx="695209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ct val="106100"/>
              </a:lnSpc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This means that a state of the canonical LR(1) parser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  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103" y="3684931"/>
            <a:ext cx="3851564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1651991" algn="l"/>
                <a:tab pos="2473145" algn="l"/>
              </a:tabLst>
            </a:pPr>
            <a:r>
              <a:rPr sz="2000" dirty="0">
                <a:latin typeface="Arial"/>
                <a:cs typeface="Arial"/>
              </a:rPr>
              <a:t>A  </a:t>
            </a:r>
            <a:r>
              <a:rPr sz="2000" spc="431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 </a:t>
            </a:r>
            <a:r>
              <a:rPr sz="2000" spc="8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	and	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13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</a:t>
            </a:r>
            <a:r>
              <a:rPr sz="2000" spc="-4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4536" y="4453986"/>
            <a:ext cx="6919190" cy="1369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06100"/>
              </a:lnSpc>
            </a:pPr>
            <a:r>
              <a:rPr sz="2000" spc="-4" dirty="0">
                <a:latin typeface="Arial"/>
                <a:cs typeface="Arial"/>
              </a:rPr>
              <a:t>But, this state has also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shift/reduce </a:t>
            </a:r>
            <a:r>
              <a:rPr sz="2000" dirty="0">
                <a:latin typeface="Arial"/>
                <a:cs typeface="Arial"/>
              </a:rPr>
              <a:t>conflict. i.e. The original  canonical LR(1) parser has a</a:t>
            </a:r>
            <a:r>
              <a:rPr sz="2000" spc="-7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conflict.</a:t>
            </a:r>
            <a:endParaRPr sz="2000">
              <a:latin typeface="Arial"/>
              <a:cs typeface="Arial"/>
            </a:endParaRPr>
          </a:p>
          <a:p>
            <a:pPr marL="11397" marR="614867">
              <a:lnSpc>
                <a:spcPct val="106100"/>
              </a:lnSpc>
              <a:spcBef>
                <a:spcPts val="467"/>
              </a:spcBef>
            </a:pPr>
            <a:r>
              <a:rPr sz="2000" dirty="0">
                <a:latin typeface="Arial"/>
                <a:cs typeface="Arial"/>
              </a:rPr>
              <a:t>(Reason for this, the shift operation does not depend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 </a:t>
            </a:r>
            <a:r>
              <a:rPr sz="2000" spc="-4" dirty="0">
                <a:latin typeface="Arial"/>
                <a:cs typeface="Arial"/>
              </a:rPr>
              <a:t>lookaheads)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746933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Reduce/Reduce</a:t>
            </a:r>
            <a:r>
              <a:rPr sz="2300" spc="-1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Conflict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2200">
              <a:latin typeface="Times New Roman"/>
              <a:cs typeface="Times New Roman"/>
            </a:endParaRPr>
          </a:p>
          <a:p>
            <a:pPr marL="524261" marR="4559" indent="-307718">
              <a:buClr>
                <a:srgbClr val="CC3300"/>
              </a:buClr>
              <a:buChar char="•"/>
              <a:tabLst>
                <a:tab pos="524831" algn="l"/>
              </a:tabLst>
            </a:pPr>
            <a:r>
              <a:rPr sz="2000" dirty="0">
                <a:latin typeface="Arial"/>
                <a:cs typeface="Arial"/>
              </a:rPr>
              <a:t>But, we may introduce a reduce/reduce conflict during the  shrink process for the creation of the states of a LALR</a:t>
            </a:r>
            <a:r>
              <a:rPr sz="2000" spc="-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205" y="2404054"/>
            <a:ext cx="1570759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66" marR="4559" indent="-418839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: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,a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7297" y="3157817"/>
            <a:ext cx="32962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3900" spc="-4" dirty="0">
                <a:latin typeface="Symbol"/>
                <a:cs typeface="Symbol"/>
              </a:rPr>
              <a:t>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9186" y="2404042"/>
            <a:ext cx="2853459" cy="188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145" marR="1354531" indent="-349317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,b  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530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,c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4200"/>
              </a:spcBef>
            </a:pPr>
            <a:r>
              <a:rPr sz="2000" spc="1010" dirty="0">
                <a:solidFill>
                  <a:srgbClr val="CC0000"/>
                </a:solidFill>
                <a:latin typeface="Microsoft Sans Serif"/>
                <a:cs typeface="Microsoft Sans Serif"/>
              </a:rPr>
              <a:t>€</a:t>
            </a:r>
            <a:r>
              <a:rPr sz="2000" spc="-49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reduce/reduce conflict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6682" y="3779677"/>
            <a:ext cx="1768763" cy="1011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36" marR="4559" indent="-419408">
              <a:lnSpc>
                <a:spcPct val="59500"/>
              </a:lnSpc>
            </a:pP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2222" dirty="0">
                <a:latin typeface="Arial"/>
                <a:cs typeface="Arial"/>
              </a:rPr>
              <a:t>12</a:t>
            </a:r>
            <a:r>
              <a:rPr sz="2000" spc="-4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,a/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 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2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Symbol"/>
                <a:cs typeface="Symbol"/>
              </a:rPr>
              <a:t></a:t>
            </a:r>
            <a:r>
              <a:rPr sz="53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,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b</a:t>
            </a:r>
            <a:r>
              <a:rPr sz="2000" spc="-4" dirty="0">
                <a:latin typeface="Arial"/>
                <a:cs typeface="Arial"/>
              </a:rPr>
              <a:t>/c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2819400"/>
            <a:ext cx="57912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Item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37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To avoid some of invalid reductions, the states need to carry more information.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Extra information is put into a state by including a terminal symbol as a second component in an item.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2200" dirty="0" smtClean="0"/>
              <a:t>A LR(1) item is:</a:t>
            </a:r>
          </a:p>
          <a:p>
            <a:pPr eaLnBrk="1" hangingPunct="1">
              <a:lnSpc>
                <a:spcPts val="2800"/>
              </a:lnSpc>
              <a:buFontTx/>
              <a:buNone/>
            </a:pPr>
            <a:r>
              <a:rPr lang="en-US" sz="3100" dirty="0" smtClean="0"/>
              <a:t>		</a:t>
            </a:r>
            <a:r>
              <a:rPr lang="en-US" sz="2200" dirty="0" smtClean="0"/>
              <a:t>A </a:t>
            </a:r>
            <a:r>
              <a:rPr lang="en-US" sz="2200" dirty="0" smtClean="0">
                <a:sym typeface="Symbol" pitchFamily="18" charset="2"/>
              </a:rPr>
              <a:t> </a:t>
            </a:r>
            <a:r>
              <a:rPr lang="en-US" sz="4800" dirty="0" smtClean="0">
                <a:sym typeface="Symbol" pitchFamily="18" charset="2"/>
              </a:rPr>
              <a:t>.</a:t>
            </a:r>
            <a:r>
              <a:rPr lang="en-US" sz="2200" dirty="0" smtClean="0">
                <a:sym typeface="Symbol" pitchFamily="18" charset="2"/>
              </a:rPr>
              <a:t>,a	    where 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the look-head of the LR(1) item</a:t>
            </a:r>
          </a:p>
          <a:p>
            <a:pPr eaLnBrk="1" hangingPunct="1">
              <a:buFontTx/>
              <a:buNone/>
            </a:pPr>
            <a:r>
              <a:rPr lang="en-US" sz="2200" dirty="0" smtClean="0">
                <a:sym typeface="Symbol" pitchFamily="18" charset="2"/>
              </a:rPr>
              <a:t>				(</a:t>
            </a:r>
            <a:r>
              <a:rPr lang="en-US" sz="2200" b="1" dirty="0" smtClean="0">
                <a:sym typeface="Symbol" pitchFamily="18" charset="2"/>
              </a:rPr>
              <a:t>a</a:t>
            </a:r>
            <a:r>
              <a:rPr lang="en-US" sz="2200" dirty="0" smtClean="0">
                <a:sym typeface="Symbol" pitchFamily="18" charset="2"/>
              </a:rPr>
              <a:t> is a terminal or end-marker.)</a:t>
            </a:r>
            <a:endParaRPr lang="en-US" sz="2200" dirty="0" smtClean="0"/>
          </a:p>
          <a:p>
            <a:pPr eaLnBrk="1" hangingPunct="1">
              <a:buFontTx/>
              <a:buNone/>
            </a:pPr>
            <a:r>
              <a:rPr lang="en-US" sz="22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/>
            <a:r>
              <a:rPr lang="en-US" b="1" dirty="0" smtClean="0"/>
              <a:t>LR (1) Items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8458200" cy="425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6781800" cy="3873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47148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Intuition behind LR (1) Items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763000" y="914400"/>
            <a:ext cx="152400" cy="5410200"/>
            <a:chOff x="5520" y="576"/>
            <a:chExt cx="96" cy="3408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5554" y="576"/>
              <a:ext cx="62" cy="1296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 flipH="1">
              <a:off x="5520" y="2103"/>
              <a:ext cx="96" cy="18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848600" cy="5573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604838"/>
            <a:ext cx="1828800" cy="152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924800" cy="562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2058988" cy="2143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CLOSURE Function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96200" cy="5580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(1)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 -&gt; CC</a:t>
            </a:r>
          </a:p>
          <a:p>
            <a:r>
              <a:rPr lang="en-US" dirty="0" smtClean="0"/>
              <a:t>C -&gt; 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smtClean="0"/>
              <a:t>C -&gt; </a:t>
            </a:r>
            <a:r>
              <a:rPr lang="en-US" dirty="0" smtClean="0"/>
              <a:t>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199"/>
            <a:ext cx="1600200" cy="1641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/>
            <a:r>
              <a:rPr lang="en-US" b="1" dirty="0" smtClean="0"/>
              <a:t>The GOTO Function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610600" cy="541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55063" y="1033463"/>
            <a:ext cx="236537" cy="5519737"/>
            <a:chOff x="5515" y="651"/>
            <a:chExt cx="149" cy="3477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515" y="651"/>
              <a:ext cx="78" cy="624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518" y="2718"/>
              <a:ext cx="146" cy="141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527" y="2077"/>
              <a:ext cx="137" cy="2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3D4C79-7CB2-4369-A5AD-76A80A93815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178</TotalTime>
  <Words>526</Words>
  <Application>Microsoft Office PowerPoint</Application>
  <PresentationFormat>On-screen Show (4:3)</PresentationFormat>
  <Paragraphs>116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Batang</vt:lpstr>
      <vt:lpstr>Calibri</vt:lpstr>
      <vt:lpstr>Century Schoolbook</vt:lpstr>
      <vt:lpstr>Microsoft Sans Serif</vt:lpstr>
      <vt:lpstr>Symbol</vt:lpstr>
      <vt:lpstr>Times New Roman</vt:lpstr>
      <vt:lpstr>Wingdings</vt:lpstr>
      <vt:lpstr>Wingdings 2</vt:lpstr>
      <vt:lpstr>Oriel</vt:lpstr>
      <vt:lpstr>Syntax Analysis Or Parsing  </vt:lpstr>
      <vt:lpstr>LR(1) Item</vt:lpstr>
      <vt:lpstr>LR (1) Items</vt:lpstr>
      <vt:lpstr>Intuition behind LR (1) Items</vt:lpstr>
      <vt:lpstr>Intuition behind LR (1) Items</vt:lpstr>
      <vt:lpstr>The CLOSURE Function</vt:lpstr>
      <vt:lpstr>The CLOSURE Function</vt:lpstr>
      <vt:lpstr>LR (1) Example</vt:lpstr>
      <vt:lpstr>The GOTO Function</vt:lpstr>
      <vt:lpstr>Construction of LR(1) Parsing Tables</vt:lpstr>
      <vt:lpstr>PowerPoint Presentation</vt:lpstr>
      <vt:lpstr>Creating LALR Parsing Tables</vt:lpstr>
      <vt:lpstr>PowerPoint Presentation</vt:lpstr>
      <vt:lpstr>Creation of LALR Parsing Tables</vt:lpstr>
      <vt:lpstr>Shift/Reduce Conflict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Or Parsing</dc:title>
  <dc:creator>iffat</dc:creator>
  <cp:lastModifiedBy>Iffat Anjum</cp:lastModifiedBy>
  <cp:revision>29</cp:revision>
  <dcterms:created xsi:type="dcterms:W3CDTF">2015-10-17T18:25:34Z</dcterms:created>
  <dcterms:modified xsi:type="dcterms:W3CDTF">2017-11-08T03:39:18Z</dcterms:modified>
</cp:coreProperties>
</file>