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257" r:id="rId9"/>
    <p:sldId id="258" r:id="rId10"/>
    <p:sldId id="301" r:id="rId11"/>
    <p:sldId id="259" r:id="rId12"/>
    <p:sldId id="260" r:id="rId13"/>
    <p:sldId id="304" r:id="rId14"/>
    <p:sldId id="306" r:id="rId15"/>
    <p:sldId id="307" r:id="rId16"/>
    <p:sldId id="310" r:id="rId17"/>
    <p:sldId id="261" r:id="rId18"/>
    <p:sldId id="267" r:id="rId19"/>
    <p:sldId id="302" r:id="rId20"/>
    <p:sldId id="268" r:id="rId21"/>
    <p:sldId id="269" r:id="rId22"/>
    <p:sldId id="270" r:id="rId23"/>
    <p:sldId id="271" r:id="rId24"/>
    <p:sldId id="272" r:id="rId25"/>
    <p:sldId id="311" r:id="rId26"/>
    <p:sldId id="312" r:id="rId27"/>
    <p:sldId id="273" r:id="rId28"/>
    <p:sldId id="274" r:id="rId29"/>
    <p:sldId id="275" r:id="rId30"/>
    <p:sldId id="276" r:id="rId31"/>
    <p:sldId id="277" r:id="rId32"/>
    <p:sldId id="280" r:id="rId33"/>
    <p:sldId id="281" r:id="rId34"/>
    <p:sldId id="282" r:id="rId35"/>
    <p:sldId id="287" r:id="rId36"/>
    <p:sldId id="288" r:id="rId37"/>
    <p:sldId id="289" r:id="rId38"/>
    <p:sldId id="290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9825B-E960-4987-BC4A-78D8F932AF65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5071B-C7DD-4563-B2B0-B479F8B213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93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1890D32-6D0E-4F36-AAC0-6ACF20A4BFD1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1BCE-41FC-4930-B934-F306A68B443B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C8F-2C3D-4796-9B31-6CA2FB16ECCA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056B-6879-415E-B485-C28C5161DE76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E6F5-FD67-494B-9F67-0AB8E5B7FC65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08DC-6954-4CBC-9F53-038F35FC1032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AEF1E5-4163-484E-B901-1EB13ED84EFB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8B435B0-7190-4299-9552-6C37CFD8D494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A903-18B3-4CFB-87FF-43282E96DBC2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30F-7240-4F41-A464-C1D45D21A298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37B-05B3-4977-B2EC-2FB7B43873A3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A2A7D96-124D-4CA7-984E-07339011CE16}" type="datetime1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8915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Semantic Analysis: 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Syntax Directed Translation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4953000" cy="1752600"/>
          </a:xfrm>
        </p:spPr>
        <p:txBody>
          <a:bodyPr/>
          <a:lstStyle/>
          <a:p>
            <a:r>
              <a:rPr lang="en-US" dirty="0" smtClean="0"/>
              <a:t>CSE 420</a:t>
            </a:r>
          </a:p>
          <a:p>
            <a:r>
              <a:rPr lang="en-US" smtClean="0"/>
              <a:t>Lecture 10-11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" y="1676400"/>
            <a:ext cx="9123680" cy="288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MS Mincho"/>
              <a:buChar char="•"/>
              <a:tabLst>
                <a:tab pos="300990" algn="l"/>
              </a:tabLst>
            </a:pP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Evaluation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Semantic Rules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may: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8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Generate</a:t>
            </a:r>
            <a:r>
              <a:rPr sz="24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Code;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Insert information into the Symbol</a:t>
            </a:r>
            <a:r>
              <a:rPr sz="2400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31F20"/>
                </a:solidFill>
                <a:latin typeface="Times New Roman"/>
                <a:cs typeface="Times New Roman"/>
              </a:rPr>
              <a:t>Table;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8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Perform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Semantic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Check;</a:t>
            </a:r>
            <a:endParaRPr sz="240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Issue </a:t>
            </a:r>
            <a:r>
              <a:rPr sz="2400">
                <a:solidFill>
                  <a:srgbClr val="231F20"/>
                </a:solidFill>
                <a:latin typeface="Times New Roman"/>
                <a:cs typeface="Times New Roman"/>
              </a:rPr>
              <a:t>error</a:t>
            </a:r>
            <a:r>
              <a:rPr sz="24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231F20"/>
                </a:solidFill>
                <a:latin typeface="Times New Roman"/>
                <a:cs typeface="Times New Roman"/>
              </a:rPr>
              <a:t>messages;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231F20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066800"/>
            <a:ext cx="8971280" cy="406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930"/>
              </a:spcBef>
              <a:tabLst>
                <a:tab pos="300990" algn="l"/>
              </a:tabLst>
            </a:pP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notations for attaching semantic</a:t>
            </a:r>
            <a:r>
              <a:rPr sz="2400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rules:</a:t>
            </a:r>
            <a:endParaRPr sz="2400" dirty="0">
              <a:latin typeface="Times New Roman"/>
              <a:cs typeface="Times New Roman"/>
            </a:endParaRPr>
          </a:p>
          <a:p>
            <a:pPr marL="702945" marR="3987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437388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Syntax </a:t>
            </a:r>
            <a:r>
              <a:rPr sz="2400" b="1" spc="3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Directed </a:t>
            </a:r>
            <a:r>
              <a:rPr sz="2400" b="1" spc="3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Definitions.	</a:t>
            </a:r>
            <a:endParaRPr lang="en-US" sz="2400" b="1" spc="-1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160145" marR="398780" lvl="1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tabLst>
                <a:tab pos="703580" algn="l"/>
                <a:tab pos="4373880" algn="l"/>
              </a:tabLst>
            </a:pPr>
            <a:r>
              <a:rPr sz="24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High-level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specification</a:t>
            </a:r>
            <a:r>
              <a:rPr sz="2400" spc="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hiding</a:t>
            </a:r>
            <a:r>
              <a:rPr sz="2400" spc="2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many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implementation details (also called </a:t>
            </a:r>
            <a:r>
              <a:rPr sz="24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</a:t>
            </a:r>
            <a:r>
              <a:rPr sz="2400" b="1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31F20"/>
                </a:solidFill>
                <a:latin typeface="Times New Roman"/>
                <a:cs typeface="Times New Roman"/>
              </a:rPr>
              <a:t>Grammars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  <a:p>
            <a:pPr marL="702945" marR="50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</a:tabLst>
            </a:pP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Translation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Schemes. </a:t>
            </a:r>
            <a:endParaRPr lang="en-US" sz="24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702945" marR="50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tabLst>
                <a:tab pos="703580" algn="l"/>
              </a:tabLst>
            </a:pPr>
            <a:r>
              <a:rPr lang="en-US" sz="2400" b="1" spc="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  </a:t>
            </a:r>
            <a:r>
              <a:rPr sz="24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implementation oriented: Indicate the order  in which semantic rules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 be</a:t>
            </a:r>
            <a:r>
              <a:rPr sz="24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evaluated.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Definitions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5" y="1447800"/>
            <a:ext cx="9120505" cy="3972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86360" indent="-287655">
              <a:lnSpc>
                <a:spcPct val="122700"/>
              </a:lnSpc>
              <a:spcBef>
                <a:spcPts val="210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Syntax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Directed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Definitions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a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generalization of context-free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grammars 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which:</a:t>
            </a:r>
            <a:endParaRPr sz="2400" dirty="0">
              <a:latin typeface="Times New Roman"/>
              <a:cs typeface="Times New Roman"/>
            </a:endParaRPr>
          </a:p>
          <a:p>
            <a:pPr marL="702945" lvl="1" indent="-36004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70358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symbols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associated set of</a:t>
            </a:r>
            <a:r>
              <a:rPr sz="2400" spc="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532FF"/>
                </a:solidFill>
                <a:latin typeface="Times New Roman"/>
                <a:cs typeface="Times New Roman"/>
              </a:rPr>
              <a:t>Attributes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702945" marR="429895" lvl="1" indent="-360045">
              <a:lnSpc>
                <a:spcPct val="122700"/>
              </a:lnSpc>
              <a:spcBef>
                <a:spcPts val="670"/>
              </a:spcBef>
              <a:buAutoNum type="arabicPeriod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Productions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associated with </a:t>
            </a: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Semantic Rules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 computing the </a:t>
            </a:r>
            <a:r>
              <a:rPr sz="24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values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attributes.</a:t>
            </a:r>
            <a:endParaRPr sz="2400" dirty="0">
              <a:latin typeface="Times New Roman"/>
              <a:cs typeface="Times New Roman"/>
            </a:endParaRPr>
          </a:p>
          <a:p>
            <a:pPr marL="300355" marR="5080" indent="-287655">
              <a:lnSpc>
                <a:spcPct val="122900"/>
              </a:lnSpc>
              <a:spcBef>
                <a:spcPts val="132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formalism generates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Annotated </a:t>
            </a:r>
            <a:r>
              <a:rPr sz="2400" b="1" spc="-20" dirty="0">
                <a:solidFill>
                  <a:srgbClr val="FF6500"/>
                </a:solidFill>
                <a:latin typeface="Times New Roman"/>
                <a:cs typeface="Times New Roman"/>
              </a:rPr>
              <a:t>Parse-Trees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node of the  tree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record</a:t>
            </a:r>
            <a:r>
              <a:rPr sz="24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Times New Roman"/>
                <a:cs typeface="Times New Roman"/>
              </a:rPr>
              <a:t>field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4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attribute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(e.g.,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i="1" spc="315" dirty="0">
                <a:solidFill>
                  <a:srgbClr val="231F20"/>
                </a:solidFill>
                <a:latin typeface="Arial"/>
                <a:cs typeface="Arial"/>
              </a:rPr>
              <a:t>X.a</a:t>
            </a:r>
            <a:r>
              <a:rPr sz="2400" i="1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indicates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  </a:t>
            </a:r>
            <a:r>
              <a:rPr sz="2400" i="1" spc="17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the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symbol</a:t>
            </a:r>
            <a:r>
              <a:rPr sz="2400" spc="-2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i="1" spc="27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400" spc="275" dirty="0">
                <a:solidFill>
                  <a:srgbClr val="231F20"/>
                </a:solidFill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52400"/>
            <a:ext cx="5918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534400" cy="4876800"/>
          </a:xfrm>
          <a:noFill/>
          <a:ln/>
        </p:spPr>
        <p:txBody>
          <a:bodyPr>
            <a:normAutofit/>
          </a:bodyPr>
          <a:lstStyle/>
          <a:p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Both semantic analysis and (intermediate) code generation can be described in terms of </a:t>
            </a:r>
            <a:r>
              <a:rPr lang="en-US" spc="5" dirty="0">
                <a:solidFill>
                  <a:srgbClr val="FF0000"/>
                </a:solidFill>
                <a:latin typeface="Times New Roman"/>
                <a:cs typeface="Times New Roman"/>
              </a:rPr>
              <a:t>annotation</a:t>
            </a:r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, or "</a:t>
            </a:r>
            <a:r>
              <a:rPr lang="en-US" spc="5" dirty="0">
                <a:solidFill>
                  <a:srgbClr val="0070C0"/>
                </a:solidFill>
                <a:latin typeface="Times New Roman"/>
                <a:cs typeface="Times New Roman"/>
              </a:rPr>
              <a:t>decoration</a:t>
            </a:r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" of a parse or syntax tree</a:t>
            </a:r>
          </a:p>
          <a:p>
            <a:r>
              <a:rPr lang="en-US" spc="5" dirty="0">
                <a:solidFill>
                  <a:srgbClr val="231F20"/>
                </a:solidFill>
                <a:latin typeface="Times New Roman"/>
                <a:cs typeface="Times New Roman"/>
              </a:rPr>
              <a:t>ATTRIBUTE GRAMMARS provide a formal framework for decorating such a </a:t>
            </a:r>
            <a:r>
              <a:rPr lang="en-US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tree</a:t>
            </a:r>
          </a:p>
          <a:p>
            <a:endParaRPr lang="en-US" spc="5" dirty="0">
              <a:solidFill>
                <a:srgbClr val="231F2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61468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029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3200" dirty="0">
                <a:latin typeface="Courier New" pitchFamily="49" charset="0"/>
                <a:ea typeface="MS Mincho" charset="-128"/>
              </a:rPr>
              <a:t>		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+ T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</a:t>
            </a:r>
            <a:r>
              <a:rPr lang="en-US" sz="2400" dirty="0">
                <a:latin typeface="Tahoma"/>
                <a:ea typeface="MS Mincho" charset="-128"/>
              </a:rPr>
              <a:t>–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*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/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- F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 	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(E)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	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const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MS Mincho" charset="-128"/>
              </a:rPr>
              <a:t>This says nothing about what the program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61468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Attribute Grammars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800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ea typeface="MS Mincho" charset="-128"/>
              </a:rPr>
              <a:t>We can turn this into an attribute grammar as follows </a:t>
            </a:r>
            <a:r>
              <a:rPr lang="en-US" sz="3200" dirty="0" smtClean="0">
                <a:ea typeface="MS Mincho" charset="-128"/>
              </a:rPr>
              <a:t>:</a:t>
            </a:r>
            <a:r>
              <a:rPr lang="en-US" sz="3200" dirty="0">
                <a:ea typeface="MS Mincho" charset="-128"/>
              </a:rPr>
              <a:t/>
            </a:r>
            <a:br>
              <a:rPr lang="en-US" sz="3200" dirty="0"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+ T	E1.val = E2.val + T.val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E </a:t>
            </a:r>
            <a:r>
              <a:rPr lang="en-US" sz="2400" dirty="0">
                <a:latin typeface="Tahoma"/>
                <a:ea typeface="MS Mincho" charset="-128"/>
              </a:rPr>
              <a:t>–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	E1.val = E2.val - T.val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E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		E.val  = T.val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* F	T1.val = T2.val * F.val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T / F	T1.val = T2.val / F.val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T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F		T.val  = F.val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- F		F1.val = - F2.val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(E)		F.val  = E.val</a:t>
            </a:r>
            <a:br>
              <a:rPr lang="en-US" sz="2400" dirty="0">
                <a:latin typeface="Courier New" pitchFamily="49" charset="0"/>
                <a:ea typeface="MS Mincho" charset="-128"/>
              </a:rPr>
            </a:br>
            <a:r>
              <a:rPr lang="en-US" sz="2400" dirty="0">
                <a:latin typeface="Courier New" pitchFamily="49" charset="0"/>
                <a:ea typeface="MS Mincho" charset="-128"/>
              </a:rPr>
              <a:t>F </a:t>
            </a:r>
            <a:r>
              <a:rPr lang="en-US" sz="2400" dirty="0">
                <a:latin typeface="Courier New" pitchFamily="49" charset="0"/>
                <a:ea typeface="MS Mincho" charset="-128"/>
                <a:sym typeface="Symbol" pitchFamily="18" charset="2"/>
              </a:rPr>
              <a:t></a:t>
            </a:r>
            <a:r>
              <a:rPr lang="en-US" sz="2400" dirty="0">
                <a:latin typeface="Courier New" pitchFamily="49" charset="0"/>
                <a:ea typeface="MS Mincho" charset="-128"/>
              </a:rPr>
              <a:t> const	F.val  = C.val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5994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Attributes</a:t>
            </a:r>
          </a:p>
        </p:txBody>
      </p:sp>
      <p:pic>
        <p:nvPicPr>
          <p:cNvPr id="92165" name="Picture 5" descr="Fig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125537"/>
            <a:ext cx="7929879" cy="573246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Definitions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1600200"/>
            <a:ext cx="9032875" cy="4414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>
              <a:lnSpc>
                <a:spcPct val="122700"/>
              </a:lnSpc>
              <a:spcBef>
                <a:spcPts val="210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400" dirty="0" smtClean="0">
                <a:solidFill>
                  <a:srgbClr val="6532FF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6532FF"/>
                </a:solidFill>
                <a:cs typeface="Times New Roman"/>
              </a:rPr>
              <a:t>value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of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an </a:t>
            </a:r>
            <a:r>
              <a:rPr sz="2400" spc="-5" dirty="0">
                <a:solidFill>
                  <a:srgbClr val="6532FF"/>
                </a:solidFill>
                <a:cs typeface="Times New Roman"/>
              </a:rPr>
              <a:t>attribute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of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grammar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symbol at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</a:t>
            </a:r>
            <a:r>
              <a:rPr sz="2400" spc="-20" dirty="0">
                <a:solidFill>
                  <a:srgbClr val="6532FF"/>
                </a:solidFill>
                <a:cs typeface="Times New Roman"/>
              </a:rPr>
              <a:t>given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parse-tree node is  </a:t>
            </a:r>
            <a:r>
              <a:rPr sz="2400" spc="-15" dirty="0">
                <a:solidFill>
                  <a:srgbClr val="6532FF"/>
                </a:solidFill>
                <a:cs typeface="Times New Roman"/>
              </a:rPr>
              <a:t>defined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by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semantic rule associated with the production used at that</a:t>
            </a:r>
            <a:r>
              <a:rPr sz="2400" spc="155" dirty="0">
                <a:solidFill>
                  <a:srgbClr val="6532FF"/>
                </a:solidFill>
                <a:cs typeface="Times New Roman"/>
              </a:rPr>
              <a:t>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node.</a:t>
            </a:r>
            <a:endParaRPr sz="2400" dirty="0"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94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-85" dirty="0">
                <a:solidFill>
                  <a:srgbClr val="231F20"/>
                </a:solidFill>
                <a:cs typeface="Times New Roman"/>
              </a:rPr>
              <a:t>We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distinguish between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two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kinds of</a:t>
            </a:r>
            <a:r>
              <a:rPr sz="2400" spc="16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attributes:</a:t>
            </a:r>
            <a:endParaRPr sz="2400" dirty="0">
              <a:cs typeface="Times New Roman"/>
            </a:endParaRPr>
          </a:p>
          <a:p>
            <a:pPr marL="702945" marR="281305" lvl="1" indent="-360045">
              <a:lnSpc>
                <a:spcPct val="123100"/>
              </a:lnSpc>
              <a:spcBef>
                <a:spcPts val="645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3752215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Synthesized  </a:t>
            </a:r>
            <a:r>
              <a:rPr sz="2400" b="1" spc="48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Attributes.	</a:t>
            </a:r>
            <a:r>
              <a:rPr lang="en-US" sz="2400" b="1" spc="-5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 smtClean="0">
                <a:solidFill>
                  <a:srgbClr val="231F20"/>
                </a:solidFill>
                <a:cs typeface="Times New Roman"/>
              </a:rPr>
              <a:t>They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from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values  </a:t>
            </a:r>
            <a:r>
              <a:rPr sz="2400" spc="18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400" spc="21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 the children</a:t>
            </a:r>
            <a:r>
              <a:rPr sz="2400" spc="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nodes.</a:t>
            </a:r>
            <a:endParaRPr sz="2400" dirty="0">
              <a:cs typeface="Times New Roman"/>
            </a:endParaRPr>
          </a:p>
          <a:p>
            <a:pPr marL="702945" marR="447675" lvl="1" indent="-360045">
              <a:lnSpc>
                <a:spcPct val="122700"/>
              </a:lnSpc>
              <a:spcBef>
                <a:spcPts val="66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3499485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Inherited   </a:t>
            </a:r>
            <a:r>
              <a:rPr sz="2400" b="1" spc="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cs typeface="Times New Roman"/>
              </a:rPr>
              <a:t>Attributes.</a:t>
            </a:r>
            <a:r>
              <a:rPr lang="en-US" sz="2400" b="1" spc="-5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 smtClean="0">
                <a:solidFill>
                  <a:srgbClr val="231F20"/>
                </a:solidFill>
                <a:cs typeface="Times New Roman"/>
              </a:rPr>
              <a:t>They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from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values   </a:t>
            </a:r>
            <a:r>
              <a:rPr sz="2400" spc="204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400" spc="30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 both the siblings and the parent</a:t>
            </a:r>
            <a:r>
              <a:rPr sz="2400" spc="8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nodes.</a:t>
            </a:r>
            <a:endParaRPr sz="240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Inherited and Synthesized Attributes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50"/>
                </a:solidFill>
              </a:rPr>
              <a:t>synthesized attribute </a:t>
            </a:r>
            <a:r>
              <a:rPr lang="en-US" sz="2400" dirty="0" smtClean="0"/>
              <a:t>for a non-terminal </a:t>
            </a:r>
            <a:r>
              <a:rPr lang="en-US" sz="2400" b="1" i="1" dirty="0" smtClean="0"/>
              <a:t>A </a:t>
            </a:r>
            <a:r>
              <a:rPr lang="en-US" sz="2400" dirty="0" smtClean="0"/>
              <a:t>at a parse-tree node N is defined by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</a:rPr>
              <a:t>a semantic rule associated with the production at N. Note that the production must have A as its head.</a:t>
            </a:r>
          </a:p>
          <a:p>
            <a:pPr lvl="1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i="1" dirty="0" smtClean="0"/>
              <a:t>A synthesized attribute at node N is defined only in terms of attribute values at the </a:t>
            </a:r>
            <a:r>
              <a:rPr lang="en-US" sz="2400" i="1" dirty="0" smtClean="0">
                <a:solidFill>
                  <a:srgbClr val="00B050"/>
                </a:solidFill>
              </a:rPr>
              <a:t>children of N and at N itself.</a:t>
            </a:r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Inherited and Synthesized Attributes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B050"/>
                </a:solidFill>
              </a:rPr>
              <a:t>inherited attribute </a:t>
            </a:r>
            <a:r>
              <a:rPr lang="en-US" dirty="0" smtClean="0"/>
              <a:t>for a non-terminal B at a parse-tree node N is defined by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 semantic rule associated with the production at the parent of N. Note that the production must have B as a symbol in its body.</a:t>
            </a:r>
          </a:p>
          <a:p>
            <a:r>
              <a:rPr lang="en-US" i="1" dirty="0" smtClean="0"/>
              <a:t>An inherited attribute at node N is defined only in terms of attribute values at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N's parent, N itself, and N's siblings.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267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 is lexically well-formed: </a:t>
            </a:r>
          </a:p>
          <a:p>
            <a:pPr lvl="1"/>
            <a:r>
              <a:rPr lang="en-US" sz="2800" dirty="0" smtClean="0"/>
              <a:t>Identifiers have valid names. </a:t>
            </a:r>
          </a:p>
          <a:p>
            <a:pPr lvl="1"/>
            <a:r>
              <a:rPr lang="en-US" sz="2800" dirty="0" smtClean="0"/>
              <a:t>Strings are properly terminated. </a:t>
            </a:r>
          </a:p>
          <a:p>
            <a:pPr lvl="1"/>
            <a:r>
              <a:rPr lang="en-US" sz="2800" dirty="0" smtClean="0"/>
              <a:t>No stray characters. </a:t>
            </a:r>
          </a:p>
          <a:p>
            <a:r>
              <a:rPr lang="en-US" sz="3200" dirty="0" smtClean="0"/>
              <a:t>Program is syntactically well-formed: </a:t>
            </a:r>
          </a:p>
          <a:p>
            <a:pPr lvl="1"/>
            <a:r>
              <a:rPr lang="en-US" sz="2800" dirty="0" smtClean="0"/>
              <a:t>Class declarations have the correct structure.</a:t>
            </a:r>
          </a:p>
          <a:p>
            <a:pPr lvl="1"/>
            <a:r>
              <a:rPr lang="en-US" sz="2800" dirty="0" smtClean="0"/>
              <a:t>Expressions are syntactically valid. </a:t>
            </a:r>
          </a:p>
          <a:p>
            <a:r>
              <a:rPr lang="en-US" sz="3200" dirty="0" smtClean="0"/>
              <a:t>Does this mean that the program is legal?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r>
              <a:rPr lang="en-US" dirty="0" smtClean="0"/>
              <a:t>Terminals can have synthesized attributes, which are given to it by the </a:t>
            </a:r>
            <a:r>
              <a:rPr lang="en-US" dirty="0" err="1" smtClean="0">
                <a:solidFill>
                  <a:srgbClr val="00B050"/>
                </a:solidFill>
              </a:rPr>
              <a:t>lexer</a:t>
            </a:r>
            <a:r>
              <a:rPr lang="en-US" dirty="0" smtClean="0"/>
              <a:t> (not the parser). 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00B050"/>
                </a:solidFill>
              </a:rPr>
              <a:t>no rules in an SDD </a:t>
            </a:r>
            <a:r>
              <a:rPr lang="en-US" dirty="0" smtClean="0"/>
              <a:t>giving values to attributes for terminals.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Terminals do not have inherited attributes.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non-terminal can have both inherited and synthesized attributes.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Inherited and Synthesized Attributes</a:t>
            </a:r>
            <a:endParaRPr kumimoji="0" lang="en-US" sz="3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029200"/>
          </a:xfrm>
        </p:spPr>
        <p:txBody>
          <a:bodyPr/>
          <a:lstStyle/>
          <a:p>
            <a:r>
              <a:rPr lang="en-US" dirty="0"/>
              <a:t>Parse tree helps us to visualize the translation specified by SDD.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rules of an SDD </a:t>
            </a:r>
            <a:r>
              <a:rPr lang="en-US" dirty="0" smtClean="0"/>
              <a:t>are applied </a:t>
            </a:r>
            <a:r>
              <a:rPr lang="en-US" dirty="0"/>
              <a:t>by </a:t>
            </a:r>
            <a:r>
              <a:rPr lang="en-US" dirty="0" smtClean="0"/>
              <a:t>first constructing </a:t>
            </a:r>
            <a:r>
              <a:rPr lang="en-US" dirty="0"/>
              <a:t>a parse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dirty="0">
                <a:solidFill>
                  <a:srgbClr val="FF0000"/>
                </a:solidFill>
              </a:rPr>
              <a:t>using the rules to evaluate all of </a:t>
            </a:r>
            <a:r>
              <a:rPr lang="en-US" dirty="0" smtClean="0">
                <a:solidFill>
                  <a:srgbClr val="FF0000"/>
                </a:solidFill>
              </a:rPr>
              <a:t>the attributes </a:t>
            </a:r>
            <a:r>
              <a:rPr lang="en-US" dirty="0">
                <a:solidFill>
                  <a:srgbClr val="FF0000"/>
                </a:solidFill>
              </a:rPr>
              <a:t>at each of the nodes of the parse tree.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/>
              <a:t>parse tree, showing the value(s) of </a:t>
            </a:r>
            <a:r>
              <a:rPr lang="en-US" dirty="0" smtClean="0"/>
              <a:t>its attribute(s</a:t>
            </a:r>
            <a:r>
              <a:rPr lang="en-US" dirty="0"/>
              <a:t>) is called an </a:t>
            </a:r>
            <a:r>
              <a:rPr lang="en-US" b="1" dirty="0">
                <a:solidFill>
                  <a:srgbClr val="0070C0"/>
                </a:solidFill>
              </a:rPr>
              <a:t>annotated parse tree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8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768" y="1295399"/>
            <a:ext cx="4655968" cy="221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283106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Annotated parse tree: 3*5 + 4 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038600"/>
            <a:ext cx="3352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synthesized attributes</a:t>
            </a:r>
            <a:r>
              <a:rPr lang="en-US" dirty="0"/>
              <a:t>, we can evaluate attributes in any </a:t>
            </a:r>
            <a:r>
              <a:rPr lang="en-US" dirty="0">
                <a:solidFill>
                  <a:srgbClr val="FF0000"/>
                </a:solidFill>
              </a:rPr>
              <a:t>bottom-up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such as that </a:t>
            </a:r>
            <a:r>
              <a:rPr lang="en-US" dirty="0"/>
              <a:t>of a </a:t>
            </a:r>
            <a:r>
              <a:rPr lang="en-US" dirty="0" err="1">
                <a:solidFill>
                  <a:srgbClr val="FF0000"/>
                </a:solidFill>
              </a:rPr>
              <a:t>postorder</a:t>
            </a:r>
            <a:r>
              <a:rPr lang="en-US" dirty="0"/>
              <a:t> traversal of the parse tree.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5867400" y="1219200"/>
            <a:ext cx="2667000" cy="68580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val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b="1" i="1" dirty="0" err="1" smtClean="0"/>
              <a:t>lexval</a:t>
            </a:r>
            <a:r>
              <a:rPr lang="en-US" i="1" dirty="0" smtClean="0"/>
              <a:t> </a:t>
            </a:r>
            <a:r>
              <a:rPr lang="en-US" dirty="0" smtClean="0"/>
              <a:t>are synthesized attributes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6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763000" cy="4267200"/>
          </a:xfrm>
        </p:spPr>
        <p:txBody>
          <a:bodyPr/>
          <a:lstStyle/>
          <a:p>
            <a:r>
              <a:rPr lang="en-US" b="1" dirty="0"/>
              <a:t>Inherited attributes </a:t>
            </a:r>
            <a:r>
              <a:rPr lang="en-US" dirty="0"/>
              <a:t>are useful when the structure of a parse tree does not match </a:t>
            </a:r>
            <a:r>
              <a:rPr lang="en-US" dirty="0" smtClean="0"/>
              <a:t>the abstract </a:t>
            </a:r>
            <a:r>
              <a:rPr lang="en-US" dirty="0"/>
              <a:t>syntax of the source code.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used to overcome the mismatch due </a:t>
            </a:r>
            <a:r>
              <a:rPr lang="en-US" dirty="0" smtClean="0"/>
              <a:t>to grammar </a:t>
            </a:r>
            <a:r>
              <a:rPr lang="en-US" dirty="0"/>
              <a:t>designed for parsing rather than translation.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90678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9906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92" y="1600200"/>
            <a:ext cx="4642832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267200"/>
            <a:ext cx="35052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An SDD with both inherited and synthesized attributes </a:t>
            </a:r>
            <a:r>
              <a:rPr lang="en-US" b="1" dirty="0">
                <a:solidFill>
                  <a:srgbClr val="FF0000"/>
                </a:solidFill>
              </a:rPr>
              <a:t>does not ensure any </a:t>
            </a:r>
            <a:r>
              <a:rPr lang="en-US" b="1" dirty="0" smtClean="0">
                <a:solidFill>
                  <a:srgbClr val="FF0000"/>
                </a:solidFill>
              </a:rPr>
              <a:t>guaranteed order</a:t>
            </a:r>
            <a:r>
              <a:rPr lang="en-US" dirty="0"/>
              <a:t>; even it may not have an order at all.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667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Annotated parse tree: 3*5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38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066800"/>
          </a:xfrm>
        </p:spPr>
        <p:txBody>
          <a:bodyPr/>
          <a:lstStyle/>
          <a:p>
            <a:r>
              <a:rPr lang="en-US" b="1" dirty="0"/>
              <a:t>S-Attributed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SDD is </a:t>
            </a:r>
            <a:r>
              <a:rPr lang="en-US" sz="2400" i="1" dirty="0" smtClean="0"/>
              <a:t>S-attributed </a:t>
            </a:r>
            <a:r>
              <a:rPr lang="en-US" sz="2400" i="1" dirty="0" smtClean="0">
                <a:solidFill>
                  <a:srgbClr val="00B050"/>
                </a:solidFill>
              </a:rPr>
              <a:t>if every attribute is synthesized</a:t>
            </a:r>
            <a:r>
              <a:rPr lang="en-US" sz="2400" i="1" dirty="0" smtClean="0"/>
              <a:t>. </a:t>
            </a:r>
          </a:p>
          <a:p>
            <a:r>
              <a:rPr lang="en-US" sz="2400" i="1" dirty="0" smtClean="0"/>
              <a:t>Attributes of an S-attributed </a:t>
            </a:r>
            <a:r>
              <a:rPr lang="en-US" sz="2400" dirty="0" smtClean="0"/>
              <a:t>SDD can be evaluated in </a:t>
            </a:r>
            <a:r>
              <a:rPr lang="en-US" sz="2400" dirty="0" smtClean="0">
                <a:solidFill>
                  <a:srgbClr val="00B050"/>
                </a:solidFill>
              </a:rPr>
              <a:t>bottom-up order </a:t>
            </a:r>
            <a:r>
              <a:rPr lang="en-US" sz="2400" dirty="0" smtClean="0"/>
              <a:t>of the nodes of parse tree. </a:t>
            </a:r>
          </a:p>
          <a:p>
            <a:r>
              <a:rPr lang="en-US" sz="2400" dirty="0" smtClean="0"/>
              <a:t>Evaluation is simple using </a:t>
            </a:r>
            <a:r>
              <a:rPr lang="en-US" sz="2400" dirty="0" smtClean="0">
                <a:solidFill>
                  <a:srgbClr val="FF0000"/>
                </a:solidFill>
              </a:rPr>
              <a:t>post-order traversal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(N)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for (each child C of N, from the left)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(C);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	evaluate attributes associated with node N;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S-attributed definitions can be implemented during bottom-up parsing as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bottom-up parse corresponds to a </a:t>
            </a: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 traversal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 corresponds to the order in which an LR parser reduces a production body to its head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2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L-Attributed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Cambria" pitchFamily="18" charset="0"/>
              </a:rPr>
              <a:t>Each attribute must be either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latin typeface="Cambria" pitchFamily="18" charset="0"/>
              </a:rPr>
              <a:t>Synthesized, or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latin typeface="Cambria" pitchFamily="18" charset="0"/>
              </a:rPr>
              <a:t>Inherited, but with the rules limited as follows. </a:t>
            </a:r>
          </a:p>
          <a:p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Suppose that there is a production A    X</a:t>
            </a:r>
            <a:r>
              <a:rPr lang="en-US" baseline="-25000" dirty="0" smtClean="0">
                <a:latin typeface="Cambria" pitchFamily="18" charset="0"/>
              </a:rPr>
              <a:t>1</a:t>
            </a:r>
            <a:r>
              <a:rPr lang="en-US" dirty="0" smtClean="0">
                <a:latin typeface="Cambria" pitchFamily="18" charset="0"/>
              </a:rPr>
              <a:t> X</a:t>
            </a:r>
            <a:r>
              <a:rPr lang="en-US" baseline="-25000" dirty="0" smtClean="0">
                <a:latin typeface="Cambria" pitchFamily="18" charset="0"/>
              </a:rPr>
              <a:t>2</a:t>
            </a:r>
            <a:r>
              <a:rPr lang="en-US" dirty="0" smtClean="0">
                <a:latin typeface="Cambria" pitchFamily="18" charset="0"/>
              </a:rPr>
              <a:t> • • • </a:t>
            </a:r>
            <a:r>
              <a:rPr lang="en-US" dirty="0" err="1" smtClean="0">
                <a:latin typeface="Cambria" pitchFamily="18" charset="0"/>
              </a:rPr>
              <a:t>X</a:t>
            </a:r>
            <a:r>
              <a:rPr lang="en-US" baseline="-25000" dirty="0" err="1" smtClean="0">
                <a:latin typeface="Cambria" pitchFamily="18" charset="0"/>
              </a:rPr>
              <a:t>n</a:t>
            </a:r>
            <a:r>
              <a:rPr lang="en-US" dirty="0" smtClean="0">
                <a:latin typeface="Cambria" pitchFamily="18" charset="0"/>
              </a:rPr>
              <a:t>, there is an inherited attribute </a:t>
            </a:r>
            <a:r>
              <a:rPr lang="en-US" dirty="0" err="1" smtClean="0">
                <a:latin typeface="Cambria" pitchFamily="18" charset="0"/>
              </a:rPr>
              <a:t>X</a:t>
            </a:r>
            <a:r>
              <a:rPr lang="en-US" baseline="-25000" dirty="0" err="1" smtClean="0">
                <a:latin typeface="Cambria" pitchFamily="18" charset="0"/>
              </a:rPr>
              <a:t>i</a:t>
            </a:r>
            <a:r>
              <a:rPr lang="en-US" dirty="0" err="1" smtClean="0">
                <a:latin typeface="Cambria" pitchFamily="18" charset="0"/>
              </a:rPr>
              <a:t>.a</a:t>
            </a:r>
            <a:r>
              <a:rPr lang="en-US" dirty="0" smtClean="0">
                <a:latin typeface="Cambria" pitchFamily="18" charset="0"/>
              </a:rPr>
              <a:t> computed by a rule associated with this production. Then the rule may use only:</a:t>
            </a:r>
          </a:p>
          <a:p>
            <a:pPr>
              <a:buNone/>
            </a:pP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Inherited attributes associated with the head </a:t>
            </a:r>
            <a:r>
              <a:rPr lang="en-US" i="1" dirty="0" smtClean="0">
                <a:latin typeface="Cambria" pitchFamily="18" charset="0"/>
              </a:rPr>
              <a:t>A.</a:t>
            </a:r>
          </a:p>
          <a:p>
            <a:endParaRPr lang="en-US" i="1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Either inherited or synthesized attributes associated with the occurrences of symbols </a:t>
            </a:r>
            <a:r>
              <a:rPr lang="en-US" i="1" dirty="0" smtClean="0">
                <a:latin typeface="Cambria" pitchFamily="18" charset="0"/>
              </a:rPr>
              <a:t>X</a:t>
            </a:r>
            <a:r>
              <a:rPr lang="en-US" i="1" baseline="-25000" dirty="0" smtClean="0">
                <a:latin typeface="Cambria" pitchFamily="18" charset="0"/>
              </a:rPr>
              <a:t>1</a:t>
            </a:r>
            <a:r>
              <a:rPr lang="en-US" i="1" dirty="0" smtClean="0">
                <a:latin typeface="Cambria" pitchFamily="18" charset="0"/>
              </a:rPr>
              <a:t> X</a:t>
            </a:r>
            <a:r>
              <a:rPr lang="en-US" i="1" baseline="-25000" dirty="0" smtClean="0">
                <a:latin typeface="Cambria" pitchFamily="18" charset="0"/>
              </a:rPr>
              <a:t>2</a:t>
            </a:r>
            <a:r>
              <a:rPr lang="en-US" i="1" dirty="0" smtClean="0">
                <a:latin typeface="Cambria" pitchFamily="18" charset="0"/>
              </a:rPr>
              <a:t> • • • X</a:t>
            </a:r>
            <a:r>
              <a:rPr lang="en-US" i="1" baseline="-25000" dirty="0" smtClean="0">
                <a:latin typeface="Cambria" pitchFamily="18" charset="0"/>
              </a:rPr>
              <a:t>i-1 </a:t>
            </a:r>
            <a:r>
              <a:rPr lang="en-US" i="1" dirty="0" smtClean="0">
                <a:latin typeface="Cambria" pitchFamily="18" charset="0"/>
              </a:rPr>
              <a:t>located to the left of X</a:t>
            </a:r>
            <a:r>
              <a:rPr lang="en-US" i="1" baseline="-25000" dirty="0" smtClean="0">
                <a:latin typeface="Cambria" pitchFamily="18" charset="0"/>
              </a:rPr>
              <a:t>i</a:t>
            </a:r>
          </a:p>
          <a:p>
            <a:endParaRPr lang="en-US" i="1" baseline="-25000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Inherited or synthesized attributes associated with this occurrence of X</a:t>
            </a:r>
            <a:r>
              <a:rPr lang="en-US" baseline="-25000" dirty="0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 itself, but only in such a way that there are no cycles in a dependency graph formed by the attributes of this X</a:t>
            </a:r>
            <a:r>
              <a:rPr lang="en-US" baseline="-25000" dirty="0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81600" y="2741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Evaluating an SDD at the Nodes of a Parse Tree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8388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954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1676400"/>
            <a:ext cx="8958943" cy="4953000"/>
          </a:xfrm>
        </p:spPr>
        <p:txBody>
          <a:bodyPr>
            <a:normAutofit/>
          </a:bodyPr>
          <a:lstStyle/>
          <a:p>
            <a:r>
              <a:rPr lang="en-US" sz="2400" b="1" dirty="0"/>
              <a:t>"Dependency graphs</a:t>
            </a:r>
            <a:r>
              <a:rPr lang="en-US" sz="2400" dirty="0"/>
              <a:t>" are a useful tool for determining an </a:t>
            </a:r>
            <a:r>
              <a:rPr lang="en-US" sz="2400" dirty="0">
                <a:solidFill>
                  <a:srgbClr val="FF0000"/>
                </a:solidFill>
              </a:rPr>
              <a:t>evaluation order </a:t>
            </a:r>
            <a:r>
              <a:rPr lang="en-US" sz="2400" dirty="0"/>
              <a:t>for </a:t>
            </a:r>
            <a:r>
              <a:rPr lang="en-US" sz="2400" dirty="0" smtClean="0"/>
              <a:t>the attribute </a:t>
            </a:r>
            <a:r>
              <a:rPr lang="en-US" sz="2400" dirty="0"/>
              <a:t>instances in a given parse tree.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While </a:t>
            </a:r>
            <a:r>
              <a:rPr lang="en-US" sz="2400" dirty="0"/>
              <a:t>an annotated parse tree shows the </a:t>
            </a:r>
            <a:r>
              <a:rPr lang="en-US" sz="2400" dirty="0" smtClean="0"/>
              <a:t>values of attributes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dependency graph helps us determine how those values can be computed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838200"/>
            <a:ext cx="8958943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Each </a:t>
            </a:r>
            <a:r>
              <a:rPr lang="en-US" sz="2400" dirty="0">
                <a:solidFill>
                  <a:srgbClr val="7030A0"/>
                </a:solidFill>
              </a:rPr>
              <a:t>attribute </a:t>
            </a:r>
            <a:r>
              <a:rPr lang="en-US" sz="2400" dirty="0"/>
              <a:t>is associated to a </a:t>
            </a:r>
            <a:r>
              <a:rPr lang="en-US" sz="2400" dirty="0" smtClean="0"/>
              <a:t>node.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a semantic rule associated with a production </a:t>
            </a:r>
            <a:r>
              <a:rPr lang="en-US" sz="2400" i="1" dirty="0"/>
              <a:t>p </a:t>
            </a:r>
            <a:r>
              <a:rPr lang="en-US" sz="2400" dirty="0"/>
              <a:t>defines the value of </a:t>
            </a:r>
            <a:r>
              <a:rPr lang="en-US" sz="2400" b="1" dirty="0" smtClean="0"/>
              <a:t>synthesized attribute </a:t>
            </a:r>
            <a:r>
              <a:rPr lang="en-US" sz="2400" i="1" dirty="0" err="1"/>
              <a:t>A.b</a:t>
            </a:r>
            <a:r>
              <a:rPr lang="en-US" sz="2400" i="1" dirty="0"/>
              <a:t> </a:t>
            </a:r>
            <a:r>
              <a:rPr lang="en-US" sz="2400" dirty="0"/>
              <a:t>in terms of the value of </a:t>
            </a:r>
            <a:r>
              <a:rPr lang="en-US" sz="2400" i="1" dirty="0" err="1"/>
              <a:t>X.c</a:t>
            </a:r>
            <a:r>
              <a:rPr lang="en-US" sz="2400" i="1" dirty="0"/>
              <a:t>, </a:t>
            </a:r>
            <a:r>
              <a:rPr lang="en-US" sz="2400" dirty="0"/>
              <a:t>then graph has an edge from </a:t>
            </a:r>
            <a:r>
              <a:rPr lang="en-US" sz="2400" i="1" dirty="0" err="1"/>
              <a:t>X.c</a:t>
            </a:r>
            <a:r>
              <a:rPr lang="en-US" sz="2400" i="1" dirty="0"/>
              <a:t> to </a:t>
            </a:r>
            <a:r>
              <a:rPr lang="en-US" sz="2400" i="1" dirty="0" err="1" smtClean="0"/>
              <a:t>A.b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en-US" sz="2400" dirty="0" smtClean="0"/>
              <a:t>If </a:t>
            </a:r>
            <a:r>
              <a:rPr lang="en-US" sz="2400" dirty="0"/>
              <a:t>a semantic rule associated with a production </a:t>
            </a:r>
            <a:r>
              <a:rPr lang="en-US" sz="2400" i="1" dirty="0"/>
              <a:t>p </a:t>
            </a:r>
            <a:r>
              <a:rPr lang="en-US" sz="2400" dirty="0"/>
              <a:t>defines the value of </a:t>
            </a:r>
            <a:r>
              <a:rPr lang="en-US" sz="2400" b="1" dirty="0" smtClean="0"/>
              <a:t>inherited attribute </a:t>
            </a:r>
            <a:r>
              <a:rPr lang="en-US" sz="2400" i="1" dirty="0" err="1"/>
              <a:t>B.c</a:t>
            </a:r>
            <a:r>
              <a:rPr lang="en-US" sz="2400" i="1" dirty="0"/>
              <a:t> </a:t>
            </a:r>
            <a:r>
              <a:rPr lang="en-US" sz="2400" dirty="0"/>
              <a:t>in terms of value of </a:t>
            </a:r>
            <a:r>
              <a:rPr lang="en-US" sz="2400" i="1" dirty="0" err="1"/>
              <a:t>X.a</a:t>
            </a:r>
            <a:r>
              <a:rPr lang="en-US" sz="2400" i="1" dirty="0"/>
              <a:t>, </a:t>
            </a:r>
            <a:r>
              <a:rPr lang="en-US" sz="2400" dirty="0"/>
              <a:t>then graph has an edge from </a:t>
            </a:r>
            <a:r>
              <a:rPr lang="en-US" sz="2400" i="1" dirty="0" err="1"/>
              <a:t>X.a</a:t>
            </a:r>
            <a:r>
              <a:rPr lang="en-US" sz="2400" i="1" dirty="0"/>
              <a:t> to </a:t>
            </a:r>
            <a:r>
              <a:rPr lang="en-US" sz="2400" i="1" dirty="0" err="1"/>
              <a:t>B.c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857250"/>
            <a:ext cx="88296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192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2362200"/>
            <a:ext cx="9111344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 every node N labeled E with children correspond to the body of production,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The synthesized attribute </a:t>
            </a:r>
            <a:r>
              <a:rPr lang="en-US" sz="2200" i="1" dirty="0" err="1" smtClean="0">
                <a:solidFill>
                  <a:schemeClr val="tx1"/>
                </a:solidFill>
              </a:rPr>
              <a:t>val</a:t>
            </a:r>
            <a:r>
              <a:rPr lang="en-US" sz="2200" dirty="0" smtClean="0">
                <a:solidFill>
                  <a:schemeClr val="tx1"/>
                </a:solidFill>
              </a:rPr>
              <a:t> at N is computed using the values of </a:t>
            </a:r>
            <a:r>
              <a:rPr lang="en-US" sz="2200" i="1" dirty="0" err="1" smtClean="0">
                <a:solidFill>
                  <a:schemeClr val="tx1"/>
                </a:solidFill>
              </a:rPr>
              <a:t>val</a:t>
            </a:r>
            <a:r>
              <a:rPr lang="en-US" sz="2200" dirty="0" smtClean="0">
                <a:solidFill>
                  <a:schemeClr val="tx1"/>
                </a:solidFill>
              </a:rPr>
              <a:t> at the two </a:t>
            </a:r>
            <a:r>
              <a:rPr lang="en-US" sz="2200" dirty="0" err="1" smtClean="0">
                <a:solidFill>
                  <a:schemeClr val="tx1"/>
                </a:solidFill>
              </a:rPr>
              <a:t>childr.en</a:t>
            </a:r>
            <a:r>
              <a:rPr lang="en-US" sz="2200" dirty="0" smtClean="0">
                <a:solidFill>
                  <a:schemeClr val="tx1"/>
                </a:solidFill>
              </a:rPr>
              <a:t>, labeled E and T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6689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495800"/>
            <a:ext cx="332569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27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6461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/>
              <a:t>Dependency graph for the annotated parse tree for 3*5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438400"/>
            <a:ext cx="6248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L-Attributed Definitions-Example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58615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614738"/>
            <a:ext cx="5707181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SDD For Simple Type Declarations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558575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42900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 purpose of </a:t>
            </a:r>
            <a:r>
              <a:rPr lang="en-US" sz="2000" b="1" dirty="0" smtClean="0"/>
              <a:t>L.inh</a:t>
            </a:r>
            <a:r>
              <a:rPr lang="en-US" sz="2000" dirty="0" smtClean="0"/>
              <a:t> is to pass the declared type down the list of identifiers, so that it can be the appropriate symbol-table entries.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Productions 2 and 3 each evaluate the synthesized attribute </a:t>
            </a:r>
            <a:r>
              <a:rPr lang="en-US" sz="2000" b="1" dirty="0" err="1" smtClean="0"/>
              <a:t>T.type</a:t>
            </a:r>
            <a:r>
              <a:rPr lang="en-US" sz="2000" dirty="0" smtClean="0"/>
              <a:t>, giving it the appropriate value, integer or float.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Productions 4 and 5 also have a rule in which a function </a:t>
            </a:r>
            <a:r>
              <a:rPr lang="en-US" sz="2000" b="1" dirty="0" err="1" smtClean="0"/>
              <a:t>addType</a:t>
            </a:r>
            <a:r>
              <a:rPr lang="en-US" sz="2000" dirty="0" smtClean="0"/>
              <a:t> is called with two arguments:</a:t>
            </a:r>
          </a:p>
          <a:p>
            <a:r>
              <a:rPr lang="en-US" sz="2000" dirty="0" smtClean="0"/>
              <a:t>1. </a:t>
            </a:r>
            <a:r>
              <a:rPr lang="en-US" sz="2000" b="1" dirty="0" err="1" smtClean="0"/>
              <a:t>id.entry</a:t>
            </a:r>
            <a:r>
              <a:rPr lang="en-US" sz="2000" dirty="0" smtClean="0"/>
              <a:t>, a lexical value that points to a symbol-table object, and</a:t>
            </a:r>
          </a:p>
          <a:p>
            <a:r>
              <a:rPr lang="en-US" sz="2000" dirty="0" smtClean="0"/>
              <a:t>2. </a:t>
            </a:r>
            <a:r>
              <a:rPr lang="en-US" sz="2000" b="1" dirty="0" smtClean="0"/>
              <a:t>L.inh</a:t>
            </a:r>
            <a:r>
              <a:rPr lang="en-US" sz="2000" dirty="0" smtClean="0"/>
              <a:t>, the type being assigned to every identifier on the list.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function </a:t>
            </a:r>
            <a:r>
              <a:rPr lang="en-US" sz="2000" dirty="0" err="1" smtClean="0"/>
              <a:t>addType</a:t>
            </a:r>
            <a:r>
              <a:rPr lang="en-US" sz="2000" dirty="0" smtClean="0"/>
              <a:t> properly installs the type L.inh as the type of the represented identifier.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Dependency Graph For Simple Type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914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A dependency graph for the input string</a:t>
            </a:r>
          </a:p>
          <a:p>
            <a:pPr algn="ctr">
              <a:buNone/>
            </a:pPr>
            <a:r>
              <a:rPr lang="en-US" dirty="0" smtClean="0"/>
              <a:t>		 </a:t>
            </a:r>
            <a:r>
              <a:rPr lang="en-US" b="1" dirty="0" smtClean="0"/>
              <a:t>float id1 , id 2, id3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78556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Constructing Syntax Trees during Top-Down Parsing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22845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Constructing Syntax Trees during Top-Down Parsing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45179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The structure of a TYPE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563359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343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In C, the type </a:t>
            </a:r>
            <a:r>
              <a:rPr lang="en-US" sz="2000" dirty="0" err="1" smtClean="0"/>
              <a:t>int</a:t>
            </a:r>
            <a:r>
              <a:rPr lang="en-US" sz="2000" dirty="0" smtClean="0"/>
              <a:t> [2][3] can be read as, "array of 2 arrays of 3 integers." The corresponding type expression array(2, array(3, integer)) is represented by the tree as shown below.</a:t>
            </a:r>
            <a:endParaRPr lang="en-US" sz="20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562600"/>
            <a:ext cx="31096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The structure of 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066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annotated parse tree for the input string </a:t>
            </a:r>
            <a:r>
              <a:rPr lang="en-US" b="1" dirty="0" err="1" smtClean="0"/>
              <a:t>int</a:t>
            </a:r>
            <a:r>
              <a:rPr lang="en-US" b="1" dirty="0" smtClean="0"/>
              <a:t> [2][3] </a:t>
            </a:r>
            <a:r>
              <a:rPr lang="en-US" dirty="0" smtClean="0"/>
              <a:t>is shown below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667000"/>
            <a:ext cx="6400800" cy="2801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Any Question?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629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507736"/>
          </a:xfrm>
        </p:spPr>
        <p:txBody>
          <a:bodyPr/>
          <a:lstStyle/>
          <a:p>
            <a:r>
              <a:rPr lang="en-US" dirty="0" smtClean="0"/>
              <a:t>Ensure that the program has a well-defined meaning. </a:t>
            </a:r>
          </a:p>
          <a:p>
            <a:r>
              <a:rPr lang="en-US" dirty="0" smtClean="0"/>
              <a:t>Verify properties of the program that aren't caught during the earlier phases: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Variables are declared before they're used.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Expressions have the right types.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Arrays can only be instantiated with </a:t>
            </a:r>
            <a:r>
              <a:rPr lang="en-US" dirty="0" err="1" smtClean="0">
                <a:solidFill>
                  <a:srgbClr val="FF0000"/>
                </a:solidFill>
              </a:rPr>
              <a:t>NewArray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Classes don't inherit from nonexistent base classes  … </a:t>
            </a:r>
          </a:p>
          <a:p>
            <a:r>
              <a:rPr lang="en-US" dirty="0" smtClean="0"/>
              <a:t>Once we finish semantic analysis, we know that the user's input program is legal.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838200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325112"/>
          </a:xfrm>
        </p:spPr>
        <p:txBody>
          <a:bodyPr/>
          <a:lstStyle/>
          <a:p>
            <a:r>
              <a:rPr lang="en-US" dirty="0" smtClean="0"/>
              <a:t>Reject the largest number of incorrect programs. </a:t>
            </a:r>
          </a:p>
          <a:p>
            <a:r>
              <a:rPr lang="en-US" dirty="0" smtClean="0"/>
              <a:t>Accept the largest number of correct programs.</a:t>
            </a:r>
          </a:p>
          <a:p>
            <a:r>
              <a:rPr lang="en-US" dirty="0" smtClean="0"/>
              <a:t>Do so quickly.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76600"/>
            <a:ext cx="47553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71628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1066800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Other Goals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55336"/>
          </a:xfrm>
        </p:spPr>
        <p:txBody>
          <a:bodyPr/>
          <a:lstStyle/>
          <a:p>
            <a:r>
              <a:rPr lang="en-US" dirty="0" smtClean="0"/>
              <a:t>Gather useful information about program for later phases: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Determine what variables are meant by each identifier.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Build an internal representation of inheritance hierarchies.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Count how many variables are in scope at each point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Semantic Analysis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" y="1066800"/>
            <a:ext cx="9121140" cy="5518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71755" indent="-287655">
              <a:lnSpc>
                <a:spcPct val="122700"/>
              </a:lnSpc>
              <a:spcBef>
                <a:spcPts val="209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250" b="1" smtClean="0">
                <a:solidFill>
                  <a:srgbClr val="0000FF"/>
                </a:solidFill>
                <a:cs typeface="Times New Roman"/>
              </a:rPr>
              <a:t>Semantic </a:t>
            </a:r>
            <a:r>
              <a:rPr sz="2250" b="1" dirty="0">
                <a:solidFill>
                  <a:srgbClr val="0000FF"/>
                </a:solidFill>
                <a:cs typeface="Times New Roman"/>
              </a:rPr>
              <a:t>Analysis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computes </a:t>
            </a:r>
            <a:r>
              <a:rPr sz="2250" dirty="0">
                <a:solidFill>
                  <a:srgbClr val="7030A0"/>
                </a:solidFill>
                <a:cs typeface="Times New Roman"/>
              </a:rPr>
              <a:t>additional information related to the meaning  of the program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 once the syntactic structure is</a:t>
            </a:r>
            <a:r>
              <a:rPr sz="2250" spc="7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known.</a:t>
            </a:r>
            <a:endParaRPr sz="2250">
              <a:cs typeface="Times New Roman"/>
            </a:endParaRPr>
          </a:p>
          <a:p>
            <a:pPr marL="300355" marR="17399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pc="5" dirty="0">
                <a:solidFill>
                  <a:srgbClr val="231F20"/>
                </a:solidFill>
                <a:cs typeface="Times New Roman"/>
              </a:rPr>
              <a:t>In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typed languages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as C,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semantic analysis </a:t>
            </a:r>
            <a:r>
              <a:rPr sz="2250" spc="-25">
                <a:solidFill>
                  <a:srgbClr val="231F20"/>
                </a:solidFill>
                <a:cs typeface="Times New Roman"/>
              </a:rPr>
              <a:t>involves </a:t>
            </a:r>
            <a:endParaRPr lang="en-US" sz="2250" spc="-25" dirty="0" smtClean="0">
              <a:solidFill>
                <a:srgbClr val="231F20"/>
              </a:solidFill>
              <a:cs typeface="Times New Roman"/>
            </a:endParaRPr>
          </a:p>
          <a:p>
            <a:pPr marL="757555" marR="173990" lvl="1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mtClean="0">
                <a:solidFill>
                  <a:srgbClr val="231F20"/>
                </a:solidFill>
                <a:cs typeface="Times New Roman"/>
              </a:rPr>
              <a:t>adding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information to  the symbol table </a:t>
            </a:r>
            <a:r>
              <a:rPr sz="2250">
                <a:solidFill>
                  <a:srgbClr val="231F20"/>
                </a:solidFill>
                <a:cs typeface="Times New Roman"/>
              </a:rPr>
              <a:t>and </a:t>
            </a:r>
            <a:endParaRPr lang="en-US" sz="2250" dirty="0" smtClean="0">
              <a:solidFill>
                <a:srgbClr val="231F20"/>
              </a:solidFill>
              <a:cs typeface="Times New Roman"/>
            </a:endParaRPr>
          </a:p>
          <a:p>
            <a:pPr marL="757555" marR="173990" lvl="1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mtClean="0">
                <a:solidFill>
                  <a:srgbClr val="231F20"/>
                </a:solidFill>
                <a:cs typeface="Times New Roman"/>
              </a:rPr>
              <a:t>performing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type</a:t>
            </a:r>
            <a:r>
              <a:rPr sz="2250" spc="5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checking.</a:t>
            </a:r>
            <a:endParaRPr sz="2250">
              <a:cs typeface="Times New Roman"/>
            </a:endParaRPr>
          </a:p>
          <a:p>
            <a:pPr marL="300355" marR="43434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cs typeface="Times New Roman"/>
              </a:rPr>
              <a:t>The information to be computed is </a:t>
            </a:r>
            <a:r>
              <a:rPr sz="2250" spc="-5" dirty="0">
                <a:solidFill>
                  <a:srgbClr val="7030A0"/>
                </a:solidFill>
                <a:cs typeface="Times New Roman"/>
              </a:rPr>
              <a:t>beyond </a:t>
            </a:r>
            <a:r>
              <a:rPr sz="2250" dirty="0">
                <a:solidFill>
                  <a:srgbClr val="7030A0"/>
                </a:solidFill>
                <a:cs typeface="Times New Roman"/>
              </a:rPr>
              <a:t>the capabilities of standard  parsing techniques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, therefore it is not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regarded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as</a:t>
            </a:r>
            <a:r>
              <a:rPr sz="2250" spc="5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syntax.</a:t>
            </a:r>
            <a:endParaRPr sz="2250">
              <a:cs typeface="Times New Roman"/>
            </a:endParaRPr>
          </a:p>
          <a:p>
            <a:pPr marL="300355" marR="508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cs typeface="Times New Roman"/>
              </a:rPr>
              <a:t>As for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Lexical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 Syntax analysis, also for Semantic Analysis we need</a:t>
            </a:r>
            <a:r>
              <a:rPr sz="2250" spc="-13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both 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 </a:t>
            </a:r>
            <a:r>
              <a:rPr sz="2250" i="1" spc="-5" dirty="0">
                <a:solidFill>
                  <a:srgbClr val="231F20"/>
                </a:solidFill>
                <a:cs typeface="Times New Roman"/>
              </a:rPr>
              <a:t>Representation </a:t>
            </a:r>
            <a:r>
              <a:rPr sz="2250" i="1" spc="-25" dirty="0">
                <a:solidFill>
                  <a:srgbClr val="231F20"/>
                </a:solidFill>
                <a:cs typeface="Times New Roman"/>
              </a:rPr>
              <a:t>Formalism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an </a:t>
            </a:r>
            <a:r>
              <a:rPr sz="2250" i="1" dirty="0">
                <a:solidFill>
                  <a:srgbClr val="231F20"/>
                </a:solidFill>
                <a:cs typeface="Times New Roman"/>
              </a:rPr>
              <a:t>Implementation</a:t>
            </a:r>
            <a:r>
              <a:rPr sz="2250" i="1" spc="1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-5">
                <a:solidFill>
                  <a:srgbClr val="231F20"/>
                </a:solidFill>
                <a:cs typeface="Times New Roman"/>
              </a:rPr>
              <a:t>Mechanism</a:t>
            </a:r>
            <a:r>
              <a:rPr sz="2250" spc="-5" smtClean="0">
                <a:solidFill>
                  <a:srgbClr val="231F20"/>
                </a:solidFill>
                <a:cs typeface="Times New Roman"/>
              </a:rPr>
              <a:t>.</a:t>
            </a:r>
            <a:endParaRPr sz="225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0955" y="1219200"/>
            <a:ext cx="8970645" cy="4834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 algn="just">
              <a:lnSpc>
                <a:spcPct val="123100"/>
              </a:lnSpc>
              <a:spcBef>
                <a:spcPts val="208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dirty="0" smtClean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b="1" dirty="0">
                <a:solidFill>
                  <a:srgbClr val="0000FF"/>
                </a:solidFill>
                <a:cs typeface="Times New Roman"/>
              </a:rPr>
              <a:t>Principle of Syntax Directed </a:t>
            </a:r>
            <a:r>
              <a:rPr sz="2400" b="1" spc="-15" dirty="0">
                <a:solidFill>
                  <a:srgbClr val="0000FF"/>
                </a:solidFill>
                <a:cs typeface="Times New Roman"/>
              </a:rPr>
              <a:t>Translation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states that </a:t>
            </a:r>
            <a:r>
              <a:rPr sz="2400" dirty="0">
                <a:solidFill>
                  <a:srgbClr val="00B050"/>
                </a:solidFill>
                <a:cs typeface="Times New Roman"/>
              </a:rPr>
              <a:t>the meaning of </a:t>
            </a:r>
            <a:r>
              <a:rPr sz="2400" spc="5" dirty="0">
                <a:solidFill>
                  <a:srgbClr val="00B050"/>
                </a:solidFill>
                <a:cs typeface="Times New Roman"/>
              </a:rPr>
              <a:t>an  </a:t>
            </a:r>
            <a:r>
              <a:rPr sz="2400" dirty="0">
                <a:solidFill>
                  <a:srgbClr val="00B050"/>
                </a:solidFill>
                <a:cs typeface="Times New Roman"/>
              </a:rPr>
              <a:t>input sentence is related to its syntactic structure, i.e., to its</a:t>
            </a:r>
            <a:r>
              <a:rPr sz="2400" spc="140" dirty="0">
                <a:solidFill>
                  <a:srgbClr val="00B050"/>
                </a:solidFill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cs typeface="Times New Roman"/>
              </a:rPr>
              <a:t>Parse-Tree.</a:t>
            </a:r>
            <a:endParaRPr sz="2400" dirty="0">
              <a:solidFill>
                <a:srgbClr val="00B050"/>
              </a:solidFill>
              <a:cs typeface="Times New Roman"/>
            </a:endParaRPr>
          </a:p>
          <a:p>
            <a:pPr marL="300355" marR="5715" indent="-287655" algn="just">
              <a:lnSpc>
                <a:spcPct val="122900"/>
              </a:lnSpc>
              <a:spcBef>
                <a:spcPts val="1310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5" dirty="0">
                <a:solidFill>
                  <a:srgbClr val="231F20"/>
                </a:solidFill>
                <a:cs typeface="Times New Roman"/>
              </a:rPr>
              <a:t>By </a:t>
            </a:r>
            <a:r>
              <a:rPr sz="2400" b="1" dirty="0">
                <a:solidFill>
                  <a:srgbClr val="0000FF"/>
                </a:solidFill>
                <a:cs typeface="Times New Roman"/>
              </a:rPr>
              <a:t>Syntax Directed </a:t>
            </a:r>
            <a:r>
              <a:rPr sz="2400" b="1" spc="-15" dirty="0">
                <a:solidFill>
                  <a:srgbClr val="0000FF"/>
                </a:solidFill>
                <a:cs typeface="Times New Roman"/>
              </a:rPr>
              <a:t>Translations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we indicate those formalisms for </a:t>
            </a:r>
            <a:r>
              <a:rPr sz="2400" dirty="0" smtClean="0">
                <a:solidFill>
                  <a:srgbClr val="231F20"/>
                </a:solidFill>
                <a:cs typeface="Times New Roman"/>
              </a:rPr>
              <a:t>specifying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translations for programming language constructs </a:t>
            </a:r>
            <a:r>
              <a:rPr sz="2400" b="1" dirty="0">
                <a:solidFill>
                  <a:srgbClr val="231F20"/>
                </a:solidFill>
                <a:cs typeface="Times New Roman"/>
              </a:rPr>
              <a:t>guided by context-free  </a:t>
            </a:r>
            <a:r>
              <a:rPr sz="2400" b="1" spc="5" dirty="0">
                <a:solidFill>
                  <a:srgbClr val="231F20"/>
                </a:solidFill>
                <a:cs typeface="Times New Roman"/>
              </a:rPr>
              <a:t>grammars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.</a:t>
            </a:r>
            <a:endParaRPr sz="2400" dirty="0">
              <a:cs typeface="Times New Roman"/>
            </a:endParaRPr>
          </a:p>
          <a:p>
            <a:pPr marL="702945" marR="519430" lvl="1" indent="-288290">
              <a:lnSpc>
                <a:spcPct val="122700"/>
              </a:lnSpc>
              <a:spcBef>
                <a:spcPts val="6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-85" dirty="0">
                <a:solidFill>
                  <a:srgbClr val="231F20"/>
                </a:solidFill>
                <a:cs typeface="Times New Roman"/>
              </a:rPr>
              <a:t>We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associate 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to the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symbols representing the  language</a:t>
            </a:r>
            <a:r>
              <a:rPr sz="2400" spc="-4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constructs.</a:t>
            </a:r>
            <a:endParaRPr sz="2400" dirty="0">
              <a:cs typeface="Times New Roman"/>
            </a:endParaRPr>
          </a:p>
          <a:p>
            <a:pPr marL="702945" marR="192405" lvl="1" indent="-288290">
              <a:lnSpc>
                <a:spcPct val="123100"/>
              </a:lnSpc>
              <a:spcBef>
                <a:spcPts val="645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-40" dirty="0">
                <a:solidFill>
                  <a:srgbClr val="231F20"/>
                </a:solidFill>
                <a:cs typeface="Times New Roman"/>
              </a:rPr>
              <a:t>Values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for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by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Semantic Rules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associated with 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</a:t>
            </a:r>
            <a:r>
              <a:rPr sz="2400" spc="-9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productions.</a:t>
            </a:r>
            <a:endParaRPr sz="2400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1594</Words>
  <Application>Microsoft Office PowerPoint</Application>
  <PresentationFormat>On-screen Show (4:3)</PresentationFormat>
  <Paragraphs>207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Urban</vt:lpstr>
      <vt:lpstr>Semantic Analysis:  Syntax Directed Translation</vt:lpstr>
      <vt:lpstr>Slide 2</vt:lpstr>
      <vt:lpstr>Slide 3</vt:lpstr>
      <vt:lpstr>Slide 4</vt:lpstr>
      <vt:lpstr>Semantic Analysis</vt:lpstr>
      <vt:lpstr>Challenges in Semantic Analysis</vt:lpstr>
      <vt:lpstr>Other Goals of Semantic Analysis</vt:lpstr>
      <vt:lpstr>Semantic Analysis </vt:lpstr>
      <vt:lpstr>Syntax Directed Translation: Intro </vt:lpstr>
      <vt:lpstr>Syntax Directed Translation: Intro (Cont.)</vt:lpstr>
      <vt:lpstr>Syntax Directed Translation: Intro (Cont.)</vt:lpstr>
      <vt:lpstr>Syntax Directed Definitions </vt:lpstr>
      <vt:lpstr>Attribute Grammars </vt:lpstr>
      <vt:lpstr>Attribute Grammars</vt:lpstr>
      <vt:lpstr>Attribute Grammars</vt:lpstr>
      <vt:lpstr>Evaluating Attributes</vt:lpstr>
      <vt:lpstr>Syntax Directed Definitions (Cont.)</vt:lpstr>
      <vt:lpstr>Inherited and Synthesized Attributes</vt:lpstr>
      <vt:lpstr>Inherited and Synthesized Attributes</vt:lpstr>
      <vt:lpstr>Slide 20</vt:lpstr>
      <vt:lpstr>Evaluating an SDD at the Nodes of a Parse Tree</vt:lpstr>
      <vt:lpstr>Evaluating an SDD at the Nodes of a Parse Tree</vt:lpstr>
      <vt:lpstr>Evaluating an SDD at the Nodes of a Parse Tree</vt:lpstr>
      <vt:lpstr>Evaluating an SDD at the Nodes of a Parse Tree</vt:lpstr>
      <vt:lpstr>S-Attributed Definitions</vt:lpstr>
      <vt:lpstr>L-Attributed Definitions</vt:lpstr>
      <vt:lpstr>Evaluating an SDD at the Nodes of a Parse Tree</vt:lpstr>
      <vt:lpstr>Evaluation Orders for SDD's</vt:lpstr>
      <vt:lpstr>Evaluation Orders for SDD's</vt:lpstr>
      <vt:lpstr>Evaluation Orders for SDD's</vt:lpstr>
      <vt:lpstr>Evaluation Orders for SDD's</vt:lpstr>
      <vt:lpstr>L-Attributed Definitions-Example</vt:lpstr>
      <vt:lpstr>SDD For Simple Type Declarations</vt:lpstr>
      <vt:lpstr>Dependency Graph For Simple Type Declarations</vt:lpstr>
      <vt:lpstr>Constructing Syntax Trees during Top-Down Parsing</vt:lpstr>
      <vt:lpstr>Constructing Syntax Trees during Top-Down Parsing</vt:lpstr>
      <vt:lpstr>The structure of a TYPE</vt:lpstr>
      <vt:lpstr>The structure of a TYPE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Analysis:  Syntax Directed Translation</dc:title>
  <dc:creator>iffat</dc:creator>
  <cp:lastModifiedBy>iffat</cp:lastModifiedBy>
  <cp:revision>23</cp:revision>
  <dcterms:created xsi:type="dcterms:W3CDTF">2006-08-16T00:00:00Z</dcterms:created>
  <dcterms:modified xsi:type="dcterms:W3CDTF">2017-11-15T06:02:52Z</dcterms:modified>
</cp:coreProperties>
</file>