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8" r:id="rId23"/>
    <p:sldId id="289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8" r:id="rId35"/>
    <p:sldId id="309" r:id="rId36"/>
    <p:sldId id="310" r:id="rId37"/>
    <p:sldId id="311" r:id="rId38"/>
  </p:sldIdLst>
  <p:sldSz cx="10058400" cy="7772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531" cy="503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643" y="0"/>
            <a:ext cx="3368531" cy="503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B892B-5B6C-484D-8A26-EE0697AF010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014"/>
            <a:ext cx="3368531" cy="503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643" y="9553014"/>
            <a:ext cx="3368531" cy="503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4CED6-8D14-4715-9A3E-C3168B3F99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1775" y="2979418"/>
            <a:ext cx="5514849" cy="669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3131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55737" y="1477486"/>
            <a:ext cx="2601595" cy="4858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0739" y="799083"/>
            <a:ext cx="8376920" cy="41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CD31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280" y="1571751"/>
            <a:ext cx="8625839" cy="491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3131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11/15/2017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4800" y="1676400"/>
            <a:ext cx="778662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/>
              <a:t>Run-Time</a:t>
            </a:r>
            <a:r>
              <a:rPr sz="4800" b="1" spc="-100" dirty="0"/>
              <a:t> </a:t>
            </a:r>
            <a:r>
              <a:rPr sz="4800" b="1" dirty="0" smtClean="0"/>
              <a:t>Environment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dirty="0" smtClean="0"/>
              <a:t>Lecture 13</a:t>
            </a:r>
            <a:br>
              <a:rPr lang="en-US" sz="4800" dirty="0" smtClean="0"/>
            </a:b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23622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0339" y="19400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4195" y="2971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4995" y="28956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34458" y="1787651"/>
            <a:ext cx="1676400" cy="111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  <a:spcBef>
                <a:spcPts val="90"/>
              </a:spcBef>
            </a:pP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9057" y="1711451"/>
            <a:ext cx="1676400" cy="1118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  <a:spcBef>
                <a:spcPts val="90"/>
              </a:spcBef>
            </a:pP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54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35099" y="2621786"/>
            <a:ext cx="13976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Code  </a:t>
            </a:r>
            <a:r>
              <a:rPr sz="2000" spc="-5" dirty="0">
                <a:latin typeface="Courier New"/>
                <a:cs typeface="Courier New"/>
              </a:rPr>
              <a:t>generate</a:t>
            </a:r>
            <a:r>
              <a:rPr sz="2000" dirty="0">
                <a:latin typeface="Courier New"/>
                <a:cs typeface="Courier New"/>
              </a:rPr>
              <a:t>d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0339" y="4180838"/>
            <a:ext cx="13976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Code  </a:t>
            </a:r>
            <a:r>
              <a:rPr sz="2000" spc="-5" dirty="0">
                <a:latin typeface="Courier New"/>
                <a:cs typeface="Courier New"/>
              </a:rPr>
              <a:t>generate</a:t>
            </a:r>
            <a:r>
              <a:rPr sz="2000" dirty="0">
                <a:latin typeface="Courier New"/>
                <a:cs typeface="Courier New"/>
              </a:rPr>
              <a:t>d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54195" y="3429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90262" y="3066794"/>
            <a:ext cx="17024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addr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5821" y="2990594"/>
            <a:ext cx="17024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addr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44995" y="3352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34458" y="3853919"/>
            <a:ext cx="152844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Local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data,  </a:t>
            </a:r>
            <a:r>
              <a:rPr sz="1800" spc="-5" dirty="0">
                <a:latin typeface="Courier New"/>
                <a:cs typeface="Courier New"/>
              </a:rPr>
              <a:t>pa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2700" marR="277495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ourier New"/>
                <a:cs typeface="Courier New"/>
              </a:rPr>
              <a:t>return  value,  </a:t>
            </a:r>
            <a:r>
              <a:rPr sz="1800" spc="-5" dirty="0">
                <a:latin typeface="Courier New"/>
                <a:cs typeface="Courier New"/>
              </a:rPr>
              <a:t>re</a:t>
            </a:r>
            <a:r>
              <a:rPr sz="1800" spc="-15" dirty="0">
                <a:latin typeface="Courier New"/>
                <a:cs typeface="Courier New"/>
              </a:rPr>
              <a:t>g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te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s 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1457" y="3675612"/>
            <a:ext cx="152844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Local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data,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pa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,  </a:t>
            </a:r>
            <a:r>
              <a:rPr sz="1800" spc="-10" dirty="0">
                <a:latin typeface="Courier New"/>
                <a:cs typeface="Courier New"/>
              </a:rPr>
              <a:t>return  value,  registers 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Static</a:t>
            </a:r>
            <a:r>
              <a:rPr sz="3200" spc="-75" dirty="0"/>
              <a:t> </a:t>
            </a:r>
            <a:r>
              <a:rPr sz="3200" dirty="0"/>
              <a:t>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1530603"/>
            <a:ext cx="7805420" cy="3700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600" b="1" dirty="0">
                <a:solidFill>
                  <a:srgbClr val="31319A"/>
                </a:solidFill>
                <a:latin typeface="Arial"/>
                <a:cs typeface="Arial"/>
              </a:rPr>
              <a:t>When </a:t>
            </a:r>
            <a:r>
              <a:rPr sz="2600" b="1" spc="5" dirty="0">
                <a:solidFill>
                  <a:srgbClr val="31319A"/>
                </a:solidFill>
                <a:latin typeface="Arial"/>
                <a:cs typeface="Arial"/>
              </a:rPr>
              <a:t>A </a:t>
            </a:r>
            <a:r>
              <a:rPr sz="2600" b="1" spc="-5" dirty="0">
                <a:solidFill>
                  <a:srgbClr val="31319A"/>
                </a:solidFill>
                <a:latin typeface="Arial"/>
                <a:cs typeface="Arial"/>
              </a:rPr>
              <a:t>calls</a:t>
            </a:r>
            <a:r>
              <a:rPr sz="2600" b="1" spc="-105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31319A"/>
                </a:solidFill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756285" marR="7620" lvl="1" indent="-286385">
              <a:lnSpc>
                <a:spcPct val="89900"/>
              </a:lnSpc>
              <a:spcBef>
                <a:spcPts val="55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 A: evaluate actual parameters and place into B’s  data area, place RA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B’s data area, save any  registers or status data needed, </a:t>
            </a:r>
            <a:r>
              <a:rPr sz="2400" dirty="0">
                <a:latin typeface="Arial"/>
                <a:cs typeface="Arial"/>
              </a:rPr>
              <a:t>update the </a:t>
            </a:r>
            <a:r>
              <a:rPr sz="2400" spc="-5" dirty="0">
                <a:latin typeface="Arial"/>
                <a:cs typeface="Arial"/>
              </a:rPr>
              <a:t>program  counter (PC)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B’s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600" b="1" dirty="0">
                <a:solidFill>
                  <a:srgbClr val="31319A"/>
                </a:solidFill>
                <a:latin typeface="Arial"/>
                <a:cs typeface="Arial"/>
              </a:rPr>
              <a:t>When </a:t>
            </a:r>
            <a:r>
              <a:rPr sz="2600" b="1" spc="-5" dirty="0">
                <a:solidFill>
                  <a:srgbClr val="31319A"/>
                </a:solidFill>
                <a:latin typeface="Arial"/>
                <a:cs typeface="Arial"/>
              </a:rPr>
              <a:t>the </a:t>
            </a:r>
            <a:r>
              <a:rPr sz="2600" b="1" dirty="0">
                <a:solidFill>
                  <a:srgbClr val="31319A"/>
                </a:solidFill>
                <a:latin typeface="Arial"/>
                <a:cs typeface="Arial"/>
              </a:rPr>
              <a:t>call</a:t>
            </a:r>
            <a:r>
              <a:rPr sz="2600" b="1" spc="-90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31319A"/>
                </a:solidFill>
                <a:latin typeface="Arial"/>
                <a:cs typeface="Arial"/>
              </a:rPr>
              <a:t>returns</a:t>
            </a:r>
            <a:endParaRPr sz="2600">
              <a:latin typeface="Arial"/>
              <a:cs typeface="Arial"/>
            </a:endParaRPr>
          </a:p>
          <a:p>
            <a:pPr marL="756285" marR="5080" lvl="1" indent="-286385">
              <a:lnSpc>
                <a:spcPts val="2590"/>
              </a:lnSpc>
              <a:spcBef>
                <a:spcPts val="60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 B: </a:t>
            </a:r>
            <a:r>
              <a:rPr sz="2400" dirty="0">
                <a:latin typeface="Arial"/>
                <a:cs typeface="Arial"/>
              </a:rPr>
              <a:t>move return </a:t>
            </a:r>
            <a:r>
              <a:rPr sz="2400" spc="-5" dirty="0">
                <a:latin typeface="Arial"/>
                <a:cs typeface="Arial"/>
              </a:rPr>
              <a:t>value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known place </a:t>
            </a:r>
            <a:r>
              <a:rPr sz="2400" dirty="0">
                <a:latin typeface="Arial"/>
                <a:cs typeface="Arial"/>
              </a:rPr>
              <a:t>in data </a:t>
            </a:r>
            <a:r>
              <a:rPr sz="2400" spc="-5" dirty="0">
                <a:latin typeface="Arial"/>
                <a:cs typeface="Arial"/>
              </a:rPr>
              <a:t>area,  </a:t>
            </a:r>
            <a:r>
              <a:rPr sz="2400" dirty="0">
                <a:latin typeface="Arial"/>
                <a:cs typeface="Arial"/>
              </a:rPr>
              <a:t>update </a:t>
            </a:r>
            <a:r>
              <a:rPr sz="2400" spc="-5" dirty="0">
                <a:latin typeface="Arial"/>
                <a:cs typeface="Arial"/>
              </a:rPr>
              <a:t>PC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value in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  <a:p>
            <a:pPr marL="756285" marR="22860" lvl="1" indent="-286385">
              <a:lnSpc>
                <a:spcPts val="2590"/>
              </a:lnSpc>
              <a:spcBef>
                <a:spcPts val="56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 A: get return value, restore any saved </a:t>
            </a:r>
            <a:r>
              <a:rPr sz="2400" dirty="0">
                <a:latin typeface="Arial"/>
                <a:cs typeface="Arial"/>
              </a:rPr>
              <a:t>registers </a:t>
            </a:r>
            <a:r>
              <a:rPr sz="2400" spc="-5" dirty="0">
                <a:latin typeface="Arial"/>
                <a:cs typeface="Arial"/>
              </a:rPr>
              <a:t>or  status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Call/Return </a:t>
            </a:r>
            <a:r>
              <a:rPr dirty="0"/>
              <a:t>processing in Static</a:t>
            </a:r>
            <a:r>
              <a:rPr spc="-15" dirty="0"/>
              <a:t> </a:t>
            </a:r>
            <a:r>
              <a:rPr spc="-5" dirty="0"/>
              <a:t>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78939" y="27589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8939" y="3368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5139" y="4206746"/>
            <a:ext cx="9404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…  </a:t>
            </a:r>
            <a:r>
              <a:rPr sz="2000" spc="-5" dirty="0">
                <a:latin typeface="Courier New"/>
                <a:cs typeface="Courier New"/>
              </a:rPr>
              <a:t>retur</a:t>
            </a:r>
            <a:r>
              <a:rPr sz="2000" dirty="0"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90827" y="3500627"/>
            <a:ext cx="690880" cy="109855"/>
          </a:xfrm>
          <a:custGeom>
            <a:avLst/>
            <a:gdLst/>
            <a:ahLst/>
            <a:cxnLst/>
            <a:rect l="l" t="t" r="r" b="b"/>
            <a:pathLst>
              <a:path w="690880" h="109854">
                <a:moveTo>
                  <a:pt x="615462" y="67212"/>
                </a:move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4571" y="9143"/>
                </a:lnTo>
                <a:lnTo>
                  <a:pt x="614522" y="76418"/>
                </a:lnTo>
                <a:lnTo>
                  <a:pt x="615462" y="67212"/>
                </a:lnTo>
                <a:close/>
              </a:path>
              <a:path w="690880" h="109854">
                <a:moveTo>
                  <a:pt x="632459" y="101932"/>
                </a:moveTo>
                <a:lnTo>
                  <a:pt x="632459" y="74675"/>
                </a:lnTo>
                <a:lnTo>
                  <a:pt x="629411" y="77723"/>
                </a:lnTo>
                <a:lnTo>
                  <a:pt x="626363" y="77723"/>
                </a:lnTo>
                <a:lnTo>
                  <a:pt x="614522" y="76418"/>
                </a:lnTo>
                <a:lnTo>
                  <a:pt x="611123" y="109727"/>
                </a:lnTo>
                <a:lnTo>
                  <a:pt x="632459" y="101932"/>
                </a:lnTo>
                <a:close/>
              </a:path>
              <a:path w="690880" h="109854">
                <a:moveTo>
                  <a:pt x="632459" y="74675"/>
                </a:moveTo>
                <a:lnTo>
                  <a:pt x="630935" y="70103"/>
                </a:lnTo>
                <a:lnTo>
                  <a:pt x="627887" y="68579"/>
                </a:lnTo>
                <a:lnTo>
                  <a:pt x="615462" y="67212"/>
                </a:lnTo>
                <a:lnTo>
                  <a:pt x="614522" y="76418"/>
                </a:lnTo>
                <a:lnTo>
                  <a:pt x="626363" y="77723"/>
                </a:lnTo>
                <a:lnTo>
                  <a:pt x="629411" y="77723"/>
                </a:lnTo>
                <a:lnTo>
                  <a:pt x="632459" y="74675"/>
                </a:lnTo>
                <a:close/>
              </a:path>
              <a:path w="690880" h="109854">
                <a:moveTo>
                  <a:pt x="690371" y="80771"/>
                </a:moveTo>
                <a:lnTo>
                  <a:pt x="618743" y="35051"/>
                </a:lnTo>
                <a:lnTo>
                  <a:pt x="615462" y="67212"/>
                </a:lnTo>
                <a:lnTo>
                  <a:pt x="627887" y="68579"/>
                </a:lnTo>
                <a:lnTo>
                  <a:pt x="630935" y="70103"/>
                </a:lnTo>
                <a:lnTo>
                  <a:pt x="632459" y="74675"/>
                </a:lnTo>
                <a:lnTo>
                  <a:pt x="632459" y="101932"/>
                </a:lnTo>
                <a:lnTo>
                  <a:pt x="690371" y="80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6338" y="4234919"/>
            <a:ext cx="152844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Local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data,  </a:t>
            </a:r>
            <a:r>
              <a:rPr sz="1800" spc="-5" dirty="0">
                <a:latin typeface="Courier New"/>
                <a:cs typeface="Courier New"/>
              </a:rPr>
              <a:t>pa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2700" marR="277495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ourier New"/>
                <a:cs typeface="Courier New"/>
              </a:rPr>
              <a:t>return  value,  </a:t>
            </a:r>
            <a:r>
              <a:rPr sz="1800" spc="-5" dirty="0">
                <a:latin typeface="Courier New"/>
                <a:cs typeface="Courier New"/>
              </a:rPr>
              <a:t>re</a:t>
            </a:r>
            <a:r>
              <a:rPr sz="1800" spc="-15" dirty="0">
                <a:latin typeface="Courier New"/>
                <a:cs typeface="Courier New"/>
              </a:rPr>
              <a:t>g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spc="-5" dirty="0">
                <a:latin typeface="Courier New"/>
                <a:cs typeface="Courier New"/>
              </a:rPr>
              <a:t>te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dirty="0">
                <a:latin typeface="Courier New"/>
                <a:cs typeface="Courier New"/>
              </a:rPr>
              <a:t>s 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6993" y="4285211"/>
            <a:ext cx="1528445" cy="166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Local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data,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pa</a:t>
            </a:r>
            <a:r>
              <a:rPr sz="1800" spc="-15" dirty="0">
                <a:latin typeface="Courier New"/>
                <a:cs typeface="Courier New"/>
              </a:rPr>
              <a:t>r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et</a:t>
            </a:r>
            <a:r>
              <a:rPr sz="1800" spc="-15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5" dirty="0">
                <a:latin typeface="Courier New"/>
                <a:cs typeface="Courier New"/>
              </a:rPr>
              <a:t>s</a:t>
            </a:r>
            <a:r>
              <a:rPr sz="1800" dirty="0">
                <a:latin typeface="Courier New"/>
                <a:cs typeface="Courier New"/>
              </a:rPr>
              <a:t>,  </a:t>
            </a:r>
            <a:r>
              <a:rPr sz="1800" spc="-10" dirty="0">
                <a:latin typeface="Courier New"/>
                <a:cs typeface="Courier New"/>
              </a:rPr>
              <a:t>return  value,  registers  </a:t>
            </a: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</a:t>
            </a:r>
            <a:r>
              <a:rPr spc="-75" dirty="0"/>
              <a:t> </a:t>
            </a:r>
            <a:r>
              <a:rPr dirty="0"/>
              <a:t>Allocation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</a:t>
            </a:r>
            <a:r>
              <a:rPr spc="-75" dirty="0"/>
              <a:t> </a:t>
            </a:r>
            <a:r>
              <a:rPr dirty="0"/>
              <a:t>Allocation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3699" y="32923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</a:t>
            </a:r>
            <a:r>
              <a:rPr sz="2000" dirty="0">
                <a:solidFill>
                  <a:srgbClr val="FF3100"/>
                </a:solidFill>
                <a:latin typeface="Courier New"/>
                <a:cs typeface="Courier New"/>
              </a:rPr>
              <a:t>L1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8939" y="4282946"/>
            <a:ext cx="9404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…  </a:t>
            </a:r>
            <a:r>
              <a:rPr sz="2000" spc="-5" dirty="0">
                <a:latin typeface="Courier New"/>
                <a:cs typeface="Courier New"/>
              </a:rPr>
              <a:t>retur</a:t>
            </a:r>
            <a:r>
              <a:rPr sz="2000" dirty="0"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49057" y="3523994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3100"/>
                </a:solidFill>
                <a:latin typeface="Courier New"/>
                <a:cs typeface="Courier New"/>
              </a:rPr>
              <a:t>L</a:t>
            </a:r>
            <a:r>
              <a:rPr sz="2000" dirty="0">
                <a:solidFill>
                  <a:srgbClr val="FF3100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46137" y="4209794"/>
            <a:ext cx="1550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90827" y="3500627"/>
            <a:ext cx="388620" cy="843280"/>
          </a:xfrm>
          <a:custGeom>
            <a:avLst/>
            <a:gdLst/>
            <a:ahLst/>
            <a:cxnLst/>
            <a:rect l="l" t="t" r="r" b="b"/>
            <a:pathLst>
              <a:path w="388619" h="843279">
                <a:moveTo>
                  <a:pt x="358782" y="771352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350096" y="775405"/>
                </a:lnTo>
                <a:lnTo>
                  <a:pt x="358782" y="771352"/>
                </a:lnTo>
                <a:close/>
              </a:path>
              <a:path w="388619" h="843279">
                <a:moveTo>
                  <a:pt x="364235" y="825405"/>
                </a:moveTo>
                <a:lnTo>
                  <a:pt x="364235" y="786383"/>
                </a:lnTo>
                <a:lnTo>
                  <a:pt x="361187" y="789431"/>
                </a:lnTo>
                <a:lnTo>
                  <a:pt x="358139" y="789431"/>
                </a:lnTo>
                <a:lnTo>
                  <a:pt x="355091" y="786383"/>
                </a:lnTo>
                <a:lnTo>
                  <a:pt x="350096" y="775405"/>
                </a:lnTo>
                <a:lnTo>
                  <a:pt x="320039" y="789431"/>
                </a:lnTo>
                <a:lnTo>
                  <a:pt x="364235" y="825405"/>
                </a:lnTo>
                <a:close/>
              </a:path>
              <a:path w="388619" h="843279">
                <a:moveTo>
                  <a:pt x="364235" y="786383"/>
                </a:moveTo>
                <a:lnTo>
                  <a:pt x="364235" y="783335"/>
                </a:lnTo>
                <a:lnTo>
                  <a:pt x="358782" y="771352"/>
                </a:lnTo>
                <a:lnTo>
                  <a:pt x="350096" y="775405"/>
                </a:lnTo>
                <a:lnTo>
                  <a:pt x="355091" y="786383"/>
                </a:lnTo>
                <a:lnTo>
                  <a:pt x="358139" y="789431"/>
                </a:lnTo>
                <a:lnTo>
                  <a:pt x="361187" y="789431"/>
                </a:lnTo>
                <a:lnTo>
                  <a:pt x="364235" y="786383"/>
                </a:lnTo>
                <a:close/>
              </a:path>
              <a:path w="388619" h="843279">
                <a:moveTo>
                  <a:pt x="388619" y="757427"/>
                </a:moveTo>
                <a:lnTo>
                  <a:pt x="358782" y="771352"/>
                </a:lnTo>
                <a:lnTo>
                  <a:pt x="364235" y="783335"/>
                </a:lnTo>
                <a:lnTo>
                  <a:pt x="364235" y="825405"/>
                </a:lnTo>
                <a:lnTo>
                  <a:pt x="385571" y="842771"/>
                </a:lnTo>
                <a:lnTo>
                  <a:pt x="388619" y="757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9296" y="2467354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</a:t>
            </a:r>
            <a:r>
              <a:rPr spc="-75" dirty="0"/>
              <a:t> </a:t>
            </a:r>
            <a:r>
              <a:rPr dirty="0"/>
              <a:t>Allocation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6338" y="2168650"/>
            <a:ext cx="13125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Activation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3737" y="2244850"/>
            <a:ext cx="13125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Activation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3699" y="32923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8939" y="4206746"/>
            <a:ext cx="940435" cy="93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…  </a:t>
            </a:r>
            <a:r>
              <a:rPr sz="2000" spc="-5" dirty="0">
                <a:latin typeface="Courier New"/>
                <a:cs typeface="Courier New"/>
              </a:rPr>
              <a:t>retur</a:t>
            </a:r>
            <a:r>
              <a:rPr sz="2000" dirty="0"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71837" y="2667000"/>
          <a:ext cx="4267196" cy="4404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99"/>
                <a:gridCol w="929935"/>
                <a:gridCol w="822664"/>
                <a:gridCol w="380999"/>
                <a:gridCol w="1752599"/>
              </a:tblGrid>
              <a:tr h="685799">
                <a:tc rowSpan="4"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82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pro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8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du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242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procedure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761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L1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9049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6360" marR="679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Loca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l  for</a:t>
                      </a:r>
                      <a:r>
                        <a:rPr sz="2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data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2560" marR="4762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Local</a:t>
                      </a:r>
                      <a:r>
                        <a:rPr sz="20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data  for</a:t>
                      </a:r>
                      <a:r>
                        <a:rPr sz="20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5719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8599"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0827" y="3500627"/>
            <a:ext cx="386080" cy="233679"/>
          </a:xfrm>
          <a:custGeom>
            <a:avLst/>
            <a:gdLst/>
            <a:ahLst/>
            <a:cxnLst/>
            <a:rect l="l" t="t" r="r" b="b"/>
            <a:pathLst>
              <a:path w="386080" h="233679">
                <a:moveTo>
                  <a:pt x="322690" y="189925"/>
                </a:moveTo>
                <a:lnTo>
                  <a:pt x="7619" y="0"/>
                </a:lnTo>
                <a:lnTo>
                  <a:pt x="3047" y="0"/>
                </a:lnTo>
                <a:lnTo>
                  <a:pt x="0" y="1523"/>
                </a:lnTo>
                <a:lnTo>
                  <a:pt x="0" y="6095"/>
                </a:lnTo>
                <a:lnTo>
                  <a:pt x="1523" y="9143"/>
                </a:lnTo>
                <a:lnTo>
                  <a:pt x="318056" y="197591"/>
                </a:lnTo>
                <a:lnTo>
                  <a:pt x="322690" y="189925"/>
                </a:lnTo>
                <a:close/>
              </a:path>
              <a:path w="386080" h="233679">
                <a:moveTo>
                  <a:pt x="335279" y="229579"/>
                </a:moveTo>
                <a:lnTo>
                  <a:pt x="335279" y="202691"/>
                </a:lnTo>
                <a:lnTo>
                  <a:pt x="332231" y="205739"/>
                </a:lnTo>
                <a:lnTo>
                  <a:pt x="329183" y="204215"/>
                </a:lnTo>
                <a:lnTo>
                  <a:pt x="318056" y="197591"/>
                </a:lnTo>
                <a:lnTo>
                  <a:pt x="300227" y="227075"/>
                </a:lnTo>
                <a:lnTo>
                  <a:pt x="335279" y="229579"/>
                </a:lnTo>
                <a:close/>
              </a:path>
              <a:path w="386080" h="233679">
                <a:moveTo>
                  <a:pt x="335279" y="202691"/>
                </a:moveTo>
                <a:lnTo>
                  <a:pt x="335279" y="199643"/>
                </a:lnTo>
                <a:lnTo>
                  <a:pt x="333755" y="196595"/>
                </a:lnTo>
                <a:lnTo>
                  <a:pt x="322690" y="189925"/>
                </a:lnTo>
                <a:lnTo>
                  <a:pt x="318056" y="197591"/>
                </a:lnTo>
                <a:lnTo>
                  <a:pt x="329183" y="204215"/>
                </a:lnTo>
                <a:lnTo>
                  <a:pt x="332231" y="205739"/>
                </a:lnTo>
                <a:lnTo>
                  <a:pt x="335279" y="202691"/>
                </a:lnTo>
                <a:close/>
              </a:path>
              <a:path w="386080" h="233679">
                <a:moveTo>
                  <a:pt x="385571" y="233171"/>
                </a:moveTo>
                <a:lnTo>
                  <a:pt x="339851" y="161543"/>
                </a:lnTo>
                <a:lnTo>
                  <a:pt x="322690" y="189925"/>
                </a:lnTo>
                <a:lnTo>
                  <a:pt x="333755" y="196595"/>
                </a:lnTo>
                <a:lnTo>
                  <a:pt x="335279" y="199643"/>
                </a:lnTo>
                <a:lnTo>
                  <a:pt x="335279" y="229579"/>
                </a:lnTo>
                <a:lnTo>
                  <a:pt x="385571" y="233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63699" y="2244850"/>
            <a:ext cx="1267460" cy="1070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dirty="0">
                <a:latin typeface="Courier New"/>
                <a:cs typeface="Courier New"/>
              </a:rPr>
              <a:t>A: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36338" y="3447794"/>
            <a:ext cx="17024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addr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3737" y="2245582"/>
            <a:ext cx="1778635" cy="259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7314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64465" indent="-762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addr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64465" marR="8191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7499" y="4209794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499" y="4514594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7939" y="6588249"/>
            <a:ext cx="237299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CD3100"/>
                </a:solidFill>
                <a:latin typeface="Times New Roman"/>
                <a:cs typeface="Times New Roman"/>
              </a:rPr>
              <a:t>What</a:t>
            </a:r>
            <a:r>
              <a:rPr sz="2400" b="1" spc="-40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D3100"/>
                </a:solidFill>
                <a:latin typeface="Times New Roman"/>
                <a:cs typeface="Times New Roman"/>
              </a:rPr>
              <a:t>happens???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37103" y="4876800"/>
            <a:ext cx="707390" cy="1606550"/>
          </a:xfrm>
          <a:custGeom>
            <a:avLst/>
            <a:gdLst/>
            <a:ahLst/>
            <a:cxnLst/>
            <a:rect l="l" t="t" r="r" b="b"/>
            <a:pathLst>
              <a:path w="707389" h="1606550">
                <a:moveTo>
                  <a:pt x="86867" y="68579"/>
                </a:moveTo>
                <a:lnTo>
                  <a:pt x="6095" y="0"/>
                </a:lnTo>
                <a:lnTo>
                  <a:pt x="0" y="106679"/>
                </a:lnTo>
                <a:lnTo>
                  <a:pt x="22859" y="96653"/>
                </a:lnTo>
                <a:lnTo>
                  <a:pt x="22859" y="79247"/>
                </a:lnTo>
                <a:lnTo>
                  <a:pt x="51815" y="67055"/>
                </a:lnTo>
                <a:lnTo>
                  <a:pt x="57918" y="81277"/>
                </a:lnTo>
                <a:lnTo>
                  <a:pt x="86867" y="68579"/>
                </a:lnTo>
                <a:close/>
              </a:path>
              <a:path w="707389" h="1606550">
                <a:moveTo>
                  <a:pt x="57918" y="81277"/>
                </a:moveTo>
                <a:lnTo>
                  <a:pt x="51815" y="67055"/>
                </a:lnTo>
                <a:lnTo>
                  <a:pt x="22859" y="79247"/>
                </a:lnTo>
                <a:lnTo>
                  <a:pt x="29133" y="93901"/>
                </a:lnTo>
                <a:lnTo>
                  <a:pt x="57918" y="81277"/>
                </a:lnTo>
                <a:close/>
              </a:path>
              <a:path w="707389" h="1606550">
                <a:moveTo>
                  <a:pt x="29133" y="93901"/>
                </a:moveTo>
                <a:lnTo>
                  <a:pt x="22859" y="79247"/>
                </a:lnTo>
                <a:lnTo>
                  <a:pt x="22859" y="96653"/>
                </a:lnTo>
                <a:lnTo>
                  <a:pt x="29133" y="93901"/>
                </a:lnTo>
                <a:close/>
              </a:path>
              <a:path w="707389" h="1606550">
                <a:moveTo>
                  <a:pt x="707135" y="1594103"/>
                </a:moveTo>
                <a:lnTo>
                  <a:pt x="57918" y="81277"/>
                </a:lnTo>
                <a:lnTo>
                  <a:pt x="29133" y="93901"/>
                </a:lnTo>
                <a:lnTo>
                  <a:pt x="676655" y="1606295"/>
                </a:lnTo>
                <a:lnTo>
                  <a:pt x="707135" y="1594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75" dirty="0"/>
              <a:t> </a:t>
            </a:r>
            <a:r>
              <a:rPr dirty="0"/>
              <a:t>Recursion?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699" y="2987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130546"/>
            <a:ext cx="124523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 indent="3048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6137" y="4209794"/>
            <a:ext cx="1550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90827" y="3191255"/>
            <a:ext cx="843280" cy="318770"/>
          </a:xfrm>
          <a:custGeom>
            <a:avLst/>
            <a:gdLst/>
            <a:ahLst/>
            <a:cxnLst/>
            <a:rect l="l" t="t" r="r" b="b"/>
            <a:pathLst>
              <a:path w="843280" h="318770">
                <a:moveTo>
                  <a:pt x="772565" y="39526"/>
                </a:moveTo>
                <a:lnTo>
                  <a:pt x="769119" y="30527"/>
                </a:lnTo>
                <a:lnTo>
                  <a:pt x="3047" y="309371"/>
                </a:lnTo>
                <a:lnTo>
                  <a:pt x="0" y="312419"/>
                </a:lnTo>
                <a:lnTo>
                  <a:pt x="0" y="315467"/>
                </a:lnTo>
                <a:lnTo>
                  <a:pt x="3047" y="318515"/>
                </a:lnTo>
                <a:lnTo>
                  <a:pt x="6095" y="318515"/>
                </a:lnTo>
                <a:lnTo>
                  <a:pt x="772565" y="39526"/>
                </a:lnTo>
                <a:close/>
              </a:path>
              <a:path w="843280" h="318770">
                <a:moveTo>
                  <a:pt x="842771" y="9143"/>
                </a:moveTo>
                <a:lnTo>
                  <a:pt x="757427" y="0"/>
                </a:lnTo>
                <a:lnTo>
                  <a:pt x="769119" y="30527"/>
                </a:lnTo>
                <a:lnTo>
                  <a:pt x="781811" y="25907"/>
                </a:lnTo>
                <a:lnTo>
                  <a:pt x="784859" y="25907"/>
                </a:lnTo>
                <a:lnTo>
                  <a:pt x="787907" y="28955"/>
                </a:lnTo>
                <a:lnTo>
                  <a:pt x="787907" y="68339"/>
                </a:lnTo>
                <a:lnTo>
                  <a:pt x="842771" y="9143"/>
                </a:lnTo>
                <a:close/>
              </a:path>
              <a:path w="843280" h="318770">
                <a:moveTo>
                  <a:pt x="787907" y="33527"/>
                </a:moveTo>
                <a:lnTo>
                  <a:pt x="787907" y="28955"/>
                </a:lnTo>
                <a:lnTo>
                  <a:pt x="784859" y="25907"/>
                </a:lnTo>
                <a:lnTo>
                  <a:pt x="781811" y="25907"/>
                </a:lnTo>
                <a:lnTo>
                  <a:pt x="769119" y="30527"/>
                </a:lnTo>
                <a:lnTo>
                  <a:pt x="772565" y="39526"/>
                </a:lnTo>
                <a:lnTo>
                  <a:pt x="784859" y="35051"/>
                </a:lnTo>
                <a:lnTo>
                  <a:pt x="787907" y="33527"/>
                </a:lnTo>
                <a:close/>
              </a:path>
              <a:path w="843280" h="318770">
                <a:moveTo>
                  <a:pt x="787907" y="68339"/>
                </a:moveTo>
                <a:lnTo>
                  <a:pt x="787907" y="33527"/>
                </a:lnTo>
                <a:lnTo>
                  <a:pt x="784859" y="35051"/>
                </a:lnTo>
                <a:lnTo>
                  <a:pt x="772565" y="39526"/>
                </a:lnTo>
                <a:lnTo>
                  <a:pt x="784859" y="71627"/>
                </a:lnTo>
                <a:lnTo>
                  <a:pt x="787907" y="68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35" dirty="0"/>
              <a:t> </a:t>
            </a:r>
            <a:r>
              <a:rPr spc="-5" dirty="0"/>
              <a:t>Recursion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699" y="2987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206746"/>
            <a:ext cx="124523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 indent="3048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6137" y="4209794"/>
            <a:ext cx="1550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2227" y="3729227"/>
            <a:ext cx="919480" cy="995680"/>
          </a:xfrm>
          <a:custGeom>
            <a:avLst/>
            <a:gdLst/>
            <a:ahLst/>
            <a:cxnLst/>
            <a:rect l="l" t="t" r="r" b="b"/>
            <a:pathLst>
              <a:path w="919480" h="995679">
                <a:moveTo>
                  <a:pt x="870658" y="935476"/>
                </a:moveTo>
                <a:lnTo>
                  <a:pt x="7619" y="1523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863588" y="942152"/>
                </a:lnTo>
                <a:lnTo>
                  <a:pt x="870658" y="935476"/>
                </a:lnTo>
                <a:close/>
              </a:path>
              <a:path w="919480" h="995679">
                <a:moveTo>
                  <a:pt x="880871" y="980518"/>
                </a:moveTo>
                <a:lnTo>
                  <a:pt x="880871" y="949451"/>
                </a:lnTo>
                <a:lnTo>
                  <a:pt x="879347" y="952499"/>
                </a:lnTo>
                <a:lnTo>
                  <a:pt x="876299" y="954023"/>
                </a:lnTo>
                <a:lnTo>
                  <a:pt x="871727" y="950975"/>
                </a:lnTo>
                <a:lnTo>
                  <a:pt x="863588" y="942152"/>
                </a:lnTo>
                <a:lnTo>
                  <a:pt x="839723" y="964691"/>
                </a:lnTo>
                <a:lnTo>
                  <a:pt x="880871" y="980518"/>
                </a:lnTo>
                <a:close/>
              </a:path>
              <a:path w="919480" h="995679">
                <a:moveTo>
                  <a:pt x="880871" y="949451"/>
                </a:moveTo>
                <a:lnTo>
                  <a:pt x="879347" y="944879"/>
                </a:lnTo>
                <a:lnTo>
                  <a:pt x="870658" y="935476"/>
                </a:lnTo>
                <a:lnTo>
                  <a:pt x="863588" y="942152"/>
                </a:lnTo>
                <a:lnTo>
                  <a:pt x="871727" y="950975"/>
                </a:lnTo>
                <a:lnTo>
                  <a:pt x="876299" y="954023"/>
                </a:lnTo>
                <a:lnTo>
                  <a:pt x="879347" y="952499"/>
                </a:lnTo>
                <a:lnTo>
                  <a:pt x="880871" y="949451"/>
                </a:lnTo>
                <a:close/>
              </a:path>
              <a:path w="919480" h="995679">
                <a:moveTo>
                  <a:pt x="918971" y="995171"/>
                </a:moveTo>
                <a:lnTo>
                  <a:pt x="894587" y="912875"/>
                </a:lnTo>
                <a:lnTo>
                  <a:pt x="870658" y="935476"/>
                </a:lnTo>
                <a:lnTo>
                  <a:pt x="879347" y="944879"/>
                </a:lnTo>
                <a:lnTo>
                  <a:pt x="880871" y="949451"/>
                </a:lnTo>
                <a:lnTo>
                  <a:pt x="880871" y="980518"/>
                </a:lnTo>
                <a:lnTo>
                  <a:pt x="918971" y="99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40497" y="3428998"/>
            <a:ext cx="36449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9296" y="2467354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58200" y="2057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35" dirty="0"/>
              <a:t> </a:t>
            </a:r>
            <a:r>
              <a:rPr spc="-5" dirty="0"/>
              <a:t>Recursion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699" y="2987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130546"/>
            <a:ext cx="124523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 indent="3048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6137" y="4209794"/>
            <a:ext cx="1550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8427" y="3729227"/>
            <a:ext cx="547370" cy="1452880"/>
          </a:xfrm>
          <a:custGeom>
            <a:avLst/>
            <a:gdLst/>
            <a:ahLst/>
            <a:cxnLst/>
            <a:rect l="l" t="t" r="r" b="b"/>
            <a:pathLst>
              <a:path w="547369" h="1452879">
                <a:moveTo>
                  <a:pt x="516534" y="1378740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507536" y="1382185"/>
                </a:lnTo>
                <a:lnTo>
                  <a:pt x="516534" y="1378740"/>
                </a:lnTo>
                <a:close/>
              </a:path>
              <a:path w="547369" h="1452879">
                <a:moveTo>
                  <a:pt x="521207" y="1436834"/>
                </a:moveTo>
                <a:lnTo>
                  <a:pt x="521207" y="1391411"/>
                </a:lnTo>
                <a:lnTo>
                  <a:pt x="518159" y="1397507"/>
                </a:lnTo>
                <a:lnTo>
                  <a:pt x="513587" y="1397507"/>
                </a:lnTo>
                <a:lnTo>
                  <a:pt x="512063" y="1394459"/>
                </a:lnTo>
                <a:lnTo>
                  <a:pt x="507536" y="1382185"/>
                </a:lnTo>
                <a:lnTo>
                  <a:pt x="475487" y="1394459"/>
                </a:lnTo>
                <a:lnTo>
                  <a:pt x="521207" y="1436834"/>
                </a:lnTo>
                <a:close/>
              </a:path>
              <a:path w="547369" h="1452879">
                <a:moveTo>
                  <a:pt x="521207" y="1391411"/>
                </a:moveTo>
                <a:lnTo>
                  <a:pt x="516534" y="1378740"/>
                </a:lnTo>
                <a:lnTo>
                  <a:pt x="507536" y="1382185"/>
                </a:lnTo>
                <a:lnTo>
                  <a:pt x="512063" y="1394459"/>
                </a:lnTo>
                <a:lnTo>
                  <a:pt x="513587" y="1397507"/>
                </a:lnTo>
                <a:lnTo>
                  <a:pt x="518159" y="1397507"/>
                </a:lnTo>
                <a:lnTo>
                  <a:pt x="521207" y="1391411"/>
                </a:lnTo>
                <a:close/>
              </a:path>
              <a:path w="547369" h="1452879">
                <a:moveTo>
                  <a:pt x="547115" y="1367027"/>
                </a:moveTo>
                <a:lnTo>
                  <a:pt x="516534" y="1378740"/>
                </a:lnTo>
                <a:lnTo>
                  <a:pt x="521207" y="1391411"/>
                </a:lnTo>
                <a:lnTo>
                  <a:pt x="521207" y="1436834"/>
                </a:lnTo>
                <a:lnTo>
                  <a:pt x="537971" y="1452371"/>
                </a:lnTo>
                <a:lnTo>
                  <a:pt x="547115" y="1367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40497" y="3428998"/>
            <a:ext cx="36449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9296" y="2467354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9296" y="3197350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58200" y="2819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35" dirty="0"/>
              <a:t> </a:t>
            </a:r>
            <a:r>
              <a:rPr spc="-5" dirty="0"/>
              <a:t>Recursion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699" y="2987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130546"/>
            <a:ext cx="124523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 indent="3048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6137" y="4209794"/>
            <a:ext cx="1550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Local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38427" y="3729227"/>
            <a:ext cx="547370" cy="1452880"/>
          </a:xfrm>
          <a:custGeom>
            <a:avLst/>
            <a:gdLst/>
            <a:ahLst/>
            <a:cxnLst/>
            <a:rect l="l" t="t" r="r" b="b"/>
            <a:pathLst>
              <a:path w="547369" h="1452879">
                <a:moveTo>
                  <a:pt x="516534" y="1378740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507536" y="1382185"/>
                </a:lnTo>
                <a:lnTo>
                  <a:pt x="516534" y="1378740"/>
                </a:lnTo>
                <a:close/>
              </a:path>
              <a:path w="547369" h="1452879">
                <a:moveTo>
                  <a:pt x="521207" y="1436834"/>
                </a:moveTo>
                <a:lnTo>
                  <a:pt x="521207" y="1391411"/>
                </a:lnTo>
                <a:lnTo>
                  <a:pt x="518159" y="1397507"/>
                </a:lnTo>
                <a:lnTo>
                  <a:pt x="513587" y="1397507"/>
                </a:lnTo>
                <a:lnTo>
                  <a:pt x="512063" y="1394459"/>
                </a:lnTo>
                <a:lnTo>
                  <a:pt x="507536" y="1382185"/>
                </a:lnTo>
                <a:lnTo>
                  <a:pt x="475487" y="1394459"/>
                </a:lnTo>
                <a:lnTo>
                  <a:pt x="521207" y="1436834"/>
                </a:lnTo>
                <a:close/>
              </a:path>
              <a:path w="547369" h="1452879">
                <a:moveTo>
                  <a:pt x="521207" y="1391411"/>
                </a:moveTo>
                <a:lnTo>
                  <a:pt x="516534" y="1378740"/>
                </a:lnTo>
                <a:lnTo>
                  <a:pt x="507536" y="1382185"/>
                </a:lnTo>
                <a:lnTo>
                  <a:pt x="512063" y="1394459"/>
                </a:lnTo>
                <a:lnTo>
                  <a:pt x="513587" y="1397507"/>
                </a:lnTo>
                <a:lnTo>
                  <a:pt x="518159" y="1397507"/>
                </a:lnTo>
                <a:lnTo>
                  <a:pt x="521207" y="1391411"/>
                </a:lnTo>
                <a:close/>
              </a:path>
              <a:path w="547369" h="1452879">
                <a:moveTo>
                  <a:pt x="547115" y="1367027"/>
                </a:moveTo>
                <a:lnTo>
                  <a:pt x="516534" y="1378740"/>
                </a:lnTo>
                <a:lnTo>
                  <a:pt x="521207" y="1391411"/>
                </a:lnTo>
                <a:lnTo>
                  <a:pt x="521207" y="1436834"/>
                </a:lnTo>
                <a:lnTo>
                  <a:pt x="537971" y="1452371"/>
                </a:lnTo>
                <a:lnTo>
                  <a:pt x="547115" y="1367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40497" y="3428998"/>
            <a:ext cx="36449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9296" y="2467354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58200" y="2057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35" dirty="0"/>
              <a:t> </a:t>
            </a:r>
            <a:r>
              <a:rPr spc="-5" dirty="0"/>
              <a:t>Recursion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Run-time</a:t>
            </a:r>
            <a:r>
              <a:rPr sz="3200" spc="-70" dirty="0"/>
              <a:t> </a:t>
            </a:r>
            <a:r>
              <a:rPr sz="3200" dirty="0"/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569830"/>
            <a:ext cx="8684261" cy="5445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01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Compiler </a:t>
            </a:r>
            <a:r>
              <a:rPr sz="2600" spc="-5" dirty="0">
                <a:latin typeface="Arial"/>
                <a:cs typeface="Arial"/>
              </a:rPr>
              <a:t>must </a:t>
            </a:r>
            <a:r>
              <a:rPr sz="2600" dirty="0">
                <a:latin typeface="Arial"/>
                <a:cs typeface="Arial"/>
              </a:rPr>
              <a:t>cooperate with OS and other </a:t>
            </a:r>
            <a:r>
              <a:rPr sz="2600" spc="-5" dirty="0">
                <a:latin typeface="Arial"/>
                <a:cs typeface="Arial"/>
              </a:rPr>
              <a:t>system  </a:t>
            </a:r>
            <a:r>
              <a:rPr sz="2600" dirty="0">
                <a:latin typeface="Arial"/>
                <a:cs typeface="Arial"/>
              </a:rPr>
              <a:t>software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support </a:t>
            </a:r>
            <a:r>
              <a:rPr sz="2600" spc="-5" dirty="0">
                <a:latin typeface="Arial"/>
                <a:cs typeface="Arial"/>
              </a:rPr>
              <a:t>implementation </a:t>
            </a:r>
            <a:r>
              <a:rPr sz="2600" dirty="0">
                <a:latin typeface="Arial"/>
                <a:cs typeface="Arial"/>
              </a:rPr>
              <a:t>of different  abstractions </a:t>
            </a:r>
            <a:r>
              <a:rPr sz="2600" spc="-5" dirty="0">
                <a:latin typeface="Arial"/>
                <a:cs typeface="Arial"/>
              </a:rPr>
              <a:t>(names, </a:t>
            </a:r>
            <a:r>
              <a:rPr sz="2600" dirty="0">
                <a:latin typeface="Arial"/>
                <a:cs typeface="Arial"/>
              </a:rPr>
              <a:t>scopes, bindings, data types,  operators, procedures, parameters, </a:t>
            </a:r>
            <a:r>
              <a:rPr sz="2600" spc="-5" dirty="0">
                <a:latin typeface="Arial"/>
                <a:cs typeface="Arial"/>
              </a:rPr>
              <a:t>flow-of-control) </a:t>
            </a:r>
            <a:r>
              <a:rPr sz="2600" dirty="0">
                <a:latin typeface="Arial"/>
                <a:cs typeface="Arial"/>
              </a:rPr>
              <a:t>on  the target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machine</a:t>
            </a:r>
            <a:endParaRPr sz="2600">
              <a:latin typeface="Arial"/>
              <a:cs typeface="Arial"/>
            </a:endParaRPr>
          </a:p>
          <a:p>
            <a:pPr marL="355600" marR="672465" indent="-342900">
              <a:lnSpc>
                <a:spcPts val="2810"/>
              </a:lnSpc>
              <a:spcBef>
                <a:spcPts val="675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Compiler does </a:t>
            </a:r>
            <a:r>
              <a:rPr sz="2600" spc="-5" dirty="0">
                <a:latin typeface="Arial"/>
                <a:cs typeface="Arial"/>
              </a:rPr>
              <a:t>this </a:t>
            </a:r>
            <a:r>
              <a:rPr sz="2600" dirty="0">
                <a:latin typeface="Arial"/>
                <a:cs typeface="Arial"/>
              </a:rPr>
              <a:t>by </a:t>
            </a:r>
            <a:r>
              <a:rPr sz="2600" b="1" spc="-5" dirty="0">
                <a:latin typeface="Arial"/>
                <a:cs typeface="Arial"/>
              </a:rPr>
              <a:t>Run-Time </a:t>
            </a:r>
            <a:r>
              <a:rPr sz="2600" b="1" dirty="0">
                <a:latin typeface="Arial"/>
                <a:cs typeface="Arial"/>
              </a:rPr>
              <a:t>Environment </a:t>
            </a:r>
            <a:r>
              <a:rPr sz="2600" dirty="0">
                <a:latin typeface="Arial"/>
                <a:cs typeface="Arial"/>
              </a:rPr>
              <a:t>in  which </a:t>
            </a:r>
            <a:r>
              <a:rPr sz="2600" spc="-5" dirty="0">
                <a:latin typeface="Arial"/>
                <a:cs typeface="Arial"/>
              </a:rPr>
              <a:t>it </a:t>
            </a:r>
            <a:r>
              <a:rPr sz="2600" dirty="0">
                <a:latin typeface="Arial"/>
                <a:cs typeface="Arial"/>
              </a:rPr>
              <a:t>assumes </a:t>
            </a:r>
            <a:r>
              <a:rPr sz="2600" spc="-5" dirty="0">
                <a:latin typeface="Arial"/>
                <a:cs typeface="Arial"/>
              </a:rPr>
              <a:t>its </a:t>
            </a:r>
            <a:r>
              <a:rPr sz="2600" dirty="0">
                <a:latin typeface="Arial"/>
                <a:cs typeface="Arial"/>
              </a:rPr>
              <a:t>target programs are being  executed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Run-Time </a:t>
            </a:r>
            <a:r>
              <a:rPr sz="2600" dirty="0">
                <a:latin typeface="Arial"/>
                <a:cs typeface="Arial"/>
              </a:rPr>
              <a:t>Environment deals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with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59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Layout and allocation of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Access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variable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Linkage </a:t>
            </a:r>
            <a:r>
              <a:rPr sz="2400" spc="-5" dirty="0">
                <a:latin typeface="Arial"/>
                <a:cs typeface="Arial"/>
              </a:rPr>
              <a:t>between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Parameter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passing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7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Interface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OS, I/O devices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667000"/>
            <a:ext cx="1752600" cy="3810000"/>
          </a:xfrm>
          <a:custGeom>
            <a:avLst/>
            <a:gdLst/>
            <a:ahLst/>
            <a:cxnLst/>
            <a:rect l="l" t="t" r="r" b="b"/>
            <a:pathLst>
              <a:path w="1752600" h="3810000">
                <a:moveTo>
                  <a:pt x="0" y="0"/>
                </a:moveTo>
                <a:lnTo>
                  <a:pt x="0" y="3809999"/>
                </a:lnTo>
                <a:lnTo>
                  <a:pt x="1752599" y="3809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39" y="2244850"/>
            <a:ext cx="125222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Code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3352800"/>
            <a:ext cx="1752600" cy="2667000"/>
          </a:xfrm>
          <a:custGeom>
            <a:avLst/>
            <a:gdLst/>
            <a:ahLst/>
            <a:cxnLst/>
            <a:rect l="l" t="t" r="r" b="b"/>
            <a:pathLst>
              <a:path w="1752600" h="2667000">
                <a:moveTo>
                  <a:pt x="0" y="0"/>
                </a:moveTo>
                <a:lnTo>
                  <a:pt x="0" y="2666999"/>
                </a:lnTo>
                <a:lnTo>
                  <a:pt x="1752599" y="26669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91200" y="3429000"/>
            <a:ext cx="1752600" cy="3276600"/>
          </a:xfrm>
          <a:custGeom>
            <a:avLst/>
            <a:gdLst/>
            <a:ahLst/>
            <a:cxnLst/>
            <a:rect l="l" t="t" r="r" b="b"/>
            <a:pathLst>
              <a:path w="1752600" h="3276600">
                <a:moveTo>
                  <a:pt x="0" y="0"/>
                </a:moveTo>
                <a:lnTo>
                  <a:pt x="0" y="3276599"/>
                </a:lnTo>
                <a:lnTo>
                  <a:pt x="1752599" y="3276599"/>
                </a:lnTo>
                <a:lnTo>
                  <a:pt x="17525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6338" y="21693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37" y="2245582"/>
            <a:ext cx="1676400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spc="-5" dirty="0">
                <a:latin typeface="Times New Roman"/>
                <a:cs typeface="Times New Roman"/>
              </a:rPr>
              <a:t>Activation  for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procedure  </a:t>
            </a:r>
            <a:r>
              <a:rPr sz="240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0" y="41148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3699" y="2682746"/>
            <a:ext cx="3308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A</a:t>
            </a:r>
            <a:r>
              <a:rPr sz="2000" dirty="0"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3699" y="2987546"/>
            <a:ext cx="13976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572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L1: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8939" y="4130546"/>
            <a:ext cx="1245235" cy="1238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B:</a:t>
            </a:r>
            <a:endParaRPr sz="2000">
              <a:latin typeface="Courier New"/>
              <a:cs typeface="Courier New"/>
            </a:endParaRPr>
          </a:p>
          <a:p>
            <a:pPr marL="12700" marR="5080" indent="3048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call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  L2: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return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7600" y="3810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1200" y="3886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38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338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60537" y="4209794"/>
            <a:ext cx="63563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dat</a:t>
            </a:r>
            <a:r>
              <a:rPr sz="2000" dirty="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6137" y="4209794"/>
            <a:ext cx="788035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Loca</a:t>
            </a:r>
            <a:r>
              <a:rPr sz="2000" dirty="0">
                <a:latin typeface="Courier New"/>
                <a:cs typeface="Courier New"/>
              </a:rPr>
              <a:t>l  for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299" y="3352798"/>
            <a:ext cx="398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38427" y="3729227"/>
            <a:ext cx="547370" cy="1452880"/>
          </a:xfrm>
          <a:custGeom>
            <a:avLst/>
            <a:gdLst/>
            <a:ahLst/>
            <a:cxnLst/>
            <a:rect l="l" t="t" r="r" b="b"/>
            <a:pathLst>
              <a:path w="547369" h="1452879">
                <a:moveTo>
                  <a:pt x="516534" y="1378740"/>
                </a:moveTo>
                <a:lnTo>
                  <a:pt x="9143" y="3047"/>
                </a:lnTo>
                <a:lnTo>
                  <a:pt x="6095" y="0"/>
                </a:lnTo>
                <a:lnTo>
                  <a:pt x="3047" y="0"/>
                </a:lnTo>
                <a:lnTo>
                  <a:pt x="0" y="3047"/>
                </a:lnTo>
                <a:lnTo>
                  <a:pt x="0" y="6095"/>
                </a:lnTo>
                <a:lnTo>
                  <a:pt x="507536" y="1382185"/>
                </a:lnTo>
                <a:lnTo>
                  <a:pt x="516534" y="1378740"/>
                </a:lnTo>
                <a:close/>
              </a:path>
              <a:path w="547369" h="1452879">
                <a:moveTo>
                  <a:pt x="521207" y="1436834"/>
                </a:moveTo>
                <a:lnTo>
                  <a:pt x="521207" y="1391411"/>
                </a:lnTo>
                <a:lnTo>
                  <a:pt x="518159" y="1397507"/>
                </a:lnTo>
                <a:lnTo>
                  <a:pt x="513587" y="1397507"/>
                </a:lnTo>
                <a:lnTo>
                  <a:pt x="512063" y="1394459"/>
                </a:lnTo>
                <a:lnTo>
                  <a:pt x="507536" y="1382185"/>
                </a:lnTo>
                <a:lnTo>
                  <a:pt x="475487" y="1394459"/>
                </a:lnTo>
                <a:lnTo>
                  <a:pt x="521207" y="1436834"/>
                </a:lnTo>
                <a:close/>
              </a:path>
              <a:path w="547369" h="1452879">
                <a:moveTo>
                  <a:pt x="521207" y="1391411"/>
                </a:moveTo>
                <a:lnTo>
                  <a:pt x="516534" y="1378740"/>
                </a:lnTo>
                <a:lnTo>
                  <a:pt x="507536" y="1382185"/>
                </a:lnTo>
                <a:lnTo>
                  <a:pt x="512063" y="1394459"/>
                </a:lnTo>
                <a:lnTo>
                  <a:pt x="513587" y="1397507"/>
                </a:lnTo>
                <a:lnTo>
                  <a:pt x="518159" y="1397507"/>
                </a:lnTo>
                <a:lnTo>
                  <a:pt x="521207" y="1391411"/>
                </a:lnTo>
                <a:close/>
              </a:path>
              <a:path w="547369" h="1452879">
                <a:moveTo>
                  <a:pt x="547115" y="1367027"/>
                </a:moveTo>
                <a:lnTo>
                  <a:pt x="516534" y="1378740"/>
                </a:lnTo>
                <a:lnTo>
                  <a:pt x="521207" y="1391411"/>
                </a:lnTo>
                <a:lnTo>
                  <a:pt x="521207" y="1436834"/>
                </a:lnTo>
                <a:lnTo>
                  <a:pt x="537971" y="1452371"/>
                </a:lnTo>
                <a:lnTo>
                  <a:pt x="547115" y="1367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40497" y="3428998"/>
            <a:ext cx="36449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8296" y="1384807"/>
            <a:ext cx="1148715" cy="73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865" marR="5080" indent="-304800">
              <a:lnSpc>
                <a:spcPts val="2870"/>
              </a:lnSpc>
            </a:pP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Call</a:t>
            </a:r>
            <a:r>
              <a:rPr sz="2400" spc="-95" dirty="0">
                <a:solidFill>
                  <a:srgbClr val="CD31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D3100"/>
                </a:solidFill>
                <a:latin typeface="Times New Roman"/>
                <a:cs typeface="Times New Roman"/>
              </a:rPr>
              <a:t>tree:  </a:t>
            </a: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69296" y="2467354"/>
            <a:ext cx="2292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D31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58200" y="2057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74937" y="3464781"/>
            <a:ext cx="1565910" cy="1856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9800"/>
              </a:lnSpc>
            </a:pP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We’ve lost  the </a:t>
            </a:r>
            <a:r>
              <a:rPr sz="2400" b="1" spc="-5" dirty="0">
                <a:solidFill>
                  <a:srgbClr val="31319A"/>
                </a:solidFill>
                <a:latin typeface="Times New Roman"/>
                <a:cs typeface="Times New Roman"/>
              </a:rPr>
              <a:t>L1</a:t>
            </a:r>
            <a:r>
              <a:rPr sz="2400" b="1" spc="-9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1319A"/>
                </a:solidFill>
                <a:latin typeface="Times New Roman"/>
                <a:cs typeface="Times New Roman"/>
              </a:rPr>
              <a:t>label  </a:t>
            </a: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so </a:t>
            </a:r>
            <a:r>
              <a:rPr sz="2400" b="1" spc="-10" dirty="0">
                <a:solidFill>
                  <a:srgbClr val="31319A"/>
                </a:solidFill>
                <a:latin typeface="Times New Roman"/>
                <a:cs typeface="Times New Roman"/>
              </a:rPr>
              <a:t>we</a:t>
            </a:r>
            <a:r>
              <a:rPr sz="2400" b="1" spc="-9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can’t</a:t>
            </a:r>
            <a:endParaRPr sz="2400">
              <a:latin typeface="Times New Roman"/>
              <a:cs typeface="Times New Roman"/>
            </a:endParaRPr>
          </a:p>
          <a:p>
            <a:pPr marL="12700" marR="121285">
              <a:lnSpc>
                <a:spcPts val="2870"/>
              </a:lnSpc>
              <a:spcBef>
                <a:spcPts val="100"/>
              </a:spcBef>
            </a:pP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get </a:t>
            </a:r>
            <a:r>
              <a:rPr sz="2400" b="1" spc="-5" dirty="0">
                <a:solidFill>
                  <a:srgbClr val="31319A"/>
                </a:solidFill>
                <a:latin typeface="Times New Roman"/>
                <a:cs typeface="Times New Roman"/>
              </a:rPr>
              <a:t>back</a:t>
            </a:r>
            <a:r>
              <a:rPr sz="2400" b="1" spc="-8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to  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Static </a:t>
            </a:r>
            <a:r>
              <a:rPr dirty="0"/>
              <a:t>Allocation:</a:t>
            </a:r>
            <a:r>
              <a:rPr spc="-35" dirty="0"/>
              <a:t> </a:t>
            </a:r>
            <a:r>
              <a:rPr spc="-5" dirty="0"/>
              <a:t>Recursion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057400"/>
            <a:ext cx="7877175" cy="191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27025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000000"/>
                </a:solidFill>
              </a:rPr>
              <a:t>Variable addresses hard-coded, usually</a:t>
            </a:r>
            <a:r>
              <a:rPr sz="3000" spc="-11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as  </a:t>
            </a:r>
            <a:r>
              <a:rPr sz="3000" spc="-5" dirty="0">
                <a:solidFill>
                  <a:srgbClr val="000000"/>
                </a:solidFill>
              </a:rPr>
              <a:t>offset </a:t>
            </a:r>
            <a:r>
              <a:rPr sz="3000" dirty="0">
                <a:solidFill>
                  <a:srgbClr val="000000"/>
                </a:solidFill>
              </a:rPr>
              <a:t>from </a:t>
            </a:r>
            <a:r>
              <a:rPr sz="3000" spc="-5" dirty="0">
                <a:solidFill>
                  <a:srgbClr val="000000"/>
                </a:solidFill>
              </a:rPr>
              <a:t>data </a:t>
            </a:r>
            <a:r>
              <a:rPr sz="3000" dirty="0">
                <a:solidFill>
                  <a:srgbClr val="000000"/>
                </a:solidFill>
              </a:rPr>
              <a:t>area </a:t>
            </a:r>
            <a:r>
              <a:rPr sz="3000" spc="-5" dirty="0">
                <a:solidFill>
                  <a:srgbClr val="000000"/>
                </a:solidFill>
              </a:rPr>
              <a:t>where variable </a:t>
            </a:r>
            <a:r>
              <a:rPr sz="3000" dirty="0">
                <a:solidFill>
                  <a:srgbClr val="000000"/>
                </a:solidFill>
              </a:rPr>
              <a:t>is  </a:t>
            </a:r>
            <a:r>
              <a:rPr sz="3000" spc="-10" dirty="0">
                <a:solidFill>
                  <a:srgbClr val="000000"/>
                </a:solidFill>
              </a:rPr>
              <a:t>declared.</a:t>
            </a:r>
            <a:endParaRPr sz="3000"/>
          </a:p>
          <a:p>
            <a:pPr marL="469265">
              <a:lnSpc>
                <a:spcPct val="100000"/>
              </a:lnSpc>
              <a:spcBef>
                <a:spcPts val="690"/>
              </a:spcBef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addr(x)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= start </a:t>
            </a: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of x's local scope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+ </a:t>
            </a: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x's</a:t>
            </a:r>
            <a:r>
              <a:rPr sz="2800" b="1" spc="45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offset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9" y="799083"/>
            <a:ext cx="738886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CD3100"/>
                </a:solidFill>
                <a:latin typeface="Arial"/>
                <a:cs typeface="Arial"/>
              </a:rPr>
              <a:t>Runtime </a:t>
            </a:r>
            <a:r>
              <a:rPr sz="3200" dirty="0">
                <a:solidFill>
                  <a:srgbClr val="CD3100"/>
                </a:solidFill>
                <a:latin typeface="Arial"/>
                <a:cs typeface="Arial"/>
              </a:rPr>
              <a:t>Addressing in </a:t>
            </a:r>
            <a:r>
              <a:rPr sz="3200" spc="-5" dirty="0">
                <a:solidFill>
                  <a:srgbClr val="CD3100"/>
                </a:solidFill>
                <a:latin typeface="Arial"/>
                <a:cs typeface="Arial"/>
              </a:rPr>
              <a:t>Static</a:t>
            </a:r>
            <a:r>
              <a:rPr sz="3200" spc="-5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D3100"/>
                </a:solidFill>
                <a:latin typeface="Arial"/>
                <a:cs typeface="Arial"/>
              </a:rPr>
              <a:t>Allocation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867406"/>
            <a:ext cx="8686799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5" dirty="0">
                <a:latin typeface="Arial"/>
                <a:cs typeface="Arial"/>
              </a:rPr>
              <a:t>Need </a:t>
            </a:r>
            <a:r>
              <a:rPr sz="2800" dirty="0">
                <a:latin typeface="Arial"/>
                <a:cs typeface="Arial"/>
              </a:rPr>
              <a:t>a different approach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handle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recursion.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Code </a:t>
            </a: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area </a:t>
            </a:r>
            <a:r>
              <a:rPr sz="2800" dirty="0">
                <a:latin typeface="Arial"/>
                <a:cs typeface="Arial"/>
              </a:rPr>
              <a:t>– machine code for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procedures</a:t>
            </a:r>
            <a:endParaRPr sz="2800">
              <a:latin typeface="Arial"/>
              <a:cs typeface="Arial"/>
            </a:endParaRPr>
          </a:p>
          <a:p>
            <a:pPr marL="355600" marR="862965" indent="-342900">
              <a:lnSpc>
                <a:spcPct val="100000"/>
              </a:lnSpc>
              <a:spcBef>
                <a:spcPts val="63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Static data </a:t>
            </a:r>
            <a:r>
              <a:rPr sz="2800" dirty="0">
                <a:latin typeface="Arial"/>
                <a:cs typeface="Arial"/>
              </a:rPr>
              <a:t>– often not </a:t>
            </a:r>
            <a:r>
              <a:rPr sz="2800" spc="-5" dirty="0">
                <a:latin typeface="Arial"/>
                <a:cs typeface="Arial"/>
              </a:rPr>
              <a:t>associated </a:t>
            </a:r>
            <a:r>
              <a:rPr sz="2800" dirty="0">
                <a:latin typeface="Arial"/>
                <a:cs typeface="Arial"/>
              </a:rPr>
              <a:t>with  procedures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3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Stack </a:t>
            </a: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(Control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Stack) </a:t>
            </a:r>
            <a:r>
              <a:rPr sz="2800" dirty="0">
                <a:latin typeface="Arial"/>
                <a:cs typeface="Arial"/>
              </a:rPr>
              <a:t>– runtime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information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Stack</a:t>
            </a:r>
            <a:r>
              <a:rPr sz="3200" spc="-55" dirty="0"/>
              <a:t> </a:t>
            </a:r>
            <a:r>
              <a:rPr sz="3200" spc="-5" dirty="0"/>
              <a:t>Allocation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Control</a:t>
            </a:r>
            <a:r>
              <a:rPr sz="3200" spc="-80" dirty="0"/>
              <a:t> </a:t>
            </a:r>
            <a:r>
              <a:rPr sz="3200" spc="-5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573783"/>
            <a:ext cx="8092440" cy="5429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75310" indent="-342900">
              <a:lnSpc>
                <a:spcPts val="287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The flow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control in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program corresponds </a:t>
            </a:r>
            <a:r>
              <a:rPr sz="2400" dirty="0">
                <a:latin typeface="Arial"/>
                <a:cs typeface="Arial"/>
              </a:rPr>
              <a:t>to a  </a:t>
            </a:r>
            <a:r>
              <a:rPr sz="2400" spc="-5" dirty="0">
                <a:solidFill>
                  <a:srgbClr val="7030A0"/>
                </a:solidFill>
                <a:latin typeface="Arial"/>
                <a:cs typeface="Arial"/>
              </a:rPr>
              <a:t>depth-first traversal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activation </a:t>
            </a:r>
            <a:r>
              <a:rPr sz="2400" dirty="0">
                <a:latin typeface="Arial"/>
                <a:cs typeface="Arial"/>
              </a:rPr>
              <a:t>tree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that: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4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starts </a:t>
            </a:r>
            <a:r>
              <a:rPr sz="2200" dirty="0">
                <a:latin typeface="Arial"/>
                <a:cs typeface="Arial"/>
              </a:rPr>
              <a:t>at the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root,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–"/>
              <a:tabLst>
                <a:tab pos="756920" algn="l"/>
                <a:tab pos="3336290" algn="l"/>
              </a:tabLst>
            </a:pPr>
            <a:r>
              <a:rPr sz="2200" spc="-5" dirty="0">
                <a:latin typeface="Arial"/>
                <a:cs typeface="Arial"/>
              </a:rPr>
              <a:t>visits  a</a:t>
            </a:r>
            <a:r>
              <a:rPr sz="2200" spc="270" dirty="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node</a:t>
            </a:r>
            <a:r>
              <a:rPr sz="2200" spc="434">
                <a:latin typeface="Arial"/>
                <a:cs typeface="Arial"/>
              </a:rPr>
              <a:t> </a:t>
            </a:r>
            <a:r>
              <a:rPr sz="2200" spc="-5" smtClean="0">
                <a:latin typeface="Arial"/>
                <a:cs typeface="Arial"/>
              </a:rPr>
              <a:t>before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mtClean="0">
                <a:latin typeface="Arial"/>
                <a:cs typeface="Arial"/>
              </a:rPr>
              <a:t>its </a:t>
            </a:r>
            <a:r>
              <a:rPr sz="2200" spc="-5" dirty="0">
                <a:latin typeface="Arial"/>
                <a:cs typeface="Arial"/>
              </a:rPr>
              <a:t>children,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756285" marR="502920" lvl="1" indent="-286385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recursively </a:t>
            </a:r>
            <a:r>
              <a:rPr sz="2200" dirty="0">
                <a:latin typeface="Arial"/>
                <a:cs typeface="Arial"/>
              </a:rPr>
              <a:t>visits </a:t>
            </a:r>
            <a:r>
              <a:rPr sz="2200" spc="-5" dirty="0">
                <a:latin typeface="Arial"/>
                <a:cs typeface="Arial"/>
              </a:rPr>
              <a:t>children </a:t>
            </a:r>
            <a:r>
              <a:rPr sz="2200" dirty="0">
                <a:latin typeface="Arial"/>
                <a:cs typeface="Arial"/>
              </a:rPr>
              <a:t>at </a:t>
            </a:r>
            <a:r>
              <a:rPr sz="2200" spc="-5" dirty="0">
                <a:latin typeface="Arial"/>
                <a:cs typeface="Arial"/>
              </a:rPr>
              <a:t>each node an a left-to-right  order.</a:t>
            </a:r>
            <a:endParaRPr sz="2200">
              <a:latin typeface="Arial"/>
              <a:cs typeface="Arial"/>
            </a:endParaRPr>
          </a:p>
          <a:p>
            <a:pPr marL="354965" marR="85090" indent="-342265">
              <a:lnSpc>
                <a:spcPct val="100000"/>
              </a:lnSpc>
              <a:spcBef>
                <a:spcPts val="555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stack (called 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control stack</a:t>
            </a:r>
            <a:r>
              <a:rPr sz="2400" spc="-5" dirty="0">
                <a:latin typeface="Arial"/>
                <a:cs typeface="Arial"/>
              </a:rPr>
              <a:t>) can be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keep </a:t>
            </a:r>
            <a:r>
              <a:rPr sz="2400" dirty="0">
                <a:latin typeface="Arial"/>
                <a:cs typeface="Arial"/>
              </a:rPr>
              <a:t>track  </a:t>
            </a:r>
            <a:r>
              <a:rPr sz="2400" spc="-5" dirty="0">
                <a:latin typeface="Arial"/>
                <a:cs typeface="Arial"/>
              </a:rPr>
              <a:t>of live procedure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activations.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2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An activation record is pushed onto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control </a:t>
            </a:r>
            <a:r>
              <a:rPr sz="2200" dirty="0">
                <a:latin typeface="Arial"/>
                <a:cs typeface="Arial"/>
              </a:rPr>
              <a:t>stack </a:t>
            </a:r>
            <a:r>
              <a:rPr sz="2200" spc="-5" dirty="0">
                <a:latin typeface="Arial"/>
                <a:cs typeface="Arial"/>
              </a:rPr>
              <a:t>as </a:t>
            </a:r>
            <a:r>
              <a:rPr sz="2200" dirty="0">
                <a:latin typeface="Arial"/>
                <a:cs typeface="Arial"/>
              </a:rPr>
              <a:t>the  </a:t>
            </a:r>
            <a:r>
              <a:rPr sz="2200" spc="-5" dirty="0">
                <a:latin typeface="Arial"/>
                <a:cs typeface="Arial"/>
              </a:rPr>
              <a:t>activation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starts.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That </a:t>
            </a:r>
            <a:r>
              <a:rPr sz="2200" dirty="0">
                <a:latin typeface="Arial"/>
                <a:cs typeface="Arial"/>
              </a:rPr>
              <a:t>activation </a:t>
            </a:r>
            <a:r>
              <a:rPr sz="2200" spc="-5" dirty="0">
                <a:latin typeface="Arial"/>
                <a:cs typeface="Arial"/>
              </a:rPr>
              <a:t>record is popped </a:t>
            </a:r>
            <a:r>
              <a:rPr sz="2200" dirty="0">
                <a:latin typeface="Arial"/>
                <a:cs typeface="Arial"/>
              </a:rPr>
              <a:t>when that activation ends.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Dynamic – grows and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shrinks</a:t>
            </a:r>
            <a:endParaRPr sz="2200">
              <a:latin typeface="Arial"/>
              <a:cs typeface="Arial"/>
            </a:endParaRPr>
          </a:p>
          <a:p>
            <a:pPr marL="354965" marR="211454" indent="-342265">
              <a:lnSpc>
                <a:spcPts val="2870"/>
              </a:lnSpc>
              <a:spcBef>
                <a:spcPts val="67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When </a:t>
            </a:r>
            <a:r>
              <a:rPr sz="2400" dirty="0">
                <a:latin typeface="Arial"/>
                <a:cs typeface="Arial"/>
              </a:rPr>
              <a:t>node </a:t>
            </a:r>
            <a:r>
              <a:rPr sz="2400" b="1" dirty="0">
                <a:solidFill>
                  <a:srgbClr val="3131FF"/>
                </a:solidFill>
                <a:latin typeface="Arial"/>
                <a:cs typeface="Arial"/>
              </a:rPr>
              <a:t>n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top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control stack,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stack  contains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nodes </a:t>
            </a:r>
            <a:r>
              <a:rPr sz="2400" dirty="0">
                <a:latin typeface="Arial"/>
                <a:cs typeface="Arial"/>
              </a:rPr>
              <a:t>along the </a:t>
            </a:r>
            <a:r>
              <a:rPr sz="2400" spc="-5" dirty="0">
                <a:latin typeface="Arial"/>
                <a:cs typeface="Arial"/>
              </a:rPr>
              <a:t>path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b="1" dirty="0">
                <a:solidFill>
                  <a:srgbClr val="3131FF"/>
                </a:solidFill>
                <a:latin typeface="Arial"/>
                <a:cs typeface="Arial"/>
              </a:rPr>
              <a:t>n </a:t>
            </a:r>
            <a:r>
              <a:rPr sz="2400" dirty="0">
                <a:latin typeface="Arial"/>
                <a:cs typeface="Arial"/>
              </a:rPr>
              <a:t>to the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root.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609600"/>
            <a:ext cx="8839199" cy="5816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CD3100"/>
                </a:solidFill>
                <a:latin typeface="Arial"/>
                <a:cs typeface="Arial"/>
              </a:rPr>
              <a:t>Activation</a:t>
            </a:r>
            <a:r>
              <a:rPr sz="2600" spc="-8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D3100"/>
                </a:solidFill>
                <a:latin typeface="Arial"/>
                <a:cs typeface="Arial"/>
              </a:rPr>
              <a:t>Records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500">
              <a:latin typeface="Times New Roman"/>
              <a:cs typeface="Times New Roman"/>
            </a:endParaRPr>
          </a:p>
          <a:p>
            <a:pPr marL="583565" marR="369570" indent="-342265">
              <a:lnSpc>
                <a:spcPct val="100000"/>
              </a:lnSpc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600" spc="-5" dirty="0">
                <a:latin typeface="Arial"/>
                <a:cs typeface="Arial"/>
              </a:rPr>
              <a:t>Information </a:t>
            </a:r>
            <a:r>
              <a:rPr sz="2600" dirty="0">
                <a:latin typeface="Arial"/>
                <a:cs typeface="Arial"/>
              </a:rPr>
              <a:t>needed by a </a:t>
            </a:r>
            <a:r>
              <a:rPr sz="2600" spc="-5" dirty="0">
                <a:latin typeface="Arial"/>
                <a:cs typeface="Arial"/>
              </a:rPr>
              <a:t>single </a:t>
            </a:r>
            <a:r>
              <a:rPr sz="2600" dirty="0">
                <a:latin typeface="Arial"/>
                <a:cs typeface="Arial"/>
              </a:rPr>
              <a:t>execution of a  procedure is managed using a contiguous block of  storage </a:t>
            </a:r>
            <a:r>
              <a:rPr sz="2600" spc="-5" dirty="0">
                <a:latin typeface="Arial"/>
                <a:cs typeface="Arial"/>
              </a:rPr>
              <a:t>called </a:t>
            </a:r>
            <a:r>
              <a:rPr sz="2600" b="1" dirty="0">
                <a:latin typeface="Arial"/>
                <a:cs typeface="Arial"/>
              </a:rPr>
              <a:t>activation</a:t>
            </a:r>
            <a:r>
              <a:rPr sz="2600" b="1" spc="-6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record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583565" marR="5080" indent="-342265">
              <a:lnSpc>
                <a:spcPct val="100200"/>
              </a:lnSpc>
              <a:spcBef>
                <a:spcPts val="630"/>
              </a:spcBef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600" dirty="0">
                <a:latin typeface="Arial"/>
                <a:cs typeface="Arial"/>
              </a:rPr>
              <a:t>An </a:t>
            </a:r>
            <a:r>
              <a:rPr sz="2600" spc="-5" dirty="0">
                <a:latin typeface="Arial"/>
                <a:cs typeface="Arial"/>
              </a:rPr>
              <a:t>activation </a:t>
            </a:r>
            <a:r>
              <a:rPr sz="2600" dirty="0">
                <a:latin typeface="Arial"/>
                <a:cs typeface="Arial"/>
              </a:rPr>
              <a:t>record is </a:t>
            </a:r>
            <a:r>
              <a:rPr sz="2600" spc="-5" dirty="0">
                <a:latin typeface="Arial"/>
                <a:cs typeface="Arial"/>
              </a:rPr>
              <a:t>allocated </a:t>
            </a:r>
            <a:r>
              <a:rPr sz="2600" spc="5" dirty="0">
                <a:latin typeface="Arial"/>
                <a:cs typeface="Arial"/>
              </a:rPr>
              <a:t>when </a:t>
            </a:r>
            <a:r>
              <a:rPr sz="2600" dirty="0">
                <a:latin typeface="Arial"/>
                <a:cs typeface="Arial"/>
              </a:rPr>
              <a:t>a procedure is  entered, and </a:t>
            </a:r>
            <a:r>
              <a:rPr sz="2600" spc="-5" dirty="0">
                <a:latin typeface="Arial"/>
                <a:cs typeface="Arial"/>
              </a:rPr>
              <a:t>it </a:t>
            </a:r>
            <a:r>
              <a:rPr sz="2600" dirty="0">
                <a:latin typeface="Arial"/>
                <a:cs typeface="Arial"/>
              </a:rPr>
              <a:t>is de-allocated </a:t>
            </a:r>
            <a:r>
              <a:rPr sz="2600" spc="5" dirty="0">
                <a:latin typeface="Arial"/>
                <a:cs typeface="Arial"/>
              </a:rPr>
              <a:t>when </a:t>
            </a:r>
            <a:r>
              <a:rPr sz="2600" dirty="0">
                <a:latin typeface="Arial"/>
                <a:cs typeface="Arial"/>
              </a:rPr>
              <a:t>that procedure  exited.</a:t>
            </a:r>
            <a:endParaRPr sz="2600">
              <a:latin typeface="Arial"/>
              <a:cs typeface="Arial"/>
            </a:endParaRPr>
          </a:p>
          <a:p>
            <a:pPr marL="583565" marR="79375" indent="-342265">
              <a:lnSpc>
                <a:spcPct val="100200"/>
              </a:lnSpc>
              <a:spcBef>
                <a:spcPts val="615"/>
              </a:spcBef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600" b="1" dirty="0">
                <a:latin typeface="Arial"/>
                <a:cs typeface="Arial"/>
              </a:rPr>
              <a:t>Size of each </a:t>
            </a:r>
            <a:r>
              <a:rPr sz="2600" b="1" spc="-5" dirty="0">
                <a:latin typeface="Arial"/>
                <a:cs typeface="Arial"/>
              </a:rPr>
              <a:t>field </a:t>
            </a:r>
            <a:r>
              <a:rPr sz="2600" spc="-5" dirty="0">
                <a:latin typeface="Arial"/>
                <a:cs typeface="Arial"/>
              </a:rPr>
              <a:t>can </a:t>
            </a:r>
            <a:r>
              <a:rPr sz="2600" dirty="0">
                <a:latin typeface="Arial"/>
                <a:cs typeface="Arial"/>
              </a:rPr>
              <a:t>be determined at compile </a:t>
            </a:r>
            <a:r>
              <a:rPr sz="2600" spc="-10" dirty="0">
                <a:latin typeface="Arial"/>
                <a:cs typeface="Arial"/>
              </a:rPr>
              <a:t>time  </a:t>
            </a:r>
            <a:r>
              <a:rPr sz="2600" dirty="0">
                <a:latin typeface="Arial"/>
                <a:cs typeface="Arial"/>
              </a:rPr>
              <a:t>(Although actual </a:t>
            </a:r>
            <a:r>
              <a:rPr sz="2600" spc="-5" dirty="0">
                <a:latin typeface="Arial"/>
                <a:cs typeface="Arial"/>
              </a:rPr>
              <a:t>location </a:t>
            </a:r>
            <a:r>
              <a:rPr sz="2600" dirty="0">
                <a:latin typeface="Arial"/>
                <a:cs typeface="Arial"/>
              </a:rPr>
              <a:t>of the </a:t>
            </a:r>
            <a:r>
              <a:rPr sz="2600" spc="-5" dirty="0">
                <a:latin typeface="Arial"/>
                <a:cs typeface="Arial"/>
              </a:rPr>
              <a:t>activation </a:t>
            </a:r>
            <a:r>
              <a:rPr sz="2600" dirty="0">
                <a:latin typeface="Arial"/>
                <a:cs typeface="Arial"/>
              </a:rPr>
              <a:t>record </a:t>
            </a:r>
            <a:r>
              <a:rPr sz="2600" spc="-10" dirty="0">
                <a:latin typeface="Arial"/>
                <a:cs typeface="Arial"/>
              </a:rPr>
              <a:t>is  </a:t>
            </a:r>
            <a:r>
              <a:rPr sz="2600" dirty="0">
                <a:latin typeface="Arial"/>
                <a:cs typeface="Arial"/>
              </a:rPr>
              <a:t>determined at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run-time).</a:t>
            </a:r>
            <a:endParaRPr sz="2600">
              <a:latin typeface="Arial"/>
              <a:cs typeface="Arial"/>
            </a:endParaRPr>
          </a:p>
          <a:p>
            <a:pPr marL="984885" marR="373380" indent="-287020" algn="just">
              <a:lnSpc>
                <a:spcPct val="100000"/>
              </a:lnSpc>
              <a:spcBef>
                <a:spcPts val="635"/>
              </a:spcBef>
            </a:pPr>
            <a:r>
              <a:rPr sz="2600" dirty="0">
                <a:solidFill>
                  <a:srgbClr val="CD3100"/>
                </a:solidFill>
                <a:latin typeface="Arial"/>
                <a:cs typeface="Arial"/>
              </a:rPr>
              <a:t>– </a:t>
            </a:r>
            <a:r>
              <a:rPr sz="2600" dirty="0">
                <a:latin typeface="Arial"/>
                <a:cs typeface="Arial"/>
              </a:rPr>
              <a:t>Except that </a:t>
            </a: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the procedure has a local </a:t>
            </a:r>
            <a:r>
              <a:rPr sz="2600" spc="-5" dirty="0">
                <a:latin typeface="Arial"/>
                <a:cs typeface="Arial"/>
              </a:rPr>
              <a:t>variable 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spc="-5" dirty="0">
                <a:latin typeface="Arial"/>
                <a:cs typeface="Arial"/>
              </a:rPr>
              <a:t>its </a:t>
            </a:r>
            <a:r>
              <a:rPr sz="2600" dirty="0">
                <a:latin typeface="Arial"/>
                <a:cs typeface="Arial"/>
              </a:rPr>
              <a:t>size depends on a parameter, </a:t>
            </a:r>
            <a:r>
              <a:rPr sz="2600" spc="-5" dirty="0">
                <a:latin typeface="Arial"/>
                <a:cs typeface="Arial"/>
              </a:rPr>
              <a:t>its </a:t>
            </a:r>
            <a:r>
              <a:rPr sz="2600" dirty="0">
                <a:latin typeface="Arial"/>
                <a:cs typeface="Arial"/>
              </a:rPr>
              <a:t>size is  determined at the </a:t>
            </a:r>
            <a:r>
              <a:rPr sz="2600" spc="5" dirty="0">
                <a:latin typeface="Arial"/>
                <a:cs typeface="Arial"/>
              </a:rPr>
              <a:t>run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time.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Activation </a:t>
            </a:r>
            <a:r>
              <a:rPr spc="-5" dirty="0"/>
              <a:t>Records</a:t>
            </a:r>
            <a:r>
              <a:rPr spc="-85" dirty="0"/>
              <a:t> </a:t>
            </a:r>
            <a:r>
              <a:rPr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0112" y="1890712"/>
          <a:ext cx="2203703" cy="4686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3703"/>
              </a:tblGrid>
              <a:tr h="627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value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443865" marR="438784" indent="3028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actual  parameters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9515">
                <a:tc>
                  <a:txBody>
                    <a:bodyPr/>
                    <a:lstStyle/>
                    <a:p>
                      <a:pPr marL="895350" marR="219710" indent="-6705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optional control  link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895350" marR="203835" indent="-6845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optional access  link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9515">
                <a:tc>
                  <a:txBody>
                    <a:bodyPr/>
                    <a:lstStyle/>
                    <a:p>
                      <a:pPr marL="747395" marR="226060" indent="-5156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saved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machine  status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7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data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9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temporaries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83201" y="1620520"/>
            <a:ext cx="5424805" cy="4780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returned value of the </a:t>
            </a:r>
            <a:r>
              <a:rPr sz="1800" dirty="0">
                <a:latin typeface="Times New Roman"/>
                <a:cs typeface="Times New Roman"/>
              </a:rPr>
              <a:t>called </a:t>
            </a:r>
            <a:r>
              <a:rPr sz="1800" spc="-5" dirty="0">
                <a:latin typeface="Times New Roman"/>
                <a:cs typeface="Times New Roman"/>
              </a:rPr>
              <a:t>procedure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returned</a:t>
            </a:r>
            <a:endParaRPr sz="1800">
              <a:latin typeface="Times New Roman"/>
              <a:cs typeface="Times New Roman"/>
            </a:endParaRPr>
          </a:p>
          <a:p>
            <a:pPr marL="12700" marR="22352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field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the calling procedure. In practice, we </a:t>
            </a:r>
            <a:r>
              <a:rPr sz="1800" spc="-10" dirty="0">
                <a:latin typeface="Times New Roman"/>
                <a:cs typeface="Times New Roman"/>
              </a:rPr>
              <a:t>may 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machine register for the return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value.</a:t>
            </a:r>
            <a:endParaRPr sz="1800">
              <a:latin typeface="Times New Roman"/>
              <a:cs typeface="Times New Roman"/>
            </a:endParaRPr>
          </a:p>
          <a:p>
            <a:pPr marL="12700" marR="32194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field for actual parameters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used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the calling  procedure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supply </a:t>
            </a:r>
            <a:r>
              <a:rPr sz="1800" spc="-5" dirty="0">
                <a:latin typeface="Times New Roman"/>
                <a:cs typeface="Times New Roman"/>
              </a:rPr>
              <a:t>parameters to the </a:t>
            </a:r>
            <a:r>
              <a:rPr sz="1800" dirty="0">
                <a:latin typeface="Times New Roman"/>
                <a:cs typeface="Times New Roman"/>
              </a:rPr>
              <a:t>called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procedure.</a:t>
            </a:r>
            <a:endParaRPr sz="1800">
              <a:latin typeface="Times New Roman"/>
              <a:cs typeface="Times New Roman"/>
            </a:endParaRPr>
          </a:p>
          <a:p>
            <a:pPr marL="12700" marR="336550">
              <a:lnSpc>
                <a:spcPct val="100600"/>
              </a:lnSpc>
              <a:spcBef>
                <a:spcPts val="1185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optional control </a:t>
            </a:r>
            <a:r>
              <a:rPr sz="1800" dirty="0">
                <a:latin typeface="Times New Roman"/>
                <a:cs typeface="Times New Roman"/>
              </a:rPr>
              <a:t>link </a:t>
            </a:r>
            <a:r>
              <a:rPr sz="1800" spc="-5" dirty="0">
                <a:latin typeface="Times New Roman"/>
                <a:cs typeface="Times New Roman"/>
              </a:rPr>
              <a:t>points to the activation record  of 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caller.</a:t>
            </a:r>
            <a:endParaRPr sz="1800">
              <a:latin typeface="Times New Roman"/>
              <a:cs typeface="Times New Roman"/>
            </a:endParaRPr>
          </a:p>
          <a:p>
            <a:pPr marL="12700" marR="259079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optional access </a:t>
            </a:r>
            <a:r>
              <a:rPr sz="1800" dirty="0">
                <a:latin typeface="Times New Roman"/>
                <a:cs typeface="Times New Roman"/>
              </a:rPr>
              <a:t>link is </a:t>
            </a:r>
            <a:r>
              <a:rPr sz="1800" spc="-5" dirty="0">
                <a:latin typeface="Times New Roman"/>
                <a:cs typeface="Times New Roman"/>
              </a:rPr>
              <a:t>used to refer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nonlocal data  </a:t>
            </a:r>
            <a:r>
              <a:rPr sz="1800" dirty="0">
                <a:latin typeface="Times New Roman"/>
                <a:cs typeface="Times New Roman"/>
              </a:rPr>
              <a:t>held in </a:t>
            </a:r>
            <a:r>
              <a:rPr sz="1800" spc="-5" dirty="0">
                <a:latin typeface="Times New Roman"/>
                <a:cs typeface="Times New Roman"/>
              </a:rPr>
              <a:t>other activation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records.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600"/>
              </a:lnSpc>
              <a:spcBef>
                <a:spcPts val="1185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field for saved machine status holds information about  the state of the machine before the procedure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called.</a:t>
            </a:r>
            <a:endParaRPr sz="1800">
              <a:latin typeface="Times New Roman"/>
              <a:cs typeface="Times New Roman"/>
            </a:endParaRPr>
          </a:p>
          <a:p>
            <a:pPr marL="12700" marR="34925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field of local data holds data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local </a:t>
            </a:r>
            <a:r>
              <a:rPr sz="1800" dirty="0">
                <a:latin typeface="Times New Roman"/>
                <a:cs typeface="Times New Roman"/>
              </a:rPr>
              <a:t>to an </a:t>
            </a:r>
            <a:r>
              <a:rPr sz="1800" spc="-5" dirty="0">
                <a:latin typeface="Times New Roman"/>
                <a:cs typeface="Times New Roman"/>
              </a:rPr>
              <a:t>execution  of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procedure..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Times New Roman"/>
                <a:cs typeface="Times New Roman"/>
              </a:rPr>
              <a:t>Temporary variables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5" dirty="0">
                <a:latin typeface="Times New Roman"/>
                <a:cs typeface="Times New Roman"/>
              </a:rPr>
              <a:t>stored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field of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temporaries.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00400" y="1824227"/>
            <a:ext cx="777240" cy="386080"/>
          </a:xfrm>
          <a:custGeom>
            <a:avLst/>
            <a:gdLst/>
            <a:ahLst/>
            <a:cxnLst/>
            <a:rect l="l" t="t" r="r" b="b"/>
            <a:pathLst>
              <a:path w="777239" h="386080">
                <a:moveTo>
                  <a:pt x="66813" y="347669"/>
                </a:moveTo>
                <a:lnTo>
                  <a:pt x="51815" y="316991"/>
                </a:lnTo>
                <a:lnTo>
                  <a:pt x="0" y="385571"/>
                </a:lnTo>
                <a:lnTo>
                  <a:pt x="51815" y="385571"/>
                </a:lnTo>
                <a:lnTo>
                  <a:pt x="51815" y="356615"/>
                </a:lnTo>
                <a:lnTo>
                  <a:pt x="54863" y="353567"/>
                </a:lnTo>
                <a:lnTo>
                  <a:pt x="66813" y="347669"/>
                </a:lnTo>
                <a:close/>
              </a:path>
              <a:path w="777239" h="386080">
                <a:moveTo>
                  <a:pt x="70713" y="355645"/>
                </a:moveTo>
                <a:lnTo>
                  <a:pt x="66813" y="347669"/>
                </a:lnTo>
                <a:lnTo>
                  <a:pt x="54863" y="353567"/>
                </a:lnTo>
                <a:lnTo>
                  <a:pt x="51815" y="356615"/>
                </a:lnTo>
                <a:lnTo>
                  <a:pt x="54863" y="362711"/>
                </a:lnTo>
                <a:lnTo>
                  <a:pt x="59435" y="361187"/>
                </a:lnTo>
                <a:lnTo>
                  <a:pt x="70713" y="355645"/>
                </a:lnTo>
                <a:close/>
              </a:path>
              <a:path w="777239" h="386080">
                <a:moveTo>
                  <a:pt x="85343" y="385571"/>
                </a:moveTo>
                <a:lnTo>
                  <a:pt x="70713" y="355645"/>
                </a:lnTo>
                <a:lnTo>
                  <a:pt x="59435" y="361187"/>
                </a:lnTo>
                <a:lnTo>
                  <a:pt x="54863" y="362711"/>
                </a:lnTo>
                <a:lnTo>
                  <a:pt x="51815" y="356615"/>
                </a:lnTo>
                <a:lnTo>
                  <a:pt x="51815" y="385571"/>
                </a:lnTo>
                <a:lnTo>
                  <a:pt x="85343" y="385571"/>
                </a:lnTo>
                <a:close/>
              </a:path>
              <a:path w="777239" h="386080">
                <a:moveTo>
                  <a:pt x="777239" y="6095"/>
                </a:moveTo>
                <a:lnTo>
                  <a:pt x="777239" y="3047"/>
                </a:lnTo>
                <a:lnTo>
                  <a:pt x="774191" y="0"/>
                </a:lnTo>
                <a:lnTo>
                  <a:pt x="771143" y="0"/>
                </a:lnTo>
                <a:lnTo>
                  <a:pt x="66813" y="347669"/>
                </a:lnTo>
                <a:lnTo>
                  <a:pt x="70713" y="355645"/>
                </a:lnTo>
                <a:lnTo>
                  <a:pt x="775715" y="9143"/>
                </a:lnTo>
                <a:lnTo>
                  <a:pt x="777239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0400" y="2781300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777239" h="76200">
                <a:moveTo>
                  <a:pt x="777239" y="41147"/>
                </a:moveTo>
                <a:lnTo>
                  <a:pt x="777239" y="35051"/>
                </a:lnTo>
                <a:lnTo>
                  <a:pt x="772667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772667" y="42671"/>
                </a:lnTo>
                <a:lnTo>
                  <a:pt x="777239" y="41147"/>
                </a:lnTo>
                <a:close/>
              </a:path>
              <a:path w="77723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0" y="3543300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777239" h="76200">
                <a:moveTo>
                  <a:pt x="777239" y="41147"/>
                </a:moveTo>
                <a:lnTo>
                  <a:pt x="777239" y="35051"/>
                </a:lnTo>
                <a:lnTo>
                  <a:pt x="772667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772667" y="42671"/>
                </a:lnTo>
                <a:lnTo>
                  <a:pt x="777239" y="41147"/>
                </a:lnTo>
                <a:close/>
              </a:path>
              <a:path w="77723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0400" y="4186427"/>
            <a:ext cx="708660" cy="109855"/>
          </a:xfrm>
          <a:custGeom>
            <a:avLst/>
            <a:gdLst/>
            <a:ahLst/>
            <a:cxnLst/>
            <a:rect l="l" t="t" r="r" b="b"/>
            <a:pathLst>
              <a:path w="708660" h="109854">
                <a:moveTo>
                  <a:pt x="74913" y="67248"/>
                </a:moveTo>
                <a:lnTo>
                  <a:pt x="71627" y="35051"/>
                </a:lnTo>
                <a:lnTo>
                  <a:pt x="0" y="80771"/>
                </a:lnTo>
                <a:lnTo>
                  <a:pt x="57911" y="101932"/>
                </a:lnTo>
                <a:lnTo>
                  <a:pt x="57911" y="74675"/>
                </a:lnTo>
                <a:lnTo>
                  <a:pt x="59435" y="71627"/>
                </a:lnTo>
                <a:lnTo>
                  <a:pt x="62483" y="68579"/>
                </a:lnTo>
                <a:lnTo>
                  <a:pt x="74913" y="67248"/>
                </a:lnTo>
                <a:close/>
              </a:path>
              <a:path w="708660" h="109854">
                <a:moveTo>
                  <a:pt x="76003" y="77934"/>
                </a:moveTo>
                <a:lnTo>
                  <a:pt x="74913" y="67248"/>
                </a:lnTo>
                <a:lnTo>
                  <a:pt x="62483" y="68579"/>
                </a:lnTo>
                <a:lnTo>
                  <a:pt x="59435" y="71627"/>
                </a:lnTo>
                <a:lnTo>
                  <a:pt x="57911" y="74675"/>
                </a:lnTo>
                <a:lnTo>
                  <a:pt x="59435" y="77723"/>
                </a:lnTo>
                <a:lnTo>
                  <a:pt x="64007" y="79247"/>
                </a:lnTo>
                <a:lnTo>
                  <a:pt x="76003" y="77934"/>
                </a:lnTo>
                <a:close/>
              </a:path>
              <a:path w="708660" h="109854">
                <a:moveTo>
                  <a:pt x="79247" y="109727"/>
                </a:moveTo>
                <a:lnTo>
                  <a:pt x="76003" y="77934"/>
                </a:lnTo>
                <a:lnTo>
                  <a:pt x="64007" y="79247"/>
                </a:lnTo>
                <a:lnTo>
                  <a:pt x="59435" y="77723"/>
                </a:lnTo>
                <a:lnTo>
                  <a:pt x="57911" y="74675"/>
                </a:lnTo>
                <a:lnTo>
                  <a:pt x="57911" y="101932"/>
                </a:lnTo>
                <a:lnTo>
                  <a:pt x="79247" y="109727"/>
                </a:lnTo>
                <a:close/>
              </a:path>
              <a:path w="708660" h="109854">
                <a:moveTo>
                  <a:pt x="708659" y="4571"/>
                </a:moveTo>
                <a:lnTo>
                  <a:pt x="705611" y="1523"/>
                </a:lnTo>
                <a:lnTo>
                  <a:pt x="702563" y="0"/>
                </a:lnTo>
                <a:lnTo>
                  <a:pt x="74913" y="67248"/>
                </a:lnTo>
                <a:lnTo>
                  <a:pt x="76003" y="77934"/>
                </a:lnTo>
                <a:lnTo>
                  <a:pt x="704087" y="9143"/>
                </a:lnTo>
                <a:lnTo>
                  <a:pt x="707135" y="7619"/>
                </a:lnTo>
                <a:lnTo>
                  <a:pt x="708659" y="4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0400" y="4838700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777239" h="76200">
                <a:moveTo>
                  <a:pt x="777239" y="41147"/>
                </a:moveTo>
                <a:lnTo>
                  <a:pt x="777239" y="35051"/>
                </a:lnTo>
                <a:lnTo>
                  <a:pt x="772667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772667" y="42671"/>
                </a:lnTo>
                <a:lnTo>
                  <a:pt x="777239" y="41147"/>
                </a:lnTo>
                <a:close/>
              </a:path>
              <a:path w="77723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0400" y="5524500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76199" y="33527"/>
                </a:moveTo>
                <a:lnTo>
                  <a:pt x="76199" y="0"/>
                </a:lnTo>
                <a:lnTo>
                  <a:pt x="0" y="38099"/>
                </a:lnTo>
                <a:lnTo>
                  <a:pt x="59435" y="67817"/>
                </a:lnTo>
                <a:lnTo>
                  <a:pt x="59435" y="35051"/>
                </a:lnTo>
                <a:lnTo>
                  <a:pt x="64007" y="33527"/>
                </a:lnTo>
                <a:lnTo>
                  <a:pt x="76199" y="33527"/>
                </a:lnTo>
                <a:close/>
              </a:path>
              <a:path w="777239" h="76200">
                <a:moveTo>
                  <a:pt x="777239" y="41147"/>
                </a:moveTo>
                <a:lnTo>
                  <a:pt x="777239" y="35051"/>
                </a:lnTo>
                <a:lnTo>
                  <a:pt x="772667" y="33527"/>
                </a:lnTo>
                <a:lnTo>
                  <a:pt x="64007" y="33527"/>
                </a:lnTo>
                <a:lnTo>
                  <a:pt x="59435" y="35051"/>
                </a:lnTo>
                <a:lnTo>
                  <a:pt x="59435" y="41147"/>
                </a:lnTo>
                <a:lnTo>
                  <a:pt x="64007" y="42671"/>
                </a:lnTo>
                <a:lnTo>
                  <a:pt x="772667" y="42671"/>
                </a:lnTo>
                <a:lnTo>
                  <a:pt x="777239" y="41147"/>
                </a:lnTo>
                <a:close/>
              </a:path>
              <a:path w="777239" h="76200">
                <a:moveTo>
                  <a:pt x="76199" y="76199"/>
                </a:moveTo>
                <a:lnTo>
                  <a:pt x="76199" y="42671"/>
                </a:lnTo>
                <a:lnTo>
                  <a:pt x="64007" y="42671"/>
                </a:lnTo>
                <a:lnTo>
                  <a:pt x="59435" y="41147"/>
                </a:lnTo>
                <a:lnTo>
                  <a:pt x="59435" y="67817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0400" y="6217919"/>
            <a:ext cx="777240" cy="111760"/>
          </a:xfrm>
          <a:custGeom>
            <a:avLst/>
            <a:gdLst/>
            <a:ahLst/>
            <a:cxnLst/>
            <a:rect l="l" t="t" r="r" b="b"/>
            <a:pathLst>
              <a:path w="777239" h="111760">
                <a:moveTo>
                  <a:pt x="79247" y="0"/>
                </a:moveTo>
                <a:lnTo>
                  <a:pt x="0" y="30479"/>
                </a:lnTo>
                <a:lnTo>
                  <a:pt x="57911" y="67445"/>
                </a:lnTo>
                <a:lnTo>
                  <a:pt x="57911" y="36575"/>
                </a:lnTo>
                <a:lnTo>
                  <a:pt x="60959" y="33527"/>
                </a:lnTo>
                <a:lnTo>
                  <a:pt x="64007" y="32003"/>
                </a:lnTo>
                <a:lnTo>
                  <a:pt x="75929" y="33180"/>
                </a:lnTo>
                <a:lnTo>
                  <a:pt x="79247" y="0"/>
                </a:lnTo>
                <a:close/>
              </a:path>
              <a:path w="777239" h="111760">
                <a:moveTo>
                  <a:pt x="75929" y="33180"/>
                </a:moveTo>
                <a:lnTo>
                  <a:pt x="64007" y="32003"/>
                </a:lnTo>
                <a:lnTo>
                  <a:pt x="60959" y="33527"/>
                </a:lnTo>
                <a:lnTo>
                  <a:pt x="57911" y="36575"/>
                </a:lnTo>
                <a:lnTo>
                  <a:pt x="59435" y="39623"/>
                </a:lnTo>
                <a:lnTo>
                  <a:pt x="62483" y="41147"/>
                </a:lnTo>
                <a:lnTo>
                  <a:pt x="75009" y="42384"/>
                </a:lnTo>
                <a:lnTo>
                  <a:pt x="75929" y="33180"/>
                </a:lnTo>
                <a:close/>
              </a:path>
              <a:path w="777239" h="111760">
                <a:moveTo>
                  <a:pt x="75009" y="42384"/>
                </a:moveTo>
                <a:lnTo>
                  <a:pt x="62483" y="41147"/>
                </a:lnTo>
                <a:lnTo>
                  <a:pt x="59435" y="39623"/>
                </a:lnTo>
                <a:lnTo>
                  <a:pt x="57911" y="36575"/>
                </a:lnTo>
                <a:lnTo>
                  <a:pt x="57911" y="67445"/>
                </a:lnTo>
                <a:lnTo>
                  <a:pt x="71627" y="76199"/>
                </a:lnTo>
                <a:lnTo>
                  <a:pt x="75009" y="42384"/>
                </a:lnTo>
                <a:close/>
              </a:path>
              <a:path w="777239" h="111760">
                <a:moveTo>
                  <a:pt x="777239" y="106679"/>
                </a:moveTo>
                <a:lnTo>
                  <a:pt x="777239" y="103631"/>
                </a:lnTo>
                <a:lnTo>
                  <a:pt x="774191" y="102107"/>
                </a:lnTo>
                <a:lnTo>
                  <a:pt x="75929" y="33180"/>
                </a:lnTo>
                <a:lnTo>
                  <a:pt x="75009" y="42384"/>
                </a:lnTo>
                <a:lnTo>
                  <a:pt x="772667" y="111251"/>
                </a:lnTo>
                <a:lnTo>
                  <a:pt x="775715" y="111251"/>
                </a:lnTo>
                <a:lnTo>
                  <a:pt x="777239" y="106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Activation </a:t>
            </a:r>
            <a:r>
              <a:rPr spc="-5" dirty="0"/>
              <a:t>Records</a:t>
            </a:r>
            <a:r>
              <a:rPr spc="-70" dirty="0"/>
              <a:t> </a:t>
            </a:r>
            <a:r>
              <a:rPr dirty="0"/>
              <a:t>(Ex1)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39" y="1981199"/>
            <a:ext cx="2757170" cy="303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822960" indent="-2743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program main;  procedure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559435" marR="550545">
              <a:lnSpc>
                <a:spcPts val="2170"/>
              </a:lnSpc>
              <a:spcBef>
                <a:spcPts val="65"/>
              </a:spcBef>
            </a:pPr>
            <a:r>
              <a:rPr sz="1800" spc="-5" dirty="0">
                <a:latin typeface="Courier New"/>
                <a:cs typeface="Courier New"/>
              </a:rPr>
              <a:t>var </a:t>
            </a:r>
            <a:r>
              <a:rPr sz="1800" spc="-10" dirty="0">
                <a:latin typeface="Courier New"/>
                <a:cs typeface="Courier New"/>
              </a:rPr>
              <a:t>a:real;  procedure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q;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ts val="2085"/>
              </a:lnSpc>
            </a:pPr>
            <a:r>
              <a:rPr sz="1800" spc="-5" dirty="0">
                <a:latin typeface="Courier New"/>
                <a:cs typeface="Courier New"/>
              </a:rPr>
              <a:t>var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b:integer;</a:t>
            </a:r>
            <a:endParaRPr sz="1800">
              <a:latin typeface="Courier New"/>
              <a:cs typeface="Courier New"/>
            </a:endParaRPr>
          </a:p>
          <a:p>
            <a:pPr marL="559435" marR="5080" indent="2724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begin </a:t>
            </a:r>
            <a:r>
              <a:rPr sz="1800" spc="-5" dirty="0">
                <a:latin typeface="Courier New"/>
                <a:cs typeface="Courier New"/>
              </a:rPr>
              <a:t>...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end;  </a:t>
            </a:r>
            <a:r>
              <a:rPr sz="1800" spc="-10" dirty="0">
                <a:latin typeface="Courier New"/>
                <a:cs typeface="Courier New"/>
              </a:rPr>
              <a:t>begin q;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procedure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s;</a:t>
            </a:r>
            <a:endParaRPr sz="1800">
              <a:latin typeface="Courier New"/>
              <a:cs typeface="Courier New"/>
            </a:endParaRPr>
          </a:p>
          <a:p>
            <a:pPr marL="286385" marR="277495" indent="272415" algn="r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Courier New"/>
                <a:cs typeface="Courier New"/>
              </a:rPr>
              <a:t>var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c:integer;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begin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...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end;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begin </a:t>
            </a:r>
            <a:r>
              <a:rPr sz="1800" spc="-5" dirty="0">
                <a:latin typeface="Courier New"/>
                <a:cs typeface="Courier New"/>
              </a:rPr>
              <a:t>p; s;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51460" y="1738312"/>
          <a:ext cx="1711451" cy="4334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451"/>
              </a:tblGrid>
              <a:tr h="1444751">
                <a:tc>
                  <a:txBody>
                    <a:bodyPr/>
                    <a:lstStyle/>
                    <a:p>
                      <a:pPr marL="5384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main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4751"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a: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4751"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q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"/>
                        </a:spcBef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b: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99776" y="1447799"/>
            <a:ext cx="6521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78595" y="1900427"/>
            <a:ext cx="76200" cy="767080"/>
          </a:xfrm>
          <a:custGeom>
            <a:avLst/>
            <a:gdLst/>
            <a:ahLst/>
            <a:cxnLst/>
            <a:rect l="l" t="t" r="r" b="b"/>
            <a:pathLst>
              <a:path w="76200" h="767080">
                <a:moveTo>
                  <a:pt x="76199" y="690371"/>
                </a:moveTo>
                <a:lnTo>
                  <a:pt x="0" y="690371"/>
                </a:lnTo>
                <a:lnTo>
                  <a:pt x="33527" y="757427"/>
                </a:lnTo>
                <a:lnTo>
                  <a:pt x="33527" y="702563"/>
                </a:lnTo>
                <a:lnTo>
                  <a:pt x="35051" y="707135"/>
                </a:lnTo>
                <a:lnTo>
                  <a:pt x="41147" y="707135"/>
                </a:lnTo>
                <a:lnTo>
                  <a:pt x="42671" y="702563"/>
                </a:lnTo>
                <a:lnTo>
                  <a:pt x="42671" y="757427"/>
                </a:lnTo>
                <a:lnTo>
                  <a:pt x="76199" y="690371"/>
                </a:lnTo>
                <a:close/>
              </a:path>
              <a:path w="76200" h="767080">
                <a:moveTo>
                  <a:pt x="42671" y="690371"/>
                </a:moveTo>
                <a:lnTo>
                  <a:pt x="42671" y="4571"/>
                </a:lnTo>
                <a:lnTo>
                  <a:pt x="41147" y="1523"/>
                </a:lnTo>
                <a:lnTo>
                  <a:pt x="38099" y="0"/>
                </a:lnTo>
                <a:lnTo>
                  <a:pt x="35051" y="1523"/>
                </a:lnTo>
                <a:lnTo>
                  <a:pt x="33527" y="4571"/>
                </a:lnTo>
                <a:lnTo>
                  <a:pt x="33527" y="690371"/>
                </a:lnTo>
                <a:lnTo>
                  <a:pt x="42671" y="690371"/>
                </a:lnTo>
                <a:close/>
              </a:path>
              <a:path w="76200" h="767080">
                <a:moveTo>
                  <a:pt x="42671" y="757427"/>
                </a:moveTo>
                <a:lnTo>
                  <a:pt x="42671" y="702563"/>
                </a:lnTo>
                <a:lnTo>
                  <a:pt x="41147" y="707135"/>
                </a:lnTo>
                <a:lnTo>
                  <a:pt x="35051" y="707135"/>
                </a:lnTo>
                <a:lnTo>
                  <a:pt x="33527" y="702563"/>
                </a:lnTo>
                <a:lnTo>
                  <a:pt x="33527" y="757427"/>
                </a:lnTo>
                <a:lnTo>
                  <a:pt x="38099" y="766571"/>
                </a:lnTo>
                <a:lnTo>
                  <a:pt x="42671" y="757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92651" y="4800600"/>
            <a:ext cx="492759" cy="457200"/>
          </a:xfrm>
          <a:custGeom>
            <a:avLst/>
            <a:gdLst/>
            <a:ahLst/>
            <a:cxnLst/>
            <a:rect l="l" t="t" r="r" b="b"/>
            <a:pathLst>
              <a:path w="492760" h="457200">
                <a:moveTo>
                  <a:pt x="492251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6635" y="4800600"/>
            <a:ext cx="422275" cy="457200"/>
          </a:xfrm>
          <a:custGeom>
            <a:avLst/>
            <a:gdLst/>
            <a:ahLst/>
            <a:cxnLst/>
            <a:rect l="l" t="t" r="r" b="b"/>
            <a:pathLst>
              <a:path w="422275" h="457200">
                <a:moveTo>
                  <a:pt x="0" y="0"/>
                </a:moveTo>
                <a:lnTo>
                  <a:pt x="422147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2547" y="55626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3226" y="4454650"/>
            <a:ext cx="63436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1078" y="5140449"/>
            <a:ext cx="1784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7258" y="6019797"/>
            <a:ext cx="1784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5789" y="5216649"/>
            <a:ext cx="144780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Activation </a:t>
            </a:r>
            <a:r>
              <a:rPr spc="-5" dirty="0"/>
              <a:t>Records </a:t>
            </a:r>
            <a:r>
              <a:rPr dirty="0"/>
              <a:t>for </a:t>
            </a:r>
            <a:r>
              <a:rPr spc="-5" dirty="0"/>
              <a:t>Recursive Procedures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2743" y="1676399"/>
            <a:ext cx="4666615" cy="2491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marR="2733675" indent="-2743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program main;  procedure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p;</a:t>
            </a:r>
            <a:endParaRPr sz="1800">
              <a:latin typeface="Courier New"/>
              <a:cs typeface="Courier New"/>
            </a:endParaRPr>
          </a:p>
          <a:p>
            <a:pPr marL="832485" marR="5080" indent="-273050">
              <a:lnSpc>
                <a:spcPts val="2170"/>
              </a:lnSpc>
              <a:spcBef>
                <a:spcPts val="60"/>
              </a:spcBef>
            </a:pPr>
            <a:r>
              <a:rPr sz="1800" spc="-10" dirty="0">
                <a:latin typeface="Courier New"/>
                <a:cs typeface="Courier New"/>
              </a:rPr>
              <a:t>function q(a:integer):integer;  begin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ts val="2085"/>
              </a:lnSpc>
            </a:pPr>
            <a:r>
              <a:rPr sz="1800" spc="-5" dirty="0">
                <a:latin typeface="Courier New"/>
                <a:cs typeface="Courier New"/>
              </a:rPr>
              <a:t>if (a=1) then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q:=1;</a:t>
            </a:r>
            <a:endParaRPr sz="1800">
              <a:latin typeface="Courier New"/>
              <a:cs typeface="Courier New"/>
            </a:endParaRPr>
          </a:p>
          <a:p>
            <a:pPr marL="832485" marR="1231900" indent="27241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else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q:=a+q(a-1);  </a:t>
            </a:r>
            <a:r>
              <a:rPr sz="1800" spc="-5" dirty="0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286385" marR="1914525" indent="272415">
              <a:lnSpc>
                <a:spcPts val="2170"/>
              </a:lnSpc>
              <a:spcBef>
                <a:spcPts val="65"/>
              </a:spcBef>
            </a:pPr>
            <a:r>
              <a:rPr sz="1800" spc="-10" dirty="0">
                <a:latin typeface="Courier New"/>
                <a:cs typeface="Courier New"/>
              </a:rPr>
              <a:t>begin q(3);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end;  </a:t>
            </a:r>
            <a:r>
              <a:rPr sz="1800" spc="-10" dirty="0">
                <a:latin typeface="Courier New"/>
                <a:cs typeface="Courier New"/>
              </a:rPr>
              <a:t>begin </a:t>
            </a:r>
            <a:r>
              <a:rPr sz="1800" spc="-5" dirty="0">
                <a:latin typeface="Courier New"/>
                <a:cs typeface="Courier New"/>
              </a:rPr>
              <a:t>p;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71044" y="1738312"/>
          <a:ext cx="2484119" cy="4402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905"/>
                <a:gridCol w="1709214"/>
              </a:tblGrid>
              <a:tr h="88087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main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7934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p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8808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a:</a:t>
                      </a:r>
                      <a:r>
                        <a:rPr sz="2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q(3)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93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a:2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q(2)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82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a:1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q(1)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298" y="2285998"/>
            <a:ext cx="3361054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Stack </a:t>
            </a:r>
            <a:r>
              <a:rPr sz="2400" spc="-5" dirty="0">
                <a:latin typeface="Times New Roman"/>
                <a:cs typeface="Times New Roman"/>
              </a:rPr>
              <a:t>(growing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downward)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24" y="2321050"/>
            <a:ext cx="1548130" cy="176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12700" marR="135255" indent="746760">
              <a:lnSpc>
                <a:spcPts val="568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ain  </a:t>
            </a:r>
            <a:r>
              <a:rPr sz="2400" spc="-5" dirty="0">
                <a:latin typeface="Times New Roman"/>
                <a:cs typeface="Times New Roman"/>
              </a:rPr>
              <a:t>readarray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32766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799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72037" y="2814637"/>
          <a:ext cx="1371599" cy="4480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599"/>
              </a:tblGrid>
              <a:tr h="76199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a: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array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readarray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ts val="203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i: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9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Stack </a:t>
            </a:r>
            <a:r>
              <a:rPr spc="-5" dirty="0"/>
              <a:t>Allocation </a:t>
            </a:r>
            <a:r>
              <a:rPr dirty="0"/>
              <a:t>for quicksort</a:t>
            </a:r>
            <a:r>
              <a:rPr spc="-65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298" y="2285998"/>
            <a:ext cx="3361054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Stack </a:t>
            </a:r>
            <a:r>
              <a:rPr sz="2400" spc="-5" dirty="0">
                <a:latin typeface="Times New Roman"/>
                <a:cs typeface="Times New Roman"/>
              </a:rPr>
              <a:t>(growing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downward)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32766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799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72037" y="2814637"/>
          <a:ext cx="1371599" cy="4480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599"/>
              </a:tblGrid>
              <a:tr h="76199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a: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array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quick(1,9)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ts val="203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i: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90799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6924" y="2321050"/>
            <a:ext cx="2582545" cy="176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12700" marR="5080" indent="746760">
              <a:lnSpc>
                <a:spcPts val="5680"/>
              </a:lnSpc>
              <a:spcBef>
                <a:spcPts val="100"/>
              </a:spcBef>
              <a:tabLst>
                <a:tab pos="1307465" algn="l"/>
              </a:tabLst>
            </a:pPr>
            <a:r>
              <a:rPr sz="2400" dirty="0">
                <a:latin typeface="Times New Roman"/>
                <a:cs typeface="Times New Roman"/>
              </a:rPr>
              <a:t>Main  rea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ay	</a:t>
            </a:r>
            <a:r>
              <a:rPr sz="2400" spc="-5" dirty="0">
                <a:latin typeface="Times New Roman"/>
                <a:cs typeface="Times New Roman"/>
              </a:rPr>
              <a:t>qu</a:t>
            </a:r>
            <a:r>
              <a:rPr sz="2400" dirty="0">
                <a:latin typeface="Times New Roman"/>
                <a:cs typeface="Times New Roman"/>
              </a:rPr>
              <a:t>ic</a:t>
            </a:r>
            <a:r>
              <a:rPr sz="2400" spc="-15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1,9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57400" y="32766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0"/>
                </a:moveTo>
                <a:lnTo>
                  <a:pt x="380999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Stack </a:t>
            </a:r>
            <a:r>
              <a:rPr spc="-5" dirty="0"/>
              <a:t>Allocation </a:t>
            </a:r>
            <a:r>
              <a:rPr dirty="0"/>
              <a:t>for quicksort</a:t>
            </a:r>
            <a:r>
              <a:rPr spc="-65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Storage</a:t>
            </a:r>
            <a:r>
              <a:rPr spc="-90" dirty="0"/>
              <a:t> </a:t>
            </a:r>
            <a:r>
              <a:rPr dirty="0"/>
              <a:t>Organization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09712" y="2957512"/>
          <a:ext cx="2057399" cy="3886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399"/>
              </a:tblGrid>
              <a:tr h="714755"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2000" dirty="0">
                          <a:solidFill>
                            <a:srgbClr val="CD3100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1895"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2000" spc="-5" dirty="0">
                          <a:solidFill>
                            <a:srgbClr val="3131FF"/>
                          </a:solidFill>
                          <a:latin typeface="Arial"/>
                          <a:cs typeface="Arial"/>
                        </a:rPr>
                        <a:t>Static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0747"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2000" dirty="0">
                          <a:solidFill>
                            <a:srgbClr val="007E00"/>
                          </a:solidFill>
                          <a:latin typeface="Arial"/>
                          <a:cs typeface="Arial"/>
                        </a:rPr>
                        <a:t>Heap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9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7E00"/>
                          </a:solidFill>
                          <a:latin typeface="Arial"/>
                          <a:cs typeface="Arial"/>
                        </a:rPr>
                        <a:t>Free</a:t>
                      </a:r>
                      <a:r>
                        <a:rPr sz="2000" spc="-100" dirty="0">
                          <a:solidFill>
                            <a:srgbClr val="007E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007E00"/>
                          </a:solidFill>
                          <a:latin typeface="Arial"/>
                          <a:cs typeface="Arial"/>
                        </a:rPr>
                        <a:t>Memory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599">
                <a:tc>
                  <a:txBody>
                    <a:bodyPr/>
                    <a:lstStyle/>
                    <a:p>
                      <a:pPr marL="6102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007E00"/>
                          </a:solidFill>
                          <a:latin typeface="Arial"/>
                          <a:cs typeface="Arial"/>
                        </a:rPr>
                        <a:t>Stack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95727" y="5029200"/>
            <a:ext cx="143510" cy="411480"/>
          </a:xfrm>
          <a:custGeom>
            <a:avLst/>
            <a:gdLst/>
            <a:ahLst/>
            <a:cxnLst/>
            <a:rect l="l" t="t" r="r" b="b"/>
            <a:pathLst>
              <a:path w="143510" h="411479">
                <a:moveTo>
                  <a:pt x="143255" y="268223"/>
                </a:moveTo>
                <a:lnTo>
                  <a:pt x="0" y="268223"/>
                </a:lnTo>
                <a:lnTo>
                  <a:pt x="56387" y="380999"/>
                </a:lnTo>
                <a:lnTo>
                  <a:pt x="56387" y="281939"/>
                </a:lnTo>
                <a:lnTo>
                  <a:pt x="85343" y="281939"/>
                </a:lnTo>
                <a:lnTo>
                  <a:pt x="85343" y="384047"/>
                </a:lnTo>
                <a:lnTo>
                  <a:pt x="143255" y="268223"/>
                </a:lnTo>
                <a:close/>
              </a:path>
              <a:path w="143510" h="411479">
                <a:moveTo>
                  <a:pt x="85343" y="268223"/>
                </a:moveTo>
                <a:lnTo>
                  <a:pt x="85343" y="0"/>
                </a:lnTo>
                <a:lnTo>
                  <a:pt x="56387" y="0"/>
                </a:lnTo>
                <a:lnTo>
                  <a:pt x="56387" y="268223"/>
                </a:lnTo>
                <a:lnTo>
                  <a:pt x="85343" y="268223"/>
                </a:lnTo>
                <a:close/>
              </a:path>
              <a:path w="143510" h="411479">
                <a:moveTo>
                  <a:pt x="85343" y="384047"/>
                </a:moveTo>
                <a:lnTo>
                  <a:pt x="85343" y="281939"/>
                </a:lnTo>
                <a:lnTo>
                  <a:pt x="56387" y="281939"/>
                </a:lnTo>
                <a:lnTo>
                  <a:pt x="56387" y="380999"/>
                </a:lnTo>
                <a:lnTo>
                  <a:pt x="71627" y="411479"/>
                </a:lnTo>
                <a:lnTo>
                  <a:pt x="85343" y="384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00" y="5832347"/>
            <a:ext cx="143510" cy="411480"/>
          </a:xfrm>
          <a:custGeom>
            <a:avLst/>
            <a:gdLst/>
            <a:ahLst/>
            <a:cxnLst/>
            <a:rect l="l" t="t" r="r" b="b"/>
            <a:pathLst>
              <a:path w="143510" h="411479">
                <a:moveTo>
                  <a:pt x="143255" y="143255"/>
                </a:moveTo>
                <a:lnTo>
                  <a:pt x="71627" y="0"/>
                </a:lnTo>
                <a:lnTo>
                  <a:pt x="0" y="143255"/>
                </a:lnTo>
                <a:lnTo>
                  <a:pt x="56387" y="143255"/>
                </a:lnTo>
                <a:lnTo>
                  <a:pt x="56387" y="128015"/>
                </a:lnTo>
                <a:lnTo>
                  <a:pt x="85343" y="128015"/>
                </a:lnTo>
                <a:lnTo>
                  <a:pt x="85343" y="143255"/>
                </a:lnTo>
                <a:lnTo>
                  <a:pt x="143255" y="143255"/>
                </a:lnTo>
                <a:close/>
              </a:path>
              <a:path w="143510" h="411479">
                <a:moveTo>
                  <a:pt x="85343" y="143255"/>
                </a:moveTo>
                <a:lnTo>
                  <a:pt x="85343" y="128015"/>
                </a:lnTo>
                <a:lnTo>
                  <a:pt x="56387" y="128015"/>
                </a:lnTo>
                <a:lnTo>
                  <a:pt x="56387" y="143255"/>
                </a:lnTo>
                <a:lnTo>
                  <a:pt x="85343" y="143255"/>
                </a:lnTo>
                <a:close/>
              </a:path>
              <a:path w="143510" h="411479">
                <a:moveTo>
                  <a:pt x="85343" y="411479"/>
                </a:moveTo>
                <a:lnTo>
                  <a:pt x="85343" y="143255"/>
                </a:lnTo>
                <a:lnTo>
                  <a:pt x="56387" y="143255"/>
                </a:lnTo>
                <a:lnTo>
                  <a:pt x="56387" y="411479"/>
                </a:lnTo>
                <a:lnTo>
                  <a:pt x="85343" y="4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851" y="1562607"/>
            <a:ext cx="8894445" cy="572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3058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831215" algn="l"/>
              </a:tabLst>
            </a:pPr>
            <a:r>
              <a:rPr sz="2600" dirty="0">
                <a:latin typeface="Arial"/>
                <a:cs typeface="Arial"/>
              </a:rPr>
              <a:t>Compiler deals with logical address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space</a:t>
            </a:r>
            <a:endParaRPr sz="2600">
              <a:latin typeface="Arial"/>
              <a:cs typeface="Arial"/>
            </a:endParaRPr>
          </a:p>
          <a:p>
            <a:pPr marL="830580" indent="-342900">
              <a:lnSpc>
                <a:spcPct val="100000"/>
              </a:lnSpc>
              <a:spcBef>
                <a:spcPts val="620"/>
              </a:spcBef>
              <a:buClr>
                <a:srgbClr val="CD3100"/>
              </a:buClr>
              <a:buChar char="•"/>
              <a:tabLst>
                <a:tab pos="831215" algn="l"/>
              </a:tabLst>
            </a:pPr>
            <a:r>
              <a:rPr sz="2600" dirty="0">
                <a:latin typeface="Arial"/>
                <a:cs typeface="Arial"/>
              </a:rPr>
              <a:t>OS maps the logical addresses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physical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addresses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D3100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383279" marR="117475">
              <a:lnSpc>
                <a:spcPct val="100000"/>
              </a:lnSpc>
              <a:spcBef>
                <a:spcPts val="1780"/>
              </a:spcBef>
            </a:pPr>
            <a:r>
              <a:rPr sz="1800" spc="-5" dirty="0">
                <a:solidFill>
                  <a:srgbClr val="CD3100"/>
                </a:solidFill>
                <a:latin typeface="Arial"/>
                <a:cs typeface="Arial"/>
              </a:rPr>
              <a:t>Memory locations for code are determined at compile  time. Usually placed in the </a:t>
            </a:r>
            <a:r>
              <a:rPr sz="1800" spc="5" dirty="0">
                <a:solidFill>
                  <a:srgbClr val="CD3100"/>
                </a:solidFill>
                <a:latin typeface="Arial"/>
                <a:cs typeface="Arial"/>
              </a:rPr>
              <a:t>low </a:t>
            </a:r>
            <a:r>
              <a:rPr sz="1800" spc="-5" dirty="0">
                <a:solidFill>
                  <a:srgbClr val="CD3100"/>
                </a:solidFill>
                <a:latin typeface="Arial"/>
                <a:cs typeface="Arial"/>
              </a:rPr>
              <a:t>end of</a:t>
            </a:r>
            <a:r>
              <a:rPr sz="1800" spc="-1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D3100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3230880" marR="50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3131FF"/>
                </a:solidFill>
                <a:latin typeface="Arial"/>
                <a:cs typeface="Arial"/>
              </a:rPr>
              <a:t>Size of some program data </a:t>
            </a:r>
            <a:r>
              <a:rPr sz="1800" dirty="0">
                <a:solidFill>
                  <a:srgbClr val="3131FF"/>
                </a:solidFill>
                <a:latin typeface="Arial"/>
                <a:cs typeface="Arial"/>
              </a:rPr>
              <a:t>are </a:t>
            </a:r>
            <a:r>
              <a:rPr sz="1800" spc="-5" dirty="0">
                <a:solidFill>
                  <a:srgbClr val="3131FF"/>
                </a:solidFill>
                <a:latin typeface="Arial"/>
                <a:cs typeface="Arial"/>
              </a:rPr>
              <a:t>known at compile time </a:t>
            </a:r>
            <a:r>
              <a:rPr sz="1800" dirty="0">
                <a:solidFill>
                  <a:srgbClr val="3131FF"/>
                </a:solidFill>
                <a:latin typeface="Arial"/>
                <a:cs typeface="Arial"/>
              </a:rPr>
              <a:t>–  </a:t>
            </a:r>
            <a:r>
              <a:rPr sz="1800" spc="-5" dirty="0">
                <a:solidFill>
                  <a:srgbClr val="3131FF"/>
                </a:solidFill>
                <a:latin typeface="Arial"/>
                <a:cs typeface="Arial"/>
              </a:rPr>
              <a:t>can be placed </a:t>
            </a:r>
            <a:r>
              <a:rPr sz="1800" spc="-10" dirty="0">
                <a:solidFill>
                  <a:srgbClr val="3131FF"/>
                </a:solidFill>
                <a:latin typeface="Arial"/>
                <a:cs typeface="Arial"/>
              </a:rPr>
              <a:t>another </a:t>
            </a:r>
            <a:r>
              <a:rPr sz="1800" dirty="0">
                <a:solidFill>
                  <a:srgbClr val="3131FF"/>
                </a:solidFill>
                <a:latin typeface="Arial"/>
                <a:cs typeface="Arial"/>
              </a:rPr>
              <a:t>statically </a:t>
            </a:r>
            <a:r>
              <a:rPr sz="1800" spc="-5" dirty="0">
                <a:solidFill>
                  <a:srgbClr val="3131FF"/>
                </a:solidFill>
                <a:latin typeface="Arial"/>
                <a:cs typeface="Arial"/>
              </a:rPr>
              <a:t>determined</a:t>
            </a:r>
            <a:r>
              <a:rPr sz="1800" spc="-20" dirty="0">
                <a:solidFill>
                  <a:srgbClr val="3131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131FF"/>
                </a:solidFill>
                <a:latin typeface="Arial"/>
                <a:cs typeface="Arial"/>
              </a:rPr>
              <a:t>area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250">
              <a:latin typeface="Times New Roman"/>
              <a:cs typeface="Times New Roman"/>
            </a:endParaRPr>
          </a:p>
          <a:p>
            <a:pPr marL="3535679" marR="865505">
              <a:lnSpc>
                <a:spcPct val="100600"/>
              </a:lnSpc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Dynamic </a:t>
            </a:r>
            <a:r>
              <a:rPr sz="1800" dirty="0">
                <a:solidFill>
                  <a:srgbClr val="007E00"/>
                </a:solidFill>
                <a:latin typeface="Arial"/>
                <a:cs typeface="Arial"/>
              </a:rPr>
              <a:t>space </a:t>
            </a:r>
            <a:r>
              <a:rPr sz="1800" spc="-10" dirty="0">
                <a:solidFill>
                  <a:srgbClr val="007E00"/>
                </a:solidFill>
                <a:latin typeface="Arial"/>
                <a:cs typeface="Arial"/>
              </a:rPr>
              <a:t>areas </a:t>
            </a:r>
            <a:r>
              <a:rPr sz="1800" dirty="0">
                <a:solidFill>
                  <a:srgbClr val="007E00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size changes during  </a:t>
            </a:r>
            <a:r>
              <a:rPr sz="1800" spc="-10" dirty="0">
                <a:solidFill>
                  <a:srgbClr val="007E00"/>
                </a:solidFill>
                <a:latin typeface="Arial"/>
                <a:cs typeface="Arial"/>
              </a:rPr>
              <a:t>program</a:t>
            </a:r>
            <a:r>
              <a:rPr sz="1800" spc="-40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execution.</a:t>
            </a:r>
            <a:endParaRPr sz="1800">
              <a:latin typeface="Arial"/>
              <a:cs typeface="Arial"/>
            </a:endParaRPr>
          </a:p>
          <a:p>
            <a:pPr marL="3806825" lvl="1" indent="-271145">
              <a:lnSpc>
                <a:spcPct val="100000"/>
              </a:lnSpc>
              <a:buChar char="•"/>
              <a:tabLst>
                <a:tab pos="3807460" algn="l"/>
              </a:tabLst>
            </a:pPr>
            <a:r>
              <a:rPr sz="1800" spc="-10" dirty="0">
                <a:solidFill>
                  <a:srgbClr val="007E00"/>
                </a:solidFill>
                <a:latin typeface="Arial"/>
                <a:cs typeface="Arial"/>
              </a:rPr>
              <a:t>Heap</a:t>
            </a:r>
            <a:endParaRPr sz="1800">
              <a:latin typeface="Arial"/>
              <a:cs typeface="Arial"/>
            </a:endParaRPr>
          </a:p>
          <a:p>
            <a:pPr marL="4136390" lvl="2" indent="-143510">
              <a:lnSpc>
                <a:spcPct val="100000"/>
              </a:lnSpc>
              <a:buChar char="•"/>
              <a:tabLst>
                <a:tab pos="4137025" algn="l"/>
              </a:tabLst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Grows </a:t>
            </a:r>
            <a:r>
              <a:rPr sz="1800" dirty="0">
                <a:solidFill>
                  <a:srgbClr val="007E00"/>
                </a:solidFill>
                <a:latin typeface="Arial"/>
                <a:cs typeface="Arial"/>
              </a:rPr>
              <a:t>towards </a:t>
            </a:r>
            <a:r>
              <a:rPr sz="1800" spc="-10" dirty="0">
                <a:solidFill>
                  <a:srgbClr val="007E00"/>
                </a:solidFill>
                <a:latin typeface="Arial"/>
                <a:cs typeface="Arial"/>
              </a:rPr>
              <a:t>higher</a:t>
            </a:r>
            <a:r>
              <a:rPr sz="1800" spc="-45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marL="4136390" lvl="2" indent="-143510">
              <a:lnSpc>
                <a:spcPct val="100000"/>
              </a:lnSpc>
              <a:buChar char="•"/>
              <a:tabLst>
                <a:tab pos="4137025" algn="l"/>
              </a:tabLst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Stores data allocated under program</a:t>
            </a:r>
            <a:r>
              <a:rPr sz="1800" spc="-25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  <a:p>
            <a:pPr marL="3806825" lvl="1" indent="-271145">
              <a:lnSpc>
                <a:spcPct val="100000"/>
              </a:lnSpc>
              <a:buChar char="•"/>
              <a:tabLst>
                <a:tab pos="3807460" algn="l"/>
              </a:tabLst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  <a:p>
            <a:pPr marL="4136390" lvl="2" indent="-143510">
              <a:lnSpc>
                <a:spcPct val="100000"/>
              </a:lnSpc>
              <a:spcBef>
                <a:spcPts val="10"/>
              </a:spcBef>
              <a:buChar char="•"/>
              <a:tabLst>
                <a:tab pos="4137025" algn="l"/>
              </a:tabLst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Grows </a:t>
            </a:r>
            <a:r>
              <a:rPr sz="1800" dirty="0">
                <a:solidFill>
                  <a:srgbClr val="007E00"/>
                </a:solidFill>
                <a:latin typeface="Arial"/>
                <a:cs typeface="Arial"/>
              </a:rPr>
              <a:t>towards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lower</a:t>
            </a:r>
            <a:r>
              <a:rPr sz="1800" spc="-65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address</a:t>
            </a:r>
            <a:endParaRPr sz="1800">
              <a:latin typeface="Arial"/>
              <a:cs typeface="Arial"/>
            </a:endParaRPr>
          </a:p>
          <a:p>
            <a:pPr marL="4136390" lvl="2" indent="-143510">
              <a:lnSpc>
                <a:spcPct val="100000"/>
              </a:lnSpc>
              <a:buChar char="•"/>
              <a:tabLst>
                <a:tab pos="4137025" algn="l"/>
              </a:tabLst>
            </a:pP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Stores activation</a:t>
            </a:r>
            <a:r>
              <a:rPr sz="1800" spc="-80" dirty="0">
                <a:solidFill>
                  <a:srgbClr val="007E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7E00"/>
                </a:solidFill>
                <a:latin typeface="Arial"/>
                <a:cs typeface="Arial"/>
              </a:rPr>
              <a:t>records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800" b="1" spc="-5" dirty="0">
                <a:latin typeface="Arial"/>
                <a:cs typeface="Arial"/>
              </a:rPr>
              <a:t>Typical subdivision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run-time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298" y="2285998"/>
            <a:ext cx="3361054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Stack </a:t>
            </a:r>
            <a:r>
              <a:rPr sz="2400" spc="-5" dirty="0">
                <a:latin typeface="Times New Roman"/>
                <a:cs typeface="Times New Roman"/>
              </a:rPr>
              <a:t>(growing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downward)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327660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304799" y="0"/>
                </a:moveTo>
                <a:lnTo>
                  <a:pt x="0" y="45719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321050"/>
            <a:ext cx="2582545" cy="176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06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Tree</a:t>
            </a:r>
            <a:endParaRPr sz="2400">
              <a:latin typeface="Times New Roman"/>
              <a:cs typeface="Times New Roman"/>
            </a:endParaRPr>
          </a:p>
          <a:p>
            <a:pPr marL="12700" marR="5080" indent="746760">
              <a:lnSpc>
                <a:spcPts val="5680"/>
              </a:lnSpc>
              <a:spcBef>
                <a:spcPts val="100"/>
              </a:spcBef>
              <a:tabLst>
                <a:tab pos="1307465" algn="l"/>
              </a:tabLst>
            </a:pPr>
            <a:r>
              <a:rPr sz="2400" dirty="0">
                <a:solidFill>
                  <a:srgbClr val="31319A"/>
                </a:solidFill>
                <a:latin typeface="Times New Roman"/>
                <a:cs typeface="Times New Roman"/>
              </a:rPr>
              <a:t>Main  </a:t>
            </a:r>
            <a:r>
              <a:rPr sz="2400" dirty="0">
                <a:latin typeface="Times New Roman"/>
                <a:cs typeface="Times New Roman"/>
              </a:rPr>
              <a:t>rea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ay	</a:t>
            </a:r>
            <a:r>
              <a:rPr sz="2400" spc="-5" dirty="0">
                <a:solidFill>
                  <a:srgbClr val="31319A"/>
                </a:solidFill>
                <a:latin typeface="Times New Roman"/>
                <a:cs typeface="Times New Roman"/>
              </a:rPr>
              <a:t>qu</a:t>
            </a:r>
            <a:r>
              <a:rPr sz="2400" dirty="0">
                <a:solidFill>
                  <a:srgbClr val="31319A"/>
                </a:solidFill>
                <a:latin typeface="Times New Roman"/>
                <a:cs typeface="Times New Roman"/>
              </a:rPr>
              <a:t>ic</a:t>
            </a:r>
            <a:r>
              <a:rPr sz="2400" spc="-15" dirty="0">
                <a:solidFill>
                  <a:srgbClr val="31319A"/>
                </a:solidFill>
                <a:latin typeface="Times New Roman"/>
                <a:cs typeface="Times New Roman"/>
              </a:rPr>
              <a:t>k</a:t>
            </a:r>
            <a:r>
              <a:rPr sz="2400" dirty="0">
                <a:solidFill>
                  <a:srgbClr val="31319A"/>
                </a:solidFill>
                <a:latin typeface="Times New Roman"/>
                <a:cs typeface="Times New Roman"/>
              </a:rPr>
              <a:t>(</a:t>
            </a:r>
            <a:r>
              <a:rPr sz="2400" spc="-5" dirty="0">
                <a:solidFill>
                  <a:srgbClr val="31319A"/>
                </a:solidFill>
                <a:latin typeface="Times New Roman"/>
                <a:cs typeface="Times New Roman"/>
              </a:rPr>
              <a:t>1,9</a:t>
            </a:r>
            <a:r>
              <a:rPr sz="2400" dirty="0">
                <a:solidFill>
                  <a:srgbClr val="31319A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327660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0"/>
                </a:moveTo>
                <a:lnTo>
                  <a:pt x="380999" y="457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2339" y="4683249"/>
            <a:ext cx="12871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1319A"/>
                </a:solidFill>
                <a:latin typeface="Times New Roman"/>
                <a:cs typeface="Times New Roman"/>
              </a:rPr>
              <a:t>quick(1,3)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339" y="5673849"/>
            <a:ext cx="128714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1319A"/>
                </a:solidFill>
                <a:latin typeface="Times New Roman"/>
                <a:cs typeface="Times New Roman"/>
              </a:rPr>
              <a:t>quick(1,0)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7000" y="403860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5029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4038600"/>
            <a:ext cx="1295400" cy="762000"/>
          </a:xfrm>
          <a:custGeom>
            <a:avLst/>
            <a:gdLst/>
            <a:ahLst/>
            <a:cxnLst/>
            <a:rect l="l" t="t" r="r" b="b"/>
            <a:pathLst>
              <a:path w="1295400" h="762000">
                <a:moveTo>
                  <a:pt x="1295399" y="0"/>
                </a:moveTo>
                <a:lnTo>
                  <a:pt x="0" y="76199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0200" y="5029200"/>
            <a:ext cx="1066800" cy="762000"/>
          </a:xfrm>
          <a:custGeom>
            <a:avLst/>
            <a:gdLst/>
            <a:ahLst/>
            <a:cxnLst/>
            <a:rect l="l" t="t" r="r" b="b"/>
            <a:pathLst>
              <a:path w="1066800" h="762000">
                <a:moveTo>
                  <a:pt x="1066799" y="0"/>
                </a:moveTo>
                <a:lnTo>
                  <a:pt x="0" y="761999"/>
                </a:lnTo>
              </a:path>
            </a:pathLst>
          </a:custGeom>
          <a:ln w="952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0299" y="4724398"/>
            <a:ext cx="7626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1,9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5539" y="5750049"/>
            <a:ext cx="76263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Times New Roman"/>
                <a:cs typeface="Times New Roman"/>
              </a:rPr>
              <a:t>1,9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872037" y="2814637"/>
          <a:ext cx="1371599" cy="4480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599"/>
              </a:tblGrid>
              <a:tr h="76199">
                <a:tc>
                  <a:txBody>
                    <a:bodyPr/>
                    <a:lstStyle/>
                    <a:p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147320">
                        <a:lnSpc>
                          <a:spcPts val="236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a: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array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quick(1,9)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ts val="203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i: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quick(1,3)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ts val="203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i: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quick(1,0)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marL="86360">
                        <a:lnSpc>
                          <a:spcPts val="2039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i: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399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Stack </a:t>
            </a:r>
            <a:r>
              <a:rPr spc="-5" dirty="0"/>
              <a:t>Allocation </a:t>
            </a:r>
            <a:r>
              <a:rPr dirty="0"/>
              <a:t>for quicksort</a:t>
            </a:r>
            <a:r>
              <a:rPr spc="-65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752600"/>
            <a:ext cx="6476999" cy="4818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41325" y="2321782"/>
            <a:ext cx="2658745" cy="3674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0960">
              <a:lnSpc>
                <a:spcPct val="99800"/>
              </a:lnSpc>
            </a:pPr>
            <a:r>
              <a:rPr sz="2400" b="1" spc="-5" dirty="0">
                <a:solidFill>
                  <a:srgbClr val="31319A"/>
                </a:solidFill>
                <a:latin typeface="Times New Roman"/>
                <a:cs typeface="Times New Roman"/>
              </a:rPr>
              <a:t>Frame </a:t>
            </a:r>
            <a:r>
              <a:rPr sz="2400" b="1" spc="-5">
                <a:solidFill>
                  <a:srgbClr val="31319A"/>
                </a:solidFill>
                <a:latin typeface="Times New Roman"/>
                <a:cs typeface="Times New Roman"/>
              </a:rPr>
              <a:t>pointer </a:t>
            </a:r>
            <a:r>
              <a:rPr sz="2400" b="1" spc="-5" smtClean="0">
                <a:solidFill>
                  <a:srgbClr val="31319A"/>
                </a:solidFill>
                <a:latin typeface="Times New Roman"/>
                <a:cs typeface="Times New Roman"/>
              </a:rPr>
              <a:t>$fp</a:t>
            </a:r>
            <a:r>
              <a:rPr sz="2400" spc="-5" dirty="0">
                <a:latin typeface="Times New Roman"/>
                <a:cs typeface="Times New Roman"/>
              </a:rPr>
              <a:t>:  points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first  word 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frame,</a:t>
            </a:r>
            <a:endParaRPr sz="2400">
              <a:latin typeface="Times New Roman"/>
              <a:cs typeface="Times New Roman"/>
            </a:endParaRPr>
          </a:p>
          <a:p>
            <a:pPr marL="12700" marR="60960">
              <a:lnSpc>
                <a:spcPct val="99800"/>
              </a:lnSpc>
              <a:spcBef>
                <a:spcPts val="5"/>
              </a:spcBef>
            </a:pP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Stack </a:t>
            </a:r>
            <a:r>
              <a:rPr sz="2400" b="1" spc="-5" dirty="0">
                <a:solidFill>
                  <a:srgbClr val="31319A"/>
                </a:solidFill>
                <a:latin typeface="Times New Roman"/>
                <a:cs typeface="Times New Roman"/>
              </a:rPr>
              <a:t>pointer</a:t>
            </a:r>
            <a:r>
              <a:rPr sz="2400" b="1" spc="-70" dirty="0">
                <a:solidFill>
                  <a:srgbClr val="31319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9A"/>
                </a:solidFill>
                <a:latin typeface="Times New Roman"/>
                <a:cs typeface="Times New Roman"/>
              </a:rPr>
              <a:t>($sp):  </a:t>
            </a:r>
            <a:r>
              <a:rPr sz="2400" spc="-5" dirty="0">
                <a:latin typeface="Times New Roman"/>
                <a:cs typeface="Times New Roman"/>
              </a:rPr>
              <a:t>points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last  word 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spc="-5" dirty="0">
                <a:latin typeface="Times New Roman"/>
                <a:cs typeface="Times New Roman"/>
              </a:rPr>
              <a:t>The frame </a:t>
            </a:r>
            <a:r>
              <a:rPr sz="2400" dirty="0">
                <a:latin typeface="Times New Roman"/>
                <a:cs typeface="Times New Roman"/>
              </a:rPr>
              <a:t>consists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12700" marR="83185">
              <a:lnSpc>
                <a:spcPts val="287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memory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  </a:t>
            </a:r>
            <a:r>
              <a:rPr sz="2400" spc="-5" dirty="0">
                <a:latin typeface="Times New Roman"/>
                <a:cs typeface="Times New Roman"/>
              </a:rPr>
              <a:t>locations pointed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400" spc="-5" dirty="0">
                <a:latin typeface="Times New Roman"/>
                <a:cs typeface="Times New Roman"/>
              </a:rPr>
              <a:t>$fp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$sp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Layout of </a:t>
            </a:r>
            <a:r>
              <a:rPr spc="5" dirty="0"/>
              <a:t>the </a:t>
            </a:r>
            <a:r>
              <a:rPr dirty="0"/>
              <a:t>stack</a:t>
            </a:r>
            <a:r>
              <a:rPr spc="-95" dirty="0"/>
              <a:t> </a:t>
            </a:r>
            <a:r>
              <a:rPr dirty="0"/>
              <a:t>frame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Creation </a:t>
            </a:r>
            <a:r>
              <a:rPr spc="-5" dirty="0"/>
              <a:t>of </a:t>
            </a:r>
            <a:r>
              <a:rPr dirty="0"/>
              <a:t>An Activation</a:t>
            </a:r>
            <a:r>
              <a:rPr spc="-90" dirty="0"/>
              <a:t> </a:t>
            </a:r>
            <a:r>
              <a:rPr dirty="0"/>
              <a:t>Record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560575"/>
            <a:ext cx="7699375" cy="411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3131FF"/>
                </a:solidFill>
                <a:latin typeface="Arial"/>
                <a:cs typeface="Arial"/>
              </a:rPr>
              <a:t>allocates </a:t>
            </a: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an activation </a:t>
            </a:r>
            <a:r>
              <a:rPr sz="2400" dirty="0">
                <a:solidFill>
                  <a:srgbClr val="3131FF"/>
                </a:solidFill>
                <a:latin typeface="Arial"/>
                <a:cs typeface="Arial"/>
              </a:rPr>
              <a:t>record </a:t>
            </a: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of </a:t>
            </a:r>
            <a:r>
              <a:rPr sz="2400" dirty="0">
                <a:solidFill>
                  <a:srgbClr val="3131FF"/>
                </a:solidFill>
                <a:latin typeface="Arial"/>
                <a:cs typeface="Arial"/>
              </a:rPr>
              <a:t>a</a:t>
            </a:r>
            <a:r>
              <a:rPr sz="2400" spc="20" dirty="0">
                <a:solidFill>
                  <a:srgbClr val="3131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procedure?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99800"/>
              </a:lnSpc>
              <a:spcBef>
                <a:spcPts val="57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Some part 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activation </a:t>
            </a:r>
            <a:r>
              <a:rPr sz="2400" dirty="0">
                <a:latin typeface="Arial"/>
                <a:cs typeface="Arial"/>
              </a:rPr>
              <a:t>record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procedure is  created by that procedure immediately after that  procedure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entered.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Some part is created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caller of that procedure  before that procedure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entered.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2"/>
              </a:spcBef>
              <a:buClr>
                <a:srgbClr val="CD3100"/>
              </a:buClr>
              <a:buFont typeface="Arial"/>
              <a:buChar char="–"/>
            </a:pPr>
            <a:endParaRPr sz="34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Who</a:t>
            </a:r>
            <a:r>
              <a:rPr sz="2400" spc="-30" dirty="0">
                <a:solidFill>
                  <a:srgbClr val="3131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FF"/>
                </a:solidFill>
                <a:latin typeface="Arial"/>
                <a:cs typeface="Arial"/>
              </a:rPr>
              <a:t>deallocates?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Callee de-allocates </a:t>
            </a:r>
            <a:r>
              <a:rPr sz="2400" spc="-5" dirty="0">
                <a:latin typeface="Arial"/>
                <a:cs typeface="Arial"/>
              </a:rPr>
              <a:t>the part allocated by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Callee.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Caller de-allocates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part allocated by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Creation </a:t>
            </a:r>
            <a:r>
              <a:rPr spc="-5" dirty="0"/>
              <a:t>of </a:t>
            </a:r>
            <a:r>
              <a:rPr dirty="0"/>
              <a:t>An Activation Record</a:t>
            </a:r>
            <a:r>
              <a:rPr spc="-90" dirty="0"/>
              <a:t> </a:t>
            </a:r>
            <a:r>
              <a:rPr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52512" y="1509712"/>
          <a:ext cx="2179319" cy="2575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319"/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parameters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control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4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access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saved machine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status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temporaries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6896" y="4176712"/>
          <a:ext cx="2179319" cy="2575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9319"/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parameters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control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64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access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saved machine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status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49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local</a:t>
                      </a:r>
                      <a:r>
                        <a:rPr sz="16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temporaries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809243" y="2514600"/>
            <a:ext cx="281940" cy="2590800"/>
          </a:xfrm>
          <a:custGeom>
            <a:avLst/>
            <a:gdLst/>
            <a:ahLst/>
            <a:cxnLst/>
            <a:rect l="l" t="t" r="r" b="b"/>
            <a:pathLst>
              <a:path w="281940" h="2590800">
                <a:moveTo>
                  <a:pt x="281939" y="0"/>
                </a:moveTo>
                <a:lnTo>
                  <a:pt x="243209" y="2013"/>
                </a:lnTo>
                <a:lnTo>
                  <a:pt x="200064" y="9216"/>
                </a:lnTo>
                <a:lnTo>
                  <a:pt x="159648" y="21254"/>
                </a:lnTo>
                <a:lnTo>
                  <a:pt x="122524" y="37714"/>
                </a:lnTo>
                <a:lnTo>
                  <a:pt x="89251" y="58186"/>
                </a:lnTo>
                <a:lnTo>
                  <a:pt x="56662" y="85965"/>
                </a:lnTo>
                <a:lnTo>
                  <a:pt x="30673" y="117830"/>
                </a:lnTo>
                <a:lnTo>
                  <a:pt x="12123" y="153167"/>
                </a:lnTo>
                <a:lnTo>
                  <a:pt x="1847" y="191360"/>
                </a:lnTo>
                <a:lnTo>
                  <a:pt x="0" y="216407"/>
                </a:lnTo>
                <a:lnTo>
                  <a:pt x="0" y="2374391"/>
                </a:lnTo>
                <a:lnTo>
                  <a:pt x="4678" y="2414057"/>
                </a:lnTo>
                <a:lnTo>
                  <a:pt x="18154" y="2451251"/>
                </a:lnTo>
                <a:lnTo>
                  <a:pt x="39592" y="2485358"/>
                </a:lnTo>
                <a:lnTo>
                  <a:pt x="68154" y="2515763"/>
                </a:lnTo>
                <a:lnTo>
                  <a:pt x="103003" y="2541851"/>
                </a:lnTo>
                <a:lnTo>
                  <a:pt x="137995" y="2560654"/>
                </a:lnTo>
                <a:lnTo>
                  <a:pt x="176599" y="2575270"/>
                </a:lnTo>
                <a:lnTo>
                  <a:pt x="218253" y="2585286"/>
                </a:lnTo>
                <a:lnTo>
                  <a:pt x="262397" y="2590291"/>
                </a:lnTo>
                <a:lnTo>
                  <a:pt x="275389" y="2590743"/>
                </a:lnTo>
                <a:lnTo>
                  <a:pt x="281939" y="25907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7615" y="1219200"/>
            <a:ext cx="353695" cy="1143000"/>
          </a:xfrm>
          <a:custGeom>
            <a:avLst/>
            <a:gdLst/>
            <a:ahLst/>
            <a:cxnLst/>
            <a:rect l="l" t="t" r="r" b="b"/>
            <a:pathLst>
              <a:path w="353694" h="1143000">
                <a:moveTo>
                  <a:pt x="353567" y="0"/>
                </a:moveTo>
                <a:lnTo>
                  <a:pt x="310556" y="699"/>
                </a:lnTo>
                <a:lnTo>
                  <a:pt x="269072" y="2740"/>
                </a:lnTo>
                <a:lnTo>
                  <a:pt x="229417" y="6040"/>
                </a:lnTo>
                <a:lnTo>
                  <a:pt x="184675" y="11543"/>
                </a:lnTo>
                <a:lnTo>
                  <a:pt x="143533" y="18595"/>
                </a:lnTo>
                <a:lnTo>
                  <a:pt x="100782" y="28585"/>
                </a:lnTo>
                <a:lnTo>
                  <a:pt x="64479" y="40255"/>
                </a:lnTo>
                <a:lnTo>
                  <a:pt x="28620" y="57359"/>
                </a:lnTo>
                <a:lnTo>
                  <a:pt x="1668" y="85312"/>
                </a:lnTo>
                <a:lnTo>
                  <a:pt x="0" y="94487"/>
                </a:lnTo>
                <a:lnTo>
                  <a:pt x="0" y="1046987"/>
                </a:lnTo>
                <a:lnTo>
                  <a:pt x="21828" y="1080385"/>
                </a:lnTo>
                <a:lnTo>
                  <a:pt x="58210" y="1099902"/>
                </a:lnTo>
                <a:lnTo>
                  <a:pt x="98047" y="1113449"/>
                </a:lnTo>
                <a:lnTo>
                  <a:pt x="139712" y="1123529"/>
                </a:lnTo>
                <a:lnTo>
                  <a:pt x="179847" y="1130684"/>
                </a:lnTo>
                <a:lnTo>
                  <a:pt x="223533" y="1136329"/>
                </a:lnTo>
                <a:lnTo>
                  <a:pt x="262288" y="1139785"/>
                </a:lnTo>
                <a:lnTo>
                  <a:pt x="302869" y="1142025"/>
                </a:lnTo>
                <a:lnTo>
                  <a:pt x="344985" y="1142972"/>
                </a:lnTo>
                <a:lnTo>
                  <a:pt x="353567" y="1142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4880" y="2476500"/>
            <a:ext cx="146685" cy="76200"/>
          </a:xfrm>
          <a:custGeom>
            <a:avLst/>
            <a:gdLst/>
            <a:ahLst/>
            <a:cxnLst/>
            <a:rect l="l" t="t" r="r" b="b"/>
            <a:pathLst>
              <a:path w="146684" h="76200">
                <a:moveTo>
                  <a:pt x="86867" y="38099"/>
                </a:moveTo>
                <a:lnTo>
                  <a:pt x="85343" y="35051"/>
                </a:lnTo>
                <a:lnTo>
                  <a:pt x="82295" y="33527"/>
                </a:lnTo>
                <a:lnTo>
                  <a:pt x="4571" y="33527"/>
                </a:lnTo>
                <a:lnTo>
                  <a:pt x="1523" y="35051"/>
                </a:lnTo>
                <a:lnTo>
                  <a:pt x="0" y="38099"/>
                </a:lnTo>
                <a:lnTo>
                  <a:pt x="1523" y="41147"/>
                </a:lnTo>
                <a:lnTo>
                  <a:pt x="4571" y="42671"/>
                </a:lnTo>
                <a:lnTo>
                  <a:pt x="82295" y="42671"/>
                </a:lnTo>
                <a:lnTo>
                  <a:pt x="85343" y="41147"/>
                </a:lnTo>
                <a:lnTo>
                  <a:pt x="86867" y="38099"/>
                </a:lnTo>
                <a:close/>
              </a:path>
              <a:path w="146684" h="76200">
                <a:moveTo>
                  <a:pt x="146303" y="38099"/>
                </a:moveTo>
                <a:lnTo>
                  <a:pt x="70103" y="0"/>
                </a:lnTo>
                <a:lnTo>
                  <a:pt x="70103" y="33527"/>
                </a:lnTo>
                <a:lnTo>
                  <a:pt x="82295" y="33527"/>
                </a:lnTo>
                <a:lnTo>
                  <a:pt x="85343" y="35051"/>
                </a:lnTo>
                <a:lnTo>
                  <a:pt x="86867" y="38099"/>
                </a:lnTo>
                <a:lnTo>
                  <a:pt x="86867" y="67817"/>
                </a:lnTo>
                <a:lnTo>
                  <a:pt x="146303" y="38099"/>
                </a:lnTo>
                <a:close/>
              </a:path>
              <a:path w="146684" h="76200">
                <a:moveTo>
                  <a:pt x="86867" y="67817"/>
                </a:moveTo>
                <a:lnTo>
                  <a:pt x="86867" y="38099"/>
                </a:lnTo>
                <a:lnTo>
                  <a:pt x="85343" y="41147"/>
                </a:lnTo>
                <a:lnTo>
                  <a:pt x="82295" y="42671"/>
                </a:lnTo>
                <a:lnTo>
                  <a:pt x="70103" y="42671"/>
                </a:lnTo>
                <a:lnTo>
                  <a:pt x="70103" y="76199"/>
                </a:lnTo>
                <a:lnTo>
                  <a:pt x="86867" y="67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6283" y="2590800"/>
            <a:ext cx="76200" cy="2667000"/>
          </a:xfrm>
          <a:custGeom>
            <a:avLst/>
            <a:gdLst/>
            <a:ahLst/>
            <a:cxnLst/>
            <a:rect l="l" t="t" r="r" b="b"/>
            <a:pathLst>
              <a:path w="76200" h="26670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4007"/>
                </a:lnTo>
                <a:lnTo>
                  <a:pt x="33527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2667000">
                <a:moveTo>
                  <a:pt x="76199" y="2590799"/>
                </a:moveTo>
                <a:lnTo>
                  <a:pt x="0" y="2590799"/>
                </a:lnTo>
                <a:lnTo>
                  <a:pt x="32003" y="2654807"/>
                </a:lnTo>
                <a:lnTo>
                  <a:pt x="32003" y="2602991"/>
                </a:lnTo>
                <a:lnTo>
                  <a:pt x="33527" y="2607563"/>
                </a:lnTo>
                <a:lnTo>
                  <a:pt x="41147" y="2607563"/>
                </a:lnTo>
                <a:lnTo>
                  <a:pt x="42671" y="2602991"/>
                </a:lnTo>
                <a:lnTo>
                  <a:pt x="42671" y="2657855"/>
                </a:lnTo>
                <a:lnTo>
                  <a:pt x="76199" y="2590799"/>
                </a:lnTo>
                <a:close/>
              </a:path>
              <a:path w="76200" h="26670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3527" y="59435"/>
                </a:lnTo>
                <a:lnTo>
                  <a:pt x="32003" y="64007"/>
                </a:lnTo>
                <a:lnTo>
                  <a:pt x="32003" y="76199"/>
                </a:lnTo>
                <a:lnTo>
                  <a:pt x="42671" y="76199"/>
                </a:lnTo>
                <a:close/>
              </a:path>
              <a:path w="76200" h="2667000">
                <a:moveTo>
                  <a:pt x="42671" y="2590799"/>
                </a:moveTo>
                <a:lnTo>
                  <a:pt x="42671" y="76199"/>
                </a:lnTo>
                <a:lnTo>
                  <a:pt x="32003" y="76199"/>
                </a:lnTo>
                <a:lnTo>
                  <a:pt x="32003" y="2590799"/>
                </a:lnTo>
                <a:lnTo>
                  <a:pt x="42671" y="2590799"/>
                </a:lnTo>
                <a:close/>
              </a:path>
              <a:path w="76200" h="2667000">
                <a:moveTo>
                  <a:pt x="42671" y="2657855"/>
                </a:moveTo>
                <a:lnTo>
                  <a:pt x="42671" y="2602991"/>
                </a:lnTo>
                <a:lnTo>
                  <a:pt x="41147" y="2607563"/>
                </a:lnTo>
                <a:lnTo>
                  <a:pt x="33527" y="2607563"/>
                </a:lnTo>
                <a:lnTo>
                  <a:pt x="32003" y="2602991"/>
                </a:lnTo>
                <a:lnTo>
                  <a:pt x="32003" y="2654807"/>
                </a:lnTo>
                <a:lnTo>
                  <a:pt x="38099" y="2666999"/>
                </a:lnTo>
                <a:lnTo>
                  <a:pt x="42671" y="2657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6283" y="5257800"/>
            <a:ext cx="76200" cy="1681480"/>
          </a:xfrm>
          <a:custGeom>
            <a:avLst/>
            <a:gdLst/>
            <a:ahLst/>
            <a:cxnLst/>
            <a:rect l="l" t="t" r="r" b="b"/>
            <a:pathLst>
              <a:path w="76200" h="1681479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4007"/>
                </a:lnTo>
                <a:lnTo>
                  <a:pt x="33527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681479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3527" y="59435"/>
                </a:lnTo>
                <a:lnTo>
                  <a:pt x="32003" y="64007"/>
                </a:lnTo>
                <a:lnTo>
                  <a:pt x="32003" y="76199"/>
                </a:lnTo>
                <a:lnTo>
                  <a:pt x="42671" y="76199"/>
                </a:lnTo>
                <a:close/>
              </a:path>
              <a:path w="76200" h="1681479">
                <a:moveTo>
                  <a:pt x="42671" y="1676399"/>
                </a:moveTo>
                <a:lnTo>
                  <a:pt x="42671" y="76199"/>
                </a:lnTo>
                <a:lnTo>
                  <a:pt x="32003" y="76199"/>
                </a:lnTo>
                <a:lnTo>
                  <a:pt x="32003" y="1676399"/>
                </a:lnTo>
                <a:lnTo>
                  <a:pt x="33527" y="1679447"/>
                </a:lnTo>
                <a:lnTo>
                  <a:pt x="38099" y="1680971"/>
                </a:lnTo>
                <a:lnTo>
                  <a:pt x="41147" y="1679447"/>
                </a:lnTo>
                <a:lnTo>
                  <a:pt x="42671" y="1676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0815" y="259080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1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0815" y="5257800"/>
            <a:ext cx="845819" cy="0"/>
          </a:xfrm>
          <a:custGeom>
            <a:avLst/>
            <a:gdLst/>
            <a:ahLst/>
            <a:cxnLst/>
            <a:rect l="l" t="t" r="r" b="b"/>
            <a:pathLst>
              <a:path w="845820">
                <a:moveTo>
                  <a:pt x="0" y="0"/>
                </a:moveTo>
                <a:lnTo>
                  <a:pt x="84581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49926" y="5867397"/>
            <a:ext cx="285940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Callee’s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Responsibility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9926" y="1523999"/>
            <a:ext cx="3307079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Caller’s Activation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9822" y="3505198"/>
            <a:ext cx="4817745" cy="115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Caller’s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Responsibility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489075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Callee’s Activation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70503" y="4308347"/>
            <a:ext cx="2326005" cy="116205"/>
          </a:xfrm>
          <a:custGeom>
            <a:avLst/>
            <a:gdLst/>
            <a:ahLst/>
            <a:cxnLst/>
            <a:rect l="l" t="t" r="r" b="b"/>
            <a:pathLst>
              <a:path w="2326004" h="116204">
                <a:moveTo>
                  <a:pt x="77723" y="0"/>
                </a:moveTo>
                <a:lnTo>
                  <a:pt x="0" y="35051"/>
                </a:lnTo>
                <a:lnTo>
                  <a:pt x="57911" y="66962"/>
                </a:lnTo>
                <a:lnTo>
                  <a:pt x="57911" y="36575"/>
                </a:lnTo>
                <a:lnTo>
                  <a:pt x="59435" y="33527"/>
                </a:lnTo>
                <a:lnTo>
                  <a:pt x="64007" y="32003"/>
                </a:lnTo>
                <a:lnTo>
                  <a:pt x="76427" y="32414"/>
                </a:lnTo>
                <a:lnTo>
                  <a:pt x="77723" y="0"/>
                </a:lnTo>
                <a:close/>
              </a:path>
              <a:path w="2326004" h="116204">
                <a:moveTo>
                  <a:pt x="76427" y="32414"/>
                </a:moveTo>
                <a:lnTo>
                  <a:pt x="64007" y="32003"/>
                </a:lnTo>
                <a:lnTo>
                  <a:pt x="59435" y="33527"/>
                </a:lnTo>
                <a:lnTo>
                  <a:pt x="57911" y="36575"/>
                </a:lnTo>
                <a:lnTo>
                  <a:pt x="59435" y="39623"/>
                </a:lnTo>
                <a:lnTo>
                  <a:pt x="62483" y="41147"/>
                </a:lnTo>
                <a:lnTo>
                  <a:pt x="76060" y="41596"/>
                </a:lnTo>
                <a:lnTo>
                  <a:pt x="76427" y="32414"/>
                </a:lnTo>
                <a:close/>
              </a:path>
              <a:path w="2326004" h="116204">
                <a:moveTo>
                  <a:pt x="76060" y="41596"/>
                </a:moveTo>
                <a:lnTo>
                  <a:pt x="62483" y="41147"/>
                </a:lnTo>
                <a:lnTo>
                  <a:pt x="59435" y="39623"/>
                </a:lnTo>
                <a:lnTo>
                  <a:pt x="57911" y="36575"/>
                </a:lnTo>
                <a:lnTo>
                  <a:pt x="57911" y="66962"/>
                </a:lnTo>
                <a:lnTo>
                  <a:pt x="74675" y="76199"/>
                </a:lnTo>
                <a:lnTo>
                  <a:pt x="76060" y="41596"/>
                </a:lnTo>
                <a:close/>
              </a:path>
              <a:path w="2326004" h="116204">
                <a:moveTo>
                  <a:pt x="2325623" y="111251"/>
                </a:moveTo>
                <a:lnTo>
                  <a:pt x="2324099" y="108203"/>
                </a:lnTo>
                <a:lnTo>
                  <a:pt x="2321051" y="106679"/>
                </a:lnTo>
                <a:lnTo>
                  <a:pt x="76427" y="32414"/>
                </a:lnTo>
                <a:lnTo>
                  <a:pt x="76060" y="41596"/>
                </a:lnTo>
                <a:lnTo>
                  <a:pt x="2321051" y="115823"/>
                </a:lnTo>
                <a:lnTo>
                  <a:pt x="2324099" y="114299"/>
                </a:lnTo>
                <a:lnTo>
                  <a:pt x="2325623" y="111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0503" y="1568195"/>
            <a:ext cx="919480" cy="113030"/>
          </a:xfrm>
          <a:custGeom>
            <a:avLst/>
            <a:gdLst/>
            <a:ahLst/>
            <a:cxnLst/>
            <a:rect l="l" t="t" r="r" b="b"/>
            <a:pathLst>
              <a:path w="919479" h="113030">
                <a:moveTo>
                  <a:pt x="79247" y="0"/>
                </a:moveTo>
                <a:lnTo>
                  <a:pt x="0" y="32003"/>
                </a:lnTo>
                <a:lnTo>
                  <a:pt x="57911" y="66992"/>
                </a:lnTo>
                <a:lnTo>
                  <a:pt x="57911" y="36575"/>
                </a:lnTo>
                <a:lnTo>
                  <a:pt x="59435" y="33527"/>
                </a:lnTo>
                <a:lnTo>
                  <a:pt x="64007" y="32003"/>
                </a:lnTo>
                <a:lnTo>
                  <a:pt x="76602" y="33064"/>
                </a:lnTo>
                <a:lnTo>
                  <a:pt x="79247" y="0"/>
                </a:lnTo>
                <a:close/>
              </a:path>
              <a:path w="919479" h="113030">
                <a:moveTo>
                  <a:pt x="76602" y="33064"/>
                </a:moveTo>
                <a:lnTo>
                  <a:pt x="64007" y="32003"/>
                </a:lnTo>
                <a:lnTo>
                  <a:pt x="59435" y="33527"/>
                </a:lnTo>
                <a:lnTo>
                  <a:pt x="57911" y="36575"/>
                </a:lnTo>
                <a:lnTo>
                  <a:pt x="59435" y="39623"/>
                </a:lnTo>
                <a:lnTo>
                  <a:pt x="62483" y="42671"/>
                </a:lnTo>
                <a:lnTo>
                  <a:pt x="75746" y="43763"/>
                </a:lnTo>
                <a:lnTo>
                  <a:pt x="76602" y="33064"/>
                </a:lnTo>
                <a:close/>
              </a:path>
              <a:path w="919479" h="113030">
                <a:moveTo>
                  <a:pt x="75746" y="43763"/>
                </a:moveTo>
                <a:lnTo>
                  <a:pt x="62483" y="42671"/>
                </a:lnTo>
                <a:lnTo>
                  <a:pt x="59435" y="39623"/>
                </a:lnTo>
                <a:lnTo>
                  <a:pt x="57911" y="36575"/>
                </a:lnTo>
                <a:lnTo>
                  <a:pt x="57911" y="66992"/>
                </a:lnTo>
                <a:lnTo>
                  <a:pt x="73151" y="76199"/>
                </a:lnTo>
                <a:lnTo>
                  <a:pt x="75746" y="43763"/>
                </a:lnTo>
                <a:close/>
              </a:path>
              <a:path w="919479" h="113030">
                <a:moveTo>
                  <a:pt x="918971" y="108203"/>
                </a:moveTo>
                <a:lnTo>
                  <a:pt x="917447" y="105155"/>
                </a:lnTo>
                <a:lnTo>
                  <a:pt x="914399" y="103631"/>
                </a:lnTo>
                <a:lnTo>
                  <a:pt x="76602" y="33064"/>
                </a:lnTo>
                <a:lnTo>
                  <a:pt x="75746" y="43763"/>
                </a:lnTo>
                <a:lnTo>
                  <a:pt x="914399" y="112775"/>
                </a:lnTo>
                <a:lnTo>
                  <a:pt x="917447" y="111251"/>
                </a:lnTo>
                <a:lnTo>
                  <a:pt x="918971" y="108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139309"/>
            <a:ext cx="8836661" cy="5109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D3100"/>
                </a:solidFill>
                <a:latin typeface="Arial"/>
                <a:cs typeface="Arial"/>
              </a:rPr>
              <a:t>Storage and access for locally declared</a:t>
            </a:r>
            <a:r>
              <a:rPr sz="2800" spc="-100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D3100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800">
              <a:latin typeface="Times New Roman"/>
              <a:cs typeface="Times New Roman"/>
            </a:endParaRPr>
          </a:p>
          <a:p>
            <a:pPr marL="583565" marR="5080" indent="-342265">
              <a:lnSpc>
                <a:spcPct val="100000"/>
              </a:lnSpc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800" spc="5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executing </a:t>
            </a:r>
            <a:r>
              <a:rPr sz="2800" dirty="0">
                <a:latin typeface="Arial"/>
                <a:cs typeface="Arial"/>
              </a:rPr>
              <a:t>procedure uses the frame pointer </a:t>
            </a:r>
            <a:r>
              <a:rPr sz="2800" spc="-5" dirty="0">
                <a:latin typeface="Arial"/>
                <a:cs typeface="Arial"/>
              </a:rPr>
              <a:t>to  quickly </a:t>
            </a:r>
            <a:r>
              <a:rPr sz="2800" dirty="0">
                <a:latin typeface="Arial"/>
                <a:cs typeface="Arial"/>
              </a:rPr>
              <a:t>access </a:t>
            </a:r>
            <a:r>
              <a:rPr sz="2800" spc="-5" dirty="0">
                <a:latin typeface="Arial"/>
                <a:cs typeface="Arial"/>
              </a:rPr>
              <a:t>values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stack frame as the frame  pointer points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the start of 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Clr>
                <a:srgbClr val="CD3100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584200" marR="74930" indent="-342900">
              <a:lnSpc>
                <a:spcPct val="100200"/>
              </a:lnSpc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800" dirty="0">
                <a:latin typeface="Arial"/>
                <a:cs typeface="Arial"/>
              </a:rPr>
              <a:t>Then add the </a:t>
            </a:r>
            <a:r>
              <a:rPr sz="2800" spc="-5" dirty="0">
                <a:latin typeface="Arial"/>
                <a:cs typeface="Arial"/>
              </a:rPr>
              <a:t>variable’s </a:t>
            </a:r>
            <a:r>
              <a:rPr sz="2800" dirty="0">
                <a:latin typeface="Arial"/>
                <a:cs typeface="Arial"/>
              </a:rPr>
              <a:t>offset from the start of the  frame. Calculating </a:t>
            </a:r>
            <a:r>
              <a:rPr sz="2800" spc="-5" dirty="0">
                <a:latin typeface="Arial"/>
                <a:cs typeface="Arial"/>
              </a:rPr>
              <a:t>local </a:t>
            </a:r>
            <a:r>
              <a:rPr sz="2800" dirty="0">
                <a:latin typeface="Arial"/>
                <a:cs typeface="Arial"/>
              </a:rPr>
              <a:t>data’s offset </a:t>
            </a:r>
            <a:r>
              <a:rPr sz="2800" spc="-5" dirty="0">
                <a:latin typeface="Arial"/>
                <a:cs typeface="Arial"/>
              </a:rPr>
              <a:t>(to </a:t>
            </a:r>
            <a:r>
              <a:rPr sz="2800" dirty="0">
                <a:latin typeface="Arial"/>
                <a:cs typeface="Arial"/>
              </a:rPr>
              <a:t>be stored in  the </a:t>
            </a:r>
            <a:r>
              <a:rPr sz="2800" spc="-5" dirty="0">
                <a:latin typeface="Arial"/>
                <a:cs typeface="Arial"/>
              </a:rPr>
              <a:t>symbol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D3100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584200" indent="-342900">
              <a:lnSpc>
                <a:spcPct val="100000"/>
              </a:lnSpc>
              <a:buClr>
                <a:srgbClr val="CD3100"/>
              </a:buClr>
              <a:buChar char="•"/>
              <a:tabLst>
                <a:tab pos="584200" algn="l"/>
              </a:tabLst>
            </a:pPr>
            <a:r>
              <a:rPr sz="2800" dirty="0">
                <a:latin typeface="Arial"/>
                <a:cs typeface="Arial"/>
              </a:rPr>
              <a:t>However problem arise for </a:t>
            </a:r>
            <a:r>
              <a:rPr sz="2800" spc="-5" dirty="0">
                <a:latin typeface="Arial"/>
                <a:cs typeface="Arial"/>
              </a:rPr>
              <a:t>variable length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1686559"/>
            <a:ext cx="6880859" cy="4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200" b="1" spc="-5" dirty="0">
                <a:solidFill>
                  <a:srgbClr val="31319A"/>
                </a:solidFill>
                <a:latin typeface="Arial"/>
                <a:cs typeface="Arial"/>
              </a:rPr>
              <a:t>Goal: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Arial"/>
                <a:cs typeface="Arial"/>
              </a:rPr>
              <a:t>Allow a routine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have variable-length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50"/>
              </a:spcBef>
            </a:pPr>
            <a:r>
              <a:rPr sz="2200" spc="-5" dirty="0">
                <a:latin typeface="Arial"/>
                <a:cs typeface="Arial"/>
              </a:rPr>
              <a:t>(i.e., dynamically-sized arrays) as local data in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frame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200" b="1" dirty="0">
                <a:solidFill>
                  <a:srgbClr val="31319A"/>
                </a:solidFill>
                <a:latin typeface="Arial"/>
                <a:cs typeface="Arial"/>
              </a:rPr>
              <a:t>Option</a:t>
            </a:r>
            <a:r>
              <a:rPr sz="2200" b="1" spc="-85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31319A"/>
                </a:solidFill>
                <a:latin typeface="Arial"/>
                <a:cs typeface="Arial"/>
              </a:rPr>
              <a:t>1:</a:t>
            </a:r>
            <a:endParaRPr sz="2200">
              <a:latin typeface="Arial"/>
              <a:cs typeface="Arial"/>
            </a:endParaRPr>
          </a:p>
          <a:p>
            <a:pPr marL="354965" marR="2444750">
              <a:lnSpc>
                <a:spcPts val="2900"/>
              </a:lnSpc>
              <a:spcBef>
                <a:spcPts val="130"/>
              </a:spcBef>
            </a:pPr>
            <a:r>
              <a:rPr sz="2200" spc="-5" dirty="0">
                <a:latin typeface="Arial"/>
                <a:cs typeface="Arial"/>
              </a:rPr>
              <a:t>Allocate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variable on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heap  Work with pointers </a:t>
            </a:r>
            <a:r>
              <a:rPr sz="2200" dirty="0">
                <a:latin typeface="Arial"/>
                <a:cs typeface="Arial"/>
              </a:rPr>
              <a:t>to 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20"/>
              </a:spcBef>
            </a:pPr>
            <a:r>
              <a:rPr sz="2200" spc="-5" dirty="0">
                <a:latin typeface="Arial"/>
                <a:cs typeface="Arial"/>
              </a:rPr>
              <a:t>Auto free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data when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>
                <a:latin typeface="Arial"/>
                <a:cs typeface="Arial"/>
              </a:rPr>
              <a:t>routine</a:t>
            </a:r>
            <a:r>
              <a:rPr sz="2200" spc="70">
                <a:latin typeface="Arial"/>
                <a:cs typeface="Arial"/>
              </a:rPr>
              <a:t> </a:t>
            </a:r>
            <a:r>
              <a:rPr sz="2200" spc="-5" smtClean="0">
                <a:latin typeface="Arial"/>
                <a:cs typeface="Arial"/>
              </a:rPr>
              <a:t>returns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200" b="1" dirty="0">
                <a:solidFill>
                  <a:srgbClr val="31319A"/>
                </a:solidFill>
                <a:latin typeface="Arial"/>
                <a:cs typeface="Arial"/>
              </a:rPr>
              <a:t>Option</a:t>
            </a:r>
            <a:r>
              <a:rPr sz="2200" b="1" spc="-85" dirty="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31319A"/>
                </a:solidFill>
                <a:latin typeface="Arial"/>
                <a:cs typeface="Arial"/>
              </a:rPr>
              <a:t>2:</a:t>
            </a:r>
            <a:endParaRPr sz="2200">
              <a:latin typeface="Arial"/>
              <a:cs typeface="Arial"/>
            </a:endParaRPr>
          </a:p>
          <a:p>
            <a:pPr marL="354965" marR="951865">
              <a:lnSpc>
                <a:spcPct val="1098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Create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variable on </a:t>
            </a:r>
            <a:r>
              <a:rPr sz="2200" dirty="0">
                <a:latin typeface="Arial"/>
                <a:cs typeface="Arial"/>
              </a:rPr>
              <a:t>the stack, </a:t>
            </a:r>
            <a:r>
              <a:rPr sz="2200" spc="-5" dirty="0">
                <a:latin typeface="Arial"/>
                <a:cs typeface="Arial"/>
              </a:rPr>
              <a:t>dynamically  Effectively: Enlarge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frame as </a:t>
            </a:r>
            <a:r>
              <a:rPr sz="2200" dirty="0">
                <a:latin typeface="Arial"/>
                <a:cs typeface="Arial"/>
              </a:rPr>
              <a:t>necessary  </a:t>
            </a:r>
            <a:r>
              <a:rPr sz="2200" spc="-5" dirty="0">
                <a:latin typeface="Arial"/>
                <a:cs typeface="Arial"/>
              </a:rPr>
              <a:t>Still need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work with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pointers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Variable-Length Local</a:t>
            </a:r>
            <a:r>
              <a:rPr spc="-100" dirty="0"/>
              <a:t> </a:t>
            </a:r>
            <a:r>
              <a:rPr dirty="0"/>
              <a:t>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Variable Length</a:t>
            </a:r>
            <a:r>
              <a:rPr spc="-95" dirty="0"/>
              <a:t> </a:t>
            </a:r>
            <a:r>
              <a:rPr dirty="0"/>
              <a:t>Data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81468" y="1509712"/>
          <a:ext cx="2109215" cy="44195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9215"/>
              </a:tblGrid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value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68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actual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parameters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3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control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optional access</a:t>
                      </a:r>
                      <a:r>
                        <a:rPr sz="16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link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0643">
                <a:tc>
                  <a:txBody>
                    <a:bodyPr/>
                    <a:lstStyle/>
                    <a:p>
                      <a:pPr marL="768985" marR="349250" indent="-413384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saved machine  status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22247">
                <a:tc>
                  <a:txBody>
                    <a:bodyPr/>
                    <a:lstStyle/>
                    <a:p>
                      <a:pPr marL="76835" marR="598170" indent="528320">
                        <a:lnSpc>
                          <a:spcPts val="232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local data  pointer a  pointer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temporaries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835" marR="1362710">
                        <a:lnSpc>
                          <a:spcPct val="12000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array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6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224783" y="3805427"/>
            <a:ext cx="140335" cy="1681480"/>
          </a:xfrm>
          <a:custGeom>
            <a:avLst/>
            <a:gdLst/>
            <a:ahLst/>
            <a:cxnLst/>
            <a:rect l="l" t="t" r="r" b="b"/>
            <a:pathLst>
              <a:path w="140335" h="1681479">
                <a:moveTo>
                  <a:pt x="28955" y="19811"/>
                </a:moveTo>
                <a:lnTo>
                  <a:pt x="27431" y="18287"/>
                </a:lnTo>
                <a:lnTo>
                  <a:pt x="27431" y="6095"/>
                </a:lnTo>
                <a:lnTo>
                  <a:pt x="19811" y="3047"/>
                </a:lnTo>
                <a:lnTo>
                  <a:pt x="12191" y="1523"/>
                </a:lnTo>
                <a:lnTo>
                  <a:pt x="12191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0" y="7619"/>
                </a:lnTo>
                <a:lnTo>
                  <a:pt x="3047" y="9143"/>
                </a:lnTo>
                <a:lnTo>
                  <a:pt x="10667" y="10667"/>
                </a:lnTo>
                <a:lnTo>
                  <a:pt x="10667" y="9143"/>
                </a:lnTo>
                <a:lnTo>
                  <a:pt x="22859" y="15239"/>
                </a:lnTo>
                <a:lnTo>
                  <a:pt x="28955" y="19811"/>
                </a:lnTo>
                <a:close/>
              </a:path>
              <a:path w="140335" h="1681479">
                <a:moveTo>
                  <a:pt x="58392" y="1616567"/>
                </a:moveTo>
                <a:lnTo>
                  <a:pt x="51815" y="1546859"/>
                </a:lnTo>
                <a:lnTo>
                  <a:pt x="4571" y="1680971"/>
                </a:lnTo>
                <a:lnTo>
                  <a:pt x="54863" y="1665149"/>
                </a:lnTo>
                <a:lnTo>
                  <a:pt x="54863" y="1626107"/>
                </a:lnTo>
                <a:lnTo>
                  <a:pt x="57911" y="1618487"/>
                </a:lnTo>
                <a:lnTo>
                  <a:pt x="58392" y="1616567"/>
                </a:lnTo>
                <a:close/>
              </a:path>
              <a:path w="140335" h="1681479">
                <a:moveTo>
                  <a:pt x="77723" y="1569719"/>
                </a:moveTo>
                <a:lnTo>
                  <a:pt x="77723" y="115823"/>
                </a:lnTo>
                <a:lnTo>
                  <a:pt x="76199" y="102107"/>
                </a:lnTo>
                <a:lnTo>
                  <a:pt x="67055" y="64007"/>
                </a:lnTo>
                <a:lnTo>
                  <a:pt x="41147" y="18287"/>
                </a:lnTo>
                <a:lnTo>
                  <a:pt x="35051" y="12191"/>
                </a:lnTo>
                <a:lnTo>
                  <a:pt x="33527" y="12191"/>
                </a:lnTo>
                <a:lnTo>
                  <a:pt x="27431" y="7619"/>
                </a:lnTo>
                <a:lnTo>
                  <a:pt x="27431" y="18287"/>
                </a:lnTo>
                <a:lnTo>
                  <a:pt x="33527" y="24383"/>
                </a:lnTo>
                <a:lnTo>
                  <a:pt x="39623" y="32003"/>
                </a:lnTo>
                <a:lnTo>
                  <a:pt x="57911" y="68579"/>
                </a:lnTo>
                <a:lnTo>
                  <a:pt x="65531" y="103631"/>
                </a:lnTo>
                <a:lnTo>
                  <a:pt x="68579" y="117347"/>
                </a:lnTo>
                <a:lnTo>
                  <a:pt x="68579" y="1615439"/>
                </a:lnTo>
                <a:lnTo>
                  <a:pt x="73151" y="1597151"/>
                </a:lnTo>
                <a:lnTo>
                  <a:pt x="76199" y="1583435"/>
                </a:lnTo>
                <a:lnTo>
                  <a:pt x="77723" y="1569719"/>
                </a:lnTo>
                <a:close/>
              </a:path>
              <a:path w="140335" h="1681479">
                <a:moveTo>
                  <a:pt x="64357" y="1628281"/>
                </a:moveTo>
                <a:lnTo>
                  <a:pt x="59435" y="1627631"/>
                </a:lnTo>
                <a:lnTo>
                  <a:pt x="58392" y="1616567"/>
                </a:lnTo>
                <a:lnTo>
                  <a:pt x="57911" y="1618487"/>
                </a:lnTo>
                <a:lnTo>
                  <a:pt x="54863" y="1626107"/>
                </a:lnTo>
                <a:lnTo>
                  <a:pt x="54863" y="1630679"/>
                </a:lnTo>
                <a:lnTo>
                  <a:pt x="57911" y="1632203"/>
                </a:lnTo>
                <a:lnTo>
                  <a:pt x="60959" y="1632203"/>
                </a:lnTo>
                <a:lnTo>
                  <a:pt x="64007" y="1629155"/>
                </a:lnTo>
                <a:lnTo>
                  <a:pt x="64357" y="1628281"/>
                </a:lnTo>
                <a:close/>
              </a:path>
              <a:path w="140335" h="1681479">
                <a:moveTo>
                  <a:pt x="140207" y="1638299"/>
                </a:moveTo>
                <a:lnTo>
                  <a:pt x="64357" y="1628281"/>
                </a:lnTo>
                <a:lnTo>
                  <a:pt x="64007" y="1629155"/>
                </a:lnTo>
                <a:lnTo>
                  <a:pt x="60959" y="1632203"/>
                </a:lnTo>
                <a:lnTo>
                  <a:pt x="57911" y="1632203"/>
                </a:lnTo>
                <a:lnTo>
                  <a:pt x="54863" y="1630679"/>
                </a:lnTo>
                <a:lnTo>
                  <a:pt x="54863" y="1665149"/>
                </a:lnTo>
                <a:lnTo>
                  <a:pt x="140207" y="1638299"/>
                </a:lnTo>
                <a:close/>
              </a:path>
              <a:path w="140335" h="1681479">
                <a:moveTo>
                  <a:pt x="68579" y="1615439"/>
                </a:moveTo>
                <a:lnTo>
                  <a:pt x="68579" y="1569719"/>
                </a:lnTo>
                <a:lnTo>
                  <a:pt x="65531" y="1581911"/>
                </a:lnTo>
                <a:lnTo>
                  <a:pt x="64007" y="1594103"/>
                </a:lnTo>
                <a:lnTo>
                  <a:pt x="58392" y="1616567"/>
                </a:lnTo>
                <a:lnTo>
                  <a:pt x="59435" y="1627631"/>
                </a:lnTo>
                <a:lnTo>
                  <a:pt x="64357" y="1628281"/>
                </a:lnTo>
                <a:lnTo>
                  <a:pt x="67055" y="1621535"/>
                </a:lnTo>
                <a:lnTo>
                  <a:pt x="68579" y="1615439"/>
                </a:lnTo>
                <a:close/>
              </a:path>
              <a:path w="140335" h="1681479">
                <a:moveTo>
                  <a:pt x="79247" y="1540763"/>
                </a:moveTo>
                <a:lnTo>
                  <a:pt x="79247" y="144779"/>
                </a:lnTo>
                <a:lnTo>
                  <a:pt x="77723" y="129539"/>
                </a:lnTo>
                <a:lnTo>
                  <a:pt x="77723" y="1556003"/>
                </a:lnTo>
                <a:lnTo>
                  <a:pt x="79247" y="1540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95827" y="4186427"/>
            <a:ext cx="289560" cy="1583690"/>
          </a:xfrm>
          <a:custGeom>
            <a:avLst/>
            <a:gdLst/>
            <a:ahLst/>
            <a:cxnLst/>
            <a:rect l="l" t="t" r="r" b="b"/>
            <a:pathLst>
              <a:path w="289560" h="1583689">
                <a:moveTo>
                  <a:pt x="289559" y="1415795"/>
                </a:moveTo>
                <a:lnTo>
                  <a:pt x="289559" y="124967"/>
                </a:lnTo>
                <a:lnTo>
                  <a:pt x="288035" y="117347"/>
                </a:lnTo>
                <a:lnTo>
                  <a:pt x="254507" y="67055"/>
                </a:lnTo>
                <a:lnTo>
                  <a:pt x="205739" y="38099"/>
                </a:lnTo>
                <a:lnTo>
                  <a:pt x="163067" y="21335"/>
                </a:lnTo>
                <a:lnTo>
                  <a:pt x="114299" y="9143"/>
                </a:lnTo>
                <a:lnTo>
                  <a:pt x="33527" y="0"/>
                </a:lnTo>
                <a:lnTo>
                  <a:pt x="4571" y="0"/>
                </a:lnTo>
                <a:lnTo>
                  <a:pt x="1523" y="1523"/>
                </a:lnTo>
                <a:lnTo>
                  <a:pt x="0" y="4571"/>
                </a:lnTo>
                <a:lnTo>
                  <a:pt x="1523" y="7619"/>
                </a:lnTo>
                <a:lnTo>
                  <a:pt x="4571" y="9143"/>
                </a:lnTo>
                <a:lnTo>
                  <a:pt x="33527" y="10667"/>
                </a:lnTo>
                <a:lnTo>
                  <a:pt x="60959" y="12191"/>
                </a:lnTo>
                <a:lnTo>
                  <a:pt x="137159" y="24383"/>
                </a:lnTo>
                <a:lnTo>
                  <a:pt x="181355" y="38099"/>
                </a:lnTo>
                <a:lnTo>
                  <a:pt x="219455" y="54863"/>
                </a:lnTo>
                <a:lnTo>
                  <a:pt x="254507" y="80771"/>
                </a:lnTo>
                <a:lnTo>
                  <a:pt x="260603" y="85343"/>
                </a:lnTo>
                <a:lnTo>
                  <a:pt x="265175" y="91439"/>
                </a:lnTo>
                <a:lnTo>
                  <a:pt x="269747" y="96011"/>
                </a:lnTo>
                <a:lnTo>
                  <a:pt x="275843" y="108203"/>
                </a:lnTo>
                <a:lnTo>
                  <a:pt x="280415" y="126491"/>
                </a:lnTo>
                <a:lnTo>
                  <a:pt x="280415" y="1435607"/>
                </a:lnTo>
                <a:lnTo>
                  <a:pt x="284987" y="1429511"/>
                </a:lnTo>
                <a:lnTo>
                  <a:pt x="286511" y="1421891"/>
                </a:lnTo>
                <a:lnTo>
                  <a:pt x="289559" y="1415795"/>
                </a:lnTo>
                <a:close/>
              </a:path>
              <a:path w="289560" h="1583689">
                <a:moveTo>
                  <a:pt x="128015" y="1456943"/>
                </a:moveTo>
                <a:lnTo>
                  <a:pt x="4571" y="1528571"/>
                </a:lnTo>
                <a:lnTo>
                  <a:pt x="76199" y="1558555"/>
                </a:lnTo>
                <a:lnTo>
                  <a:pt x="76199" y="1523999"/>
                </a:lnTo>
                <a:lnTo>
                  <a:pt x="77723" y="1520951"/>
                </a:lnTo>
                <a:lnTo>
                  <a:pt x="80771" y="1519427"/>
                </a:lnTo>
                <a:lnTo>
                  <a:pt x="84681" y="1518450"/>
                </a:lnTo>
                <a:lnTo>
                  <a:pt x="128015" y="1456943"/>
                </a:lnTo>
                <a:close/>
              </a:path>
              <a:path w="289560" h="1583689">
                <a:moveTo>
                  <a:pt x="84681" y="1518450"/>
                </a:moveTo>
                <a:lnTo>
                  <a:pt x="80771" y="1519427"/>
                </a:lnTo>
                <a:lnTo>
                  <a:pt x="77723" y="1520951"/>
                </a:lnTo>
                <a:lnTo>
                  <a:pt x="76199" y="1523999"/>
                </a:lnTo>
                <a:lnTo>
                  <a:pt x="77723" y="1527047"/>
                </a:lnTo>
                <a:lnTo>
                  <a:pt x="80771" y="1528571"/>
                </a:lnTo>
                <a:lnTo>
                  <a:pt x="80771" y="1523999"/>
                </a:lnTo>
                <a:lnTo>
                  <a:pt x="84681" y="1518450"/>
                </a:lnTo>
                <a:close/>
              </a:path>
              <a:path w="289560" h="1583689">
                <a:moveTo>
                  <a:pt x="135635" y="1583435"/>
                </a:moveTo>
                <a:lnTo>
                  <a:pt x="84334" y="1527859"/>
                </a:lnTo>
                <a:lnTo>
                  <a:pt x="80771" y="1528571"/>
                </a:lnTo>
                <a:lnTo>
                  <a:pt x="77723" y="1527047"/>
                </a:lnTo>
                <a:lnTo>
                  <a:pt x="76199" y="1523999"/>
                </a:lnTo>
                <a:lnTo>
                  <a:pt x="76199" y="1558555"/>
                </a:lnTo>
                <a:lnTo>
                  <a:pt x="135635" y="1583435"/>
                </a:lnTo>
                <a:close/>
              </a:path>
              <a:path w="289560" h="1583689">
                <a:moveTo>
                  <a:pt x="280415" y="1435607"/>
                </a:moveTo>
                <a:lnTo>
                  <a:pt x="280415" y="1408175"/>
                </a:lnTo>
                <a:lnTo>
                  <a:pt x="277367" y="1420367"/>
                </a:lnTo>
                <a:lnTo>
                  <a:pt x="275843" y="1424939"/>
                </a:lnTo>
                <a:lnTo>
                  <a:pt x="272795" y="1431035"/>
                </a:lnTo>
                <a:lnTo>
                  <a:pt x="268223" y="1437131"/>
                </a:lnTo>
                <a:lnTo>
                  <a:pt x="265175" y="1441703"/>
                </a:lnTo>
                <a:lnTo>
                  <a:pt x="260603" y="1447799"/>
                </a:lnTo>
                <a:lnTo>
                  <a:pt x="254507" y="1453895"/>
                </a:lnTo>
                <a:lnTo>
                  <a:pt x="248411" y="1458467"/>
                </a:lnTo>
                <a:lnTo>
                  <a:pt x="234695" y="1469135"/>
                </a:lnTo>
                <a:lnTo>
                  <a:pt x="201167" y="1487423"/>
                </a:lnTo>
                <a:lnTo>
                  <a:pt x="160019" y="1502663"/>
                </a:lnTo>
                <a:lnTo>
                  <a:pt x="112775" y="1513331"/>
                </a:lnTo>
                <a:lnTo>
                  <a:pt x="86867" y="1517903"/>
                </a:lnTo>
                <a:lnTo>
                  <a:pt x="84681" y="1518450"/>
                </a:lnTo>
                <a:lnTo>
                  <a:pt x="80771" y="1523999"/>
                </a:lnTo>
                <a:lnTo>
                  <a:pt x="84334" y="1527859"/>
                </a:lnTo>
                <a:lnTo>
                  <a:pt x="88391" y="1527047"/>
                </a:lnTo>
                <a:lnTo>
                  <a:pt x="140207" y="1517903"/>
                </a:lnTo>
                <a:lnTo>
                  <a:pt x="185927" y="1504187"/>
                </a:lnTo>
                <a:lnTo>
                  <a:pt x="224027" y="1485899"/>
                </a:lnTo>
                <a:lnTo>
                  <a:pt x="272795" y="1447799"/>
                </a:lnTo>
                <a:lnTo>
                  <a:pt x="277367" y="1441703"/>
                </a:lnTo>
                <a:lnTo>
                  <a:pt x="280415" y="1435607"/>
                </a:lnTo>
                <a:close/>
              </a:path>
              <a:path w="289560" h="1583689">
                <a:moveTo>
                  <a:pt x="84334" y="1527859"/>
                </a:moveTo>
                <a:lnTo>
                  <a:pt x="80771" y="1523999"/>
                </a:lnTo>
                <a:lnTo>
                  <a:pt x="80771" y="1528571"/>
                </a:lnTo>
                <a:lnTo>
                  <a:pt x="84334" y="1527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75805" y="4728461"/>
            <a:ext cx="2632710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Control </a:t>
            </a:r>
            <a:r>
              <a:rPr sz="1600" dirty="0">
                <a:latin typeface="Arial"/>
                <a:cs typeface="Arial"/>
              </a:rPr>
              <a:t>link </a:t>
            </a:r>
            <a:r>
              <a:rPr sz="1600" spc="-5" dirty="0">
                <a:latin typeface="Arial"/>
                <a:cs typeface="Arial"/>
              </a:rPr>
              <a:t>and saved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5805" y="1823719"/>
            <a:ext cx="2632710" cy="232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Control </a:t>
            </a:r>
            <a:r>
              <a:rPr sz="1600" dirty="0">
                <a:latin typeface="Arial"/>
                <a:cs typeface="Arial"/>
              </a:rPr>
              <a:t>link </a:t>
            </a:r>
            <a:r>
              <a:rPr sz="1600" spc="-5" dirty="0">
                <a:latin typeface="Arial"/>
                <a:cs typeface="Arial"/>
              </a:rPr>
              <a:t>and saved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status</a:t>
            </a:r>
            <a:endParaRPr sz="1600">
              <a:latin typeface="Arial"/>
              <a:cs typeface="Arial"/>
            </a:endParaRPr>
          </a:p>
          <a:p>
            <a:pPr marL="796925" marR="788670" algn="ctr">
              <a:lnSpc>
                <a:spcPct val="137500"/>
              </a:lnSpc>
              <a:spcBef>
                <a:spcPts val="10"/>
              </a:spcBef>
            </a:pPr>
            <a:r>
              <a:rPr sz="1600" spc="-5" dirty="0">
                <a:latin typeface="Arial"/>
                <a:cs typeface="Arial"/>
              </a:rPr>
              <a:t>………  Pointer to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  Pointer to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1600" spc="-5" dirty="0">
                <a:latin typeface="Arial"/>
                <a:cs typeface="Arial"/>
              </a:rPr>
              <a:t>….</a:t>
            </a:r>
            <a:endParaRPr sz="16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720"/>
              </a:spcBef>
            </a:pPr>
            <a:r>
              <a:rPr sz="1600" spc="-5" dirty="0">
                <a:latin typeface="Arial"/>
                <a:cs typeface="Arial"/>
              </a:rPr>
              <a:t>Array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1030"/>
              </a:spcBef>
            </a:pPr>
            <a:r>
              <a:rPr sz="1600" spc="-5" dirty="0">
                <a:latin typeface="Arial"/>
                <a:cs typeface="Arial"/>
              </a:rPr>
              <a:t>Array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07151" y="14478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07151" y="178307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07151" y="2119883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07151" y="278891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7151" y="3128772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07151" y="3464051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07151" y="46863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07151" y="623315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8952" y="1447800"/>
            <a:ext cx="0" cy="4785360"/>
          </a:xfrm>
          <a:custGeom>
            <a:avLst/>
            <a:gdLst/>
            <a:ahLst/>
            <a:cxnLst/>
            <a:rect l="l" t="t" r="r" b="b"/>
            <a:pathLst>
              <a:path h="4785360">
                <a:moveTo>
                  <a:pt x="0" y="0"/>
                </a:moveTo>
                <a:lnTo>
                  <a:pt x="0" y="478535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7151" y="384047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07151" y="422147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07151" y="513587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07151" y="5135879"/>
            <a:ext cx="0" cy="1097280"/>
          </a:xfrm>
          <a:custGeom>
            <a:avLst/>
            <a:gdLst/>
            <a:ahLst/>
            <a:cxnLst/>
            <a:rect l="l" t="t" r="r" b="b"/>
            <a:pathLst>
              <a:path h="1097279">
                <a:moveTo>
                  <a:pt x="0" y="0"/>
                </a:moveTo>
                <a:lnTo>
                  <a:pt x="0" y="109727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07151" y="1447800"/>
            <a:ext cx="0" cy="3688079"/>
          </a:xfrm>
          <a:custGeom>
            <a:avLst/>
            <a:gdLst/>
            <a:ahLst/>
            <a:cxnLst/>
            <a:rect l="l" t="t" r="r" b="b"/>
            <a:pathLst>
              <a:path h="3688079">
                <a:moveTo>
                  <a:pt x="0" y="0"/>
                </a:moveTo>
                <a:lnTo>
                  <a:pt x="0" y="3688079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07151" y="2453639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1904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07151" y="5562600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28615" y="1447800"/>
            <a:ext cx="559435" cy="538480"/>
          </a:xfrm>
          <a:custGeom>
            <a:avLst/>
            <a:gdLst/>
            <a:ahLst/>
            <a:cxnLst/>
            <a:rect l="l" t="t" r="r" b="b"/>
            <a:pathLst>
              <a:path w="559435" h="538480">
                <a:moveTo>
                  <a:pt x="74675" y="65531"/>
                </a:moveTo>
                <a:lnTo>
                  <a:pt x="21335" y="0"/>
                </a:lnTo>
                <a:lnTo>
                  <a:pt x="0" y="82295"/>
                </a:lnTo>
                <a:lnTo>
                  <a:pt x="30479" y="75453"/>
                </a:lnTo>
                <a:lnTo>
                  <a:pt x="30479" y="59435"/>
                </a:lnTo>
                <a:lnTo>
                  <a:pt x="33527" y="57911"/>
                </a:lnTo>
                <a:lnTo>
                  <a:pt x="38099" y="57911"/>
                </a:lnTo>
                <a:lnTo>
                  <a:pt x="39623" y="60959"/>
                </a:lnTo>
                <a:lnTo>
                  <a:pt x="42382" y="72781"/>
                </a:lnTo>
                <a:lnTo>
                  <a:pt x="74675" y="65531"/>
                </a:lnTo>
                <a:close/>
              </a:path>
              <a:path w="559435" h="538480">
                <a:moveTo>
                  <a:pt x="42382" y="72781"/>
                </a:moveTo>
                <a:lnTo>
                  <a:pt x="39623" y="60959"/>
                </a:lnTo>
                <a:lnTo>
                  <a:pt x="38099" y="57911"/>
                </a:lnTo>
                <a:lnTo>
                  <a:pt x="33527" y="57911"/>
                </a:lnTo>
                <a:lnTo>
                  <a:pt x="30479" y="59435"/>
                </a:lnTo>
                <a:lnTo>
                  <a:pt x="30479" y="62483"/>
                </a:lnTo>
                <a:lnTo>
                  <a:pt x="33267" y="74827"/>
                </a:lnTo>
                <a:lnTo>
                  <a:pt x="42382" y="72781"/>
                </a:lnTo>
                <a:close/>
              </a:path>
              <a:path w="559435" h="538480">
                <a:moveTo>
                  <a:pt x="33267" y="74827"/>
                </a:moveTo>
                <a:lnTo>
                  <a:pt x="30479" y="62483"/>
                </a:lnTo>
                <a:lnTo>
                  <a:pt x="30479" y="75453"/>
                </a:lnTo>
                <a:lnTo>
                  <a:pt x="33267" y="74827"/>
                </a:lnTo>
                <a:close/>
              </a:path>
              <a:path w="559435" h="538480">
                <a:moveTo>
                  <a:pt x="559307" y="534923"/>
                </a:moveTo>
                <a:lnTo>
                  <a:pt x="559307" y="530351"/>
                </a:lnTo>
                <a:lnTo>
                  <a:pt x="556259" y="528827"/>
                </a:lnTo>
                <a:lnTo>
                  <a:pt x="446531" y="504443"/>
                </a:lnTo>
                <a:lnTo>
                  <a:pt x="394715" y="490727"/>
                </a:lnTo>
                <a:lnTo>
                  <a:pt x="320039" y="464819"/>
                </a:lnTo>
                <a:lnTo>
                  <a:pt x="274319" y="445007"/>
                </a:lnTo>
                <a:lnTo>
                  <a:pt x="231647" y="420623"/>
                </a:lnTo>
                <a:lnTo>
                  <a:pt x="211835" y="408431"/>
                </a:lnTo>
                <a:lnTo>
                  <a:pt x="176783" y="377951"/>
                </a:lnTo>
                <a:lnTo>
                  <a:pt x="146303" y="341375"/>
                </a:lnTo>
                <a:lnTo>
                  <a:pt x="120395" y="301751"/>
                </a:lnTo>
                <a:lnTo>
                  <a:pt x="99059" y="257555"/>
                </a:lnTo>
                <a:lnTo>
                  <a:pt x="71627" y="185927"/>
                </a:lnTo>
                <a:lnTo>
                  <a:pt x="50291" y="106679"/>
                </a:lnTo>
                <a:lnTo>
                  <a:pt x="42382" y="72781"/>
                </a:lnTo>
                <a:lnTo>
                  <a:pt x="33267" y="74827"/>
                </a:lnTo>
                <a:lnTo>
                  <a:pt x="54863" y="163067"/>
                </a:lnTo>
                <a:lnTo>
                  <a:pt x="89915" y="262127"/>
                </a:lnTo>
                <a:lnTo>
                  <a:pt x="124967" y="327659"/>
                </a:lnTo>
                <a:lnTo>
                  <a:pt x="153923" y="367283"/>
                </a:lnTo>
                <a:lnTo>
                  <a:pt x="187451" y="400811"/>
                </a:lnTo>
                <a:lnTo>
                  <a:pt x="227075" y="429767"/>
                </a:lnTo>
                <a:lnTo>
                  <a:pt x="269747" y="454151"/>
                </a:lnTo>
                <a:lnTo>
                  <a:pt x="365759" y="492251"/>
                </a:lnTo>
                <a:lnTo>
                  <a:pt x="445007" y="513587"/>
                </a:lnTo>
                <a:lnTo>
                  <a:pt x="498347" y="525779"/>
                </a:lnTo>
                <a:lnTo>
                  <a:pt x="553211" y="537971"/>
                </a:lnTo>
                <a:lnTo>
                  <a:pt x="557783" y="537971"/>
                </a:lnTo>
                <a:lnTo>
                  <a:pt x="559307" y="534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26552" y="2586227"/>
            <a:ext cx="311150" cy="1094740"/>
          </a:xfrm>
          <a:custGeom>
            <a:avLst/>
            <a:gdLst/>
            <a:ahLst/>
            <a:cxnLst/>
            <a:rect l="l" t="t" r="r" b="b"/>
            <a:pathLst>
              <a:path w="311150" h="1094739">
                <a:moveTo>
                  <a:pt x="74631" y="1052504"/>
                </a:moveTo>
                <a:lnTo>
                  <a:pt x="68579" y="1019555"/>
                </a:lnTo>
                <a:lnTo>
                  <a:pt x="0" y="1071371"/>
                </a:lnTo>
                <a:lnTo>
                  <a:pt x="57911" y="1087458"/>
                </a:lnTo>
                <a:lnTo>
                  <a:pt x="57911" y="1057655"/>
                </a:lnTo>
                <a:lnTo>
                  <a:pt x="60959" y="1054607"/>
                </a:lnTo>
                <a:lnTo>
                  <a:pt x="74631" y="1052504"/>
                </a:lnTo>
                <a:close/>
              </a:path>
              <a:path w="311150" h="1094739">
                <a:moveTo>
                  <a:pt x="76307" y="1061625"/>
                </a:moveTo>
                <a:lnTo>
                  <a:pt x="74631" y="1052504"/>
                </a:lnTo>
                <a:lnTo>
                  <a:pt x="60959" y="1054607"/>
                </a:lnTo>
                <a:lnTo>
                  <a:pt x="57911" y="1057655"/>
                </a:lnTo>
                <a:lnTo>
                  <a:pt x="57911" y="1060703"/>
                </a:lnTo>
                <a:lnTo>
                  <a:pt x="59435" y="1063751"/>
                </a:lnTo>
                <a:lnTo>
                  <a:pt x="62483" y="1063751"/>
                </a:lnTo>
                <a:lnTo>
                  <a:pt x="76307" y="1061625"/>
                </a:lnTo>
                <a:close/>
              </a:path>
              <a:path w="311150" h="1094739">
                <a:moveTo>
                  <a:pt x="82295" y="1094231"/>
                </a:moveTo>
                <a:lnTo>
                  <a:pt x="76307" y="1061625"/>
                </a:lnTo>
                <a:lnTo>
                  <a:pt x="62483" y="1063751"/>
                </a:lnTo>
                <a:lnTo>
                  <a:pt x="59435" y="1063751"/>
                </a:lnTo>
                <a:lnTo>
                  <a:pt x="57911" y="1060703"/>
                </a:lnTo>
                <a:lnTo>
                  <a:pt x="57911" y="1087458"/>
                </a:lnTo>
                <a:lnTo>
                  <a:pt x="82295" y="1094231"/>
                </a:lnTo>
                <a:close/>
              </a:path>
              <a:path w="311150" h="1094739">
                <a:moveTo>
                  <a:pt x="310895" y="826007"/>
                </a:moveTo>
                <a:lnTo>
                  <a:pt x="310895" y="807719"/>
                </a:lnTo>
                <a:lnTo>
                  <a:pt x="306323" y="748283"/>
                </a:lnTo>
                <a:lnTo>
                  <a:pt x="300227" y="705611"/>
                </a:lnTo>
                <a:lnTo>
                  <a:pt x="295655" y="682751"/>
                </a:lnTo>
                <a:lnTo>
                  <a:pt x="291083" y="658367"/>
                </a:lnTo>
                <a:lnTo>
                  <a:pt x="286511" y="635507"/>
                </a:lnTo>
                <a:lnTo>
                  <a:pt x="280415" y="611123"/>
                </a:lnTo>
                <a:lnTo>
                  <a:pt x="274319" y="585215"/>
                </a:lnTo>
                <a:lnTo>
                  <a:pt x="260603" y="533399"/>
                </a:lnTo>
                <a:lnTo>
                  <a:pt x="245363" y="480059"/>
                </a:lnTo>
                <a:lnTo>
                  <a:pt x="208787" y="365759"/>
                </a:lnTo>
                <a:lnTo>
                  <a:pt x="169163" y="248411"/>
                </a:lnTo>
                <a:lnTo>
                  <a:pt x="147827" y="187451"/>
                </a:lnTo>
                <a:lnTo>
                  <a:pt x="124967" y="126491"/>
                </a:lnTo>
                <a:lnTo>
                  <a:pt x="80771" y="3047"/>
                </a:lnTo>
                <a:lnTo>
                  <a:pt x="77723" y="0"/>
                </a:lnTo>
                <a:lnTo>
                  <a:pt x="74675" y="0"/>
                </a:lnTo>
                <a:lnTo>
                  <a:pt x="71627" y="3047"/>
                </a:lnTo>
                <a:lnTo>
                  <a:pt x="71627" y="6095"/>
                </a:lnTo>
                <a:lnTo>
                  <a:pt x="115823" y="129539"/>
                </a:lnTo>
                <a:lnTo>
                  <a:pt x="138683" y="190499"/>
                </a:lnTo>
                <a:lnTo>
                  <a:pt x="181355" y="310895"/>
                </a:lnTo>
                <a:lnTo>
                  <a:pt x="199643" y="368807"/>
                </a:lnTo>
                <a:lnTo>
                  <a:pt x="219455" y="426719"/>
                </a:lnTo>
                <a:lnTo>
                  <a:pt x="236219" y="481583"/>
                </a:lnTo>
                <a:lnTo>
                  <a:pt x="251459" y="536447"/>
                </a:lnTo>
                <a:lnTo>
                  <a:pt x="265175" y="588263"/>
                </a:lnTo>
                <a:lnTo>
                  <a:pt x="277367" y="637031"/>
                </a:lnTo>
                <a:lnTo>
                  <a:pt x="281939" y="661415"/>
                </a:lnTo>
                <a:lnTo>
                  <a:pt x="291083" y="707135"/>
                </a:lnTo>
                <a:lnTo>
                  <a:pt x="297179" y="749807"/>
                </a:lnTo>
                <a:lnTo>
                  <a:pt x="300227" y="789431"/>
                </a:lnTo>
                <a:lnTo>
                  <a:pt x="300227" y="896873"/>
                </a:lnTo>
                <a:lnTo>
                  <a:pt x="301751" y="890015"/>
                </a:lnTo>
                <a:lnTo>
                  <a:pt x="307847" y="859535"/>
                </a:lnTo>
                <a:lnTo>
                  <a:pt x="310895" y="826007"/>
                </a:lnTo>
                <a:close/>
              </a:path>
              <a:path w="311150" h="1094739">
                <a:moveTo>
                  <a:pt x="300227" y="896873"/>
                </a:moveTo>
                <a:lnTo>
                  <a:pt x="300227" y="842771"/>
                </a:lnTo>
                <a:lnTo>
                  <a:pt x="298703" y="858011"/>
                </a:lnTo>
                <a:lnTo>
                  <a:pt x="292607" y="888491"/>
                </a:lnTo>
                <a:lnTo>
                  <a:pt x="280415" y="926591"/>
                </a:lnTo>
                <a:lnTo>
                  <a:pt x="246887" y="975359"/>
                </a:lnTo>
                <a:lnTo>
                  <a:pt x="199643" y="1010411"/>
                </a:lnTo>
                <a:lnTo>
                  <a:pt x="155447" y="1030223"/>
                </a:lnTo>
                <a:lnTo>
                  <a:pt x="106679" y="1045463"/>
                </a:lnTo>
                <a:lnTo>
                  <a:pt x="74631" y="1052504"/>
                </a:lnTo>
                <a:lnTo>
                  <a:pt x="76307" y="1061625"/>
                </a:lnTo>
                <a:lnTo>
                  <a:pt x="134111" y="1046987"/>
                </a:lnTo>
                <a:lnTo>
                  <a:pt x="182879" y="1030223"/>
                </a:lnTo>
                <a:lnTo>
                  <a:pt x="225551" y="1005839"/>
                </a:lnTo>
                <a:lnTo>
                  <a:pt x="262127" y="972311"/>
                </a:lnTo>
                <a:lnTo>
                  <a:pt x="275843" y="952499"/>
                </a:lnTo>
                <a:lnTo>
                  <a:pt x="283463" y="941831"/>
                </a:lnTo>
                <a:lnTo>
                  <a:pt x="289559" y="929639"/>
                </a:lnTo>
                <a:lnTo>
                  <a:pt x="294131" y="917447"/>
                </a:lnTo>
                <a:lnTo>
                  <a:pt x="298703" y="903731"/>
                </a:lnTo>
                <a:lnTo>
                  <a:pt x="300227" y="896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26552" y="2967227"/>
            <a:ext cx="386080" cy="1148080"/>
          </a:xfrm>
          <a:custGeom>
            <a:avLst/>
            <a:gdLst/>
            <a:ahLst/>
            <a:cxnLst/>
            <a:rect l="l" t="t" r="r" b="b"/>
            <a:pathLst>
              <a:path w="386079" h="1148079">
                <a:moveTo>
                  <a:pt x="52114" y="1092144"/>
                </a:moveTo>
                <a:lnTo>
                  <a:pt x="28955" y="1068323"/>
                </a:lnTo>
                <a:lnTo>
                  <a:pt x="0" y="1147571"/>
                </a:lnTo>
                <a:lnTo>
                  <a:pt x="41147" y="1135379"/>
                </a:lnTo>
                <a:lnTo>
                  <a:pt x="41147" y="1103375"/>
                </a:lnTo>
                <a:lnTo>
                  <a:pt x="42671" y="1100327"/>
                </a:lnTo>
                <a:lnTo>
                  <a:pt x="52114" y="1092144"/>
                </a:lnTo>
                <a:close/>
              </a:path>
              <a:path w="386079" h="1148079">
                <a:moveTo>
                  <a:pt x="58577" y="1098792"/>
                </a:moveTo>
                <a:lnTo>
                  <a:pt x="52114" y="1092144"/>
                </a:lnTo>
                <a:lnTo>
                  <a:pt x="42671" y="1100327"/>
                </a:lnTo>
                <a:lnTo>
                  <a:pt x="41147" y="1103375"/>
                </a:lnTo>
                <a:lnTo>
                  <a:pt x="42671" y="1107947"/>
                </a:lnTo>
                <a:lnTo>
                  <a:pt x="45719" y="1109471"/>
                </a:lnTo>
                <a:lnTo>
                  <a:pt x="48767" y="1107947"/>
                </a:lnTo>
                <a:lnTo>
                  <a:pt x="58577" y="1098792"/>
                </a:lnTo>
                <a:close/>
              </a:path>
              <a:path w="386079" h="1148079">
                <a:moveTo>
                  <a:pt x="82295" y="1123187"/>
                </a:moveTo>
                <a:lnTo>
                  <a:pt x="58577" y="1098792"/>
                </a:lnTo>
                <a:lnTo>
                  <a:pt x="48767" y="1107947"/>
                </a:lnTo>
                <a:lnTo>
                  <a:pt x="45719" y="1109471"/>
                </a:lnTo>
                <a:lnTo>
                  <a:pt x="42671" y="1107947"/>
                </a:lnTo>
                <a:lnTo>
                  <a:pt x="41147" y="1103375"/>
                </a:lnTo>
                <a:lnTo>
                  <a:pt x="41147" y="1135379"/>
                </a:lnTo>
                <a:lnTo>
                  <a:pt x="82295" y="1123187"/>
                </a:lnTo>
                <a:close/>
              </a:path>
              <a:path w="386079" h="1148079">
                <a:moveTo>
                  <a:pt x="376427" y="673607"/>
                </a:moveTo>
                <a:lnTo>
                  <a:pt x="376427" y="614171"/>
                </a:lnTo>
                <a:lnTo>
                  <a:pt x="374903" y="630935"/>
                </a:lnTo>
                <a:lnTo>
                  <a:pt x="371855" y="649223"/>
                </a:lnTo>
                <a:lnTo>
                  <a:pt x="345947" y="734567"/>
                </a:lnTo>
                <a:lnTo>
                  <a:pt x="320039" y="784859"/>
                </a:lnTo>
                <a:lnTo>
                  <a:pt x="288035" y="835151"/>
                </a:lnTo>
                <a:lnTo>
                  <a:pt x="251459" y="885443"/>
                </a:lnTo>
                <a:lnTo>
                  <a:pt x="195071" y="950975"/>
                </a:lnTo>
                <a:lnTo>
                  <a:pt x="163067" y="982979"/>
                </a:lnTo>
                <a:lnTo>
                  <a:pt x="132587" y="1014983"/>
                </a:lnTo>
                <a:lnTo>
                  <a:pt x="99059" y="1046987"/>
                </a:lnTo>
                <a:lnTo>
                  <a:pt x="65531" y="1080515"/>
                </a:lnTo>
                <a:lnTo>
                  <a:pt x="52114" y="1092144"/>
                </a:lnTo>
                <a:lnTo>
                  <a:pt x="138683" y="1022603"/>
                </a:lnTo>
                <a:lnTo>
                  <a:pt x="201167" y="957071"/>
                </a:lnTo>
                <a:lnTo>
                  <a:pt x="231647" y="923543"/>
                </a:lnTo>
                <a:lnTo>
                  <a:pt x="259079" y="891539"/>
                </a:lnTo>
                <a:lnTo>
                  <a:pt x="307847" y="824483"/>
                </a:lnTo>
                <a:lnTo>
                  <a:pt x="327659" y="789431"/>
                </a:lnTo>
                <a:lnTo>
                  <a:pt x="345947" y="755903"/>
                </a:lnTo>
                <a:lnTo>
                  <a:pt x="353567" y="739139"/>
                </a:lnTo>
                <a:lnTo>
                  <a:pt x="361187" y="720851"/>
                </a:lnTo>
                <a:lnTo>
                  <a:pt x="367283" y="704087"/>
                </a:lnTo>
                <a:lnTo>
                  <a:pt x="373379" y="685799"/>
                </a:lnTo>
                <a:lnTo>
                  <a:pt x="376427" y="673607"/>
                </a:lnTo>
                <a:close/>
              </a:path>
              <a:path w="386079" h="1148079">
                <a:moveTo>
                  <a:pt x="385571" y="614171"/>
                </a:moveTo>
                <a:lnTo>
                  <a:pt x="385571" y="577595"/>
                </a:lnTo>
                <a:lnTo>
                  <a:pt x="382523" y="541019"/>
                </a:lnTo>
                <a:lnTo>
                  <a:pt x="376427" y="504443"/>
                </a:lnTo>
                <a:lnTo>
                  <a:pt x="370331" y="484631"/>
                </a:lnTo>
                <a:lnTo>
                  <a:pt x="365759" y="466343"/>
                </a:lnTo>
                <a:lnTo>
                  <a:pt x="359663" y="448055"/>
                </a:lnTo>
                <a:lnTo>
                  <a:pt x="352043" y="428243"/>
                </a:lnTo>
                <a:lnTo>
                  <a:pt x="344423" y="409955"/>
                </a:lnTo>
                <a:lnTo>
                  <a:pt x="336803" y="390143"/>
                </a:lnTo>
                <a:lnTo>
                  <a:pt x="327659" y="371855"/>
                </a:lnTo>
                <a:lnTo>
                  <a:pt x="316991" y="352043"/>
                </a:lnTo>
                <a:lnTo>
                  <a:pt x="297179" y="313943"/>
                </a:lnTo>
                <a:lnTo>
                  <a:pt x="274319" y="275843"/>
                </a:lnTo>
                <a:lnTo>
                  <a:pt x="249935" y="236219"/>
                </a:lnTo>
                <a:lnTo>
                  <a:pt x="224027" y="198119"/>
                </a:lnTo>
                <a:lnTo>
                  <a:pt x="196595" y="158495"/>
                </a:lnTo>
                <a:lnTo>
                  <a:pt x="167639" y="118871"/>
                </a:lnTo>
                <a:lnTo>
                  <a:pt x="138683" y="80771"/>
                </a:lnTo>
                <a:lnTo>
                  <a:pt x="79247" y="1523"/>
                </a:lnTo>
                <a:lnTo>
                  <a:pt x="76199" y="0"/>
                </a:lnTo>
                <a:lnTo>
                  <a:pt x="73151" y="0"/>
                </a:lnTo>
                <a:lnTo>
                  <a:pt x="71627" y="4571"/>
                </a:lnTo>
                <a:lnTo>
                  <a:pt x="71627" y="7619"/>
                </a:lnTo>
                <a:lnTo>
                  <a:pt x="131063" y="85343"/>
                </a:lnTo>
                <a:lnTo>
                  <a:pt x="188975" y="164591"/>
                </a:lnTo>
                <a:lnTo>
                  <a:pt x="216407" y="202691"/>
                </a:lnTo>
                <a:lnTo>
                  <a:pt x="242315" y="242315"/>
                </a:lnTo>
                <a:lnTo>
                  <a:pt x="266699" y="280415"/>
                </a:lnTo>
                <a:lnTo>
                  <a:pt x="309371" y="356615"/>
                </a:lnTo>
                <a:lnTo>
                  <a:pt x="318515" y="376427"/>
                </a:lnTo>
                <a:lnTo>
                  <a:pt x="327659" y="394715"/>
                </a:lnTo>
                <a:lnTo>
                  <a:pt x="335279" y="413003"/>
                </a:lnTo>
                <a:lnTo>
                  <a:pt x="342899" y="432815"/>
                </a:lnTo>
                <a:lnTo>
                  <a:pt x="350519" y="451103"/>
                </a:lnTo>
                <a:lnTo>
                  <a:pt x="356615" y="469391"/>
                </a:lnTo>
                <a:lnTo>
                  <a:pt x="370331" y="524255"/>
                </a:lnTo>
                <a:lnTo>
                  <a:pt x="373379" y="542543"/>
                </a:lnTo>
                <a:lnTo>
                  <a:pt x="376427" y="579119"/>
                </a:lnTo>
                <a:lnTo>
                  <a:pt x="376427" y="673607"/>
                </a:lnTo>
                <a:lnTo>
                  <a:pt x="377951" y="667511"/>
                </a:lnTo>
                <a:lnTo>
                  <a:pt x="380999" y="650747"/>
                </a:lnTo>
                <a:lnTo>
                  <a:pt x="384047" y="632459"/>
                </a:lnTo>
                <a:lnTo>
                  <a:pt x="385571" y="614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12123" y="14478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21267" y="3457955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6695" y="423367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612123" y="556717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593835" y="6248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21852" y="1447800"/>
            <a:ext cx="76200" cy="1981200"/>
          </a:xfrm>
          <a:custGeom>
            <a:avLst/>
            <a:gdLst/>
            <a:ahLst/>
            <a:cxnLst/>
            <a:rect l="l" t="t" r="r" b="b"/>
            <a:pathLst>
              <a:path w="76200" h="19812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981200">
                <a:moveTo>
                  <a:pt x="76199" y="1904999"/>
                </a:moveTo>
                <a:lnTo>
                  <a:pt x="0" y="1904999"/>
                </a:lnTo>
                <a:lnTo>
                  <a:pt x="33527" y="1972055"/>
                </a:lnTo>
                <a:lnTo>
                  <a:pt x="33527" y="1917191"/>
                </a:lnTo>
                <a:lnTo>
                  <a:pt x="35051" y="1921763"/>
                </a:lnTo>
                <a:lnTo>
                  <a:pt x="41147" y="1921763"/>
                </a:lnTo>
                <a:lnTo>
                  <a:pt x="42671" y="1917191"/>
                </a:lnTo>
                <a:lnTo>
                  <a:pt x="42671" y="1972055"/>
                </a:lnTo>
                <a:lnTo>
                  <a:pt x="76199" y="1904999"/>
                </a:lnTo>
                <a:close/>
              </a:path>
              <a:path w="76200" h="19812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981200">
                <a:moveTo>
                  <a:pt x="42671" y="19049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904999"/>
                </a:lnTo>
                <a:lnTo>
                  <a:pt x="42671" y="1904999"/>
                </a:lnTo>
                <a:close/>
              </a:path>
              <a:path w="76200" h="1981200">
                <a:moveTo>
                  <a:pt x="42671" y="1972055"/>
                </a:moveTo>
                <a:lnTo>
                  <a:pt x="42671" y="1917191"/>
                </a:lnTo>
                <a:lnTo>
                  <a:pt x="41147" y="1921763"/>
                </a:lnTo>
                <a:lnTo>
                  <a:pt x="35051" y="1921763"/>
                </a:lnTo>
                <a:lnTo>
                  <a:pt x="33527" y="1917191"/>
                </a:lnTo>
                <a:lnTo>
                  <a:pt x="33527" y="1972055"/>
                </a:lnTo>
                <a:lnTo>
                  <a:pt x="38099" y="1981199"/>
                </a:lnTo>
                <a:lnTo>
                  <a:pt x="42671" y="1972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21852" y="3429000"/>
            <a:ext cx="76200" cy="762000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762000">
                <a:moveTo>
                  <a:pt x="76199" y="685799"/>
                </a:moveTo>
                <a:lnTo>
                  <a:pt x="0" y="685799"/>
                </a:lnTo>
                <a:lnTo>
                  <a:pt x="33527" y="752855"/>
                </a:lnTo>
                <a:lnTo>
                  <a:pt x="33527" y="697991"/>
                </a:lnTo>
                <a:lnTo>
                  <a:pt x="35051" y="702563"/>
                </a:lnTo>
                <a:lnTo>
                  <a:pt x="41147" y="702563"/>
                </a:lnTo>
                <a:lnTo>
                  <a:pt x="42671" y="697991"/>
                </a:lnTo>
                <a:lnTo>
                  <a:pt x="42671" y="752855"/>
                </a:lnTo>
                <a:lnTo>
                  <a:pt x="76199" y="685799"/>
                </a:lnTo>
                <a:close/>
              </a:path>
              <a:path w="76200" h="7620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762000">
                <a:moveTo>
                  <a:pt x="42671" y="6857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685799"/>
                </a:lnTo>
                <a:lnTo>
                  <a:pt x="42671" y="685799"/>
                </a:lnTo>
                <a:close/>
              </a:path>
              <a:path w="76200" h="762000">
                <a:moveTo>
                  <a:pt x="42671" y="752855"/>
                </a:moveTo>
                <a:lnTo>
                  <a:pt x="42671" y="697991"/>
                </a:lnTo>
                <a:lnTo>
                  <a:pt x="41147" y="702563"/>
                </a:lnTo>
                <a:lnTo>
                  <a:pt x="35051" y="702563"/>
                </a:lnTo>
                <a:lnTo>
                  <a:pt x="33527" y="697991"/>
                </a:lnTo>
                <a:lnTo>
                  <a:pt x="33527" y="752855"/>
                </a:lnTo>
                <a:lnTo>
                  <a:pt x="38099" y="761999"/>
                </a:lnTo>
                <a:lnTo>
                  <a:pt x="42671" y="752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21852" y="4191000"/>
            <a:ext cx="76200" cy="1371600"/>
          </a:xfrm>
          <a:custGeom>
            <a:avLst/>
            <a:gdLst/>
            <a:ahLst/>
            <a:cxnLst/>
            <a:rect l="l" t="t" r="r" b="b"/>
            <a:pathLst>
              <a:path w="76200" h="13716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1371600">
                <a:moveTo>
                  <a:pt x="76199" y="1295399"/>
                </a:moveTo>
                <a:lnTo>
                  <a:pt x="0" y="1295399"/>
                </a:lnTo>
                <a:lnTo>
                  <a:pt x="33527" y="1362455"/>
                </a:lnTo>
                <a:lnTo>
                  <a:pt x="33527" y="1307591"/>
                </a:lnTo>
                <a:lnTo>
                  <a:pt x="35051" y="1312163"/>
                </a:lnTo>
                <a:lnTo>
                  <a:pt x="41147" y="1312163"/>
                </a:lnTo>
                <a:lnTo>
                  <a:pt x="42671" y="1307591"/>
                </a:lnTo>
                <a:lnTo>
                  <a:pt x="42671" y="1362455"/>
                </a:lnTo>
                <a:lnTo>
                  <a:pt x="76199" y="1295399"/>
                </a:lnTo>
                <a:close/>
              </a:path>
              <a:path w="76200" h="13716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1371600">
                <a:moveTo>
                  <a:pt x="42671" y="12953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1295399"/>
                </a:lnTo>
                <a:lnTo>
                  <a:pt x="42671" y="1295399"/>
                </a:lnTo>
                <a:close/>
              </a:path>
              <a:path w="76200" h="1371600">
                <a:moveTo>
                  <a:pt x="42671" y="1362455"/>
                </a:moveTo>
                <a:lnTo>
                  <a:pt x="42671" y="1307591"/>
                </a:lnTo>
                <a:lnTo>
                  <a:pt x="41147" y="1312163"/>
                </a:lnTo>
                <a:lnTo>
                  <a:pt x="35051" y="1312163"/>
                </a:lnTo>
                <a:lnTo>
                  <a:pt x="33527" y="1307591"/>
                </a:lnTo>
                <a:lnTo>
                  <a:pt x="33527" y="1362455"/>
                </a:lnTo>
                <a:lnTo>
                  <a:pt x="38099" y="1371599"/>
                </a:lnTo>
                <a:lnTo>
                  <a:pt x="42671" y="1362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21852" y="55626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35051" y="59435"/>
                </a:lnTo>
                <a:lnTo>
                  <a:pt x="41147" y="59435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close/>
              </a:path>
              <a:path w="76200" h="685800">
                <a:moveTo>
                  <a:pt x="76199" y="609599"/>
                </a:moveTo>
                <a:lnTo>
                  <a:pt x="0" y="609599"/>
                </a:lnTo>
                <a:lnTo>
                  <a:pt x="33527" y="676655"/>
                </a:lnTo>
                <a:lnTo>
                  <a:pt x="33527" y="621791"/>
                </a:lnTo>
                <a:lnTo>
                  <a:pt x="35051" y="626363"/>
                </a:lnTo>
                <a:lnTo>
                  <a:pt x="41147" y="626363"/>
                </a:lnTo>
                <a:lnTo>
                  <a:pt x="42671" y="621791"/>
                </a:lnTo>
                <a:lnTo>
                  <a:pt x="42671" y="676655"/>
                </a:lnTo>
                <a:lnTo>
                  <a:pt x="76199" y="609599"/>
                </a:lnTo>
                <a:close/>
              </a:path>
              <a:path w="76200" h="685800">
                <a:moveTo>
                  <a:pt x="42671" y="76199"/>
                </a:moveTo>
                <a:lnTo>
                  <a:pt x="42671" y="64007"/>
                </a:lnTo>
                <a:lnTo>
                  <a:pt x="41147" y="59435"/>
                </a:lnTo>
                <a:lnTo>
                  <a:pt x="35051" y="59435"/>
                </a:lnTo>
                <a:lnTo>
                  <a:pt x="33527" y="64007"/>
                </a:lnTo>
                <a:lnTo>
                  <a:pt x="33527" y="76199"/>
                </a:lnTo>
                <a:lnTo>
                  <a:pt x="42671" y="76199"/>
                </a:lnTo>
                <a:close/>
              </a:path>
              <a:path w="76200" h="685800">
                <a:moveTo>
                  <a:pt x="42671" y="609599"/>
                </a:moveTo>
                <a:lnTo>
                  <a:pt x="42671" y="76199"/>
                </a:lnTo>
                <a:lnTo>
                  <a:pt x="33527" y="76199"/>
                </a:lnTo>
                <a:lnTo>
                  <a:pt x="33527" y="609599"/>
                </a:lnTo>
                <a:lnTo>
                  <a:pt x="42671" y="609599"/>
                </a:lnTo>
                <a:close/>
              </a:path>
              <a:path w="76200" h="685800">
                <a:moveTo>
                  <a:pt x="42671" y="676655"/>
                </a:moveTo>
                <a:lnTo>
                  <a:pt x="42671" y="621791"/>
                </a:lnTo>
                <a:lnTo>
                  <a:pt x="41147" y="626363"/>
                </a:lnTo>
                <a:lnTo>
                  <a:pt x="35051" y="626363"/>
                </a:lnTo>
                <a:lnTo>
                  <a:pt x="33527" y="621791"/>
                </a:lnTo>
                <a:lnTo>
                  <a:pt x="33527" y="676655"/>
                </a:lnTo>
                <a:lnTo>
                  <a:pt x="38099" y="685799"/>
                </a:lnTo>
                <a:lnTo>
                  <a:pt x="42671" y="676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821175" y="1606677"/>
            <a:ext cx="473709" cy="169798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25"/>
              </a:lnSpc>
            </a:pPr>
            <a:r>
              <a:rPr sz="1600" b="1" spc="-3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c</a:t>
            </a:r>
            <a:r>
              <a:rPr sz="1600" b="1" spc="5" dirty="0">
                <a:latin typeface="Arial"/>
                <a:cs typeface="Arial"/>
              </a:rPr>
              <a:t>t</a:t>
            </a:r>
            <a:r>
              <a:rPr sz="1600" b="1" spc="20" dirty="0">
                <a:latin typeface="Arial"/>
                <a:cs typeface="Arial"/>
              </a:rPr>
              <a:t>i</a:t>
            </a:r>
            <a:r>
              <a:rPr sz="1600" b="1" spc="-25" dirty="0">
                <a:latin typeface="Arial"/>
                <a:cs typeface="Arial"/>
              </a:rPr>
              <a:t>v</a:t>
            </a:r>
            <a:r>
              <a:rPr sz="1600" b="1" spc="1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10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spc="10" dirty="0">
                <a:latin typeface="Arial"/>
                <a:cs typeface="Arial"/>
              </a:rPr>
              <a:t>c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10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latin typeface="Arial"/>
                <a:cs typeface="Arial"/>
              </a:rPr>
              <a:t>fo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883660" y="4400168"/>
            <a:ext cx="717550" cy="100774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25"/>
              </a:lnSpc>
            </a:pPr>
            <a:r>
              <a:rPr sz="1600" b="1" spc="-3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c</a:t>
            </a:r>
            <a:r>
              <a:rPr sz="1600" b="1" spc="5" dirty="0">
                <a:latin typeface="Arial"/>
                <a:cs typeface="Arial"/>
              </a:rPr>
              <a:t>t</a:t>
            </a:r>
            <a:r>
              <a:rPr sz="1600" b="1" spc="20" dirty="0">
                <a:latin typeface="Arial"/>
                <a:cs typeface="Arial"/>
              </a:rPr>
              <a:t>i</a:t>
            </a:r>
            <a:r>
              <a:rPr sz="1600" b="1" spc="-25" dirty="0">
                <a:latin typeface="Arial"/>
                <a:cs typeface="Arial"/>
              </a:rPr>
              <a:t>v</a:t>
            </a:r>
            <a:r>
              <a:rPr sz="1600" b="1" spc="1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t</a:t>
            </a:r>
            <a:r>
              <a:rPr sz="1600" b="1" spc="10" dirty="0">
                <a:latin typeface="Arial"/>
                <a:cs typeface="Arial"/>
              </a:rPr>
              <a:t>i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187325" marR="180975" algn="ctr">
              <a:lnSpc>
                <a:spcPct val="100000"/>
              </a:lnSpc>
              <a:spcBef>
                <a:spcPts val="10"/>
              </a:spcBef>
            </a:pP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eco</a:t>
            </a:r>
            <a:r>
              <a:rPr sz="1600" b="1" dirty="0">
                <a:latin typeface="Arial"/>
                <a:cs typeface="Arial"/>
              </a:rPr>
              <a:t>rd </a:t>
            </a:r>
            <a:r>
              <a:rPr sz="1600" b="1" spc="-5" dirty="0">
                <a:latin typeface="Arial"/>
                <a:cs typeface="Arial"/>
              </a:rPr>
              <a:t>fo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q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98899" y="3539609"/>
            <a:ext cx="472440" cy="667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25"/>
              </a:lnSpc>
            </a:pPr>
            <a:r>
              <a:rPr sz="1600" b="1" spc="-3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20" dirty="0">
                <a:latin typeface="Arial"/>
                <a:cs typeface="Arial"/>
              </a:rPr>
              <a:t>a</a:t>
            </a:r>
            <a:r>
              <a:rPr sz="1600" b="1" spc="-25" dirty="0">
                <a:latin typeface="Arial"/>
                <a:cs typeface="Arial"/>
              </a:rPr>
              <a:t>y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27272" y="5568065"/>
            <a:ext cx="472440" cy="6673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25"/>
              </a:lnSpc>
            </a:pPr>
            <a:r>
              <a:rPr sz="1600" b="1" spc="-30" dirty="0">
                <a:latin typeface="Arial"/>
                <a:cs typeface="Arial"/>
              </a:rPr>
              <a:t>A</a:t>
            </a:r>
            <a:r>
              <a:rPr sz="1600" b="1" spc="10" dirty="0">
                <a:latin typeface="Arial"/>
                <a:cs typeface="Arial"/>
              </a:rPr>
              <a:t>r</a:t>
            </a:r>
            <a:r>
              <a:rPr sz="1600" b="1" dirty="0">
                <a:latin typeface="Arial"/>
                <a:cs typeface="Arial"/>
              </a:rPr>
              <a:t>r</a:t>
            </a:r>
            <a:r>
              <a:rPr sz="1600" b="1" spc="20" dirty="0">
                <a:latin typeface="Arial"/>
                <a:cs typeface="Arial"/>
              </a:rPr>
              <a:t>a</a:t>
            </a:r>
            <a:r>
              <a:rPr sz="1600" b="1" spc="-25" dirty="0">
                <a:latin typeface="Arial"/>
                <a:cs typeface="Arial"/>
              </a:rPr>
              <a:t>y</a:t>
            </a:r>
            <a:r>
              <a:rPr sz="1600" b="1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f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q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29200" y="6156959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266699" y="71627"/>
                </a:moveTo>
                <a:lnTo>
                  <a:pt x="266699" y="53339"/>
                </a:lnTo>
                <a:lnTo>
                  <a:pt x="0" y="53339"/>
                </a:lnTo>
                <a:lnTo>
                  <a:pt x="0" y="71627"/>
                </a:lnTo>
                <a:lnTo>
                  <a:pt x="266699" y="71627"/>
                </a:lnTo>
                <a:close/>
              </a:path>
              <a:path w="381000" h="127000">
                <a:moveTo>
                  <a:pt x="380999" y="62483"/>
                </a:moveTo>
                <a:lnTo>
                  <a:pt x="254507" y="0"/>
                </a:lnTo>
                <a:lnTo>
                  <a:pt x="254507" y="53339"/>
                </a:lnTo>
                <a:lnTo>
                  <a:pt x="266699" y="53339"/>
                </a:lnTo>
                <a:lnTo>
                  <a:pt x="266699" y="120322"/>
                </a:lnTo>
                <a:lnTo>
                  <a:pt x="380999" y="62483"/>
                </a:lnTo>
                <a:close/>
              </a:path>
              <a:path w="381000" h="127000">
                <a:moveTo>
                  <a:pt x="266699" y="120322"/>
                </a:moveTo>
                <a:lnTo>
                  <a:pt x="266699" y="71627"/>
                </a:lnTo>
                <a:lnTo>
                  <a:pt x="254507" y="71627"/>
                </a:lnTo>
                <a:lnTo>
                  <a:pt x="254507" y="126491"/>
                </a:lnTo>
                <a:lnTo>
                  <a:pt x="266699" y="120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24627" y="5070347"/>
            <a:ext cx="381000" cy="127000"/>
          </a:xfrm>
          <a:custGeom>
            <a:avLst/>
            <a:gdLst/>
            <a:ahLst/>
            <a:cxnLst/>
            <a:rect l="l" t="t" r="r" b="b"/>
            <a:pathLst>
              <a:path w="381000" h="127000">
                <a:moveTo>
                  <a:pt x="266699" y="73151"/>
                </a:moveTo>
                <a:lnTo>
                  <a:pt x="266699" y="53339"/>
                </a:lnTo>
                <a:lnTo>
                  <a:pt x="0" y="53339"/>
                </a:lnTo>
                <a:lnTo>
                  <a:pt x="0" y="73151"/>
                </a:lnTo>
                <a:lnTo>
                  <a:pt x="266699" y="73151"/>
                </a:lnTo>
                <a:close/>
              </a:path>
              <a:path w="381000" h="127000">
                <a:moveTo>
                  <a:pt x="380999" y="64007"/>
                </a:moveTo>
                <a:lnTo>
                  <a:pt x="254507" y="0"/>
                </a:lnTo>
                <a:lnTo>
                  <a:pt x="254507" y="53339"/>
                </a:lnTo>
                <a:lnTo>
                  <a:pt x="266699" y="53339"/>
                </a:lnTo>
                <a:lnTo>
                  <a:pt x="266699" y="120469"/>
                </a:lnTo>
                <a:lnTo>
                  <a:pt x="380999" y="64007"/>
                </a:lnTo>
                <a:close/>
              </a:path>
              <a:path w="381000" h="127000">
                <a:moveTo>
                  <a:pt x="266699" y="120469"/>
                </a:moveTo>
                <a:lnTo>
                  <a:pt x="266699" y="73151"/>
                </a:lnTo>
                <a:lnTo>
                  <a:pt x="254507" y="73151"/>
                </a:lnTo>
                <a:lnTo>
                  <a:pt x="254507" y="126491"/>
                </a:lnTo>
                <a:lnTo>
                  <a:pt x="266699" y="120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08149" y="5882129"/>
            <a:ext cx="4496435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to</a:t>
            </a:r>
            <a:r>
              <a:rPr sz="1600" b="1" spc="-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  <a:p>
            <a:pPr marL="12700" marR="530860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latin typeface="Times New Roman"/>
                <a:cs typeface="Times New Roman"/>
              </a:rPr>
              <a:t>Variable length data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allocated </a:t>
            </a:r>
            <a:r>
              <a:rPr sz="2000" spc="-10" dirty="0">
                <a:latin typeface="Times New Roman"/>
                <a:cs typeface="Times New Roman"/>
              </a:rPr>
              <a:t>after  </a:t>
            </a:r>
            <a:r>
              <a:rPr sz="2000" spc="-5" dirty="0">
                <a:latin typeface="Times New Roman"/>
                <a:cs typeface="Times New Roman"/>
              </a:rPr>
              <a:t>temporaries, and there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link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from  </a:t>
            </a:r>
            <a:r>
              <a:rPr sz="2000" spc="-5" dirty="0">
                <a:latin typeface="Times New Roman"/>
                <a:cs typeface="Times New Roman"/>
              </a:rPr>
              <a:t>local data </a:t>
            </a:r>
            <a:r>
              <a:rPr sz="2000" spc="-10" dirty="0">
                <a:latin typeface="Times New Roman"/>
                <a:cs typeface="Times New Roman"/>
              </a:rPr>
              <a:t>to 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array.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98338" y="4842761"/>
            <a:ext cx="688975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top_s</a:t>
            </a:r>
            <a:r>
              <a:rPr sz="1600" b="1" spc="-5" dirty="0">
                <a:latin typeface="Arial"/>
                <a:cs typeface="Arial"/>
              </a:rPr>
              <a:t>p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898135" y="2122932"/>
            <a:ext cx="601980" cy="2778760"/>
          </a:xfrm>
          <a:custGeom>
            <a:avLst/>
            <a:gdLst/>
            <a:ahLst/>
            <a:cxnLst/>
            <a:rect l="l" t="t" r="r" b="b"/>
            <a:pathLst>
              <a:path w="601979" h="2778760">
                <a:moveTo>
                  <a:pt x="454500" y="41313"/>
                </a:moveTo>
                <a:lnTo>
                  <a:pt x="416051" y="42671"/>
                </a:lnTo>
                <a:lnTo>
                  <a:pt x="380999" y="57911"/>
                </a:lnTo>
                <a:lnTo>
                  <a:pt x="345947" y="74675"/>
                </a:lnTo>
                <a:lnTo>
                  <a:pt x="329183" y="85343"/>
                </a:lnTo>
                <a:lnTo>
                  <a:pt x="312419" y="94487"/>
                </a:lnTo>
                <a:lnTo>
                  <a:pt x="297179" y="105155"/>
                </a:lnTo>
                <a:lnTo>
                  <a:pt x="280415" y="117347"/>
                </a:lnTo>
                <a:lnTo>
                  <a:pt x="265175" y="131063"/>
                </a:lnTo>
                <a:lnTo>
                  <a:pt x="248411" y="144779"/>
                </a:lnTo>
                <a:lnTo>
                  <a:pt x="233171" y="158495"/>
                </a:lnTo>
                <a:lnTo>
                  <a:pt x="219455" y="175259"/>
                </a:lnTo>
                <a:lnTo>
                  <a:pt x="204215" y="192023"/>
                </a:lnTo>
                <a:lnTo>
                  <a:pt x="176783" y="228599"/>
                </a:lnTo>
                <a:lnTo>
                  <a:pt x="150875" y="271271"/>
                </a:lnTo>
                <a:lnTo>
                  <a:pt x="126491" y="320039"/>
                </a:lnTo>
                <a:lnTo>
                  <a:pt x="105155" y="374903"/>
                </a:lnTo>
                <a:lnTo>
                  <a:pt x="85343" y="437387"/>
                </a:lnTo>
                <a:lnTo>
                  <a:pt x="77723" y="470915"/>
                </a:lnTo>
                <a:lnTo>
                  <a:pt x="68579" y="505967"/>
                </a:lnTo>
                <a:lnTo>
                  <a:pt x="60959" y="542543"/>
                </a:lnTo>
                <a:lnTo>
                  <a:pt x="54863" y="583691"/>
                </a:lnTo>
                <a:lnTo>
                  <a:pt x="47243" y="627887"/>
                </a:lnTo>
                <a:lnTo>
                  <a:pt x="41147" y="675131"/>
                </a:lnTo>
                <a:lnTo>
                  <a:pt x="35051" y="726947"/>
                </a:lnTo>
                <a:lnTo>
                  <a:pt x="12191" y="1025651"/>
                </a:lnTo>
                <a:lnTo>
                  <a:pt x="9143" y="1091183"/>
                </a:lnTo>
                <a:lnTo>
                  <a:pt x="4571" y="1228343"/>
                </a:lnTo>
                <a:lnTo>
                  <a:pt x="1523" y="1368551"/>
                </a:lnTo>
                <a:lnTo>
                  <a:pt x="0" y="1510283"/>
                </a:lnTo>
                <a:lnTo>
                  <a:pt x="0" y="1652015"/>
                </a:lnTo>
                <a:lnTo>
                  <a:pt x="1523" y="1792223"/>
                </a:lnTo>
                <a:lnTo>
                  <a:pt x="4571" y="1859279"/>
                </a:lnTo>
                <a:lnTo>
                  <a:pt x="6095" y="1926335"/>
                </a:lnTo>
                <a:lnTo>
                  <a:pt x="12191" y="2054351"/>
                </a:lnTo>
                <a:lnTo>
                  <a:pt x="12191" y="1510283"/>
                </a:lnTo>
                <a:lnTo>
                  <a:pt x="13715" y="1368551"/>
                </a:lnTo>
                <a:lnTo>
                  <a:pt x="16763" y="1228343"/>
                </a:lnTo>
                <a:lnTo>
                  <a:pt x="28955" y="961643"/>
                </a:lnTo>
                <a:lnTo>
                  <a:pt x="42671" y="781811"/>
                </a:lnTo>
                <a:lnTo>
                  <a:pt x="54863" y="676655"/>
                </a:lnTo>
                <a:lnTo>
                  <a:pt x="67055" y="585215"/>
                </a:lnTo>
                <a:lnTo>
                  <a:pt x="73151" y="545591"/>
                </a:lnTo>
                <a:lnTo>
                  <a:pt x="80771" y="507491"/>
                </a:lnTo>
                <a:lnTo>
                  <a:pt x="89915" y="472439"/>
                </a:lnTo>
                <a:lnTo>
                  <a:pt x="97535" y="440435"/>
                </a:lnTo>
                <a:lnTo>
                  <a:pt x="117347" y="379475"/>
                </a:lnTo>
                <a:lnTo>
                  <a:pt x="149351" y="300227"/>
                </a:lnTo>
                <a:lnTo>
                  <a:pt x="175259" y="256031"/>
                </a:lnTo>
                <a:lnTo>
                  <a:pt x="187451" y="236219"/>
                </a:lnTo>
                <a:lnTo>
                  <a:pt x="228599" y="182879"/>
                </a:lnTo>
                <a:lnTo>
                  <a:pt x="272795" y="140207"/>
                </a:lnTo>
                <a:lnTo>
                  <a:pt x="303275" y="115823"/>
                </a:lnTo>
                <a:lnTo>
                  <a:pt x="353567" y="86867"/>
                </a:lnTo>
                <a:lnTo>
                  <a:pt x="368807" y="77723"/>
                </a:lnTo>
                <a:lnTo>
                  <a:pt x="387095" y="68579"/>
                </a:lnTo>
                <a:lnTo>
                  <a:pt x="420623" y="54863"/>
                </a:lnTo>
                <a:lnTo>
                  <a:pt x="454500" y="41313"/>
                </a:lnTo>
                <a:close/>
              </a:path>
              <a:path w="601979" h="2778760">
                <a:moveTo>
                  <a:pt x="601979" y="2759963"/>
                </a:moveTo>
                <a:lnTo>
                  <a:pt x="600455" y="2747771"/>
                </a:lnTo>
                <a:lnTo>
                  <a:pt x="557783" y="2753867"/>
                </a:lnTo>
                <a:lnTo>
                  <a:pt x="475487" y="2763011"/>
                </a:lnTo>
                <a:lnTo>
                  <a:pt x="455675" y="2764535"/>
                </a:lnTo>
                <a:lnTo>
                  <a:pt x="435863" y="2764535"/>
                </a:lnTo>
                <a:lnTo>
                  <a:pt x="416051" y="2766059"/>
                </a:lnTo>
                <a:lnTo>
                  <a:pt x="396239" y="2764535"/>
                </a:lnTo>
                <a:lnTo>
                  <a:pt x="377951" y="2764535"/>
                </a:lnTo>
                <a:lnTo>
                  <a:pt x="358139" y="2761487"/>
                </a:lnTo>
                <a:lnTo>
                  <a:pt x="303275" y="2750819"/>
                </a:lnTo>
                <a:lnTo>
                  <a:pt x="252983" y="2731007"/>
                </a:lnTo>
                <a:lnTo>
                  <a:pt x="205739" y="2699003"/>
                </a:lnTo>
                <a:lnTo>
                  <a:pt x="175259" y="2670047"/>
                </a:lnTo>
                <a:lnTo>
                  <a:pt x="149351" y="2633471"/>
                </a:lnTo>
                <a:lnTo>
                  <a:pt x="135635" y="2613659"/>
                </a:lnTo>
                <a:lnTo>
                  <a:pt x="112775" y="2566415"/>
                </a:lnTo>
                <a:lnTo>
                  <a:pt x="91439" y="2511551"/>
                </a:lnTo>
                <a:lnTo>
                  <a:pt x="73151" y="2447543"/>
                </a:lnTo>
                <a:lnTo>
                  <a:pt x="57911" y="2369819"/>
                </a:lnTo>
                <a:lnTo>
                  <a:pt x="51815" y="2325623"/>
                </a:lnTo>
                <a:lnTo>
                  <a:pt x="39623" y="2225039"/>
                </a:lnTo>
                <a:lnTo>
                  <a:pt x="35051" y="2170175"/>
                </a:lnTo>
                <a:lnTo>
                  <a:pt x="28955" y="2113787"/>
                </a:lnTo>
                <a:lnTo>
                  <a:pt x="16763" y="1859279"/>
                </a:lnTo>
                <a:lnTo>
                  <a:pt x="12191" y="1652015"/>
                </a:lnTo>
                <a:lnTo>
                  <a:pt x="12191" y="2054351"/>
                </a:lnTo>
                <a:lnTo>
                  <a:pt x="21335" y="2171699"/>
                </a:lnTo>
                <a:lnTo>
                  <a:pt x="27431" y="2226563"/>
                </a:lnTo>
                <a:lnTo>
                  <a:pt x="32003" y="2278379"/>
                </a:lnTo>
                <a:lnTo>
                  <a:pt x="39623" y="2327147"/>
                </a:lnTo>
                <a:lnTo>
                  <a:pt x="45719" y="2372867"/>
                </a:lnTo>
                <a:lnTo>
                  <a:pt x="53339" y="2414015"/>
                </a:lnTo>
                <a:lnTo>
                  <a:pt x="70103" y="2484119"/>
                </a:lnTo>
                <a:lnTo>
                  <a:pt x="89915" y="2545079"/>
                </a:lnTo>
                <a:lnTo>
                  <a:pt x="112775" y="2596895"/>
                </a:lnTo>
                <a:lnTo>
                  <a:pt x="138683" y="2641091"/>
                </a:lnTo>
                <a:lnTo>
                  <a:pt x="166115" y="2677667"/>
                </a:lnTo>
                <a:lnTo>
                  <a:pt x="196595" y="2708147"/>
                </a:lnTo>
                <a:lnTo>
                  <a:pt x="230123" y="2732531"/>
                </a:lnTo>
                <a:lnTo>
                  <a:pt x="263651" y="2750819"/>
                </a:lnTo>
                <a:lnTo>
                  <a:pt x="300227" y="2763011"/>
                </a:lnTo>
                <a:lnTo>
                  <a:pt x="338327" y="2772155"/>
                </a:lnTo>
                <a:lnTo>
                  <a:pt x="396239" y="2778251"/>
                </a:lnTo>
                <a:lnTo>
                  <a:pt x="437387" y="2778251"/>
                </a:lnTo>
                <a:lnTo>
                  <a:pt x="477011" y="2775203"/>
                </a:lnTo>
                <a:lnTo>
                  <a:pt x="518159" y="2770631"/>
                </a:lnTo>
                <a:lnTo>
                  <a:pt x="560831" y="2766059"/>
                </a:lnTo>
                <a:lnTo>
                  <a:pt x="601979" y="2759963"/>
                </a:lnTo>
                <a:close/>
              </a:path>
              <a:path w="601979" h="2778760">
                <a:moveTo>
                  <a:pt x="524255" y="10667"/>
                </a:moveTo>
                <a:lnTo>
                  <a:pt x="440435" y="0"/>
                </a:lnTo>
                <a:lnTo>
                  <a:pt x="450644" y="29988"/>
                </a:lnTo>
                <a:lnTo>
                  <a:pt x="461771" y="25907"/>
                </a:lnTo>
                <a:lnTo>
                  <a:pt x="466343" y="36575"/>
                </a:lnTo>
                <a:lnTo>
                  <a:pt x="466343" y="70064"/>
                </a:lnTo>
                <a:lnTo>
                  <a:pt x="524255" y="10667"/>
                </a:lnTo>
                <a:close/>
              </a:path>
              <a:path w="601979" h="2778760">
                <a:moveTo>
                  <a:pt x="466343" y="36575"/>
                </a:moveTo>
                <a:lnTo>
                  <a:pt x="461771" y="25907"/>
                </a:lnTo>
                <a:lnTo>
                  <a:pt x="450644" y="29988"/>
                </a:lnTo>
                <a:lnTo>
                  <a:pt x="454500" y="41313"/>
                </a:lnTo>
                <a:lnTo>
                  <a:pt x="466343" y="36575"/>
                </a:lnTo>
                <a:close/>
              </a:path>
              <a:path w="601979" h="2778760">
                <a:moveTo>
                  <a:pt x="466343" y="70064"/>
                </a:moveTo>
                <a:lnTo>
                  <a:pt x="466343" y="36575"/>
                </a:lnTo>
                <a:lnTo>
                  <a:pt x="454500" y="41313"/>
                </a:lnTo>
                <a:lnTo>
                  <a:pt x="464819" y="71627"/>
                </a:lnTo>
                <a:lnTo>
                  <a:pt x="466343" y="70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43200"/>
            <a:ext cx="8625839" cy="1477328"/>
          </a:xfrm>
        </p:spPr>
        <p:txBody>
          <a:bodyPr/>
          <a:lstStyle/>
          <a:p>
            <a:pPr algn="ctr"/>
            <a:endParaRPr lang="en-US" sz="4800" dirty="0" smtClean="0"/>
          </a:p>
          <a:p>
            <a:pPr algn="ctr"/>
            <a:r>
              <a:rPr lang="en-US" sz="4800" dirty="0" smtClean="0"/>
              <a:t>Thank you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Run-Time</a:t>
            </a:r>
            <a:r>
              <a:rPr sz="3200" spc="-25" dirty="0"/>
              <a:t> </a:t>
            </a:r>
            <a:r>
              <a:rPr sz="3200" spc="-5" dirty="0"/>
              <a:t>Environments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295400"/>
            <a:ext cx="9524999" cy="6206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404495" indent="-342265">
              <a:lnSpc>
                <a:spcPts val="287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How </a:t>
            </a:r>
            <a:r>
              <a:rPr sz="2600" spc="-5" dirty="0">
                <a:latin typeface="Arial"/>
                <a:cs typeface="Arial"/>
              </a:rPr>
              <a:t>do </a:t>
            </a:r>
            <a:r>
              <a:rPr sz="2600" dirty="0">
                <a:latin typeface="Arial"/>
                <a:cs typeface="Arial"/>
              </a:rPr>
              <a:t>we </a:t>
            </a:r>
            <a:r>
              <a:rPr sz="2600" spc="-5" dirty="0">
                <a:latin typeface="Arial"/>
                <a:cs typeface="Arial"/>
              </a:rPr>
              <a:t>allocate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space </a:t>
            </a:r>
            <a:r>
              <a:rPr sz="2600" dirty="0">
                <a:latin typeface="Arial"/>
                <a:cs typeface="Arial"/>
              </a:rPr>
              <a:t>for the </a:t>
            </a:r>
            <a:r>
              <a:rPr sz="2600" spc="-5" dirty="0">
                <a:latin typeface="Arial"/>
                <a:cs typeface="Arial"/>
              </a:rPr>
              <a:t>generated target  code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spc="-5" dirty="0">
                <a:latin typeface="Arial"/>
                <a:cs typeface="Arial"/>
              </a:rPr>
              <a:t>the data </a:t>
            </a:r>
            <a:r>
              <a:rPr sz="2600" dirty="0">
                <a:latin typeface="Arial"/>
                <a:cs typeface="Arial"/>
              </a:rPr>
              <a:t>object </a:t>
            </a:r>
            <a:r>
              <a:rPr sz="2600" spc="-5" dirty="0">
                <a:latin typeface="Arial"/>
                <a:cs typeface="Arial"/>
              </a:rPr>
              <a:t>of our source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programs</a:t>
            </a:r>
            <a:r>
              <a:rPr sz="2600" smtClean="0">
                <a:latin typeface="Arial"/>
                <a:cs typeface="Arial"/>
              </a:rPr>
              <a:t>?</a:t>
            </a:r>
            <a:endParaRPr lang="en-US" sz="2600" dirty="0" smtClean="0">
              <a:latin typeface="Arial"/>
              <a:cs typeface="Arial"/>
            </a:endParaRPr>
          </a:p>
          <a:p>
            <a:pPr marL="354965" marR="404495" indent="-342265">
              <a:lnSpc>
                <a:spcPts val="287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endParaRPr sz="2600">
              <a:latin typeface="Arial"/>
              <a:cs typeface="Arial"/>
            </a:endParaRPr>
          </a:p>
          <a:p>
            <a:pPr marL="354965" marR="35560" indent="-342265">
              <a:lnSpc>
                <a:spcPts val="2870"/>
              </a:lnSpc>
              <a:spcBef>
                <a:spcPts val="585"/>
              </a:spcBef>
              <a:buClr>
                <a:srgbClr val="CD3100"/>
              </a:buClr>
              <a:buChar char="•"/>
              <a:tabLst>
                <a:tab pos="355600" algn="l"/>
                <a:tab pos="2016125" algn="l"/>
              </a:tabLst>
            </a:pPr>
            <a:r>
              <a:rPr sz="2600" spc="-5">
                <a:latin typeface="Arial"/>
                <a:cs typeface="Arial"/>
              </a:rPr>
              <a:t>The  </a:t>
            </a:r>
            <a:r>
              <a:rPr sz="2600" spc="-5" smtClean="0">
                <a:latin typeface="Arial"/>
                <a:cs typeface="Arial"/>
              </a:rPr>
              <a:t>places</a:t>
            </a:r>
            <a:r>
              <a:rPr lang="en-US" sz="2600" spc="-5" dirty="0" smtClean="0">
                <a:latin typeface="Arial"/>
                <a:cs typeface="Arial"/>
              </a:rPr>
              <a:t> </a:t>
            </a:r>
            <a:r>
              <a:rPr sz="2600" spc="-5" smtClean="0">
                <a:latin typeface="Arial"/>
                <a:cs typeface="Arial"/>
              </a:rPr>
              <a:t>of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data objects that can be</a:t>
            </a:r>
            <a:r>
              <a:rPr sz="2600" spc="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determined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7030A0"/>
                </a:solidFill>
                <a:latin typeface="Arial"/>
                <a:cs typeface="Arial"/>
              </a:rPr>
              <a:t>compile </a:t>
            </a:r>
            <a:r>
              <a:rPr sz="2600" spc="-5" dirty="0">
                <a:solidFill>
                  <a:srgbClr val="7030A0"/>
                </a:solidFill>
                <a:latin typeface="Arial"/>
                <a:cs typeface="Arial"/>
              </a:rPr>
              <a:t>time </a:t>
            </a:r>
            <a:r>
              <a:rPr sz="2600" dirty="0">
                <a:latin typeface="Arial"/>
                <a:cs typeface="Arial"/>
              </a:rPr>
              <a:t>will </a:t>
            </a:r>
            <a:r>
              <a:rPr sz="2600" spc="-5" dirty="0">
                <a:latin typeface="Arial"/>
                <a:cs typeface="Arial"/>
              </a:rPr>
              <a:t>be </a:t>
            </a:r>
            <a:r>
              <a:rPr sz="2600" dirty="0">
                <a:solidFill>
                  <a:srgbClr val="00B050"/>
                </a:solidFill>
                <a:latin typeface="Arial"/>
                <a:cs typeface="Arial"/>
              </a:rPr>
              <a:t>allocated</a:t>
            </a:r>
            <a:r>
              <a:rPr sz="2600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Arial"/>
                <a:cs typeface="Arial"/>
              </a:rPr>
              <a:t>statically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But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places </a:t>
            </a:r>
            <a:r>
              <a:rPr sz="2600" dirty="0">
                <a:latin typeface="Arial"/>
                <a:cs typeface="Arial"/>
              </a:rPr>
              <a:t>for the some </a:t>
            </a:r>
            <a:r>
              <a:rPr sz="2600" spc="-5" dirty="0">
                <a:latin typeface="Arial"/>
                <a:cs typeface="Arial"/>
              </a:rPr>
              <a:t>of data objects </a:t>
            </a:r>
            <a:r>
              <a:rPr sz="2600" dirty="0">
                <a:latin typeface="Arial"/>
                <a:cs typeface="Arial"/>
              </a:rPr>
              <a:t>will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be</a:t>
            </a:r>
            <a:endParaRPr sz="2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2600" i="1" spc="-5" dirty="0">
                <a:latin typeface="Arial"/>
                <a:cs typeface="Arial"/>
              </a:rPr>
              <a:t>allocated </a:t>
            </a:r>
            <a:r>
              <a:rPr sz="2600" i="1" dirty="0">
                <a:latin typeface="Arial"/>
                <a:cs typeface="Arial"/>
              </a:rPr>
              <a:t>at</a:t>
            </a:r>
            <a:r>
              <a:rPr sz="2600" i="1" spc="-30" dirty="0">
                <a:latin typeface="Arial"/>
                <a:cs typeface="Arial"/>
              </a:rPr>
              <a:t> </a:t>
            </a:r>
            <a:r>
              <a:rPr sz="2600" spc="-5">
                <a:solidFill>
                  <a:srgbClr val="7030A0"/>
                </a:solidFill>
                <a:latin typeface="Arial"/>
                <a:cs typeface="Arial"/>
              </a:rPr>
              <a:t>run-time</a:t>
            </a:r>
            <a:r>
              <a:rPr sz="2600" spc="-5" smtClean="0">
                <a:latin typeface="Arial"/>
                <a:cs typeface="Arial"/>
              </a:rPr>
              <a:t>.</a:t>
            </a:r>
            <a:endParaRPr lang="en-US" sz="2600" spc="-5" dirty="0" smtClean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endParaRPr sz="2600">
              <a:latin typeface="Arial"/>
              <a:cs typeface="Arial"/>
            </a:endParaRPr>
          </a:p>
          <a:p>
            <a:pPr marL="354965" marR="793750" indent="-34226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The </a:t>
            </a:r>
            <a:r>
              <a:rPr sz="2600" spc="-5">
                <a:latin typeface="Arial"/>
                <a:cs typeface="Arial"/>
              </a:rPr>
              <a:t>allocation </a:t>
            </a:r>
            <a:r>
              <a:rPr lang="en-US" sz="2600" spc="-5" dirty="0" smtClean="0">
                <a:latin typeface="Arial"/>
                <a:cs typeface="Arial"/>
              </a:rPr>
              <a:t>and</a:t>
            </a:r>
            <a:r>
              <a:rPr sz="2600" spc="-5" smtClean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de-allocation of the data </a:t>
            </a:r>
            <a:r>
              <a:rPr sz="2600" dirty="0">
                <a:latin typeface="Arial"/>
                <a:cs typeface="Arial"/>
              </a:rPr>
              <a:t>objects </a:t>
            </a:r>
            <a:r>
              <a:rPr sz="2600" spc="-5" dirty="0">
                <a:latin typeface="Arial"/>
                <a:cs typeface="Arial"/>
              </a:rPr>
              <a:t>is  </a:t>
            </a:r>
            <a:r>
              <a:rPr sz="2600" dirty="0">
                <a:latin typeface="Arial"/>
                <a:cs typeface="Arial"/>
              </a:rPr>
              <a:t>managed by the </a:t>
            </a:r>
            <a:r>
              <a:rPr sz="2600" spc="-5" dirty="0">
                <a:solidFill>
                  <a:srgbClr val="CD3100"/>
                </a:solidFill>
                <a:latin typeface="Arial"/>
                <a:cs typeface="Arial"/>
              </a:rPr>
              <a:t>run-time support</a:t>
            </a:r>
            <a:r>
              <a:rPr sz="2600" spc="-15" dirty="0">
                <a:solidFill>
                  <a:srgbClr val="CD31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CD3100"/>
                </a:solidFill>
                <a:latin typeface="Arial"/>
                <a:cs typeface="Arial"/>
              </a:rPr>
              <a:t>package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756285" marR="812800" lvl="1" indent="-286385">
              <a:lnSpc>
                <a:spcPct val="100000"/>
              </a:lnSpc>
              <a:spcBef>
                <a:spcPts val="52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run-time </a:t>
            </a:r>
            <a:r>
              <a:rPr sz="2400" dirty="0">
                <a:latin typeface="Arial"/>
                <a:cs typeface="Arial"/>
              </a:rPr>
              <a:t>support </a:t>
            </a:r>
            <a:r>
              <a:rPr sz="2400" spc="-5" dirty="0">
                <a:latin typeface="Arial"/>
                <a:cs typeface="Arial"/>
              </a:rPr>
              <a:t>package is loaded </a:t>
            </a:r>
            <a:r>
              <a:rPr sz="2400" dirty="0">
                <a:latin typeface="Arial"/>
                <a:cs typeface="Arial"/>
              </a:rPr>
              <a:t>together </a:t>
            </a:r>
            <a:r>
              <a:rPr sz="2400" spc="-5" dirty="0">
                <a:latin typeface="Arial"/>
                <a:cs typeface="Arial"/>
              </a:rPr>
              <a:t>with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generated </a:t>
            </a:r>
            <a:r>
              <a:rPr sz="2400" dirty="0">
                <a:latin typeface="Arial"/>
                <a:cs typeface="Arial"/>
              </a:rPr>
              <a:t>target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99800"/>
              </a:lnSpc>
              <a:spcBef>
                <a:spcPts val="530"/>
              </a:spcBef>
              <a:buClr>
                <a:srgbClr val="CD3100"/>
              </a:buClr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structure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run-time </a:t>
            </a:r>
            <a:r>
              <a:rPr sz="2400" dirty="0">
                <a:latin typeface="Arial"/>
                <a:cs typeface="Arial"/>
              </a:rPr>
              <a:t>support </a:t>
            </a:r>
            <a:r>
              <a:rPr sz="2400" spc="-5" dirty="0">
                <a:latin typeface="Arial"/>
                <a:cs typeface="Arial"/>
              </a:rPr>
              <a:t>package depends on  </a:t>
            </a:r>
            <a:r>
              <a:rPr sz="2400" dirty="0">
                <a:latin typeface="Arial"/>
                <a:cs typeface="Arial"/>
              </a:rPr>
              <a:t>the semantics of the </a:t>
            </a:r>
            <a:r>
              <a:rPr sz="2400" spc="-5" dirty="0">
                <a:latin typeface="Arial"/>
                <a:cs typeface="Arial"/>
              </a:rPr>
              <a:t>programming language </a:t>
            </a:r>
            <a:r>
              <a:rPr sz="2400" dirty="0">
                <a:latin typeface="Arial"/>
                <a:cs typeface="Arial"/>
              </a:rPr>
              <a:t>(especially the  </a:t>
            </a:r>
            <a:r>
              <a:rPr sz="2400" spc="-5" dirty="0">
                <a:latin typeface="Arial"/>
                <a:cs typeface="Arial"/>
              </a:rPr>
              <a:t>semantics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procedures in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language).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Procedure</a:t>
            </a:r>
            <a:r>
              <a:rPr sz="3200" spc="-60" dirty="0"/>
              <a:t> </a:t>
            </a:r>
            <a:r>
              <a:rPr sz="3200" spc="-5" dirty="0"/>
              <a:t>Activations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73783"/>
            <a:ext cx="9372600" cy="5804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75615" indent="-342900">
              <a:lnSpc>
                <a:spcPts val="287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Each execution of </a:t>
            </a:r>
            <a:r>
              <a:rPr sz="2600" dirty="0">
                <a:latin typeface="Arial"/>
                <a:cs typeface="Arial"/>
              </a:rPr>
              <a:t>a procedure </a:t>
            </a:r>
            <a:r>
              <a:rPr sz="2600" spc="-5" dirty="0">
                <a:latin typeface="Arial"/>
                <a:cs typeface="Arial"/>
              </a:rPr>
              <a:t>is called as </a:t>
            </a:r>
            <a:r>
              <a:rPr sz="2600" spc="-5" dirty="0">
                <a:solidFill>
                  <a:srgbClr val="3131FF"/>
                </a:solidFill>
                <a:latin typeface="Arial"/>
                <a:cs typeface="Arial"/>
              </a:rPr>
              <a:t>activation </a:t>
            </a:r>
            <a:r>
              <a:rPr sz="2600" spc="-5" dirty="0">
                <a:latin typeface="Arial"/>
                <a:cs typeface="Arial"/>
              </a:rPr>
              <a:t>of  that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procedure.</a:t>
            </a:r>
            <a:endParaRPr sz="2600">
              <a:latin typeface="Arial"/>
              <a:cs typeface="Arial"/>
            </a:endParaRPr>
          </a:p>
          <a:p>
            <a:pPr marL="355600" marR="393700" indent="-342900">
              <a:lnSpc>
                <a:spcPts val="2870"/>
              </a:lnSpc>
              <a:spcBef>
                <a:spcPts val="585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An execution of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procedure </a:t>
            </a:r>
            <a:r>
              <a:rPr sz="2600" b="1" dirty="0">
                <a:solidFill>
                  <a:srgbClr val="007E00"/>
                </a:solidFill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starts </a:t>
            </a:r>
            <a:r>
              <a:rPr sz="2600" spc="-10" dirty="0">
                <a:latin typeface="Arial"/>
                <a:cs typeface="Arial"/>
              </a:rPr>
              <a:t>at </a:t>
            </a:r>
            <a:r>
              <a:rPr sz="2600" dirty="0">
                <a:latin typeface="Arial"/>
                <a:cs typeface="Arial"/>
              </a:rPr>
              <a:t>the beginning </a:t>
            </a:r>
            <a:r>
              <a:rPr sz="2600" spc="-5" dirty="0">
                <a:latin typeface="Arial"/>
                <a:cs typeface="Arial"/>
              </a:rPr>
              <a:t>of 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procedure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body;</a:t>
            </a:r>
            <a:endParaRPr sz="2600">
              <a:latin typeface="Arial"/>
              <a:cs typeface="Arial"/>
            </a:endParaRPr>
          </a:p>
          <a:p>
            <a:pPr marL="355600" marR="122555" indent="-342900">
              <a:lnSpc>
                <a:spcPct val="100000"/>
              </a:lnSpc>
              <a:spcBef>
                <a:spcPts val="48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When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procedure </a:t>
            </a:r>
            <a:r>
              <a:rPr sz="2600" b="1" dirty="0">
                <a:solidFill>
                  <a:srgbClr val="007E00"/>
                </a:solidFill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is completed, it returns control </a:t>
            </a:r>
            <a:r>
              <a:rPr sz="2600" dirty="0">
                <a:latin typeface="Arial"/>
                <a:cs typeface="Arial"/>
              </a:rPr>
              <a:t>to </a:t>
            </a:r>
            <a:r>
              <a:rPr sz="2600" spc="-5" dirty="0">
                <a:latin typeface="Arial"/>
                <a:cs typeface="Arial"/>
              </a:rPr>
              <a:t>the  point immediately after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place </a:t>
            </a:r>
            <a:r>
              <a:rPr sz="2600" dirty="0">
                <a:latin typeface="Arial"/>
                <a:cs typeface="Arial"/>
              </a:rPr>
              <a:t>where </a:t>
            </a:r>
            <a:r>
              <a:rPr sz="2600" b="1" dirty="0">
                <a:solidFill>
                  <a:srgbClr val="007E00"/>
                </a:solidFill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was</a:t>
            </a:r>
            <a:r>
              <a:rPr sz="2600" spc="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called.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ct val="99800"/>
              </a:lnSpc>
              <a:spcBef>
                <a:spcPts val="570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  <a:tab pos="727075" algn="l"/>
              </a:tabLst>
            </a:pPr>
            <a:r>
              <a:rPr sz="2600" spc="-5" dirty="0">
                <a:solidFill>
                  <a:srgbClr val="3131FF"/>
                </a:solidFill>
                <a:latin typeface="Arial"/>
                <a:cs typeface="Arial"/>
              </a:rPr>
              <a:t>Lifetime </a:t>
            </a:r>
            <a:r>
              <a:rPr sz="2600" spc="-5" dirty="0">
                <a:latin typeface="Arial"/>
                <a:cs typeface="Arial"/>
              </a:rPr>
              <a:t>of an </a:t>
            </a:r>
            <a:r>
              <a:rPr sz="2600" spc="-5" dirty="0">
                <a:solidFill>
                  <a:srgbClr val="7030A0"/>
                </a:solidFill>
                <a:latin typeface="Arial"/>
                <a:cs typeface="Arial"/>
              </a:rPr>
              <a:t>activation of </a:t>
            </a:r>
            <a:r>
              <a:rPr sz="2600" dirty="0">
                <a:solidFill>
                  <a:srgbClr val="7030A0"/>
                </a:solidFill>
                <a:latin typeface="Arial"/>
                <a:cs typeface="Arial"/>
              </a:rPr>
              <a:t>a </a:t>
            </a:r>
            <a:r>
              <a:rPr sz="2600" spc="-5" dirty="0">
                <a:solidFill>
                  <a:srgbClr val="7030A0"/>
                </a:solidFill>
                <a:latin typeface="Arial"/>
                <a:cs typeface="Arial"/>
              </a:rPr>
              <a:t>procedure </a:t>
            </a:r>
            <a:r>
              <a:rPr sz="2600" b="1" dirty="0">
                <a:solidFill>
                  <a:srgbClr val="007E00"/>
                </a:solidFill>
                <a:latin typeface="Arial"/>
                <a:cs typeface="Arial"/>
              </a:rPr>
              <a:t>P </a:t>
            </a:r>
            <a:r>
              <a:rPr sz="2600" spc="-5" dirty="0">
                <a:latin typeface="Arial"/>
                <a:cs typeface="Arial"/>
              </a:rPr>
              <a:t>is the </a:t>
            </a:r>
            <a:r>
              <a:rPr sz="2600" dirty="0">
                <a:latin typeface="Arial"/>
                <a:cs typeface="Arial"/>
              </a:rPr>
              <a:t>sequence  </a:t>
            </a:r>
            <a:r>
              <a:rPr sz="2600" spc="-5" dirty="0">
                <a:latin typeface="Arial"/>
                <a:cs typeface="Arial"/>
              </a:rPr>
              <a:t>of steps between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first and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last steps in execution of  </a:t>
            </a:r>
            <a:r>
              <a:rPr sz="2600" b="1" dirty="0">
                <a:solidFill>
                  <a:srgbClr val="007E00"/>
                </a:solidFill>
                <a:latin typeface="Arial"/>
                <a:cs typeface="Arial"/>
              </a:rPr>
              <a:t>P	</a:t>
            </a:r>
            <a:r>
              <a:rPr sz="2600" dirty="0">
                <a:latin typeface="Arial"/>
                <a:cs typeface="Arial"/>
              </a:rPr>
              <a:t>(including the </a:t>
            </a:r>
            <a:r>
              <a:rPr sz="2600" spc="-5" dirty="0">
                <a:latin typeface="Arial"/>
                <a:cs typeface="Arial"/>
              </a:rPr>
              <a:t>other procedures called by</a:t>
            </a:r>
            <a:r>
              <a:rPr sz="2600" spc="25" dirty="0"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7E00"/>
                </a:solidFill>
                <a:latin typeface="Arial"/>
                <a:cs typeface="Arial"/>
              </a:rPr>
              <a:t>P</a:t>
            </a:r>
            <a:r>
              <a:rPr sz="2600" spc="-5" dirty="0">
                <a:latin typeface="Arial"/>
                <a:cs typeface="Arial"/>
              </a:rPr>
              <a:t>).</a:t>
            </a:r>
            <a:endParaRPr sz="2600">
              <a:latin typeface="Arial"/>
              <a:cs typeface="Arial"/>
            </a:endParaRPr>
          </a:p>
          <a:p>
            <a:pPr marL="355600" marR="394335" indent="-342900">
              <a:lnSpc>
                <a:spcPts val="2870"/>
              </a:lnSpc>
              <a:spcBef>
                <a:spcPts val="680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b="1" dirty="0">
                <a:solidFill>
                  <a:srgbClr val="009A00"/>
                </a:solidFill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b="1" dirty="0">
                <a:solidFill>
                  <a:srgbClr val="009A00"/>
                </a:solidFill>
                <a:latin typeface="Arial"/>
                <a:cs typeface="Arial"/>
              </a:rPr>
              <a:t>B </a:t>
            </a:r>
            <a:r>
              <a:rPr sz="2600" dirty="0">
                <a:latin typeface="Arial"/>
                <a:cs typeface="Arial"/>
              </a:rPr>
              <a:t>are </a:t>
            </a:r>
            <a:r>
              <a:rPr sz="2600" spc="-5" dirty="0">
                <a:latin typeface="Arial"/>
                <a:cs typeface="Arial"/>
              </a:rPr>
              <a:t>procedure activations, then their lifetimes  </a:t>
            </a:r>
            <a:r>
              <a:rPr sz="2600" dirty="0">
                <a:latin typeface="Arial"/>
                <a:cs typeface="Arial"/>
              </a:rPr>
              <a:t>are </a:t>
            </a:r>
            <a:r>
              <a:rPr sz="2600" spc="-5" dirty="0">
                <a:latin typeface="Arial"/>
                <a:cs typeface="Arial"/>
              </a:rPr>
              <a:t>either </a:t>
            </a:r>
            <a:r>
              <a:rPr sz="2600" dirty="0">
                <a:solidFill>
                  <a:schemeClr val="accent6"/>
                </a:solidFill>
                <a:latin typeface="Arial"/>
                <a:cs typeface="Arial"/>
              </a:rPr>
              <a:t>non-overlapping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or </a:t>
            </a:r>
            <a:r>
              <a:rPr sz="2600" dirty="0">
                <a:solidFill>
                  <a:schemeClr val="accent6"/>
                </a:solidFill>
                <a:latin typeface="Arial"/>
                <a:cs typeface="Arial"/>
              </a:rPr>
              <a:t>are</a:t>
            </a:r>
            <a:r>
              <a:rPr sz="2600" spc="-40" dirty="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chemeClr val="accent6"/>
                </a:solidFill>
                <a:latin typeface="Arial"/>
                <a:cs typeface="Arial"/>
              </a:rPr>
              <a:t>nested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4965" marR="561340" indent="-342265" algn="just">
              <a:lnSpc>
                <a:spcPct val="99800"/>
              </a:lnSpc>
              <a:spcBef>
                <a:spcPts val="484"/>
              </a:spcBef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procedure is recursive,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10" dirty="0">
                <a:latin typeface="Arial"/>
                <a:cs typeface="Arial"/>
              </a:rPr>
              <a:t>new </a:t>
            </a:r>
            <a:r>
              <a:rPr sz="2600" spc="-5" dirty="0">
                <a:latin typeface="Arial"/>
                <a:cs typeface="Arial"/>
              </a:rPr>
              <a:t>activation can </a:t>
            </a:r>
            <a:r>
              <a:rPr sz="2600" dirty="0">
                <a:latin typeface="Arial"/>
                <a:cs typeface="Arial"/>
              </a:rPr>
              <a:t>begin  </a:t>
            </a:r>
            <a:r>
              <a:rPr sz="2600" spc="-5" dirty="0">
                <a:latin typeface="Arial"/>
                <a:cs typeface="Arial"/>
              </a:rPr>
              <a:t>before an earlier activation of </a:t>
            </a:r>
            <a:r>
              <a:rPr sz="2600" dirty="0">
                <a:latin typeface="Arial"/>
                <a:cs typeface="Arial"/>
              </a:rPr>
              <a:t>the same </a:t>
            </a:r>
            <a:r>
              <a:rPr sz="2600" spc="-5" dirty="0">
                <a:latin typeface="Arial"/>
                <a:cs typeface="Arial"/>
              </a:rPr>
              <a:t>procedure </a:t>
            </a:r>
            <a:r>
              <a:rPr sz="2600" dirty="0">
                <a:latin typeface="Arial"/>
                <a:cs typeface="Arial"/>
              </a:rPr>
              <a:t>has  </a:t>
            </a:r>
            <a:r>
              <a:rPr sz="2600" spc="-5" dirty="0">
                <a:latin typeface="Arial"/>
                <a:cs typeface="Arial"/>
              </a:rPr>
              <a:t>ended.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2059438"/>
            <a:ext cx="8382000" cy="30459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b="1" dirty="0">
                <a:solidFill>
                  <a:srgbClr val="31319A"/>
                </a:solidFill>
                <a:latin typeface="Arial"/>
                <a:cs typeface="Arial"/>
              </a:rPr>
              <a:t>call graph </a:t>
            </a:r>
            <a:r>
              <a:rPr sz="2400" spc="-5" dirty="0">
                <a:latin typeface="Arial"/>
                <a:cs typeface="Arial"/>
              </a:rPr>
              <a:t>is a directed multi-graph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where: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CD3100"/>
              </a:buClr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nodes </a:t>
            </a:r>
            <a:r>
              <a:rPr sz="2400" dirty="0">
                <a:latin typeface="Arial"/>
                <a:cs typeface="Arial"/>
              </a:rPr>
              <a:t>are the </a:t>
            </a:r>
            <a:r>
              <a:rPr sz="2400" spc="-5" dirty="0">
                <a:latin typeface="Arial"/>
                <a:cs typeface="Arial"/>
              </a:rPr>
              <a:t>procedures </a:t>
            </a:r>
            <a:r>
              <a:rPr sz="2400" dirty="0">
                <a:latin typeface="Arial"/>
                <a:cs typeface="Arial"/>
              </a:rPr>
              <a:t>of the program and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Char char="•"/>
              <a:tabLst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edges </a:t>
            </a:r>
            <a:r>
              <a:rPr sz="2400" dirty="0">
                <a:latin typeface="Arial"/>
                <a:cs typeface="Arial"/>
              </a:rPr>
              <a:t>represent </a:t>
            </a:r>
            <a:r>
              <a:rPr sz="2400" spc="-5" dirty="0">
                <a:latin typeface="Arial"/>
                <a:cs typeface="Arial"/>
              </a:rPr>
              <a:t>calls between </a:t>
            </a:r>
            <a:r>
              <a:rPr sz="2400" dirty="0">
                <a:latin typeface="Arial"/>
                <a:cs typeface="Arial"/>
              </a:rPr>
              <a:t>these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procedures.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Used in optimization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phase.</a:t>
            </a:r>
            <a:endParaRPr sz="2400">
              <a:latin typeface="Arial"/>
              <a:cs typeface="Arial"/>
            </a:endParaRPr>
          </a:p>
          <a:p>
            <a:pPr marL="12700" marR="2207260">
              <a:lnSpc>
                <a:spcPct val="119500"/>
              </a:lnSpc>
              <a:spcBef>
                <a:spcPts val="10"/>
              </a:spcBef>
            </a:pPr>
            <a:r>
              <a:rPr sz="2400" spc="-5" dirty="0">
                <a:latin typeface="Arial"/>
                <a:cs typeface="Arial"/>
              </a:rPr>
              <a:t>Acyclic </a:t>
            </a:r>
            <a:r>
              <a:rPr sz="2400" spc="930" dirty="0">
                <a:latin typeface="Microsoft Sans Serif"/>
                <a:cs typeface="Microsoft Sans Serif"/>
              </a:rPr>
              <a:t>€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Arial"/>
                <a:cs typeface="Arial"/>
              </a:rPr>
              <a:t>no </a:t>
            </a:r>
            <a:r>
              <a:rPr sz="2400" spc="-5" dirty="0">
                <a:latin typeface="Arial"/>
                <a:cs typeface="Arial"/>
              </a:rPr>
              <a:t>recursion in </a:t>
            </a:r>
            <a:r>
              <a:rPr sz="2400" dirty="0">
                <a:latin typeface="Arial"/>
                <a:cs typeface="Arial"/>
              </a:rPr>
              <a:t>the program  </a:t>
            </a:r>
            <a:r>
              <a:rPr sz="2400" spc="-5" dirty="0">
                <a:latin typeface="Arial"/>
                <a:cs typeface="Arial"/>
              </a:rPr>
              <a:t>Can be </a:t>
            </a:r>
            <a:r>
              <a:rPr sz="2400" dirty="0">
                <a:latin typeface="Arial"/>
                <a:cs typeface="Arial"/>
              </a:rPr>
              <a:t>computed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1319A"/>
                </a:solidFill>
                <a:latin typeface="Arial"/>
                <a:cs typeface="Arial"/>
              </a:rPr>
              <a:t>statically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/>
              <a:t>Call</a:t>
            </a:r>
            <a:r>
              <a:rPr sz="3200" spc="-80" dirty="0"/>
              <a:t> </a:t>
            </a:r>
            <a:r>
              <a:rPr sz="3200" spc="-5" dirty="0"/>
              <a:t>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4307" y="2008631"/>
            <a:ext cx="2576830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latin typeface="Arial"/>
                <a:cs typeface="Arial"/>
              </a:rPr>
              <a:t>var </a:t>
            </a:r>
            <a:r>
              <a:rPr sz="1500" dirty="0">
                <a:latin typeface="Arial"/>
                <a:cs typeface="Arial"/>
              </a:rPr>
              <a:t>a: </a:t>
            </a:r>
            <a:r>
              <a:rPr sz="1500" spc="-5" dirty="0">
                <a:latin typeface="Arial"/>
                <a:cs typeface="Arial"/>
              </a:rPr>
              <a:t>array </a:t>
            </a:r>
            <a:r>
              <a:rPr sz="1500" dirty="0">
                <a:latin typeface="Arial"/>
                <a:cs typeface="Arial"/>
              </a:rPr>
              <a:t>[0 </a:t>
            </a:r>
            <a:r>
              <a:rPr sz="1500" spc="-5" dirty="0">
                <a:latin typeface="Arial"/>
                <a:cs typeface="Arial"/>
              </a:rPr>
              <a:t>.. 10]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integer;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308" y="4937757"/>
            <a:ext cx="3322954" cy="52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procedure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main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500" dirty="0">
                <a:latin typeface="Arial"/>
                <a:cs typeface="Arial"/>
              </a:rPr>
              <a:t>begin </a:t>
            </a:r>
            <a:r>
              <a:rPr sz="1500" b="1" spc="-5" dirty="0">
                <a:solidFill>
                  <a:srgbClr val="FF3100"/>
                </a:solidFill>
                <a:latin typeface="Arial"/>
                <a:cs typeface="Arial"/>
              </a:rPr>
              <a:t>readarray</a:t>
            </a:r>
            <a:r>
              <a:rPr sz="1500" spc="-5" dirty="0">
                <a:solidFill>
                  <a:srgbClr val="FF3100"/>
                </a:solidFill>
                <a:latin typeface="Arial"/>
                <a:cs typeface="Arial"/>
              </a:rPr>
              <a:t>(); </a:t>
            </a:r>
            <a:r>
              <a:rPr sz="1500" b="1" spc="-5" dirty="0">
                <a:solidFill>
                  <a:srgbClr val="FF3100"/>
                </a:solidFill>
                <a:latin typeface="Arial"/>
                <a:cs typeface="Arial"/>
              </a:rPr>
              <a:t>quicksort</a:t>
            </a:r>
            <a:r>
              <a:rPr sz="1500" spc="-5" dirty="0">
                <a:solidFill>
                  <a:srgbClr val="FF3100"/>
                </a:solidFill>
                <a:latin typeface="Arial"/>
                <a:cs typeface="Arial"/>
              </a:rPr>
              <a:t>(1,9);</a:t>
            </a:r>
            <a:r>
              <a:rPr sz="1500" spc="-40" dirty="0">
                <a:solidFill>
                  <a:srgbClr val="FF3100"/>
                </a:solidFill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end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8237" y="2305621"/>
          <a:ext cx="5638797" cy="2590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799"/>
                <a:gridCol w="990599"/>
                <a:gridCol w="2057399"/>
              </a:tblGrid>
              <a:tr h="838199">
                <a:tc>
                  <a:txBody>
                    <a:bodyPr/>
                    <a:lstStyle/>
                    <a:p>
                      <a:pPr marL="59055">
                        <a:lnSpc>
                          <a:spcPts val="154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procedure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dirty="0">
                          <a:latin typeface="Arial"/>
                          <a:cs typeface="Arial"/>
                        </a:rPr>
                        <a:t>readarray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var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i: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integer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begin …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a[i]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15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14399">
                <a:tc gridSpan="2"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function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partition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(y,z: integer):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integer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055" marR="2064385">
                        <a:lnSpc>
                          <a:spcPct val="120000"/>
                        </a:lnSpc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var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i,j,x,v: integer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begin …</a:t>
                      </a:r>
                      <a:r>
                        <a:rPr sz="15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199">
                <a:tc gridSpan="3">
                  <a:txBody>
                    <a:bodyPr/>
                    <a:lstStyle/>
                    <a:p>
                      <a:pPr marL="59055">
                        <a:lnSpc>
                          <a:spcPts val="158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procedure </a:t>
                      </a:r>
                      <a:r>
                        <a:rPr sz="1500" b="1" spc="-5" dirty="0">
                          <a:latin typeface="Arial"/>
                          <a:cs typeface="Arial"/>
                        </a:rPr>
                        <a:t>quicksort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(m,n: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integer)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500" spc="-10" dirty="0">
                          <a:latin typeface="Arial"/>
                          <a:cs typeface="Arial"/>
                        </a:rPr>
                        <a:t>var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i: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integer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begin i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:= </a:t>
                      </a:r>
                      <a:r>
                        <a:rPr sz="1500" b="1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partition</a:t>
                      </a:r>
                      <a:r>
                        <a:rPr sz="1500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(m,n); </a:t>
                      </a:r>
                      <a:r>
                        <a:rPr sz="1500" b="1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quicksort</a:t>
                      </a:r>
                      <a:r>
                        <a:rPr sz="1500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(m,i-1); </a:t>
                      </a:r>
                      <a:r>
                        <a:rPr sz="1500" b="1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quicksort</a:t>
                      </a:r>
                      <a:r>
                        <a:rPr sz="1500" spc="-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(i+1,n)</a:t>
                      </a:r>
                      <a:r>
                        <a:rPr sz="1500" spc="-15" dirty="0">
                          <a:solidFill>
                            <a:srgbClr val="FF31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end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66800" y="1929383"/>
            <a:ext cx="5791200" cy="3733800"/>
          </a:xfrm>
          <a:custGeom>
            <a:avLst/>
            <a:gdLst/>
            <a:ahLst/>
            <a:cxnLst/>
            <a:rect l="l" t="t" r="r" b="b"/>
            <a:pathLst>
              <a:path w="5791200" h="3733800">
                <a:moveTo>
                  <a:pt x="0" y="0"/>
                </a:moveTo>
                <a:lnTo>
                  <a:pt x="0" y="3733799"/>
                </a:lnTo>
                <a:lnTo>
                  <a:pt x="5791199" y="3733799"/>
                </a:lnTo>
                <a:lnTo>
                  <a:pt x="57911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70776" y="2205037"/>
            <a:ext cx="2101786" cy="2277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89137" y="2402330"/>
            <a:ext cx="403225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9805" y="3723130"/>
            <a:ext cx="592455" cy="200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quicksort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4536" y="2402330"/>
            <a:ext cx="698500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readarray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4536" y="3697730"/>
            <a:ext cx="628650" cy="23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partition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Example: Call</a:t>
            </a:r>
            <a:r>
              <a:rPr spc="-85" dirty="0"/>
              <a:t> </a:t>
            </a:r>
            <a:r>
              <a:rPr spc="-5" dirty="0"/>
              <a:t>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1561591"/>
            <a:ext cx="8176259" cy="400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98830" indent="-342900">
              <a:lnSpc>
                <a:spcPct val="100000"/>
              </a:lnSpc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Procedure call/return </a:t>
            </a:r>
            <a:r>
              <a:rPr sz="2800" spc="-5" dirty="0">
                <a:latin typeface="Arial"/>
                <a:cs typeface="Arial"/>
              </a:rPr>
              <a:t>– when a </a:t>
            </a:r>
            <a:r>
              <a:rPr sz="2800" dirty="0">
                <a:latin typeface="Arial"/>
                <a:cs typeface="Arial"/>
              </a:rPr>
              <a:t>procedure </a:t>
            </a:r>
            <a:r>
              <a:rPr sz="2800" spc="-5" dirty="0">
                <a:latin typeface="Arial"/>
                <a:cs typeface="Arial"/>
              </a:rPr>
              <a:t>activation  </a:t>
            </a:r>
            <a:r>
              <a:rPr sz="2800" dirty="0">
                <a:latin typeface="Arial"/>
                <a:cs typeface="Arial"/>
              </a:rPr>
              <a:t>terminates, </a:t>
            </a:r>
            <a:r>
              <a:rPr sz="2800" spc="-5" dirty="0">
                <a:latin typeface="Arial"/>
                <a:cs typeface="Arial"/>
              </a:rPr>
              <a:t>control </a:t>
            </a:r>
            <a:r>
              <a:rPr sz="2800" dirty="0">
                <a:latin typeface="Arial"/>
                <a:cs typeface="Arial"/>
              </a:rPr>
              <a:t>returns to the </a:t>
            </a:r>
            <a:r>
              <a:rPr sz="2800" spc="-5" dirty="0">
                <a:latin typeface="Arial"/>
                <a:cs typeface="Arial"/>
              </a:rPr>
              <a:t>caller </a:t>
            </a:r>
            <a:r>
              <a:rPr sz="2800" dirty="0">
                <a:latin typeface="Arial"/>
                <a:cs typeface="Arial"/>
              </a:rPr>
              <a:t>of this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procedure.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Parameter/return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value </a:t>
            </a:r>
            <a:r>
              <a:rPr sz="2800" spc="-5" dirty="0">
                <a:latin typeface="Arial"/>
                <a:cs typeface="Arial"/>
              </a:rPr>
              <a:t>– values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passed into a procedure  activation upon call. For a </a:t>
            </a:r>
            <a:r>
              <a:rPr sz="2800" dirty="0">
                <a:latin typeface="Arial"/>
                <a:cs typeface="Arial"/>
              </a:rPr>
              <a:t>function, </a:t>
            </a:r>
            <a:r>
              <a:rPr sz="2800" spc="-5" dirty="0">
                <a:latin typeface="Arial"/>
                <a:cs typeface="Arial"/>
              </a:rPr>
              <a:t>a value </a:t>
            </a:r>
            <a:r>
              <a:rPr sz="2800" dirty="0">
                <a:latin typeface="Arial"/>
                <a:cs typeface="Arial"/>
              </a:rPr>
              <a:t>may </a:t>
            </a:r>
            <a:r>
              <a:rPr sz="2800" spc="-5" dirty="0">
                <a:latin typeface="Arial"/>
                <a:cs typeface="Arial"/>
              </a:rPr>
              <a:t>be returned </a:t>
            </a:r>
            <a:r>
              <a:rPr sz="2800" dirty="0">
                <a:latin typeface="Arial"/>
                <a:cs typeface="Arial"/>
              </a:rPr>
              <a:t>to  the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caller.</a:t>
            </a:r>
            <a:endParaRPr sz="2800">
              <a:latin typeface="Arial"/>
              <a:cs typeface="Arial"/>
            </a:endParaRPr>
          </a:p>
          <a:p>
            <a:pPr marL="355600" marR="597535" indent="-342900">
              <a:lnSpc>
                <a:spcPct val="100000"/>
              </a:lnSpc>
              <a:spcBef>
                <a:spcPts val="515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Variable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addressing </a:t>
            </a:r>
            <a:r>
              <a:rPr sz="2800" spc="-5" dirty="0">
                <a:latin typeface="Arial"/>
                <a:cs typeface="Arial"/>
              </a:rPr>
              <a:t>– when using an identifier, language  scope rules </a:t>
            </a:r>
            <a:r>
              <a:rPr sz="2800" dirty="0">
                <a:latin typeface="Arial"/>
                <a:cs typeface="Arial"/>
              </a:rPr>
              <a:t>dictate 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binding.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799083"/>
            <a:ext cx="837692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Implementing Run-time control</a:t>
            </a:r>
            <a:r>
              <a:rPr sz="3200" spc="-10" dirty="0"/>
              <a:t> </a:t>
            </a:r>
            <a:r>
              <a:rPr sz="3200" dirty="0"/>
              <a:t>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715007"/>
            <a:ext cx="8817609" cy="477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marR="567690" indent="-342265">
              <a:lnSpc>
                <a:spcPct val="100000"/>
              </a:lnSpc>
              <a:buClr>
                <a:srgbClr val="CD3100"/>
              </a:buClr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Historically,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first </a:t>
            </a:r>
            <a:r>
              <a:rPr sz="2800" dirty="0">
                <a:latin typeface="Arial"/>
                <a:cs typeface="Arial"/>
              </a:rPr>
              <a:t>approach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solve the run-time  control flow problem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(Fortran)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Clr>
                <a:srgbClr val="CD3100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latin typeface="Arial"/>
                <a:cs typeface="Arial"/>
              </a:rPr>
              <a:t>All </a:t>
            </a:r>
            <a:r>
              <a:rPr sz="2800" dirty="0">
                <a:latin typeface="Arial"/>
                <a:cs typeface="Arial"/>
              </a:rPr>
              <a:t>space allocated at </a:t>
            </a:r>
            <a:r>
              <a:rPr sz="2800">
                <a:latin typeface="Arial"/>
                <a:cs typeface="Arial"/>
              </a:rPr>
              <a:t>compile </a:t>
            </a:r>
            <a:r>
              <a:rPr sz="2800" spc="-5" smtClean="0">
                <a:latin typeface="Arial"/>
                <a:cs typeface="Arial"/>
              </a:rPr>
              <a:t>time</a:t>
            </a:r>
            <a:endParaRPr sz="3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5"/>
              </a:spcBef>
              <a:buClr>
                <a:srgbClr val="CD3100"/>
              </a:buClr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Code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area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machine instructions 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each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procedure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60"/>
              </a:spcBef>
              <a:buClr>
                <a:srgbClr val="CD3100"/>
              </a:buClr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Static area </a:t>
            </a:r>
            <a:r>
              <a:rPr sz="2800" b="1" dirty="0">
                <a:solidFill>
                  <a:srgbClr val="31319A"/>
                </a:solidFill>
                <a:latin typeface="Arial"/>
                <a:cs typeface="Arial"/>
              </a:rPr>
              <a:t>/ </a:t>
            </a:r>
            <a:r>
              <a:rPr sz="2800" b="1" spc="-5" dirty="0">
                <a:solidFill>
                  <a:srgbClr val="31319A"/>
                </a:solidFill>
                <a:latin typeface="Arial"/>
                <a:cs typeface="Arial"/>
              </a:rPr>
              <a:t>procedure call frame/ </a:t>
            </a:r>
            <a:r>
              <a:rPr sz="2800" b="1" spc="-5">
                <a:solidFill>
                  <a:srgbClr val="31319A"/>
                </a:solidFill>
                <a:latin typeface="Arial"/>
                <a:cs typeface="Arial"/>
              </a:rPr>
              <a:t>activation</a:t>
            </a:r>
            <a:r>
              <a:rPr sz="2800" b="1" spc="60">
                <a:solidFill>
                  <a:srgbClr val="31319A"/>
                </a:solidFill>
                <a:latin typeface="Arial"/>
                <a:cs typeface="Arial"/>
              </a:rPr>
              <a:t> </a:t>
            </a:r>
            <a:r>
              <a:rPr sz="2800" b="1" spc="-5" smtClean="0">
                <a:solidFill>
                  <a:srgbClr val="31319A"/>
                </a:solidFill>
                <a:latin typeface="Arial"/>
                <a:cs typeface="Arial"/>
              </a:rPr>
              <a:t>record</a:t>
            </a:r>
            <a:endParaRPr sz="2800">
              <a:latin typeface="Arial"/>
              <a:cs typeface="Arial"/>
            </a:endParaRPr>
          </a:p>
          <a:p>
            <a:pPr marL="1240790" lvl="2" indent="-313690">
              <a:lnSpc>
                <a:spcPct val="100000"/>
              </a:lnSpc>
              <a:spcBef>
                <a:spcPts val="640"/>
              </a:spcBef>
              <a:buClr>
                <a:srgbClr val="CD3100"/>
              </a:buClr>
              <a:buSzPct val="92307"/>
              <a:buChar char="•"/>
              <a:tabLst>
                <a:tab pos="1241425" algn="l"/>
              </a:tabLst>
            </a:pPr>
            <a:r>
              <a:rPr sz="2800" dirty="0">
                <a:latin typeface="Arial"/>
                <a:cs typeface="Arial"/>
              </a:rPr>
              <a:t>single </a:t>
            </a:r>
            <a:r>
              <a:rPr sz="2800" spc="-5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area allocated for each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procedure.</a:t>
            </a:r>
            <a:endParaRPr sz="2800">
              <a:latin typeface="Arial"/>
              <a:cs typeface="Arial"/>
            </a:endParaRPr>
          </a:p>
          <a:p>
            <a:pPr marL="475615" algn="ctr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solidFill>
                  <a:srgbClr val="CD3100"/>
                </a:solidFill>
                <a:latin typeface="Arial"/>
                <a:cs typeface="Arial"/>
              </a:rPr>
              <a:t>– </a:t>
            </a:r>
            <a:r>
              <a:rPr sz="2400" dirty="0">
                <a:latin typeface="Arial"/>
                <a:cs typeface="Arial"/>
              </a:rPr>
              <a:t>local </a:t>
            </a:r>
            <a:r>
              <a:rPr sz="2400" spc="-5" dirty="0">
                <a:latin typeface="Arial"/>
                <a:cs typeface="Arial"/>
              </a:rPr>
              <a:t>vars, parameters, return value, saved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registers</a:t>
            </a:r>
            <a:endParaRPr sz="2400">
              <a:latin typeface="Arial"/>
              <a:cs typeface="Arial"/>
            </a:endParaRPr>
          </a:p>
          <a:p>
            <a:pPr marL="1240790" lvl="2" indent="-313690">
              <a:lnSpc>
                <a:spcPct val="100000"/>
              </a:lnSpc>
              <a:spcBef>
                <a:spcPts val="610"/>
              </a:spcBef>
              <a:buClr>
                <a:srgbClr val="CD3100"/>
              </a:buClr>
              <a:buSzPct val="92307"/>
              <a:buChar char="•"/>
              <a:tabLst>
                <a:tab pos="1241425" algn="l"/>
              </a:tabLst>
            </a:pPr>
            <a:r>
              <a:rPr sz="2800" dirty="0">
                <a:latin typeface="Arial"/>
                <a:cs typeface="Arial"/>
              </a:rPr>
              <a:t>return address for each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procedure.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799083"/>
            <a:ext cx="86080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/>
              <a:t>Static</a:t>
            </a:r>
            <a:r>
              <a:rPr sz="3200" spc="-75" dirty="0"/>
              <a:t> </a:t>
            </a:r>
            <a:r>
              <a:rPr sz="3200" dirty="0"/>
              <a:t>Allocation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2135</Words>
  <Application>Microsoft Office PowerPoint</Application>
  <PresentationFormat>Custom</PresentationFormat>
  <Paragraphs>437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Run-Time Environment Lecture 13 </vt:lpstr>
      <vt:lpstr>Run-time Environment</vt:lpstr>
      <vt:lpstr>Storage Organization</vt:lpstr>
      <vt:lpstr>Run-Time Environments</vt:lpstr>
      <vt:lpstr>Procedure Activations</vt:lpstr>
      <vt:lpstr>Call Graph</vt:lpstr>
      <vt:lpstr>Example: Call Graph</vt:lpstr>
      <vt:lpstr>Implementing Run-time control flow</vt:lpstr>
      <vt:lpstr>Static Allocation</vt:lpstr>
      <vt:lpstr>Static Allocation</vt:lpstr>
      <vt:lpstr>Call/Return processing in Static Allocation</vt:lpstr>
      <vt:lpstr>Static Allocation</vt:lpstr>
      <vt:lpstr>Static Allocation</vt:lpstr>
      <vt:lpstr>Static Allocation</vt:lpstr>
      <vt:lpstr>Static Allocation: Recursion?</vt:lpstr>
      <vt:lpstr>Static Allocation: Recursion</vt:lpstr>
      <vt:lpstr>Static Allocation: Recursion</vt:lpstr>
      <vt:lpstr>Static Allocation: Recursion</vt:lpstr>
      <vt:lpstr>Static Allocation: Recursion</vt:lpstr>
      <vt:lpstr>Static Allocation: Recursion</vt:lpstr>
      <vt:lpstr>Variable addresses hard-coded, usually as  offset from data area where variable is  declared. addr(x) = start of x's local scope + x's offset</vt:lpstr>
      <vt:lpstr>Stack Allocation</vt:lpstr>
      <vt:lpstr>Control Stack</vt:lpstr>
      <vt:lpstr>Slide 24</vt:lpstr>
      <vt:lpstr>Activation Records (cont.)</vt:lpstr>
      <vt:lpstr>Activation Records (Ex1)</vt:lpstr>
      <vt:lpstr>Activation Records for Recursive Procedures</vt:lpstr>
      <vt:lpstr>Stack Allocation for quicksort 1</vt:lpstr>
      <vt:lpstr>Stack Allocation for quicksort 2</vt:lpstr>
      <vt:lpstr>Stack Allocation for quicksort 3</vt:lpstr>
      <vt:lpstr>Layout of the stack frame</vt:lpstr>
      <vt:lpstr>Creation of An Activation Record</vt:lpstr>
      <vt:lpstr>Creation of An Activation Record (cont.)</vt:lpstr>
      <vt:lpstr>Slide 34</vt:lpstr>
      <vt:lpstr>Variable-Length Local Variables</vt:lpstr>
      <vt:lpstr>Variable Length Data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22.ppt</dc:title>
  <dc:creator>Nasimul Noman</dc:creator>
  <cp:lastModifiedBy>suraiya</cp:lastModifiedBy>
  <cp:revision>29</cp:revision>
  <dcterms:created xsi:type="dcterms:W3CDTF">2015-11-07T17:46:09Z</dcterms:created>
  <dcterms:modified xsi:type="dcterms:W3CDTF">2017-11-15T07:35:22Z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2015-11-07T00:00:00Z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2015-11-07T00:00:00Z</vt:filetime>
  </property>
</Properties>
</file>