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4BFD1-8B36-41CD-A3D0-377F59D3DEB9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BFDE7-6020-415C-9677-0DE8D2C71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9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69507-8DEF-4AE8-BD6E-FF59656FD6E1}" type="datetime1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B99EC-9A4F-44CA-ADD1-583262ED4160}" type="datetime1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4B42-AFBB-4F8D-ACA7-682831AFEF40}" type="datetime1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3AE7-96E7-4A21-9D4E-DA4DC843D2C4}" type="datetime1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97D-416F-498E-B159-284EDA2629F2}" type="datetime1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8C1E-D2D7-420E-B14D-010F02160B28}" type="datetime1">
              <a:rPr lang="en-US" smtClean="0"/>
              <a:t>10-Jan-17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0EEB-86A3-4A37-A8B0-496EB903F494}" type="datetime1">
              <a:rPr lang="en-US" smtClean="0"/>
              <a:t>10-Jan-17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63E4-2BBC-4461-B276-53B844243748}" type="datetime1">
              <a:rPr lang="en-US" smtClean="0"/>
              <a:t>10-Jan-17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30E3-F0B5-44B1-96D1-CA5EB94DAF71}" type="datetime1">
              <a:rPr lang="en-US" smtClean="0"/>
              <a:t>10-Jan-17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5A06-163D-42A1-AAB4-E6D0C3C23C91}" type="datetime1">
              <a:rPr lang="en-US" smtClean="0"/>
              <a:t>10-Jan-17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246A8-7D59-4075-AB58-C02A21CC682C}" type="datetime1">
              <a:rPr lang="en-US" smtClean="0"/>
              <a:t>10-Jan-17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6C8B-63B1-4F99-823F-01D9DB011E21}" type="datetime1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610600" cy="147002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4800" b="1" cap="all" dirty="0" smtClean="0">
                <a:ln/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Compiler basics</a:t>
            </a:r>
            <a:endParaRPr lang="en-US" sz="4800" b="1" cap="all" dirty="0">
              <a:ln/>
              <a:solidFill>
                <a:schemeClr val="tx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3600" b="1" cap="all" dirty="0" smtClean="0">
                <a:ln w="0"/>
                <a:solidFill>
                  <a:schemeClr val="tx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Lecture 01</a:t>
            </a:r>
            <a:endParaRPr lang="en-US" sz="3600" b="1" cap="all" dirty="0">
              <a:ln w="0"/>
              <a:solidFill>
                <a:schemeClr val="tx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Analysis-Synthesis model of compilation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3875" y="1872456"/>
            <a:ext cx="8096250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Phases of Compiler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3810000"/>
          </a:xfrm>
        </p:spPr>
        <p:txBody>
          <a:bodyPr>
            <a:normAutofit/>
          </a:bodyPr>
          <a:lstStyle/>
          <a:p>
            <a:r>
              <a:rPr lang="en-US" sz="2800" dirty="0"/>
              <a:t>Lexical Analysis</a:t>
            </a:r>
          </a:p>
          <a:p>
            <a:r>
              <a:rPr lang="en-US" sz="2800" dirty="0"/>
              <a:t>Syntax Analysis</a:t>
            </a:r>
          </a:p>
          <a:p>
            <a:r>
              <a:rPr lang="en-US" sz="2800" dirty="0"/>
              <a:t>Semantic Analysis</a:t>
            </a:r>
          </a:p>
          <a:p>
            <a:r>
              <a:rPr lang="en-US" sz="2800" dirty="0"/>
              <a:t>Intermediate code generation</a:t>
            </a:r>
          </a:p>
          <a:p>
            <a:r>
              <a:rPr lang="en-US" sz="2800" dirty="0"/>
              <a:t>Code Optimization</a:t>
            </a:r>
          </a:p>
          <a:p>
            <a:r>
              <a:rPr lang="en-US" sz="2800" dirty="0"/>
              <a:t>Code Generator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1" t="6331" r="8009" b="37459"/>
          <a:stretch/>
        </p:blipFill>
        <p:spPr>
          <a:xfrm>
            <a:off x="0" y="419100"/>
            <a:ext cx="7391400" cy="69088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3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algn="ctr"/>
            <a:r>
              <a:rPr lang="en-US" dirty="0"/>
              <a:t>Compilation Steps/Phases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199" y="1447800"/>
            <a:ext cx="786590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rgbClr val="7030A0"/>
                </a:solidFill>
              </a:rPr>
              <a:t>Compilation Steps/Phases</a:t>
            </a:r>
            <a:endParaRPr lang="en-US" sz="3600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8001000" cy="5414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6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Lexical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678363"/>
          </a:xfrm>
        </p:spPr>
        <p:txBody>
          <a:bodyPr/>
          <a:lstStyle/>
          <a:p>
            <a:pPr marL="182880" indent="-182880"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b="1" dirty="0" smtClean="0">
                <a:solidFill>
                  <a:srgbClr val="FF3300"/>
                </a:solidFill>
              </a:rPr>
              <a:t>First step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: recognize words / lexemes </a:t>
            </a:r>
          </a:p>
          <a:p>
            <a:pPr marL="411480" lvl="1" indent="-182880"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 Smallest unit above letters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3048000"/>
            <a:ext cx="38962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 smtClean="0">
                <a:solidFill>
                  <a:schemeClr val="tx1">
                    <a:lumMod val="85000"/>
                  </a:schemeClr>
                </a:solidFill>
              </a:rPr>
              <a:t>This is a sentence 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2874537" y="4343400"/>
            <a:ext cx="3626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3600" i="1" dirty="0" err="1" smtClean="0">
                <a:solidFill>
                  <a:schemeClr val="tx1">
                    <a:lumMod val="85000"/>
                  </a:schemeClr>
                </a:solidFill>
              </a:rPr>
              <a:t>Th</a:t>
            </a:r>
            <a:r>
              <a:rPr lang="en-US" sz="3600" i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3600" i="1" dirty="0" err="1" smtClean="0">
                <a:solidFill>
                  <a:schemeClr val="tx1">
                    <a:lumMod val="85000"/>
                  </a:schemeClr>
                </a:solidFill>
              </a:rPr>
              <a:t>isis</a:t>
            </a:r>
            <a:r>
              <a:rPr lang="en-US" sz="3600" i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3600" i="1" dirty="0" err="1" smtClean="0">
                <a:solidFill>
                  <a:schemeClr val="tx1">
                    <a:lumMod val="85000"/>
                  </a:schemeClr>
                </a:solidFill>
              </a:rPr>
              <a:t>ase</a:t>
            </a:r>
            <a:r>
              <a:rPr lang="en-US" sz="3600" i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3600" i="1" dirty="0" err="1" smtClean="0">
                <a:solidFill>
                  <a:schemeClr val="tx1">
                    <a:lumMod val="85000"/>
                  </a:schemeClr>
                </a:solidFill>
              </a:rPr>
              <a:t>nte</a:t>
            </a:r>
            <a:r>
              <a:rPr lang="en-US" sz="3600" i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3600" i="1" dirty="0" err="1" smtClean="0">
                <a:solidFill>
                  <a:schemeClr val="tx1">
                    <a:lumMod val="85000"/>
                  </a:schemeClr>
                </a:solidFill>
              </a:rPr>
              <a:t>nce</a:t>
            </a:r>
            <a:r>
              <a:rPr lang="en-US" sz="3600" i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en-US" sz="3600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Lexical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38200"/>
            <a:ext cx="8686800" cy="60198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 Lexical </a:t>
            </a:r>
            <a:r>
              <a:rPr lang="en-US" sz="3200" dirty="0">
                <a:solidFill>
                  <a:schemeClr val="tx1">
                    <a:lumMod val="85000"/>
                  </a:schemeClr>
                </a:solidFill>
              </a:rPr>
              <a:t>analysis divides program text into </a:t>
            </a:r>
            <a:r>
              <a:rPr lang="en-US" sz="3200" dirty="0" smtClean="0">
                <a:solidFill>
                  <a:schemeClr val="tx1">
                    <a:lumMod val="85000"/>
                  </a:schemeClr>
                </a:solidFill>
              </a:rPr>
              <a:t>or lexemes or “tokens</a:t>
            </a:r>
            <a:r>
              <a:rPr lang="en-US" sz="3200" dirty="0">
                <a:solidFill>
                  <a:schemeClr val="tx1">
                    <a:lumMod val="85000"/>
                  </a:schemeClr>
                </a:solidFill>
              </a:rPr>
              <a:t>” </a:t>
            </a:r>
            <a:endParaRPr lang="en-US" sz="32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36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sz="4000" dirty="0" smtClean="0">
                <a:solidFill>
                  <a:schemeClr val="tx1">
                    <a:lumMod val="85000"/>
                  </a:schemeClr>
                </a:solidFill>
              </a:rPr>
              <a:t>           if </a:t>
            </a:r>
            <a:r>
              <a:rPr lang="en-US" sz="4000" dirty="0">
                <a:solidFill>
                  <a:schemeClr val="tx1">
                    <a:lumMod val="85000"/>
                  </a:schemeClr>
                </a:solidFill>
              </a:rPr>
              <a:t>x == y then z = 1; else z = 2</a:t>
            </a:r>
            <a:r>
              <a:rPr lang="en-US" sz="4000" dirty="0" smtClean="0">
                <a:solidFill>
                  <a:schemeClr val="tx1">
                    <a:lumMod val="85000"/>
                  </a:schemeClr>
                </a:solidFill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r>
              <a:rPr lang="en-US" sz="40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r>
              <a:rPr lang="en-US" sz="2800" dirty="0" smtClean="0"/>
              <a:t>Tokens are the “words" of the programming language</a:t>
            </a:r>
          </a:p>
          <a:p>
            <a:r>
              <a:rPr lang="en-US" sz="2800" dirty="0" smtClean="0"/>
              <a:t>Lexeme</a:t>
            </a:r>
          </a:p>
          <a:p>
            <a:pPr lvl="1"/>
            <a:r>
              <a:rPr lang="en-US" sz="2400" dirty="0" smtClean="0"/>
              <a:t>Meaningful sequences of characters from source character stream</a:t>
            </a:r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Lexical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524000"/>
            <a:ext cx="8534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For example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 the sequence of characters “</a:t>
            </a:r>
            <a:r>
              <a:rPr lang="en-US" sz="3200" dirty="0" smtClean="0">
                <a:solidFill>
                  <a:srgbClr val="00B050"/>
                </a:solidFill>
              </a:rPr>
              <a:t>static </a:t>
            </a:r>
            <a:r>
              <a:rPr lang="en-US" sz="3200" dirty="0" err="1" smtClean="0">
                <a:solidFill>
                  <a:srgbClr val="00B050"/>
                </a:solidFill>
              </a:rPr>
              <a:t>int</a:t>
            </a:r>
            <a:r>
              <a:rPr lang="en-US" sz="3200" dirty="0" smtClean="0"/>
              <a:t>" is recognized as two tokens, representing the two words “</a:t>
            </a:r>
            <a:r>
              <a:rPr lang="en-US" sz="3200" dirty="0" smtClean="0">
                <a:solidFill>
                  <a:srgbClr val="00B050"/>
                </a:solidFill>
              </a:rPr>
              <a:t>static</a:t>
            </a:r>
            <a:r>
              <a:rPr lang="en-US" sz="3200" dirty="0" smtClean="0"/>
              <a:t>" and “</a:t>
            </a:r>
            <a:r>
              <a:rPr lang="en-US" sz="3200" dirty="0" err="1" smtClean="0">
                <a:solidFill>
                  <a:srgbClr val="00B050"/>
                </a:solidFill>
              </a:rPr>
              <a:t>int</a:t>
            </a:r>
            <a:r>
              <a:rPr lang="en-US" sz="3200" dirty="0" smtClean="0"/>
              <a:t>" </a:t>
            </a:r>
          </a:p>
          <a:p>
            <a:pPr lvl="1">
              <a:buFont typeface="Arial" pitchFamily="34" charset="0"/>
              <a:buChar char="•"/>
            </a:pPr>
            <a:endParaRPr lang="en-US" sz="10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smtClean="0"/>
              <a:t> the sequence of characters “</a:t>
            </a:r>
            <a:r>
              <a:rPr lang="en-US" sz="3200" dirty="0" smtClean="0">
                <a:solidFill>
                  <a:srgbClr val="00B050"/>
                </a:solidFill>
              </a:rPr>
              <a:t>*x++</a:t>
            </a:r>
            <a:r>
              <a:rPr lang="en-US" sz="3200" dirty="0" smtClean="0"/>
              <a:t>" is recognized as three tokens, representing “</a:t>
            </a:r>
            <a:r>
              <a:rPr lang="en-US" sz="3200" dirty="0" smtClean="0">
                <a:solidFill>
                  <a:srgbClr val="00B050"/>
                </a:solidFill>
              </a:rPr>
              <a:t>*</a:t>
            </a:r>
            <a:r>
              <a:rPr lang="en-US" sz="3200" dirty="0" smtClean="0"/>
              <a:t>", “</a:t>
            </a:r>
            <a:r>
              <a:rPr lang="en-US" sz="3200" dirty="0" smtClean="0">
                <a:solidFill>
                  <a:srgbClr val="00B050"/>
                </a:solidFill>
              </a:rPr>
              <a:t>x</a:t>
            </a:r>
            <a:r>
              <a:rPr lang="en-US" sz="3200" dirty="0" smtClean="0"/>
              <a:t>" and “</a:t>
            </a:r>
            <a:r>
              <a:rPr lang="en-US" sz="3200" dirty="0" smtClean="0">
                <a:solidFill>
                  <a:srgbClr val="00B050"/>
                </a:solidFill>
              </a:rPr>
              <a:t>++</a:t>
            </a:r>
            <a:r>
              <a:rPr lang="en-US" sz="3200" dirty="0" smtClean="0"/>
              <a:t>“</a:t>
            </a:r>
          </a:p>
          <a:p>
            <a:pPr lvl="1">
              <a:buFont typeface="Arial" pitchFamily="34" charset="0"/>
              <a:buChar char="•"/>
            </a:pPr>
            <a:endParaRPr lang="en-US" sz="1000" dirty="0" smtClean="0"/>
          </a:p>
          <a:p>
            <a:r>
              <a:rPr lang="en-US" sz="3200" dirty="0" smtClean="0"/>
              <a:t>• Removes the white spaces</a:t>
            </a:r>
          </a:p>
          <a:p>
            <a:r>
              <a:rPr lang="en-US" sz="3200" dirty="0" smtClean="0"/>
              <a:t>• Removes the comments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Lexical Analysis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6781800" cy="4631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Syntax Analysis (Parsing)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indent="-182880"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b="1" dirty="0" smtClean="0">
                <a:solidFill>
                  <a:srgbClr val="FF3300"/>
                </a:solidFill>
              </a:rPr>
              <a:t>Second Step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: Once words are understood, the next step is to understand sentence structure </a:t>
            </a:r>
          </a:p>
          <a:p>
            <a:pPr marL="182880" indent="-182880"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11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Creates a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tree-like intermediate representation that depicts the grammatical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structure of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the token stream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182880" indent="-182880"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10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A typical representation is a syntax 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What is a Compiler?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199" y="1371600"/>
            <a:ext cx="7696201" cy="489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0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Syntax Analysis (Parsing)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234231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8010" y="2819400"/>
            <a:ext cx="5084799" cy="291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Semantic Analysis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534400" cy="4800600"/>
          </a:xfrm>
        </p:spPr>
        <p:txBody>
          <a:bodyPr rtlCol="0">
            <a:normAutofit fontScale="77500" lnSpcReduction="20000"/>
          </a:bodyPr>
          <a:lstStyle/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None/>
              <a:defRPr/>
            </a:pPr>
            <a:r>
              <a:rPr lang="en-US" sz="3200" b="1" dirty="0" smtClean="0">
                <a:solidFill>
                  <a:srgbClr val="FF3300"/>
                </a:solidFill>
              </a:rPr>
              <a:t>Third Step: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3300" dirty="0">
                <a:solidFill>
                  <a:schemeClr val="tx1">
                    <a:lumMod val="85000"/>
                  </a:schemeClr>
                </a:solidFill>
              </a:rPr>
              <a:t>Once sentence structure is understood, we can try to understand “meaning</a:t>
            </a:r>
            <a:r>
              <a:rPr lang="en-US" sz="3300" dirty="0" smtClean="0">
                <a:solidFill>
                  <a:schemeClr val="tx1">
                    <a:lumMod val="85000"/>
                  </a:schemeClr>
                </a:solidFill>
              </a:rPr>
              <a:t>” </a:t>
            </a:r>
          </a:p>
          <a:p>
            <a:pPr marL="411480" lvl="1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3300" dirty="0" smtClean="0">
                <a:solidFill>
                  <a:schemeClr val="tx1">
                    <a:lumMod val="85000"/>
                  </a:schemeClr>
                </a:solidFill>
              </a:rPr>
              <a:t>This </a:t>
            </a:r>
            <a:r>
              <a:rPr lang="en-US" sz="3300" dirty="0">
                <a:solidFill>
                  <a:schemeClr val="tx1">
                    <a:lumMod val="85000"/>
                  </a:schemeClr>
                </a:solidFill>
              </a:rPr>
              <a:t>is </a:t>
            </a:r>
            <a:r>
              <a:rPr lang="en-US" sz="3300" dirty="0">
                <a:solidFill>
                  <a:srgbClr val="FF3300"/>
                </a:solidFill>
              </a:rPr>
              <a:t>hard</a:t>
            </a:r>
            <a:r>
              <a:rPr lang="en-US" sz="3300" dirty="0">
                <a:solidFill>
                  <a:schemeClr val="tx1">
                    <a:lumMod val="85000"/>
                  </a:schemeClr>
                </a:solidFill>
              </a:rPr>
              <a:t>! </a:t>
            </a:r>
            <a:endParaRPr lang="en-US" sz="33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411480" lvl="1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dirty="0" smtClean="0"/>
              <a:t>Uses </a:t>
            </a:r>
            <a:r>
              <a:rPr lang="en-US" dirty="0"/>
              <a:t>the syntax tree and the information in the </a:t>
            </a:r>
            <a:r>
              <a:rPr lang="en-US" dirty="0" smtClean="0"/>
              <a:t>symbol table </a:t>
            </a:r>
            <a:r>
              <a:rPr lang="en-US" dirty="0"/>
              <a:t>to check the source program for semantic consistency with the </a:t>
            </a:r>
            <a:r>
              <a:rPr lang="en-US" dirty="0" smtClean="0"/>
              <a:t>language definition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Compilers 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</a:rPr>
              <a:t>perform limited semantic analysis to catch inconsistencies </a:t>
            </a:r>
            <a:endParaRPr lang="en-US" sz="2800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800" dirty="0" smtClean="0"/>
              <a:t>Performs type checking</a:t>
            </a:r>
          </a:p>
          <a:p>
            <a:pPr lvl="1"/>
            <a:r>
              <a:rPr lang="en-US" dirty="0" smtClean="0"/>
              <a:t>Operator operand compatibility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>
                  <a:lumMod val="85000"/>
                </a:schemeClr>
              </a:solidFill>
            </a:endParaRPr>
          </a:p>
          <a:p>
            <a:pPr marL="411480" lvl="1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800" b="1" dirty="0">
              <a:solidFill>
                <a:srgbClr val="FF3300"/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Code Optimization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35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Apply a series of transformations to improve the </a:t>
            </a:r>
            <a:r>
              <a:rPr lang="en-US" dirty="0" smtClean="0">
                <a:solidFill>
                  <a:srgbClr val="00B050"/>
                </a:solidFill>
              </a:rPr>
              <a:t>time and space efficiency </a:t>
            </a:r>
            <a:r>
              <a:rPr lang="en-US" dirty="0" smtClean="0"/>
              <a:t>of the generated code.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Peephole optimizations: </a:t>
            </a:r>
            <a:r>
              <a:rPr lang="en-US" dirty="0" smtClean="0"/>
              <a:t>generate new instructions by combining/expanding on a small number of consecutive instructions.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Global optimizations: </a:t>
            </a:r>
            <a:r>
              <a:rPr lang="en-US" dirty="0" smtClean="0"/>
              <a:t>reorder, remove or add instructions to change the structure of generated code</a:t>
            </a:r>
          </a:p>
          <a:p>
            <a:endParaRPr lang="en-US" dirty="0" smtClean="0"/>
          </a:p>
          <a:p>
            <a:r>
              <a:rPr lang="en-US" dirty="0" smtClean="0"/>
              <a:t>Consumes a significant fraction of the compilation time</a:t>
            </a:r>
          </a:p>
          <a:p>
            <a:r>
              <a:rPr lang="en-US" dirty="0" smtClean="0"/>
              <a:t>Simple optimization techniques can be very valuable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Symbol Table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067341" cy="330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Error Detection, Recovery and Reporting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13634"/>
            <a:ext cx="7924800" cy="420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57200"/>
            <a:ext cx="8507232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80226"/>
            <a:ext cx="8448675" cy="524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179420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9445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Issues Driving Compiler Design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/>
          <a:srcRect b="13212"/>
          <a:stretch/>
        </p:blipFill>
        <p:spPr bwMode="auto">
          <a:xfrm>
            <a:off x="609600" y="1524000"/>
            <a:ext cx="599778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addition to the development of a compiler, the techniques used in compiler design can be applicable to many problems in computer science.</a:t>
            </a:r>
          </a:p>
          <a:p>
            <a:endParaRPr lang="en-US" sz="1100" dirty="0" smtClean="0"/>
          </a:p>
          <a:p>
            <a:pPr lvl="1"/>
            <a:r>
              <a:rPr lang="en-US" dirty="0" smtClean="0"/>
              <a:t>Techniques used in a lexical analyzer can be used in text editors, information retrieval system, and pattern recognition programs.</a:t>
            </a:r>
          </a:p>
          <a:p>
            <a:pPr lvl="1"/>
            <a:endParaRPr lang="en-US" sz="900" dirty="0" smtClean="0"/>
          </a:p>
          <a:p>
            <a:pPr lvl="1"/>
            <a:r>
              <a:rPr lang="en-US" dirty="0" smtClean="0"/>
              <a:t>Techniques used in a parser can be used in a query processing system such as SQL.</a:t>
            </a:r>
          </a:p>
          <a:p>
            <a:pPr lvl="1"/>
            <a:endParaRPr lang="en-US" sz="900" dirty="0" smtClean="0"/>
          </a:p>
          <a:p>
            <a:pPr lvl="1"/>
            <a:r>
              <a:rPr lang="en-US" dirty="0" smtClean="0"/>
              <a:t>Many software having a complex front-end may need techniques used in compiler design.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Most of the techniques used in compiler design can be used in Natural Language Processing (NLP)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What is a Compiler?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Compilers are the bridges: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/>
              <a:t>  - </a:t>
            </a:r>
            <a:r>
              <a:rPr lang="en-US" sz="2400" dirty="0"/>
              <a:t>Tools to translate programs written in high-level languages to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400" dirty="0"/>
              <a:t>      efficient executable code</a:t>
            </a:r>
            <a:r>
              <a:rPr lang="en-US" sz="2400" dirty="0" smtClean="0"/>
              <a:t>.</a:t>
            </a:r>
          </a:p>
          <a:p>
            <a:pPr marL="0" indent="0">
              <a:buFont typeface="Arial" charset="0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800" dirty="0" smtClean="0"/>
              <a:t>Another </a:t>
            </a:r>
            <a:r>
              <a:rPr lang="en-US" sz="2800" dirty="0"/>
              <a:t>important role of the compiler is to report any errors in the source program that it detects during the translation process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7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</a:t>
            </a:r>
            <a:endParaRPr lang="en-US" sz="4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lnSpc>
                <a:spcPct val="200000"/>
              </a:lnSpc>
              <a:buNone/>
            </a:pPr>
            <a:r>
              <a:rPr lang="en-US" sz="9600" b="1" dirty="0" smtClean="0">
                <a:ln/>
                <a:solidFill>
                  <a:schemeClr val="accent3"/>
                </a:solidFill>
              </a:rPr>
              <a:t>Questions?</a:t>
            </a:r>
            <a:endParaRPr lang="en-US" sz="9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14400"/>
            <a:ext cx="322035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495800"/>
            <a:ext cx="4677428" cy="18100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What is an Interpreter?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interpreter requires no pre-computation it directly takes the source program and runs the input on it producing the desired output.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6200"/>
            <a:ext cx="7086600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algn="ctr"/>
            <a:r>
              <a:rPr lang="en-US" sz="3200" dirty="0"/>
              <a:t>Compiler </a:t>
            </a:r>
            <a:r>
              <a:rPr lang="en-US" sz="3200" dirty="0" err="1" smtClean="0"/>
              <a:t>vs</a:t>
            </a:r>
            <a:r>
              <a:rPr lang="en-US" sz="3200" dirty="0" smtClean="0"/>
              <a:t> </a:t>
            </a:r>
            <a:r>
              <a:rPr lang="en-US" sz="3200" dirty="0"/>
              <a:t>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Compilers and interpreters do similar jobs, but there are differences: </a:t>
            </a:r>
            <a:br>
              <a:rPr lang="en-US" sz="2400" dirty="0"/>
            </a:br>
            <a:r>
              <a:rPr lang="en-US" sz="2400" dirty="0" smtClean="0"/>
              <a:t>	To run a program you've written, it must first be 	translated into machine code so the computer can read 	it. This is what compilers and interpreters do. 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However, compilers convert the code all at once, save it, 	then run it; whereas interpreters translate the code one 	line at a time, as it is run. 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Programming language like Python, Ruby use interpreters.</a:t>
            </a:r>
          </a:p>
          <a:p>
            <a:r>
              <a:rPr lang="en-US" sz="2400" dirty="0" smtClean="0"/>
              <a:t>Programming language like C, C++ use compilers.</a:t>
            </a:r>
          </a:p>
          <a:p>
            <a:r>
              <a:rPr lang="en-US" sz="2400" dirty="0" smtClean="0"/>
              <a:t>Java?</a:t>
            </a:r>
          </a:p>
          <a:p>
            <a:r>
              <a:rPr lang="en-US" sz="2400" dirty="0" smtClean="0"/>
              <a:t>Error display?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Language </a:t>
            </a:r>
            <a:r>
              <a:rPr lang="en-US" sz="4000" dirty="0"/>
              <a:t>P</a:t>
            </a:r>
            <a:r>
              <a:rPr lang="en-US" sz="4000" dirty="0" smtClean="0"/>
              <a:t>rocessing </a:t>
            </a:r>
            <a:r>
              <a:rPr lang="en-US" sz="4000" dirty="0"/>
              <a:t>S</a:t>
            </a:r>
            <a:r>
              <a:rPr lang="en-US" sz="4000" dirty="0" smtClean="0"/>
              <a:t>ystem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r>
              <a:rPr lang="en-US" sz="1800" dirty="0"/>
              <a:t>Interpreters: discussed </a:t>
            </a:r>
            <a:r>
              <a:rPr lang="en-US" sz="1800" dirty="0" smtClean="0"/>
              <a:t>before</a:t>
            </a:r>
          </a:p>
          <a:p>
            <a:endParaRPr lang="en-US" sz="1000" dirty="0"/>
          </a:p>
          <a:p>
            <a:r>
              <a:rPr lang="en-US" sz="1800" dirty="0"/>
              <a:t>Preprocessors: </a:t>
            </a:r>
            <a:r>
              <a:rPr lang="en-US" sz="1800" dirty="0" smtClean="0"/>
              <a:t>A </a:t>
            </a:r>
            <a:r>
              <a:rPr lang="en-US" sz="1800" dirty="0"/>
              <a:t>source program may </a:t>
            </a:r>
            <a:r>
              <a:rPr lang="en-US" sz="1800" dirty="0" smtClean="0"/>
              <a:t>be divided </a:t>
            </a:r>
            <a:r>
              <a:rPr lang="en-US" sz="1800" dirty="0"/>
              <a:t>into modules stored in separate files. The task of collecting the </a:t>
            </a:r>
            <a:r>
              <a:rPr lang="en-US" sz="1800" dirty="0" smtClean="0"/>
              <a:t>source program </a:t>
            </a:r>
            <a:r>
              <a:rPr lang="en-US" sz="1800" dirty="0"/>
              <a:t>is sometimes entrusted to a separate program, called a </a:t>
            </a:r>
            <a:r>
              <a:rPr lang="en-US" sz="1800" dirty="0" smtClean="0"/>
              <a:t>preprocessor. The </a:t>
            </a:r>
            <a:r>
              <a:rPr lang="en-US" sz="1800" dirty="0"/>
              <a:t>preprocessor may also expand </a:t>
            </a:r>
            <a:r>
              <a:rPr lang="en-US" sz="1800" dirty="0" smtClean="0"/>
              <a:t>macros </a:t>
            </a:r>
            <a:r>
              <a:rPr lang="en-US" sz="1800" dirty="0"/>
              <a:t>into source </a:t>
            </a:r>
            <a:r>
              <a:rPr lang="en-US" sz="1800" dirty="0" smtClean="0"/>
              <a:t>language statements </a:t>
            </a:r>
          </a:p>
          <a:p>
            <a:endParaRPr lang="en-US" sz="1000" dirty="0"/>
          </a:p>
          <a:p>
            <a:r>
              <a:rPr lang="en-US" sz="1800" dirty="0"/>
              <a:t>Assemblers: The </a:t>
            </a:r>
            <a:r>
              <a:rPr lang="en-US" sz="1800" dirty="0" smtClean="0"/>
              <a:t>assembly language </a:t>
            </a:r>
            <a:r>
              <a:rPr lang="en-US" sz="1800" dirty="0"/>
              <a:t>is </a:t>
            </a:r>
            <a:r>
              <a:rPr lang="en-US" sz="1800" dirty="0" smtClean="0"/>
              <a:t>processed </a:t>
            </a:r>
            <a:r>
              <a:rPr lang="en-US" sz="1800" dirty="0"/>
              <a:t>by a program called an assembler that </a:t>
            </a:r>
            <a:r>
              <a:rPr lang="en-US" sz="1800" dirty="0" smtClean="0"/>
              <a:t>produces </a:t>
            </a:r>
            <a:r>
              <a:rPr lang="en-US" sz="1800" dirty="0" err="1" smtClean="0"/>
              <a:t>relocatable</a:t>
            </a:r>
            <a:r>
              <a:rPr lang="en-US" sz="1800" dirty="0" smtClean="0"/>
              <a:t> </a:t>
            </a:r>
            <a:r>
              <a:rPr lang="en-US" sz="1800" dirty="0"/>
              <a:t>machine code as its output</a:t>
            </a:r>
            <a:r>
              <a:rPr lang="en-US" sz="1800" dirty="0" smtClean="0"/>
              <a:t>.</a:t>
            </a:r>
          </a:p>
          <a:p>
            <a:endParaRPr lang="en-US" sz="1000" dirty="0"/>
          </a:p>
          <a:p>
            <a:r>
              <a:rPr lang="en-US" sz="1800" dirty="0"/>
              <a:t>Linkers: Large programs are often compiled in pieces, so the </a:t>
            </a:r>
            <a:r>
              <a:rPr lang="en-US" sz="1800" dirty="0" err="1"/>
              <a:t>relocatable</a:t>
            </a:r>
            <a:r>
              <a:rPr lang="en-US" sz="1800" dirty="0"/>
              <a:t> </a:t>
            </a:r>
            <a:r>
              <a:rPr lang="en-US" sz="1800" dirty="0" smtClean="0"/>
              <a:t>machine code </a:t>
            </a:r>
            <a:r>
              <a:rPr lang="en-US" sz="1800" dirty="0"/>
              <a:t>may have to be linked together with other </a:t>
            </a:r>
            <a:r>
              <a:rPr lang="en-US" sz="1800" dirty="0" err="1"/>
              <a:t>relocatable</a:t>
            </a:r>
            <a:r>
              <a:rPr lang="en-US" sz="1800" dirty="0"/>
              <a:t> object files </a:t>
            </a:r>
            <a:r>
              <a:rPr lang="en-US" sz="1800" dirty="0" smtClean="0"/>
              <a:t>and library </a:t>
            </a:r>
            <a:r>
              <a:rPr lang="en-US" sz="1800" dirty="0"/>
              <a:t>files into the code that actually runs on the machine. The linker </a:t>
            </a:r>
            <a:r>
              <a:rPr lang="en-US" sz="1800" dirty="0" smtClean="0"/>
              <a:t>resolves external </a:t>
            </a:r>
            <a:r>
              <a:rPr lang="en-US" sz="1800" dirty="0"/>
              <a:t>memory addresses, where the code in one file may refer to a </a:t>
            </a:r>
            <a:r>
              <a:rPr lang="en-US" sz="1800" dirty="0" smtClean="0"/>
              <a:t>location in </a:t>
            </a:r>
            <a:r>
              <a:rPr lang="en-US" sz="1800" dirty="0"/>
              <a:t>another </a:t>
            </a:r>
            <a:r>
              <a:rPr lang="en-US" sz="1800" dirty="0" smtClean="0"/>
              <a:t>file</a:t>
            </a:r>
          </a:p>
          <a:p>
            <a:endParaRPr lang="en-US" sz="1000" dirty="0"/>
          </a:p>
          <a:p>
            <a:r>
              <a:rPr lang="en-US" sz="1800" dirty="0"/>
              <a:t>Loaders: puts together all of the executable object </a:t>
            </a:r>
            <a:r>
              <a:rPr lang="en-US" sz="1800" dirty="0" smtClean="0"/>
              <a:t>files into </a:t>
            </a:r>
            <a:r>
              <a:rPr lang="en-US" sz="1800" dirty="0"/>
              <a:t>memory for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6499225" cy="563562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3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118903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rgbClr val="7030A0"/>
                </a:solidFill>
              </a:rPr>
              <a:t>Requirement</a:t>
            </a:r>
            <a:endParaRPr lang="en-US" sz="4000" dirty="0">
              <a:solidFill>
                <a:srgbClr val="7030A0"/>
              </a:solidFill>
            </a:endParaRPr>
          </a:p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063" y="1647825"/>
            <a:ext cx="77438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729</Words>
  <Application>Microsoft Office PowerPoint</Application>
  <PresentationFormat>On-screen Show (4:3)</PresentationFormat>
  <Paragraphs>138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Theme</vt:lpstr>
      <vt:lpstr>Compiler basics</vt:lpstr>
      <vt:lpstr>What is a Compiler?</vt:lpstr>
      <vt:lpstr>What is a Compiler?</vt:lpstr>
      <vt:lpstr>PowerPoint Presentation</vt:lpstr>
      <vt:lpstr>What is an Interpreter?</vt:lpstr>
      <vt:lpstr>Compiler vs Interpreter</vt:lpstr>
      <vt:lpstr>Language Processing System</vt:lpstr>
      <vt:lpstr>PowerPoint Presentation</vt:lpstr>
      <vt:lpstr>PowerPoint Presentation</vt:lpstr>
      <vt:lpstr>Analysis-Synthesis model of compilation</vt:lpstr>
      <vt:lpstr>Phases of Compiler </vt:lpstr>
      <vt:lpstr>PowerPoint Presentation</vt:lpstr>
      <vt:lpstr>Compilation Steps/Phases</vt:lpstr>
      <vt:lpstr>PowerPoint Presentation</vt:lpstr>
      <vt:lpstr>Lexical Analysis</vt:lpstr>
      <vt:lpstr>Lexical Analysis</vt:lpstr>
      <vt:lpstr>Lexical Analysis</vt:lpstr>
      <vt:lpstr>Lexical Analysis</vt:lpstr>
      <vt:lpstr>Syntax Analysis (Parsing)</vt:lpstr>
      <vt:lpstr>Syntax Analysis (Parsing)</vt:lpstr>
      <vt:lpstr>Semantic Analysis</vt:lpstr>
      <vt:lpstr>Code Optimization</vt:lpstr>
      <vt:lpstr>Symbol Table</vt:lpstr>
      <vt:lpstr>Error Detection, Recovery and Reporting</vt:lpstr>
      <vt:lpstr>PowerPoint Presentation</vt:lpstr>
      <vt:lpstr>PowerPoint Presentation</vt:lpstr>
      <vt:lpstr>PowerPoint Presentation</vt:lpstr>
      <vt:lpstr>Issues Driving Compiler Design</vt:lpstr>
      <vt:lpstr>Other Applications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Naila</dc:creator>
  <cp:lastModifiedBy>Nazia Alam</cp:lastModifiedBy>
  <cp:revision>49</cp:revision>
  <dcterms:created xsi:type="dcterms:W3CDTF">2006-08-16T00:00:00Z</dcterms:created>
  <dcterms:modified xsi:type="dcterms:W3CDTF">2017-01-10T07:58:12Z</dcterms:modified>
</cp:coreProperties>
</file>