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7" r:id="rId2"/>
    <p:sldId id="314" r:id="rId3"/>
    <p:sldId id="315" r:id="rId4"/>
    <p:sldId id="316" r:id="rId5"/>
    <p:sldId id="317" r:id="rId6"/>
    <p:sldId id="320" r:id="rId7"/>
    <p:sldId id="321" r:id="rId8"/>
    <p:sldId id="322" r:id="rId9"/>
    <p:sldId id="335" r:id="rId10"/>
    <p:sldId id="336" r:id="rId11"/>
    <p:sldId id="337" r:id="rId12"/>
    <p:sldId id="338" r:id="rId13"/>
    <p:sldId id="339" r:id="rId14"/>
    <p:sldId id="342" r:id="rId15"/>
    <p:sldId id="343" r:id="rId16"/>
    <p:sldId id="344" r:id="rId17"/>
    <p:sldId id="345" r:id="rId18"/>
    <p:sldId id="346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70" r:id="rId27"/>
    <p:sldId id="371" r:id="rId28"/>
    <p:sldId id="365" r:id="rId29"/>
    <p:sldId id="366" r:id="rId30"/>
    <p:sldId id="367" r:id="rId31"/>
    <p:sldId id="368" r:id="rId32"/>
    <p:sldId id="369" r:id="rId33"/>
    <p:sldId id="361" r:id="rId34"/>
    <p:sldId id="362" r:id="rId35"/>
    <p:sldId id="363" r:id="rId36"/>
    <p:sldId id="364" r:id="rId37"/>
    <p:sldId id="372" r:id="rId38"/>
    <p:sldId id="294" r:id="rId3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3907" autoAdjust="0"/>
  </p:normalViewPr>
  <p:slideViewPr>
    <p:cSldViewPr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22-May-17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38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18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48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313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20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630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254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706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6262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24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765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25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723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2202B-B17A-4248-9ABF-25FAA83DE507}" type="slidenum">
              <a:rPr lang="en-US" sz="1300"/>
              <a:pPr>
                <a:spcBef>
                  <a:spcPct val="0"/>
                </a:spcBef>
              </a:pPr>
              <a:t>33</a:t>
            </a:fld>
            <a:endParaRPr lang="en-US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2612F8-0A87-4E95-8286-AC836E025DFB}" type="slidenum">
              <a:rPr lang="en-US" sz="1300"/>
              <a:pPr>
                <a:spcBef>
                  <a:spcPct val="0"/>
                </a:spcBef>
              </a:pPr>
              <a:t>34</a:t>
            </a:fld>
            <a:endParaRPr lang="en-U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1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3D621C-7C39-441B-BF62-FEB797595D4B}" type="slidenum">
              <a:rPr lang="en-US" sz="1300"/>
              <a:pPr>
                <a:spcBef>
                  <a:spcPct val="0"/>
                </a:spcBef>
              </a:pPr>
              <a:t>35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D46042-CD90-47EE-9976-F07B6A2B17C5}" type="slidenum">
              <a:rPr lang="en-US" sz="1300"/>
              <a:pPr>
                <a:spcBef>
                  <a:spcPct val="0"/>
                </a:spcBef>
              </a:pPr>
              <a:t>36</a:t>
            </a:fld>
            <a:endParaRPr 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35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9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92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49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385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12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5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582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33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22-May-17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 err="1">
                  <a:latin typeface="Times New Roman" pitchFamily="18" charset="0"/>
                </a:rPr>
                <a:t>N</a:t>
              </a:r>
              <a:r>
                <a:rPr lang="en-US" sz="2400" baseline="-25000" dirty="0" err="1">
                  <a:latin typeface="Times New Roman" pitchFamily="18" charset="0"/>
                </a:rPr>
                <a:t>p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6" grpId="0"/>
      <p:bldP spid="17417" grpId="0"/>
      <p:bldP spid="17418" grpId="0"/>
      <p:bldP spid="17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94725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NFA to DFA: Example 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NFA to DFA: Example 2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NFA to DFA: Example 2–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DFAs to 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Add a new start node to the existing start node with an edge labeled with  .  . Add a new final node and connect it to the existing final nodes with edges labeled with     . 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Combine serial links by concatenation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Combine parallel links by alternation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Remove self-loops by </a:t>
            </a:r>
            <a:r>
              <a:rPr lang="en-US" sz="2200" dirty="0" err="1" smtClean="0"/>
              <a:t>Kleene</a:t>
            </a:r>
            <a:r>
              <a:rPr lang="en-US" sz="2200" dirty="0" smtClean="0"/>
              <a:t> closure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Select a node (other than initial or final) for removal.  Replace it with a set of equivalent links whose path expressions correspond to the in and out links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dirty="0" smtClean="0"/>
              <a:t>Repeat steps 1-4 until the graph consists of a single link between the new start </a:t>
            </a:r>
            <a:r>
              <a:rPr lang="en-US" sz="2200" smtClean="0"/>
              <a:t>and final node.</a:t>
            </a:r>
            <a:endParaRPr lang="en-US" sz="22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2098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latin typeface="Symbol" pitchFamily="18" charset="2"/>
                <a:sym typeface="Symbol" pitchFamily="18" charset="2"/>
              </a:rPr>
              <a:t>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49900" y="251460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Symbol" pitchFamily="18" charset="2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18789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828800" y="15240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971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114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6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562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267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419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410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2286000" y="1676400"/>
            <a:ext cx="838200" cy="152400"/>
          </a:xfrm>
          <a:custGeom>
            <a:avLst/>
            <a:gdLst>
              <a:gd name="T0" fmla="*/ 0 w 528"/>
              <a:gd name="T1" fmla="*/ 2147483646 h 96"/>
              <a:gd name="T2" fmla="*/ 2147483646 w 528"/>
              <a:gd name="T3" fmla="*/ 0 h 96"/>
              <a:gd name="T4" fmla="*/ 2147483646 w 528"/>
              <a:gd name="T5" fmla="*/ 2147483646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76" y="48"/>
                  <a:pt x="152" y="0"/>
                  <a:pt x="240" y="0"/>
                </a:cubicBezTo>
                <a:cubicBezTo>
                  <a:pt x="328" y="0"/>
                  <a:pt x="480" y="80"/>
                  <a:pt x="52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>
            <a:off x="2209800" y="2133600"/>
            <a:ext cx="914400" cy="152400"/>
          </a:xfrm>
          <a:custGeom>
            <a:avLst/>
            <a:gdLst>
              <a:gd name="T0" fmla="*/ 0 w 576"/>
              <a:gd name="T1" fmla="*/ 0 h 96"/>
              <a:gd name="T2" fmla="*/ 2147483646 w 576"/>
              <a:gd name="T3" fmla="*/ 2147483646 h 96"/>
              <a:gd name="T4" fmla="*/ 2147483646 w 576"/>
              <a:gd name="T5" fmla="*/ 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36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4419600" y="2654300"/>
            <a:ext cx="914400" cy="241300"/>
          </a:xfrm>
          <a:custGeom>
            <a:avLst/>
            <a:gdLst>
              <a:gd name="T0" fmla="*/ 2147483646 w 576"/>
              <a:gd name="T1" fmla="*/ 2147483646 h 152"/>
              <a:gd name="T2" fmla="*/ 2147483646 w 576"/>
              <a:gd name="T3" fmla="*/ 2147483646 h 152"/>
              <a:gd name="T4" fmla="*/ 0 w 576"/>
              <a:gd name="T5" fmla="*/ 2147483646 h 152"/>
              <a:gd name="T6" fmla="*/ 0 60000 65536"/>
              <a:gd name="T7" fmla="*/ 0 60000 65536"/>
              <a:gd name="T8" fmla="*/ 0 60000 65536"/>
              <a:gd name="T9" fmla="*/ 0 w 576"/>
              <a:gd name="T10" fmla="*/ 0 h 152"/>
              <a:gd name="T11" fmla="*/ 576 w 57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52">
                <a:moveTo>
                  <a:pt x="576" y="152"/>
                </a:moveTo>
                <a:cubicBezTo>
                  <a:pt x="480" y="84"/>
                  <a:pt x="384" y="16"/>
                  <a:pt x="288" y="8"/>
                </a:cubicBezTo>
                <a:cubicBezTo>
                  <a:pt x="192" y="0"/>
                  <a:pt x="96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4478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7912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371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13125" y="1662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556125" y="16621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946525" y="2347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394325" y="2271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08525" y="2347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708525" y="2728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156325" y="47101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124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6294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24384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429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572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715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5720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5562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590800" y="4267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a|b|c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1219200" y="4419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1524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3565525" y="4252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4708525" y="4252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40989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5546725" y="4862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876800" y="5257800"/>
            <a:ext cx="417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b|c</a:t>
            </a:r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1905000" y="4114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3962400" y="2438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4191000" y="5105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638800" y="3505200"/>
            <a:ext cx="291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parallel edges become alternation</a:t>
            </a:r>
          </a:p>
        </p:txBody>
      </p:sp>
      <p:grpSp>
        <p:nvGrpSpPr>
          <p:cNvPr id="14399" name="Group 63"/>
          <p:cNvGrpSpPr>
            <a:grpSpLocks/>
          </p:cNvGrpSpPr>
          <p:nvPr/>
        </p:nvGrpSpPr>
        <p:grpSpPr bwMode="auto">
          <a:xfrm>
            <a:off x="381000" y="1636713"/>
            <a:ext cx="685800" cy="366712"/>
            <a:chOff x="240" y="1031"/>
            <a:chExt cx="432" cy="231"/>
          </a:xfrm>
        </p:grpSpPr>
        <p:sp>
          <p:nvSpPr>
            <p:cNvPr id="14409" name="Line 64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10" name="Text Box 65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4400" name="Group 66"/>
          <p:cNvGrpSpPr>
            <a:grpSpLocks/>
          </p:cNvGrpSpPr>
          <p:nvPr/>
        </p:nvGrpSpPr>
        <p:grpSpPr bwMode="auto">
          <a:xfrm>
            <a:off x="519113" y="4233863"/>
            <a:ext cx="685800" cy="366712"/>
            <a:chOff x="240" y="1031"/>
            <a:chExt cx="432" cy="231"/>
          </a:xfrm>
        </p:grpSpPr>
        <p:sp>
          <p:nvSpPr>
            <p:cNvPr id="14407" name="Line 6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08" name="Text Box 6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4401" name="Oval 69"/>
          <p:cNvSpPr>
            <a:spLocks noChangeArrowheads="1"/>
          </p:cNvSpPr>
          <p:nvPr/>
        </p:nvSpPr>
        <p:spPr bwMode="auto">
          <a:xfrm>
            <a:off x="6510338" y="1857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402" name="Oval 70"/>
          <p:cNvSpPr>
            <a:spLocks noChangeArrowheads="1"/>
          </p:cNvSpPr>
          <p:nvPr/>
        </p:nvSpPr>
        <p:spPr bwMode="auto">
          <a:xfrm>
            <a:off x="6657975" y="44481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4403" name="Line 7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Text Box 7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405" name="Text Box 7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406" name="Text Box 7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7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4325" y="5130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505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648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867400" y="4840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10000" y="4992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53000" y="49926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41525" y="4673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81600" y="4687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508125" y="48260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46525" y="4673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812925" y="497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641725" y="51308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778250" y="5116513"/>
            <a:ext cx="85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 (b|c) d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56325" y="24241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21336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3124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5410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410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4384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3429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572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5720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5562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6002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590800" y="198120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a|b|c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565525" y="1966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708525" y="1966913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098925" y="2652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546725" y="2576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4876800" y="2971800"/>
            <a:ext cx="417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b|c</a:t>
            </a:r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1524000" y="1828800"/>
            <a:ext cx="2819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4038600" y="2438400"/>
            <a:ext cx="1828800" cy="1295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1828800" y="4495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3505200" y="4876800"/>
            <a:ext cx="1447800" cy="838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334000" y="3962400"/>
            <a:ext cx="3008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serial edges become concatenation</a:t>
            </a:r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509588" y="1927225"/>
            <a:ext cx="685800" cy="366713"/>
            <a:chOff x="240" y="1031"/>
            <a:chExt cx="432" cy="231"/>
          </a:xfrm>
        </p:grpSpPr>
        <p:sp>
          <p:nvSpPr>
            <p:cNvPr id="16436" name="Line 4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7" name="Text Box 4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6431" name="Group 49"/>
          <p:cNvGrpSpPr>
            <a:grpSpLocks/>
          </p:cNvGrpSpPr>
          <p:nvPr/>
        </p:nvGrpSpPr>
        <p:grpSpPr bwMode="auto">
          <a:xfrm>
            <a:off x="804863" y="4633913"/>
            <a:ext cx="685800" cy="366712"/>
            <a:chOff x="240" y="1031"/>
            <a:chExt cx="432" cy="231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6432" name="Oval 52"/>
          <p:cNvSpPr>
            <a:spLocks noChangeArrowheads="1"/>
          </p:cNvSpPr>
          <p:nvPr/>
        </p:nvSpPr>
        <p:spPr bwMode="auto">
          <a:xfrm>
            <a:off x="6662738" y="21669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6433" name="Oval 53"/>
          <p:cNvSpPr>
            <a:spLocks noChangeArrowheads="1"/>
          </p:cNvSpPr>
          <p:nvPr/>
        </p:nvSpPr>
        <p:spPr bwMode="auto">
          <a:xfrm>
            <a:off x="5897563" y="48736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867400" y="23622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78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21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340475" y="2071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83075" y="2224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426075" y="2224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14600" y="1905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654675" y="19192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19600" y="19050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286000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114800" y="23622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51325" y="2347913"/>
            <a:ext cx="85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 (b|c) d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7725" y="40830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038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181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400800" y="3792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43400" y="39449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486400" y="3944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74925" y="362585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 (a|b|c) d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5000" y="36401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041525" y="37782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479925" y="362585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346325" y="3930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4949825" y="4083050"/>
            <a:ext cx="673100" cy="444500"/>
          </a:xfrm>
          <a:custGeom>
            <a:avLst/>
            <a:gdLst>
              <a:gd name="T0" fmla="*/ 2147483646 w 424"/>
              <a:gd name="T1" fmla="*/ 0 h 280"/>
              <a:gd name="T2" fmla="*/ 2147483646 w 424"/>
              <a:gd name="T3" fmla="*/ 2147483646 h 280"/>
              <a:gd name="T4" fmla="*/ 2147483646 w 424"/>
              <a:gd name="T5" fmla="*/ 2147483646 h 280"/>
              <a:gd name="T6" fmla="*/ 2147483646 w 424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280"/>
              <a:gd name="T14" fmla="*/ 424 w 42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280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860925" y="4445000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b(b|c)da</a:t>
            </a:r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4648200" y="3886200"/>
            <a:ext cx="1295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394325" y="2957513"/>
            <a:ext cx="299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Times New Roman" panose="02020603050405020304" pitchFamily="18" charset="0"/>
              </a:rPr>
              <a:t>Find paths that can be “shortened”</a:t>
            </a:r>
          </a:p>
        </p:txBody>
      </p: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1271588" y="1865313"/>
            <a:ext cx="685800" cy="366712"/>
            <a:chOff x="240" y="1031"/>
            <a:chExt cx="432" cy="231"/>
          </a:xfrm>
        </p:grpSpPr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71" name="Text Box 34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18465" name="Group 35"/>
          <p:cNvGrpSpPr>
            <a:grpSpLocks/>
          </p:cNvGrpSpPr>
          <p:nvPr/>
        </p:nvGrpSpPr>
        <p:grpSpPr bwMode="auto">
          <a:xfrm>
            <a:off x="1343025" y="3609975"/>
            <a:ext cx="685800" cy="366713"/>
            <a:chOff x="240" y="1031"/>
            <a:chExt cx="432" cy="231"/>
          </a:xfrm>
        </p:grpSpPr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start</a:t>
              </a:r>
            </a:p>
          </p:txBody>
        </p:sp>
      </p:grpSp>
      <p:sp>
        <p:nvSpPr>
          <p:cNvPr id="18466" name="Oval 38"/>
          <p:cNvSpPr>
            <a:spLocks noChangeArrowheads="1"/>
          </p:cNvSpPr>
          <p:nvPr/>
        </p:nvSpPr>
        <p:spPr bwMode="auto">
          <a:xfrm>
            <a:off x="6369050" y="21050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18467" name="Oval 39"/>
          <p:cNvSpPr>
            <a:spLocks noChangeArrowheads="1"/>
          </p:cNvSpPr>
          <p:nvPr/>
        </p:nvSpPr>
        <p:spPr bwMode="auto">
          <a:xfrm>
            <a:off x="6429375" y="38211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 DFA to 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43200" y="2590800"/>
            <a:ext cx="3009900" cy="22383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8915" grpId="0"/>
      <p:bldP spid="38916" grpId="0" animBg="1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/>
      <p:bldP spid="38924" grpId="0"/>
      <p:bldP spid="38925" grpId="0"/>
      <p:bldP spid="38926" grpId="0"/>
      <p:bldP spid="38927" grpId="0"/>
      <p:bldP spid="38928" grpId="0"/>
      <p:bldP spid="38929" grpId="0"/>
      <p:bldP spid="38930" grpId="0"/>
      <p:bldP spid="38931" grpId="0"/>
      <p:bldP spid="38932" grpId="0"/>
      <p:bldP spid="38933" grpId="0"/>
      <p:bldP spid="38934" grpId="0"/>
      <p:bldP spid="38935" grpId="0"/>
      <p:bldP spid="38937" grpId="0" animBg="1"/>
      <p:bldP spid="389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533400"/>
            <a:ext cx="8305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8542</TotalTime>
  <Words>2572</Words>
  <Application>Microsoft Office PowerPoint</Application>
  <PresentationFormat>On-screen Show (4:3)</PresentationFormat>
  <Paragraphs>898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Lexical Analysis</vt:lpstr>
      <vt:lpstr>Finite State Automata (FSAs)</vt:lpstr>
      <vt:lpstr>Nondeterministic Finite Automata</vt:lpstr>
      <vt:lpstr>Example – NFA  : (a|b)*abb</vt:lpstr>
      <vt:lpstr>How Does An NFA Work ?</vt:lpstr>
      <vt:lpstr>Deterministic Finite Automata </vt:lpstr>
      <vt:lpstr>Example – DFA : (a|b)*abb</vt:lpstr>
      <vt:lpstr>Relation between RE, NFA and DFA</vt:lpstr>
      <vt:lpstr>Converting Regular Expressions to NFAs</vt:lpstr>
      <vt:lpstr> Converting Regular Expressions to NFAs</vt:lpstr>
      <vt:lpstr>Converting Regular Expressions to NFAs</vt:lpstr>
      <vt:lpstr>Example (ab* | a*b)*</vt:lpstr>
      <vt:lpstr>Example (ab* | a*b)*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NFA to DFA: Example </vt:lpstr>
      <vt:lpstr>NFA to DFA: Example </vt:lpstr>
      <vt:lpstr>NFA to DFA: Example </vt:lpstr>
      <vt:lpstr>NFA to DFA: Example </vt:lpstr>
      <vt:lpstr>NFA to DFA: Example </vt:lpstr>
      <vt:lpstr>NFA to DFA: Example </vt:lpstr>
      <vt:lpstr>NFA to DFA: Example </vt:lpstr>
      <vt:lpstr>Algorithm For Subset Construction</vt:lpstr>
      <vt:lpstr>Algorithm For Subset Construction – (2)</vt:lpstr>
      <vt:lpstr>NFA to DFA: Example 2</vt:lpstr>
      <vt:lpstr>NFA to DFA: Example 2– continued (1)</vt:lpstr>
      <vt:lpstr>NFA to DFA: Example 2– continued (2)</vt:lpstr>
      <vt:lpstr>NFA to DFA: Example 2– continued (3)</vt:lpstr>
      <vt:lpstr>NFA to DFA: Example 2– continued (4)</vt:lpstr>
      <vt:lpstr>Converting DFAs to REs</vt:lpstr>
      <vt:lpstr>Example</vt:lpstr>
      <vt:lpstr>Example</vt:lpstr>
      <vt:lpstr>Example</vt:lpstr>
      <vt:lpstr>Example: convert DFA to 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Nazia Alam</cp:lastModifiedBy>
  <cp:revision>160</cp:revision>
  <dcterms:created xsi:type="dcterms:W3CDTF">2006-08-16T00:00:00Z</dcterms:created>
  <dcterms:modified xsi:type="dcterms:W3CDTF">2017-05-22T01:44:10Z</dcterms:modified>
</cp:coreProperties>
</file>