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sldIdLst>
    <p:sldId id="256" r:id="rId2"/>
    <p:sldId id="380" r:id="rId3"/>
    <p:sldId id="275" r:id="rId4"/>
    <p:sldId id="381" r:id="rId5"/>
    <p:sldId id="366" r:id="rId6"/>
    <p:sldId id="367" r:id="rId7"/>
    <p:sldId id="368" r:id="rId8"/>
    <p:sldId id="382" r:id="rId9"/>
    <p:sldId id="369" r:id="rId10"/>
    <p:sldId id="370" r:id="rId11"/>
    <p:sldId id="278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3" r:id="rId22"/>
    <p:sldId id="384" r:id="rId23"/>
    <p:sldId id="385" r:id="rId24"/>
    <p:sldId id="386" r:id="rId25"/>
    <p:sldId id="359" r:id="rId26"/>
    <p:sldId id="363" r:id="rId27"/>
    <p:sldId id="311" r:id="rId28"/>
    <p:sldId id="362" r:id="rId29"/>
    <p:sldId id="259" r:id="rId30"/>
    <p:sldId id="292" r:id="rId31"/>
    <p:sldId id="295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18" r:id="rId45"/>
    <p:sldId id="364" r:id="rId46"/>
    <p:sldId id="387" r:id="rId47"/>
    <p:sldId id="388" r:id="rId48"/>
    <p:sldId id="389" r:id="rId49"/>
    <p:sldId id="319" r:id="rId50"/>
    <p:sldId id="320" r:id="rId51"/>
    <p:sldId id="321" r:id="rId52"/>
    <p:sldId id="357" r:id="rId53"/>
    <p:sldId id="390" r:id="rId54"/>
    <p:sldId id="391" r:id="rId55"/>
    <p:sldId id="35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B9EF-B22C-4028-B183-E538D259120A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F87F-389C-46BE-B379-4D853A69C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D217-A8A8-4FD9-AA4F-68B7232D111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339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85FA2-7149-493F-90D3-2FA8A358241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587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F87F-389C-46BE-B379-4D853A69C9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33F7-C057-43B1-B897-9692F4C3B6D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330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76E94-D1DA-45BF-9519-62A8603875C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657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2F8E-CB32-453F-A37C-D53DD390635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493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1CB1-EDB3-4186-85C7-BCB43FEFCF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8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E658-ED97-4B3A-AFDF-031B2942D4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171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7208B-AED1-45AA-8EED-0D1890551FC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741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2BE1-F7B7-4E07-91B6-965B05E0AA1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754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772C-19BB-4EA7-8D79-F56094B94DF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54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271B-53EB-44BC-8BA4-8C5D16F6544A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E57-9760-4AEA-BB01-5CF4A983DE4E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4943-C137-4E9E-856B-8FAD24B7E5F6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E41-6F0D-4AAB-8019-7FF2D1B30551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D1F0-6A03-451D-A944-8C484C854E73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31A-4F82-42C5-8B37-68D84D5BBAA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3CA-AD21-468C-BE3A-36B43B50AF88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98E7-1302-4A14-B0CB-0A08865A20DB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B8E5-3C9B-492D-9B3F-0A3E151E00FC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694B-E959-497D-8184-65BC655D5372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DDD4-9315-4FFD-9CFB-13147D4B230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5BC-58C6-4A25-8B07-C280266841F9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6sMQodlQ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aGd_-TvPLc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iVhS4yhi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APJ_Eh60Qw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NJb-STjE0K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0kiTNN2kHyY&amp;t=6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Ig2ymmMn4k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s4CWn6Giw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3352800"/>
            <a:ext cx="6172200" cy="59848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Syntax Analysis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Shift-Reduce</a:t>
            </a:r>
            <a:r>
              <a:rPr spc="-81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dirty="0">
                <a:latin typeface="Arial"/>
                <a:cs typeface="Arial"/>
              </a:rPr>
              <a:t>There are two main categories of shift-reduce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11397">
              <a:spcBef>
                <a:spcPts val="467"/>
              </a:spcBef>
              <a:tabLst>
                <a:tab pos="421118" algn="l"/>
              </a:tabLst>
            </a:pPr>
            <a:r>
              <a:rPr sz="20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000" b="1" spc="-4" dirty="0">
                <a:latin typeface="Arial"/>
                <a:cs typeface="Arial"/>
              </a:rPr>
              <a:t>Operator-Precedence</a:t>
            </a:r>
            <a:r>
              <a:rPr sz="2000" b="1" spc="-18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507"/>
              </a:spcBef>
              <a:tabLst>
                <a:tab pos="831410" algn="l"/>
              </a:tabLst>
            </a:pPr>
            <a:r>
              <a:rPr sz="22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200" spc="-4" dirty="0">
                <a:latin typeface="Arial"/>
                <a:cs typeface="Arial"/>
              </a:rPr>
              <a:t>simple, but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small class 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3028" marR="414280">
              <a:lnSpc>
                <a:spcPct val="125000"/>
              </a:lnSpc>
            </a:pPr>
            <a:r>
              <a:rPr sz="1400" spc="-4" dirty="0">
                <a:latin typeface="Times New Roman"/>
                <a:cs typeface="Times New Roman"/>
              </a:rPr>
              <a:t>CFG  LR  </a:t>
            </a:r>
            <a:r>
              <a:rPr sz="1400" spc="-9" dirty="0">
                <a:latin typeface="Times New Roman"/>
                <a:cs typeface="Times New Roman"/>
              </a:rPr>
              <a:t>LAL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300">
              <a:latin typeface="Times New Roman"/>
              <a:cs typeface="Times New Roman"/>
            </a:endParaRPr>
          </a:p>
          <a:p>
            <a:pPr marR="555033" algn="r"/>
            <a:r>
              <a:rPr sz="1400" spc="-9" dirty="0">
                <a:latin typeface="Times New Roman"/>
                <a:cs typeface="Times New Roman"/>
              </a:rPr>
              <a:t>SL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21688" indent="-410291">
              <a:spcBef>
                <a:spcPts val="561"/>
              </a:spcBef>
              <a:buClr>
                <a:srgbClr val="CD3100"/>
              </a:buClr>
              <a:buAutoNum type="arabicPeriod" startAt="2"/>
              <a:tabLst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LR-Parsers</a:t>
            </a:r>
            <a:endParaRPr sz="2000">
              <a:latin typeface="Arial"/>
              <a:cs typeface="Arial"/>
            </a:endParaRPr>
          </a:p>
          <a:p>
            <a:pPr marL="729407" lvl="1" indent="-307718">
              <a:spcBef>
                <a:spcPts val="498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covers </a:t>
            </a:r>
            <a:r>
              <a:rPr sz="2200" dirty="0">
                <a:latin typeface="Arial"/>
                <a:cs typeface="Arial"/>
              </a:rPr>
              <a:t>wide </a:t>
            </a:r>
            <a:r>
              <a:rPr sz="2200" spc="-4" dirty="0">
                <a:latin typeface="Arial"/>
                <a:cs typeface="Arial"/>
              </a:rPr>
              <a:t>range of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SLR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simple LR</a:t>
            </a:r>
            <a:r>
              <a:rPr sz="1900" spc="-81" dirty="0">
                <a:latin typeface="Arial"/>
                <a:cs typeface="Arial"/>
              </a:rPr>
              <a:t> </a:t>
            </a:r>
            <a:r>
              <a:rPr sz="1900" spc="-4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most </a:t>
            </a:r>
            <a:r>
              <a:rPr sz="1900" spc="-9" dirty="0">
                <a:latin typeface="Arial"/>
                <a:cs typeface="Arial"/>
              </a:rPr>
              <a:t>general </a:t>
            </a:r>
            <a:r>
              <a:rPr sz="1900" spc="-4" dirty="0">
                <a:latin typeface="Arial"/>
                <a:cs typeface="Arial"/>
              </a:rPr>
              <a:t>LR</a:t>
            </a:r>
            <a:r>
              <a:rPr sz="1900" spc="-18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LALR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intermediate LR parser </a:t>
            </a:r>
            <a:r>
              <a:rPr sz="1900" spc="-9" dirty="0">
                <a:latin typeface="Arial"/>
                <a:cs typeface="Arial"/>
              </a:rPr>
              <a:t>(lookhead </a:t>
            </a:r>
            <a:r>
              <a:rPr sz="1900" spc="-4" dirty="0">
                <a:latin typeface="Arial"/>
                <a:cs typeface="Arial"/>
              </a:rPr>
              <a:t>LR </a:t>
            </a:r>
            <a:r>
              <a:rPr sz="1900" spc="-9" dirty="0">
                <a:latin typeface="Arial"/>
                <a:cs typeface="Arial"/>
              </a:rPr>
              <a:t>parser)</a:t>
            </a:r>
            <a:endParaRPr sz="1900">
              <a:latin typeface="Arial"/>
              <a:cs typeface="Arial"/>
            </a:endParaRPr>
          </a:p>
          <a:p>
            <a:pPr marL="729407" lvl="1" indent="-307718">
              <a:spcBef>
                <a:spcPts val="417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1600" spc="-4" dirty="0">
                <a:latin typeface="Arial"/>
                <a:cs typeface="Arial"/>
              </a:rPr>
              <a:t>SLR, LR and LALR </a:t>
            </a:r>
            <a:r>
              <a:rPr sz="1600" spc="-9" dirty="0">
                <a:latin typeface="Arial"/>
                <a:cs typeface="Arial"/>
              </a:rPr>
              <a:t>work </a:t>
            </a:r>
            <a:r>
              <a:rPr sz="1600" spc="-4" dirty="0">
                <a:latin typeface="Arial"/>
                <a:cs typeface="Arial"/>
              </a:rPr>
              <a:t>same, only their parsing tables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In</a:t>
            </a:r>
            <a:r>
              <a:rPr spc="13" dirty="0"/>
              <a:t> </a:t>
            </a:r>
            <a:r>
              <a:rPr spc="-4" dirty="0"/>
              <a:t>reverse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LR parsing corresponds to rightmost derivation in</a:t>
            </a:r>
            <a:r>
              <a:rPr sz="2300" spc="9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reverse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0325" y="1447800"/>
            <a:ext cx="397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4400" baseline="-25000">
                <a:latin typeface="Times New Roman" pitchFamily="18" charset="0"/>
              </a:rPr>
              <a:t>bbcde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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240400"/>
            <a:ext cx="760094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build parse trees from the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leaves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work up to the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Bottom-up syntax analysis known as shift-reduce parsing.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easy-to-implement shift-reduce parser is called operator precedence parsing.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 of shift-reduce parsing is called LR parsing.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parsing attempts to construct a parse tree for an input string beginning at the leaves (the bottom) and working up towards the root (the top).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83F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each reduction step a particular substring matching the right side of a production is replaced by the symbol on the left of that production, and if the substring is chosen correctly at each step, a rightmost derivation is traced out in reverse.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27804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681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S  a T R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26075" y="1981200"/>
            <a:ext cx="374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4359275" y="2438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130675" y="3733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5197475" y="2438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5578475" y="2514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730875" y="2438400"/>
            <a:ext cx="1371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Shift-Reduce Parser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/>
              <a:t>→ E + E</a:t>
            </a:r>
          </a:p>
          <a:p>
            <a:r>
              <a:rPr lang="en-US" dirty="0"/>
              <a:t>E → E * E</a:t>
            </a:r>
          </a:p>
          <a:p>
            <a:r>
              <a:rPr lang="en-US" dirty="0"/>
              <a:t>E → ( E )</a:t>
            </a:r>
          </a:p>
          <a:p>
            <a:r>
              <a:rPr lang="en-US" dirty="0"/>
              <a:t>E →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http://3.bp.blogspot.com/-IpxZqYgJ0Vg/TztANE31CwI/AAAAAAAAAHA/8G3CkqkBVO4/s1600/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646237"/>
            <a:ext cx="6384486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0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US" dirty="0"/>
              <a:t> Conflicts during 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134350" cy="5730875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/>
              <a:t>There are CFGs for which </a:t>
            </a:r>
            <a:r>
              <a:rPr lang="en-US" dirty="0" smtClean="0"/>
              <a:t>the </a:t>
            </a:r>
            <a:r>
              <a:rPr lang="en-US" dirty="0"/>
              <a:t>parser cannot decide whether to shift or to reduce (a shift-reduce conflict), or cannot decide which of several reductions to make (a reduce/reduce conflict), by knowing the entire stack contents and the next input symbol.</a:t>
            </a:r>
          </a:p>
          <a:p>
            <a:r>
              <a:rPr lang="en-US" dirty="0" smtClean="0"/>
              <a:t>Example </a:t>
            </a:r>
            <a:r>
              <a:rPr lang="en-US" dirty="0"/>
              <a:t>of such grammars:</a:t>
            </a:r>
          </a:p>
          <a:p>
            <a:r>
              <a:rPr lang="en-US" dirty="0" smtClean="0"/>
              <a:t>·         </a:t>
            </a:r>
            <a:r>
              <a:rPr lang="en-US" dirty="0"/>
              <a:t>Grammars used in compiling usually fall in the LR(1) class, with one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r>
              <a:rPr lang="en-US" dirty="0"/>
              <a:t>·         An ambiguous grammar can never be LR.</a:t>
            </a:r>
          </a:p>
          <a:p>
            <a:r>
              <a:rPr lang="en-US" dirty="0" err="1"/>
              <a:t>Stmt</a:t>
            </a:r>
            <a:r>
              <a:rPr lang="en-US" dirty="0"/>
              <a:t> →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stmt</a:t>
            </a:r>
            <a:endParaRPr lang="en-US" dirty="0"/>
          </a:p>
          <a:p>
            <a:r>
              <a:rPr lang="en-US" dirty="0"/>
              <a:t>           |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endParaRPr lang="en-US" dirty="0"/>
          </a:p>
          <a:p>
            <a:r>
              <a:rPr lang="en-US" dirty="0"/>
              <a:t>           | other                                     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shift/reduce conflict occur for some input string.</a:t>
            </a:r>
          </a:p>
          <a:p>
            <a:r>
              <a:rPr lang="en-US" dirty="0"/>
              <a:t>·         So this </a:t>
            </a:r>
            <a:r>
              <a:rPr lang="en-US" dirty="0" smtClean="0"/>
              <a:t>is </a:t>
            </a:r>
            <a:r>
              <a:rPr lang="en-US" dirty="0"/>
              <a:t>not LR(1)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are the conflicts in shift reduce parsing?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·         </a:t>
            </a:r>
            <a:r>
              <a:rPr lang="en-US" dirty="0"/>
              <a:t>Shift/Reduce conflict: The entire stack contents and the next input symbol cannot decide whether to shift or reduce.</a:t>
            </a:r>
          </a:p>
          <a:p>
            <a:r>
              <a:rPr lang="en-US" dirty="0"/>
              <a:t>·         Reduce/Reduce conflict: The entire stack contents and the next input symbol cannot decide which of several reductions to make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Conflicts arise from ambiguities in the grammar. That is, some input sequences may possess more than one parse. Shift/reduce conflicts are </a:t>
            </a:r>
            <a:r>
              <a:rPr lang="en-US" dirty="0" smtClean="0"/>
              <a:t>easily </a:t>
            </a:r>
            <a:r>
              <a:rPr lang="en-US" dirty="0"/>
              <a:t>resolved (Happy automatically selects the shift action, as this is usually the intended one). Reduce/reduce conflicts are more serious. A reduce/reduce conflict implies that a certain sequence of tokens on the input can represent more than one non-terminal, and the parser is uncertain as to which reduction rule to use. It will select the reduction rule uppermost in the grammar file, so if you really must have a reduce/reduce conflict you can select which rule will be used by putting it first in your grammar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www.youtube.com/watch?v=QI6sMQodlQc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1903" y="2188112"/>
            <a:ext cx="7886700" cy="28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grammar has a shift/reduce conflict, due to the following ambiguity. In an input such as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1 then 2 else 3 + 4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grammar doesn't specify whether the parse should be</a:t>
            </a:r>
            <a:r>
              <a:rPr lang="en-US" sz="105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1 then 2 else (3 + 4)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05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(if 1 then 2 else 3) + 4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7651" y="4362641"/>
            <a:ext cx="7848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reformulate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exp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 as:</a:t>
            </a:r>
            <a:r>
              <a:rPr 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atom op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exp0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this removes the conflict, but at the expense of some stack space while parsing (we turned a left-recursion into a right-recursion).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8297" y="762000"/>
            <a:ext cx="716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 exp0|exp0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exp0 : if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atom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integer | '('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')' ...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21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467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LR Parser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The LR parser is a non-recursive, shift-reduce, bottom-up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It uses a wide class of context-free grammar which makes it the most efficient syntax analysis </a:t>
            </a:r>
            <a:r>
              <a:rPr lang="en-US" sz="2800" dirty="0" smtClean="0">
                <a:latin typeface="+mj-lt"/>
              </a:rPr>
              <a:t>technique</a:t>
            </a:r>
          </a:p>
          <a:p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LR parsers are also known as LR(k) </a:t>
            </a:r>
            <a:r>
              <a:rPr lang="en-US" sz="2800" dirty="0" smtClean="0">
                <a:latin typeface="+mj-lt"/>
              </a:rPr>
              <a:t>parsers</a:t>
            </a:r>
          </a:p>
          <a:p>
            <a:pPr lvl="1"/>
            <a:r>
              <a:rPr lang="en-US" sz="2400" dirty="0" smtClean="0">
                <a:latin typeface="+mj-lt"/>
              </a:rPr>
              <a:t>where </a:t>
            </a:r>
            <a:r>
              <a:rPr lang="en-US" sz="2400" dirty="0">
                <a:latin typeface="+mj-lt"/>
              </a:rPr>
              <a:t>L stands for left-to-right scanning of the input stream</a:t>
            </a:r>
            <a:r>
              <a:rPr lang="en-US" sz="2400" dirty="0" smtClean="0">
                <a:latin typeface="+mj-lt"/>
              </a:rPr>
              <a:t>;</a:t>
            </a:r>
          </a:p>
          <a:p>
            <a:pPr lvl="1"/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R stands for the construction of right-most derivation in reverse, </a:t>
            </a:r>
            <a:r>
              <a:rPr lang="en-US" sz="2400" dirty="0" smtClean="0">
                <a:latin typeface="+mj-lt"/>
              </a:rPr>
              <a:t>and</a:t>
            </a:r>
          </a:p>
          <a:p>
            <a:pPr lvl="1"/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k denotes the number of </a:t>
            </a:r>
            <a:r>
              <a:rPr lang="en-US" sz="2400" dirty="0" smtClean="0">
                <a:latin typeface="+mj-lt"/>
              </a:rPr>
              <a:t>look ahead </a:t>
            </a:r>
            <a:r>
              <a:rPr lang="en-US" sz="2400" dirty="0">
                <a:latin typeface="+mj-lt"/>
              </a:rPr>
              <a:t>symbols to make </a:t>
            </a:r>
            <a:r>
              <a:rPr lang="en-US" sz="2400" dirty="0" smtClean="0">
                <a:latin typeface="+mj-lt"/>
              </a:rPr>
              <a:t>decisions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</a:t>
            </a:r>
          </a:p>
        </p:txBody>
      </p:sp>
      <p:pic>
        <p:nvPicPr>
          <p:cNvPr id="3074" name="Picture 2" descr="C:\Users\User\Desktop\CSE420\fv\lr_parser_schematic_diagram_LR_Parser_Hiearchy_V0.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33534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5" name="Picture 3" descr="C:\Users\User\Desktop\CSE420\fv\lr_parser_schematic_diagram_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03" y="1828800"/>
            <a:ext cx="396108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</a:t>
            </a:r>
            <a:r>
              <a:rPr spc="-76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010813" cy="3980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4" dirty="0">
                <a:latin typeface="Arial"/>
                <a:cs typeface="Arial"/>
              </a:rPr>
              <a:t>LR </a:t>
            </a:r>
            <a:r>
              <a:rPr sz="2400" spc="-4" dirty="0">
                <a:latin typeface="Arial"/>
                <a:cs typeface="Arial"/>
              </a:rPr>
              <a:t>parsing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4" dirty="0">
                <a:latin typeface="Arial"/>
                <a:cs typeface="Arial"/>
              </a:rPr>
              <a:t>attractive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because:</a:t>
            </a:r>
          </a:p>
          <a:p>
            <a:pPr marL="678690" indent="-257002">
              <a:spcBef>
                <a:spcPts val="18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parsing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most general non-backtracking shift-reduce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parsing,</a:t>
            </a:r>
            <a:endParaRPr sz="2000" dirty="0">
              <a:latin typeface="Arial"/>
              <a:cs typeface="Arial"/>
            </a:endParaRPr>
          </a:p>
          <a:p>
            <a:pPr marL="678690">
              <a:spcBef>
                <a:spcPts val="215"/>
              </a:spcBef>
            </a:pPr>
            <a:r>
              <a:rPr sz="2000" spc="-4" dirty="0">
                <a:latin typeface="Arial"/>
                <a:cs typeface="Arial"/>
              </a:rPr>
              <a:t>yet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>
                <a:latin typeface="Arial"/>
                <a:cs typeface="Arial"/>
              </a:rPr>
              <a:t>still</a:t>
            </a:r>
            <a:r>
              <a:rPr sz="2000" spc="-58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efficient</a:t>
            </a:r>
            <a:endParaRPr sz="2000" dirty="0">
              <a:latin typeface="Arial"/>
              <a:cs typeface="Arial"/>
            </a:endParaRPr>
          </a:p>
          <a:p>
            <a:pPr marL="678690" marR="18805" indent="-257002">
              <a:lnSpc>
                <a:spcPts val="2369"/>
              </a:lnSpc>
              <a:spcBef>
                <a:spcPts val="90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 smtClean="0">
                <a:latin typeface="Arial"/>
                <a:cs typeface="Arial"/>
              </a:rPr>
              <a:t>An </a:t>
            </a:r>
            <a:r>
              <a:rPr sz="2000" spc="-4" dirty="0">
                <a:latin typeface="Arial"/>
                <a:cs typeface="Arial"/>
              </a:rPr>
              <a:t>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4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syntactic error as soon 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4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4">
                <a:latin typeface="Arial"/>
                <a:cs typeface="Arial"/>
              </a:rPr>
              <a:t>the</a:t>
            </a:r>
            <a:r>
              <a:rPr sz="2000" spc="-135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678690" marR="156708" indent="-257002">
              <a:lnSpc>
                <a:spcPts val="236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4" dirty="0">
                <a:latin typeface="Arial"/>
                <a:cs typeface="Arial"/>
              </a:rPr>
              <a:t>constructed to recognize virtually all  programming language constructs 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4" dirty="0">
                <a:latin typeface="Arial"/>
                <a:cs typeface="Arial"/>
              </a:rPr>
              <a:t>grammars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can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be</a:t>
            </a:r>
            <a:r>
              <a:rPr sz="2000" spc="-76" dirty="0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written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397">
              <a:lnSpc>
                <a:spcPts val="2477"/>
              </a:lnSpc>
            </a:pPr>
            <a:r>
              <a:rPr sz="2400" spc="-4" dirty="0">
                <a:latin typeface="Arial"/>
                <a:cs typeface="Arial"/>
              </a:rPr>
              <a:t>Drawback of </a:t>
            </a:r>
            <a:r>
              <a:rPr sz="2400" dirty="0">
                <a:latin typeface="Arial"/>
                <a:cs typeface="Arial"/>
              </a:rPr>
              <a:t>LR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method:</a:t>
            </a:r>
            <a:endParaRPr sz="2400" dirty="0">
              <a:latin typeface="Arial"/>
              <a:cs typeface="Arial"/>
            </a:endParaRPr>
          </a:p>
          <a:p>
            <a:pPr marL="678690" indent="-257002">
              <a:lnSpc>
                <a:spcPts val="2046"/>
              </a:lnSpc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Too much </a:t>
            </a:r>
            <a:r>
              <a:rPr sz="2000" spc="-9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4" dirty="0">
                <a:latin typeface="Arial"/>
                <a:cs typeface="Arial"/>
              </a:rPr>
              <a:t>construct LR </a:t>
            </a:r>
            <a:r>
              <a:rPr sz="2000" spc="-9" dirty="0">
                <a:latin typeface="Arial"/>
                <a:cs typeface="Arial"/>
              </a:rPr>
              <a:t>parser </a:t>
            </a:r>
            <a:r>
              <a:rPr sz="2000" spc="-4" dirty="0">
                <a:latin typeface="Arial"/>
                <a:cs typeface="Arial"/>
              </a:rPr>
              <a:t>by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hand</a:t>
            </a:r>
            <a:endParaRPr sz="2000" dirty="0">
              <a:latin typeface="Arial"/>
              <a:cs typeface="Arial"/>
            </a:endParaRPr>
          </a:p>
          <a:p>
            <a:pPr marL="1037125" lvl="1" indent="-205146">
              <a:lnSpc>
                <a:spcPts val="2046"/>
              </a:lnSpc>
              <a:buClr>
                <a:srgbClr val="CD3100"/>
              </a:buClr>
              <a:buChar char="•"/>
              <a:tabLst>
                <a:tab pos="1037125" algn="l"/>
              </a:tabLst>
            </a:pPr>
            <a:r>
              <a:rPr sz="2000" spc="-4" dirty="0">
                <a:latin typeface="Arial"/>
                <a:cs typeface="Arial"/>
              </a:rPr>
              <a:t>Fortunately tools (LR parsers generators) are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available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Kinds of Parsers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(Predictive Parsing) LL</a:t>
            </a:r>
          </a:p>
          <a:p>
            <a:r>
              <a:rPr lang="en-US" sz="2400" dirty="0"/>
              <a:t>Bottom-Up LR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LR (shift reduce) is </a:t>
            </a:r>
            <a:r>
              <a:rPr lang="en-US" sz="2400" dirty="0"/>
              <a:t>more</a:t>
            </a:r>
            <a:r>
              <a:rPr lang="en-US" sz="2000" dirty="0"/>
              <a:t> powerful than LL (predictive parsing)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Can detect a syntactic error as soon as </a:t>
            </a:r>
            <a:r>
              <a:rPr lang="en-US" sz="2000" dirty="0" smtClean="0"/>
              <a:t>possible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LR is difficult to do by hand (unlike LL)</a:t>
            </a:r>
          </a:p>
          <a:p>
            <a:pPr marL="36576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 descr="Image result for ll vs lr par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96200" cy="57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11738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bottom-up parser </a:t>
            </a:r>
            <a:r>
              <a:rPr sz="2300" spc="-4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300" spc="8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root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marR="145881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bottom-up parser tries to find the </a:t>
            </a:r>
            <a:r>
              <a:rPr sz="2300" b="1" spc="-4" dirty="0">
                <a:latin typeface="Arial"/>
                <a:cs typeface="Arial"/>
              </a:rPr>
              <a:t>right-most  derivation </a:t>
            </a:r>
            <a:r>
              <a:rPr sz="2300" spc="-4" dirty="0">
                <a:latin typeface="Arial"/>
                <a:cs typeface="Arial"/>
              </a:rPr>
              <a:t>of the given input in the reverse</a:t>
            </a:r>
            <a:r>
              <a:rPr sz="2300" spc="12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order.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573268">
              <a:tabLst>
                <a:tab pos="2237797" algn="l"/>
              </a:tabLst>
            </a:pPr>
            <a:r>
              <a:rPr sz="2200" dirty="0">
                <a:latin typeface="Arial"/>
                <a:cs typeface="Arial"/>
              </a:rPr>
              <a:t>S 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 </a:t>
            </a:r>
            <a:r>
              <a:rPr sz="2200" spc="-9" dirty="0">
                <a:latin typeface="Arial"/>
                <a:cs typeface="Arial"/>
              </a:rPr>
              <a:t>...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4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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(the right-most derivation of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</a:t>
            </a:r>
            <a:r>
              <a:rPr sz="2200" spc="-4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78120" marR="4559" indent="833118">
              <a:lnSpc>
                <a:spcPts val="2540"/>
              </a:lnSpc>
              <a:spcBef>
                <a:spcPts val="633"/>
              </a:spcBef>
              <a:tabLst>
                <a:tab pos="1932358" algn="l"/>
              </a:tabLst>
            </a:pPr>
            <a:r>
              <a:rPr sz="2200" spc="-4" dirty="0">
                <a:latin typeface="Symbol"/>
                <a:cs typeface="Symbol"/>
              </a:rPr>
              <a:t>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(the bottom-up </a:t>
            </a:r>
            <a:r>
              <a:rPr sz="2200" spc="-4" dirty="0">
                <a:latin typeface="Arial"/>
                <a:cs typeface="Arial"/>
              </a:rPr>
              <a:t>parser finds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right-most  </a:t>
            </a:r>
            <a:r>
              <a:rPr sz="2200" spc="-4" dirty="0">
                <a:latin typeface="Arial"/>
                <a:cs typeface="Arial"/>
              </a:rPr>
              <a:t>derivation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reverse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order)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"/>
            <a:r>
              <a:rPr spc="-4" dirty="0"/>
              <a:t>Example Shift-Reduce</a:t>
            </a:r>
            <a:r>
              <a:rPr dirty="0"/>
              <a:t> </a:t>
            </a:r>
            <a:r>
              <a:rPr spc="-4" dirty="0"/>
              <a:t>Parsing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01000" y="5715000"/>
            <a:ext cx="623248" cy="528062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Consider the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533" y="3048000"/>
          <a:ext cx="3454172" cy="24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732"/>
                <a:gridCol w="1313462"/>
                <a:gridCol w="1203978"/>
              </a:tblGrid>
              <a:tr h="18579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229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1606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7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858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accept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Conflicts During Shift-Reduce</a:t>
            </a:r>
            <a:r>
              <a:rPr spc="49" dirty="0"/>
              <a:t> </a:t>
            </a:r>
            <a:r>
              <a:rPr spc="-4" dirty="0"/>
              <a:t>Parsing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706043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context-free grammars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which shift-reduce parsers  cannot </a:t>
            </a:r>
            <a:r>
              <a:rPr spc="-4" dirty="0">
                <a:latin typeface="Arial"/>
                <a:cs typeface="Arial"/>
              </a:rPr>
              <a:t>be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31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Stack </a:t>
            </a:r>
            <a:r>
              <a:rPr spc="-9" dirty="0">
                <a:latin typeface="Arial"/>
                <a:cs typeface="Arial"/>
              </a:rPr>
              <a:t>contents </a:t>
            </a:r>
            <a:r>
              <a:rPr spc="-4" dirty="0">
                <a:latin typeface="Arial"/>
                <a:cs typeface="Arial"/>
              </a:rPr>
              <a:t>and the next input </a:t>
            </a:r>
            <a:r>
              <a:rPr spc="-9" dirty="0">
                <a:latin typeface="Arial"/>
                <a:cs typeface="Arial"/>
              </a:rPr>
              <a:t>symbol </a:t>
            </a:r>
            <a:r>
              <a:rPr spc="-4" dirty="0">
                <a:latin typeface="Arial"/>
                <a:cs typeface="Arial"/>
              </a:rPr>
              <a:t>may not </a:t>
            </a:r>
            <a:r>
              <a:rPr spc="-9" dirty="0">
                <a:latin typeface="Arial"/>
                <a:cs typeface="Arial"/>
              </a:rPr>
              <a:t>decide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action:</a:t>
            </a:r>
            <a:endParaRPr>
              <a:latin typeface="Arial"/>
              <a:cs typeface="Arial"/>
            </a:endParaRPr>
          </a:p>
          <a:p>
            <a:pPr marL="678120" marR="184631" lvl="1" indent="-256432">
              <a:spcBef>
                <a:spcPts val="489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shift/reduce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4" dirty="0">
                <a:latin typeface="Arial"/>
                <a:cs typeface="Arial"/>
              </a:rPr>
              <a:t>make a </a:t>
            </a:r>
            <a:r>
              <a:rPr sz="2200" dirty="0">
                <a:latin typeface="Arial"/>
                <a:cs typeface="Arial"/>
              </a:rPr>
              <a:t>shift </a:t>
            </a:r>
            <a:r>
              <a:rPr sz="2200" spc="-4" dirty="0">
                <a:latin typeface="Arial"/>
                <a:cs typeface="Arial"/>
              </a:rPr>
              <a:t>operation  or </a:t>
            </a:r>
            <a:r>
              <a:rPr sz="2200" spc="-4">
                <a:latin typeface="Arial"/>
                <a:cs typeface="Arial"/>
              </a:rPr>
              <a:t>a</a:t>
            </a:r>
            <a:r>
              <a:rPr sz="2200" spc="-36">
                <a:latin typeface="Arial"/>
                <a:cs typeface="Arial"/>
              </a:rPr>
              <a:t> </a:t>
            </a:r>
            <a:r>
              <a:rPr sz="2200" spc="-9" smtClean="0">
                <a:latin typeface="Arial"/>
                <a:cs typeface="Arial"/>
              </a:rPr>
              <a:t>reduction</a:t>
            </a:r>
            <a:endParaRPr sz="2200">
              <a:latin typeface="Arial"/>
              <a:cs typeface="Arial"/>
            </a:endParaRPr>
          </a:p>
          <a:p>
            <a:pPr marL="678120" marR="563011" lvl="1" indent="-256432">
              <a:spcBef>
                <a:spcPts val="512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reduce/reduce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parser cannot decide  which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several reductions </a:t>
            </a:r>
            <a:r>
              <a:rPr sz="2200">
                <a:latin typeface="Arial"/>
                <a:cs typeface="Arial"/>
              </a:rPr>
              <a:t>to</a:t>
            </a:r>
            <a:r>
              <a:rPr sz="2200" spc="-9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319115" marR="4559" indent="-307718">
              <a:spcBef>
                <a:spcPts val="444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pc="-4" dirty="0">
                <a:latin typeface="Arial"/>
                <a:cs typeface="Arial"/>
              </a:rPr>
              <a:t>If a </a:t>
            </a:r>
            <a:r>
              <a:rPr spc="-9" dirty="0">
                <a:latin typeface="Arial"/>
                <a:cs typeface="Arial"/>
              </a:rPr>
              <a:t>shift-reduce parser cannot </a:t>
            </a:r>
            <a:r>
              <a:rPr spc="-4" dirty="0">
                <a:latin typeface="Arial"/>
                <a:cs typeface="Arial"/>
              </a:rPr>
              <a:t>be used for a </a:t>
            </a:r>
            <a:r>
              <a:rPr spc="-9" dirty="0">
                <a:latin typeface="Arial"/>
                <a:cs typeface="Arial"/>
              </a:rPr>
              <a:t>grammar,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spc="-9" dirty="0">
                <a:latin typeface="Arial"/>
                <a:cs typeface="Arial"/>
              </a:rPr>
              <a:t>grammar is  </a:t>
            </a:r>
            <a:r>
              <a:rPr spc="-4" dirty="0">
                <a:latin typeface="Arial"/>
                <a:cs typeface="Arial"/>
              </a:rPr>
              <a:t>called as non-LR(k)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dirty="0" smtClean="0">
                <a:latin typeface="Arial"/>
                <a:cs typeface="Arial"/>
              </a:rPr>
              <a:t>k </a:t>
            </a:r>
            <a:r>
              <a:rPr sz="1400" spc="-4" smtClean="0">
                <a:latin typeface="Arial"/>
                <a:cs typeface="Arial"/>
              </a:rPr>
              <a:t>lookhead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70300"/>
              </a:lnSpc>
            </a:pPr>
            <a:r>
              <a:rPr sz="1400" spc="-4" dirty="0">
                <a:latin typeface="Arial"/>
                <a:cs typeface="Arial"/>
              </a:rPr>
              <a:t>left to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right  scanning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>
              <a:lnSpc>
                <a:spcPct val="70300"/>
              </a:lnSpc>
            </a:pPr>
            <a:r>
              <a:rPr sz="1400" spc="-4" smtClean="0">
                <a:latin typeface="Arial"/>
                <a:cs typeface="Arial"/>
              </a:rPr>
              <a:t>right</a:t>
            </a:r>
            <a:r>
              <a:rPr sz="1400" spc="4" smtClean="0">
                <a:latin typeface="Arial"/>
                <a:cs typeface="Arial"/>
              </a:rPr>
              <a:t>-</a:t>
            </a:r>
            <a:r>
              <a:rPr sz="1400" spc="-4" smtClean="0">
                <a:latin typeface="Arial"/>
                <a:cs typeface="Arial"/>
              </a:rPr>
              <a:t>mos</a:t>
            </a:r>
            <a:r>
              <a:rPr sz="1400" spc="67" smtClean="0">
                <a:latin typeface="Arial"/>
                <a:cs typeface="Arial"/>
              </a:rPr>
              <a:t>t</a:t>
            </a:r>
            <a:r>
              <a:rPr sz="1400" smtClean="0">
                <a:latin typeface="Arial"/>
                <a:cs typeface="Arial"/>
              </a:rPr>
              <a:t>  </a:t>
            </a:r>
            <a:r>
              <a:rPr sz="1400" spc="-4" dirty="0">
                <a:latin typeface="Arial"/>
                <a:cs typeface="Arial"/>
              </a:rPr>
              <a:t>derivation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An </a:t>
            </a:r>
            <a:r>
              <a:rPr spc="-9" dirty="0">
                <a:latin typeface="Arial"/>
                <a:cs typeface="Arial"/>
              </a:rPr>
              <a:t>ambiguous grammar </a:t>
            </a:r>
            <a:r>
              <a:rPr spc="-4" dirty="0">
                <a:latin typeface="Arial"/>
                <a:cs typeface="Arial"/>
              </a:rPr>
              <a:t>can </a:t>
            </a:r>
            <a:r>
              <a:rPr spc="-9" dirty="0">
                <a:latin typeface="Arial"/>
                <a:cs typeface="Arial"/>
              </a:rPr>
              <a:t>never </a:t>
            </a:r>
            <a:r>
              <a:rPr spc="-4" dirty="0">
                <a:latin typeface="Arial"/>
                <a:cs typeface="Arial"/>
              </a:rPr>
              <a:t>be a LR</a:t>
            </a:r>
            <a:r>
              <a:rPr spc="7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item </a:t>
            </a:r>
            <a:r>
              <a:rPr sz="2000" spc="-4" dirty="0">
                <a:latin typeface="Arial"/>
                <a:cs typeface="Arial"/>
              </a:rPr>
              <a:t>indicates how much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production </a:t>
            </a:r>
            <a:r>
              <a:rPr sz="2000" spc="-4" dirty="0">
                <a:latin typeface="Arial"/>
                <a:cs typeface="Arial"/>
              </a:rPr>
              <a:t>we have seen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a  given point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parsing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485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  <a:tab pos="3398579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28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-4" dirty="0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possibly time to reduce XYZ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>
              <a:latin typeface="Times New Roman"/>
              <a:cs typeface="Times New Roman"/>
            </a:endParaRPr>
          </a:p>
          <a:p>
            <a:pPr marL="319115" indent="-307718">
              <a:spcBef>
                <a:spcPts val="1234"/>
              </a:spcBef>
              <a:buChar char="•"/>
              <a:tabLst>
                <a:tab pos="319115" algn="l"/>
              </a:tabLst>
            </a:pP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Special</a:t>
            </a:r>
            <a:r>
              <a:rPr sz="2000" spc="-58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Case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78690" marR="3613982" indent="-257572">
              <a:lnSpc>
                <a:spcPct val="120000"/>
              </a:lnSpc>
              <a:spcBef>
                <a:spcPts val="36"/>
              </a:spcBef>
            </a:pPr>
            <a:r>
              <a:rPr dirty="0">
                <a:latin typeface="Arial"/>
                <a:cs typeface="Arial"/>
              </a:rPr>
              <a:t>Rule: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yields only </a:t>
            </a:r>
            <a:r>
              <a:rPr dirty="0">
                <a:latin typeface="Arial"/>
                <a:cs typeface="Arial"/>
              </a:rPr>
              <a:t>one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 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-63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49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728837" indent="-307149">
              <a:buClr>
                <a:srgbClr val="CD3100"/>
              </a:buClr>
              <a:buChar char="•"/>
              <a:tabLst>
                <a:tab pos="319115" algn="l"/>
                <a:tab pos="304014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collection </a:t>
            </a:r>
            <a:r>
              <a:rPr sz="2400" dirty="0">
                <a:latin typeface="Arial"/>
                <a:cs typeface="Arial"/>
              </a:rPr>
              <a:t>of sets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items (</a:t>
            </a:r>
            <a:r>
              <a:rPr sz="2400" b="1" dirty="0">
                <a:latin typeface="Arial"/>
                <a:cs typeface="Arial"/>
              </a:rPr>
              <a:t>the canonical </a:t>
            </a:r>
            <a:r>
              <a:rPr sz="2400" b="1" spc="-4" dirty="0">
                <a:latin typeface="Arial"/>
                <a:cs typeface="Arial"/>
              </a:rPr>
              <a:t>LR(0)  </a:t>
            </a:r>
            <a:r>
              <a:rPr sz="2400" b="1" dirty="0">
                <a:latin typeface="Arial"/>
                <a:cs typeface="Arial"/>
              </a:rPr>
              <a:t>collection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4" dirty="0">
                <a:latin typeface="Arial"/>
                <a:cs typeface="Arial"/>
              </a:rPr>
              <a:t>is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basis	</a:t>
            </a:r>
            <a:r>
              <a:rPr lang="en-US" sz="2400" spc="-4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constructing SLR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parsers.</a:t>
            </a:r>
          </a:p>
          <a:p>
            <a:pPr marL="319115" marR="4559" indent="-307718">
              <a:spcBef>
                <a:spcPts val="46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Canonical LR(0) collection 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constructing a  DFA called </a:t>
            </a:r>
            <a:r>
              <a:rPr sz="2400" b="1" spc="-4" dirty="0">
                <a:latin typeface="Arial"/>
                <a:cs typeface="Arial"/>
              </a:rPr>
              <a:t>LR(0)</a:t>
            </a:r>
            <a:r>
              <a:rPr sz="2400" b="1" spc="-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automaton</a:t>
            </a:r>
            <a:endParaRPr sz="2400" dirty="0">
              <a:latin typeface="Arial"/>
              <a:cs typeface="Arial"/>
            </a:endParaRPr>
          </a:p>
          <a:p>
            <a:pPr marL="678690" lvl="1" indent="-257002">
              <a:spcBef>
                <a:spcPts val="43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DFA is </a:t>
            </a:r>
            <a:r>
              <a:rPr sz="2000" spc="-4" dirty="0">
                <a:latin typeface="Arial"/>
                <a:cs typeface="Arial"/>
              </a:rPr>
              <a:t>used to make parsing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decisions</a:t>
            </a:r>
            <a:endParaRPr sz="2000" dirty="0">
              <a:latin typeface="Arial"/>
              <a:cs typeface="Arial"/>
            </a:endParaRPr>
          </a:p>
          <a:p>
            <a:pPr marL="318546" marR="15386" indent="-307149">
              <a:spcBef>
                <a:spcPts val="453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state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automaton represents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4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4" dirty="0">
                <a:latin typeface="Arial"/>
                <a:cs typeface="Arial"/>
              </a:rPr>
              <a:t>canonical </a:t>
            </a:r>
            <a:r>
              <a:rPr sz="2400" spc="-9" dirty="0">
                <a:latin typeface="Arial"/>
                <a:cs typeface="Arial"/>
              </a:rPr>
              <a:t>LR(0)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collection</a:t>
            </a:r>
            <a:endParaRPr sz="2400" dirty="0">
              <a:latin typeface="Arial"/>
              <a:cs typeface="Arial"/>
            </a:endParaRPr>
          </a:p>
          <a:p>
            <a:pPr marL="319115" indent="-307718">
              <a:spcBef>
                <a:spcPts val="471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To construct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canonical LR(0) collection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grammar</a:t>
            </a:r>
            <a:endParaRPr sz="2400" dirty="0">
              <a:latin typeface="Arial"/>
              <a:cs typeface="Arial"/>
            </a:endParaRPr>
          </a:p>
          <a:p>
            <a:pPr marL="678690" lvl="1" indent="-257002">
              <a:spcBef>
                <a:spcPts val="42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Augmented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Grammar</a:t>
            </a:r>
            <a:endParaRPr sz="2000" dirty="0"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CLOSURE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GOTO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4559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b="1" spc="-4" dirty="0">
                <a:latin typeface="Arial"/>
                <a:cs typeface="Arial"/>
              </a:rPr>
              <a:t>LR(0) </a:t>
            </a:r>
            <a:r>
              <a:rPr sz="2000" b="1" dirty="0">
                <a:latin typeface="Arial"/>
                <a:cs typeface="Arial"/>
              </a:rPr>
              <a:t>item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G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production of G </a:t>
            </a:r>
            <a:r>
              <a:rPr lang="en-US" sz="2000" dirty="0" smtClean="0">
                <a:latin typeface="Arial"/>
                <a:cs typeface="Arial"/>
              </a:rPr>
              <a:t>with </a:t>
            </a:r>
            <a:r>
              <a:rPr sz="2000" spc="-4" dirty="0" smtClean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dot </a:t>
            </a:r>
            <a:r>
              <a:rPr sz="2000" dirty="0" smtClean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some position </a:t>
            </a:r>
            <a:r>
              <a:rPr sz="2000" dirty="0">
                <a:latin typeface="Arial"/>
                <a:cs typeface="Arial"/>
              </a:rPr>
              <a:t>of the right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3468" y="1999301"/>
          <a:ext cx="7078431" cy="129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63"/>
                <a:gridCol w="1520515"/>
                <a:gridCol w="3201805"/>
                <a:gridCol w="1581548"/>
              </a:tblGrid>
              <a:tr h="33193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2600"/>
                        </a:lnSpc>
                        <a:buClr>
                          <a:srgbClr val="CD3100"/>
                        </a:buClr>
                        <a:buChar char="•"/>
                        <a:tabLst>
                          <a:tab pos="365125" algn="l"/>
                        </a:tabLst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Ex: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26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LR(0)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Items: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(four different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possibility)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4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aB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6386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Sets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LR(0) items will be </a:t>
            </a:r>
            <a:r>
              <a:rPr sz="2000" dirty="0">
                <a:latin typeface="Arial"/>
                <a:cs typeface="Arial"/>
              </a:rPr>
              <a:t>the states of </a:t>
            </a:r>
            <a:r>
              <a:rPr sz="2000" spc="-4" dirty="0">
                <a:latin typeface="Arial"/>
                <a:cs typeface="Arial"/>
              </a:rPr>
              <a:t>action and goto table </a:t>
            </a:r>
            <a:r>
              <a:rPr sz="2000" dirty="0">
                <a:latin typeface="Arial"/>
                <a:cs typeface="Arial"/>
              </a:rPr>
              <a:t>of  the </a:t>
            </a:r>
            <a:r>
              <a:rPr sz="2000" spc="-4" dirty="0">
                <a:latin typeface="Arial"/>
                <a:cs typeface="Arial"/>
              </a:rPr>
              <a:t>SLR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359"/>
              </a:spcBef>
              <a:tabLst>
                <a:tab pos="678690" algn="l"/>
              </a:tabLst>
            </a:pPr>
            <a:r>
              <a:rPr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States represent sets </a:t>
            </a:r>
            <a:r>
              <a:rPr dirty="0">
                <a:latin typeface="Arial"/>
                <a:cs typeface="Arial"/>
              </a:rPr>
              <a:t>of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“items”</a:t>
            </a:r>
            <a:endParaRPr>
              <a:latin typeface="Arial"/>
              <a:cs typeface="Arial"/>
            </a:endParaRPr>
          </a:p>
          <a:p>
            <a:pPr marL="319115" marR="43878" indent="-307718">
              <a:lnSpc>
                <a:spcPts val="2360"/>
              </a:lnSpc>
              <a:spcBef>
                <a:spcPts val="55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LR parser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4" dirty="0">
                <a:latin typeface="Arial"/>
                <a:cs typeface="Arial"/>
              </a:rPr>
              <a:t>shift-reduce decision by </a:t>
            </a:r>
            <a:r>
              <a:rPr sz="2000" dirty="0">
                <a:latin typeface="Arial"/>
                <a:cs typeface="Arial"/>
              </a:rPr>
              <a:t>maintaining states to  </a:t>
            </a:r>
            <a:r>
              <a:rPr sz="2000" spc="-4" dirty="0">
                <a:latin typeface="Arial"/>
                <a:cs typeface="Arial"/>
              </a:rPr>
              <a:t>keep track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where we are in a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Grammar</a:t>
            </a:r>
            <a:r>
              <a:rPr spc="-94" dirty="0"/>
              <a:t> </a:t>
            </a:r>
            <a:r>
              <a:rPr dirty="0"/>
              <a:t>Augmentation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spc="-4" dirty="0"/>
              <a:t>Closure</a:t>
            </a:r>
            <a:r>
              <a:rPr spc="-72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291">
              <a:lnSpc>
                <a:spcPct val="99800"/>
              </a:lnSpc>
              <a:buClr>
                <a:srgbClr val="CD3100"/>
              </a:buClr>
              <a:buChar char="•"/>
              <a:tabLst>
                <a:tab pos="421688" algn="l"/>
                <a:tab pos="723708" algn="l"/>
                <a:tab pos="950508" algn="l"/>
                <a:tab pos="1802432" algn="l"/>
              </a:tabLst>
            </a:pPr>
            <a:r>
              <a:rPr sz="2200" spc="-4" dirty="0">
                <a:latin typeface="Arial"/>
                <a:cs typeface="Arial"/>
              </a:rPr>
              <a:t>If	</a:t>
            </a:r>
            <a:r>
              <a:rPr sz="2200" b="1" i="1" dirty="0">
                <a:latin typeface="Arial"/>
                <a:cs typeface="Arial"/>
              </a:rPr>
              <a:t>I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set of LR(0) items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4" dirty="0">
                <a:latin typeface="Arial"/>
                <a:cs typeface="Arial"/>
              </a:rPr>
              <a:t>grammar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G,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set of LR(0) items constructed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 the </a:t>
            </a:r>
            <a:r>
              <a:rPr sz="2200" spc="-4" dirty="0">
                <a:latin typeface="Arial"/>
                <a:cs typeface="Arial"/>
              </a:rPr>
              <a:t>two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8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28837" lvl="1" indent="-307149">
              <a:buClr>
                <a:srgbClr val="CD3100"/>
              </a:buClr>
              <a:buAutoNum type="arabicPeriod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Initially, every LR(0) item in </a:t>
            </a:r>
            <a:r>
              <a:rPr sz="2200" b="1" i="1" dirty="0">
                <a:latin typeface="Arial"/>
                <a:cs typeface="Arial"/>
              </a:rPr>
              <a:t>I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36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137903" lvl="1" indent="-307149">
              <a:lnSpc>
                <a:spcPts val="2477"/>
              </a:lnSpc>
              <a:spcBef>
                <a:spcPts val="494"/>
              </a:spcBef>
              <a:buClr>
                <a:srgbClr val="CD3100"/>
              </a:buClr>
              <a:buAutoNum type="arabicPeriod"/>
              <a:tabLst>
                <a:tab pos="729407" algn="l"/>
                <a:tab pos="2290793" algn="l"/>
                <a:tab pos="4235688" algn="l"/>
              </a:tabLst>
            </a:pPr>
            <a:r>
              <a:rPr sz="2200" spc="-4" dirty="0">
                <a:latin typeface="Arial"/>
                <a:cs typeface="Arial"/>
              </a:rPr>
              <a:t>If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06" dirty="0">
                <a:latin typeface="Arial"/>
                <a:cs typeface="Arial"/>
              </a:rPr>
              <a:t> </a:t>
            </a:r>
            <a:r>
              <a:rPr sz="2200" spc="4" dirty="0">
                <a:latin typeface="Symbol"/>
                <a:cs typeface="Symbol"/>
              </a:rPr>
              <a:t>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</a:t>
            </a:r>
            <a:r>
              <a:rPr sz="2200" spc="-4" dirty="0">
                <a:latin typeface="Arial"/>
                <a:cs typeface="Arial"/>
              </a:rPr>
              <a:t>.B</a:t>
            </a:r>
            <a:r>
              <a:rPr sz="2200" spc="-4" dirty="0">
                <a:latin typeface="Symbol"/>
                <a:cs typeface="Symbol"/>
              </a:rPr>
              <a:t>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and B</a:t>
            </a:r>
            <a:r>
              <a:rPr sz="2200" spc="-4" dirty="0">
                <a:latin typeface="Symbol"/>
                <a:cs typeface="Symbol"/>
              </a:rPr>
              <a:t>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Arial"/>
                <a:cs typeface="Arial"/>
              </a:rPr>
              <a:t>is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production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 of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G;</a:t>
            </a:r>
            <a:endParaRPr sz="2200">
              <a:latin typeface="Arial"/>
              <a:cs typeface="Arial"/>
            </a:endParaRPr>
          </a:p>
          <a:p>
            <a:pPr marL="728837">
              <a:spcBef>
                <a:spcPts val="256"/>
              </a:spcBef>
              <a:tabLst>
                <a:tab pos="2128386" algn="l"/>
              </a:tabLst>
            </a:pPr>
            <a:r>
              <a:rPr sz="2200" spc="-4" dirty="0">
                <a:latin typeface="Arial"/>
                <a:cs typeface="Arial"/>
              </a:rPr>
              <a:t>then  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B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Arial"/>
                <a:cs typeface="Arial"/>
              </a:rPr>
              <a:t>.</a:t>
            </a:r>
            <a:r>
              <a:rPr sz="2200" spc="-4" dirty="0">
                <a:latin typeface="Symbol"/>
                <a:cs typeface="Symbol"/>
              </a:rPr>
              <a:t>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4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242186" indent="-5698">
              <a:lnSpc>
                <a:spcPts val="2522"/>
              </a:lnSpc>
              <a:spcBef>
                <a:spcPts val="381"/>
              </a:spcBef>
            </a:pPr>
            <a:r>
              <a:rPr sz="2200" dirty="0">
                <a:latin typeface="Arial"/>
                <a:cs typeface="Arial"/>
              </a:rPr>
              <a:t>We </a:t>
            </a:r>
            <a:r>
              <a:rPr sz="2200" spc="-4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apply </a:t>
            </a:r>
            <a:r>
              <a:rPr sz="2200" spc="-4" dirty="0">
                <a:latin typeface="Arial"/>
                <a:cs typeface="Arial"/>
              </a:rPr>
              <a:t>this rule until 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new LR(0) items  can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>
              <a:tabLst>
                <a:tab pos="3178617" algn="l"/>
              </a:tabLst>
            </a:pPr>
            <a:r>
              <a:rPr spc="4" dirty="0"/>
              <a:t>The </a:t>
            </a:r>
            <a:r>
              <a:rPr spc="18" dirty="0"/>
              <a:t> </a:t>
            </a:r>
            <a:r>
              <a:rPr spc="-4" dirty="0"/>
              <a:t>Closure </a:t>
            </a:r>
            <a:r>
              <a:rPr spc="27" dirty="0"/>
              <a:t> </a:t>
            </a:r>
            <a:r>
              <a:rPr dirty="0"/>
              <a:t>Operation	--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9" dirty="0">
                <a:latin typeface="Arial"/>
                <a:cs typeface="Arial"/>
              </a:rPr>
              <a:t>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closure({E'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59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E})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3467" y="1850694"/>
          <a:ext cx="7511708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185"/>
                <a:gridCol w="1603805"/>
                <a:gridCol w="3425718"/>
              </a:tblGrid>
              <a:tr h="348086">
                <a:tc>
                  <a:txBody>
                    <a:bodyPr/>
                    <a:lstStyle/>
                    <a:p>
                      <a:pPr marL="22225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{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45"/>
                        </a:lnSpc>
                        <a:tabLst>
                          <a:tab pos="2239010" algn="l"/>
                        </a:tabLst>
                      </a:pPr>
                      <a:r>
                        <a:rPr sz="1900" spc="50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5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900" spc="705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	kernel</a:t>
                      </a:r>
                      <a:r>
                        <a:rPr sz="1900" spc="-6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433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8016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	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GOTO</a:t>
            </a:r>
            <a:r>
              <a:rPr spc="-40" dirty="0"/>
              <a:t> </a:t>
            </a:r>
            <a:r>
              <a:rPr spc="-4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9522" indent="-307718">
              <a:lnSpc>
                <a:spcPts val="2136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I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set of </a:t>
            </a:r>
            <a:r>
              <a:rPr sz="2000" spc="-4" dirty="0">
                <a:latin typeface="Arial"/>
                <a:cs typeface="Arial"/>
              </a:rPr>
              <a:t>LR(0)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4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4" dirty="0">
                <a:latin typeface="Arial"/>
                <a:cs typeface="Arial"/>
              </a:rPr>
              <a:t>is a grammar </a:t>
            </a:r>
            <a:r>
              <a:rPr sz="2000" dirty="0">
                <a:latin typeface="Arial"/>
                <a:cs typeface="Arial"/>
              </a:rPr>
              <a:t>symbol (terminal  </a:t>
            </a:r>
            <a:r>
              <a:rPr sz="2000" spc="-4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non-terminal), </a:t>
            </a:r>
            <a:r>
              <a:rPr sz="2000" spc="-4" dirty="0">
                <a:latin typeface="Arial"/>
                <a:cs typeface="Arial"/>
              </a:rPr>
              <a:t>then GOTO(I,X) is defined as</a:t>
            </a:r>
            <a:r>
              <a:rPr sz="2000" spc="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421118">
              <a:lnSpc>
                <a:spcPts val="2768"/>
              </a:lnSpc>
              <a:spcBef>
                <a:spcPts val="63"/>
              </a:spcBef>
              <a:tabLst>
                <a:tab pos="1032566" algn="l"/>
                <a:tab pos="2673732" algn="l"/>
              </a:tabLst>
            </a:pPr>
            <a:r>
              <a:rPr sz="25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000" spc="6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	A 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spc="-37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678690" marR="4559">
              <a:lnSpc>
                <a:spcPts val="2486"/>
              </a:lnSpc>
              <a:spcBef>
                <a:spcPts val="274"/>
              </a:spcBef>
            </a:pPr>
            <a:r>
              <a:rPr sz="2000" dirty="0">
                <a:latin typeface="Arial"/>
                <a:cs typeface="Arial"/>
              </a:rPr>
              <a:t>then every item in </a:t>
            </a:r>
            <a:r>
              <a:rPr sz="2000" b="1" spc="-4" dirty="0">
                <a:latin typeface="Arial"/>
                <a:cs typeface="Arial"/>
              </a:rPr>
              <a:t>closure({A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</a:t>
            </a:r>
            <a:r>
              <a:rPr sz="2000" b="1" dirty="0">
                <a:latin typeface="Arial"/>
                <a:cs typeface="Arial"/>
              </a:rPr>
              <a:t>}) </a:t>
            </a:r>
            <a:r>
              <a:rPr sz="2000" spc="-4" dirty="0">
                <a:latin typeface="Arial"/>
                <a:cs typeface="Arial"/>
              </a:rPr>
              <a:t>will</a:t>
            </a:r>
            <a:r>
              <a:rPr sz="2000" spc="-28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in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GOTO(I,X).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328"/>
              </a:spcBef>
            </a:pPr>
            <a:r>
              <a:rPr sz="2000" spc="-4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81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86944" algn="l"/>
                <a:tab pos="1730062" algn="l"/>
              </a:tabLst>
            </a:pPr>
            <a:r>
              <a:rPr dirty="0">
                <a:latin typeface="Arial"/>
                <a:cs typeface="Arial"/>
              </a:rPr>
              <a:t>I  </a:t>
            </a:r>
            <a:r>
              <a:rPr spc="14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={	E’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38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E,	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67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</a:t>
            </a:r>
            <a:endParaRPr>
              <a:latin typeface="Arial"/>
              <a:cs typeface="Arial"/>
            </a:endParaRPr>
          </a:p>
          <a:p>
            <a:pPr marL="586944" marR="39320">
              <a:lnSpc>
                <a:spcPct val="108500"/>
              </a:lnSpc>
              <a:tabLst>
                <a:tab pos="1817818" algn="l"/>
                <a:tab pos="2796819" algn="l"/>
              </a:tabLst>
            </a:pPr>
            <a:r>
              <a:rPr spc="4" dirty="0">
                <a:latin typeface="Arial"/>
                <a:cs typeface="Arial"/>
              </a:rPr>
              <a:t>T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	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F, 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	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22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Arial"/>
                <a:cs typeface="Arial"/>
              </a:rPr>
              <a:t>F,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390347">
              <a:lnSpc>
                <a:spcPct val="108200"/>
              </a:lnSpc>
            </a:pPr>
            <a:r>
              <a:rPr spc="-4" dirty="0">
                <a:latin typeface="Arial"/>
                <a:cs typeface="Arial"/>
              </a:rPr>
              <a:t>GOTO(I,E) </a:t>
            </a:r>
            <a:r>
              <a:rPr dirty="0">
                <a:latin typeface="Arial"/>
                <a:cs typeface="Arial"/>
              </a:rPr>
              <a:t>= { </a:t>
            </a:r>
            <a:r>
              <a:rPr spc="-4" dirty="0">
                <a:solidFill>
                  <a:srgbClr val="31319A"/>
                </a:solidFill>
                <a:latin typeface="Arial"/>
                <a:cs typeface="Arial"/>
              </a:rPr>
              <a:t>E’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+T</a:t>
            </a:r>
            <a:r>
              <a:rPr spc="-16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GOTO(I,T)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*F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GOTO(I,F) </a:t>
            </a:r>
            <a:r>
              <a:rPr dirty="0">
                <a:latin typeface="Arial"/>
                <a:cs typeface="Arial"/>
              </a:rPr>
              <a:t>= {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79"/>
              </a:spcBef>
            </a:pPr>
            <a:r>
              <a:rPr spc="-4" dirty="0">
                <a:latin typeface="Arial"/>
                <a:cs typeface="Arial"/>
              </a:rPr>
              <a:t>GOTO(I,()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E), 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 </a:t>
            </a:r>
            <a:r>
              <a:rPr spc="4" dirty="0">
                <a:latin typeface="Arial"/>
                <a:cs typeface="Arial"/>
              </a:rPr>
              <a:t>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endParaRPr>
              <a:latin typeface="Symbol"/>
              <a:cs typeface="Symbol"/>
            </a:endParaRPr>
          </a:p>
          <a:p>
            <a:pPr marL="11397" marR="662734" indent="1333447">
              <a:lnSpc>
                <a:spcPts val="2333"/>
              </a:lnSpc>
              <a:spcBef>
                <a:spcPts val="99"/>
              </a:spcBef>
              <a:tabLst>
                <a:tab pos="3428781" algn="l"/>
              </a:tabLst>
            </a:pP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  </a:t>
            </a:r>
            <a:r>
              <a:rPr spc="-4" dirty="0">
                <a:latin typeface="Arial"/>
                <a:cs typeface="Arial"/>
              </a:rPr>
              <a:t>GOTO(I,id)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id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337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Construction </a:t>
            </a:r>
            <a:r>
              <a:rPr dirty="0"/>
              <a:t>of </a:t>
            </a:r>
            <a:r>
              <a:rPr spc="4" dirty="0"/>
              <a:t>The </a:t>
            </a:r>
            <a:r>
              <a:rPr dirty="0"/>
              <a:t>Canonical LR(0) </a:t>
            </a:r>
            <a:r>
              <a:rPr spc="-4" dirty="0"/>
              <a:t>Collection</a:t>
            </a:r>
            <a:r>
              <a:rPr spc="-18" dirty="0"/>
              <a:t> </a:t>
            </a:r>
            <a:r>
              <a:rPr spc="-4" dirty="0"/>
              <a:t>(CC)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0688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To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SLR parsing tables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</a:t>
            </a:r>
            <a:r>
              <a:rPr sz="2000" spc="-4" dirty="0">
                <a:latin typeface="Arial"/>
                <a:cs typeface="Arial"/>
              </a:rPr>
              <a:t>G, we will 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canonical LR(0) collection </a:t>
            </a:r>
            <a:r>
              <a:rPr sz="2000" dirty="0">
                <a:latin typeface="Arial"/>
                <a:cs typeface="Arial"/>
              </a:rPr>
              <a:t>of the grammar</a:t>
            </a:r>
            <a:r>
              <a:rPr sz="2000" spc="-4" dirty="0">
                <a:latin typeface="Arial"/>
                <a:cs typeface="Arial"/>
              </a:rPr>
              <a:t> G’.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Font typeface="Arial"/>
              <a:buChar char="•"/>
              <a:tabLst>
                <a:tab pos="319115" algn="l"/>
              </a:tabLst>
            </a:pPr>
            <a:r>
              <a:rPr sz="2000" b="1" i="1" spc="-4" dirty="0">
                <a:latin typeface="Arial"/>
                <a:cs typeface="Arial"/>
              </a:rPr>
              <a:t>Algorithm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175"/>
              </a:spcBef>
            </a:pPr>
            <a:r>
              <a:rPr sz="2200" b="1" i="1" dirty="0">
                <a:latin typeface="Arial"/>
                <a:cs typeface="Arial"/>
              </a:rPr>
              <a:t>C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{ </a:t>
            </a:r>
            <a:r>
              <a:rPr sz="2200" spc="-4" dirty="0">
                <a:latin typeface="Arial"/>
                <a:cs typeface="Arial"/>
              </a:rPr>
              <a:t>closure({S'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Arial"/>
                <a:cs typeface="Arial"/>
              </a:rPr>
              <a:t>S})</a:t>
            </a:r>
            <a:r>
              <a:rPr sz="2200" spc="-16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78690" marR="4559" indent="-257572">
              <a:lnSpc>
                <a:spcPts val="2333"/>
              </a:lnSpc>
              <a:spcBef>
                <a:spcPts val="359"/>
              </a:spcBef>
            </a:pPr>
            <a:r>
              <a:rPr sz="2200" b="1" spc="-4" dirty="0">
                <a:latin typeface="Arial"/>
                <a:cs typeface="Arial"/>
              </a:rPr>
              <a:t>repeat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followings </a:t>
            </a:r>
            <a:r>
              <a:rPr sz="2200" dirty="0">
                <a:latin typeface="Arial"/>
                <a:cs typeface="Arial"/>
              </a:rPr>
              <a:t>until </a:t>
            </a:r>
            <a:r>
              <a:rPr sz="2200" spc="-4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set of LR(0) items can 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0091" algn="ctr">
              <a:lnSpc>
                <a:spcPts val="2647"/>
              </a:lnSpc>
            </a:pPr>
            <a:r>
              <a:rPr sz="2300" b="1" dirty="0">
                <a:latin typeface="Arial"/>
                <a:cs typeface="Arial"/>
              </a:rPr>
              <a:t>for each </a:t>
            </a:r>
            <a:r>
              <a:rPr sz="2300" b="1" i="1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b="1" i="1" spc="4" dirty="0">
                <a:latin typeface="Arial"/>
                <a:cs typeface="Arial"/>
              </a:rPr>
              <a:t>C </a:t>
            </a:r>
            <a:r>
              <a:rPr sz="2300" dirty="0">
                <a:latin typeface="Arial"/>
                <a:cs typeface="Arial"/>
              </a:rPr>
              <a:t>and each </a:t>
            </a:r>
            <a:r>
              <a:rPr sz="2300" spc="-4" dirty="0">
                <a:latin typeface="Arial"/>
                <a:cs typeface="Arial"/>
              </a:rPr>
              <a:t>grammar symbol</a:t>
            </a:r>
            <a:r>
              <a:rPr sz="2300" spc="-31" dirty="0">
                <a:latin typeface="Arial"/>
                <a:cs typeface="Arial"/>
              </a:rPr>
              <a:t> </a:t>
            </a:r>
            <a:r>
              <a:rPr sz="2300" spc="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49300" algn="ctr">
              <a:lnSpc>
                <a:spcPts val="2692"/>
              </a:lnSpc>
            </a:pPr>
            <a:r>
              <a:rPr sz="2300" b="1" spc="-4" dirty="0">
                <a:latin typeface="Arial"/>
                <a:cs typeface="Arial"/>
              </a:rPr>
              <a:t>if </a:t>
            </a:r>
            <a:r>
              <a:rPr sz="2300" spc="-4" dirty="0">
                <a:latin typeface="Arial"/>
                <a:cs typeface="Arial"/>
              </a:rPr>
              <a:t>GOTO(I,X) </a:t>
            </a:r>
            <a:r>
              <a:rPr sz="2300" dirty="0">
                <a:latin typeface="Arial"/>
                <a:cs typeface="Arial"/>
              </a:rPr>
              <a:t>is not empty and not in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1651991">
              <a:lnSpc>
                <a:spcPts val="2746"/>
              </a:lnSpc>
            </a:pPr>
            <a:r>
              <a:rPr sz="2300" dirty="0">
                <a:latin typeface="Arial"/>
                <a:cs typeface="Arial"/>
              </a:rPr>
              <a:t>add </a:t>
            </a:r>
            <a:r>
              <a:rPr sz="2300" spc="-4" dirty="0">
                <a:latin typeface="Arial"/>
                <a:cs typeface="Arial"/>
              </a:rPr>
              <a:t>GOTO(I,X) to</a:t>
            </a:r>
            <a:r>
              <a:rPr sz="2300" spc="-36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GOTO function </a:t>
            </a:r>
            <a:r>
              <a:rPr sz="2000" spc="-4" dirty="0">
                <a:latin typeface="Arial"/>
                <a:cs typeface="Arial"/>
              </a:rPr>
              <a:t>is a DFA on </a:t>
            </a:r>
            <a:r>
              <a:rPr sz="2000" dirty="0">
                <a:latin typeface="Arial"/>
                <a:cs typeface="Arial"/>
              </a:rPr>
              <a:t>the sets </a:t>
            </a:r>
            <a:r>
              <a:rPr sz="2000" spc="-4" dirty="0">
                <a:latin typeface="Arial"/>
                <a:cs typeface="Arial"/>
              </a:rPr>
              <a:t>in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71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dirty="0"/>
              <a:t>Consider the grammar</a:t>
            </a:r>
          </a:p>
          <a:p>
            <a:r>
              <a:rPr lang="en-US" sz="2900" dirty="0"/>
              <a:t>S → </a:t>
            </a:r>
            <a:r>
              <a:rPr lang="en-US" sz="2900" dirty="0" err="1"/>
              <a:t>aABe</a:t>
            </a:r>
            <a:endParaRPr lang="en-US" sz="2900" dirty="0"/>
          </a:p>
          <a:p>
            <a:r>
              <a:rPr lang="en-US" sz="2900" dirty="0"/>
              <a:t>A → </a:t>
            </a:r>
            <a:r>
              <a:rPr lang="en-US" sz="2900" dirty="0" err="1"/>
              <a:t>Abc</a:t>
            </a:r>
            <a:r>
              <a:rPr lang="en-US" sz="2900" dirty="0"/>
              <a:t> | b</a:t>
            </a:r>
          </a:p>
          <a:p>
            <a:r>
              <a:rPr lang="en-US" sz="2900" dirty="0"/>
              <a:t>B → d                                                                        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sentence </a:t>
            </a:r>
            <a:r>
              <a:rPr lang="en-US" sz="3900" b="1" dirty="0" err="1"/>
              <a:t>abbcde</a:t>
            </a:r>
            <a:r>
              <a:rPr lang="en-US" sz="3900" dirty="0"/>
              <a:t> </a:t>
            </a:r>
            <a:r>
              <a:rPr lang="en-US" sz="3000" dirty="0"/>
              <a:t>can be reduced to S by the following steps.</a:t>
            </a:r>
          </a:p>
          <a:p>
            <a:r>
              <a:rPr lang="en-US" sz="2600" dirty="0" err="1"/>
              <a:t>abbcde</a:t>
            </a:r>
            <a:endParaRPr lang="en-US" sz="2600" dirty="0"/>
          </a:p>
          <a:p>
            <a:r>
              <a:rPr lang="en-US" sz="2600" dirty="0" err="1"/>
              <a:t>aAbcde</a:t>
            </a:r>
            <a:endParaRPr lang="en-US" sz="2600" dirty="0"/>
          </a:p>
          <a:p>
            <a:r>
              <a:rPr lang="en-US" sz="2600" dirty="0" err="1"/>
              <a:t>aAde</a:t>
            </a:r>
            <a:endParaRPr lang="en-US" sz="2600" dirty="0"/>
          </a:p>
          <a:p>
            <a:r>
              <a:rPr lang="en-US" sz="2600" dirty="0" err="1"/>
              <a:t>aABe</a:t>
            </a:r>
            <a:endParaRPr lang="en-US" sz="2600" dirty="0"/>
          </a:p>
          <a:p>
            <a:r>
              <a:rPr lang="en-US" sz="2600" dirty="0" smtClean="0"/>
              <a:t>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100" dirty="0"/>
              <a:t>These reductions trace out the following rightmost derivation in reverse.</a:t>
            </a:r>
            <a:endParaRPr lang="en-US" sz="4000" dirty="0"/>
          </a:p>
          <a:p>
            <a:r>
              <a:rPr lang="en-US" sz="2600" dirty="0"/>
              <a:t>S </a:t>
            </a:r>
            <a:r>
              <a:rPr lang="en-US" sz="2600" dirty="0" smtClean="0"/>
              <a:t>    </a:t>
            </a:r>
            <a:r>
              <a:rPr lang="en-US" sz="2800" dirty="0"/>
              <a:t> →</a:t>
            </a:r>
            <a:r>
              <a:rPr lang="en-US" sz="2600" dirty="0" smtClean="0"/>
              <a:t>        </a:t>
            </a:r>
            <a:r>
              <a:rPr lang="en-US" sz="2600" dirty="0" err="1"/>
              <a:t>aABe</a:t>
            </a:r>
            <a:r>
              <a:rPr lang="en-US" sz="2600" dirty="0"/>
              <a:t>  </a:t>
            </a:r>
            <a:r>
              <a:rPr lang="en-US" sz="2600" dirty="0" smtClean="0"/>
              <a:t>        </a:t>
            </a:r>
            <a:r>
              <a:rPr lang="en-US" sz="2800" dirty="0"/>
              <a:t> →</a:t>
            </a:r>
            <a:r>
              <a:rPr lang="en-US" sz="2600" dirty="0" smtClean="0"/>
              <a:t>       </a:t>
            </a:r>
            <a:r>
              <a:rPr lang="en-US" sz="2600" dirty="0" err="1" smtClean="0"/>
              <a:t>aAde</a:t>
            </a:r>
            <a:r>
              <a:rPr lang="en-US" sz="2600" dirty="0" smtClean="0"/>
              <a:t>      </a:t>
            </a:r>
            <a:r>
              <a:rPr lang="en-US" sz="2800" dirty="0"/>
              <a:t> →</a:t>
            </a:r>
            <a:r>
              <a:rPr lang="en-US" sz="2600" dirty="0" smtClean="0"/>
              <a:t>       </a:t>
            </a:r>
            <a:r>
              <a:rPr lang="en-US" sz="2600" dirty="0" err="1" smtClean="0"/>
              <a:t>aAbcde</a:t>
            </a:r>
            <a:r>
              <a:rPr lang="en-US" sz="2600" dirty="0" smtClean="0"/>
              <a:t>      </a:t>
            </a:r>
            <a:r>
              <a:rPr lang="en-US" sz="2800" dirty="0"/>
              <a:t> </a:t>
            </a:r>
            <a:r>
              <a:rPr lang="en-US" sz="2800" dirty="0" smtClean="0"/>
              <a:t>→</a:t>
            </a:r>
            <a:r>
              <a:rPr lang="en-US" sz="2600" dirty="0" smtClean="0"/>
              <a:t>     </a:t>
            </a:r>
            <a:r>
              <a:rPr lang="en-US" sz="2600" dirty="0" err="1" smtClean="0"/>
              <a:t>abbcde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dirty="0"/>
              <a:t>Canonical </a:t>
            </a:r>
            <a:r>
              <a:rPr spc="-4" dirty="0"/>
              <a:t>LR(0) Collection </a:t>
            </a:r>
            <a:r>
              <a:rPr dirty="0"/>
              <a:t>--</a:t>
            </a:r>
            <a:r>
              <a:rPr spc="-63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7" y="1369266"/>
          <a:ext cx="6128855" cy="414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96"/>
                <a:gridCol w="1662545"/>
                <a:gridCol w="1662545"/>
                <a:gridCol w="1387769"/>
              </a:tblGrid>
              <a:tr h="56349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.E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991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311">
                <a:tc>
                  <a:txBody>
                    <a:bodyPr/>
                    <a:lstStyle/>
                    <a:p>
                      <a:pPr marL="321945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indent="-30035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T*.F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98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(.E)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(E.)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917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500" spc="-4" dirty="0">
                <a:solidFill>
                  <a:srgbClr val="CD0000"/>
                </a:solidFill>
                <a:latin typeface="Arial"/>
                <a:cs typeface="Arial"/>
              </a:rPr>
              <a:t>I</a:t>
            </a:r>
            <a:r>
              <a:rPr sz="1500" spc="-6" baseline="-20202" dirty="0">
                <a:solidFill>
                  <a:srgbClr val="CD0000"/>
                </a:solidFill>
                <a:latin typeface="Arial"/>
                <a:cs typeface="Arial"/>
              </a:rPr>
              <a:t>5</a:t>
            </a:r>
            <a:r>
              <a:rPr sz="1500" spc="-4" dirty="0"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500"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z="1500" spc="-4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id.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Transition </a:t>
            </a:r>
            <a:r>
              <a:rPr dirty="0"/>
              <a:t>Diagram </a:t>
            </a:r>
            <a:r>
              <a:rPr spc="-4" dirty="0"/>
              <a:t>(DFA) </a:t>
            </a:r>
            <a:r>
              <a:rPr dirty="0"/>
              <a:t>of Goto</a:t>
            </a:r>
            <a:r>
              <a:rPr spc="-49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0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1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2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8</a:t>
            </a:r>
            <a:endParaRPr sz="2200" baseline="-20833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  <a:spcBef>
                <a:spcPts val="4"/>
              </a:spcBef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9</a:t>
            </a:r>
            <a:endParaRPr sz="2200" baseline="-20833">
              <a:latin typeface="Times New Roman"/>
              <a:cs typeface="Times New Roman"/>
            </a:endParaRPr>
          </a:p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1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1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5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5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aseline="-27777" dirty="0">
                <a:solidFill>
                  <a:srgbClr val="31319A"/>
                </a:solidFill>
                <a:latin typeface="Times New Roman"/>
                <a:cs typeface="Times New Roman"/>
              </a:rPr>
              <a:t>id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7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263840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6727" algn="ctr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76" algn="ctr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61" algn="ctr">
              <a:lnSpc>
                <a:spcPts val="2562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63823" algn="ctr">
              <a:lnSpc>
                <a:spcPts val="1916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R="34761" algn="ctr">
              <a:spcBef>
                <a:spcPts val="687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marR="96304" indent="-63253">
              <a:lnSpc>
                <a:spcPct val="138900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  (</a:t>
            </a:r>
            <a:endParaRPr sz="1600">
              <a:latin typeface="Times New Roman"/>
              <a:cs typeface="Times New Roman"/>
            </a:endParaRPr>
          </a:p>
          <a:p>
            <a:pPr marL="74080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53418" y="5904266"/>
            <a:ext cx="6904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https://www.youtube.com/watch?v=caGd_-</a:t>
            </a:r>
            <a:r>
              <a:rPr lang="en-US" dirty="0" smtClean="0">
                <a:hlinkClick r:id="rId2"/>
              </a:rPr>
              <a:t>TvPLc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54" dirty="0"/>
              <a:t> </a:t>
            </a:r>
            <a:r>
              <a:rPr dirty="0"/>
              <a:t>Table</a:t>
            </a:r>
          </a:p>
          <a:p>
            <a:pPr marL="11397">
              <a:spcBef>
                <a:spcPts val="27"/>
              </a:spcBef>
            </a:pPr>
            <a:r>
              <a:rPr sz="1300" dirty="0"/>
              <a:t>(of an </a:t>
            </a:r>
            <a:r>
              <a:rPr sz="1300" spc="-4" dirty="0"/>
              <a:t>augumented grammar</a:t>
            </a:r>
            <a:r>
              <a:rPr sz="1300" spc="-45" dirty="0"/>
              <a:t> </a:t>
            </a:r>
            <a:r>
              <a:rPr sz="1300" spc="-4" dirty="0"/>
              <a:t>G’)</a:t>
            </a:r>
            <a:endParaRPr sz="13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250" marR="577257" indent="-820013">
              <a:lnSpc>
                <a:spcPts val="1974"/>
              </a:lnSpc>
              <a:buClr>
                <a:srgbClr val="CD3100"/>
              </a:buClr>
              <a:buFont typeface="+mj-lt"/>
              <a:buAutoNum type="arabicPeriod"/>
              <a:tabLst>
                <a:tab pos="685528" algn="l"/>
                <a:tab pos="6430746" algn="l"/>
              </a:tabLst>
            </a:pPr>
            <a:r>
              <a:rPr sz="2000" spc="-4" dirty="0"/>
              <a:t>Construct the canonical collection </a:t>
            </a:r>
            <a:r>
              <a:rPr sz="2000" dirty="0"/>
              <a:t>of </a:t>
            </a:r>
            <a:r>
              <a:rPr sz="2000" spc="-4" dirty="0"/>
              <a:t>sets </a:t>
            </a:r>
            <a:r>
              <a:rPr sz="2000" dirty="0"/>
              <a:t>of </a:t>
            </a:r>
            <a:r>
              <a:rPr sz="2000" spc="440" dirty="0"/>
              <a:t> </a:t>
            </a:r>
            <a:r>
              <a:rPr sz="2000" spc="-4" dirty="0"/>
              <a:t>LR(0</a:t>
            </a:r>
            <a:r>
              <a:rPr sz="2000" spc="-4"/>
              <a:t>)</a:t>
            </a:r>
            <a:r>
              <a:rPr sz="2000" spc="139"/>
              <a:t> </a:t>
            </a:r>
            <a:r>
              <a:rPr sz="2000" spc="-9" smtClean="0"/>
              <a:t>items</a:t>
            </a:r>
            <a:r>
              <a:rPr lang="en-US" sz="2000" spc="-9" dirty="0" smtClean="0"/>
              <a:t> </a:t>
            </a:r>
            <a:r>
              <a:rPr sz="2000" spc="-9" smtClean="0"/>
              <a:t>for</a:t>
            </a:r>
            <a:r>
              <a:rPr sz="2000" spc="-90" smtClean="0"/>
              <a:t> </a:t>
            </a:r>
            <a:r>
              <a:rPr sz="2000" dirty="0"/>
              <a:t>G’.  </a:t>
            </a:r>
            <a:r>
              <a:rPr sz="2000" spc="-9" dirty="0"/>
              <a:t>C</a:t>
            </a:r>
            <a:r>
              <a:rPr sz="2000" spc="-9" dirty="0">
                <a:latin typeface="Symbol"/>
                <a:cs typeface="Symbol"/>
              </a:rPr>
              <a:t></a:t>
            </a:r>
            <a:r>
              <a:rPr sz="2000" spc="-9" dirty="0"/>
              <a:t>{I</a:t>
            </a:r>
            <a:r>
              <a:rPr sz="2000" spc="-13" baseline="-21367" dirty="0"/>
              <a:t>0</a:t>
            </a:r>
            <a:r>
              <a:rPr sz="2000" spc="-9" dirty="0"/>
              <a:t>,...,I</a:t>
            </a:r>
            <a:r>
              <a:rPr sz="2000" spc="-13" baseline="-21367" dirty="0"/>
              <a:t>n</a:t>
            </a:r>
            <a:r>
              <a:rPr sz="2000" spc="-9" dirty="0"/>
              <a:t>}</a:t>
            </a:r>
            <a:endParaRPr sz="2000">
              <a:latin typeface="Symbol"/>
              <a:cs typeface="Symbol"/>
            </a:endParaRPr>
          </a:p>
          <a:p>
            <a:pPr marL="685528" indent="-410291">
              <a:spcBef>
                <a:spcPts val="1203"/>
              </a:spcBef>
              <a:buClr>
                <a:srgbClr val="CD3100"/>
              </a:buClr>
              <a:buAutoNum type="arabicPeriod"/>
              <a:tabLst>
                <a:tab pos="685528" algn="l"/>
              </a:tabLst>
            </a:pPr>
            <a:r>
              <a:rPr sz="2000" spc="-4" dirty="0"/>
              <a:t>Create the parsing action table </a:t>
            </a:r>
            <a:r>
              <a:rPr sz="2000" spc="-4"/>
              <a:t>as</a:t>
            </a:r>
            <a:r>
              <a:rPr sz="2000" spc="-27"/>
              <a:t> </a:t>
            </a:r>
            <a:r>
              <a:rPr sz="2000" spc="-4" smtClean="0"/>
              <a:t>follows</a:t>
            </a:r>
            <a:r>
              <a:rPr lang="en-US" sz="2000" spc="-4" dirty="0" smtClean="0"/>
              <a:t>:</a:t>
            </a:r>
            <a:endParaRPr sz="2000" spc="-4" dirty="0"/>
          </a:p>
          <a:p>
            <a:pPr marL="993247" lvl="1" indent="-307718">
              <a:lnSpc>
                <a:spcPts val="2037"/>
              </a:lnSpc>
              <a:spcBef>
                <a:spcPts val="23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5801633" algn="l"/>
              </a:tabLst>
            </a:pPr>
            <a:r>
              <a:rPr sz="2000" spc="-4" dirty="0">
                <a:latin typeface="Arial"/>
                <a:cs typeface="Arial"/>
              </a:rPr>
              <a:t>If	</a:t>
            </a:r>
            <a:r>
              <a:rPr sz="2000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4" dirty="0">
                <a:latin typeface="Arial"/>
                <a:cs typeface="Arial"/>
              </a:rPr>
              <a:t>terminal, 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in I</a:t>
            </a:r>
            <a:r>
              <a:rPr sz="2000" spc="-6" baseline="-21367" dirty="0">
                <a:latin typeface="Arial"/>
                <a:cs typeface="Arial"/>
              </a:rPr>
              <a:t>i    </a:t>
            </a:r>
            <a:r>
              <a:rPr sz="2000" spc="404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 action[i,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-94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is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shift</a:t>
            </a:r>
            <a:r>
              <a:rPr sz="2000" i="1" spc="-81" smtClean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.</a:t>
            </a:r>
          </a:p>
          <a:p>
            <a:pPr marL="993247" marR="653617" lvl="1" indent="-307718">
              <a:lnSpc>
                <a:spcPts val="1938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1954582" algn="l"/>
                <a:tab pos="2446932" algn="l"/>
                <a:tab pos="4517193" algn="l"/>
                <a:tab pos="5987403" algn="l"/>
              </a:tabLst>
            </a:pPr>
            <a:r>
              <a:rPr sz="2000" spc="-4" dirty="0">
                <a:latin typeface="Arial"/>
                <a:cs typeface="Arial"/>
              </a:rPr>
              <a:t>If	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3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action[i,a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reduce  </a:t>
            </a:r>
            <a:r>
              <a:rPr sz="2000" i="1" spc="22" smtClean="0">
                <a:latin typeface="Arial"/>
                <a:cs typeface="Arial"/>
              </a:rPr>
              <a:t> </a:t>
            </a:r>
            <a:r>
              <a:rPr sz="2000" i="1" spc="-49" dirty="0">
                <a:latin typeface="Arial"/>
                <a:cs typeface="Arial"/>
              </a:rPr>
              <a:t>A</a:t>
            </a:r>
            <a:r>
              <a:rPr sz="2000" i="1" spc="-49" dirty="0">
                <a:latin typeface="Symbol"/>
                <a:cs typeface="Symbol"/>
              </a:rPr>
              <a:t></a:t>
            </a:r>
            <a:r>
              <a:rPr sz="2000" i="1" spc="-49" dirty="0">
                <a:latin typeface="Times New Roman"/>
                <a:cs typeface="Times New Roman"/>
              </a:rPr>
              <a:t>	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  </a:t>
            </a:r>
            <a:r>
              <a:rPr sz="2000" spc="-4" smtClean="0">
                <a:latin typeface="Arial"/>
                <a:cs typeface="Arial"/>
              </a:rPr>
              <a:t>FOLLOW(A)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where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</a:t>
            </a:r>
            <a:r>
              <a:rPr sz="2000" spc="-4" dirty="0">
                <a:latin typeface="Arial"/>
                <a:cs typeface="Arial"/>
              </a:rPr>
              <a:t>S’.</a:t>
            </a:r>
            <a:endParaRPr sz="2000">
              <a:latin typeface="Arial"/>
              <a:cs typeface="Arial"/>
            </a:endParaRPr>
          </a:p>
          <a:p>
            <a:pPr marL="993247" lvl="1" indent="-307718">
              <a:spcBef>
                <a:spcPts val="18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2013277" algn="l"/>
                <a:tab pos="4577597" algn="l"/>
              </a:tabLst>
            </a:pPr>
            <a:r>
              <a:rPr sz="2000" spc="-4" dirty="0">
                <a:latin typeface="Arial"/>
                <a:cs typeface="Arial"/>
              </a:rPr>
              <a:t>If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>
                <a:latin typeface="Arial"/>
                <a:cs typeface="Arial"/>
              </a:rPr>
              <a:t>S.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5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</a:t>
            </a:r>
            <a:r>
              <a:rPr sz="2000" spc="-4">
                <a:latin typeface="Arial"/>
                <a:cs typeface="Arial"/>
              </a:rPr>
              <a:t>,$]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accept</a:t>
            </a:r>
            <a:r>
              <a:rPr sz="2000" spc="-4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3247" marR="4559" lvl="1" indent="-307718">
              <a:lnSpc>
                <a:spcPts val="1938"/>
              </a:lnSpc>
              <a:spcBef>
                <a:spcPts val="434"/>
              </a:spcBef>
              <a:buClr>
                <a:srgbClr val="CD3100"/>
              </a:buClr>
              <a:buChar char="•"/>
              <a:tabLst>
                <a:tab pos="993247" algn="l"/>
              </a:tabLst>
            </a:pPr>
            <a:r>
              <a:rPr sz="2000" spc="-4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4" dirty="0">
                <a:latin typeface="Arial"/>
                <a:cs typeface="Arial"/>
              </a:rPr>
              <a:t>conflicting actions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4" dirty="0">
                <a:latin typeface="Arial"/>
                <a:cs typeface="Arial"/>
              </a:rPr>
              <a:t>these rules, the grammar </a:t>
            </a:r>
            <a:r>
              <a:rPr sz="2000" dirty="0">
                <a:latin typeface="Arial"/>
                <a:cs typeface="Arial"/>
              </a:rPr>
              <a:t>is  not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SLR(1).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38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Create the parsing goto</a:t>
            </a:r>
            <a:r>
              <a:rPr sz="2000" spc="-45" dirty="0"/>
              <a:t> </a:t>
            </a:r>
            <a:r>
              <a:rPr sz="2000" spc="-9" dirty="0"/>
              <a:t>table</a:t>
            </a:r>
          </a:p>
          <a:p>
            <a:pPr marL="993247" lvl="1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dirty="0">
                <a:latin typeface="Arial"/>
                <a:cs typeface="Arial"/>
              </a:rPr>
              <a:t>for  all</a:t>
            </a:r>
            <a:r>
              <a:rPr sz="2000" spc="20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non-terminals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A,</a:t>
            </a:r>
            <a:r>
              <a:rPr sz="2000" spc="-4">
                <a:latin typeface="Arial"/>
                <a:cs typeface="Arial"/>
              </a:rPr>
              <a:t>	</a:t>
            </a:r>
            <a:endParaRPr lang="en-US" sz="2000" spc="-4" dirty="0" smtClean="0">
              <a:latin typeface="Arial"/>
              <a:cs typeface="Arial"/>
            </a:endParaRPr>
          </a:p>
          <a:p>
            <a:pPr marL="1267567" lvl="2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smtClean="0">
                <a:latin typeface="Arial"/>
                <a:cs typeface="Arial"/>
              </a:rPr>
              <a:t>if  </a:t>
            </a:r>
            <a:r>
              <a:rPr sz="2000" spc="76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,A)=I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goto[i,A]=j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56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All entries not defined </a:t>
            </a:r>
            <a:r>
              <a:rPr sz="2000" dirty="0"/>
              <a:t>by </a:t>
            </a:r>
            <a:r>
              <a:rPr sz="2000" spc="-9" dirty="0"/>
              <a:t>(2) </a:t>
            </a:r>
            <a:r>
              <a:rPr sz="2000" spc="-4" dirty="0"/>
              <a:t>and (3) are</a:t>
            </a:r>
            <a:r>
              <a:rPr sz="2000" spc="-58" dirty="0"/>
              <a:t> </a:t>
            </a:r>
            <a:r>
              <a:rPr sz="2000" spc="-4" dirty="0"/>
              <a:t>errors.</a:t>
            </a:r>
          </a:p>
          <a:p>
            <a:pPr marL="685528" indent="-410291">
              <a:spcBef>
                <a:spcPts val="1292"/>
              </a:spcBef>
              <a:buAutoNum type="arabicPeriod"/>
              <a:tabLst>
                <a:tab pos="685528" algn="l"/>
                <a:tab pos="4150780" algn="l"/>
              </a:tabLst>
            </a:pPr>
            <a:r>
              <a:rPr sz="2000" spc="-4" dirty="0"/>
              <a:t>Initial state </a:t>
            </a:r>
            <a:r>
              <a:rPr sz="2000" dirty="0"/>
              <a:t>of </a:t>
            </a:r>
            <a:r>
              <a:rPr sz="2000" spc="-4" dirty="0"/>
              <a:t>the </a:t>
            </a:r>
            <a:r>
              <a:rPr sz="2000" spc="367" dirty="0"/>
              <a:t> </a:t>
            </a:r>
            <a:r>
              <a:rPr sz="2000" spc="-4" dirty="0"/>
              <a:t>parser</a:t>
            </a:r>
            <a:r>
              <a:rPr sz="2000" spc="211" dirty="0"/>
              <a:t> </a:t>
            </a:r>
            <a:r>
              <a:rPr sz="2000" spc="-4" dirty="0"/>
              <a:t>contains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/>
              <a:t>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Parsing </a:t>
            </a:r>
            <a:r>
              <a:rPr dirty="0"/>
              <a:t>Tables of Expression</a:t>
            </a:r>
            <a:r>
              <a:rPr spc="-49" dirty="0"/>
              <a:t> </a:t>
            </a:r>
            <a:r>
              <a:rPr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0102" y="1668276"/>
          <a:ext cx="5205143" cy="395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26"/>
                <a:gridCol w="498763"/>
                <a:gridCol w="504305"/>
                <a:gridCol w="500148"/>
                <a:gridCol w="500148"/>
                <a:gridCol w="500148"/>
                <a:gridCol w="498763"/>
                <a:gridCol w="178723"/>
                <a:gridCol w="505690"/>
                <a:gridCol w="484908"/>
                <a:gridCol w="417021"/>
              </a:tblGrid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8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5216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60198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www.youtube.com/watch?v=ZZiVhS4yhi4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www.youtube.com/watch?v=APJ_Eh60Qwo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(SLR) </a:t>
            </a:r>
            <a:r>
              <a:rPr spc="-4" dirty="0"/>
              <a:t>Parsing Tables </a:t>
            </a:r>
            <a:r>
              <a:rPr dirty="0"/>
              <a:t>for Expression</a:t>
            </a:r>
            <a:r>
              <a:rPr spc="-18" dirty="0"/>
              <a:t> </a:t>
            </a:r>
            <a:r>
              <a:rPr spc="-4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480" y="2059648"/>
          <a:ext cx="5611081" cy="418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403"/>
                <a:gridCol w="537555"/>
                <a:gridCol w="541712"/>
                <a:gridCol w="538941"/>
                <a:gridCol w="538941"/>
                <a:gridCol w="538941"/>
                <a:gridCol w="538941"/>
                <a:gridCol w="192577"/>
                <a:gridCol w="545868"/>
                <a:gridCol w="520930"/>
                <a:gridCol w="450272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i="1" u="heavy" spc="-4" dirty="0">
                <a:latin typeface="Arial"/>
                <a:cs typeface="Arial"/>
              </a:rPr>
              <a:t>Key to</a:t>
            </a:r>
            <a:r>
              <a:rPr sz="1600" b="1" i="1" u="heavy" spc="-58" dirty="0">
                <a:latin typeface="Arial"/>
                <a:cs typeface="Arial"/>
              </a:rPr>
              <a:t> </a:t>
            </a:r>
            <a:r>
              <a:rPr sz="1600" b="1" i="1" u="heavy" spc="-4" dirty="0">
                <a:latin typeface="Arial"/>
                <a:cs typeface="Arial"/>
              </a:rPr>
              <a:t>Notation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241046" marR="26783" indent="-230219"/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S4</a:t>
            </a:r>
            <a:r>
              <a:rPr sz="1600" b="1" spc="-4" dirty="0">
                <a:latin typeface="Arial"/>
                <a:cs typeface="Arial"/>
              </a:rPr>
              <a:t>=“Shift input symbol  and push </a:t>
            </a:r>
            <a:r>
              <a:rPr sz="1600" b="1" spc="-9" dirty="0">
                <a:latin typeface="Arial"/>
                <a:cs typeface="Arial"/>
              </a:rPr>
              <a:t>state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4”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"/>
              </a:spcBef>
            </a:pP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R5</a:t>
            </a:r>
            <a:r>
              <a:rPr sz="1600" b="1" spc="-4" dirty="0">
                <a:latin typeface="Arial"/>
                <a:cs typeface="Arial"/>
              </a:rPr>
              <a:t>= “Reduce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-4" dirty="0">
                <a:latin typeface="Arial"/>
                <a:cs typeface="Arial"/>
              </a:rPr>
              <a:t>rule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5”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Acc</a:t>
            </a:r>
            <a:r>
              <a:rPr sz="1600" b="1" spc="-4" dirty="0">
                <a:latin typeface="Arial"/>
                <a:cs typeface="Arial"/>
              </a:rPr>
              <a:t>=Accept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(blank)</a:t>
            </a:r>
            <a:r>
              <a:rPr sz="1600" b="1" spc="-4" dirty="0">
                <a:latin typeface="Arial"/>
                <a:cs typeface="Arial"/>
              </a:rPr>
              <a:t>=Syntax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LR(0) item Table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10629" t="18497" r="48096" b="36802"/>
          <a:stretch>
            <a:fillRect/>
          </a:stretch>
        </p:blipFill>
        <p:spPr bwMode="auto">
          <a:xfrm>
            <a:off x="152400" y="1768426"/>
            <a:ext cx="6838950" cy="436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4423" t="13295" r="37160" b="51638"/>
          <a:stretch>
            <a:fillRect/>
          </a:stretch>
        </p:blipFill>
        <p:spPr bwMode="auto">
          <a:xfrm>
            <a:off x="5562600" y="365126"/>
            <a:ext cx="3429000" cy="352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586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String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l="7805" t="14088" r="42859" b="61799"/>
          <a:stretch>
            <a:fillRect/>
          </a:stretch>
        </p:blipFill>
        <p:spPr bwMode="auto">
          <a:xfrm>
            <a:off x="239973" y="2049037"/>
            <a:ext cx="89154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567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 items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48" t="19792" r="37701" b="36459"/>
          <a:stretch/>
        </p:blipFill>
        <p:spPr>
          <a:xfrm>
            <a:off x="32982" y="2819400"/>
            <a:ext cx="8978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9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101436" y="620257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www.youtube.com/watch?v=NJb-STjE0KY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19865"/>
              </p:ext>
            </p:extLst>
          </p:nvPr>
        </p:nvGraphicFramePr>
        <p:xfrm>
          <a:off x="835822" y="2297990"/>
          <a:ext cx="4924759" cy="3505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92"/>
                <a:gridCol w="471804"/>
                <a:gridCol w="475452"/>
                <a:gridCol w="473020"/>
                <a:gridCol w="473020"/>
                <a:gridCol w="473020"/>
                <a:gridCol w="473020"/>
                <a:gridCol w="169022"/>
                <a:gridCol w="479100"/>
                <a:gridCol w="457212"/>
                <a:gridCol w="395197"/>
              </a:tblGrid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lang="en-US" sz="2300" spc="-4" dirty="0">
              <a:solidFill>
                <a:srgbClr val="CC3300"/>
              </a:solidFill>
              <a:latin typeface="Arial"/>
              <a:cs typeface="Arial"/>
            </a:endParaRPr>
          </a:p>
          <a:p>
            <a:pPr marL="11397"/>
            <a:endParaRPr sz="2200">
              <a:latin typeface="Times New Roman"/>
              <a:cs typeface="Times New Roman"/>
            </a:endParaRPr>
          </a:p>
          <a:p>
            <a:pPr marL="524261" marR="4559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300" spc="3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production)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Reduction is the opposite of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  <a:p>
            <a:pPr marL="319115" indent="-307718">
              <a:lnSpc>
                <a:spcPts val="2791"/>
              </a:lnSpc>
              <a:spcBef>
                <a:spcPts val="588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 up parsing is a process of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300" spc="-4" dirty="0">
                <a:latin typeface="Arial"/>
                <a:cs typeface="Arial"/>
              </a:rPr>
              <a:t>a string</a:t>
            </a:r>
            <a:r>
              <a:rPr sz="2300" spc="108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L="319115">
              <a:lnSpc>
                <a:spcPts val="2791"/>
              </a:lnSpc>
            </a:pPr>
            <a:r>
              <a:rPr sz="2300" spc="-4" dirty="0">
                <a:latin typeface="Arial"/>
                <a:cs typeface="Arial"/>
              </a:rPr>
              <a:t>to the start symbol S of the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-4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</a:t>
            </a:r>
            <a:endParaRPr kumimoji="0" lang="en-US" sz="3000" b="1" i="0" u="none" strike="noStrike" kern="1200" cap="small" spc="-4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3186996" y="2729795"/>
            <a:ext cx="1645022" cy="1429788"/>
          </a:xfrm>
          <a:prstGeom prst="bentConnector3">
            <a:avLst>
              <a:gd name="adj1" fmla="val 124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56088" y="6228729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www.youtube.com/watch?v=0kiTNN2kHyY&amp;t=6s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00560"/>
              </p:ext>
            </p:extLst>
          </p:nvPr>
        </p:nvGraphicFramePr>
        <p:xfrm>
          <a:off x="835822" y="2297990"/>
          <a:ext cx="4924759" cy="3505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92"/>
                <a:gridCol w="471804"/>
                <a:gridCol w="475452"/>
                <a:gridCol w="473020"/>
                <a:gridCol w="473020"/>
                <a:gridCol w="473020"/>
                <a:gridCol w="473020"/>
                <a:gridCol w="169022"/>
                <a:gridCol w="479100"/>
                <a:gridCol w="457212"/>
                <a:gridCol w="395197"/>
              </a:tblGrid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06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295400"/>
            <a:ext cx="5637414" cy="50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838496"/>
            <a:ext cx="2147455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57"/>
              </p:ext>
            </p:extLst>
          </p:nvPr>
        </p:nvGraphicFramePr>
        <p:xfrm>
          <a:off x="5860327" y="2736925"/>
          <a:ext cx="32459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11"/>
                <a:gridCol w="310973"/>
                <a:gridCol w="313377"/>
                <a:gridCol w="311774"/>
                <a:gridCol w="311774"/>
                <a:gridCol w="311774"/>
                <a:gridCol w="311774"/>
                <a:gridCol w="111405"/>
                <a:gridCol w="381911"/>
                <a:gridCol w="235226"/>
                <a:gridCol w="260480"/>
              </a:tblGrid>
              <a:tr h="390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0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2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Grammar: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LR parser using SLR parsing tables for a grammar G is called as the SLR parser for G.</a:t>
            </a:r>
          </a:p>
          <a:p>
            <a:endParaRPr lang="en-US" dirty="0"/>
          </a:p>
          <a:p>
            <a:r>
              <a:rPr lang="en-US" dirty="0"/>
              <a:t>If a grammar G has an SLR parsing table, it is called SLR grammar (or SLR grammar in short).</a:t>
            </a:r>
          </a:p>
          <a:p>
            <a:endParaRPr lang="en-US" dirty="0"/>
          </a:p>
          <a:p>
            <a:r>
              <a:rPr lang="en-US" dirty="0"/>
              <a:t>Every SLR grammar is unambiguous, but every unambiguous grammar is not a SLR grammar.</a:t>
            </a:r>
          </a:p>
          <a:p>
            <a:endParaRPr lang="en-US" dirty="0"/>
          </a:p>
          <a:p>
            <a:r>
              <a:rPr lang="en-US" dirty="0"/>
              <a:t>If the SLR parsing table of a grammar G has a conflict, we say that that grammar is not SLR grammar.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LR(0)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LL(1)</a:t>
            </a:r>
          </a:p>
          <a:p>
            <a:r>
              <a:rPr lang="en-US" dirty="0" smtClean="0"/>
              <a:t>Not LR(0)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3" t="21875" r="38872" b="40625"/>
          <a:stretch/>
        </p:blipFill>
        <p:spPr>
          <a:xfrm>
            <a:off x="-23884" y="2622551"/>
            <a:ext cx="9144000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05000" y="639831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www.youtube.com/watch?v=MIg2ymmMn4k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18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" y="1371600"/>
            <a:ext cx="7886700" cy="4351338"/>
          </a:xfrm>
        </p:spPr>
        <p:txBody>
          <a:bodyPr/>
          <a:lstStyle/>
          <a:p>
            <a:r>
              <a:rPr lang="en-US" dirty="0"/>
              <a:t>Not LL(1)</a:t>
            </a:r>
          </a:p>
          <a:p>
            <a:r>
              <a:rPr lang="en-US" dirty="0"/>
              <a:t>Not LR(0</a:t>
            </a:r>
            <a:r>
              <a:rPr lang="en-US" dirty="0" smtClean="0"/>
              <a:t>)  but SLR(1)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63" t="19792" r="36530" b="33333"/>
          <a:stretch/>
        </p:blipFill>
        <p:spPr>
          <a:xfrm>
            <a:off x="121283" y="2324102"/>
            <a:ext cx="9051150" cy="39163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1600200" y="6406246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www.youtube.com/watch?v=5s4CWn6GiwY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89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819400"/>
            <a:ext cx="57150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Informally, a </a:t>
            </a:r>
            <a:r>
              <a:rPr sz="2300" b="1" spc="-4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is a substring (in the parsing  string) that matches the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right side of a production</a:t>
            </a:r>
            <a:r>
              <a:rPr sz="2300" spc="1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rule.</a:t>
            </a:r>
            <a:endParaRPr sz="2300">
              <a:solidFill>
                <a:srgbClr val="FF0000"/>
              </a:solidFill>
              <a:latin typeface="Arial"/>
              <a:cs typeface="Arial"/>
            </a:endParaRPr>
          </a:p>
          <a:p>
            <a:pPr marL="678120" marR="659885" indent="-256432">
              <a:spcBef>
                <a:spcPts val="507"/>
              </a:spcBef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spc="-4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handle</a:t>
            </a:r>
            <a:endParaRPr sz="2200">
              <a:latin typeface="Arial"/>
              <a:cs typeface="Arial"/>
            </a:endParaRPr>
          </a:p>
          <a:p>
            <a:pPr marL="566430" marR="859902" indent="-555033">
              <a:lnSpc>
                <a:spcPct val="120200"/>
              </a:lnSpc>
              <a:spcBef>
                <a:spcPts val="1710"/>
              </a:spcBef>
              <a:buClr>
                <a:srgbClr val="CC3300"/>
              </a:buClr>
              <a:buChar char="•"/>
              <a:tabLst>
                <a:tab pos="319685" algn="l"/>
                <a:tab pos="4980480" algn="l"/>
                <a:tab pos="6344129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handle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right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sentential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form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Symbol"/>
                <a:cs typeface="Symbol"/>
              </a:rPr>
              <a:t></a:t>
            </a:r>
            <a:r>
              <a:rPr sz="2300" spc="72" smtClean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</a:t>
            </a:r>
            <a:r>
              <a:rPr sz="2300" spc="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Symbol"/>
                <a:cs typeface="Symbol"/>
              </a:rPr>
              <a:t>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dirty="0">
                <a:latin typeface="Symbol"/>
                <a:cs typeface="Symbol"/>
              </a:rPr>
              <a:t></a:t>
            </a:r>
            <a:r>
              <a:rPr sz="2300" spc="-4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is  a production rule A </a:t>
            </a:r>
            <a:r>
              <a:rPr sz="2300" spc="-4" dirty="0">
                <a:latin typeface="Symbol"/>
                <a:cs typeface="Symbol"/>
              </a:rPr>
              <a:t>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position of</a:t>
            </a:r>
            <a:r>
              <a:rPr sz="2300" spc="202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sz="2300" spc="-4" dirty="0">
                <a:latin typeface="Arial"/>
                <a:cs typeface="Arial"/>
              </a:rPr>
              <a:t>where the string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may be found and replaced by  A </a:t>
            </a:r>
            <a:r>
              <a:rPr sz="2300" spc="-4">
                <a:latin typeface="Arial"/>
                <a:cs typeface="Arial"/>
              </a:rPr>
              <a:t>to</a:t>
            </a:r>
            <a:r>
              <a:rPr sz="2300" spc="-45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produc</a:t>
            </a:r>
            <a:r>
              <a:rPr lang="en-US" sz="2300" spc="-4" dirty="0" smtClean="0">
                <a:latin typeface="Arial"/>
                <a:cs typeface="Arial"/>
              </a:rPr>
              <a:t>e </a:t>
            </a:r>
            <a:r>
              <a:rPr sz="2300" spc="-4" smtClean="0">
                <a:latin typeface="Arial"/>
                <a:cs typeface="Arial"/>
              </a:rPr>
              <a:t>the </a:t>
            </a:r>
            <a:r>
              <a:rPr lang="en-US" sz="2300" spc="-4" dirty="0" smtClean="0">
                <a:latin typeface="Arial"/>
                <a:cs typeface="Arial"/>
              </a:rPr>
              <a:t>previous right-sentential form in a rightmost derivation </a:t>
            </a:r>
            <a:r>
              <a:rPr lang="en-US" sz="2300" dirty="0" smtClean="0">
                <a:latin typeface="Symbol"/>
                <a:cs typeface="Symbol"/>
              </a:rPr>
              <a:t> .</a:t>
            </a: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" dirty="0">
                <a:latin typeface="Symbol"/>
                <a:cs typeface="Symbol"/>
              </a:rPr>
              <a:t>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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C92596E-0734-4DB7-8530-DFF292BC5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  <a:r>
              <a:rPr spc="-45" dirty="0"/>
              <a:t> </a:t>
            </a:r>
            <a:r>
              <a:rPr spc="-4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right-most derivation in reverse can be obtained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b="1" spc="-4" dirty="0">
                <a:latin typeface="Arial"/>
                <a:cs typeface="Arial"/>
              </a:rPr>
              <a:t>handle-pruning</a:t>
            </a:r>
            <a:r>
              <a:rPr sz="2300" spc="-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003">
              <a:lnSpc>
                <a:spcPts val="1328"/>
              </a:lnSpc>
              <a:tabLst>
                <a:tab pos="1173319" algn="l"/>
                <a:tab pos="1742028" algn="l"/>
                <a:tab pos="2310168" algn="l"/>
                <a:tab pos="3004244" algn="l"/>
              </a:tabLst>
            </a:pPr>
            <a:r>
              <a:rPr sz="1400" dirty="0">
                <a:latin typeface="Times New Roman"/>
                <a:cs typeface="Times New Roman"/>
              </a:rPr>
              <a:t>rm	rm	rm	rm	rm</a:t>
            </a:r>
            <a:endParaRPr sz="1400">
              <a:latin typeface="Times New Roman"/>
              <a:cs typeface="Times New Roman"/>
            </a:endParaRPr>
          </a:p>
          <a:p>
            <a:pPr marL="319115">
              <a:lnSpc>
                <a:spcPts val="2405"/>
              </a:lnSpc>
            </a:pPr>
            <a:r>
              <a:rPr sz="2300" dirty="0">
                <a:latin typeface="Arial"/>
                <a:cs typeface="Arial"/>
              </a:rPr>
              <a:t>S=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0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2 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...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=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R="4559" algn="r">
              <a:spcBef>
                <a:spcPts val="543"/>
              </a:spcBef>
            </a:pPr>
            <a:r>
              <a:rPr sz="2300" spc="-4" dirty="0">
                <a:latin typeface="Arial"/>
                <a:cs typeface="Arial"/>
              </a:rPr>
              <a:t>input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928284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Start from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</a:t>
            </a:r>
            <a:r>
              <a:rPr sz="2300" spc="-4" dirty="0">
                <a:latin typeface="Arial"/>
                <a:cs typeface="Arial"/>
              </a:rPr>
              <a:t>find a handle A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 </a:t>
            </a:r>
            <a:r>
              <a:rPr sz="2300" spc="-4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marR="1328888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dirty="0">
                <a:latin typeface="Arial"/>
                <a:cs typeface="Arial"/>
              </a:rPr>
              <a:t>Then find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6" baseline="-22875" dirty="0">
                <a:latin typeface="Arial"/>
                <a:cs typeface="Arial"/>
              </a:rPr>
              <a:t>n-1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n-2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43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Repeat this, until we reach</a:t>
            </a:r>
            <a:r>
              <a:rPr sz="2300" spc="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Arial"/>
                <a:cs typeface="Arial"/>
              </a:rPr>
              <a:t>n-th right-sentential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C92596E-0734-4DB7-8530-DFF292BC5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4009"/>
            <a:ext cx="7886700" cy="4351338"/>
          </a:xfrm>
        </p:spPr>
        <p:txBody>
          <a:bodyPr/>
          <a:lstStyle/>
          <a:p>
            <a:r>
              <a:rPr lang="en-US" dirty="0"/>
              <a:t>Example for right sentential form and handle for grammar</a:t>
            </a:r>
          </a:p>
          <a:p>
            <a:r>
              <a:rPr lang="en-US" dirty="0"/>
              <a:t>E → E + E</a:t>
            </a:r>
          </a:p>
          <a:p>
            <a:r>
              <a:rPr lang="en-US" dirty="0"/>
              <a:t>E → E * E</a:t>
            </a:r>
          </a:p>
          <a:p>
            <a:r>
              <a:rPr lang="en-US" dirty="0"/>
              <a:t>E → ( E )</a:t>
            </a:r>
          </a:p>
          <a:p>
            <a:r>
              <a:rPr lang="en-US" dirty="0"/>
              <a:t>E →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5" name="Picture 3" descr="http://4.bp.blogspot.com/-VMbRt9QjoDQ/TztABSoXdkI/AAAAAAAAAG4/eK-oiLp2C40/s1600/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1"/>
            <a:ext cx="662939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672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Bottom-up parsing is also known as </a:t>
            </a:r>
            <a:r>
              <a:rPr sz="2300" b="1" spc="-4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300" spc="-4" dirty="0">
                <a:latin typeface="Arial"/>
                <a:cs typeface="Arial"/>
              </a:rPr>
              <a:t>because its two main actions are shift and  reduce.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data structures: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input-string</a:t>
            </a:r>
            <a:r>
              <a:rPr sz="2300" spc="-4" dirty="0">
                <a:latin typeface="Arial"/>
                <a:cs typeface="Arial"/>
              </a:rPr>
              <a:t> and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Operations</a:t>
            </a:r>
            <a:endParaRPr sz="2300">
              <a:latin typeface="Arial"/>
              <a:cs typeface="Arial"/>
            </a:endParaRPr>
          </a:p>
          <a:p>
            <a:pPr marL="678120" marR="450750" lvl="1" indent="-256432">
              <a:spcBef>
                <a:spcPts val="507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200" dirty="0">
                <a:latin typeface="Arial"/>
                <a:cs typeface="Arial"/>
              </a:rPr>
              <a:t>action, the current </a:t>
            </a:r>
            <a:r>
              <a:rPr sz="2200" spc="-4" dirty="0">
                <a:latin typeface="Arial"/>
                <a:cs typeface="Arial"/>
              </a:rPr>
              <a:t>symbol in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input  string is pushed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stack.</a:t>
            </a:r>
            <a:endParaRPr sz="2200">
              <a:latin typeface="Arial"/>
              <a:cs typeface="Arial"/>
            </a:endParaRPr>
          </a:p>
          <a:p>
            <a:pPr marL="678120" marR="4559" lvl="1" indent="-256432">
              <a:spcBef>
                <a:spcPts val="512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200" spc="-4" dirty="0">
                <a:latin typeface="Arial"/>
                <a:cs typeface="Arial"/>
              </a:rPr>
              <a:t>step, the symbols at the top of the  </a:t>
            </a:r>
            <a:r>
              <a:rPr sz="2200" dirty="0">
                <a:latin typeface="Arial"/>
                <a:cs typeface="Arial"/>
              </a:rPr>
              <a:t>stack (this </a:t>
            </a:r>
            <a:r>
              <a:rPr sz="2200" spc="-4" dirty="0">
                <a:latin typeface="Arial"/>
                <a:cs typeface="Arial"/>
              </a:rPr>
              <a:t>symbol sequence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right side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a  production) will replaced by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non-terminal </a:t>
            </a:r>
            <a:r>
              <a:rPr sz="2200" dirty="0">
                <a:latin typeface="Arial"/>
                <a:cs typeface="Arial"/>
              </a:rPr>
              <a:t>at the left  </a:t>
            </a:r>
            <a:r>
              <a:rPr sz="2200" spc="-4" dirty="0">
                <a:latin typeface="Arial"/>
                <a:cs typeface="Arial"/>
              </a:rPr>
              <a:t>side of that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200" spc="-4" dirty="0">
                <a:latin typeface="Arial"/>
                <a:cs typeface="Arial"/>
              </a:rPr>
              <a:t>Announce </a:t>
            </a:r>
            <a:r>
              <a:rPr sz="2200" dirty="0">
                <a:latin typeface="Arial"/>
                <a:cs typeface="Arial"/>
              </a:rPr>
              <a:t>successful </a:t>
            </a:r>
            <a:r>
              <a:rPr sz="2200" spc="-4" dirty="0">
                <a:latin typeface="Arial"/>
                <a:cs typeface="Arial"/>
              </a:rPr>
              <a:t>completion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parsing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200" spc="-4" dirty="0">
                <a:latin typeface="Arial"/>
                <a:cs typeface="Arial"/>
              </a:rPr>
              <a:t>Discover a </a:t>
            </a:r>
            <a:r>
              <a:rPr sz="2200" dirty="0">
                <a:latin typeface="Arial"/>
                <a:cs typeface="Arial"/>
              </a:rPr>
              <a:t>syntax </a:t>
            </a:r>
            <a:r>
              <a:rPr sz="2200" spc="-4" dirty="0">
                <a:latin typeface="Arial"/>
                <a:cs typeface="Arial"/>
              </a:rPr>
              <a:t>error and call error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recovery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3191</Words>
  <Application>Microsoft Office PowerPoint</Application>
  <PresentationFormat>On-screen Show (4:3)</PresentationFormat>
  <Paragraphs>972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 Unicode MS</vt:lpstr>
      <vt:lpstr>Batang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Bottom-Up Parsing</vt:lpstr>
      <vt:lpstr>Bottom-Up Parsing</vt:lpstr>
      <vt:lpstr>Examples</vt:lpstr>
      <vt:lpstr>PowerPoint Presentation</vt:lpstr>
      <vt:lpstr>Handle</vt:lpstr>
      <vt:lpstr>Handle Pruning</vt:lpstr>
      <vt:lpstr>Examples</vt:lpstr>
      <vt:lpstr>Shift-Reduce Parsing</vt:lpstr>
      <vt:lpstr>Shift-Reduce Parsers</vt:lpstr>
      <vt:lpstr>Rightmost Derivation In reverse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Example Shift-Reduce Parser </vt:lpstr>
      <vt:lpstr> Conflicts during shift-reduce parsing</vt:lpstr>
      <vt:lpstr>What are the conflicts in shift reduce parsing? </vt:lpstr>
      <vt:lpstr>PowerPoint Presentation</vt:lpstr>
      <vt:lpstr>LR Parser  </vt:lpstr>
      <vt:lpstr>LR Parser</vt:lpstr>
      <vt:lpstr>LR Parsers</vt:lpstr>
      <vt:lpstr>Kinds of Parsers </vt:lpstr>
      <vt:lpstr>PowerPoint Presentation</vt:lpstr>
      <vt:lpstr>Example Shift-Reduce Parsing</vt:lpstr>
      <vt:lpstr>Conflicts During Shift-Reduce Parsing</vt:lpstr>
      <vt:lpstr>Constructing SLR Parsing Tables – LR(0) Item</vt:lpstr>
      <vt:lpstr>Constructing SLR Parsing Tables</vt:lpstr>
      <vt:lpstr>Constructing SLR Parsing Tables – LR(0) Item</vt:lpstr>
      <vt:lpstr>Grammar Augmentation</vt:lpstr>
      <vt:lpstr>The Closure Operation</vt:lpstr>
      <vt:lpstr>The  Closure  Operation -- Example</vt:lpstr>
      <vt:lpstr>GOTO Operation</vt:lpstr>
      <vt:lpstr>Construction of The Canonical LR(0) Collection (CC)</vt:lpstr>
      <vt:lpstr>The Canonical LR(0) Collection -- Example</vt:lpstr>
      <vt:lpstr>Transition Diagram (DFA) of Goto Function</vt:lpstr>
      <vt:lpstr>Constructing SLR Parsing Table (of an augumented grammar G’)</vt:lpstr>
      <vt:lpstr>Parsing Tables of Expression Grammar</vt:lpstr>
      <vt:lpstr>(SLR) Parsing Tables for Expression Grammar</vt:lpstr>
      <vt:lpstr>LR Parsing Algorithm</vt:lpstr>
      <vt:lpstr>LR(0) item Table Examples</vt:lpstr>
      <vt:lpstr>Matching String</vt:lpstr>
      <vt:lpstr>SLR(1) items Table </vt:lpstr>
      <vt:lpstr>Example LR Parse: (id+id)*id</vt:lpstr>
      <vt:lpstr>Example LR Parse: (id+id)*id</vt:lpstr>
      <vt:lpstr>Example LR Parse: (id+id)*id</vt:lpstr>
      <vt:lpstr>SLR Grammar: Review</vt:lpstr>
      <vt:lpstr>LR(0) conflicts</vt:lpstr>
      <vt:lpstr>Conflicts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iffat</dc:creator>
  <cp:lastModifiedBy>Md. Iftekharul Mobin</cp:lastModifiedBy>
  <cp:revision>93</cp:revision>
  <dcterms:created xsi:type="dcterms:W3CDTF">2015-10-08T13:38:03Z</dcterms:created>
  <dcterms:modified xsi:type="dcterms:W3CDTF">2017-11-02T01:49:27Z</dcterms:modified>
</cp:coreProperties>
</file>