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77" r:id="rId3"/>
    <p:sldId id="278" r:id="rId4"/>
    <p:sldId id="279" r:id="rId5"/>
    <p:sldId id="261" r:id="rId6"/>
    <p:sldId id="262" r:id="rId7"/>
    <p:sldId id="263" r:id="rId8"/>
    <p:sldId id="264" r:id="rId9"/>
    <p:sldId id="259" r:id="rId10"/>
    <p:sldId id="260" r:id="rId11"/>
    <p:sldId id="265" r:id="rId12"/>
    <p:sldId id="275" r:id="rId13"/>
    <p:sldId id="283" r:id="rId14"/>
    <p:sldId id="284" r:id="rId15"/>
    <p:sldId id="267" r:id="rId16"/>
    <p:sldId id="268" r:id="rId17"/>
    <p:sldId id="280" r:id="rId18"/>
    <p:sldId id="269" r:id="rId19"/>
    <p:sldId id="271" r:id="rId20"/>
    <p:sldId id="272" r:id="rId21"/>
    <p:sldId id="282" r:id="rId22"/>
    <p:sldId id="285" r:id="rId23"/>
    <p:sldId id="281" r:id="rId24"/>
    <p:sldId id="273" r:id="rId25"/>
    <p:sldId id="274" r:id="rId26"/>
    <p:sldId id="286" r:id="rId27"/>
    <p:sldId id="289" r:id="rId28"/>
    <p:sldId id="288" r:id="rId29"/>
    <p:sldId id="26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46DB8-5053-4694-86E9-144300B23D6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3DC10-7DCA-4605-9BD0-093D17B64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7DD5ED-F6B3-4A52-AB1D-0FFA723A0EFD}" type="slidenum">
              <a:rPr lang="en-US"/>
              <a:pPr/>
              <a:t>6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4700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72D16-B17D-480C-BFAC-E041FDAF58E9}" type="slidenum">
              <a:rPr lang="en-US"/>
              <a:pPr/>
              <a:t>7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8600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F9D23-E4E0-4485-A487-3F560BA75E23}" type="slidenum">
              <a:rPr lang="en-US"/>
              <a:pPr/>
              <a:t>8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566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3DC10-7DCA-4605-9BD0-093D17B64E4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1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5B0-F1AE-44E7-9B52-2A3F489C666C}" type="datetime1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9113-7C0D-430B-9B2E-B3017BFD3B18}" type="datetime1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ACA3-9375-4E97-910D-7C8028FB47DD}" type="datetime1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A303-281B-4D05-A521-86C9A5937964}" type="datetime1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E1C8-4AEE-472F-8923-09FC4690B522}" type="datetime1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FCA2-4876-4386-A8A9-9189E0CA8F8C}" type="datetime1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439-113A-460B-83DE-4C9E75E2092E}" type="datetime1">
              <a:rPr lang="en-US" smtClean="0"/>
              <a:pPr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2655-434C-4D68-BE32-D54D7461CD58}" type="datetime1">
              <a:rPr lang="en-US" smtClean="0"/>
              <a:pPr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A487-5D0F-44E1-9100-06E65FD66F41}" type="datetime1">
              <a:rPr lang="en-US" smtClean="0"/>
              <a:pPr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BDD7-0642-4C67-861B-F4D770360FB3}" type="datetime1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3AA2-5310-4E2B-99A8-DBDBAE899B97}" type="datetime1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68545-E727-453B-9480-F82F9040E574}" type="datetime1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VSkfnRfNuwI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SkfnRfNuwI&amp;t=1436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xj0g1mk5Ak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xj0g1mk5Ak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xj0g1mk5Ak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900" dirty="0" smtClean="0">
                <a:solidFill>
                  <a:schemeClr val="accent1">
                    <a:lumMod val="50000"/>
                  </a:schemeClr>
                </a:solidFill>
                <a:ea typeface="Batang" pitchFamily="18" charset="-127"/>
              </a:rPr>
              <a:t>Syntax Analysis</a:t>
            </a:r>
            <a:br>
              <a:rPr lang="en-US" sz="4900" dirty="0" smtClean="0">
                <a:solidFill>
                  <a:schemeClr val="accent1">
                    <a:lumMod val="50000"/>
                  </a:schemeClr>
                </a:solidFill>
                <a:ea typeface="Batang" pitchFamily="18" charset="-127"/>
              </a:rPr>
            </a:br>
            <a:r>
              <a:rPr lang="en-US" sz="4900" dirty="0" smtClean="0">
                <a:solidFill>
                  <a:schemeClr val="accent1">
                    <a:lumMod val="50000"/>
                  </a:schemeClr>
                </a:solidFill>
                <a:ea typeface="Batang" pitchFamily="18" charset="-127"/>
              </a:rPr>
              <a:t>Or</a:t>
            </a:r>
            <a:br>
              <a:rPr lang="en-US" sz="4900" dirty="0" smtClean="0">
                <a:solidFill>
                  <a:schemeClr val="accent1">
                    <a:lumMod val="50000"/>
                  </a:schemeClr>
                </a:solidFill>
                <a:ea typeface="Batang" pitchFamily="18" charset="-127"/>
              </a:rPr>
            </a:br>
            <a:r>
              <a:rPr lang="en-US" sz="4900" dirty="0" smtClean="0">
                <a:solidFill>
                  <a:schemeClr val="accent1">
                    <a:lumMod val="50000"/>
                  </a:schemeClr>
                </a:solidFill>
                <a:ea typeface="Batang" pitchFamily="18" charset="-127"/>
              </a:rPr>
              <a:t>Parsing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ea typeface="Batang" pitchFamily="18" charset="-127"/>
              </a:rPr>
              <a:t/>
            </a:r>
            <a:br>
              <a:rPr lang="en-US" sz="3200" dirty="0" smtClean="0">
                <a:solidFill>
                  <a:schemeClr val="accent1">
                    <a:lumMod val="50000"/>
                  </a:schemeClr>
                </a:solidFill>
                <a:ea typeface="Batang" pitchFamily="18" charset="-127"/>
              </a:rPr>
            </a:b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467600" cy="792162"/>
          </a:xfrm>
        </p:spPr>
        <p:txBody>
          <a:bodyPr/>
          <a:lstStyle/>
          <a:p>
            <a:pPr eaLnBrk="1" hangingPunct="1"/>
            <a:r>
              <a:rPr lang="en-US" b="1" dirty="0" smtClean="0"/>
              <a:t>The CLOSURE Function</a:t>
            </a:r>
            <a:endParaRPr 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7696200" cy="55800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 (1) Parsing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Consider the grammar: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S -&gt; CC</a:t>
            </a:r>
          </a:p>
          <a:p>
            <a:pPr lvl="1">
              <a:buNone/>
            </a:pPr>
            <a:r>
              <a:rPr lang="en-US" dirty="0" smtClean="0"/>
              <a:t>C -&gt; </a:t>
            </a:r>
            <a:r>
              <a:rPr lang="en-US" dirty="0" err="1" smtClean="0"/>
              <a:t>cC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C -&gt;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 (1) Parsing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S’ -&gt; S</a:t>
            </a:r>
          </a:p>
          <a:p>
            <a:pPr lvl="1">
              <a:buNone/>
            </a:pPr>
            <a:r>
              <a:rPr lang="en-US" dirty="0" smtClean="0"/>
              <a:t>S -&gt; CC</a:t>
            </a:r>
          </a:p>
          <a:p>
            <a:pPr lvl="1">
              <a:buNone/>
            </a:pPr>
            <a:r>
              <a:rPr lang="en-US" dirty="0" smtClean="0"/>
              <a:t>C -&gt; </a:t>
            </a:r>
            <a:r>
              <a:rPr lang="en-US" dirty="0" err="1" smtClean="0"/>
              <a:t>cC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C -&gt;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lr pars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371600"/>
            <a:ext cx="6642993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(1) Parsing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881" t="22917" r="38726" b="36458"/>
          <a:stretch/>
        </p:blipFill>
        <p:spPr>
          <a:xfrm>
            <a:off x="132129" y="1614311"/>
            <a:ext cx="8879742" cy="3533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828800" y="5460096"/>
            <a:ext cx="579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www.youtube.com/watch?v=VSkfnRfNuwI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90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(1) Parsing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398" t="20724" r="41435" b="34149"/>
          <a:stretch/>
        </p:blipFill>
        <p:spPr>
          <a:xfrm>
            <a:off x="457200" y="1647825"/>
            <a:ext cx="7958667" cy="478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98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eaLnBrk="1" hangingPunct="1"/>
            <a:r>
              <a:rPr lang="en-US" b="1" dirty="0" smtClean="0"/>
              <a:t>The GOTO Function</a:t>
            </a:r>
            <a:endParaRPr 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8610600" cy="541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755063" y="1033463"/>
            <a:ext cx="236537" cy="5519737"/>
            <a:chOff x="5515" y="651"/>
            <a:chExt cx="149" cy="3477"/>
          </a:xfrm>
        </p:grpSpPr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5515" y="651"/>
              <a:ext cx="78" cy="62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5518" y="2718"/>
              <a:ext cx="146" cy="141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5527" y="2077"/>
              <a:ext cx="137" cy="21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Construction of LR(1) Parsing Tables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229600" cy="4873752"/>
          </a:xfrm>
        </p:spPr>
        <p:txBody>
          <a:bodyPr>
            <a:noAutofit/>
          </a:bodyPr>
          <a:lstStyle/>
          <a:p>
            <a:pPr marL="457200" indent="-457200" eaLnBrk="1" hangingPunct="1">
              <a:buFontTx/>
              <a:buAutoNum type="arabicPeriod"/>
            </a:pPr>
            <a:r>
              <a:rPr lang="en-US" sz="1800" dirty="0" smtClean="0"/>
              <a:t>Construct the canonical collection of sets of LR(1) items  for G’.    	C</a:t>
            </a:r>
            <a:r>
              <a:rPr lang="en-US" sz="1800" dirty="0" smtClean="0">
                <a:sym typeface="Symbol" pitchFamily="18" charset="2"/>
              </a:rPr>
              <a:t>{I</a:t>
            </a:r>
            <a:r>
              <a:rPr lang="en-US" sz="1800" baseline="-25000" dirty="0" smtClean="0">
                <a:sym typeface="Symbol" pitchFamily="18" charset="2"/>
              </a:rPr>
              <a:t>0</a:t>
            </a:r>
            <a:r>
              <a:rPr lang="en-US" sz="1800" dirty="0" smtClean="0">
                <a:sym typeface="Symbol" pitchFamily="18" charset="2"/>
              </a:rPr>
              <a:t>,...,I</a:t>
            </a:r>
            <a:r>
              <a:rPr lang="en-US" sz="1800" baseline="-25000" dirty="0" smtClean="0">
                <a:sym typeface="Symbol" pitchFamily="18" charset="2"/>
              </a:rPr>
              <a:t>n</a:t>
            </a:r>
            <a:r>
              <a:rPr lang="en-US" sz="1800" dirty="0" smtClean="0">
                <a:sym typeface="Symbol" pitchFamily="18" charset="2"/>
              </a:rPr>
              <a:t>}</a:t>
            </a:r>
            <a:endParaRPr lang="en-US" sz="1800" dirty="0" smtClean="0"/>
          </a:p>
          <a:p>
            <a:pPr marL="457200" indent="-457200" eaLnBrk="1" hangingPunct="1">
              <a:buFontTx/>
              <a:buAutoNum type="arabicPeriod"/>
            </a:pPr>
            <a:endParaRPr lang="en-US" sz="800" dirty="0" smtClean="0"/>
          </a:p>
          <a:p>
            <a:pPr marL="457200" indent="-457200" eaLnBrk="1" hangingPunct="1">
              <a:buFontTx/>
              <a:buAutoNum type="arabicPeriod"/>
            </a:pPr>
            <a:r>
              <a:rPr lang="en-US" sz="1800" dirty="0" smtClean="0"/>
              <a:t>Create the parsing action table as follows</a:t>
            </a:r>
          </a:p>
          <a:p>
            <a:pPr marL="800100" lvl="1" indent="-342900" eaLnBrk="1" hangingPunct="1">
              <a:lnSpc>
                <a:spcPts val="2600"/>
              </a:lnSpc>
              <a:spcBef>
                <a:spcPct val="0"/>
              </a:spcBef>
              <a:buFontTx/>
              <a:buChar char="•"/>
            </a:pPr>
            <a:r>
              <a:rPr lang="en-US" sz="1800" dirty="0" smtClean="0"/>
              <a:t>If  a is a terminal, A</a:t>
            </a:r>
            <a:r>
              <a:rPr lang="en-US" sz="1800" dirty="0" smtClean="0">
                <a:sym typeface="Symbol" pitchFamily="18" charset="2"/>
              </a:rPr>
              <a:t></a:t>
            </a:r>
            <a:r>
              <a:rPr lang="en-US" sz="4000" dirty="0" smtClean="0">
                <a:sym typeface="Symbol" pitchFamily="18" charset="2"/>
              </a:rPr>
              <a:t>.</a:t>
            </a:r>
            <a:r>
              <a:rPr lang="en-US" sz="1800" dirty="0" err="1" smtClean="0">
                <a:sym typeface="Symbol" pitchFamily="18" charset="2"/>
              </a:rPr>
              <a:t>a,b</a:t>
            </a:r>
            <a:r>
              <a:rPr lang="en-US" sz="1800" dirty="0" smtClean="0">
                <a:sym typeface="Symbol" pitchFamily="18" charset="2"/>
              </a:rPr>
              <a:t> in I</a:t>
            </a:r>
            <a:r>
              <a:rPr lang="en-US" sz="1800" baseline="-25000" dirty="0" smtClean="0">
                <a:sym typeface="Symbol" pitchFamily="18" charset="2"/>
              </a:rPr>
              <a:t>i </a:t>
            </a:r>
            <a:r>
              <a:rPr lang="en-US" sz="1800" dirty="0" smtClean="0">
                <a:sym typeface="Symbol" pitchFamily="18" charset="2"/>
              </a:rPr>
              <a:t> and </a:t>
            </a:r>
            <a:r>
              <a:rPr lang="en-US" sz="1800" dirty="0" err="1" smtClean="0">
                <a:sym typeface="Symbol" pitchFamily="18" charset="2"/>
              </a:rPr>
              <a:t>goto</a:t>
            </a:r>
            <a:r>
              <a:rPr lang="en-US" sz="1800" dirty="0" smtClean="0">
                <a:sym typeface="Symbol" pitchFamily="18" charset="2"/>
              </a:rPr>
              <a:t>(</a:t>
            </a:r>
            <a:r>
              <a:rPr lang="en-US" sz="1800" dirty="0" err="1" smtClean="0">
                <a:sym typeface="Symbol" pitchFamily="18" charset="2"/>
              </a:rPr>
              <a:t>I</a:t>
            </a:r>
            <a:r>
              <a:rPr lang="en-US" sz="1800" baseline="-25000" dirty="0" err="1" smtClean="0">
                <a:sym typeface="Symbol" pitchFamily="18" charset="2"/>
              </a:rPr>
              <a:t>i</a:t>
            </a:r>
            <a:r>
              <a:rPr lang="en-US" sz="1800" dirty="0" err="1" smtClean="0">
                <a:sym typeface="Symbol" pitchFamily="18" charset="2"/>
              </a:rPr>
              <a:t>,a</a:t>
            </a:r>
            <a:r>
              <a:rPr lang="en-US" sz="1800" dirty="0" smtClean="0">
                <a:sym typeface="Symbol" pitchFamily="18" charset="2"/>
              </a:rPr>
              <a:t>)=</a:t>
            </a:r>
            <a:r>
              <a:rPr lang="en-US" sz="1800" dirty="0" err="1" smtClean="0">
                <a:sym typeface="Symbol" pitchFamily="18" charset="2"/>
              </a:rPr>
              <a:t>I</a:t>
            </a:r>
            <a:r>
              <a:rPr lang="en-US" sz="1800" baseline="-25000" dirty="0" err="1" smtClean="0">
                <a:sym typeface="Symbol" pitchFamily="18" charset="2"/>
              </a:rPr>
              <a:t>j</a:t>
            </a:r>
            <a:r>
              <a:rPr lang="en-US" sz="1800" dirty="0" smtClean="0">
                <a:sym typeface="Symbol" pitchFamily="18" charset="2"/>
              </a:rPr>
              <a:t>  then action[</a:t>
            </a:r>
            <a:r>
              <a:rPr lang="en-US" sz="1800" dirty="0" err="1" smtClean="0">
                <a:sym typeface="Symbol" pitchFamily="18" charset="2"/>
              </a:rPr>
              <a:t>i,a</a:t>
            </a:r>
            <a:r>
              <a:rPr lang="en-US" sz="1800" dirty="0" smtClean="0">
                <a:sym typeface="Symbol" pitchFamily="18" charset="2"/>
              </a:rPr>
              <a:t>] is  </a:t>
            </a:r>
            <a:r>
              <a:rPr lang="en-US" sz="1800" b="1" i="1" dirty="0" smtClean="0">
                <a:sym typeface="Symbol" pitchFamily="18" charset="2"/>
              </a:rPr>
              <a:t>shift j</a:t>
            </a:r>
            <a:r>
              <a:rPr lang="en-US" sz="1800" b="1" dirty="0" smtClean="0">
                <a:sym typeface="Symbol" pitchFamily="18" charset="2"/>
              </a:rPr>
              <a:t>.</a:t>
            </a:r>
          </a:p>
          <a:p>
            <a:pPr marL="800100" lvl="1" indent="-342900" eaLnBrk="1" hangingPunct="1">
              <a:lnSpc>
                <a:spcPts val="2600"/>
              </a:lnSpc>
              <a:spcBef>
                <a:spcPct val="0"/>
              </a:spcBef>
              <a:buFontTx/>
              <a:buChar char="•"/>
            </a:pPr>
            <a:r>
              <a:rPr lang="en-US" sz="1800" dirty="0" smtClean="0">
                <a:sym typeface="Symbol" pitchFamily="18" charset="2"/>
              </a:rPr>
              <a:t>If 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 pitchFamily="18" charset="2"/>
              </a:rPr>
              <a:t></a:t>
            </a:r>
            <a:r>
              <a:rPr lang="en-US" sz="4000" dirty="0" smtClean="0">
                <a:sym typeface="Symbol" pitchFamily="18" charset="2"/>
              </a:rPr>
              <a:t>.</a:t>
            </a:r>
            <a:r>
              <a:rPr lang="en-US" sz="1800" dirty="0" smtClean="0">
                <a:sym typeface="Symbol" pitchFamily="18" charset="2"/>
              </a:rPr>
              <a:t>,a  is in I</a:t>
            </a:r>
            <a:r>
              <a:rPr lang="en-US" sz="1800" baseline="-25000" dirty="0" smtClean="0">
                <a:sym typeface="Symbol" pitchFamily="18" charset="2"/>
              </a:rPr>
              <a:t>i </a:t>
            </a:r>
            <a:r>
              <a:rPr lang="en-US" sz="1800" dirty="0" smtClean="0">
                <a:sym typeface="Symbol" pitchFamily="18" charset="2"/>
              </a:rPr>
              <a:t>, then action[</a:t>
            </a:r>
            <a:r>
              <a:rPr lang="en-US" sz="1800" dirty="0" err="1" smtClean="0">
                <a:sym typeface="Symbol" pitchFamily="18" charset="2"/>
              </a:rPr>
              <a:t>i,a</a:t>
            </a:r>
            <a:r>
              <a:rPr lang="en-US" sz="1800" dirty="0" smtClean="0">
                <a:sym typeface="Symbol" pitchFamily="18" charset="2"/>
              </a:rPr>
              <a:t>] is  </a:t>
            </a:r>
            <a:r>
              <a:rPr lang="en-US" sz="1800" b="1" i="1" dirty="0" smtClean="0">
                <a:sym typeface="Symbol" pitchFamily="18" charset="2"/>
              </a:rPr>
              <a:t>reduce </a:t>
            </a:r>
            <a:r>
              <a:rPr lang="en-US" sz="1800" b="1" i="1" dirty="0" smtClean="0"/>
              <a:t>A</a:t>
            </a:r>
            <a:r>
              <a:rPr lang="en-US" sz="1800" b="1" i="1" dirty="0" smtClean="0">
                <a:sym typeface="Symbol" pitchFamily="18" charset="2"/>
              </a:rPr>
              <a:t></a:t>
            </a:r>
            <a:r>
              <a:rPr lang="en-US" sz="1800" dirty="0" smtClean="0">
                <a:sym typeface="Symbol" pitchFamily="18" charset="2"/>
              </a:rPr>
              <a:t>  where AS’.</a:t>
            </a:r>
          </a:p>
          <a:p>
            <a:pPr marL="800100" lvl="1" indent="-342900" eaLnBrk="1" hangingPunct="1">
              <a:lnSpc>
                <a:spcPts val="2600"/>
              </a:lnSpc>
              <a:spcBef>
                <a:spcPct val="0"/>
              </a:spcBef>
              <a:buFontTx/>
              <a:buChar char="•"/>
            </a:pPr>
            <a:r>
              <a:rPr lang="en-US" sz="1800" dirty="0" smtClean="0">
                <a:sym typeface="Symbol" pitchFamily="18" charset="2"/>
              </a:rPr>
              <a:t>If  </a:t>
            </a:r>
            <a:r>
              <a:rPr lang="en-US" sz="1800" dirty="0" smtClean="0"/>
              <a:t>S’</a:t>
            </a:r>
            <a:r>
              <a:rPr lang="en-US" sz="1800" dirty="0" smtClean="0">
                <a:sym typeface="Symbol" pitchFamily="18" charset="2"/>
              </a:rPr>
              <a:t>S</a:t>
            </a:r>
            <a:r>
              <a:rPr lang="en-US" sz="4000" dirty="0" smtClean="0">
                <a:sym typeface="Symbol" pitchFamily="18" charset="2"/>
              </a:rPr>
              <a:t>.</a:t>
            </a:r>
            <a:r>
              <a:rPr lang="en-US" sz="1800" dirty="0" smtClean="0">
                <a:sym typeface="Symbol" pitchFamily="18" charset="2"/>
              </a:rPr>
              <a:t>,$  is in I</a:t>
            </a:r>
            <a:r>
              <a:rPr lang="en-US" sz="1800" baseline="-25000" dirty="0" smtClean="0">
                <a:sym typeface="Symbol" pitchFamily="18" charset="2"/>
              </a:rPr>
              <a:t>i </a:t>
            </a:r>
            <a:r>
              <a:rPr lang="en-US" sz="1800" dirty="0" smtClean="0">
                <a:sym typeface="Symbol" pitchFamily="18" charset="2"/>
              </a:rPr>
              <a:t>, then action[</a:t>
            </a:r>
            <a:r>
              <a:rPr lang="en-US" sz="1800" dirty="0" err="1" smtClean="0">
                <a:sym typeface="Symbol" pitchFamily="18" charset="2"/>
              </a:rPr>
              <a:t>i</a:t>
            </a:r>
            <a:r>
              <a:rPr lang="en-US" sz="1800" dirty="0" smtClean="0">
                <a:sym typeface="Symbol" pitchFamily="18" charset="2"/>
              </a:rPr>
              <a:t>,$] is  </a:t>
            </a:r>
            <a:r>
              <a:rPr lang="en-US" sz="1800" b="1" i="1" dirty="0" smtClean="0">
                <a:sym typeface="Symbol" pitchFamily="18" charset="2"/>
              </a:rPr>
              <a:t>accept</a:t>
            </a:r>
            <a:r>
              <a:rPr lang="en-US" sz="1800" dirty="0" smtClean="0">
                <a:sym typeface="Symbol" pitchFamily="18" charset="2"/>
              </a:rPr>
              <a:t>.</a:t>
            </a:r>
          </a:p>
          <a:p>
            <a:pPr marL="800100" lvl="1" indent="-342900" eaLnBrk="1" hangingPunct="1">
              <a:lnSpc>
                <a:spcPts val="2600"/>
              </a:lnSpc>
              <a:spcBef>
                <a:spcPct val="0"/>
              </a:spcBef>
              <a:buFontTx/>
              <a:buChar char="•"/>
            </a:pPr>
            <a:r>
              <a:rPr lang="en-US" sz="1800" dirty="0" smtClean="0">
                <a:sym typeface="Symbol" pitchFamily="18" charset="2"/>
              </a:rPr>
              <a:t>If any conflicting actions generated by these rules, the grammar is not LR(1).</a:t>
            </a:r>
          </a:p>
          <a:p>
            <a:pPr marL="457200" indent="-457200" eaLnBrk="1" hangingPunct="1"/>
            <a:endParaRPr lang="en-US" sz="800" dirty="0" smtClean="0">
              <a:sym typeface="Symbol" pitchFamily="18" charset="2"/>
            </a:endParaRPr>
          </a:p>
          <a:p>
            <a:pPr marL="457200" indent="-457200" eaLnBrk="1" hangingPunct="1">
              <a:buClr>
                <a:schemeClr val="tx1"/>
              </a:buClr>
              <a:buFontTx/>
              <a:buAutoNum type="arabicPeriod" startAt="3"/>
            </a:pPr>
            <a:r>
              <a:rPr lang="en-US" sz="1800" dirty="0" smtClean="0">
                <a:sym typeface="Symbol" pitchFamily="18" charset="2"/>
              </a:rPr>
              <a:t>Create the parsing </a:t>
            </a:r>
            <a:r>
              <a:rPr lang="en-US" sz="1800" dirty="0" err="1" smtClean="0">
                <a:sym typeface="Symbol" pitchFamily="18" charset="2"/>
              </a:rPr>
              <a:t>goto</a:t>
            </a:r>
            <a:r>
              <a:rPr lang="en-US" sz="1800" dirty="0" smtClean="0">
                <a:sym typeface="Symbol" pitchFamily="18" charset="2"/>
              </a:rPr>
              <a:t> table</a:t>
            </a:r>
          </a:p>
          <a:p>
            <a:pPr marL="800100" lvl="1" indent="-342900" eaLnBrk="1" hangingPunct="1">
              <a:buFontTx/>
              <a:buChar char="•"/>
            </a:pPr>
            <a:r>
              <a:rPr lang="en-US" sz="1800" dirty="0" smtClean="0">
                <a:sym typeface="Symbol" pitchFamily="18" charset="2"/>
              </a:rPr>
              <a:t>for all non-terminals A,  if </a:t>
            </a:r>
            <a:r>
              <a:rPr lang="en-US" sz="1800" dirty="0" err="1" smtClean="0">
                <a:sym typeface="Symbol" pitchFamily="18" charset="2"/>
              </a:rPr>
              <a:t>goto</a:t>
            </a:r>
            <a:r>
              <a:rPr lang="en-US" sz="1800" dirty="0" smtClean="0">
                <a:sym typeface="Symbol" pitchFamily="18" charset="2"/>
              </a:rPr>
              <a:t>(</a:t>
            </a:r>
            <a:r>
              <a:rPr lang="en-US" sz="1800" dirty="0" err="1" smtClean="0">
                <a:sym typeface="Symbol" pitchFamily="18" charset="2"/>
              </a:rPr>
              <a:t>I</a:t>
            </a:r>
            <a:r>
              <a:rPr lang="en-US" sz="1800" baseline="-25000" dirty="0" err="1" smtClean="0">
                <a:sym typeface="Symbol" pitchFamily="18" charset="2"/>
              </a:rPr>
              <a:t>i</a:t>
            </a:r>
            <a:r>
              <a:rPr lang="en-US" sz="1800" dirty="0" err="1" smtClean="0">
                <a:sym typeface="Symbol" pitchFamily="18" charset="2"/>
              </a:rPr>
              <a:t>,A</a:t>
            </a:r>
            <a:r>
              <a:rPr lang="en-US" sz="1800" dirty="0" smtClean="0">
                <a:sym typeface="Symbol" pitchFamily="18" charset="2"/>
              </a:rPr>
              <a:t>)=</a:t>
            </a:r>
            <a:r>
              <a:rPr lang="en-US" sz="1800" dirty="0" err="1" smtClean="0">
                <a:sym typeface="Symbol" pitchFamily="18" charset="2"/>
              </a:rPr>
              <a:t>I</a:t>
            </a:r>
            <a:r>
              <a:rPr lang="en-US" sz="1800" baseline="-25000" dirty="0" err="1" smtClean="0">
                <a:sym typeface="Symbol" pitchFamily="18" charset="2"/>
              </a:rPr>
              <a:t>j</a:t>
            </a:r>
            <a:r>
              <a:rPr lang="en-US" sz="1800" dirty="0" smtClean="0">
                <a:sym typeface="Symbol" pitchFamily="18" charset="2"/>
              </a:rPr>
              <a:t>  then </a:t>
            </a:r>
            <a:r>
              <a:rPr lang="en-US" sz="1800" dirty="0" err="1" smtClean="0">
                <a:sym typeface="Symbol" pitchFamily="18" charset="2"/>
              </a:rPr>
              <a:t>goto</a:t>
            </a:r>
            <a:r>
              <a:rPr lang="en-US" sz="1800" dirty="0" smtClean="0">
                <a:sym typeface="Symbol" pitchFamily="18" charset="2"/>
              </a:rPr>
              <a:t>[</a:t>
            </a:r>
            <a:r>
              <a:rPr lang="en-US" sz="1800" dirty="0" err="1" smtClean="0">
                <a:sym typeface="Symbol" pitchFamily="18" charset="2"/>
              </a:rPr>
              <a:t>i,A</a:t>
            </a:r>
            <a:r>
              <a:rPr lang="en-US" sz="1800" dirty="0" smtClean="0">
                <a:sym typeface="Symbol" pitchFamily="18" charset="2"/>
              </a:rPr>
              <a:t>]=j</a:t>
            </a:r>
          </a:p>
          <a:p>
            <a:pPr marL="457200" indent="-457200" eaLnBrk="1" hangingPunct="1"/>
            <a:endParaRPr lang="en-US" sz="800" dirty="0" smtClean="0">
              <a:sym typeface="Symbol" pitchFamily="18" charset="2"/>
            </a:endParaRPr>
          </a:p>
          <a:p>
            <a:pPr marL="457200" indent="-457200" eaLnBrk="1" hangingPunct="1">
              <a:buClr>
                <a:schemeClr val="tx1"/>
              </a:buClr>
              <a:buFontTx/>
              <a:buAutoNum type="arabicPeriod" startAt="4"/>
            </a:pPr>
            <a:r>
              <a:rPr lang="en-US" sz="1800" dirty="0" smtClean="0">
                <a:sym typeface="Symbol" pitchFamily="18" charset="2"/>
              </a:rPr>
              <a:t>All entries not defined by (2) and (3) are errors.</a:t>
            </a:r>
          </a:p>
          <a:p>
            <a:pPr marL="457200" indent="-457200" eaLnBrk="1" hangingPunct="1">
              <a:buClr>
                <a:schemeClr val="tx1"/>
              </a:buClr>
              <a:buFontTx/>
              <a:buAutoNum type="arabicPeriod" startAt="4"/>
            </a:pPr>
            <a:endParaRPr lang="en-US" sz="800" dirty="0" smtClean="0">
              <a:sym typeface="Symbol" pitchFamily="18" charset="2"/>
            </a:endParaRPr>
          </a:p>
          <a:p>
            <a:pPr marL="457200" indent="-457200" eaLnBrk="1" hangingPunct="1">
              <a:buClr>
                <a:schemeClr val="tx1"/>
              </a:buClr>
              <a:buFontTx/>
              <a:buAutoNum type="arabicPeriod" startAt="4"/>
            </a:pPr>
            <a:r>
              <a:rPr lang="en-US" sz="1800" dirty="0" smtClean="0">
                <a:sym typeface="Symbol" pitchFamily="18" charset="2"/>
              </a:rPr>
              <a:t>Initial state of the parser contains  S’.S,$</a:t>
            </a:r>
          </a:p>
          <a:p>
            <a:pPr marL="457200" indent="-457200" eaLnBrk="1" hangingPunct="1"/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 (1) Parsing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S’ -&gt; S</a:t>
            </a:r>
          </a:p>
          <a:p>
            <a:pPr lvl="1">
              <a:buNone/>
            </a:pPr>
            <a:r>
              <a:rPr lang="en-US" dirty="0" smtClean="0"/>
              <a:t>S -&gt; CC</a:t>
            </a:r>
          </a:p>
          <a:p>
            <a:pPr lvl="1">
              <a:buNone/>
            </a:pPr>
            <a:r>
              <a:rPr lang="en-US" dirty="0" smtClean="0"/>
              <a:t>C -&gt; </a:t>
            </a:r>
            <a:r>
              <a:rPr lang="en-US" dirty="0" err="1" smtClean="0"/>
              <a:t>cC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C -&gt;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 descr="lr parser 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617444"/>
            <a:ext cx="4451070" cy="52405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002" y="1295401"/>
            <a:ext cx="7747577" cy="4385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4261" indent="-308288">
              <a:spcAft>
                <a:spcPts val="1200"/>
              </a:spcAft>
              <a:buClr>
                <a:srgbClr val="CC3300"/>
              </a:buClr>
              <a:buFont typeface="Arial" pitchFamily="34" charset="0"/>
              <a:buChar char="•"/>
              <a:tabLst>
                <a:tab pos="524261" algn="l"/>
                <a:tab pos="1477618" algn="l"/>
              </a:tabLst>
            </a:pPr>
            <a:r>
              <a:rPr sz="2300" b="1" spc="-4" smtClean="0">
                <a:latin typeface="Arial"/>
                <a:cs typeface="Arial"/>
              </a:rPr>
              <a:t>LALR</a:t>
            </a:r>
            <a:r>
              <a:rPr lang="en-US" sz="2300" b="1" spc="-4" dirty="0" smtClean="0">
                <a:latin typeface="Arial"/>
                <a:cs typeface="Arial"/>
              </a:rPr>
              <a:t> </a:t>
            </a:r>
            <a:r>
              <a:rPr sz="2300" spc="-4" smtClean="0">
                <a:latin typeface="Arial"/>
                <a:cs typeface="Arial"/>
              </a:rPr>
              <a:t>stands </a:t>
            </a:r>
            <a:r>
              <a:rPr sz="2300" spc="-4" dirty="0">
                <a:latin typeface="Arial"/>
                <a:cs typeface="Arial"/>
              </a:rPr>
              <a:t>for </a:t>
            </a:r>
            <a:r>
              <a:rPr sz="2300" b="1" spc="-4" dirty="0">
                <a:latin typeface="Arial"/>
                <a:cs typeface="Arial"/>
              </a:rPr>
              <a:t>LookAhead</a:t>
            </a:r>
            <a:r>
              <a:rPr sz="2300" b="1" spc="4" dirty="0">
                <a:latin typeface="Arial"/>
                <a:cs typeface="Arial"/>
              </a:rPr>
              <a:t> </a:t>
            </a:r>
            <a:r>
              <a:rPr sz="2300" b="1" spc="-4">
                <a:latin typeface="Arial"/>
                <a:cs typeface="Arial"/>
              </a:rPr>
              <a:t>LR</a:t>
            </a:r>
            <a:r>
              <a:rPr sz="2300" b="1" spc="-4" smtClean="0">
                <a:latin typeface="Arial"/>
                <a:cs typeface="Arial"/>
              </a:rPr>
              <a:t>.</a:t>
            </a:r>
            <a:endParaRPr sz="3400">
              <a:latin typeface="Times New Roman"/>
              <a:cs typeface="Times New Roman"/>
            </a:endParaRPr>
          </a:p>
          <a:p>
            <a:pPr marL="524261" marR="352737" indent="-308288">
              <a:spcAft>
                <a:spcPts val="1200"/>
              </a:spcAft>
              <a:buClr>
                <a:srgbClr val="CC3300"/>
              </a:buClr>
              <a:buChar char="•"/>
              <a:tabLst>
                <a:tab pos="524261" algn="l"/>
              </a:tabLst>
            </a:pPr>
            <a:r>
              <a:rPr sz="2300" spc="-4" dirty="0">
                <a:latin typeface="Arial"/>
                <a:cs typeface="Arial"/>
              </a:rPr>
              <a:t>LALR parsers are often used in practice because  LALR parsing tables are smaller than LR(1) </a:t>
            </a:r>
            <a:r>
              <a:rPr sz="2300" spc="-4">
                <a:latin typeface="Arial"/>
                <a:cs typeface="Arial"/>
              </a:rPr>
              <a:t>parsing  </a:t>
            </a:r>
            <a:r>
              <a:rPr sz="2300" spc="-4" smtClean="0">
                <a:latin typeface="Arial"/>
                <a:cs typeface="Arial"/>
              </a:rPr>
              <a:t>tables</a:t>
            </a:r>
            <a:endParaRPr sz="2300">
              <a:latin typeface="Arial"/>
              <a:cs typeface="Arial"/>
            </a:endParaRPr>
          </a:p>
          <a:p>
            <a:pPr marL="524261" marR="4559" indent="-308288">
              <a:spcBef>
                <a:spcPts val="565"/>
              </a:spcBef>
              <a:spcAft>
                <a:spcPts val="1200"/>
              </a:spcAft>
              <a:buClr>
                <a:srgbClr val="CC3300"/>
              </a:buClr>
              <a:buChar char="•"/>
              <a:tabLst>
                <a:tab pos="524261" algn="l"/>
              </a:tabLst>
            </a:pPr>
            <a:r>
              <a:rPr sz="2300" spc="-4" dirty="0">
                <a:latin typeface="Arial"/>
                <a:cs typeface="Arial"/>
              </a:rPr>
              <a:t>The number of states in SLR and LALR parsing tables  for </a:t>
            </a:r>
            <a:r>
              <a:rPr sz="2300" spc="-4">
                <a:latin typeface="Arial"/>
                <a:cs typeface="Arial"/>
              </a:rPr>
              <a:t>a </a:t>
            </a:r>
            <a:r>
              <a:rPr sz="2300" spc="-4" smtClean="0">
                <a:latin typeface="Arial"/>
                <a:cs typeface="Arial"/>
              </a:rPr>
              <a:t>grammar </a:t>
            </a:r>
            <a:r>
              <a:rPr sz="2300" spc="-4">
                <a:latin typeface="Arial"/>
                <a:cs typeface="Arial"/>
              </a:rPr>
              <a:t>G </a:t>
            </a:r>
            <a:r>
              <a:rPr lang="en-US" sz="2300" spc="-4" dirty="0" smtClean="0">
                <a:latin typeface="Arial"/>
                <a:cs typeface="Arial"/>
              </a:rPr>
              <a:t>will be</a:t>
            </a:r>
            <a:r>
              <a:rPr sz="2300" spc="18" smtClean="0">
                <a:latin typeface="Arial"/>
                <a:cs typeface="Arial"/>
              </a:rPr>
              <a:t> </a:t>
            </a:r>
            <a:r>
              <a:rPr sz="2300" spc="-4" smtClean="0">
                <a:latin typeface="Arial"/>
                <a:cs typeface="Arial"/>
              </a:rPr>
              <a:t>equal</a:t>
            </a:r>
            <a:endParaRPr sz="2300">
              <a:latin typeface="Arial"/>
              <a:cs typeface="Arial"/>
            </a:endParaRPr>
          </a:p>
          <a:p>
            <a:pPr marL="524261" marR="569279" indent="-308288">
              <a:spcBef>
                <a:spcPts val="565"/>
              </a:spcBef>
              <a:spcAft>
                <a:spcPts val="1200"/>
              </a:spcAft>
              <a:buClr>
                <a:srgbClr val="CC3300"/>
              </a:buClr>
              <a:buChar char="•"/>
              <a:tabLst>
                <a:tab pos="524261" algn="l"/>
              </a:tabLst>
            </a:pPr>
            <a:r>
              <a:rPr sz="2300" spc="-4" dirty="0">
                <a:latin typeface="Arial"/>
                <a:cs typeface="Arial"/>
              </a:rPr>
              <a:t>But LALR parsers recognize more grammars than  </a:t>
            </a:r>
            <a:r>
              <a:rPr sz="2300" spc="-4">
                <a:latin typeface="Arial"/>
                <a:cs typeface="Arial"/>
              </a:rPr>
              <a:t>SLR</a:t>
            </a:r>
            <a:r>
              <a:rPr sz="2300" spc="-49">
                <a:latin typeface="Arial"/>
                <a:cs typeface="Arial"/>
              </a:rPr>
              <a:t> </a:t>
            </a:r>
            <a:r>
              <a:rPr sz="2300" spc="-4" smtClean="0">
                <a:latin typeface="Arial"/>
                <a:cs typeface="Arial"/>
              </a:rPr>
              <a:t>parsers</a:t>
            </a:r>
            <a:endParaRPr sz="2300">
              <a:latin typeface="Arial"/>
              <a:cs typeface="Arial"/>
            </a:endParaRPr>
          </a:p>
          <a:p>
            <a:pPr marL="524261" marR="517423" indent="-308288">
              <a:spcBef>
                <a:spcPts val="565"/>
              </a:spcBef>
              <a:spcAft>
                <a:spcPts val="1200"/>
              </a:spcAft>
              <a:buClr>
                <a:srgbClr val="CC3300"/>
              </a:buClr>
              <a:buChar char="•"/>
              <a:tabLst>
                <a:tab pos="524261" algn="l"/>
              </a:tabLst>
            </a:pPr>
            <a:r>
              <a:rPr sz="2300" spc="-4" smtClean="0">
                <a:latin typeface="Arial"/>
                <a:cs typeface="Arial"/>
              </a:rPr>
              <a:t>A </a:t>
            </a:r>
            <a:r>
              <a:rPr sz="2300" spc="-4" dirty="0">
                <a:latin typeface="Arial"/>
                <a:cs typeface="Arial"/>
              </a:rPr>
              <a:t>state of LALR parser will be again a set of LR(1</a:t>
            </a:r>
            <a:r>
              <a:rPr sz="2300" spc="-4">
                <a:latin typeface="Arial"/>
                <a:cs typeface="Arial"/>
              </a:rPr>
              <a:t>)  </a:t>
            </a:r>
            <a:r>
              <a:rPr sz="2300" spc="-4" smtClean="0">
                <a:latin typeface="Arial"/>
                <a:cs typeface="Arial"/>
              </a:rPr>
              <a:t>items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2"/>
          <p:cNvSpPr txBox="1">
            <a:spLocks/>
          </p:cNvSpPr>
          <p:nvPr/>
        </p:nvSpPr>
        <p:spPr>
          <a:xfrm>
            <a:off x="457200" y="274638"/>
            <a:ext cx="7467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4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LALR Parsing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-4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Tables</a:t>
            </a:r>
            <a:endParaRPr kumimoji="0" lang="en-US" sz="4400" b="0" i="0" u="none" strike="noStrike" kern="1200" cap="none" spc="-4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04800"/>
            <a:ext cx="7239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algn="ctr"/>
            <a:r>
              <a:rPr sz="3200" spc="-4" dirty="0">
                <a:solidFill>
                  <a:srgbClr val="CC3300"/>
                </a:solidFill>
                <a:latin typeface="Arial"/>
                <a:cs typeface="Arial"/>
              </a:rPr>
              <a:t>The Core of A Set of LR(1)</a:t>
            </a:r>
            <a:r>
              <a:rPr sz="3200" spc="54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200" spc="-4" dirty="0">
                <a:solidFill>
                  <a:srgbClr val="CC3300"/>
                </a:solidFill>
                <a:latin typeface="Arial"/>
                <a:cs typeface="Arial"/>
              </a:rPr>
              <a:t>Items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11" y="1354342"/>
            <a:ext cx="615892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indent="-307718">
              <a:spcAft>
                <a:spcPts val="600"/>
              </a:spcAft>
              <a:buClr>
                <a:srgbClr val="CC3300"/>
              </a:buClr>
              <a:buChar char="•"/>
              <a:tabLst>
                <a:tab pos="319115" algn="l"/>
                <a:tab pos="1728352" algn="l"/>
              </a:tabLst>
            </a:pPr>
            <a:r>
              <a:rPr sz="2000" dirty="0">
                <a:latin typeface="Arial"/>
                <a:cs typeface="Arial"/>
              </a:rPr>
              <a:t>The  core  of	a set of LR(1) items is the set of its</a:t>
            </a:r>
            <a:r>
              <a:rPr sz="2000" spc="-6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first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5591" y="1676400"/>
            <a:ext cx="135197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spcAft>
                <a:spcPts val="600"/>
              </a:spcAft>
            </a:pPr>
            <a:r>
              <a:rPr sz="2000" smtClean="0">
                <a:latin typeface="Arial"/>
                <a:cs typeface="Arial"/>
              </a:rPr>
              <a:t>component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11" y="2167686"/>
            <a:ext cx="155805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spcAft>
                <a:spcPts val="600"/>
              </a:spcAft>
              <a:tabLst>
                <a:tab pos="831410" algn="l"/>
              </a:tabLst>
            </a:pPr>
            <a:r>
              <a:rPr sz="2000" spc="-4" dirty="0">
                <a:latin typeface="Arial"/>
                <a:cs typeface="Arial"/>
              </a:rPr>
              <a:t>Ex:	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36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8713" y="2167686"/>
            <a:ext cx="56688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spcAft>
                <a:spcPts val="600"/>
              </a:spcAft>
            </a:pPr>
            <a:r>
              <a:rPr sz="2000" spc="-4" dirty="0">
                <a:latin typeface="Arial"/>
                <a:cs typeface="Arial"/>
              </a:rPr>
              <a:t>=R,$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0202" y="1577115"/>
            <a:ext cx="333894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spcAft>
                <a:spcPts val="600"/>
              </a:spcAft>
              <a:tabLst>
                <a:tab pos="2057725" algn="l"/>
              </a:tabLst>
            </a:pPr>
            <a:r>
              <a:rPr sz="5400" dirty="0">
                <a:latin typeface="Arial"/>
                <a:cs typeface="Arial"/>
              </a:rPr>
              <a:t>.	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L</a:t>
            </a:r>
            <a:r>
              <a:rPr sz="54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=R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7084" y="1988403"/>
            <a:ext cx="116089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spcAft>
                <a:spcPts val="600"/>
              </a:spcAft>
            </a:pPr>
            <a:r>
              <a:rPr sz="2000" dirty="0">
                <a:latin typeface="Arial"/>
                <a:cs typeface="Arial"/>
              </a:rPr>
              <a:t>R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27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L</a:t>
            </a:r>
            <a:r>
              <a:rPr sz="54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,$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3520" y="1988392"/>
            <a:ext cx="949036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spcAft>
                <a:spcPts val="600"/>
              </a:spcAft>
            </a:pPr>
            <a:r>
              <a:rPr sz="2000" dirty="0">
                <a:latin typeface="Arial"/>
                <a:cs typeface="Arial"/>
              </a:rPr>
              <a:t>R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31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L</a:t>
            </a:r>
            <a:r>
              <a:rPr sz="5400" spc="-4" dirty="0">
                <a:latin typeface="Arial"/>
                <a:cs typeface="Arial"/>
              </a:rPr>
              <a:t>.</a:t>
            </a:r>
            <a:endParaRPr sz="5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811" y="3261187"/>
            <a:ext cx="7499927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spcAft>
                <a:spcPts val="600"/>
              </a:spcAft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lang="en-US" sz="2000" dirty="0" smtClean="0">
                <a:latin typeface="Arial"/>
                <a:cs typeface="Arial"/>
              </a:rPr>
              <a:t>Find the states (sets of LR(1) items) in a canonical</a:t>
            </a:r>
            <a:r>
              <a:rPr lang="en-US" sz="2000" spc="-54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LR(1)  parser with same cores</a:t>
            </a:r>
          </a:p>
          <a:p>
            <a:pPr marL="319115" marR="4559" indent="-307718">
              <a:spcAft>
                <a:spcPts val="600"/>
              </a:spcAft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lang="en-US" sz="2000" dirty="0" smtClean="0">
                <a:latin typeface="Arial"/>
                <a:cs typeface="Arial"/>
              </a:rPr>
              <a:t>Merge them as a single  state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99327" y="4381244"/>
            <a:ext cx="117590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spcAft>
                <a:spcPts val="600"/>
              </a:spcAft>
            </a:pPr>
            <a:r>
              <a:rPr sz="2000" dirty="0">
                <a:latin typeface="Arial"/>
                <a:cs typeface="Arial"/>
              </a:rPr>
              <a:t>L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13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id</a:t>
            </a:r>
            <a:r>
              <a:rPr sz="54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,$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7539" y="4176861"/>
            <a:ext cx="7113732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>
              <a:spcAft>
                <a:spcPts val="600"/>
              </a:spcAft>
              <a:tabLst>
                <a:tab pos="3946204" algn="l"/>
                <a:tab pos="5465992" algn="l"/>
              </a:tabLst>
            </a:pPr>
            <a:r>
              <a:rPr sz="2000" spc="-4" dirty="0">
                <a:latin typeface="Arial"/>
                <a:cs typeface="Arial"/>
              </a:rPr>
              <a:t>I</a:t>
            </a:r>
            <a:r>
              <a:rPr sz="2000" spc="-6" baseline="-22222" dirty="0">
                <a:latin typeface="Arial"/>
                <a:cs typeface="Arial"/>
              </a:rPr>
              <a:t>1</a:t>
            </a:r>
            <a:r>
              <a:rPr sz="2000" spc="-4" dirty="0">
                <a:latin typeface="Arial"/>
                <a:cs typeface="Arial"/>
              </a:rPr>
              <a:t>:L   </a:t>
            </a:r>
            <a:r>
              <a:rPr sz="2000" spc="63" dirty="0">
                <a:latin typeface="Arial"/>
                <a:cs typeface="Arial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  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id</a:t>
            </a:r>
            <a:r>
              <a:rPr sz="54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,=</a:t>
            </a:r>
            <a:r>
              <a:rPr sz="2000" spc="-4">
                <a:latin typeface="Arial"/>
                <a:cs typeface="Arial"/>
              </a:rPr>
              <a:t>	</a:t>
            </a:r>
            <a:r>
              <a:rPr sz="2000" smtClean="0">
                <a:latin typeface="Arial"/>
                <a:cs typeface="Arial"/>
              </a:rPr>
              <a:t>A </a:t>
            </a:r>
            <a:r>
              <a:rPr sz="2000" spc="18" smtClean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new </a:t>
            </a:r>
            <a:r>
              <a:rPr sz="2000" spc="22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state:	I</a:t>
            </a:r>
            <a:r>
              <a:rPr sz="2000" spc="-6" baseline="-22222" dirty="0">
                <a:latin typeface="Arial"/>
                <a:cs typeface="Arial"/>
              </a:rPr>
              <a:t>12</a:t>
            </a:r>
            <a:r>
              <a:rPr sz="2000" spc="-4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31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id</a:t>
            </a:r>
            <a:r>
              <a:rPr sz="54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,=  I</a:t>
            </a:r>
            <a:r>
              <a:rPr sz="2000" spc="-6" baseline="-22222" dirty="0">
                <a:latin typeface="Arial"/>
                <a:cs typeface="Arial"/>
              </a:rPr>
              <a:t>2</a:t>
            </a:r>
            <a:r>
              <a:rPr sz="2000" spc="-4" dirty="0">
                <a:latin typeface="Arial"/>
                <a:cs typeface="Arial"/>
              </a:rPr>
              <a:t>:L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9" dirty="0">
                <a:latin typeface="Times New Roman"/>
                <a:cs typeface="Times New Roman"/>
              </a:rPr>
              <a:t> </a:t>
            </a:r>
            <a:r>
              <a:rPr sz="2000" spc="-4">
                <a:latin typeface="Arial"/>
                <a:cs typeface="Arial"/>
              </a:rPr>
              <a:t>id</a:t>
            </a:r>
            <a:r>
              <a:rPr sz="5400" spc="-4" smtClean="0">
                <a:latin typeface="Arial"/>
                <a:cs typeface="Arial"/>
              </a:rPr>
              <a:t>.</a:t>
            </a:r>
            <a:r>
              <a:rPr sz="2000" spc="-4" smtClean="0">
                <a:latin typeface="Arial"/>
                <a:cs typeface="Arial"/>
              </a:rPr>
              <a:t>,$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12653" y="2373874"/>
            <a:ext cx="831273" cy="201706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228600" y="76199"/>
                </a:moveTo>
                <a:lnTo>
                  <a:pt x="228600" y="0"/>
                </a:lnTo>
                <a:lnTo>
                  <a:pt x="0" y="114299"/>
                </a:lnTo>
                <a:lnTo>
                  <a:pt x="190500" y="209549"/>
                </a:lnTo>
                <a:lnTo>
                  <a:pt x="190500" y="76199"/>
                </a:lnTo>
                <a:lnTo>
                  <a:pt x="228600" y="76199"/>
                </a:lnTo>
                <a:close/>
              </a:path>
              <a:path w="914400" h="228600">
                <a:moveTo>
                  <a:pt x="914400" y="152399"/>
                </a:moveTo>
                <a:lnTo>
                  <a:pt x="914400" y="76199"/>
                </a:lnTo>
                <a:lnTo>
                  <a:pt x="190500" y="76199"/>
                </a:lnTo>
                <a:lnTo>
                  <a:pt x="190500" y="152399"/>
                </a:lnTo>
                <a:lnTo>
                  <a:pt x="914400" y="152399"/>
                </a:lnTo>
                <a:close/>
              </a:path>
              <a:path w="914400" h="228600">
                <a:moveTo>
                  <a:pt x="228600" y="228599"/>
                </a:moveTo>
                <a:lnTo>
                  <a:pt x="228600" y="152399"/>
                </a:lnTo>
                <a:lnTo>
                  <a:pt x="190500" y="152399"/>
                </a:lnTo>
                <a:lnTo>
                  <a:pt x="190500" y="209549"/>
                </a:lnTo>
                <a:lnTo>
                  <a:pt x="228600" y="2285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>
              <a:spcAft>
                <a:spcPts val="600"/>
              </a:spcAft>
            </a:pPr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24018" y="2238284"/>
            <a:ext cx="76026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spcAft>
                <a:spcPts val="600"/>
              </a:spcAft>
            </a:pPr>
            <a:r>
              <a:rPr sz="2400" b="1" dirty="0">
                <a:solidFill>
                  <a:srgbClr val="CC3300"/>
                </a:solidFill>
                <a:latin typeface="Arial"/>
                <a:cs typeface="Arial"/>
              </a:rPr>
              <a:t>Core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45900" y="2260248"/>
            <a:ext cx="887845" cy="428625"/>
          </a:xfrm>
          <a:custGeom>
            <a:avLst/>
            <a:gdLst/>
            <a:ahLst/>
            <a:cxnLst/>
            <a:rect l="l" t="t" r="r" b="b"/>
            <a:pathLst>
              <a:path w="976629" h="485775">
                <a:moveTo>
                  <a:pt x="732282" y="364235"/>
                </a:moveTo>
                <a:lnTo>
                  <a:pt x="732282" y="121157"/>
                </a:lnTo>
                <a:lnTo>
                  <a:pt x="0" y="121157"/>
                </a:lnTo>
                <a:lnTo>
                  <a:pt x="0" y="364235"/>
                </a:lnTo>
                <a:lnTo>
                  <a:pt x="732282" y="364235"/>
                </a:lnTo>
                <a:close/>
              </a:path>
              <a:path w="976629" h="485775">
                <a:moveTo>
                  <a:pt x="976122" y="243077"/>
                </a:moveTo>
                <a:lnTo>
                  <a:pt x="732282" y="0"/>
                </a:lnTo>
                <a:lnTo>
                  <a:pt x="732282" y="485393"/>
                </a:lnTo>
                <a:lnTo>
                  <a:pt x="976122" y="243077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pPr>
              <a:spcAft>
                <a:spcPts val="600"/>
              </a:spcAft>
            </a:pPr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45900" y="2260248"/>
            <a:ext cx="887845" cy="428625"/>
          </a:xfrm>
          <a:custGeom>
            <a:avLst/>
            <a:gdLst/>
            <a:ahLst/>
            <a:cxnLst/>
            <a:rect l="l" t="t" r="r" b="b"/>
            <a:pathLst>
              <a:path w="976629" h="485775">
                <a:moveTo>
                  <a:pt x="732282" y="0"/>
                </a:moveTo>
                <a:lnTo>
                  <a:pt x="732282" y="121157"/>
                </a:lnTo>
                <a:lnTo>
                  <a:pt x="0" y="121157"/>
                </a:lnTo>
                <a:lnTo>
                  <a:pt x="0" y="364235"/>
                </a:lnTo>
                <a:lnTo>
                  <a:pt x="732282" y="364235"/>
                </a:lnTo>
                <a:lnTo>
                  <a:pt x="732282" y="485393"/>
                </a:lnTo>
                <a:lnTo>
                  <a:pt x="976122" y="243077"/>
                </a:lnTo>
                <a:lnTo>
                  <a:pt x="732282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spcAft>
                <a:spcPts val="600"/>
              </a:spcAft>
            </a:pPr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00400" y="4795649"/>
            <a:ext cx="887845" cy="428625"/>
          </a:xfrm>
          <a:custGeom>
            <a:avLst/>
            <a:gdLst/>
            <a:ahLst/>
            <a:cxnLst/>
            <a:rect l="l" t="t" r="r" b="b"/>
            <a:pathLst>
              <a:path w="976629" h="485775">
                <a:moveTo>
                  <a:pt x="732282" y="364236"/>
                </a:moveTo>
                <a:lnTo>
                  <a:pt x="732282" y="121158"/>
                </a:lnTo>
                <a:lnTo>
                  <a:pt x="0" y="121158"/>
                </a:lnTo>
                <a:lnTo>
                  <a:pt x="0" y="364236"/>
                </a:lnTo>
                <a:lnTo>
                  <a:pt x="732282" y="364236"/>
                </a:lnTo>
                <a:close/>
              </a:path>
              <a:path w="976629" h="485775">
                <a:moveTo>
                  <a:pt x="976122" y="243077"/>
                </a:moveTo>
                <a:lnTo>
                  <a:pt x="732282" y="0"/>
                </a:lnTo>
                <a:lnTo>
                  <a:pt x="732282" y="485394"/>
                </a:lnTo>
                <a:lnTo>
                  <a:pt x="976122" y="243077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pPr>
              <a:spcAft>
                <a:spcPts val="600"/>
              </a:spcAft>
            </a:pPr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124200" y="4567049"/>
            <a:ext cx="122843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spcAft>
                <a:spcPts val="600"/>
              </a:spcAft>
            </a:pPr>
            <a:r>
              <a:rPr b="1" spc="-4" dirty="0">
                <a:solidFill>
                  <a:srgbClr val="008000"/>
                </a:solidFill>
                <a:latin typeface="Arial"/>
                <a:cs typeface="Arial"/>
              </a:rPr>
              <a:t>Same</a:t>
            </a:r>
            <a:r>
              <a:rPr b="1" spc="-72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008000"/>
                </a:solidFill>
                <a:latin typeface="Arial"/>
                <a:cs typeface="Arial"/>
              </a:rPr>
              <a:t>Core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48000" y="5176649"/>
            <a:ext cx="138256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spcAft>
                <a:spcPts val="600"/>
              </a:spcAft>
            </a:pPr>
            <a:r>
              <a:rPr b="1" spc="-4" dirty="0">
                <a:solidFill>
                  <a:srgbClr val="008000"/>
                </a:solidFill>
                <a:latin typeface="Arial"/>
                <a:cs typeface="Arial"/>
              </a:rPr>
              <a:t>Merge</a:t>
            </a:r>
            <a:r>
              <a:rPr b="1" spc="-63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008000"/>
                </a:solidFill>
                <a:latin typeface="Arial"/>
                <a:cs typeface="Arial"/>
              </a:rPr>
              <a:t>Them</a:t>
            </a:r>
            <a:endParaRPr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8200" y="5846058"/>
            <a:ext cx="75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9115" marR="4559" indent="-307718">
              <a:spcAft>
                <a:spcPts val="600"/>
              </a:spcAft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lang="en-US" sz="2000" dirty="0" smtClean="0">
                <a:latin typeface="Arial"/>
                <a:cs typeface="Arial"/>
              </a:rPr>
              <a:t>We will do this for all states of a canonical LR(1) parser to</a:t>
            </a:r>
            <a:r>
              <a:rPr lang="en-US" sz="2000" spc="-58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get  the states of the LALR</a:t>
            </a:r>
            <a:r>
              <a:rPr lang="en-US" sz="2000" spc="-72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parser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 in SLR parsing</a:t>
            </a:r>
            <a:endParaRPr lang="en-US" dirty="0"/>
          </a:p>
        </p:txBody>
      </p:sp>
      <p:pic>
        <p:nvPicPr>
          <p:cNvPr id="5" name="Content Placeholder 4" descr="slr conflict gramma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99" y="1447800"/>
            <a:ext cx="2297431" cy="914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slr conflict grammar df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295400"/>
            <a:ext cx="5486400" cy="50643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800" y="1371600"/>
            <a:ext cx="2286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4200" y="3505200"/>
            <a:ext cx="18288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72821" y="4038600"/>
            <a:ext cx="7536295" cy="223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1435">
              <a:spcAft>
                <a:spcPts val="600"/>
              </a:spcAft>
              <a:tabLst>
                <a:tab pos="2723308" algn="l"/>
                <a:tab pos="4146221" algn="l"/>
              </a:tabLst>
            </a:pPr>
            <a:r>
              <a:rPr spc="-4" dirty="0">
                <a:latin typeface="Arial"/>
                <a:cs typeface="Arial"/>
              </a:rPr>
              <a:t>If	J=I</a:t>
            </a:r>
            <a:r>
              <a:rPr sz="1700" spc="-6" baseline="-21367" dirty="0">
                <a:latin typeface="Arial"/>
                <a:cs typeface="Arial"/>
              </a:rPr>
              <a:t>1  </a:t>
            </a:r>
            <a:r>
              <a:rPr spc="-4" dirty="0">
                <a:latin typeface="Symbol"/>
                <a:cs typeface="Symbol"/>
              </a:rPr>
              <a:t></a:t>
            </a:r>
            <a:r>
              <a:rPr spc="-4" dirty="0">
                <a:latin typeface="Times New Roman"/>
                <a:cs typeface="Times New Roman"/>
              </a:rPr>
              <a:t>  </a:t>
            </a:r>
            <a:r>
              <a:rPr spc="-4" dirty="0">
                <a:latin typeface="Arial"/>
                <a:cs typeface="Arial"/>
              </a:rPr>
              <a:t>...</a:t>
            </a:r>
            <a:r>
              <a:rPr spc="18" dirty="0">
                <a:latin typeface="Arial"/>
                <a:cs typeface="Arial"/>
              </a:rPr>
              <a:t> </a:t>
            </a:r>
            <a:r>
              <a:rPr spc="-4" dirty="0">
                <a:latin typeface="Symbol"/>
                <a:cs typeface="Symbol"/>
              </a:rPr>
              <a:t></a:t>
            </a:r>
            <a:r>
              <a:rPr spc="31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Arial"/>
                <a:cs typeface="Arial"/>
              </a:rPr>
              <a:t>I</a:t>
            </a:r>
            <a:r>
              <a:rPr sz="1700" spc="-6" baseline="-21367" dirty="0">
                <a:latin typeface="Arial"/>
                <a:cs typeface="Arial"/>
              </a:rPr>
              <a:t>k	</a:t>
            </a:r>
            <a:r>
              <a:rPr spc="-4" dirty="0">
                <a:latin typeface="Arial"/>
                <a:cs typeface="Arial"/>
              </a:rPr>
              <a:t>since I</a:t>
            </a:r>
            <a:r>
              <a:rPr sz="1700" spc="-6" baseline="-21367" dirty="0">
                <a:latin typeface="Arial"/>
                <a:cs typeface="Arial"/>
              </a:rPr>
              <a:t>1</a:t>
            </a:r>
            <a:r>
              <a:rPr spc="-4" dirty="0">
                <a:latin typeface="Arial"/>
                <a:cs typeface="Arial"/>
              </a:rPr>
              <a:t>,...,I</a:t>
            </a:r>
            <a:r>
              <a:rPr sz="1700" spc="-6" baseline="-21367" dirty="0">
                <a:latin typeface="Arial"/>
                <a:cs typeface="Arial"/>
              </a:rPr>
              <a:t>k  </a:t>
            </a:r>
            <a:r>
              <a:rPr spc="-4" dirty="0">
                <a:latin typeface="Arial"/>
                <a:cs typeface="Arial"/>
              </a:rPr>
              <a:t>have </a:t>
            </a:r>
            <a:r>
              <a:rPr spc="-9">
                <a:latin typeface="Arial"/>
                <a:cs typeface="Arial"/>
              </a:rPr>
              <a:t>same</a:t>
            </a:r>
            <a:r>
              <a:rPr spc="-179">
                <a:latin typeface="Arial"/>
                <a:cs typeface="Arial"/>
              </a:rPr>
              <a:t> </a:t>
            </a:r>
            <a:r>
              <a:rPr spc="-9" smtClean="0">
                <a:latin typeface="Arial"/>
                <a:cs typeface="Arial"/>
              </a:rPr>
              <a:t>cores</a:t>
            </a:r>
            <a:r>
              <a:rPr lang="en-US" spc="-9" dirty="0" smtClean="0">
                <a:latin typeface="Arial"/>
                <a:cs typeface="Arial"/>
              </a:rPr>
              <a:t>,</a:t>
            </a:r>
            <a:endParaRPr>
              <a:latin typeface="Arial"/>
              <a:cs typeface="Arial"/>
            </a:endParaRPr>
          </a:p>
          <a:p>
            <a:pPr marL="2472575">
              <a:spcBef>
                <a:spcPts val="193"/>
              </a:spcBef>
              <a:spcAft>
                <a:spcPts val="600"/>
              </a:spcAft>
            </a:pPr>
            <a:r>
              <a:rPr spc="99" smtClean="0">
                <a:latin typeface="Microsoft Sans Serif"/>
                <a:cs typeface="Microsoft Sans Serif"/>
              </a:rPr>
              <a:t> </a:t>
            </a:r>
            <a:r>
              <a:rPr spc="-9" dirty="0">
                <a:latin typeface="Arial"/>
                <a:cs typeface="Arial"/>
              </a:rPr>
              <a:t>cores of goto(I</a:t>
            </a:r>
            <a:r>
              <a:rPr sz="1700" spc="-13" baseline="-21367" dirty="0">
                <a:latin typeface="Arial"/>
                <a:cs typeface="Arial"/>
              </a:rPr>
              <a:t>1</a:t>
            </a:r>
            <a:r>
              <a:rPr spc="-9" dirty="0">
                <a:latin typeface="Arial"/>
                <a:cs typeface="Arial"/>
              </a:rPr>
              <a:t>,X),...,goto(I</a:t>
            </a:r>
            <a:r>
              <a:rPr sz="1700" spc="-13" baseline="-21367" dirty="0">
                <a:latin typeface="Arial"/>
                <a:cs typeface="Arial"/>
              </a:rPr>
              <a:t>2</a:t>
            </a:r>
            <a:r>
              <a:rPr spc="-9" dirty="0">
                <a:latin typeface="Arial"/>
                <a:cs typeface="Arial"/>
              </a:rPr>
              <a:t>,X) </a:t>
            </a:r>
            <a:r>
              <a:rPr spc="-4" dirty="0">
                <a:latin typeface="Arial"/>
                <a:cs typeface="Arial"/>
              </a:rPr>
              <a:t>must be </a:t>
            </a:r>
            <a:r>
              <a:rPr spc="-9" dirty="0">
                <a:latin typeface="Arial"/>
                <a:cs typeface="Arial"/>
              </a:rPr>
              <a:t>same.</a:t>
            </a:r>
            <a:endParaRPr>
              <a:latin typeface="Arial"/>
              <a:cs typeface="Arial"/>
            </a:endParaRPr>
          </a:p>
          <a:p>
            <a:pPr marL="677550" marR="333362" indent="-256432">
              <a:spcBef>
                <a:spcPts val="444"/>
              </a:spcBef>
              <a:spcAft>
                <a:spcPts val="600"/>
              </a:spcAft>
              <a:tabLst>
                <a:tab pos="677550" algn="l"/>
                <a:tab pos="2416730" algn="l"/>
              </a:tabLst>
            </a:pPr>
            <a:r>
              <a:rPr spc="-4" dirty="0">
                <a:solidFill>
                  <a:srgbClr val="CC3300"/>
                </a:solidFill>
                <a:latin typeface="Arial"/>
                <a:cs typeface="Arial"/>
              </a:rPr>
              <a:t>–	</a:t>
            </a:r>
            <a:r>
              <a:rPr spc="-4" dirty="0">
                <a:latin typeface="Arial"/>
                <a:cs typeface="Arial"/>
              </a:rPr>
              <a:t>So,  </a:t>
            </a:r>
            <a:r>
              <a:rPr spc="85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goto(J,X</a:t>
            </a:r>
            <a:r>
              <a:rPr spc="-9">
                <a:latin typeface="Arial"/>
                <a:cs typeface="Arial"/>
              </a:rPr>
              <a:t>)=</a:t>
            </a:r>
            <a:r>
              <a:rPr spc="-9" smtClean="0">
                <a:latin typeface="Arial"/>
                <a:cs typeface="Arial"/>
              </a:rPr>
              <a:t>K</a:t>
            </a:r>
            <a:r>
              <a:rPr lang="en-US" spc="-9" dirty="0" smtClean="0">
                <a:latin typeface="Arial"/>
                <a:cs typeface="Arial"/>
              </a:rPr>
              <a:t>,</a:t>
            </a:r>
            <a:r>
              <a:rPr spc="-9" dirty="0">
                <a:latin typeface="Arial"/>
                <a:cs typeface="Arial"/>
              </a:rPr>
              <a:t>	where </a:t>
            </a:r>
            <a:r>
              <a:rPr spc="-4" dirty="0">
                <a:latin typeface="Arial"/>
                <a:cs typeface="Arial"/>
              </a:rPr>
              <a:t>K is the union of all sets of</a:t>
            </a:r>
            <a:r>
              <a:rPr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items </a:t>
            </a:r>
            <a:r>
              <a:rPr spc="-9" dirty="0">
                <a:latin typeface="Arial"/>
                <a:cs typeface="Arial"/>
              </a:rPr>
              <a:t>having  same cores </a:t>
            </a:r>
            <a:r>
              <a:rPr spc="-4" dirty="0">
                <a:latin typeface="Arial"/>
                <a:cs typeface="Arial"/>
              </a:rPr>
              <a:t>as</a:t>
            </a:r>
            <a:r>
              <a:rPr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goto(I</a:t>
            </a:r>
            <a:r>
              <a:rPr sz="1700" spc="-13" baseline="-21367" dirty="0">
                <a:latin typeface="Arial"/>
                <a:cs typeface="Arial"/>
              </a:rPr>
              <a:t>1</a:t>
            </a:r>
            <a:r>
              <a:rPr spc="-9" dirty="0">
                <a:latin typeface="Arial"/>
                <a:cs typeface="Arial"/>
              </a:rPr>
              <a:t>,X).</a:t>
            </a:r>
            <a:endParaRPr>
              <a:latin typeface="Arial"/>
              <a:cs typeface="Arial"/>
            </a:endParaRPr>
          </a:p>
          <a:p>
            <a:pPr marL="319115" marR="317976" indent="-307718">
              <a:spcBef>
                <a:spcPts val="1647"/>
              </a:spcBef>
              <a:spcAft>
                <a:spcPts val="600"/>
              </a:spcAft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If no conflict is introduced, the grammar is LALR(1)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grammar.  (We may only introduce reduce/reduce conflicts; we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cannot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Creation of LALR Parsing</a:t>
            </a:r>
            <a:r>
              <a:rPr spc="31" dirty="0"/>
              <a:t> </a:t>
            </a:r>
            <a:r>
              <a:rPr spc="-4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820" y="1219200"/>
            <a:ext cx="7416223" cy="167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spcAft>
                <a:spcPts val="600"/>
              </a:spcAft>
              <a:buClr>
                <a:srgbClr val="CC3300"/>
              </a:buClr>
              <a:buChar char="•"/>
              <a:tabLst>
                <a:tab pos="319115" algn="l"/>
                <a:tab pos="891814" algn="l"/>
              </a:tabLst>
            </a:pPr>
            <a:r>
              <a:rPr sz="2000" dirty="0">
                <a:latin typeface="Arial"/>
                <a:cs typeface="Arial"/>
              </a:rPr>
              <a:t>Create the canonical LR(1) collection of the sets of LR(1)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items  </a:t>
            </a:r>
            <a:r>
              <a:rPr sz="2000" smtClean="0">
                <a:latin typeface="Arial"/>
                <a:cs typeface="Arial"/>
              </a:rPr>
              <a:t>for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sz="2000" smtClean="0">
                <a:latin typeface="Arial"/>
                <a:cs typeface="Arial"/>
              </a:rPr>
              <a:t>the </a:t>
            </a:r>
            <a:r>
              <a:rPr sz="2000">
                <a:latin typeface="Arial"/>
                <a:cs typeface="Arial"/>
              </a:rPr>
              <a:t>given</a:t>
            </a:r>
            <a:r>
              <a:rPr sz="2000" spc="-81">
                <a:latin typeface="Arial"/>
                <a:cs typeface="Arial"/>
              </a:rPr>
              <a:t> </a:t>
            </a:r>
            <a:r>
              <a:rPr sz="2000" smtClean="0">
                <a:latin typeface="Arial"/>
                <a:cs typeface="Arial"/>
              </a:rPr>
              <a:t>grammar</a:t>
            </a:r>
            <a:endParaRPr sz="2000">
              <a:latin typeface="Arial"/>
              <a:cs typeface="Arial"/>
            </a:endParaRPr>
          </a:p>
          <a:p>
            <a:pPr marL="319115" marR="299741" indent="-307718">
              <a:spcBef>
                <a:spcPts val="462"/>
              </a:spcBef>
              <a:spcAft>
                <a:spcPts val="600"/>
              </a:spcAft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Find each core; find all sets having that same core; replace  those sets having same cores with a single set which is</a:t>
            </a:r>
            <a:r>
              <a:rPr sz="2000" spc="-58" dirty="0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their  </a:t>
            </a:r>
            <a:r>
              <a:rPr sz="2000" smtClean="0">
                <a:latin typeface="Arial"/>
                <a:cs typeface="Arial"/>
              </a:rPr>
              <a:t>union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2807" y="3347591"/>
            <a:ext cx="736022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spcAft>
                <a:spcPts val="600"/>
              </a:spcAft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000" smtClean="0">
                <a:latin typeface="Arial"/>
                <a:cs typeface="Arial"/>
              </a:rPr>
              <a:t>Create </a:t>
            </a:r>
            <a:r>
              <a:rPr sz="2000" dirty="0">
                <a:latin typeface="Arial"/>
                <a:cs typeface="Arial"/>
              </a:rPr>
              <a:t>the parsing tables (action and goto tables) same as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construction of the parsing tables of LR(1</a:t>
            </a:r>
            <a:r>
              <a:rPr sz="2000">
                <a:latin typeface="Arial"/>
                <a:cs typeface="Arial"/>
              </a:rPr>
              <a:t>)</a:t>
            </a:r>
            <a:r>
              <a:rPr sz="2000" spc="-63">
                <a:latin typeface="Arial"/>
                <a:cs typeface="Arial"/>
              </a:rPr>
              <a:t> </a:t>
            </a:r>
            <a:r>
              <a:rPr sz="2000" smtClean="0">
                <a:latin typeface="Arial"/>
                <a:cs typeface="Arial"/>
              </a:rPr>
              <a:t>parser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1600" y="4066401"/>
            <a:ext cx="128039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spcAft>
                <a:spcPts val="600"/>
              </a:spcAft>
              <a:tabLst>
                <a:tab pos="267259" algn="l"/>
              </a:tabLst>
            </a:pPr>
            <a:r>
              <a:rPr spc="-4" dirty="0">
                <a:solidFill>
                  <a:srgbClr val="CC3300"/>
                </a:solidFill>
                <a:latin typeface="Arial"/>
                <a:cs typeface="Arial"/>
              </a:rPr>
              <a:t>–	</a:t>
            </a:r>
            <a:r>
              <a:rPr spc="-4" dirty="0">
                <a:latin typeface="Arial"/>
                <a:cs typeface="Arial"/>
              </a:rPr>
              <a:t>Note</a:t>
            </a:r>
            <a:r>
              <a:rPr spc="-81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that: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1209" y="6248400"/>
            <a:ext cx="389659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spcAft>
                <a:spcPts val="600"/>
              </a:spcAft>
              <a:tabLst>
                <a:tab pos="1392711" algn="l"/>
              </a:tabLst>
            </a:pPr>
            <a:r>
              <a:rPr lang="en-US" sz="2000" dirty="0" smtClean="0">
                <a:latin typeface="Arial"/>
                <a:cs typeface="Arial"/>
              </a:rPr>
              <a:t>I</a:t>
            </a:r>
            <a:r>
              <a:rPr sz="2000" smtClean="0">
                <a:latin typeface="Arial"/>
                <a:cs typeface="Arial"/>
              </a:rPr>
              <a:t>ntroduce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sz="2000" smtClean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shift/reduce</a:t>
            </a:r>
            <a:r>
              <a:rPr sz="2000" spc="-7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conflict)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Creation of LALR Parsing</a:t>
            </a:r>
            <a:r>
              <a:rPr spc="31" dirty="0"/>
              <a:t> </a:t>
            </a:r>
            <a:r>
              <a:rPr spc="-4" dirty="0"/>
              <a:t>Tables</a:t>
            </a:r>
          </a:p>
        </p:txBody>
      </p:sp>
      <p:pic>
        <p:nvPicPr>
          <p:cNvPr id="10" name="Picture 9" descr="lalr parsing 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676400"/>
            <a:ext cx="4953000" cy="37469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85800" y="1828800"/>
            <a:ext cx="1752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2800" dirty="0" smtClean="0"/>
              <a:t>S’ -&gt; S</a:t>
            </a:r>
          </a:p>
          <a:p>
            <a:pPr lvl="1">
              <a:buNone/>
            </a:pPr>
            <a:r>
              <a:rPr lang="en-US" sz="2800" dirty="0" smtClean="0"/>
              <a:t>S -&gt; CC</a:t>
            </a:r>
          </a:p>
          <a:p>
            <a:pPr lvl="1">
              <a:buNone/>
            </a:pPr>
            <a:r>
              <a:rPr lang="en-US" sz="2800" dirty="0" smtClean="0"/>
              <a:t>C -&gt; </a:t>
            </a:r>
            <a:r>
              <a:rPr lang="en-US" sz="2800" dirty="0" err="1" smtClean="0"/>
              <a:t>cC</a:t>
            </a:r>
            <a:endParaRPr lang="en-US" sz="2800" dirty="0" smtClean="0"/>
          </a:p>
          <a:p>
            <a:pPr lvl="1">
              <a:buNone/>
            </a:pPr>
            <a:r>
              <a:rPr lang="en-US" sz="2800" dirty="0" smtClean="0"/>
              <a:t>C -&gt; d</a:t>
            </a: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47800" y="5673625"/>
            <a:ext cx="61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www.youtube.com/watch?v=VSkfnRfNuwI&amp;t=1436s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4" dirty="0"/>
              <a:t>Creation of LALR Parsing</a:t>
            </a:r>
            <a:r>
              <a:rPr lang="en-US" spc="31" dirty="0"/>
              <a:t> </a:t>
            </a:r>
            <a:r>
              <a:rPr lang="en-US" spc="-4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685" t="18750" r="40849" b="41667"/>
          <a:stretch/>
        </p:blipFill>
        <p:spPr>
          <a:xfrm>
            <a:off x="152588" y="1622425"/>
            <a:ext cx="8838824" cy="361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20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Creating LALR Parsing</a:t>
            </a:r>
            <a:r>
              <a:rPr dirty="0"/>
              <a:t> </a:t>
            </a:r>
            <a:r>
              <a:rPr spc="-4" dirty="0"/>
              <a:t>Tables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2778" y="1143000"/>
            <a:ext cx="7370041" cy="2446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sz="3400">
              <a:latin typeface="Times New Roman"/>
              <a:cs typeface="Times New Roman"/>
            </a:endParaRPr>
          </a:p>
          <a:p>
            <a:pPr marL="319115" marR="4559" indent="-307718" algn="just">
              <a:spcAft>
                <a:spcPts val="1200"/>
              </a:spcAft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300" spc="-4">
                <a:latin typeface="Arial"/>
                <a:cs typeface="Arial"/>
              </a:rPr>
              <a:t>This </a:t>
            </a:r>
            <a:r>
              <a:rPr lang="en-US" sz="2300" spc="-4" dirty="0" smtClean="0">
                <a:latin typeface="Arial"/>
                <a:cs typeface="Arial"/>
              </a:rPr>
              <a:t>merging</a:t>
            </a:r>
            <a:r>
              <a:rPr sz="2300" spc="-4" smtClean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process may introduce a </a:t>
            </a:r>
            <a:r>
              <a:rPr sz="2300" b="1" spc="-4" dirty="0">
                <a:latin typeface="Arial"/>
                <a:cs typeface="Arial"/>
              </a:rPr>
              <a:t>reduce/reduce  </a:t>
            </a:r>
            <a:r>
              <a:rPr sz="2300" spc="-4" dirty="0">
                <a:latin typeface="Arial"/>
                <a:cs typeface="Arial"/>
              </a:rPr>
              <a:t>conflict in the resulting LALR parser (so the grammar  is NOT</a:t>
            </a:r>
            <a:r>
              <a:rPr sz="2300" spc="-54" dirty="0">
                <a:latin typeface="Arial"/>
                <a:cs typeface="Arial"/>
              </a:rPr>
              <a:t> </a:t>
            </a:r>
            <a:r>
              <a:rPr sz="2300" spc="-4">
                <a:latin typeface="Arial"/>
                <a:cs typeface="Arial"/>
              </a:rPr>
              <a:t>LALR</a:t>
            </a:r>
            <a:r>
              <a:rPr sz="2300" spc="-4" smtClean="0">
                <a:latin typeface="Arial"/>
                <a:cs typeface="Arial"/>
              </a:rPr>
              <a:t>)</a:t>
            </a:r>
            <a:endParaRPr sz="3400">
              <a:latin typeface="Times New Roman"/>
              <a:cs typeface="Times New Roman"/>
            </a:endParaRPr>
          </a:p>
          <a:p>
            <a:pPr marL="319115" indent="-307718">
              <a:spcAft>
                <a:spcPts val="1200"/>
              </a:spcAft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300" spc="-4" smtClean="0">
                <a:latin typeface="Arial"/>
                <a:cs typeface="Arial"/>
              </a:rPr>
              <a:t>But </a:t>
            </a:r>
            <a:r>
              <a:rPr sz="2300" spc="-4">
                <a:latin typeface="Arial"/>
                <a:cs typeface="Arial"/>
              </a:rPr>
              <a:t>this </a:t>
            </a:r>
            <a:r>
              <a:rPr sz="2300" spc="-4" smtClean="0">
                <a:latin typeface="Arial"/>
                <a:cs typeface="Arial"/>
              </a:rPr>
              <a:t>process </a:t>
            </a:r>
            <a:r>
              <a:rPr sz="2300" spc="-4" dirty="0">
                <a:latin typeface="Arial"/>
                <a:cs typeface="Arial"/>
              </a:rPr>
              <a:t>does not </a:t>
            </a:r>
            <a:r>
              <a:rPr sz="2300" spc="-4">
                <a:latin typeface="Arial"/>
                <a:cs typeface="Arial"/>
              </a:rPr>
              <a:t>produce</a:t>
            </a:r>
            <a:r>
              <a:rPr sz="2300" spc="90">
                <a:latin typeface="Arial"/>
                <a:cs typeface="Arial"/>
              </a:rPr>
              <a:t> </a:t>
            </a:r>
            <a:r>
              <a:rPr sz="2300" spc="-4" smtClean="0">
                <a:latin typeface="Arial"/>
                <a:cs typeface="Arial"/>
              </a:rPr>
              <a:t>a</a:t>
            </a:r>
            <a:r>
              <a:rPr lang="en-US" sz="2300" spc="-4" dirty="0" smtClean="0">
                <a:latin typeface="Arial"/>
                <a:cs typeface="Arial"/>
              </a:rPr>
              <a:t> </a:t>
            </a:r>
            <a:r>
              <a:rPr sz="2300" b="1" spc="-4" smtClean="0">
                <a:latin typeface="Arial"/>
                <a:cs typeface="Arial"/>
              </a:rPr>
              <a:t>shift/reduce</a:t>
            </a:r>
            <a:r>
              <a:rPr sz="2300" b="1" spc="-9" smtClean="0">
                <a:latin typeface="Arial"/>
                <a:cs typeface="Arial"/>
              </a:rPr>
              <a:t> </a:t>
            </a:r>
            <a:r>
              <a:rPr sz="2300" spc="-4" smtClean="0">
                <a:latin typeface="Arial"/>
                <a:cs typeface="Arial"/>
              </a:rPr>
              <a:t>conflict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Shift/Reduce</a:t>
            </a:r>
            <a:r>
              <a:rPr spc="-18" dirty="0"/>
              <a:t> </a:t>
            </a:r>
            <a:r>
              <a:rPr spc="-4" dirty="0"/>
              <a:t>Conflict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820" y="1387512"/>
            <a:ext cx="7259781" cy="1218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lnSpc>
                <a:spcPts val="2136"/>
              </a:lnSpc>
              <a:spcAft>
                <a:spcPts val="600"/>
              </a:spcAft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We say that we cannot introduce a shift/reduce conflict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during  </a:t>
            </a:r>
            <a:r>
              <a:rPr sz="2000">
                <a:latin typeface="Arial"/>
                <a:cs typeface="Arial"/>
              </a:rPr>
              <a:t>the </a:t>
            </a:r>
            <a:r>
              <a:rPr lang="en-US" sz="2000" dirty="0" smtClean="0">
                <a:latin typeface="Arial"/>
                <a:cs typeface="Arial"/>
              </a:rPr>
              <a:t>merging</a:t>
            </a:r>
            <a:r>
              <a:rPr sz="2000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 for the creation of the states of a </a:t>
            </a:r>
            <a:r>
              <a:rPr sz="2000">
                <a:latin typeface="Arial"/>
                <a:cs typeface="Arial"/>
              </a:rPr>
              <a:t>LALR  </a:t>
            </a:r>
            <a:r>
              <a:rPr sz="2000" smtClean="0">
                <a:latin typeface="Arial"/>
                <a:cs typeface="Arial"/>
              </a:rPr>
              <a:t>parser</a:t>
            </a:r>
            <a:endParaRPr sz="2000">
              <a:latin typeface="Arial"/>
              <a:cs typeface="Arial"/>
            </a:endParaRPr>
          </a:p>
          <a:p>
            <a:pPr marL="319115" indent="-307718">
              <a:spcBef>
                <a:spcPts val="197"/>
              </a:spcBef>
              <a:spcAft>
                <a:spcPts val="600"/>
              </a:spcAft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Assume that we can introduce a </a:t>
            </a:r>
            <a:r>
              <a:rPr sz="2000">
                <a:latin typeface="Arial"/>
                <a:cs typeface="Arial"/>
              </a:rPr>
              <a:t>shift/reduce </a:t>
            </a:r>
            <a:r>
              <a:rPr sz="2000" smtClean="0">
                <a:latin typeface="Arial"/>
                <a:cs typeface="Arial"/>
              </a:rPr>
              <a:t>conflict</a:t>
            </a:r>
            <a:r>
              <a:rPr lang="en-US" sz="2000" dirty="0" smtClean="0">
                <a:latin typeface="Arial"/>
                <a:cs typeface="Arial"/>
              </a:rPr>
              <a:t>, </a:t>
            </a:r>
            <a:r>
              <a:rPr sz="2000" smtClean="0">
                <a:latin typeface="Arial"/>
                <a:cs typeface="Arial"/>
              </a:rPr>
              <a:t>In</a:t>
            </a:r>
            <a:r>
              <a:rPr sz="2000" spc="-54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400" y="2590800"/>
            <a:ext cx="456103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spcAft>
                <a:spcPts val="600"/>
              </a:spcAft>
            </a:pPr>
            <a:r>
              <a:rPr sz="2000" dirty="0">
                <a:latin typeface="Arial"/>
                <a:cs typeface="Arial"/>
              </a:rPr>
              <a:t>case, a state of LALR parser must</a:t>
            </a:r>
            <a:r>
              <a:rPr sz="2000" spc="-6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4751" y="2875598"/>
            <a:ext cx="3795568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spcAft>
                <a:spcPts val="600"/>
              </a:spcAft>
              <a:tabLst>
                <a:tab pos="1582471" algn="l"/>
                <a:tab pos="2403053" algn="l"/>
              </a:tabLst>
            </a:pPr>
            <a:r>
              <a:rPr sz="2000" dirty="0">
                <a:latin typeface="Arial"/>
                <a:cs typeface="Arial"/>
              </a:rPr>
              <a:t>A  </a:t>
            </a:r>
            <a:r>
              <a:rPr sz="2000" spc="426" dirty="0">
                <a:latin typeface="Arial"/>
                <a:cs typeface="Arial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  </a:t>
            </a:r>
            <a:r>
              <a:rPr sz="2000" spc="9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530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,a	and	B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13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Symbol"/>
                <a:cs typeface="Symbol"/>
              </a:rPr>
              <a:t></a:t>
            </a:r>
            <a:r>
              <a:rPr sz="53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a</a:t>
            </a:r>
            <a:r>
              <a:rPr sz="2000" spc="-4" dirty="0">
                <a:latin typeface="Symbol"/>
                <a:cs typeface="Symbol"/>
              </a:rPr>
              <a:t></a:t>
            </a:r>
            <a:r>
              <a:rPr sz="2000" spc="-4" dirty="0">
                <a:latin typeface="Arial"/>
                <a:cs typeface="Arial"/>
              </a:rPr>
              <a:t>,b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2822" y="3644644"/>
            <a:ext cx="6952095" cy="652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lnSpc>
                <a:spcPct val="106100"/>
              </a:lnSpc>
              <a:spcAft>
                <a:spcPts val="600"/>
              </a:spcAft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This means that a state of the canonical LR(1) parser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must  have: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4103" y="4034052"/>
            <a:ext cx="3851564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spcAft>
                <a:spcPts val="600"/>
              </a:spcAft>
              <a:tabLst>
                <a:tab pos="1651991" algn="l"/>
                <a:tab pos="2473145" algn="l"/>
              </a:tabLst>
            </a:pPr>
            <a:r>
              <a:rPr sz="2000" dirty="0">
                <a:latin typeface="Arial"/>
                <a:cs typeface="Arial"/>
              </a:rPr>
              <a:t>A  </a:t>
            </a:r>
            <a:r>
              <a:rPr sz="2000" spc="431" dirty="0">
                <a:latin typeface="Arial"/>
                <a:cs typeface="Arial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  </a:t>
            </a:r>
            <a:r>
              <a:rPr sz="2000" spc="8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530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,a	and	B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13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Symbol"/>
                <a:cs typeface="Symbol"/>
              </a:rPr>
              <a:t></a:t>
            </a:r>
            <a:r>
              <a:rPr sz="53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a</a:t>
            </a:r>
            <a:r>
              <a:rPr sz="2000" spc="-4" dirty="0">
                <a:latin typeface="Symbol"/>
                <a:cs typeface="Symbol"/>
              </a:rPr>
              <a:t></a:t>
            </a:r>
            <a:r>
              <a:rPr sz="2000" spc="-4" dirty="0">
                <a:latin typeface="Arial"/>
                <a:cs typeface="Arial"/>
              </a:rPr>
              <a:t>,c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4536" y="4803107"/>
            <a:ext cx="6919190" cy="142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>
              <a:lnSpc>
                <a:spcPct val="106100"/>
              </a:lnSpc>
              <a:spcAft>
                <a:spcPts val="600"/>
              </a:spcAft>
            </a:pPr>
            <a:r>
              <a:rPr sz="2000" spc="-4" dirty="0">
                <a:latin typeface="Arial"/>
                <a:cs typeface="Arial"/>
              </a:rPr>
              <a:t>But, this state has also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4" dirty="0">
                <a:latin typeface="Arial"/>
                <a:cs typeface="Arial"/>
              </a:rPr>
              <a:t>shift/reduce </a:t>
            </a:r>
            <a:r>
              <a:rPr sz="2000" dirty="0">
                <a:latin typeface="Arial"/>
                <a:cs typeface="Arial"/>
              </a:rPr>
              <a:t>conflict. i.e. The original  canonical LR(1) parser has </a:t>
            </a:r>
            <a:r>
              <a:rPr sz="2000">
                <a:latin typeface="Arial"/>
                <a:cs typeface="Arial"/>
              </a:rPr>
              <a:t>a</a:t>
            </a:r>
            <a:r>
              <a:rPr sz="2000" spc="-72">
                <a:latin typeface="Arial"/>
                <a:cs typeface="Arial"/>
              </a:rPr>
              <a:t> </a:t>
            </a:r>
            <a:r>
              <a:rPr sz="2000" smtClean="0">
                <a:latin typeface="Arial"/>
                <a:cs typeface="Arial"/>
              </a:rPr>
              <a:t>conflict</a:t>
            </a:r>
            <a:endParaRPr sz="2000">
              <a:latin typeface="Arial"/>
              <a:cs typeface="Arial"/>
            </a:endParaRPr>
          </a:p>
          <a:p>
            <a:pPr marL="11397" marR="614867">
              <a:lnSpc>
                <a:spcPct val="106100"/>
              </a:lnSpc>
              <a:spcBef>
                <a:spcPts val="467"/>
              </a:spcBef>
              <a:spcAft>
                <a:spcPts val="600"/>
              </a:spcAft>
            </a:pPr>
            <a:r>
              <a:rPr sz="2000" dirty="0">
                <a:latin typeface="Arial"/>
                <a:cs typeface="Arial"/>
              </a:rPr>
              <a:t>(Reason for this, the shift operation does not depend</a:t>
            </a:r>
            <a:r>
              <a:rPr sz="2000" spc="-5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  </a:t>
            </a:r>
            <a:r>
              <a:rPr sz="2000" spc="-4" dirty="0">
                <a:latin typeface="Arial"/>
                <a:cs typeface="Arial"/>
              </a:rPr>
              <a:t>lookaheads)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53D4C79-7CB2-4369-A5AD-76A80A93815E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002" y="704401"/>
            <a:ext cx="7469332" cy="144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algn="ctr"/>
            <a:r>
              <a:rPr sz="3200" spc="-4" dirty="0">
                <a:solidFill>
                  <a:srgbClr val="CC3300"/>
                </a:solidFill>
                <a:latin typeface="Arial"/>
                <a:cs typeface="Arial"/>
              </a:rPr>
              <a:t>Reduce/Reduce</a:t>
            </a:r>
            <a:r>
              <a:rPr sz="3200" spc="-18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200" spc="-4" dirty="0">
                <a:solidFill>
                  <a:srgbClr val="CC3300"/>
                </a:solidFill>
                <a:latin typeface="Arial"/>
                <a:cs typeface="Arial"/>
              </a:rPr>
              <a:t>Conflict</a:t>
            </a:r>
            <a:endParaRPr sz="3200">
              <a:latin typeface="Arial"/>
              <a:cs typeface="Arial"/>
            </a:endParaRPr>
          </a:p>
          <a:p>
            <a:pPr>
              <a:spcBef>
                <a:spcPts val="19"/>
              </a:spcBef>
            </a:pPr>
            <a:endParaRPr sz="2200">
              <a:latin typeface="Times New Roman"/>
              <a:cs typeface="Times New Roman"/>
            </a:endParaRPr>
          </a:p>
          <a:p>
            <a:pPr marL="524261" marR="4559" indent="-307718">
              <a:buClr>
                <a:srgbClr val="CC3300"/>
              </a:buClr>
              <a:buChar char="•"/>
              <a:tabLst>
                <a:tab pos="524831" algn="l"/>
              </a:tabLst>
            </a:pPr>
            <a:r>
              <a:rPr sz="2000" dirty="0">
                <a:latin typeface="Arial"/>
                <a:cs typeface="Arial"/>
              </a:rPr>
              <a:t>But, we may introduce a reduce/reduce conflict during the  shrink process for the creation of the states of a </a:t>
            </a:r>
            <a:r>
              <a:rPr sz="2000">
                <a:latin typeface="Arial"/>
                <a:cs typeface="Arial"/>
              </a:rPr>
              <a:t>LALR</a:t>
            </a:r>
            <a:r>
              <a:rPr sz="2000" spc="-54">
                <a:latin typeface="Arial"/>
                <a:cs typeface="Arial"/>
              </a:rPr>
              <a:t> </a:t>
            </a:r>
            <a:r>
              <a:rPr sz="2000" smtClean="0">
                <a:latin typeface="Arial"/>
                <a:cs typeface="Arial"/>
              </a:rPr>
              <a:t>parser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5205" y="2404054"/>
            <a:ext cx="1570759" cy="1011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9666" marR="4559" indent="-418839">
              <a:lnSpc>
                <a:spcPct val="59500"/>
              </a:lnSpc>
            </a:pPr>
            <a:r>
              <a:rPr sz="2000" spc="-4" dirty="0">
                <a:latin typeface="Arial"/>
                <a:cs typeface="Arial"/>
              </a:rPr>
              <a:t>I</a:t>
            </a:r>
            <a:r>
              <a:rPr sz="2000" spc="-6" baseline="-22222" dirty="0">
                <a:latin typeface="Arial"/>
                <a:cs typeface="Arial"/>
              </a:rPr>
              <a:t>1 </a:t>
            </a:r>
            <a:r>
              <a:rPr sz="2000" dirty="0">
                <a:latin typeface="Arial"/>
                <a:cs typeface="Arial"/>
              </a:rPr>
              <a:t>: A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530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,a  B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530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,b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7297" y="3157817"/>
            <a:ext cx="329623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3900" spc="-4" dirty="0">
                <a:latin typeface="Symbol"/>
                <a:cs typeface="Symbol"/>
              </a:rPr>
              <a:t>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9186" y="2404042"/>
            <a:ext cx="2853459" cy="188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145" marR="1354531" indent="-349317">
              <a:lnSpc>
                <a:spcPct val="59500"/>
              </a:lnSpc>
            </a:pPr>
            <a:r>
              <a:rPr sz="2000" spc="-4" dirty="0">
                <a:latin typeface="Arial"/>
                <a:cs typeface="Arial"/>
              </a:rPr>
              <a:t>I</a:t>
            </a:r>
            <a:r>
              <a:rPr sz="2000" spc="-6" baseline="-22222" dirty="0">
                <a:latin typeface="Arial"/>
                <a:cs typeface="Arial"/>
              </a:rPr>
              <a:t>2</a:t>
            </a:r>
            <a:r>
              <a:rPr sz="2000" spc="-4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530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,b  B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530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,c</a:t>
            </a:r>
            <a:endParaRPr sz="2000">
              <a:latin typeface="Arial"/>
              <a:cs typeface="Arial"/>
            </a:endParaRPr>
          </a:p>
          <a:p>
            <a:pPr marL="11397">
              <a:spcBef>
                <a:spcPts val="4200"/>
              </a:spcBef>
            </a:pPr>
            <a:r>
              <a:rPr sz="2000" spc="-49" smtClean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reduce/reduce conflict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6682" y="3779677"/>
            <a:ext cx="1768763" cy="1011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236" marR="4559" indent="-419408">
              <a:lnSpc>
                <a:spcPct val="59500"/>
              </a:lnSpc>
            </a:pPr>
            <a:r>
              <a:rPr sz="2000" spc="-4" dirty="0">
                <a:latin typeface="Arial"/>
                <a:cs typeface="Arial"/>
              </a:rPr>
              <a:t>I</a:t>
            </a:r>
            <a:r>
              <a:rPr sz="2000" spc="-6" baseline="-22222" dirty="0">
                <a:latin typeface="Arial"/>
                <a:cs typeface="Arial"/>
              </a:rPr>
              <a:t>12</a:t>
            </a:r>
            <a:r>
              <a:rPr sz="2000" spc="-4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Symbol"/>
                <a:cs typeface="Symbol"/>
              </a:rPr>
              <a:t></a:t>
            </a:r>
            <a:r>
              <a:rPr sz="53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,a/</a:t>
            </a: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b  </a:t>
            </a:r>
            <a:r>
              <a:rPr sz="2000" dirty="0">
                <a:latin typeface="Arial"/>
                <a:cs typeface="Arial"/>
              </a:rPr>
              <a:t>B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22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Symbol"/>
                <a:cs typeface="Symbol"/>
              </a:rPr>
              <a:t></a:t>
            </a:r>
            <a:r>
              <a:rPr sz="53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,</a:t>
            </a: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b</a:t>
            </a:r>
            <a:r>
              <a:rPr sz="2000" spc="-4" dirty="0">
                <a:latin typeface="Arial"/>
                <a:cs typeface="Arial"/>
              </a:rPr>
              <a:t>/c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125" t="24086" r="36459" b="35153"/>
          <a:stretch/>
        </p:blipFill>
        <p:spPr>
          <a:xfrm>
            <a:off x="-2822" y="1752600"/>
            <a:ext cx="9040091" cy="342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381000"/>
            <a:ext cx="5422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Conflicts and acceptance of </a:t>
            </a:r>
          </a:p>
          <a:p>
            <a:r>
              <a:rPr lang="en-US" sz="3600" dirty="0" smtClean="0"/>
              <a:t>Grammar for parsing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524000" y="5181600"/>
            <a:ext cx="556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www.youtube.com/watch?v=Nxj0g1mk5Ak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906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3104" t="25000" r="55271" b="46875"/>
          <a:stretch/>
        </p:blipFill>
        <p:spPr>
          <a:xfrm>
            <a:off x="152400" y="152400"/>
            <a:ext cx="8001000" cy="4000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19200" y="4724400"/>
            <a:ext cx="586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www.youtube.com/watch?v=Nxj0g1mk5Ak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06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381000"/>
            <a:ext cx="5422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Conflicts and acceptance of </a:t>
            </a:r>
          </a:p>
          <a:p>
            <a:r>
              <a:rPr lang="en-US" sz="3600" dirty="0" smtClean="0"/>
              <a:t>Grammar for parsing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208" t="20840" r="35416" b="38400"/>
          <a:stretch/>
        </p:blipFill>
        <p:spPr>
          <a:xfrm>
            <a:off x="76200" y="1711156"/>
            <a:ext cx="8991600" cy="3470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484489" y="5694650"/>
            <a:ext cx="609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www.youtube.com/watch?v=Nxj0g1mk5Ak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67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819400"/>
            <a:ext cx="5791200" cy="3654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Any Questions ?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in SLR parsing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 follow set contains symbols that can </a:t>
            </a:r>
            <a:r>
              <a:rPr lang="en-US" sz="2800" dirty="0" smtClean="0"/>
              <a:t>follow</a:t>
            </a:r>
            <a:r>
              <a:rPr lang="en-US" sz="2800" dirty="0"/>
              <a:t> R in </a:t>
            </a:r>
            <a:r>
              <a:rPr lang="en-US" sz="2800" dirty="0" smtClean="0"/>
              <a:t> any</a:t>
            </a:r>
            <a:r>
              <a:rPr lang="en-US" sz="2800" dirty="0"/>
              <a:t> </a:t>
            </a:r>
            <a:r>
              <a:rPr lang="en-US" sz="2800" dirty="0" smtClean="0"/>
              <a:t>position</a:t>
            </a:r>
            <a:r>
              <a:rPr lang="en-US" sz="2800" dirty="0"/>
              <a:t> within a valid </a:t>
            </a:r>
            <a:r>
              <a:rPr lang="en-US" sz="2800" dirty="0" smtClean="0"/>
              <a:t>sentential form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/>
              <a:t> but it does not precisely indicate which symbols  </a:t>
            </a:r>
            <a:r>
              <a:rPr lang="en-US" sz="2800" dirty="0" smtClean="0"/>
              <a:t>      follow</a:t>
            </a:r>
            <a:r>
              <a:rPr lang="en-US" sz="2800" dirty="0"/>
              <a:t> </a:t>
            </a:r>
            <a:r>
              <a:rPr lang="en-US" sz="2800" dirty="0" smtClean="0"/>
              <a:t>R</a:t>
            </a:r>
            <a:r>
              <a:rPr lang="en-US" sz="2800" dirty="0"/>
              <a:t> at this particular point in a </a:t>
            </a:r>
            <a:r>
              <a:rPr lang="en-US" sz="2800" dirty="0" smtClean="0"/>
              <a:t>derivation</a:t>
            </a:r>
          </a:p>
          <a:p>
            <a:endParaRPr lang="en-US" sz="2800" dirty="0"/>
          </a:p>
          <a:p>
            <a:r>
              <a:rPr lang="en-US" sz="2800" dirty="0" smtClean="0"/>
              <a:t>Even </a:t>
            </a:r>
            <a:r>
              <a:rPr lang="en-US" sz="2800" dirty="0"/>
              <a:t>though = </a:t>
            </a:r>
            <a:r>
              <a:rPr lang="en-US" sz="2800" dirty="0" smtClean="0"/>
              <a:t>is in </a:t>
            </a:r>
            <a:r>
              <a:rPr lang="en-US" sz="2800" dirty="0"/>
              <a:t>Follow(R) because of the </a:t>
            </a:r>
            <a:r>
              <a:rPr lang="en-US" sz="2800" dirty="0" smtClean="0"/>
              <a:t>other contexts </a:t>
            </a:r>
            <a:r>
              <a:rPr lang="en-US" sz="2800" dirty="0"/>
              <a:t>that an R can appear, in this particular situation, it is not appropriate </a:t>
            </a:r>
            <a:r>
              <a:rPr lang="en-US" sz="2800" dirty="0" smtClean="0"/>
              <a:t>because when </a:t>
            </a:r>
            <a:r>
              <a:rPr lang="en-US" sz="2800" dirty="0"/>
              <a:t>deriving </a:t>
            </a:r>
            <a:r>
              <a:rPr lang="en-US" sz="2800" dirty="0" smtClean="0"/>
              <a:t> </a:t>
            </a:r>
            <a:r>
              <a:rPr lang="en-US" sz="2800" dirty="0"/>
              <a:t>S –&gt; R –&gt; L, </a:t>
            </a:r>
            <a:r>
              <a:rPr lang="en-US" sz="2800" dirty="0" smtClean="0"/>
              <a:t>  = </a:t>
            </a:r>
            <a:r>
              <a:rPr lang="en-US" sz="2800" dirty="0"/>
              <a:t>cannot follow R.</a:t>
            </a:r>
            <a:endParaRPr lang="en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LR(1)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LR(1) parsing </a:t>
            </a:r>
            <a:r>
              <a:rPr lang="en-US" sz="2800" dirty="0"/>
              <a:t>method, which makes full use of </a:t>
            </a:r>
            <a:r>
              <a:rPr lang="en-US" sz="2800" dirty="0" smtClean="0"/>
              <a:t>the </a:t>
            </a:r>
            <a:r>
              <a:rPr lang="en-US" sz="2800" dirty="0" err="1" smtClean="0"/>
              <a:t>lookahead</a:t>
            </a:r>
            <a:r>
              <a:rPr lang="en-US" sz="2800" dirty="0" smtClean="0"/>
              <a:t> </a:t>
            </a:r>
            <a:r>
              <a:rPr lang="en-US" sz="2800" dirty="0"/>
              <a:t>symbol(s) </a:t>
            </a:r>
          </a:p>
          <a:p>
            <a:r>
              <a:rPr lang="en-US" sz="2800" dirty="0" smtClean="0"/>
              <a:t>This </a:t>
            </a:r>
            <a:r>
              <a:rPr lang="en-US" sz="2800" dirty="0"/>
              <a:t>method uses a large set of items, called </a:t>
            </a:r>
            <a:r>
              <a:rPr lang="en-US" sz="2800" dirty="0" smtClean="0"/>
              <a:t>the LR(1) items</a:t>
            </a:r>
            <a:endParaRPr lang="en-US" sz="2800" dirty="0"/>
          </a:p>
          <a:p>
            <a:r>
              <a:rPr lang="en-US" sz="2800" dirty="0"/>
              <a:t>canonical LR(1) computes a more precise notion of the appropriate </a:t>
            </a:r>
            <a:r>
              <a:rPr lang="en-US" sz="2800" dirty="0" err="1" smtClean="0"/>
              <a:t>lookahead</a:t>
            </a:r>
            <a:r>
              <a:rPr lang="en-US" sz="2800" dirty="0" smtClean="0"/>
              <a:t> within </a:t>
            </a:r>
            <a:r>
              <a:rPr lang="en-US" sz="2800" dirty="0"/>
              <a:t>a particular context 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thus is able to resolve conflicts that </a:t>
            </a:r>
            <a:r>
              <a:rPr lang="en-US" sz="2800" dirty="0" smtClean="0"/>
              <a:t>SLR would encounter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LR(1) Item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10600" cy="487375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To avoid some of invalid reductions, the states need to carry more information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Extra information is put into a state by including a terminal symbol as a second component in an item</a:t>
            </a:r>
          </a:p>
          <a:p>
            <a:pPr eaLnBrk="1" hangingPunct="1"/>
            <a:endParaRPr lang="en-US" sz="2200" dirty="0" smtClean="0"/>
          </a:p>
          <a:p>
            <a:pPr eaLnBrk="1" hangingPunct="1"/>
            <a:endParaRPr lang="en-US" sz="800" dirty="0" smtClean="0"/>
          </a:p>
          <a:p>
            <a:pPr eaLnBrk="1" hangingPunct="1"/>
            <a:r>
              <a:rPr lang="en-US" sz="2400" dirty="0" smtClean="0"/>
              <a:t>A LR(1) item is:</a:t>
            </a:r>
          </a:p>
          <a:p>
            <a:pPr eaLnBrk="1" hangingPunct="1">
              <a:lnSpc>
                <a:spcPts val="2800"/>
              </a:lnSpc>
              <a:buFontTx/>
              <a:buNone/>
            </a:pPr>
            <a:r>
              <a:rPr lang="en-US" dirty="0" smtClean="0"/>
              <a:t>		</a:t>
            </a:r>
            <a:r>
              <a:rPr lang="en-US" sz="2400" dirty="0" smtClean="0"/>
              <a:t>A </a:t>
            </a:r>
            <a:r>
              <a:rPr lang="en-US" sz="2400" dirty="0" smtClean="0">
                <a:sym typeface="Symbol" pitchFamily="18" charset="2"/>
              </a:rPr>
              <a:t> </a:t>
            </a:r>
            <a:r>
              <a:rPr lang="en-US" sz="5400" dirty="0" smtClean="0">
                <a:sym typeface="Symbol" pitchFamily="18" charset="2"/>
              </a:rPr>
              <a:t>.</a:t>
            </a:r>
            <a:r>
              <a:rPr lang="en-US" sz="2400" dirty="0" smtClean="0">
                <a:sym typeface="Symbol" pitchFamily="18" charset="2"/>
              </a:rPr>
              <a:t>,a	    where </a:t>
            </a:r>
            <a:r>
              <a:rPr lang="en-US" sz="2400" b="1" dirty="0" smtClean="0">
                <a:sym typeface="Symbol" pitchFamily="18" charset="2"/>
              </a:rPr>
              <a:t>a</a:t>
            </a:r>
            <a:r>
              <a:rPr lang="en-US" sz="2400" dirty="0" smtClean="0">
                <a:sym typeface="Symbol" pitchFamily="18" charset="2"/>
              </a:rPr>
              <a:t> is the look-head of the LR(1) item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				(</a:t>
            </a:r>
            <a:r>
              <a:rPr lang="en-US" sz="2400" b="1" dirty="0" smtClean="0">
                <a:sym typeface="Symbol" pitchFamily="18" charset="2"/>
              </a:rPr>
              <a:t>a</a:t>
            </a:r>
            <a:r>
              <a:rPr lang="en-US" sz="2400" dirty="0" smtClean="0">
                <a:sym typeface="Symbol" pitchFamily="18" charset="2"/>
              </a:rPr>
              <a:t> is a terminal or end-marker.)</a:t>
            </a: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20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LR (1) Items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763000" y="914400"/>
            <a:ext cx="152400" cy="5410200"/>
            <a:chOff x="5520" y="576"/>
            <a:chExt cx="96" cy="3408"/>
          </a:xfrm>
        </p:grpSpPr>
        <p:sp>
          <p:nvSpPr>
            <p:cNvPr id="8198" name="Rectangle 5"/>
            <p:cNvSpPr>
              <a:spLocks noChangeArrowheads="1"/>
            </p:cNvSpPr>
            <p:nvPr/>
          </p:nvSpPr>
          <p:spPr bwMode="auto">
            <a:xfrm>
              <a:off x="5554" y="576"/>
              <a:ext cx="62" cy="1296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Rectangle 6"/>
            <p:cNvSpPr>
              <a:spLocks noChangeArrowheads="1"/>
            </p:cNvSpPr>
            <p:nvPr/>
          </p:nvSpPr>
          <p:spPr bwMode="auto">
            <a:xfrm flipH="1">
              <a:off x="5520" y="2103"/>
              <a:ext cx="96" cy="188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819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8458200" cy="425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7620000" cy="792162"/>
          </a:xfrm>
        </p:spPr>
        <p:txBody>
          <a:bodyPr/>
          <a:lstStyle/>
          <a:p>
            <a:pPr eaLnBrk="1" hangingPunct="1"/>
            <a:r>
              <a:rPr lang="en-US" b="1" dirty="0" smtClean="0"/>
              <a:t>Intuition behind LR (1) Items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763000" y="914400"/>
            <a:ext cx="152400" cy="5410200"/>
            <a:chOff x="5520" y="576"/>
            <a:chExt cx="96" cy="3408"/>
          </a:xfrm>
        </p:grpSpPr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5554" y="576"/>
              <a:ext cx="62" cy="1296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Rectangle 6"/>
            <p:cNvSpPr>
              <a:spLocks noChangeArrowheads="1"/>
            </p:cNvSpPr>
            <p:nvPr/>
          </p:nvSpPr>
          <p:spPr bwMode="auto">
            <a:xfrm flipH="1">
              <a:off x="5520" y="2103"/>
              <a:ext cx="96" cy="188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6781800" cy="3873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922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471488"/>
            <a:ext cx="1828800" cy="1528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eaLnBrk="1" hangingPunct="1"/>
            <a:r>
              <a:rPr lang="en-US" b="1" dirty="0" smtClean="0"/>
              <a:t>Intuition behind LR (1) Items</a:t>
            </a:r>
            <a:endParaRPr lang="en-US" dirty="0" smtClean="0"/>
          </a:p>
        </p:txBody>
      </p:sp>
      <p:sp>
        <p:nvSpPr>
          <p:cNvPr id="10243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763000" y="914400"/>
            <a:ext cx="152400" cy="5410200"/>
            <a:chOff x="5520" y="576"/>
            <a:chExt cx="96" cy="3408"/>
          </a:xfrm>
        </p:grpSpPr>
        <p:sp>
          <p:nvSpPr>
            <p:cNvPr id="10247" name="Rectangle 5"/>
            <p:cNvSpPr>
              <a:spLocks noChangeArrowheads="1"/>
            </p:cNvSpPr>
            <p:nvPr/>
          </p:nvSpPr>
          <p:spPr bwMode="auto">
            <a:xfrm>
              <a:off x="5554" y="576"/>
              <a:ext cx="62" cy="1296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Rectangle 6"/>
            <p:cNvSpPr>
              <a:spLocks noChangeArrowheads="1"/>
            </p:cNvSpPr>
            <p:nvPr/>
          </p:nvSpPr>
          <p:spPr bwMode="auto">
            <a:xfrm flipH="1">
              <a:off x="5520" y="2103"/>
              <a:ext cx="96" cy="188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24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7848600" cy="5573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4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604838"/>
            <a:ext cx="1828800" cy="1528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The CLOSURE Function</a:t>
            </a:r>
            <a:endParaRPr 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7924800" cy="5627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304800"/>
            <a:ext cx="2058988" cy="2143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750</Words>
  <Application>Microsoft Office PowerPoint</Application>
  <PresentationFormat>On-screen Show (4:3)</PresentationFormat>
  <Paragraphs>166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Batang</vt:lpstr>
      <vt:lpstr>Arial</vt:lpstr>
      <vt:lpstr>Calibri</vt:lpstr>
      <vt:lpstr>Microsoft Sans Serif</vt:lpstr>
      <vt:lpstr>Symbol</vt:lpstr>
      <vt:lpstr>Times New Roman</vt:lpstr>
      <vt:lpstr>Office Theme</vt:lpstr>
      <vt:lpstr>Syntax Analysis Or Parsing  </vt:lpstr>
      <vt:lpstr>Conflicts in SLR parsing</vt:lpstr>
      <vt:lpstr>Conflict in SLR parsing</vt:lpstr>
      <vt:lpstr>LR(1) parsing</vt:lpstr>
      <vt:lpstr>LR(1) Item</vt:lpstr>
      <vt:lpstr>LR (1) Items</vt:lpstr>
      <vt:lpstr>Intuition behind LR (1) Items</vt:lpstr>
      <vt:lpstr>Intuition behind LR (1) Items</vt:lpstr>
      <vt:lpstr>The CLOSURE Function</vt:lpstr>
      <vt:lpstr>The CLOSURE Function</vt:lpstr>
      <vt:lpstr>LR (1) Parsing Example</vt:lpstr>
      <vt:lpstr>LR (1) Parsing Example</vt:lpstr>
      <vt:lpstr>LR (1) Parsing Example</vt:lpstr>
      <vt:lpstr>LR (1) Parsing Example</vt:lpstr>
      <vt:lpstr>The GOTO Function</vt:lpstr>
      <vt:lpstr>Construction of LR(1) Parsing Tables</vt:lpstr>
      <vt:lpstr>LR (1) Parsing Example</vt:lpstr>
      <vt:lpstr>PowerPoint Presentation</vt:lpstr>
      <vt:lpstr>PowerPoint Presentation</vt:lpstr>
      <vt:lpstr>Creation of LALR Parsing Tables</vt:lpstr>
      <vt:lpstr>Creation of LALR Parsing Tables</vt:lpstr>
      <vt:lpstr>Creation of LALR Parsing Tables</vt:lpstr>
      <vt:lpstr>Creating LALR Parsing Tables</vt:lpstr>
      <vt:lpstr>Shift/Reduce Conflict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Analysis Or Parsing</dc:title>
  <dc:creator>iffat</dc:creator>
  <cp:lastModifiedBy>Md. Iftekharul Mobin</cp:lastModifiedBy>
  <cp:revision>84</cp:revision>
  <dcterms:created xsi:type="dcterms:W3CDTF">2015-10-17T18:25:34Z</dcterms:created>
  <dcterms:modified xsi:type="dcterms:W3CDTF">2017-11-13T10:44:25Z</dcterms:modified>
</cp:coreProperties>
</file>