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3"/>
  </p:handoutMasterIdLst>
  <p:sldIdLst>
    <p:sldId id="256" r:id="rId2"/>
    <p:sldId id="257" r:id="rId3"/>
    <p:sldId id="258" r:id="rId4"/>
    <p:sldId id="259" r:id="rId5"/>
    <p:sldId id="260" r:id="rId6"/>
    <p:sldId id="261" r:id="rId7"/>
    <p:sldId id="262" r:id="rId8"/>
    <p:sldId id="314" r:id="rId9"/>
    <p:sldId id="322" r:id="rId10"/>
    <p:sldId id="323" r:id="rId11"/>
    <p:sldId id="324" r:id="rId12"/>
    <p:sldId id="32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8" r:id="rId28"/>
    <p:sldId id="289" r:id="rId29"/>
    <p:sldId id="291" r:id="rId30"/>
    <p:sldId id="313" r:id="rId31"/>
    <p:sldId id="319" r:id="rId32"/>
    <p:sldId id="292" r:id="rId33"/>
    <p:sldId id="315" r:id="rId34"/>
    <p:sldId id="293" r:id="rId35"/>
    <p:sldId id="294" r:id="rId36"/>
    <p:sldId id="295" r:id="rId37"/>
    <p:sldId id="296" r:id="rId38"/>
    <p:sldId id="297" r:id="rId39"/>
    <p:sldId id="316" r:id="rId40"/>
    <p:sldId id="317" r:id="rId41"/>
    <p:sldId id="318" r:id="rId42"/>
    <p:sldId id="298" r:id="rId43"/>
    <p:sldId id="299" r:id="rId44"/>
    <p:sldId id="300" r:id="rId45"/>
    <p:sldId id="308" r:id="rId46"/>
    <p:sldId id="309" r:id="rId47"/>
    <p:sldId id="310" r:id="rId48"/>
    <p:sldId id="320" r:id="rId49"/>
    <p:sldId id="321" r:id="rId50"/>
    <p:sldId id="312" r:id="rId51"/>
    <p:sldId id="311" r:id="rId52"/>
  </p:sldIdLst>
  <p:sldSz cx="10058400" cy="7772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6" d="100"/>
          <a:sy n="66" d="100"/>
        </p:scale>
        <p:origin x="131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531" cy="503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402643" y="0"/>
            <a:ext cx="3368531" cy="503332"/>
          </a:xfrm>
          <a:prstGeom prst="rect">
            <a:avLst/>
          </a:prstGeom>
        </p:spPr>
        <p:txBody>
          <a:bodyPr vert="horz" lIns="91440" tIns="45720" rIns="91440" bIns="45720" rtlCol="0"/>
          <a:lstStyle>
            <a:lvl1pPr algn="r">
              <a:defRPr sz="1200"/>
            </a:lvl1pPr>
          </a:lstStyle>
          <a:p>
            <a:fld id="{F47B892B-5B6C-484D-8A26-EE0697AF0100}" type="datetimeFigureOut">
              <a:rPr lang="en-US" smtClean="0"/>
              <a:t>11/22/2017</a:t>
            </a:fld>
            <a:endParaRPr lang="en-US"/>
          </a:p>
        </p:txBody>
      </p:sp>
      <p:sp>
        <p:nvSpPr>
          <p:cNvPr id="4" name="Footer Placeholder 3"/>
          <p:cNvSpPr>
            <a:spLocks noGrp="1"/>
          </p:cNvSpPr>
          <p:nvPr>
            <p:ph type="ftr" sz="quarter" idx="2"/>
          </p:nvPr>
        </p:nvSpPr>
        <p:spPr>
          <a:xfrm>
            <a:off x="0" y="9553014"/>
            <a:ext cx="3368531" cy="503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402643" y="9553014"/>
            <a:ext cx="3368531" cy="503332"/>
          </a:xfrm>
          <a:prstGeom prst="rect">
            <a:avLst/>
          </a:prstGeom>
        </p:spPr>
        <p:txBody>
          <a:bodyPr vert="horz" lIns="91440" tIns="45720" rIns="91440" bIns="45720" rtlCol="0" anchor="b"/>
          <a:lstStyle>
            <a:lvl1pPr algn="r">
              <a:defRPr sz="1200"/>
            </a:lvl1pPr>
          </a:lstStyle>
          <a:p>
            <a:fld id="{9834CED6-8D14-4715-9A3E-C3168B3F9978}" type="slidenum">
              <a:rPr lang="en-US" smtClean="0"/>
              <a:t>‹#›</a:t>
            </a:fld>
            <a:endParaRPr lang="en-US"/>
          </a:p>
        </p:txBody>
      </p:sp>
    </p:spTree>
    <p:extLst>
      <p:ext uri="{BB962C8B-B14F-4D97-AF65-F5344CB8AC3E}">
        <p14:creationId xmlns:p14="http://schemas.microsoft.com/office/powerpoint/2010/main" val="9847850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71775" y="2979418"/>
            <a:ext cx="5514849" cy="669289"/>
          </a:xfrm>
          <a:prstGeom prst="rect">
            <a:avLst/>
          </a:prstGeom>
        </p:spPr>
        <p:txBody>
          <a:bodyPr wrap="square" lIns="0" tIns="0" rIns="0" bIns="0">
            <a:spAutoFit/>
          </a:bodyPr>
          <a:lstStyle>
            <a:lvl1pPr>
              <a:defRPr sz="4200" b="0" i="0">
                <a:solidFill>
                  <a:srgbClr val="CD3100"/>
                </a:solidFill>
                <a:latin typeface="Arial"/>
                <a:cs typeface="Aria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CD31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200" b="1" i="0">
                <a:solidFill>
                  <a:srgbClr val="31319A"/>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CD3100"/>
                </a:solidFill>
                <a:latin typeface="Arial"/>
                <a:cs typeface="Arial"/>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55737" y="1477486"/>
            <a:ext cx="2601595" cy="4858385"/>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CD31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40739" y="799083"/>
            <a:ext cx="8376920" cy="419100"/>
          </a:xfrm>
          <a:prstGeom prst="rect">
            <a:avLst/>
          </a:prstGeom>
        </p:spPr>
        <p:txBody>
          <a:bodyPr wrap="square" lIns="0" tIns="0" rIns="0" bIns="0">
            <a:spAutoFit/>
          </a:bodyPr>
          <a:lstStyle>
            <a:lvl1pPr>
              <a:defRPr sz="2600" b="0" i="0">
                <a:solidFill>
                  <a:srgbClr val="CD3100"/>
                </a:solidFill>
                <a:latin typeface="Arial"/>
                <a:cs typeface="Arial"/>
              </a:defRPr>
            </a:lvl1pPr>
          </a:lstStyle>
          <a:p>
            <a:endParaRPr/>
          </a:p>
        </p:txBody>
      </p:sp>
      <p:sp>
        <p:nvSpPr>
          <p:cNvPr id="3" name="Holder 3"/>
          <p:cNvSpPr>
            <a:spLocks noGrp="1"/>
          </p:cNvSpPr>
          <p:nvPr>
            <p:ph type="body" idx="1"/>
          </p:nvPr>
        </p:nvSpPr>
        <p:spPr>
          <a:xfrm>
            <a:off x="716280" y="1571751"/>
            <a:ext cx="8625839" cy="4915535"/>
          </a:xfrm>
          <a:prstGeom prst="rect">
            <a:avLst/>
          </a:prstGeom>
        </p:spPr>
        <p:txBody>
          <a:bodyPr wrap="square" lIns="0" tIns="0" rIns="0" bIns="0">
            <a:spAutoFit/>
          </a:bodyPr>
          <a:lstStyle>
            <a:lvl1pPr>
              <a:defRPr sz="2200" b="1" i="0">
                <a:solidFill>
                  <a:srgbClr val="31319A"/>
                </a:solidFill>
                <a:latin typeface="Arial"/>
                <a:cs typeface="Aria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11/22/2017</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youtube.com/watch?v=2z50z25ygLg&amp;list=PLO9y7hOkmmSFj91O7ZM-Im_5107nLLnGQ&amp;index=2"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04800" y="1676400"/>
            <a:ext cx="7786625" cy="2215991"/>
          </a:xfrm>
          <a:prstGeom prst="rect">
            <a:avLst/>
          </a:prstGeom>
        </p:spPr>
        <p:txBody>
          <a:bodyPr vert="horz" wrap="square" lIns="0" tIns="0" rIns="0" bIns="0" rtlCol="0">
            <a:spAutoFit/>
          </a:bodyPr>
          <a:lstStyle/>
          <a:p>
            <a:pPr marL="12700">
              <a:lnSpc>
                <a:spcPct val="100000"/>
              </a:lnSpc>
            </a:pPr>
            <a:r>
              <a:rPr sz="4800" b="1" dirty="0"/>
              <a:t>Run-Time</a:t>
            </a:r>
            <a:r>
              <a:rPr sz="4800" b="1" spc="-100" dirty="0"/>
              <a:t> </a:t>
            </a:r>
            <a:r>
              <a:rPr sz="4800" b="1" dirty="0" smtClean="0"/>
              <a:t>Environment</a:t>
            </a:r>
            <a:r>
              <a:rPr lang="en-US" sz="4800" b="1" dirty="0" smtClean="0"/>
              <a:t/>
            </a:r>
            <a:br>
              <a:rPr lang="en-US" sz="4800" b="1" dirty="0" smtClean="0"/>
            </a:br>
            <a:r>
              <a:rPr lang="en-US" sz="4800" dirty="0" smtClean="0"/>
              <a:t>Lecture 13</a:t>
            </a:r>
            <a:br>
              <a:rPr lang="en-US" sz="4800" dirty="0" smtClean="0"/>
            </a:br>
            <a:endParaRPr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Content Placeholder 3"/>
          <p:cNvSpPr>
            <a:spLocks noGrp="1"/>
          </p:cNvSpPr>
          <p:nvPr>
            <p:ph sz="half" idx="3"/>
          </p:nvPr>
        </p:nvSpPr>
        <p:spPr/>
        <p:txBody>
          <a:bodyPr/>
          <a:lstStyle/>
          <a:p>
            <a:endParaRPr lang="en-US"/>
          </a:p>
        </p:txBody>
      </p:sp>
      <p:pic>
        <p:nvPicPr>
          <p:cNvPr id="5" name="Picture 4"/>
          <p:cNvPicPr>
            <a:picLocks noChangeAspect="1"/>
          </p:cNvPicPr>
          <p:nvPr/>
        </p:nvPicPr>
        <p:blipFill rotWithShape="1">
          <a:blip r:embed="rId2"/>
          <a:srcRect l="6662" t="20833" r="20718" b="7292"/>
          <a:stretch/>
        </p:blipFill>
        <p:spPr>
          <a:xfrm>
            <a:off x="153924" y="381000"/>
            <a:ext cx="9448800" cy="5257800"/>
          </a:xfrm>
          <a:prstGeom prst="rect">
            <a:avLst/>
          </a:prstGeom>
        </p:spPr>
      </p:pic>
    </p:spTree>
    <p:extLst>
      <p:ext uri="{BB962C8B-B14F-4D97-AF65-F5344CB8AC3E}">
        <p14:creationId xmlns:p14="http://schemas.microsoft.com/office/powerpoint/2010/main" val="424383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Content Placeholder 3"/>
          <p:cNvSpPr>
            <a:spLocks noGrp="1"/>
          </p:cNvSpPr>
          <p:nvPr>
            <p:ph sz="half" idx="3"/>
          </p:nvPr>
        </p:nvSpPr>
        <p:spPr/>
        <p:txBody>
          <a:bodyPr/>
          <a:lstStyle/>
          <a:p>
            <a:endParaRPr lang="en-US"/>
          </a:p>
        </p:txBody>
      </p:sp>
      <p:pic>
        <p:nvPicPr>
          <p:cNvPr id="5" name="Picture 4"/>
          <p:cNvPicPr>
            <a:picLocks noChangeAspect="1"/>
          </p:cNvPicPr>
          <p:nvPr/>
        </p:nvPicPr>
        <p:blipFill rotWithShape="1">
          <a:blip r:embed="rId2"/>
          <a:srcRect l="4905" t="11459" r="25402" b="8333"/>
          <a:stretch/>
        </p:blipFill>
        <p:spPr>
          <a:xfrm>
            <a:off x="344424" y="468471"/>
            <a:ext cx="9067800" cy="5867400"/>
          </a:xfrm>
          <a:prstGeom prst="rect">
            <a:avLst/>
          </a:prstGeom>
        </p:spPr>
      </p:pic>
    </p:spTree>
    <p:extLst>
      <p:ext uri="{BB962C8B-B14F-4D97-AF65-F5344CB8AC3E}">
        <p14:creationId xmlns:p14="http://schemas.microsoft.com/office/powerpoint/2010/main" val="308814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Content Placeholder 3"/>
          <p:cNvSpPr>
            <a:spLocks noGrp="1"/>
          </p:cNvSpPr>
          <p:nvPr>
            <p:ph sz="half" idx="3"/>
          </p:nvPr>
        </p:nvSpPr>
        <p:spPr/>
        <p:txBody>
          <a:bodyPr/>
          <a:lstStyle/>
          <a:p>
            <a:endParaRPr lang="en-US"/>
          </a:p>
        </p:txBody>
      </p:sp>
      <p:pic>
        <p:nvPicPr>
          <p:cNvPr id="5" name="Picture 4"/>
          <p:cNvPicPr>
            <a:picLocks noChangeAspect="1"/>
          </p:cNvPicPr>
          <p:nvPr/>
        </p:nvPicPr>
        <p:blipFill rotWithShape="1">
          <a:blip r:embed="rId2"/>
          <a:srcRect l="6076" t="21875" r="14275" b="17708"/>
          <a:stretch/>
        </p:blipFill>
        <p:spPr>
          <a:xfrm>
            <a:off x="-152401" y="609600"/>
            <a:ext cx="10058401" cy="5029200"/>
          </a:xfrm>
          <a:prstGeom prst="rect">
            <a:avLst/>
          </a:prstGeom>
        </p:spPr>
      </p:pic>
    </p:spTree>
    <p:extLst>
      <p:ext uri="{BB962C8B-B14F-4D97-AF65-F5344CB8AC3E}">
        <p14:creationId xmlns:p14="http://schemas.microsoft.com/office/powerpoint/2010/main" val="1973793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9339" y="1561591"/>
            <a:ext cx="8176259" cy="4006225"/>
          </a:xfrm>
          <a:prstGeom prst="rect">
            <a:avLst/>
          </a:prstGeom>
        </p:spPr>
        <p:txBody>
          <a:bodyPr vert="horz" wrap="square" lIns="0" tIns="0" rIns="0" bIns="0" rtlCol="0">
            <a:spAutoFit/>
          </a:bodyPr>
          <a:lstStyle/>
          <a:p>
            <a:pPr marL="355600" marR="798830" indent="-342900">
              <a:lnSpc>
                <a:spcPct val="100000"/>
              </a:lnSpc>
              <a:buClr>
                <a:srgbClr val="CD3100"/>
              </a:buClr>
              <a:buFont typeface="Arial"/>
              <a:buChar char="•"/>
              <a:tabLst>
                <a:tab pos="355600" algn="l"/>
              </a:tabLst>
            </a:pPr>
            <a:r>
              <a:rPr sz="2800" b="1" spc="-5" dirty="0">
                <a:solidFill>
                  <a:srgbClr val="31319A"/>
                </a:solidFill>
                <a:latin typeface="Arial"/>
                <a:cs typeface="Arial"/>
              </a:rPr>
              <a:t>Procedure call/return </a:t>
            </a:r>
            <a:r>
              <a:rPr sz="2800" spc="-5" dirty="0">
                <a:latin typeface="Arial"/>
                <a:cs typeface="Arial"/>
              </a:rPr>
              <a:t>– when a </a:t>
            </a:r>
            <a:r>
              <a:rPr sz="2800" dirty="0">
                <a:latin typeface="Arial"/>
                <a:cs typeface="Arial"/>
              </a:rPr>
              <a:t>procedure </a:t>
            </a:r>
            <a:r>
              <a:rPr sz="2800" spc="-5" dirty="0">
                <a:latin typeface="Arial"/>
                <a:cs typeface="Arial"/>
              </a:rPr>
              <a:t>activation  </a:t>
            </a:r>
            <a:r>
              <a:rPr sz="2800" dirty="0">
                <a:latin typeface="Arial"/>
                <a:cs typeface="Arial"/>
              </a:rPr>
              <a:t>terminates, </a:t>
            </a:r>
            <a:r>
              <a:rPr sz="2800" spc="-5" dirty="0">
                <a:latin typeface="Arial"/>
                <a:cs typeface="Arial"/>
              </a:rPr>
              <a:t>control </a:t>
            </a:r>
            <a:r>
              <a:rPr sz="2800" dirty="0">
                <a:latin typeface="Arial"/>
                <a:cs typeface="Arial"/>
              </a:rPr>
              <a:t>returns to the </a:t>
            </a:r>
            <a:r>
              <a:rPr sz="2800" spc="-5" dirty="0">
                <a:latin typeface="Arial"/>
                <a:cs typeface="Arial"/>
              </a:rPr>
              <a:t>caller </a:t>
            </a:r>
            <a:r>
              <a:rPr sz="2800" dirty="0">
                <a:latin typeface="Arial"/>
                <a:cs typeface="Arial"/>
              </a:rPr>
              <a:t>of this</a:t>
            </a:r>
            <a:r>
              <a:rPr sz="2800" spc="10" dirty="0">
                <a:latin typeface="Arial"/>
                <a:cs typeface="Arial"/>
              </a:rPr>
              <a:t> </a:t>
            </a:r>
            <a:r>
              <a:rPr sz="2800" spc="-5" dirty="0">
                <a:latin typeface="Arial"/>
                <a:cs typeface="Arial"/>
              </a:rPr>
              <a:t>procedure.</a:t>
            </a:r>
            <a:endParaRPr sz="2800">
              <a:latin typeface="Arial"/>
              <a:cs typeface="Arial"/>
            </a:endParaRPr>
          </a:p>
          <a:p>
            <a:pPr marL="355600" marR="5080" indent="-342900" algn="just">
              <a:lnSpc>
                <a:spcPct val="100000"/>
              </a:lnSpc>
              <a:spcBef>
                <a:spcPts val="515"/>
              </a:spcBef>
              <a:buClr>
                <a:srgbClr val="CD3100"/>
              </a:buClr>
              <a:buFont typeface="Arial"/>
              <a:buChar char="•"/>
              <a:tabLst>
                <a:tab pos="355600" algn="l"/>
              </a:tabLst>
            </a:pPr>
            <a:r>
              <a:rPr sz="2800" b="1" spc="-5" dirty="0">
                <a:solidFill>
                  <a:srgbClr val="31319A"/>
                </a:solidFill>
                <a:latin typeface="Arial"/>
                <a:cs typeface="Arial"/>
              </a:rPr>
              <a:t>Parameter/return </a:t>
            </a:r>
            <a:r>
              <a:rPr sz="2800" b="1" dirty="0">
                <a:solidFill>
                  <a:srgbClr val="31319A"/>
                </a:solidFill>
                <a:latin typeface="Arial"/>
                <a:cs typeface="Arial"/>
              </a:rPr>
              <a:t>value </a:t>
            </a:r>
            <a:r>
              <a:rPr sz="2800" spc="-5" dirty="0">
                <a:latin typeface="Arial"/>
                <a:cs typeface="Arial"/>
              </a:rPr>
              <a:t>– values </a:t>
            </a:r>
            <a:r>
              <a:rPr sz="2800" dirty="0">
                <a:latin typeface="Arial"/>
                <a:cs typeface="Arial"/>
              </a:rPr>
              <a:t>are </a:t>
            </a:r>
            <a:r>
              <a:rPr sz="2800" spc="-5" dirty="0">
                <a:latin typeface="Arial"/>
                <a:cs typeface="Arial"/>
              </a:rPr>
              <a:t>passed into a procedure  activation upon call. For a </a:t>
            </a:r>
            <a:r>
              <a:rPr sz="2800" dirty="0">
                <a:latin typeface="Arial"/>
                <a:cs typeface="Arial"/>
              </a:rPr>
              <a:t>function, </a:t>
            </a:r>
            <a:r>
              <a:rPr sz="2800" spc="-5" dirty="0">
                <a:latin typeface="Arial"/>
                <a:cs typeface="Arial"/>
              </a:rPr>
              <a:t>a value </a:t>
            </a:r>
            <a:r>
              <a:rPr sz="2800" dirty="0">
                <a:latin typeface="Arial"/>
                <a:cs typeface="Arial"/>
              </a:rPr>
              <a:t>may </a:t>
            </a:r>
            <a:r>
              <a:rPr sz="2800" spc="-5" dirty="0">
                <a:latin typeface="Arial"/>
                <a:cs typeface="Arial"/>
              </a:rPr>
              <a:t>be returned </a:t>
            </a:r>
            <a:r>
              <a:rPr sz="2800" dirty="0">
                <a:latin typeface="Arial"/>
                <a:cs typeface="Arial"/>
              </a:rPr>
              <a:t>to  the</a:t>
            </a:r>
            <a:r>
              <a:rPr sz="2800" spc="-75" dirty="0">
                <a:latin typeface="Arial"/>
                <a:cs typeface="Arial"/>
              </a:rPr>
              <a:t> </a:t>
            </a:r>
            <a:r>
              <a:rPr sz="2800" spc="-5" dirty="0">
                <a:latin typeface="Arial"/>
                <a:cs typeface="Arial"/>
              </a:rPr>
              <a:t>caller.</a:t>
            </a:r>
            <a:endParaRPr sz="2800">
              <a:latin typeface="Arial"/>
              <a:cs typeface="Arial"/>
            </a:endParaRPr>
          </a:p>
          <a:p>
            <a:pPr marL="355600" marR="597535" indent="-342900">
              <a:lnSpc>
                <a:spcPct val="100000"/>
              </a:lnSpc>
              <a:spcBef>
                <a:spcPts val="515"/>
              </a:spcBef>
              <a:buClr>
                <a:srgbClr val="CD3100"/>
              </a:buClr>
              <a:buFont typeface="Arial"/>
              <a:buChar char="•"/>
              <a:tabLst>
                <a:tab pos="355600" algn="l"/>
              </a:tabLst>
            </a:pPr>
            <a:r>
              <a:rPr sz="2800" b="1" spc="-5" dirty="0">
                <a:solidFill>
                  <a:srgbClr val="31319A"/>
                </a:solidFill>
                <a:latin typeface="Arial"/>
                <a:cs typeface="Arial"/>
              </a:rPr>
              <a:t>Variable </a:t>
            </a:r>
            <a:r>
              <a:rPr sz="2800" b="1" dirty="0">
                <a:solidFill>
                  <a:srgbClr val="31319A"/>
                </a:solidFill>
                <a:latin typeface="Arial"/>
                <a:cs typeface="Arial"/>
              </a:rPr>
              <a:t>addressing </a:t>
            </a:r>
            <a:r>
              <a:rPr sz="2800" spc="-5" dirty="0">
                <a:latin typeface="Arial"/>
                <a:cs typeface="Arial"/>
              </a:rPr>
              <a:t>– when using an identifier, language  scope rules </a:t>
            </a:r>
            <a:r>
              <a:rPr sz="2800" dirty="0">
                <a:latin typeface="Arial"/>
                <a:cs typeface="Arial"/>
              </a:rPr>
              <a:t>dictate the</a:t>
            </a:r>
            <a:r>
              <a:rPr sz="2800" spc="-10" dirty="0">
                <a:latin typeface="Arial"/>
                <a:cs typeface="Arial"/>
              </a:rPr>
              <a:t> </a:t>
            </a:r>
            <a:r>
              <a:rPr sz="2800" spc="-5" dirty="0">
                <a:latin typeface="Arial"/>
                <a:cs typeface="Arial"/>
              </a:rPr>
              <a:t>binding.</a:t>
            </a:r>
            <a:endParaRPr sz="2800">
              <a:latin typeface="Arial"/>
              <a:cs typeface="Arial"/>
            </a:endParaRPr>
          </a:p>
        </p:txBody>
      </p:sp>
      <p:sp>
        <p:nvSpPr>
          <p:cNvPr id="3" name="object 3"/>
          <p:cNvSpPr txBox="1">
            <a:spLocks noGrp="1"/>
          </p:cNvSpPr>
          <p:nvPr>
            <p:ph type="title"/>
          </p:nvPr>
        </p:nvSpPr>
        <p:spPr>
          <a:xfrm>
            <a:off x="840739" y="799083"/>
            <a:ext cx="8376920" cy="492443"/>
          </a:xfrm>
          <a:prstGeom prst="rect">
            <a:avLst/>
          </a:prstGeom>
        </p:spPr>
        <p:txBody>
          <a:bodyPr vert="horz" wrap="square" lIns="0" tIns="0" rIns="0" bIns="0" rtlCol="0">
            <a:spAutoFit/>
          </a:bodyPr>
          <a:lstStyle/>
          <a:p>
            <a:pPr marL="12700">
              <a:lnSpc>
                <a:spcPct val="100000"/>
              </a:lnSpc>
            </a:pPr>
            <a:r>
              <a:rPr sz="3200" spc="-5" dirty="0"/>
              <a:t>Implementing Run-time control</a:t>
            </a:r>
            <a:r>
              <a:rPr sz="3200" spc="-10" dirty="0"/>
              <a:t> </a:t>
            </a:r>
            <a:r>
              <a:rPr sz="3200" dirty="0"/>
              <a:t>flow</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1715007"/>
            <a:ext cx="8817609" cy="4770537"/>
          </a:xfrm>
          <a:prstGeom prst="rect">
            <a:avLst/>
          </a:prstGeom>
        </p:spPr>
        <p:txBody>
          <a:bodyPr vert="horz" wrap="square" lIns="0" tIns="0" rIns="0" bIns="0" rtlCol="0">
            <a:spAutoFit/>
          </a:bodyPr>
          <a:lstStyle/>
          <a:p>
            <a:pPr marL="354965" marR="567690" indent="-342265">
              <a:lnSpc>
                <a:spcPct val="100000"/>
              </a:lnSpc>
              <a:buClr>
                <a:srgbClr val="CD3100"/>
              </a:buClr>
              <a:buChar char="•"/>
              <a:tabLst>
                <a:tab pos="355600" algn="l"/>
              </a:tabLst>
            </a:pPr>
            <a:r>
              <a:rPr sz="2800" spc="-5" dirty="0">
                <a:latin typeface="Arial"/>
                <a:cs typeface="Arial"/>
              </a:rPr>
              <a:t>Historically, </a:t>
            </a:r>
            <a:r>
              <a:rPr sz="2800" dirty="0">
                <a:latin typeface="Arial"/>
                <a:cs typeface="Arial"/>
              </a:rPr>
              <a:t>the </a:t>
            </a:r>
            <a:r>
              <a:rPr sz="2800" spc="-5" dirty="0">
                <a:latin typeface="Arial"/>
                <a:cs typeface="Arial"/>
              </a:rPr>
              <a:t>first </a:t>
            </a:r>
            <a:r>
              <a:rPr sz="2800" dirty="0">
                <a:latin typeface="Arial"/>
                <a:cs typeface="Arial"/>
              </a:rPr>
              <a:t>approach </a:t>
            </a:r>
            <a:r>
              <a:rPr sz="2800" spc="-5" dirty="0">
                <a:latin typeface="Arial"/>
                <a:cs typeface="Arial"/>
              </a:rPr>
              <a:t>to </a:t>
            </a:r>
            <a:r>
              <a:rPr sz="2800" dirty="0">
                <a:latin typeface="Arial"/>
                <a:cs typeface="Arial"/>
              </a:rPr>
              <a:t>solve the run-time  control flow problem</a:t>
            </a:r>
            <a:r>
              <a:rPr sz="2800" spc="-110" dirty="0">
                <a:latin typeface="Arial"/>
                <a:cs typeface="Arial"/>
              </a:rPr>
              <a:t> </a:t>
            </a:r>
            <a:r>
              <a:rPr sz="2800" dirty="0">
                <a:latin typeface="Arial"/>
                <a:cs typeface="Arial"/>
              </a:rPr>
              <a:t>(Fortran)</a:t>
            </a:r>
            <a:endParaRPr sz="2800">
              <a:latin typeface="Arial"/>
              <a:cs typeface="Arial"/>
            </a:endParaRPr>
          </a:p>
          <a:p>
            <a:pPr marL="355600" indent="-342900">
              <a:lnSpc>
                <a:spcPct val="100000"/>
              </a:lnSpc>
              <a:spcBef>
                <a:spcPts val="700"/>
              </a:spcBef>
              <a:buClr>
                <a:srgbClr val="CD3100"/>
              </a:buClr>
              <a:buFont typeface="Arial"/>
              <a:buChar char="•"/>
              <a:tabLst>
                <a:tab pos="355600" algn="l"/>
              </a:tabLst>
            </a:pPr>
            <a:r>
              <a:rPr sz="2800" b="1" dirty="0">
                <a:latin typeface="Arial"/>
                <a:cs typeface="Arial"/>
              </a:rPr>
              <a:t>All </a:t>
            </a:r>
            <a:r>
              <a:rPr sz="2800" dirty="0">
                <a:latin typeface="Arial"/>
                <a:cs typeface="Arial"/>
              </a:rPr>
              <a:t>space allocated at </a:t>
            </a:r>
            <a:r>
              <a:rPr sz="2800">
                <a:latin typeface="Arial"/>
                <a:cs typeface="Arial"/>
              </a:rPr>
              <a:t>compile </a:t>
            </a:r>
            <a:r>
              <a:rPr sz="2800" spc="-5" smtClean="0">
                <a:latin typeface="Arial"/>
                <a:cs typeface="Arial"/>
              </a:rPr>
              <a:t>time</a:t>
            </a:r>
            <a:endParaRPr sz="3200">
              <a:latin typeface="Arial"/>
              <a:cs typeface="Arial"/>
            </a:endParaRPr>
          </a:p>
          <a:p>
            <a:pPr marL="756285" lvl="1" indent="-286385">
              <a:lnSpc>
                <a:spcPct val="100000"/>
              </a:lnSpc>
              <a:spcBef>
                <a:spcPts val="585"/>
              </a:spcBef>
              <a:buClr>
                <a:srgbClr val="CD3100"/>
              </a:buClr>
              <a:buFont typeface="Arial"/>
              <a:buChar char="–"/>
              <a:tabLst>
                <a:tab pos="756920" algn="l"/>
              </a:tabLst>
            </a:pPr>
            <a:r>
              <a:rPr sz="2800" b="1" spc="-5" dirty="0">
                <a:solidFill>
                  <a:srgbClr val="31319A"/>
                </a:solidFill>
                <a:latin typeface="Arial"/>
                <a:cs typeface="Arial"/>
              </a:rPr>
              <a:t>Code </a:t>
            </a:r>
            <a:r>
              <a:rPr sz="2800" b="1" dirty="0">
                <a:solidFill>
                  <a:srgbClr val="31319A"/>
                </a:solidFill>
                <a:latin typeface="Arial"/>
                <a:cs typeface="Arial"/>
              </a:rPr>
              <a:t>area </a:t>
            </a:r>
            <a:r>
              <a:rPr sz="2800" dirty="0">
                <a:latin typeface="Arial"/>
                <a:cs typeface="Arial"/>
              </a:rPr>
              <a:t>– </a:t>
            </a:r>
            <a:r>
              <a:rPr sz="2800" spc="-5" dirty="0">
                <a:latin typeface="Arial"/>
                <a:cs typeface="Arial"/>
              </a:rPr>
              <a:t>machine instructions </a:t>
            </a:r>
            <a:r>
              <a:rPr sz="2800" dirty="0">
                <a:latin typeface="Arial"/>
                <a:cs typeface="Arial"/>
              </a:rPr>
              <a:t>for </a:t>
            </a:r>
            <a:r>
              <a:rPr sz="2800" spc="-5" dirty="0">
                <a:latin typeface="Arial"/>
                <a:cs typeface="Arial"/>
              </a:rPr>
              <a:t>each</a:t>
            </a:r>
            <a:r>
              <a:rPr sz="2800" spc="40" dirty="0">
                <a:latin typeface="Arial"/>
                <a:cs typeface="Arial"/>
              </a:rPr>
              <a:t> </a:t>
            </a:r>
            <a:r>
              <a:rPr sz="2800" spc="-5" dirty="0">
                <a:latin typeface="Arial"/>
                <a:cs typeface="Arial"/>
              </a:rPr>
              <a:t>procedure</a:t>
            </a:r>
            <a:endParaRPr sz="2800">
              <a:latin typeface="Arial"/>
              <a:cs typeface="Arial"/>
            </a:endParaRPr>
          </a:p>
          <a:p>
            <a:pPr marL="756285" lvl="1" indent="-286385">
              <a:lnSpc>
                <a:spcPct val="100000"/>
              </a:lnSpc>
              <a:spcBef>
                <a:spcPts val="560"/>
              </a:spcBef>
              <a:buClr>
                <a:srgbClr val="CD3100"/>
              </a:buClr>
              <a:buFont typeface="Arial"/>
              <a:buChar char="–"/>
              <a:tabLst>
                <a:tab pos="756920" algn="l"/>
              </a:tabLst>
            </a:pPr>
            <a:r>
              <a:rPr sz="2800" b="1" spc="-5" dirty="0">
                <a:solidFill>
                  <a:srgbClr val="31319A"/>
                </a:solidFill>
                <a:latin typeface="Arial"/>
                <a:cs typeface="Arial"/>
              </a:rPr>
              <a:t>Static area </a:t>
            </a:r>
            <a:r>
              <a:rPr sz="2800" b="1" dirty="0">
                <a:solidFill>
                  <a:srgbClr val="31319A"/>
                </a:solidFill>
                <a:latin typeface="Arial"/>
                <a:cs typeface="Arial"/>
              </a:rPr>
              <a:t>/ </a:t>
            </a:r>
            <a:r>
              <a:rPr sz="2800" b="1" spc="-5" dirty="0">
                <a:solidFill>
                  <a:srgbClr val="31319A"/>
                </a:solidFill>
                <a:latin typeface="Arial"/>
                <a:cs typeface="Arial"/>
              </a:rPr>
              <a:t>procedure call frame/ </a:t>
            </a:r>
            <a:r>
              <a:rPr sz="2800" b="1" spc="-5">
                <a:solidFill>
                  <a:srgbClr val="31319A"/>
                </a:solidFill>
                <a:latin typeface="Arial"/>
                <a:cs typeface="Arial"/>
              </a:rPr>
              <a:t>activation</a:t>
            </a:r>
            <a:r>
              <a:rPr sz="2800" b="1" spc="60">
                <a:solidFill>
                  <a:srgbClr val="31319A"/>
                </a:solidFill>
                <a:latin typeface="Arial"/>
                <a:cs typeface="Arial"/>
              </a:rPr>
              <a:t> </a:t>
            </a:r>
            <a:r>
              <a:rPr sz="2800" b="1" spc="-5" smtClean="0">
                <a:solidFill>
                  <a:srgbClr val="31319A"/>
                </a:solidFill>
                <a:latin typeface="Arial"/>
                <a:cs typeface="Arial"/>
              </a:rPr>
              <a:t>record</a:t>
            </a:r>
            <a:endParaRPr sz="2800">
              <a:latin typeface="Arial"/>
              <a:cs typeface="Arial"/>
            </a:endParaRPr>
          </a:p>
          <a:p>
            <a:pPr marL="1240790" lvl="2" indent="-313690">
              <a:lnSpc>
                <a:spcPct val="100000"/>
              </a:lnSpc>
              <a:spcBef>
                <a:spcPts val="640"/>
              </a:spcBef>
              <a:buClr>
                <a:srgbClr val="CD3100"/>
              </a:buClr>
              <a:buSzPct val="92307"/>
              <a:buChar char="•"/>
              <a:tabLst>
                <a:tab pos="1241425" algn="l"/>
              </a:tabLst>
            </a:pPr>
            <a:r>
              <a:rPr sz="2800" dirty="0">
                <a:latin typeface="Arial"/>
                <a:cs typeface="Arial"/>
              </a:rPr>
              <a:t>single </a:t>
            </a:r>
            <a:r>
              <a:rPr sz="2800" spc="-5" dirty="0">
                <a:latin typeface="Arial"/>
                <a:cs typeface="Arial"/>
              </a:rPr>
              <a:t>data </a:t>
            </a:r>
            <a:r>
              <a:rPr sz="2800" dirty="0">
                <a:latin typeface="Arial"/>
                <a:cs typeface="Arial"/>
              </a:rPr>
              <a:t>area allocated for each</a:t>
            </a:r>
            <a:r>
              <a:rPr sz="2800" spc="-65" dirty="0">
                <a:latin typeface="Arial"/>
                <a:cs typeface="Arial"/>
              </a:rPr>
              <a:t> </a:t>
            </a:r>
            <a:r>
              <a:rPr sz="2800" dirty="0">
                <a:latin typeface="Arial"/>
                <a:cs typeface="Arial"/>
              </a:rPr>
              <a:t>procedure.</a:t>
            </a:r>
            <a:endParaRPr sz="2800">
              <a:latin typeface="Arial"/>
              <a:cs typeface="Arial"/>
            </a:endParaRPr>
          </a:p>
          <a:p>
            <a:pPr marL="475615" algn="ctr">
              <a:lnSpc>
                <a:spcPct val="100000"/>
              </a:lnSpc>
              <a:spcBef>
                <a:spcPts val="490"/>
              </a:spcBef>
            </a:pPr>
            <a:r>
              <a:rPr sz="2400" dirty="0">
                <a:solidFill>
                  <a:srgbClr val="CD3100"/>
                </a:solidFill>
                <a:latin typeface="Arial"/>
                <a:cs typeface="Arial"/>
              </a:rPr>
              <a:t>– </a:t>
            </a:r>
            <a:r>
              <a:rPr sz="2400" dirty="0">
                <a:latin typeface="Arial"/>
                <a:cs typeface="Arial"/>
              </a:rPr>
              <a:t>local </a:t>
            </a:r>
            <a:r>
              <a:rPr sz="2400" spc="-5" dirty="0">
                <a:latin typeface="Arial"/>
                <a:cs typeface="Arial"/>
              </a:rPr>
              <a:t>vars, parameters, return value, saved</a:t>
            </a:r>
            <a:r>
              <a:rPr sz="2400" spc="45" dirty="0">
                <a:latin typeface="Arial"/>
                <a:cs typeface="Arial"/>
              </a:rPr>
              <a:t> </a:t>
            </a:r>
            <a:r>
              <a:rPr sz="2400" spc="-5" dirty="0">
                <a:latin typeface="Arial"/>
                <a:cs typeface="Arial"/>
              </a:rPr>
              <a:t>registers</a:t>
            </a:r>
            <a:endParaRPr sz="2400">
              <a:latin typeface="Arial"/>
              <a:cs typeface="Arial"/>
            </a:endParaRPr>
          </a:p>
          <a:p>
            <a:pPr marL="1240790" lvl="2" indent="-313690">
              <a:lnSpc>
                <a:spcPct val="100000"/>
              </a:lnSpc>
              <a:spcBef>
                <a:spcPts val="610"/>
              </a:spcBef>
              <a:buClr>
                <a:srgbClr val="CD3100"/>
              </a:buClr>
              <a:buSzPct val="92307"/>
              <a:buChar char="•"/>
              <a:tabLst>
                <a:tab pos="1241425" algn="l"/>
              </a:tabLst>
            </a:pPr>
            <a:r>
              <a:rPr sz="2800" dirty="0">
                <a:latin typeface="Arial"/>
                <a:cs typeface="Arial"/>
              </a:rPr>
              <a:t>return address for each</a:t>
            </a:r>
            <a:r>
              <a:rPr sz="2800" spc="-95" dirty="0">
                <a:latin typeface="Arial"/>
                <a:cs typeface="Arial"/>
              </a:rPr>
              <a:t> </a:t>
            </a:r>
            <a:r>
              <a:rPr sz="2800" dirty="0">
                <a:latin typeface="Arial"/>
                <a:cs typeface="Arial"/>
              </a:rPr>
              <a:t>procedure.</a:t>
            </a:r>
            <a:endParaRPr sz="2800">
              <a:latin typeface="Arial"/>
              <a:cs typeface="Arial"/>
            </a:endParaRPr>
          </a:p>
        </p:txBody>
      </p:sp>
      <p:sp>
        <p:nvSpPr>
          <p:cNvPr id="3" name="object 3"/>
          <p:cNvSpPr txBox="1">
            <a:spLocks noGrp="1"/>
          </p:cNvSpPr>
          <p:nvPr>
            <p:ph type="title"/>
          </p:nvPr>
        </p:nvSpPr>
        <p:spPr>
          <a:xfrm>
            <a:off x="609600" y="799083"/>
            <a:ext cx="8608059" cy="492443"/>
          </a:xfrm>
          <a:prstGeom prst="rect">
            <a:avLst/>
          </a:prstGeom>
        </p:spPr>
        <p:txBody>
          <a:bodyPr vert="horz" wrap="square" lIns="0" tIns="0" rIns="0" bIns="0" rtlCol="0">
            <a:spAutoFit/>
          </a:bodyPr>
          <a:lstStyle/>
          <a:p>
            <a:pPr marL="12700">
              <a:lnSpc>
                <a:spcPct val="100000"/>
              </a:lnSpc>
            </a:pPr>
            <a:r>
              <a:rPr sz="3200" spc="-5" dirty="0"/>
              <a:t>Static</a:t>
            </a:r>
            <a:r>
              <a:rPr sz="3200" spc="-75" dirty="0"/>
              <a:t> </a:t>
            </a:r>
            <a:r>
              <a:rPr sz="3200" dirty="0"/>
              <a:t>Allocation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95400" y="2362200"/>
            <a:ext cx="1752600" cy="3810000"/>
          </a:xfrm>
          <a:custGeom>
            <a:avLst/>
            <a:gdLst/>
            <a:ahLst/>
            <a:cxnLst/>
            <a:rect l="l" t="t" r="r" b="b"/>
            <a:pathLst>
              <a:path w="1752600" h="3810000">
                <a:moveTo>
                  <a:pt x="0" y="0"/>
                </a:moveTo>
                <a:lnTo>
                  <a:pt x="0" y="3809999"/>
                </a:lnTo>
                <a:lnTo>
                  <a:pt x="1752599" y="3809999"/>
                </a:lnTo>
                <a:lnTo>
                  <a:pt x="1752599" y="0"/>
                </a:lnTo>
                <a:lnTo>
                  <a:pt x="0" y="0"/>
                </a:lnTo>
                <a:close/>
              </a:path>
            </a:pathLst>
          </a:custGeom>
          <a:ln w="9524">
            <a:solidFill>
              <a:srgbClr val="000000"/>
            </a:solidFill>
          </a:ln>
        </p:spPr>
        <p:txBody>
          <a:bodyPr wrap="square" lIns="0" tIns="0" rIns="0" bIns="0" rtlCol="0"/>
          <a:lstStyle/>
          <a:p>
            <a:endParaRPr/>
          </a:p>
        </p:txBody>
      </p:sp>
      <p:sp>
        <p:nvSpPr>
          <p:cNvPr id="3" name="object 3"/>
          <p:cNvSpPr txBox="1"/>
          <p:nvPr/>
        </p:nvSpPr>
        <p:spPr>
          <a:xfrm>
            <a:off x="1450339" y="1940050"/>
            <a:ext cx="125222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Code</a:t>
            </a:r>
            <a:r>
              <a:rPr sz="2400" spc="-80" dirty="0">
                <a:latin typeface="Times New Roman"/>
                <a:cs typeface="Times New Roman"/>
              </a:rPr>
              <a:t> </a:t>
            </a:r>
            <a:r>
              <a:rPr sz="2400" spc="-5" dirty="0">
                <a:latin typeface="Times New Roman"/>
                <a:cs typeface="Times New Roman"/>
              </a:rPr>
              <a:t>area</a:t>
            </a:r>
            <a:endParaRPr sz="2400">
              <a:latin typeface="Times New Roman"/>
              <a:cs typeface="Times New Roman"/>
            </a:endParaRPr>
          </a:p>
        </p:txBody>
      </p:sp>
      <p:sp>
        <p:nvSpPr>
          <p:cNvPr id="4" name="object 4"/>
          <p:cNvSpPr/>
          <p:nvPr/>
        </p:nvSpPr>
        <p:spPr>
          <a:xfrm>
            <a:off x="3854195" y="2971800"/>
            <a:ext cx="1752600" cy="2667000"/>
          </a:xfrm>
          <a:custGeom>
            <a:avLst/>
            <a:gdLst/>
            <a:ahLst/>
            <a:cxnLst/>
            <a:rect l="l" t="t" r="r" b="b"/>
            <a:pathLst>
              <a:path w="1752600" h="2667000">
                <a:moveTo>
                  <a:pt x="0" y="0"/>
                </a:moveTo>
                <a:lnTo>
                  <a:pt x="0" y="2666999"/>
                </a:lnTo>
                <a:lnTo>
                  <a:pt x="1752599" y="2666999"/>
                </a:lnTo>
                <a:lnTo>
                  <a:pt x="1752599" y="0"/>
                </a:lnTo>
                <a:lnTo>
                  <a:pt x="0" y="0"/>
                </a:lnTo>
                <a:close/>
              </a:path>
            </a:pathLst>
          </a:custGeom>
          <a:ln w="9524">
            <a:solidFill>
              <a:srgbClr val="000000"/>
            </a:solidFill>
          </a:ln>
        </p:spPr>
        <p:txBody>
          <a:bodyPr wrap="square" lIns="0" tIns="0" rIns="0" bIns="0" rtlCol="0"/>
          <a:lstStyle/>
          <a:p>
            <a:endParaRPr/>
          </a:p>
        </p:txBody>
      </p:sp>
      <p:sp>
        <p:nvSpPr>
          <p:cNvPr id="5" name="object 5"/>
          <p:cNvSpPr/>
          <p:nvPr/>
        </p:nvSpPr>
        <p:spPr>
          <a:xfrm>
            <a:off x="6444995" y="2895600"/>
            <a:ext cx="1752600" cy="3276600"/>
          </a:xfrm>
          <a:custGeom>
            <a:avLst/>
            <a:gdLst/>
            <a:ahLst/>
            <a:cxnLst/>
            <a:rect l="l" t="t" r="r" b="b"/>
            <a:pathLst>
              <a:path w="1752600" h="3276600">
                <a:moveTo>
                  <a:pt x="0" y="0"/>
                </a:moveTo>
                <a:lnTo>
                  <a:pt x="0" y="3276599"/>
                </a:lnTo>
                <a:lnTo>
                  <a:pt x="1752599" y="3276599"/>
                </a:lnTo>
                <a:lnTo>
                  <a:pt x="1752599" y="0"/>
                </a:lnTo>
                <a:lnTo>
                  <a:pt x="0" y="0"/>
                </a:lnTo>
                <a:close/>
              </a:path>
            </a:pathLst>
          </a:custGeom>
          <a:ln w="9524">
            <a:solidFill>
              <a:srgbClr val="000000"/>
            </a:solidFill>
          </a:ln>
        </p:spPr>
        <p:txBody>
          <a:bodyPr wrap="square" lIns="0" tIns="0" rIns="0" bIns="0" rtlCol="0"/>
          <a:lstStyle/>
          <a:p>
            <a:endParaRPr/>
          </a:p>
        </p:txBody>
      </p:sp>
      <p:sp>
        <p:nvSpPr>
          <p:cNvPr id="6" name="object 6"/>
          <p:cNvSpPr txBox="1"/>
          <p:nvPr/>
        </p:nvSpPr>
        <p:spPr>
          <a:xfrm>
            <a:off x="3934458" y="1787651"/>
            <a:ext cx="1676400" cy="1118870"/>
          </a:xfrm>
          <a:prstGeom prst="rect">
            <a:avLst/>
          </a:prstGeom>
        </p:spPr>
        <p:txBody>
          <a:bodyPr vert="horz" wrap="square" lIns="0" tIns="0" rIns="0" bIns="0" rtlCol="0">
            <a:spAutoFit/>
          </a:bodyPr>
          <a:lstStyle/>
          <a:p>
            <a:pPr marL="12700">
              <a:lnSpc>
                <a:spcPts val="2875"/>
              </a:lnSpc>
            </a:pPr>
            <a:r>
              <a:rPr sz="2400" spc="-5" dirty="0">
                <a:latin typeface="Times New Roman"/>
                <a:cs typeface="Times New Roman"/>
              </a:rPr>
              <a:t>Data</a:t>
            </a:r>
            <a:r>
              <a:rPr sz="2400" spc="-65" dirty="0">
                <a:latin typeface="Times New Roman"/>
                <a:cs typeface="Times New Roman"/>
              </a:rPr>
              <a:t> </a:t>
            </a:r>
            <a:r>
              <a:rPr sz="2400" spc="-10" dirty="0">
                <a:latin typeface="Times New Roman"/>
                <a:cs typeface="Times New Roman"/>
              </a:rPr>
              <a:t>area</a:t>
            </a:r>
            <a:endParaRPr sz="2400">
              <a:latin typeface="Times New Roman"/>
              <a:cs typeface="Times New Roman"/>
            </a:endParaRPr>
          </a:p>
          <a:p>
            <a:pPr marL="12700" marR="5080">
              <a:lnSpc>
                <a:spcPts val="2880"/>
              </a:lnSpc>
              <a:spcBef>
                <a:spcPts val="90"/>
              </a:spcBef>
            </a:pPr>
            <a:r>
              <a:rPr sz="2400" spc="-5" dirty="0">
                <a:latin typeface="Times New Roman"/>
                <a:cs typeface="Times New Roman"/>
              </a:rPr>
              <a:t>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A</a:t>
            </a:r>
            <a:endParaRPr sz="2400">
              <a:latin typeface="Times New Roman"/>
              <a:cs typeface="Times New Roman"/>
            </a:endParaRPr>
          </a:p>
        </p:txBody>
      </p:sp>
      <p:sp>
        <p:nvSpPr>
          <p:cNvPr id="7" name="object 7"/>
          <p:cNvSpPr txBox="1"/>
          <p:nvPr/>
        </p:nvSpPr>
        <p:spPr>
          <a:xfrm>
            <a:off x="6449057" y="1711451"/>
            <a:ext cx="1676400" cy="1118870"/>
          </a:xfrm>
          <a:prstGeom prst="rect">
            <a:avLst/>
          </a:prstGeom>
        </p:spPr>
        <p:txBody>
          <a:bodyPr vert="horz" wrap="square" lIns="0" tIns="0" rIns="0" bIns="0" rtlCol="0">
            <a:spAutoFit/>
          </a:bodyPr>
          <a:lstStyle/>
          <a:p>
            <a:pPr marL="12700">
              <a:lnSpc>
                <a:spcPts val="2875"/>
              </a:lnSpc>
            </a:pPr>
            <a:r>
              <a:rPr sz="2400" spc="-5" dirty="0">
                <a:latin typeface="Times New Roman"/>
                <a:cs typeface="Times New Roman"/>
              </a:rPr>
              <a:t>Data</a:t>
            </a:r>
            <a:r>
              <a:rPr sz="2400" spc="-65" dirty="0">
                <a:latin typeface="Times New Roman"/>
                <a:cs typeface="Times New Roman"/>
              </a:rPr>
              <a:t> </a:t>
            </a:r>
            <a:r>
              <a:rPr sz="2400" spc="-10" dirty="0">
                <a:latin typeface="Times New Roman"/>
                <a:cs typeface="Times New Roman"/>
              </a:rPr>
              <a:t>area</a:t>
            </a:r>
            <a:endParaRPr sz="2400">
              <a:latin typeface="Times New Roman"/>
              <a:cs typeface="Times New Roman"/>
            </a:endParaRPr>
          </a:p>
          <a:p>
            <a:pPr marL="12700" marR="5080">
              <a:lnSpc>
                <a:spcPts val="2880"/>
              </a:lnSpc>
              <a:spcBef>
                <a:spcPts val="90"/>
              </a:spcBef>
            </a:pPr>
            <a:r>
              <a:rPr sz="2400" spc="-5" dirty="0">
                <a:latin typeface="Times New Roman"/>
                <a:cs typeface="Times New Roman"/>
              </a:rPr>
              <a:t>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B</a:t>
            </a:r>
            <a:endParaRPr sz="2400">
              <a:latin typeface="Times New Roman"/>
              <a:cs typeface="Times New Roman"/>
            </a:endParaRPr>
          </a:p>
        </p:txBody>
      </p:sp>
      <p:sp>
        <p:nvSpPr>
          <p:cNvPr id="8" name="object 8"/>
          <p:cNvSpPr/>
          <p:nvPr/>
        </p:nvSpPr>
        <p:spPr>
          <a:xfrm>
            <a:off x="1295400" y="38100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9" name="object 9"/>
          <p:cNvSpPr txBox="1"/>
          <p:nvPr/>
        </p:nvSpPr>
        <p:spPr>
          <a:xfrm>
            <a:off x="1435099" y="2621786"/>
            <a:ext cx="1397635" cy="934085"/>
          </a:xfrm>
          <a:prstGeom prst="rect">
            <a:avLst/>
          </a:prstGeom>
        </p:spPr>
        <p:txBody>
          <a:bodyPr vert="horz" wrap="square" lIns="0" tIns="0" rIns="0" bIns="0" rtlCol="0">
            <a:spAutoFit/>
          </a:bodyPr>
          <a:lstStyle/>
          <a:p>
            <a:pPr marL="12700" marR="5080">
              <a:lnSpc>
                <a:spcPct val="100000"/>
              </a:lnSpc>
            </a:pPr>
            <a:r>
              <a:rPr sz="2000" dirty="0">
                <a:latin typeface="Courier New"/>
                <a:cs typeface="Courier New"/>
              </a:rPr>
              <a:t>Code  </a:t>
            </a:r>
            <a:r>
              <a:rPr sz="2000" spc="-5" dirty="0">
                <a:latin typeface="Courier New"/>
                <a:cs typeface="Courier New"/>
              </a:rPr>
              <a:t>generate</a:t>
            </a:r>
            <a:r>
              <a:rPr sz="2000" dirty="0">
                <a:latin typeface="Courier New"/>
                <a:cs typeface="Courier New"/>
              </a:rPr>
              <a:t>d  for</a:t>
            </a:r>
            <a:r>
              <a:rPr sz="2000" spc="-100" dirty="0">
                <a:latin typeface="Courier New"/>
                <a:cs typeface="Courier New"/>
              </a:rPr>
              <a:t> </a:t>
            </a:r>
            <a:r>
              <a:rPr sz="2000" dirty="0">
                <a:latin typeface="Courier New"/>
                <a:cs typeface="Courier New"/>
              </a:rPr>
              <a:t>A</a:t>
            </a:r>
            <a:endParaRPr sz="2000">
              <a:latin typeface="Courier New"/>
              <a:cs typeface="Courier New"/>
            </a:endParaRPr>
          </a:p>
        </p:txBody>
      </p:sp>
      <p:sp>
        <p:nvSpPr>
          <p:cNvPr id="10" name="object 10"/>
          <p:cNvSpPr txBox="1"/>
          <p:nvPr/>
        </p:nvSpPr>
        <p:spPr>
          <a:xfrm>
            <a:off x="1450339" y="4180838"/>
            <a:ext cx="1397635" cy="934085"/>
          </a:xfrm>
          <a:prstGeom prst="rect">
            <a:avLst/>
          </a:prstGeom>
        </p:spPr>
        <p:txBody>
          <a:bodyPr vert="horz" wrap="square" lIns="0" tIns="0" rIns="0" bIns="0" rtlCol="0">
            <a:spAutoFit/>
          </a:bodyPr>
          <a:lstStyle/>
          <a:p>
            <a:pPr marL="12700" marR="5080">
              <a:lnSpc>
                <a:spcPct val="100000"/>
              </a:lnSpc>
            </a:pPr>
            <a:r>
              <a:rPr sz="2000" dirty="0">
                <a:latin typeface="Courier New"/>
                <a:cs typeface="Courier New"/>
              </a:rPr>
              <a:t>Code  </a:t>
            </a:r>
            <a:r>
              <a:rPr sz="2000" spc="-5" dirty="0">
                <a:latin typeface="Courier New"/>
                <a:cs typeface="Courier New"/>
              </a:rPr>
              <a:t>generate</a:t>
            </a:r>
            <a:r>
              <a:rPr sz="2000" dirty="0">
                <a:latin typeface="Courier New"/>
                <a:cs typeface="Courier New"/>
              </a:rPr>
              <a:t>d  for</a:t>
            </a:r>
            <a:r>
              <a:rPr sz="2000" spc="-100" dirty="0">
                <a:latin typeface="Courier New"/>
                <a:cs typeface="Courier New"/>
              </a:rPr>
              <a:t> </a:t>
            </a:r>
            <a:r>
              <a:rPr sz="2000" dirty="0">
                <a:latin typeface="Courier New"/>
                <a:cs typeface="Courier New"/>
              </a:rPr>
              <a:t>B</a:t>
            </a:r>
            <a:endParaRPr sz="2000">
              <a:latin typeface="Courier New"/>
              <a:cs typeface="Courier New"/>
            </a:endParaRPr>
          </a:p>
        </p:txBody>
      </p:sp>
      <p:sp>
        <p:nvSpPr>
          <p:cNvPr id="11" name="object 11"/>
          <p:cNvSpPr/>
          <p:nvPr/>
        </p:nvSpPr>
        <p:spPr>
          <a:xfrm>
            <a:off x="3854195" y="34290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2" name="object 12"/>
          <p:cNvSpPr txBox="1"/>
          <p:nvPr/>
        </p:nvSpPr>
        <p:spPr>
          <a:xfrm>
            <a:off x="3890262" y="3066794"/>
            <a:ext cx="1702435" cy="324485"/>
          </a:xfrm>
          <a:prstGeom prst="rect">
            <a:avLst/>
          </a:prstGeom>
        </p:spPr>
        <p:txBody>
          <a:bodyPr vert="horz" wrap="square" lIns="0" tIns="0" rIns="0" bIns="0" rtlCol="0">
            <a:spAutoFit/>
          </a:bodyPr>
          <a:lstStyle/>
          <a:p>
            <a:pPr marL="12700">
              <a:lnSpc>
                <a:spcPct val="100000"/>
              </a:lnSpc>
            </a:pPr>
            <a:r>
              <a:rPr sz="2000" dirty="0">
                <a:latin typeface="Courier New"/>
                <a:cs typeface="Courier New"/>
              </a:rPr>
              <a:t>return</a:t>
            </a:r>
            <a:r>
              <a:rPr sz="2000" spc="-100" dirty="0">
                <a:latin typeface="Courier New"/>
                <a:cs typeface="Courier New"/>
              </a:rPr>
              <a:t> </a:t>
            </a:r>
            <a:r>
              <a:rPr sz="2000" dirty="0">
                <a:latin typeface="Courier New"/>
                <a:cs typeface="Courier New"/>
              </a:rPr>
              <a:t>addr</a:t>
            </a:r>
            <a:endParaRPr sz="2000">
              <a:latin typeface="Courier New"/>
              <a:cs typeface="Courier New"/>
            </a:endParaRPr>
          </a:p>
        </p:txBody>
      </p:sp>
      <p:sp>
        <p:nvSpPr>
          <p:cNvPr id="13" name="object 13"/>
          <p:cNvSpPr txBox="1"/>
          <p:nvPr/>
        </p:nvSpPr>
        <p:spPr>
          <a:xfrm>
            <a:off x="6465821" y="2990594"/>
            <a:ext cx="1702435" cy="324485"/>
          </a:xfrm>
          <a:prstGeom prst="rect">
            <a:avLst/>
          </a:prstGeom>
        </p:spPr>
        <p:txBody>
          <a:bodyPr vert="horz" wrap="square" lIns="0" tIns="0" rIns="0" bIns="0" rtlCol="0">
            <a:spAutoFit/>
          </a:bodyPr>
          <a:lstStyle/>
          <a:p>
            <a:pPr marL="12700">
              <a:lnSpc>
                <a:spcPct val="100000"/>
              </a:lnSpc>
            </a:pPr>
            <a:r>
              <a:rPr sz="2000" dirty="0">
                <a:latin typeface="Courier New"/>
                <a:cs typeface="Courier New"/>
              </a:rPr>
              <a:t>return</a:t>
            </a:r>
            <a:r>
              <a:rPr sz="2000" spc="-100" dirty="0">
                <a:latin typeface="Courier New"/>
                <a:cs typeface="Courier New"/>
              </a:rPr>
              <a:t> </a:t>
            </a:r>
            <a:r>
              <a:rPr sz="2000" dirty="0">
                <a:latin typeface="Courier New"/>
                <a:cs typeface="Courier New"/>
              </a:rPr>
              <a:t>addr</a:t>
            </a:r>
            <a:endParaRPr sz="2000">
              <a:latin typeface="Courier New"/>
              <a:cs typeface="Courier New"/>
            </a:endParaRPr>
          </a:p>
        </p:txBody>
      </p:sp>
      <p:sp>
        <p:nvSpPr>
          <p:cNvPr id="14" name="object 14"/>
          <p:cNvSpPr/>
          <p:nvPr/>
        </p:nvSpPr>
        <p:spPr>
          <a:xfrm>
            <a:off x="6444995" y="33528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5" name="object 15"/>
          <p:cNvSpPr txBox="1"/>
          <p:nvPr/>
        </p:nvSpPr>
        <p:spPr>
          <a:xfrm>
            <a:off x="3934458" y="3853919"/>
            <a:ext cx="1528445" cy="1666875"/>
          </a:xfrm>
          <a:prstGeom prst="rect">
            <a:avLst/>
          </a:prstGeom>
        </p:spPr>
        <p:txBody>
          <a:bodyPr vert="horz" wrap="square" lIns="0" tIns="0" rIns="0" bIns="0" rtlCol="0">
            <a:spAutoFit/>
          </a:bodyPr>
          <a:lstStyle/>
          <a:p>
            <a:pPr marL="12700" marR="5080">
              <a:lnSpc>
                <a:spcPct val="100000"/>
              </a:lnSpc>
            </a:pPr>
            <a:r>
              <a:rPr sz="1800" spc="-5" dirty="0">
                <a:latin typeface="Courier New"/>
                <a:cs typeface="Courier New"/>
              </a:rPr>
              <a:t>Local</a:t>
            </a:r>
            <a:r>
              <a:rPr sz="1800" spc="-90" dirty="0">
                <a:latin typeface="Courier New"/>
                <a:cs typeface="Courier New"/>
              </a:rPr>
              <a:t> </a:t>
            </a:r>
            <a:r>
              <a:rPr sz="1800" spc="-10" dirty="0">
                <a:latin typeface="Courier New"/>
                <a:cs typeface="Courier New"/>
              </a:rPr>
              <a:t>data,  </a:t>
            </a:r>
            <a:r>
              <a:rPr sz="1800" spc="-5" dirty="0">
                <a:latin typeface="Courier New"/>
                <a:cs typeface="Courier New"/>
              </a:rPr>
              <a:t>pa</a:t>
            </a:r>
            <a:r>
              <a:rPr sz="1800" spc="-15" dirty="0">
                <a:latin typeface="Courier New"/>
                <a:cs typeface="Courier New"/>
              </a:rPr>
              <a:t>r</a:t>
            </a:r>
            <a:r>
              <a:rPr sz="1800" spc="-5" dirty="0">
                <a:latin typeface="Courier New"/>
                <a:cs typeface="Courier New"/>
              </a:rPr>
              <a:t>a</a:t>
            </a:r>
            <a:r>
              <a:rPr sz="1800" spc="-15" dirty="0">
                <a:latin typeface="Courier New"/>
                <a:cs typeface="Courier New"/>
              </a:rPr>
              <a:t>m</a:t>
            </a:r>
            <a:r>
              <a:rPr sz="1800" spc="-5" dirty="0">
                <a:latin typeface="Courier New"/>
                <a:cs typeface="Courier New"/>
              </a:rPr>
              <a:t>et</a:t>
            </a:r>
            <a:r>
              <a:rPr sz="1800" spc="-15" dirty="0">
                <a:latin typeface="Courier New"/>
                <a:cs typeface="Courier New"/>
              </a:rPr>
              <a:t>e</a:t>
            </a:r>
            <a:r>
              <a:rPr sz="1800" spc="-5" dirty="0">
                <a:latin typeface="Courier New"/>
                <a:cs typeface="Courier New"/>
              </a:rPr>
              <a:t>r</a:t>
            </a:r>
            <a:r>
              <a:rPr sz="1800" spc="-15" dirty="0">
                <a:latin typeface="Courier New"/>
                <a:cs typeface="Courier New"/>
              </a:rPr>
              <a:t>s</a:t>
            </a:r>
            <a:r>
              <a:rPr sz="1800" dirty="0">
                <a:latin typeface="Courier New"/>
                <a:cs typeface="Courier New"/>
              </a:rPr>
              <a:t>,</a:t>
            </a:r>
            <a:endParaRPr sz="1800">
              <a:latin typeface="Courier New"/>
              <a:cs typeface="Courier New"/>
            </a:endParaRPr>
          </a:p>
          <a:p>
            <a:pPr marL="12700" marR="277495">
              <a:lnSpc>
                <a:spcPct val="100000"/>
              </a:lnSpc>
              <a:spcBef>
                <a:spcPts val="10"/>
              </a:spcBef>
            </a:pPr>
            <a:r>
              <a:rPr sz="1800" spc="-10" dirty="0">
                <a:latin typeface="Courier New"/>
                <a:cs typeface="Courier New"/>
              </a:rPr>
              <a:t>return  value,  </a:t>
            </a:r>
            <a:r>
              <a:rPr sz="1800" spc="-5" dirty="0">
                <a:latin typeface="Courier New"/>
                <a:cs typeface="Courier New"/>
              </a:rPr>
              <a:t>re</a:t>
            </a:r>
            <a:r>
              <a:rPr sz="1800" spc="-15" dirty="0">
                <a:latin typeface="Courier New"/>
                <a:cs typeface="Courier New"/>
              </a:rPr>
              <a:t>g</a:t>
            </a:r>
            <a:r>
              <a:rPr sz="1800" spc="-5" dirty="0">
                <a:latin typeface="Courier New"/>
                <a:cs typeface="Courier New"/>
              </a:rPr>
              <a:t>i</a:t>
            </a:r>
            <a:r>
              <a:rPr sz="1800" spc="-15" dirty="0">
                <a:latin typeface="Courier New"/>
                <a:cs typeface="Courier New"/>
              </a:rPr>
              <a:t>s</a:t>
            </a:r>
            <a:r>
              <a:rPr sz="1800" spc="-5" dirty="0">
                <a:latin typeface="Courier New"/>
                <a:cs typeface="Courier New"/>
              </a:rPr>
              <a:t>te</a:t>
            </a:r>
            <a:r>
              <a:rPr sz="1800" spc="-15" dirty="0">
                <a:latin typeface="Courier New"/>
                <a:cs typeface="Courier New"/>
              </a:rPr>
              <a:t>r</a:t>
            </a:r>
            <a:r>
              <a:rPr sz="1800" dirty="0">
                <a:latin typeface="Courier New"/>
                <a:cs typeface="Courier New"/>
              </a:rPr>
              <a:t>s  </a:t>
            </a:r>
            <a:r>
              <a:rPr sz="1800" spc="-5" dirty="0">
                <a:latin typeface="Courier New"/>
                <a:cs typeface="Courier New"/>
              </a:rPr>
              <a:t>for</a:t>
            </a:r>
            <a:r>
              <a:rPr sz="1800" spc="-105" dirty="0">
                <a:latin typeface="Courier New"/>
                <a:cs typeface="Courier New"/>
              </a:rPr>
              <a:t> </a:t>
            </a:r>
            <a:r>
              <a:rPr sz="1800" dirty="0">
                <a:latin typeface="Courier New"/>
                <a:cs typeface="Courier New"/>
              </a:rPr>
              <a:t>A</a:t>
            </a:r>
            <a:endParaRPr sz="1800">
              <a:latin typeface="Courier New"/>
              <a:cs typeface="Courier New"/>
            </a:endParaRPr>
          </a:p>
        </p:txBody>
      </p:sp>
      <p:sp>
        <p:nvSpPr>
          <p:cNvPr id="16" name="object 16"/>
          <p:cNvSpPr txBox="1"/>
          <p:nvPr/>
        </p:nvSpPr>
        <p:spPr>
          <a:xfrm>
            <a:off x="6601457" y="3675612"/>
            <a:ext cx="1528445" cy="1666875"/>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Local</a:t>
            </a:r>
            <a:r>
              <a:rPr sz="1800" spc="-95" dirty="0">
                <a:latin typeface="Courier New"/>
                <a:cs typeface="Courier New"/>
              </a:rPr>
              <a:t> </a:t>
            </a:r>
            <a:r>
              <a:rPr sz="1800" spc="-10" dirty="0">
                <a:latin typeface="Courier New"/>
                <a:cs typeface="Courier New"/>
              </a:rPr>
              <a:t>data,</a:t>
            </a:r>
            <a:endParaRPr sz="1800">
              <a:latin typeface="Courier New"/>
              <a:cs typeface="Courier New"/>
            </a:endParaRPr>
          </a:p>
          <a:p>
            <a:pPr marL="12700" marR="5080">
              <a:lnSpc>
                <a:spcPct val="100000"/>
              </a:lnSpc>
              <a:spcBef>
                <a:spcPts val="10"/>
              </a:spcBef>
            </a:pPr>
            <a:r>
              <a:rPr sz="1800" spc="-5" dirty="0">
                <a:latin typeface="Courier New"/>
                <a:cs typeface="Courier New"/>
              </a:rPr>
              <a:t>pa</a:t>
            </a:r>
            <a:r>
              <a:rPr sz="1800" spc="-15" dirty="0">
                <a:latin typeface="Courier New"/>
                <a:cs typeface="Courier New"/>
              </a:rPr>
              <a:t>r</a:t>
            </a:r>
            <a:r>
              <a:rPr sz="1800" spc="-5" dirty="0">
                <a:latin typeface="Courier New"/>
                <a:cs typeface="Courier New"/>
              </a:rPr>
              <a:t>a</a:t>
            </a:r>
            <a:r>
              <a:rPr sz="1800" spc="-15" dirty="0">
                <a:latin typeface="Courier New"/>
                <a:cs typeface="Courier New"/>
              </a:rPr>
              <a:t>m</a:t>
            </a:r>
            <a:r>
              <a:rPr sz="1800" spc="-5" dirty="0">
                <a:latin typeface="Courier New"/>
                <a:cs typeface="Courier New"/>
              </a:rPr>
              <a:t>et</a:t>
            </a:r>
            <a:r>
              <a:rPr sz="1800" spc="-15" dirty="0">
                <a:latin typeface="Courier New"/>
                <a:cs typeface="Courier New"/>
              </a:rPr>
              <a:t>e</a:t>
            </a:r>
            <a:r>
              <a:rPr sz="1800" spc="-5" dirty="0">
                <a:latin typeface="Courier New"/>
                <a:cs typeface="Courier New"/>
              </a:rPr>
              <a:t>r</a:t>
            </a:r>
            <a:r>
              <a:rPr sz="1800" spc="-15" dirty="0">
                <a:latin typeface="Courier New"/>
                <a:cs typeface="Courier New"/>
              </a:rPr>
              <a:t>s</a:t>
            </a:r>
            <a:r>
              <a:rPr sz="1800" dirty="0">
                <a:latin typeface="Courier New"/>
                <a:cs typeface="Courier New"/>
              </a:rPr>
              <a:t>,  </a:t>
            </a:r>
            <a:r>
              <a:rPr sz="1800" spc="-10" dirty="0">
                <a:latin typeface="Courier New"/>
                <a:cs typeface="Courier New"/>
              </a:rPr>
              <a:t>return  value,  registers  </a:t>
            </a:r>
            <a:r>
              <a:rPr sz="1800" spc="-5" dirty="0">
                <a:latin typeface="Courier New"/>
                <a:cs typeface="Courier New"/>
              </a:rPr>
              <a:t>for</a:t>
            </a:r>
            <a:r>
              <a:rPr sz="1800" spc="-105" dirty="0">
                <a:latin typeface="Courier New"/>
                <a:cs typeface="Courier New"/>
              </a:rPr>
              <a:t> </a:t>
            </a:r>
            <a:r>
              <a:rPr sz="1800" dirty="0">
                <a:latin typeface="Courier New"/>
                <a:cs typeface="Courier New"/>
              </a:rPr>
              <a:t>B</a:t>
            </a:r>
            <a:endParaRPr sz="1800">
              <a:latin typeface="Courier New"/>
              <a:cs typeface="Courier New"/>
            </a:endParaRPr>
          </a:p>
        </p:txBody>
      </p:sp>
      <p:sp>
        <p:nvSpPr>
          <p:cNvPr id="17" name="object 17"/>
          <p:cNvSpPr txBox="1">
            <a:spLocks noGrp="1"/>
          </p:cNvSpPr>
          <p:nvPr>
            <p:ph type="title"/>
          </p:nvPr>
        </p:nvSpPr>
        <p:spPr>
          <a:xfrm>
            <a:off x="840739" y="799083"/>
            <a:ext cx="8376920" cy="492443"/>
          </a:xfrm>
          <a:prstGeom prst="rect">
            <a:avLst/>
          </a:prstGeom>
        </p:spPr>
        <p:txBody>
          <a:bodyPr vert="horz" wrap="square" lIns="0" tIns="0" rIns="0" bIns="0" rtlCol="0">
            <a:spAutoFit/>
          </a:bodyPr>
          <a:lstStyle/>
          <a:p>
            <a:pPr marL="12700">
              <a:lnSpc>
                <a:spcPct val="100000"/>
              </a:lnSpc>
            </a:pPr>
            <a:r>
              <a:rPr sz="3200" spc="-5" dirty="0"/>
              <a:t>Static</a:t>
            </a:r>
            <a:r>
              <a:rPr sz="3200" spc="-75" dirty="0"/>
              <a:t> </a:t>
            </a:r>
            <a:r>
              <a:rPr sz="3200" dirty="0"/>
              <a:t>Allocation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9339" y="1530603"/>
            <a:ext cx="7805420" cy="3700779"/>
          </a:xfrm>
          <a:prstGeom prst="rect">
            <a:avLst/>
          </a:prstGeom>
        </p:spPr>
        <p:txBody>
          <a:bodyPr vert="horz" wrap="square" lIns="0" tIns="0" rIns="0" bIns="0" rtlCol="0">
            <a:spAutoFit/>
          </a:bodyPr>
          <a:lstStyle/>
          <a:p>
            <a:pPr marL="355600" indent="-342900">
              <a:lnSpc>
                <a:spcPct val="100000"/>
              </a:lnSpc>
              <a:buClr>
                <a:srgbClr val="CD3100"/>
              </a:buClr>
              <a:buFont typeface="Arial"/>
              <a:buChar char="•"/>
              <a:tabLst>
                <a:tab pos="355600" algn="l"/>
              </a:tabLst>
            </a:pPr>
            <a:r>
              <a:rPr sz="2600" b="1" dirty="0">
                <a:solidFill>
                  <a:srgbClr val="31319A"/>
                </a:solidFill>
                <a:latin typeface="Arial"/>
                <a:cs typeface="Arial"/>
              </a:rPr>
              <a:t>When </a:t>
            </a:r>
            <a:r>
              <a:rPr sz="2600" b="1" spc="5" dirty="0">
                <a:solidFill>
                  <a:srgbClr val="31319A"/>
                </a:solidFill>
                <a:latin typeface="Arial"/>
                <a:cs typeface="Arial"/>
              </a:rPr>
              <a:t>A </a:t>
            </a:r>
            <a:r>
              <a:rPr sz="2600" b="1" spc="-5" dirty="0">
                <a:solidFill>
                  <a:srgbClr val="31319A"/>
                </a:solidFill>
                <a:latin typeface="Arial"/>
                <a:cs typeface="Arial"/>
              </a:rPr>
              <a:t>calls</a:t>
            </a:r>
            <a:r>
              <a:rPr sz="2600" b="1" spc="-105" dirty="0">
                <a:solidFill>
                  <a:srgbClr val="31319A"/>
                </a:solidFill>
                <a:latin typeface="Arial"/>
                <a:cs typeface="Arial"/>
              </a:rPr>
              <a:t> </a:t>
            </a:r>
            <a:r>
              <a:rPr sz="2600" b="1" dirty="0">
                <a:solidFill>
                  <a:srgbClr val="31319A"/>
                </a:solidFill>
                <a:latin typeface="Arial"/>
                <a:cs typeface="Arial"/>
              </a:rPr>
              <a:t>B</a:t>
            </a:r>
            <a:r>
              <a:rPr sz="2600" dirty="0">
                <a:latin typeface="Arial"/>
                <a:cs typeface="Arial"/>
              </a:rPr>
              <a:t>:</a:t>
            </a:r>
            <a:endParaRPr sz="2600">
              <a:latin typeface="Arial"/>
              <a:cs typeface="Arial"/>
            </a:endParaRPr>
          </a:p>
          <a:p>
            <a:pPr marL="756285" marR="7620" lvl="1" indent="-286385">
              <a:lnSpc>
                <a:spcPct val="89900"/>
              </a:lnSpc>
              <a:spcBef>
                <a:spcPts val="550"/>
              </a:spcBef>
              <a:buClr>
                <a:srgbClr val="CD3100"/>
              </a:buClr>
              <a:buChar char="–"/>
              <a:tabLst>
                <a:tab pos="756920" algn="l"/>
              </a:tabLst>
            </a:pPr>
            <a:r>
              <a:rPr sz="2400" spc="-5" dirty="0">
                <a:latin typeface="Arial"/>
                <a:cs typeface="Arial"/>
              </a:rPr>
              <a:t>in A: evaluate actual parameters and place into B’s  data area, place RA </a:t>
            </a:r>
            <a:r>
              <a:rPr sz="2400" dirty="0">
                <a:latin typeface="Arial"/>
                <a:cs typeface="Arial"/>
              </a:rPr>
              <a:t>in </a:t>
            </a:r>
            <a:r>
              <a:rPr sz="2400" spc="-5" dirty="0">
                <a:latin typeface="Arial"/>
                <a:cs typeface="Arial"/>
              </a:rPr>
              <a:t>B’s data area, save any  registers or status data needed, </a:t>
            </a:r>
            <a:r>
              <a:rPr sz="2400" dirty="0">
                <a:latin typeface="Arial"/>
                <a:cs typeface="Arial"/>
              </a:rPr>
              <a:t>update the </a:t>
            </a:r>
            <a:r>
              <a:rPr sz="2400" spc="-5" dirty="0">
                <a:latin typeface="Arial"/>
                <a:cs typeface="Arial"/>
              </a:rPr>
              <a:t>program  counter (PC) </a:t>
            </a:r>
            <a:r>
              <a:rPr sz="2400" dirty="0">
                <a:latin typeface="Arial"/>
                <a:cs typeface="Arial"/>
              </a:rPr>
              <a:t>to </a:t>
            </a:r>
            <a:r>
              <a:rPr sz="2400" spc="-5" dirty="0">
                <a:latin typeface="Arial"/>
                <a:cs typeface="Arial"/>
              </a:rPr>
              <a:t>B’s</a:t>
            </a:r>
            <a:r>
              <a:rPr sz="2400" spc="-40" dirty="0">
                <a:latin typeface="Arial"/>
                <a:cs typeface="Arial"/>
              </a:rPr>
              <a:t> </a:t>
            </a:r>
            <a:r>
              <a:rPr sz="2400" spc="-5" dirty="0">
                <a:latin typeface="Arial"/>
                <a:cs typeface="Arial"/>
              </a:rPr>
              <a:t>code</a:t>
            </a:r>
            <a:endParaRPr sz="2400">
              <a:latin typeface="Arial"/>
              <a:cs typeface="Arial"/>
            </a:endParaRPr>
          </a:p>
          <a:p>
            <a:pPr marL="355600" indent="-342900">
              <a:lnSpc>
                <a:spcPct val="100000"/>
              </a:lnSpc>
              <a:spcBef>
                <a:spcPts val="325"/>
              </a:spcBef>
              <a:buClr>
                <a:srgbClr val="CD3100"/>
              </a:buClr>
              <a:buFont typeface="Arial"/>
              <a:buChar char="•"/>
              <a:tabLst>
                <a:tab pos="355600" algn="l"/>
              </a:tabLst>
            </a:pPr>
            <a:r>
              <a:rPr sz="2600" b="1" dirty="0">
                <a:solidFill>
                  <a:srgbClr val="31319A"/>
                </a:solidFill>
                <a:latin typeface="Arial"/>
                <a:cs typeface="Arial"/>
              </a:rPr>
              <a:t>When </a:t>
            </a:r>
            <a:r>
              <a:rPr sz="2600" b="1" spc="-5" dirty="0">
                <a:solidFill>
                  <a:srgbClr val="31319A"/>
                </a:solidFill>
                <a:latin typeface="Arial"/>
                <a:cs typeface="Arial"/>
              </a:rPr>
              <a:t>the </a:t>
            </a:r>
            <a:r>
              <a:rPr sz="2600" b="1" dirty="0">
                <a:solidFill>
                  <a:srgbClr val="31319A"/>
                </a:solidFill>
                <a:latin typeface="Arial"/>
                <a:cs typeface="Arial"/>
              </a:rPr>
              <a:t>call</a:t>
            </a:r>
            <a:r>
              <a:rPr sz="2600" b="1" spc="-90" dirty="0">
                <a:solidFill>
                  <a:srgbClr val="31319A"/>
                </a:solidFill>
                <a:latin typeface="Arial"/>
                <a:cs typeface="Arial"/>
              </a:rPr>
              <a:t> </a:t>
            </a:r>
            <a:r>
              <a:rPr sz="2600" b="1" dirty="0">
                <a:solidFill>
                  <a:srgbClr val="31319A"/>
                </a:solidFill>
                <a:latin typeface="Arial"/>
                <a:cs typeface="Arial"/>
              </a:rPr>
              <a:t>returns</a:t>
            </a:r>
            <a:endParaRPr sz="2600">
              <a:latin typeface="Arial"/>
              <a:cs typeface="Arial"/>
            </a:endParaRPr>
          </a:p>
          <a:p>
            <a:pPr marL="756285" marR="5080" lvl="1" indent="-286385">
              <a:lnSpc>
                <a:spcPts val="2590"/>
              </a:lnSpc>
              <a:spcBef>
                <a:spcPts val="600"/>
              </a:spcBef>
              <a:buClr>
                <a:srgbClr val="CD3100"/>
              </a:buClr>
              <a:buChar char="–"/>
              <a:tabLst>
                <a:tab pos="756920" algn="l"/>
              </a:tabLst>
            </a:pPr>
            <a:r>
              <a:rPr sz="2400" spc="-5" dirty="0">
                <a:latin typeface="Arial"/>
                <a:cs typeface="Arial"/>
              </a:rPr>
              <a:t>in B: </a:t>
            </a:r>
            <a:r>
              <a:rPr sz="2400" dirty="0">
                <a:latin typeface="Arial"/>
                <a:cs typeface="Arial"/>
              </a:rPr>
              <a:t>move return </a:t>
            </a:r>
            <a:r>
              <a:rPr sz="2400" spc="-5" dirty="0">
                <a:latin typeface="Arial"/>
                <a:cs typeface="Arial"/>
              </a:rPr>
              <a:t>value </a:t>
            </a:r>
            <a:r>
              <a:rPr sz="2400" dirty="0">
                <a:latin typeface="Arial"/>
                <a:cs typeface="Arial"/>
              </a:rPr>
              <a:t>to </a:t>
            </a:r>
            <a:r>
              <a:rPr sz="2400" spc="-5" dirty="0">
                <a:latin typeface="Arial"/>
                <a:cs typeface="Arial"/>
              </a:rPr>
              <a:t>known place </a:t>
            </a:r>
            <a:r>
              <a:rPr sz="2400" dirty="0">
                <a:latin typeface="Arial"/>
                <a:cs typeface="Arial"/>
              </a:rPr>
              <a:t>in data </a:t>
            </a:r>
            <a:r>
              <a:rPr sz="2400" spc="-5" dirty="0">
                <a:latin typeface="Arial"/>
                <a:cs typeface="Arial"/>
              </a:rPr>
              <a:t>area,  </a:t>
            </a:r>
            <a:r>
              <a:rPr sz="2400" dirty="0">
                <a:latin typeface="Arial"/>
                <a:cs typeface="Arial"/>
              </a:rPr>
              <a:t>update </a:t>
            </a:r>
            <a:r>
              <a:rPr sz="2400" spc="-5" dirty="0">
                <a:latin typeface="Arial"/>
                <a:cs typeface="Arial"/>
              </a:rPr>
              <a:t>PC </a:t>
            </a:r>
            <a:r>
              <a:rPr sz="2400" dirty="0">
                <a:latin typeface="Arial"/>
                <a:cs typeface="Arial"/>
              </a:rPr>
              <a:t>to </a:t>
            </a:r>
            <a:r>
              <a:rPr sz="2400" spc="-5" dirty="0">
                <a:latin typeface="Arial"/>
                <a:cs typeface="Arial"/>
              </a:rPr>
              <a:t>value in</a:t>
            </a:r>
            <a:r>
              <a:rPr sz="2400" spc="-55" dirty="0">
                <a:latin typeface="Arial"/>
                <a:cs typeface="Arial"/>
              </a:rPr>
              <a:t> </a:t>
            </a:r>
            <a:r>
              <a:rPr sz="2400" spc="-5" dirty="0">
                <a:latin typeface="Arial"/>
                <a:cs typeface="Arial"/>
              </a:rPr>
              <a:t>RA</a:t>
            </a:r>
            <a:endParaRPr sz="2400">
              <a:latin typeface="Arial"/>
              <a:cs typeface="Arial"/>
            </a:endParaRPr>
          </a:p>
          <a:p>
            <a:pPr marL="756285" marR="22860" lvl="1" indent="-286385">
              <a:lnSpc>
                <a:spcPts val="2590"/>
              </a:lnSpc>
              <a:spcBef>
                <a:spcPts val="565"/>
              </a:spcBef>
              <a:buClr>
                <a:srgbClr val="CD3100"/>
              </a:buClr>
              <a:buChar char="–"/>
              <a:tabLst>
                <a:tab pos="756920" algn="l"/>
              </a:tabLst>
            </a:pPr>
            <a:r>
              <a:rPr sz="2400" spc="-5" dirty="0">
                <a:latin typeface="Arial"/>
                <a:cs typeface="Arial"/>
              </a:rPr>
              <a:t>in A: get return value, restore any saved </a:t>
            </a:r>
            <a:r>
              <a:rPr sz="2400" dirty="0">
                <a:latin typeface="Arial"/>
                <a:cs typeface="Arial"/>
              </a:rPr>
              <a:t>registers </a:t>
            </a:r>
            <a:r>
              <a:rPr sz="2400" spc="-5" dirty="0">
                <a:latin typeface="Arial"/>
                <a:cs typeface="Arial"/>
              </a:rPr>
              <a:t>or  status</a:t>
            </a:r>
            <a:r>
              <a:rPr sz="2400" spc="-55" dirty="0">
                <a:latin typeface="Arial"/>
                <a:cs typeface="Arial"/>
              </a:rPr>
              <a:t> </a:t>
            </a:r>
            <a:r>
              <a:rPr sz="2400" spc="-5" dirty="0">
                <a:latin typeface="Arial"/>
                <a:cs typeface="Arial"/>
              </a:rPr>
              <a:t>data</a:t>
            </a:r>
            <a:endParaRPr sz="2400">
              <a:latin typeface="Arial"/>
              <a:cs typeface="Arial"/>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Call/Return </a:t>
            </a:r>
            <a:r>
              <a:rPr dirty="0"/>
              <a:t>processing in Static</a:t>
            </a:r>
            <a:r>
              <a:rPr spc="-15" dirty="0"/>
              <a:t> </a:t>
            </a:r>
            <a:r>
              <a:rPr spc="-5" dirty="0"/>
              <a:t>Allocation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2667000"/>
            <a:ext cx="1752600" cy="3810000"/>
          </a:xfrm>
          <a:custGeom>
            <a:avLst/>
            <a:gdLst/>
            <a:ahLst/>
            <a:cxnLst/>
            <a:rect l="l" t="t" r="r" b="b"/>
            <a:pathLst>
              <a:path w="1752600" h="3810000">
                <a:moveTo>
                  <a:pt x="0" y="0"/>
                </a:moveTo>
                <a:lnTo>
                  <a:pt x="0" y="3809999"/>
                </a:lnTo>
                <a:lnTo>
                  <a:pt x="1752599" y="3809999"/>
                </a:lnTo>
                <a:lnTo>
                  <a:pt x="1752599" y="0"/>
                </a:lnTo>
                <a:lnTo>
                  <a:pt x="0" y="0"/>
                </a:lnTo>
                <a:close/>
              </a:path>
            </a:pathLst>
          </a:custGeom>
          <a:ln w="9524">
            <a:solidFill>
              <a:srgbClr val="000000"/>
            </a:solidFill>
          </a:ln>
        </p:spPr>
        <p:txBody>
          <a:bodyPr wrap="square" lIns="0" tIns="0" rIns="0" bIns="0" rtlCol="0"/>
          <a:lstStyle/>
          <a:p>
            <a:endParaRPr/>
          </a:p>
        </p:txBody>
      </p:sp>
      <p:sp>
        <p:nvSpPr>
          <p:cNvPr id="3" name="object 3"/>
          <p:cNvSpPr txBox="1"/>
          <p:nvPr/>
        </p:nvSpPr>
        <p:spPr>
          <a:xfrm>
            <a:off x="1678939" y="2244850"/>
            <a:ext cx="125222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Code</a:t>
            </a:r>
            <a:r>
              <a:rPr sz="2400" spc="-80" dirty="0">
                <a:latin typeface="Times New Roman"/>
                <a:cs typeface="Times New Roman"/>
              </a:rPr>
              <a:t> </a:t>
            </a:r>
            <a:r>
              <a:rPr sz="2400" spc="-5" dirty="0">
                <a:latin typeface="Times New Roman"/>
                <a:cs typeface="Times New Roman"/>
              </a:rPr>
              <a:t>area</a:t>
            </a:r>
            <a:endParaRPr sz="2400">
              <a:latin typeface="Times New Roman"/>
              <a:cs typeface="Times New Roman"/>
            </a:endParaRPr>
          </a:p>
        </p:txBody>
      </p:sp>
      <p:sp>
        <p:nvSpPr>
          <p:cNvPr id="4" name="object 4"/>
          <p:cNvSpPr/>
          <p:nvPr/>
        </p:nvSpPr>
        <p:spPr>
          <a:xfrm>
            <a:off x="3657600" y="3352800"/>
            <a:ext cx="1752600" cy="2667000"/>
          </a:xfrm>
          <a:custGeom>
            <a:avLst/>
            <a:gdLst/>
            <a:ahLst/>
            <a:cxnLst/>
            <a:rect l="l" t="t" r="r" b="b"/>
            <a:pathLst>
              <a:path w="1752600" h="2667000">
                <a:moveTo>
                  <a:pt x="0" y="0"/>
                </a:moveTo>
                <a:lnTo>
                  <a:pt x="0" y="2666999"/>
                </a:lnTo>
                <a:lnTo>
                  <a:pt x="1752599" y="2666999"/>
                </a:lnTo>
                <a:lnTo>
                  <a:pt x="1752599" y="0"/>
                </a:lnTo>
                <a:lnTo>
                  <a:pt x="0" y="0"/>
                </a:lnTo>
                <a:close/>
              </a:path>
            </a:pathLst>
          </a:custGeom>
          <a:ln w="9524">
            <a:solidFill>
              <a:srgbClr val="000000"/>
            </a:solidFill>
          </a:ln>
        </p:spPr>
        <p:txBody>
          <a:bodyPr wrap="square" lIns="0" tIns="0" rIns="0" bIns="0" rtlCol="0"/>
          <a:lstStyle/>
          <a:p>
            <a:endParaRPr/>
          </a:p>
        </p:txBody>
      </p:sp>
      <p:sp>
        <p:nvSpPr>
          <p:cNvPr id="5" name="object 5"/>
          <p:cNvSpPr/>
          <p:nvPr/>
        </p:nvSpPr>
        <p:spPr>
          <a:xfrm>
            <a:off x="5791200" y="3429000"/>
            <a:ext cx="1752600" cy="3276600"/>
          </a:xfrm>
          <a:custGeom>
            <a:avLst/>
            <a:gdLst/>
            <a:ahLst/>
            <a:cxnLst/>
            <a:rect l="l" t="t" r="r" b="b"/>
            <a:pathLst>
              <a:path w="1752600" h="3276600">
                <a:moveTo>
                  <a:pt x="0" y="0"/>
                </a:moveTo>
                <a:lnTo>
                  <a:pt x="0" y="3276599"/>
                </a:lnTo>
                <a:lnTo>
                  <a:pt x="1752599" y="3276599"/>
                </a:lnTo>
                <a:lnTo>
                  <a:pt x="1752599" y="0"/>
                </a:lnTo>
                <a:lnTo>
                  <a:pt x="0" y="0"/>
                </a:lnTo>
                <a:close/>
              </a:path>
            </a:pathLst>
          </a:custGeom>
          <a:ln w="9524">
            <a:solidFill>
              <a:srgbClr val="000000"/>
            </a:solidFill>
          </a:ln>
        </p:spPr>
        <p:txBody>
          <a:bodyPr wrap="square" lIns="0" tIns="0" rIns="0" bIns="0" rtlCol="0"/>
          <a:lstStyle/>
          <a:p>
            <a:endParaRPr/>
          </a:p>
        </p:txBody>
      </p:sp>
      <p:sp>
        <p:nvSpPr>
          <p:cNvPr id="6" name="object 6"/>
          <p:cNvSpPr txBox="1"/>
          <p:nvPr/>
        </p:nvSpPr>
        <p:spPr>
          <a:xfrm>
            <a:off x="3736338" y="2169382"/>
            <a:ext cx="1676400" cy="1118235"/>
          </a:xfrm>
          <a:prstGeom prst="rect">
            <a:avLst/>
          </a:prstGeom>
        </p:spPr>
        <p:txBody>
          <a:bodyPr vert="horz" wrap="square" lIns="0" tIns="0" rIns="0" bIns="0" rtlCol="0">
            <a:spAutoFit/>
          </a:bodyPr>
          <a:lstStyle/>
          <a:p>
            <a:pPr marL="12700" marR="5080">
              <a:lnSpc>
                <a:spcPct val="99800"/>
              </a:lnSpc>
            </a:pPr>
            <a:r>
              <a:rPr sz="2400" spc="-5" dirty="0">
                <a:latin typeface="Times New Roman"/>
                <a:cs typeface="Times New Roman"/>
              </a:rPr>
              <a:t>Activation  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A</a:t>
            </a:r>
            <a:endParaRPr sz="2400">
              <a:latin typeface="Times New Roman"/>
              <a:cs typeface="Times New Roman"/>
            </a:endParaRPr>
          </a:p>
        </p:txBody>
      </p:sp>
      <p:sp>
        <p:nvSpPr>
          <p:cNvPr id="7" name="object 7"/>
          <p:cNvSpPr txBox="1"/>
          <p:nvPr/>
        </p:nvSpPr>
        <p:spPr>
          <a:xfrm>
            <a:off x="5793737" y="2245582"/>
            <a:ext cx="1676400" cy="1118235"/>
          </a:xfrm>
          <a:prstGeom prst="rect">
            <a:avLst/>
          </a:prstGeom>
        </p:spPr>
        <p:txBody>
          <a:bodyPr vert="horz" wrap="square" lIns="0" tIns="0" rIns="0" bIns="0" rtlCol="0">
            <a:spAutoFit/>
          </a:bodyPr>
          <a:lstStyle/>
          <a:p>
            <a:pPr marL="12700" marR="5080">
              <a:lnSpc>
                <a:spcPct val="99800"/>
              </a:lnSpc>
            </a:pPr>
            <a:r>
              <a:rPr sz="2400" spc="-5" dirty="0">
                <a:latin typeface="Times New Roman"/>
                <a:cs typeface="Times New Roman"/>
              </a:rPr>
              <a:t>Activation  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B</a:t>
            </a:r>
            <a:endParaRPr sz="2400">
              <a:latin typeface="Times New Roman"/>
              <a:cs typeface="Times New Roman"/>
            </a:endParaRPr>
          </a:p>
        </p:txBody>
      </p:sp>
      <p:sp>
        <p:nvSpPr>
          <p:cNvPr id="8" name="object 8"/>
          <p:cNvSpPr/>
          <p:nvPr/>
        </p:nvSpPr>
        <p:spPr>
          <a:xfrm>
            <a:off x="1524000" y="41148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9" name="object 9"/>
          <p:cNvSpPr txBox="1"/>
          <p:nvPr/>
        </p:nvSpPr>
        <p:spPr>
          <a:xfrm>
            <a:off x="1678939" y="2758946"/>
            <a:ext cx="3308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a:t>
            </a:r>
            <a:r>
              <a:rPr sz="2000" dirty="0">
                <a:latin typeface="Courier New"/>
                <a:cs typeface="Courier New"/>
              </a:rPr>
              <a:t>:</a:t>
            </a:r>
            <a:endParaRPr sz="2000">
              <a:latin typeface="Courier New"/>
              <a:cs typeface="Courier New"/>
            </a:endParaRPr>
          </a:p>
        </p:txBody>
      </p:sp>
      <p:sp>
        <p:nvSpPr>
          <p:cNvPr id="10" name="object 10"/>
          <p:cNvSpPr txBox="1"/>
          <p:nvPr/>
        </p:nvSpPr>
        <p:spPr>
          <a:xfrm>
            <a:off x="1678939" y="3368546"/>
            <a:ext cx="1397635" cy="629285"/>
          </a:xfrm>
          <a:prstGeom prst="rect">
            <a:avLst/>
          </a:prstGeom>
        </p:spPr>
        <p:txBody>
          <a:bodyPr vert="horz" wrap="square" lIns="0" tIns="0" rIns="0" bIns="0" rtlCol="0">
            <a:spAutoFit/>
          </a:bodyPr>
          <a:lstStyle/>
          <a:p>
            <a:pPr marL="12700" marR="5080" indent="457200">
              <a:lnSpc>
                <a:spcPct val="100000"/>
              </a:lnSpc>
            </a:pPr>
            <a:r>
              <a:rPr sz="2000" dirty="0">
                <a:latin typeface="Courier New"/>
                <a:cs typeface="Courier New"/>
              </a:rPr>
              <a:t>call</a:t>
            </a:r>
            <a:r>
              <a:rPr sz="2000" spc="-100" dirty="0">
                <a:latin typeface="Courier New"/>
                <a:cs typeface="Courier New"/>
              </a:rPr>
              <a:t> </a:t>
            </a:r>
            <a:r>
              <a:rPr sz="2000" dirty="0">
                <a:latin typeface="Courier New"/>
                <a:cs typeface="Courier New"/>
              </a:rPr>
              <a:t>B  L1:</a:t>
            </a:r>
            <a:endParaRPr sz="2000">
              <a:latin typeface="Courier New"/>
              <a:cs typeface="Courier New"/>
            </a:endParaRPr>
          </a:p>
        </p:txBody>
      </p:sp>
      <p:sp>
        <p:nvSpPr>
          <p:cNvPr id="11" name="object 11"/>
          <p:cNvSpPr txBox="1"/>
          <p:nvPr/>
        </p:nvSpPr>
        <p:spPr>
          <a:xfrm>
            <a:off x="1755139" y="4206746"/>
            <a:ext cx="940435" cy="934085"/>
          </a:xfrm>
          <a:prstGeom prst="rect">
            <a:avLst/>
          </a:prstGeom>
        </p:spPr>
        <p:txBody>
          <a:bodyPr vert="horz" wrap="square" lIns="0" tIns="0" rIns="0" bIns="0" rtlCol="0">
            <a:spAutoFit/>
          </a:bodyPr>
          <a:lstStyle/>
          <a:p>
            <a:pPr marL="12700">
              <a:lnSpc>
                <a:spcPct val="100000"/>
              </a:lnSpc>
            </a:pPr>
            <a:r>
              <a:rPr sz="2000" dirty="0">
                <a:latin typeface="Courier New"/>
                <a:cs typeface="Courier New"/>
              </a:rPr>
              <a:t>B:</a:t>
            </a:r>
            <a:endParaRPr sz="2000">
              <a:latin typeface="Courier New"/>
              <a:cs typeface="Courier New"/>
            </a:endParaRPr>
          </a:p>
          <a:p>
            <a:pPr marL="12700" marR="5080">
              <a:lnSpc>
                <a:spcPct val="100000"/>
              </a:lnSpc>
            </a:pPr>
            <a:r>
              <a:rPr sz="2000" dirty="0">
                <a:latin typeface="Courier New"/>
                <a:cs typeface="Courier New"/>
              </a:rPr>
              <a:t>…  </a:t>
            </a:r>
            <a:r>
              <a:rPr sz="2000" spc="-5" dirty="0">
                <a:latin typeface="Courier New"/>
                <a:cs typeface="Courier New"/>
              </a:rPr>
              <a:t>retur</a:t>
            </a:r>
            <a:r>
              <a:rPr sz="2000" dirty="0">
                <a:latin typeface="Courier New"/>
                <a:cs typeface="Courier New"/>
              </a:rPr>
              <a:t>n</a:t>
            </a:r>
            <a:endParaRPr sz="2000">
              <a:latin typeface="Courier New"/>
              <a:cs typeface="Courier New"/>
            </a:endParaRPr>
          </a:p>
        </p:txBody>
      </p:sp>
      <p:sp>
        <p:nvSpPr>
          <p:cNvPr id="12" name="object 12"/>
          <p:cNvSpPr/>
          <p:nvPr/>
        </p:nvSpPr>
        <p:spPr>
          <a:xfrm>
            <a:off x="3657600" y="38100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3" name="object 13"/>
          <p:cNvSpPr/>
          <p:nvPr/>
        </p:nvSpPr>
        <p:spPr>
          <a:xfrm>
            <a:off x="5791200" y="38862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4" name="object 14"/>
          <p:cNvSpPr txBox="1"/>
          <p:nvPr/>
        </p:nvSpPr>
        <p:spPr>
          <a:xfrm>
            <a:off x="749299" y="3352798"/>
            <a:ext cx="39878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P</a:t>
            </a:r>
            <a:r>
              <a:rPr sz="2400" dirty="0">
                <a:latin typeface="Times New Roman"/>
                <a:cs typeface="Times New Roman"/>
              </a:rPr>
              <a:t>C</a:t>
            </a:r>
            <a:endParaRPr sz="2400">
              <a:latin typeface="Times New Roman"/>
              <a:cs typeface="Times New Roman"/>
            </a:endParaRPr>
          </a:p>
        </p:txBody>
      </p:sp>
      <p:sp>
        <p:nvSpPr>
          <p:cNvPr id="15" name="object 15"/>
          <p:cNvSpPr/>
          <p:nvPr/>
        </p:nvSpPr>
        <p:spPr>
          <a:xfrm>
            <a:off x="1290827" y="3500627"/>
            <a:ext cx="690880" cy="109855"/>
          </a:xfrm>
          <a:custGeom>
            <a:avLst/>
            <a:gdLst/>
            <a:ahLst/>
            <a:cxnLst/>
            <a:rect l="l" t="t" r="r" b="b"/>
            <a:pathLst>
              <a:path w="690880" h="109854">
                <a:moveTo>
                  <a:pt x="615462" y="67212"/>
                </a:moveTo>
                <a:lnTo>
                  <a:pt x="4571" y="0"/>
                </a:lnTo>
                <a:lnTo>
                  <a:pt x="1523" y="1523"/>
                </a:lnTo>
                <a:lnTo>
                  <a:pt x="0" y="4571"/>
                </a:lnTo>
                <a:lnTo>
                  <a:pt x="1523" y="7619"/>
                </a:lnTo>
                <a:lnTo>
                  <a:pt x="4571" y="9143"/>
                </a:lnTo>
                <a:lnTo>
                  <a:pt x="614522" y="76418"/>
                </a:lnTo>
                <a:lnTo>
                  <a:pt x="615462" y="67212"/>
                </a:lnTo>
                <a:close/>
              </a:path>
              <a:path w="690880" h="109854">
                <a:moveTo>
                  <a:pt x="632459" y="101932"/>
                </a:moveTo>
                <a:lnTo>
                  <a:pt x="632459" y="74675"/>
                </a:lnTo>
                <a:lnTo>
                  <a:pt x="629411" y="77723"/>
                </a:lnTo>
                <a:lnTo>
                  <a:pt x="626363" y="77723"/>
                </a:lnTo>
                <a:lnTo>
                  <a:pt x="614522" y="76418"/>
                </a:lnTo>
                <a:lnTo>
                  <a:pt x="611123" y="109727"/>
                </a:lnTo>
                <a:lnTo>
                  <a:pt x="632459" y="101932"/>
                </a:lnTo>
                <a:close/>
              </a:path>
              <a:path w="690880" h="109854">
                <a:moveTo>
                  <a:pt x="632459" y="74675"/>
                </a:moveTo>
                <a:lnTo>
                  <a:pt x="630935" y="70103"/>
                </a:lnTo>
                <a:lnTo>
                  <a:pt x="627887" y="68579"/>
                </a:lnTo>
                <a:lnTo>
                  <a:pt x="615462" y="67212"/>
                </a:lnTo>
                <a:lnTo>
                  <a:pt x="614522" y="76418"/>
                </a:lnTo>
                <a:lnTo>
                  <a:pt x="626363" y="77723"/>
                </a:lnTo>
                <a:lnTo>
                  <a:pt x="629411" y="77723"/>
                </a:lnTo>
                <a:lnTo>
                  <a:pt x="632459" y="74675"/>
                </a:lnTo>
                <a:close/>
              </a:path>
              <a:path w="690880" h="109854">
                <a:moveTo>
                  <a:pt x="690371" y="80771"/>
                </a:moveTo>
                <a:lnTo>
                  <a:pt x="618743" y="35051"/>
                </a:lnTo>
                <a:lnTo>
                  <a:pt x="615462" y="67212"/>
                </a:lnTo>
                <a:lnTo>
                  <a:pt x="627887" y="68579"/>
                </a:lnTo>
                <a:lnTo>
                  <a:pt x="630935" y="70103"/>
                </a:lnTo>
                <a:lnTo>
                  <a:pt x="632459" y="74675"/>
                </a:lnTo>
                <a:lnTo>
                  <a:pt x="632459" y="101932"/>
                </a:lnTo>
                <a:lnTo>
                  <a:pt x="690371" y="80771"/>
                </a:lnTo>
                <a:close/>
              </a:path>
            </a:pathLst>
          </a:custGeom>
          <a:solidFill>
            <a:srgbClr val="000000"/>
          </a:solidFill>
        </p:spPr>
        <p:txBody>
          <a:bodyPr wrap="square" lIns="0" tIns="0" rIns="0" bIns="0" rtlCol="0"/>
          <a:lstStyle/>
          <a:p>
            <a:endParaRPr/>
          </a:p>
        </p:txBody>
      </p:sp>
      <p:sp>
        <p:nvSpPr>
          <p:cNvPr id="16" name="object 16"/>
          <p:cNvSpPr txBox="1"/>
          <p:nvPr/>
        </p:nvSpPr>
        <p:spPr>
          <a:xfrm>
            <a:off x="7988296" y="1384807"/>
            <a:ext cx="1148715" cy="739775"/>
          </a:xfrm>
          <a:prstGeom prst="rect">
            <a:avLst/>
          </a:prstGeom>
        </p:spPr>
        <p:txBody>
          <a:bodyPr vert="horz" wrap="square" lIns="0" tIns="0" rIns="0" bIns="0" rtlCol="0">
            <a:spAutoFit/>
          </a:bodyPr>
          <a:lstStyle/>
          <a:p>
            <a:pPr marL="316865" marR="5080" indent="-304800">
              <a:lnSpc>
                <a:spcPts val="2870"/>
              </a:lnSpc>
            </a:pPr>
            <a:r>
              <a:rPr sz="2400" spc="-5" dirty="0">
                <a:solidFill>
                  <a:srgbClr val="CD3100"/>
                </a:solidFill>
                <a:latin typeface="Times New Roman"/>
                <a:cs typeface="Times New Roman"/>
              </a:rPr>
              <a:t>Call</a:t>
            </a:r>
            <a:r>
              <a:rPr sz="2400" spc="-95" dirty="0">
                <a:solidFill>
                  <a:srgbClr val="CD3100"/>
                </a:solidFill>
                <a:latin typeface="Times New Roman"/>
                <a:cs typeface="Times New Roman"/>
              </a:rPr>
              <a:t> </a:t>
            </a:r>
            <a:r>
              <a:rPr sz="2400" spc="-5" dirty="0">
                <a:solidFill>
                  <a:srgbClr val="CD3100"/>
                </a:solidFill>
                <a:latin typeface="Times New Roman"/>
                <a:cs typeface="Times New Roman"/>
              </a:rPr>
              <a:t>tree:  </a:t>
            </a:r>
            <a:r>
              <a:rPr sz="2400" dirty="0">
                <a:solidFill>
                  <a:srgbClr val="CD3100"/>
                </a:solidFill>
                <a:latin typeface="Times New Roman"/>
                <a:cs typeface="Times New Roman"/>
              </a:rPr>
              <a:t>A</a:t>
            </a:r>
            <a:endParaRPr sz="2400">
              <a:latin typeface="Times New Roman"/>
              <a:cs typeface="Times New Roman"/>
            </a:endParaRPr>
          </a:p>
        </p:txBody>
      </p:sp>
      <p:sp>
        <p:nvSpPr>
          <p:cNvPr id="17" name="object 17"/>
          <p:cNvSpPr txBox="1"/>
          <p:nvPr/>
        </p:nvSpPr>
        <p:spPr>
          <a:xfrm>
            <a:off x="3736338" y="4234919"/>
            <a:ext cx="1528445" cy="1666875"/>
          </a:xfrm>
          <a:prstGeom prst="rect">
            <a:avLst/>
          </a:prstGeom>
        </p:spPr>
        <p:txBody>
          <a:bodyPr vert="horz" wrap="square" lIns="0" tIns="0" rIns="0" bIns="0" rtlCol="0">
            <a:spAutoFit/>
          </a:bodyPr>
          <a:lstStyle/>
          <a:p>
            <a:pPr marL="12700" marR="5080">
              <a:lnSpc>
                <a:spcPct val="100000"/>
              </a:lnSpc>
            </a:pPr>
            <a:r>
              <a:rPr sz="1800" spc="-5" dirty="0">
                <a:latin typeface="Courier New"/>
                <a:cs typeface="Courier New"/>
              </a:rPr>
              <a:t>Local</a:t>
            </a:r>
            <a:r>
              <a:rPr sz="1800" spc="-90" dirty="0">
                <a:latin typeface="Courier New"/>
                <a:cs typeface="Courier New"/>
              </a:rPr>
              <a:t> </a:t>
            </a:r>
            <a:r>
              <a:rPr sz="1800" spc="-10" dirty="0">
                <a:latin typeface="Courier New"/>
                <a:cs typeface="Courier New"/>
              </a:rPr>
              <a:t>data,  </a:t>
            </a:r>
            <a:r>
              <a:rPr sz="1800" spc="-5" dirty="0">
                <a:latin typeface="Courier New"/>
                <a:cs typeface="Courier New"/>
              </a:rPr>
              <a:t>pa</a:t>
            </a:r>
            <a:r>
              <a:rPr sz="1800" spc="-15" dirty="0">
                <a:latin typeface="Courier New"/>
                <a:cs typeface="Courier New"/>
              </a:rPr>
              <a:t>r</a:t>
            </a:r>
            <a:r>
              <a:rPr sz="1800" spc="-5" dirty="0">
                <a:latin typeface="Courier New"/>
                <a:cs typeface="Courier New"/>
              </a:rPr>
              <a:t>a</a:t>
            </a:r>
            <a:r>
              <a:rPr sz="1800" spc="-15" dirty="0">
                <a:latin typeface="Courier New"/>
                <a:cs typeface="Courier New"/>
              </a:rPr>
              <a:t>m</a:t>
            </a:r>
            <a:r>
              <a:rPr sz="1800" spc="-5" dirty="0">
                <a:latin typeface="Courier New"/>
                <a:cs typeface="Courier New"/>
              </a:rPr>
              <a:t>et</a:t>
            </a:r>
            <a:r>
              <a:rPr sz="1800" spc="-15" dirty="0">
                <a:latin typeface="Courier New"/>
                <a:cs typeface="Courier New"/>
              </a:rPr>
              <a:t>e</a:t>
            </a:r>
            <a:r>
              <a:rPr sz="1800" spc="-5" dirty="0">
                <a:latin typeface="Courier New"/>
                <a:cs typeface="Courier New"/>
              </a:rPr>
              <a:t>r</a:t>
            </a:r>
            <a:r>
              <a:rPr sz="1800" spc="-15" dirty="0">
                <a:latin typeface="Courier New"/>
                <a:cs typeface="Courier New"/>
              </a:rPr>
              <a:t>s</a:t>
            </a:r>
            <a:r>
              <a:rPr sz="1800" dirty="0">
                <a:latin typeface="Courier New"/>
                <a:cs typeface="Courier New"/>
              </a:rPr>
              <a:t>,</a:t>
            </a:r>
            <a:endParaRPr sz="1800">
              <a:latin typeface="Courier New"/>
              <a:cs typeface="Courier New"/>
            </a:endParaRPr>
          </a:p>
          <a:p>
            <a:pPr marL="12700" marR="277495">
              <a:lnSpc>
                <a:spcPct val="100000"/>
              </a:lnSpc>
              <a:spcBef>
                <a:spcPts val="10"/>
              </a:spcBef>
            </a:pPr>
            <a:r>
              <a:rPr sz="1800" spc="-10" dirty="0">
                <a:latin typeface="Courier New"/>
                <a:cs typeface="Courier New"/>
              </a:rPr>
              <a:t>return  value,  </a:t>
            </a:r>
            <a:r>
              <a:rPr sz="1800" spc="-5" dirty="0">
                <a:latin typeface="Courier New"/>
                <a:cs typeface="Courier New"/>
              </a:rPr>
              <a:t>re</a:t>
            </a:r>
            <a:r>
              <a:rPr sz="1800" spc="-15" dirty="0">
                <a:latin typeface="Courier New"/>
                <a:cs typeface="Courier New"/>
              </a:rPr>
              <a:t>g</a:t>
            </a:r>
            <a:r>
              <a:rPr sz="1800" spc="-5" dirty="0">
                <a:latin typeface="Courier New"/>
                <a:cs typeface="Courier New"/>
              </a:rPr>
              <a:t>i</a:t>
            </a:r>
            <a:r>
              <a:rPr sz="1800" spc="-15" dirty="0">
                <a:latin typeface="Courier New"/>
                <a:cs typeface="Courier New"/>
              </a:rPr>
              <a:t>s</a:t>
            </a:r>
            <a:r>
              <a:rPr sz="1800" spc="-5" dirty="0">
                <a:latin typeface="Courier New"/>
                <a:cs typeface="Courier New"/>
              </a:rPr>
              <a:t>te</a:t>
            </a:r>
            <a:r>
              <a:rPr sz="1800" spc="-15" dirty="0">
                <a:latin typeface="Courier New"/>
                <a:cs typeface="Courier New"/>
              </a:rPr>
              <a:t>r</a:t>
            </a:r>
            <a:r>
              <a:rPr sz="1800" dirty="0">
                <a:latin typeface="Courier New"/>
                <a:cs typeface="Courier New"/>
              </a:rPr>
              <a:t>s  </a:t>
            </a:r>
            <a:r>
              <a:rPr sz="1800" spc="-5" dirty="0">
                <a:latin typeface="Courier New"/>
                <a:cs typeface="Courier New"/>
              </a:rPr>
              <a:t>for</a:t>
            </a:r>
            <a:r>
              <a:rPr sz="1800" spc="-105" dirty="0">
                <a:latin typeface="Courier New"/>
                <a:cs typeface="Courier New"/>
              </a:rPr>
              <a:t> </a:t>
            </a:r>
            <a:r>
              <a:rPr sz="1800" dirty="0">
                <a:latin typeface="Courier New"/>
                <a:cs typeface="Courier New"/>
              </a:rPr>
              <a:t>A</a:t>
            </a:r>
            <a:endParaRPr sz="1800">
              <a:latin typeface="Courier New"/>
              <a:cs typeface="Courier New"/>
            </a:endParaRPr>
          </a:p>
        </p:txBody>
      </p:sp>
      <p:sp>
        <p:nvSpPr>
          <p:cNvPr id="18" name="object 18"/>
          <p:cNvSpPr txBox="1"/>
          <p:nvPr/>
        </p:nvSpPr>
        <p:spPr>
          <a:xfrm>
            <a:off x="5936993" y="4285211"/>
            <a:ext cx="1528445" cy="1666875"/>
          </a:xfrm>
          <a:prstGeom prst="rect">
            <a:avLst/>
          </a:prstGeom>
        </p:spPr>
        <p:txBody>
          <a:bodyPr vert="horz" wrap="square" lIns="0" tIns="0" rIns="0" bIns="0" rtlCol="0">
            <a:spAutoFit/>
          </a:bodyPr>
          <a:lstStyle/>
          <a:p>
            <a:pPr marL="12700">
              <a:lnSpc>
                <a:spcPct val="100000"/>
              </a:lnSpc>
            </a:pPr>
            <a:r>
              <a:rPr sz="1800" spc="-5" dirty="0">
                <a:latin typeface="Courier New"/>
                <a:cs typeface="Courier New"/>
              </a:rPr>
              <a:t>Local</a:t>
            </a:r>
            <a:r>
              <a:rPr sz="1800" spc="-95" dirty="0">
                <a:latin typeface="Courier New"/>
                <a:cs typeface="Courier New"/>
              </a:rPr>
              <a:t> </a:t>
            </a:r>
            <a:r>
              <a:rPr sz="1800" spc="-10" dirty="0">
                <a:latin typeface="Courier New"/>
                <a:cs typeface="Courier New"/>
              </a:rPr>
              <a:t>data,</a:t>
            </a:r>
            <a:endParaRPr sz="1800">
              <a:latin typeface="Courier New"/>
              <a:cs typeface="Courier New"/>
            </a:endParaRPr>
          </a:p>
          <a:p>
            <a:pPr marL="12700" marR="5080">
              <a:lnSpc>
                <a:spcPct val="100000"/>
              </a:lnSpc>
              <a:spcBef>
                <a:spcPts val="10"/>
              </a:spcBef>
            </a:pPr>
            <a:r>
              <a:rPr sz="1800" spc="-5" dirty="0">
                <a:latin typeface="Courier New"/>
                <a:cs typeface="Courier New"/>
              </a:rPr>
              <a:t>pa</a:t>
            </a:r>
            <a:r>
              <a:rPr sz="1800" spc="-15" dirty="0">
                <a:latin typeface="Courier New"/>
                <a:cs typeface="Courier New"/>
              </a:rPr>
              <a:t>r</a:t>
            </a:r>
            <a:r>
              <a:rPr sz="1800" spc="-5" dirty="0">
                <a:latin typeface="Courier New"/>
                <a:cs typeface="Courier New"/>
              </a:rPr>
              <a:t>a</a:t>
            </a:r>
            <a:r>
              <a:rPr sz="1800" spc="-15" dirty="0">
                <a:latin typeface="Courier New"/>
                <a:cs typeface="Courier New"/>
              </a:rPr>
              <a:t>m</a:t>
            </a:r>
            <a:r>
              <a:rPr sz="1800" spc="-5" dirty="0">
                <a:latin typeface="Courier New"/>
                <a:cs typeface="Courier New"/>
              </a:rPr>
              <a:t>et</a:t>
            </a:r>
            <a:r>
              <a:rPr sz="1800" spc="-15" dirty="0">
                <a:latin typeface="Courier New"/>
                <a:cs typeface="Courier New"/>
              </a:rPr>
              <a:t>e</a:t>
            </a:r>
            <a:r>
              <a:rPr sz="1800" spc="-5" dirty="0">
                <a:latin typeface="Courier New"/>
                <a:cs typeface="Courier New"/>
              </a:rPr>
              <a:t>r</a:t>
            </a:r>
            <a:r>
              <a:rPr sz="1800" spc="-15" dirty="0">
                <a:latin typeface="Courier New"/>
                <a:cs typeface="Courier New"/>
              </a:rPr>
              <a:t>s</a:t>
            </a:r>
            <a:r>
              <a:rPr sz="1800" dirty="0">
                <a:latin typeface="Courier New"/>
                <a:cs typeface="Courier New"/>
              </a:rPr>
              <a:t>,  </a:t>
            </a:r>
            <a:r>
              <a:rPr sz="1800" spc="-10" dirty="0">
                <a:latin typeface="Courier New"/>
                <a:cs typeface="Courier New"/>
              </a:rPr>
              <a:t>return  value,  registers  </a:t>
            </a:r>
            <a:r>
              <a:rPr sz="1800" spc="-5" dirty="0">
                <a:latin typeface="Courier New"/>
                <a:cs typeface="Courier New"/>
              </a:rPr>
              <a:t>for</a:t>
            </a:r>
            <a:r>
              <a:rPr sz="1800" spc="-105" dirty="0">
                <a:latin typeface="Courier New"/>
                <a:cs typeface="Courier New"/>
              </a:rPr>
              <a:t> </a:t>
            </a:r>
            <a:r>
              <a:rPr sz="1800" dirty="0">
                <a:latin typeface="Courier New"/>
                <a:cs typeface="Courier New"/>
              </a:rPr>
              <a:t>B</a:t>
            </a:r>
            <a:endParaRPr sz="1800">
              <a:latin typeface="Courier New"/>
              <a:cs typeface="Courier New"/>
            </a:endParaRPr>
          </a:p>
        </p:txBody>
      </p:sp>
      <p:sp>
        <p:nvSpPr>
          <p:cNvPr id="19" name="object 19"/>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Static</a:t>
            </a:r>
            <a:r>
              <a:rPr spc="-75" dirty="0"/>
              <a:t> </a:t>
            </a:r>
            <a:r>
              <a:rPr dirty="0"/>
              <a:t>Allocation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Static</a:t>
            </a:r>
            <a:r>
              <a:rPr spc="-75" dirty="0"/>
              <a:t> </a:t>
            </a:r>
            <a:r>
              <a:rPr dirty="0"/>
              <a:t>Allocation</a:t>
            </a:r>
          </a:p>
        </p:txBody>
      </p:sp>
      <p:sp>
        <p:nvSpPr>
          <p:cNvPr id="3" name="object 3"/>
          <p:cNvSpPr/>
          <p:nvPr/>
        </p:nvSpPr>
        <p:spPr>
          <a:xfrm>
            <a:off x="1524000" y="2667000"/>
            <a:ext cx="1752600" cy="3810000"/>
          </a:xfrm>
          <a:custGeom>
            <a:avLst/>
            <a:gdLst/>
            <a:ahLst/>
            <a:cxnLst/>
            <a:rect l="l" t="t" r="r" b="b"/>
            <a:pathLst>
              <a:path w="1752600" h="3810000">
                <a:moveTo>
                  <a:pt x="0" y="0"/>
                </a:moveTo>
                <a:lnTo>
                  <a:pt x="0" y="3809999"/>
                </a:lnTo>
                <a:lnTo>
                  <a:pt x="1752599" y="3809999"/>
                </a:lnTo>
                <a:lnTo>
                  <a:pt x="1752599" y="0"/>
                </a:lnTo>
                <a:lnTo>
                  <a:pt x="0" y="0"/>
                </a:lnTo>
                <a:close/>
              </a:path>
            </a:pathLst>
          </a:custGeom>
          <a:ln w="9524">
            <a:solidFill>
              <a:srgbClr val="000000"/>
            </a:solidFill>
          </a:ln>
        </p:spPr>
        <p:txBody>
          <a:bodyPr wrap="square" lIns="0" tIns="0" rIns="0" bIns="0" rtlCol="0"/>
          <a:lstStyle/>
          <a:p>
            <a:endParaRPr/>
          </a:p>
        </p:txBody>
      </p:sp>
      <p:sp>
        <p:nvSpPr>
          <p:cNvPr id="4" name="object 4"/>
          <p:cNvSpPr txBox="1"/>
          <p:nvPr/>
        </p:nvSpPr>
        <p:spPr>
          <a:xfrm>
            <a:off x="1678939" y="2244850"/>
            <a:ext cx="125222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Code</a:t>
            </a:r>
            <a:r>
              <a:rPr sz="2400" spc="-80" dirty="0">
                <a:latin typeface="Times New Roman"/>
                <a:cs typeface="Times New Roman"/>
              </a:rPr>
              <a:t> </a:t>
            </a:r>
            <a:r>
              <a:rPr sz="2400" spc="-5" dirty="0">
                <a:latin typeface="Times New Roman"/>
                <a:cs typeface="Times New Roman"/>
              </a:rPr>
              <a:t>area</a:t>
            </a:r>
            <a:endParaRPr sz="2400">
              <a:latin typeface="Times New Roman"/>
              <a:cs typeface="Times New Roman"/>
            </a:endParaRPr>
          </a:p>
        </p:txBody>
      </p:sp>
      <p:sp>
        <p:nvSpPr>
          <p:cNvPr id="5" name="object 5"/>
          <p:cNvSpPr/>
          <p:nvPr/>
        </p:nvSpPr>
        <p:spPr>
          <a:xfrm>
            <a:off x="3657600" y="3352800"/>
            <a:ext cx="1752600" cy="2667000"/>
          </a:xfrm>
          <a:custGeom>
            <a:avLst/>
            <a:gdLst/>
            <a:ahLst/>
            <a:cxnLst/>
            <a:rect l="l" t="t" r="r" b="b"/>
            <a:pathLst>
              <a:path w="1752600" h="2667000">
                <a:moveTo>
                  <a:pt x="0" y="0"/>
                </a:moveTo>
                <a:lnTo>
                  <a:pt x="0" y="2666999"/>
                </a:lnTo>
                <a:lnTo>
                  <a:pt x="1752599" y="2666999"/>
                </a:lnTo>
                <a:lnTo>
                  <a:pt x="1752599" y="0"/>
                </a:lnTo>
                <a:lnTo>
                  <a:pt x="0" y="0"/>
                </a:lnTo>
                <a:close/>
              </a:path>
            </a:pathLst>
          </a:custGeom>
          <a:ln w="9524">
            <a:solidFill>
              <a:srgbClr val="000000"/>
            </a:solidFill>
          </a:ln>
        </p:spPr>
        <p:txBody>
          <a:bodyPr wrap="square" lIns="0" tIns="0" rIns="0" bIns="0" rtlCol="0"/>
          <a:lstStyle/>
          <a:p>
            <a:endParaRPr/>
          </a:p>
        </p:txBody>
      </p:sp>
      <p:sp>
        <p:nvSpPr>
          <p:cNvPr id="6" name="object 6"/>
          <p:cNvSpPr/>
          <p:nvPr/>
        </p:nvSpPr>
        <p:spPr>
          <a:xfrm>
            <a:off x="5791200" y="3429000"/>
            <a:ext cx="1752600" cy="3276600"/>
          </a:xfrm>
          <a:custGeom>
            <a:avLst/>
            <a:gdLst/>
            <a:ahLst/>
            <a:cxnLst/>
            <a:rect l="l" t="t" r="r" b="b"/>
            <a:pathLst>
              <a:path w="1752600" h="3276600">
                <a:moveTo>
                  <a:pt x="0" y="0"/>
                </a:moveTo>
                <a:lnTo>
                  <a:pt x="0" y="3276599"/>
                </a:lnTo>
                <a:lnTo>
                  <a:pt x="1752599" y="3276599"/>
                </a:lnTo>
                <a:lnTo>
                  <a:pt x="1752599" y="0"/>
                </a:lnTo>
                <a:lnTo>
                  <a:pt x="0" y="0"/>
                </a:lnTo>
                <a:close/>
              </a:path>
            </a:pathLst>
          </a:custGeom>
          <a:ln w="9524">
            <a:solidFill>
              <a:srgbClr val="000000"/>
            </a:solidFill>
          </a:ln>
        </p:spPr>
        <p:txBody>
          <a:bodyPr wrap="square" lIns="0" tIns="0" rIns="0" bIns="0" rtlCol="0"/>
          <a:lstStyle/>
          <a:p>
            <a:endParaRPr/>
          </a:p>
        </p:txBody>
      </p:sp>
      <p:sp>
        <p:nvSpPr>
          <p:cNvPr id="7" name="object 7"/>
          <p:cNvSpPr txBox="1"/>
          <p:nvPr/>
        </p:nvSpPr>
        <p:spPr>
          <a:xfrm>
            <a:off x="3736338" y="2169382"/>
            <a:ext cx="1676400" cy="1118235"/>
          </a:xfrm>
          <a:prstGeom prst="rect">
            <a:avLst/>
          </a:prstGeom>
        </p:spPr>
        <p:txBody>
          <a:bodyPr vert="horz" wrap="square" lIns="0" tIns="0" rIns="0" bIns="0" rtlCol="0">
            <a:spAutoFit/>
          </a:bodyPr>
          <a:lstStyle/>
          <a:p>
            <a:pPr marL="12700" marR="5080">
              <a:lnSpc>
                <a:spcPct val="99800"/>
              </a:lnSpc>
            </a:pPr>
            <a:r>
              <a:rPr sz="2400" spc="-5" dirty="0">
                <a:latin typeface="Times New Roman"/>
                <a:cs typeface="Times New Roman"/>
              </a:rPr>
              <a:t>Activation  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A</a:t>
            </a:r>
            <a:endParaRPr sz="2400">
              <a:latin typeface="Times New Roman"/>
              <a:cs typeface="Times New Roman"/>
            </a:endParaRPr>
          </a:p>
        </p:txBody>
      </p:sp>
      <p:sp>
        <p:nvSpPr>
          <p:cNvPr id="8" name="object 8"/>
          <p:cNvSpPr txBox="1"/>
          <p:nvPr/>
        </p:nvSpPr>
        <p:spPr>
          <a:xfrm>
            <a:off x="5793737" y="2245582"/>
            <a:ext cx="1676400" cy="1118235"/>
          </a:xfrm>
          <a:prstGeom prst="rect">
            <a:avLst/>
          </a:prstGeom>
        </p:spPr>
        <p:txBody>
          <a:bodyPr vert="horz" wrap="square" lIns="0" tIns="0" rIns="0" bIns="0" rtlCol="0">
            <a:spAutoFit/>
          </a:bodyPr>
          <a:lstStyle/>
          <a:p>
            <a:pPr marL="12700" marR="5080">
              <a:lnSpc>
                <a:spcPct val="99800"/>
              </a:lnSpc>
            </a:pPr>
            <a:r>
              <a:rPr sz="2400" spc="-5" dirty="0">
                <a:latin typeface="Times New Roman"/>
                <a:cs typeface="Times New Roman"/>
              </a:rPr>
              <a:t>Activation  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B</a:t>
            </a:r>
            <a:endParaRPr sz="2400">
              <a:latin typeface="Times New Roman"/>
              <a:cs typeface="Times New Roman"/>
            </a:endParaRPr>
          </a:p>
        </p:txBody>
      </p:sp>
      <p:sp>
        <p:nvSpPr>
          <p:cNvPr id="9" name="object 9"/>
          <p:cNvSpPr/>
          <p:nvPr/>
        </p:nvSpPr>
        <p:spPr>
          <a:xfrm>
            <a:off x="1524000" y="41148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0" name="object 10"/>
          <p:cNvSpPr txBox="1"/>
          <p:nvPr/>
        </p:nvSpPr>
        <p:spPr>
          <a:xfrm>
            <a:off x="1663699" y="2682746"/>
            <a:ext cx="3308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a:t>
            </a:r>
            <a:r>
              <a:rPr sz="2000" dirty="0">
                <a:latin typeface="Courier New"/>
                <a:cs typeface="Courier New"/>
              </a:rPr>
              <a:t>:</a:t>
            </a:r>
            <a:endParaRPr sz="2000">
              <a:latin typeface="Courier New"/>
              <a:cs typeface="Courier New"/>
            </a:endParaRPr>
          </a:p>
        </p:txBody>
      </p:sp>
      <p:sp>
        <p:nvSpPr>
          <p:cNvPr id="11" name="object 11"/>
          <p:cNvSpPr txBox="1"/>
          <p:nvPr/>
        </p:nvSpPr>
        <p:spPr>
          <a:xfrm>
            <a:off x="1663699" y="3292346"/>
            <a:ext cx="1397635" cy="629285"/>
          </a:xfrm>
          <a:prstGeom prst="rect">
            <a:avLst/>
          </a:prstGeom>
        </p:spPr>
        <p:txBody>
          <a:bodyPr vert="horz" wrap="square" lIns="0" tIns="0" rIns="0" bIns="0" rtlCol="0">
            <a:spAutoFit/>
          </a:bodyPr>
          <a:lstStyle/>
          <a:p>
            <a:pPr marL="12700" marR="5080" indent="457200">
              <a:lnSpc>
                <a:spcPct val="100000"/>
              </a:lnSpc>
            </a:pPr>
            <a:r>
              <a:rPr sz="2000" dirty="0">
                <a:latin typeface="Courier New"/>
                <a:cs typeface="Courier New"/>
              </a:rPr>
              <a:t>call</a:t>
            </a:r>
            <a:r>
              <a:rPr sz="2000" spc="-100" dirty="0">
                <a:latin typeface="Courier New"/>
                <a:cs typeface="Courier New"/>
              </a:rPr>
              <a:t> </a:t>
            </a:r>
            <a:r>
              <a:rPr sz="2000" dirty="0">
                <a:latin typeface="Courier New"/>
                <a:cs typeface="Courier New"/>
              </a:rPr>
              <a:t>B  </a:t>
            </a:r>
            <a:r>
              <a:rPr sz="2000" dirty="0">
                <a:solidFill>
                  <a:srgbClr val="FF3100"/>
                </a:solidFill>
                <a:latin typeface="Courier New"/>
                <a:cs typeface="Courier New"/>
              </a:rPr>
              <a:t>L1</a:t>
            </a:r>
            <a:r>
              <a:rPr sz="2000" dirty="0">
                <a:latin typeface="Courier New"/>
                <a:cs typeface="Courier New"/>
              </a:rPr>
              <a:t>:</a:t>
            </a:r>
            <a:endParaRPr sz="2000">
              <a:latin typeface="Courier New"/>
              <a:cs typeface="Courier New"/>
            </a:endParaRPr>
          </a:p>
        </p:txBody>
      </p:sp>
      <p:sp>
        <p:nvSpPr>
          <p:cNvPr id="12" name="object 12"/>
          <p:cNvSpPr txBox="1"/>
          <p:nvPr/>
        </p:nvSpPr>
        <p:spPr>
          <a:xfrm>
            <a:off x="1678939" y="4282946"/>
            <a:ext cx="940435" cy="934085"/>
          </a:xfrm>
          <a:prstGeom prst="rect">
            <a:avLst/>
          </a:prstGeom>
        </p:spPr>
        <p:txBody>
          <a:bodyPr vert="horz" wrap="square" lIns="0" tIns="0" rIns="0" bIns="0" rtlCol="0">
            <a:spAutoFit/>
          </a:bodyPr>
          <a:lstStyle/>
          <a:p>
            <a:pPr marL="12700">
              <a:lnSpc>
                <a:spcPct val="100000"/>
              </a:lnSpc>
            </a:pPr>
            <a:r>
              <a:rPr sz="2000" dirty="0">
                <a:latin typeface="Courier New"/>
                <a:cs typeface="Courier New"/>
              </a:rPr>
              <a:t>B:</a:t>
            </a:r>
            <a:endParaRPr sz="2000">
              <a:latin typeface="Courier New"/>
              <a:cs typeface="Courier New"/>
            </a:endParaRPr>
          </a:p>
          <a:p>
            <a:pPr marL="12700" marR="5080">
              <a:lnSpc>
                <a:spcPct val="100000"/>
              </a:lnSpc>
            </a:pPr>
            <a:r>
              <a:rPr sz="2000" dirty="0">
                <a:latin typeface="Courier New"/>
                <a:cs typeface="Courier New"/>
              </a:rPr>
              <a:t>…  </a:t>
            </a:r>
            <a:r>
              <a:rPr sz="2000" spc="-5" dirty="0">
                <a:latin typeface="Courier New"/>
                <a:cs typeface="Courier New"/>
              </a:rPr>
              <a:t>retur</a:t>
            </a:r>
            <a:r>
              <a:rPr sz="2000" dirty="0">
                <a:latin typeface="Courier New"/>
                <a:cs typeface="Courier New"/>
              </a:rPr>
              <a:t>n</a:t>
            </a:r>
            <a:endParaRPr sz="2000">
              <a:latin typeface="Courier New"/>
              <a:cs typeface="Courier New"/>
            </a:endParaRPr>
          </a:p>
        </p:txBody>
      </p:sp>
      <p:sp>
        <p:nvSpPr>
          <p:cNvPr id="13" name="object 13"/>
          <p:cNvSpPr/>
          <p:nvPr/>
        </p:nvSpPr>
        <p:spPr>
          <a:xfrm>
            <a:off x="3657600" y="38100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4" name="object 14"/>
          <p:cNvSpPr txBox="1"/>
          <p:nvPr/>
        </p:nvSpPr>
        <p:spPr>
          <a:xfrm>
            <a:off x="6449057" y="3523994"/>
            <a:ext cx="330835" cy="324485"/>
          </a:xfrm>
          <a:prstGeom prst="rect">
            <a:avLst/>
          </a:prstGeom>
        </p:spPr>
        <p:txBody>
          <a:bodyPr vert="horz" wrap="square" lIns="0" tIns="0" rIns="0" bIns="0" rtlCol="0">
            <a:spAutoFit/>
          </a:bodyPr>
          <a:lstStyle/>
          <a:p>
            <a:pPr marL="12700">
              <a:lnSpc>
                <a:spcPct val="100000"/>
              </a:lnSpc>
            </a:pPr>
            <a:r>
              <a:rPr sz="2000" spc="-5" dirty="0">
                <a:solidFill>
                  <a:srgbClr val="FF3100"/>
                </a:solidFill>
                <a:latin typeface="Courier New"/>
                <a:cs typeface="Courier New"/>
              </a:rPr>
              <a:t>L</a:t>
            </a:r>
            <a:r>
              <a:rPr sz="2000" dirty="0">
                <a:solidFill>
                  <a:srgbClr val="FF3100"/>
                </a:solidFill>
                <a:latin typeface="Courier New"/>
                <a:cs typeface="Courier New"/>
              </a:rPr>
              <a:t>1</a:t>
            </a:r>
            <a:endParaRPr sz="2000">
              <a:latin typeface="Courier New"/>
              <a:cs typeface="Courier New"/>
            </a:endParaRPr>
          </a:p>
        </p:txBody>
      </p:sp>
      <p:sp>
        <p:nvSpPr>
          <p:cNvPr id="15" name="object 15"/>
          <p:cNvSpPr/>
          <p:nvPr/>
        </p:nvSpPr>
        <p:spPr>
          <a:xfrm>
            <a:off x="5791200" y="38862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6" name="object 16"/>
          <p:cNvSpPr txBox="1"/>
          <p:nvPr/>
        </p:nvSpPr>
        <p:spPr>
          <a:xfrm>
            <a:off x="4650738" y="4209794"/>
            <a:ext cx="6356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dat</a:t>
            </a:r>
            <a:r>
              <a:rPr sz="2000" dirty="0">
                <a:latin typeface="Courier New"/>
                <a:cs typeface="Courier New"/>
              </a:rPr>
              <a:t>a</a:t>
            </a:r>
            <a:endParaRPr sz="2000">
              <a:latin typeface="Courier New"/>
              <a:cs typeface="Courier New"/>
            </a:endParaRPr>
          </a:p>
        </p:txBody>
      </p:sp>
      <p:sp>
        <p:nvSpPr>
          <p:cNvPr id="17" name="object 17"/>
          <p:cNvSpPr txBox="1"/>
          <p:nvPr/>
        </p:nvSpPr>
        <p:spPr>
          <a:xfrm>
            <a:off x="3736338" y="4209794"/>
            <a:ext cx="788035" cy="629285"/>
          </a:xfrm>
          <a:prstGeom prst="rect">
            <a:avLst/>
          </a:prstGeom>
        </p:spPr>
        <p:txBody>
          <a:bodyPr vert="horz" wrap="square" lIns="0" tIns="0" rIns="0" bIns="0" rtlCol="0">
            <a:spAutoFit/>
          </a:bodyPr>
          <a:lstStyle/>
          <a:p>
            <a:pPr marL="12700" marR="5080">
              <a:lnSpc>
                <a:spcPct val="100000"/>
              </a:lnSpc>
            </a:pPr>
            <a:r>
              <a:rPr sz="2000" spc="-5" dirty="0">
                <a:latin typeface="Courier New"/>
                <a:cs typeface="Courier New"/>
              </a:rPr>
              <a:t>Loca</a:t>
            </a:r>
            <a:r>
              <a:rPr sz="2000" dirty="0">
                <a:latin typeface="Courier New"/>
                <a:cs typeface="Courier New"/>
              </a:rPr>
              <a:t>l  for</a:t>
            </a:r>
            <a:r>
              <a:rPr sz="2000" spc="-100" dirty="0">
                <a:latin typeface="Courier New"/>
                <a:cs typeface="Courier New"/>
              </a:rPr>
              <a:t> </a:t>
            </a:r>
            <a:r>
              <a:rPr sz="2000" dirty="0">
                <a:latin typeface="Courier New"/>
                <a:cs typeface="Courier New"/>
              </a:rPr>
              <a:t>A</a:t>
            </a:r>
            <a:endParaRPr sz="2000">
              <a:latin typeface="Courier New"/>
              <a:cs typeface="Courier New"/>
            </a:endParaRPr>
          </a:p>
        </p:txBody>
      </p:sp>
      <p:sp>
        <p:nvSpPr>
          <p:cNvPr id="18" name="object 18"/>
          <p:cNvSpPr txBox="1"/>
          <p:nvPr/>
        </p:nvSpPr>
        <p:spPr>
          <a:xfrm>
            <a:off x="5946137" y="4209794"/>
            <a:ext cx="1550035" cy="629285"/>
          </a:xfrm>
          <a:prstGeom prst="rect">
            <a:avLst/>
          </a:prstGeom>
        </p:spPr>
        <p:txBody>
          <a:bodyPr vert="horz" wrap="square" lIns="0" tIns="0" rIns="0" bIns="0" rtlCol="0">
            <a:spAutoFit/>
          </a:bodyPr>
          <a:lstStyle/>
          <a:p>
            <a:pPr marL="12700" marR="5080">
              <a:lnSpc>
                <a:spcPct val="100000"/>
              </a:lnSpc>
            </a:pPr>
            <a:r>
              <a:rPr sz="2000" dirty="0">
                <a:latin typeface="Courier New"/>
                <a:cs typeface="Courier New"/>
              </a:rPr>
              <a:t>Local</a:t>
            </a:r>
            <a:r>
              <a:rPr sz="2000" spc="-100" dirty="0">
                <a:latin typeface="Courier New"/>
                <a:cs typeface="Courier New"/>
              </a:rPr>
              <a:t> </a:t>
            </a:r>
            <a:r>
              <a:rPr sz="2000" dirty="0">
                <a:latin typeface="Courier New"/>
                <a:cs typeface="Courier New"/>
              </a:rPr>
              <a:t>data  for</a:t>
            </a:r>
            <a:r>
              <a:rPr sz="2000" spc="-100" dirty="0">
                <a:latin typeface="Courier New"/>
                <a:cs typeface="Courier New"/>
              </a:rPr>
              <a:t> </a:t>
            </a:r>
            <a:r>
              <a:rPr sz="2000" dirty="0">
                <a:latin typeface="Courier New"/>
                <a:cs typeface="Courier New"/>
              </a:rPr>
              <a:t>B</a:t>
            </a:r>
            <a:endParaRPr sz="2000">
              <a:latin typeface="Courier New"/>
              <a:cs typeface="Courier New"/>
            </a:endParaRPr>
          </a:p>
        </p:txBody>
      </p:sp>
      <p:sp>
        <p:nvSpPr>
          <p:cNvPr id="19" name="object 19"/>
          <p:cNvSpPr txBox="1"/>
          <p:nvPr/>
        </p:nvSpPr>
        <p:spPr>
          <a:xfrm>
            <a:off x="749299" y="3352798"/>
            <a:ext cx="39878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P</a:t>
            </a:r>
            <a:r>
              <a:rPr sz="2400" dirty="0">
                <a:latin typeface="Times New Roman"/>
                <a:cs typeface="Times New Roman"/>
              </a:rPr>
              <a:t>C</a:t>
            </a:r>
            <a:endParaRPr sz="2400">
              <a:latin typeface="Times New Roman"/>
              <a:cs typeface="Times New Roman"/>
            </a:endParaRPr>
          </a:p>
        </p:txBody>
      </p:sp>
      <p:sp>
        <p:nvSpPr>
          <p:cNvPr id="20" name="object 20"/>
          <p:cNvSpPr/>
          <p:nvPr/>
        </p:nvSpPr>
        <p:spPr>
          <a:xfrm>
            <a:off x="1290827" y="3500627"/>
            <a:ext cx="388620" cy="843280"/>
          </a:xfrm>
          <a:custGeom>
            <a:avLst/>
            <a:gdLst/>
            <a:ahLst/>
            <a:cxnLst/>
            <a:rect l="l" t="t" r="r" b="b"/>
            <a:pathLst>
              <a:path w="388619" h="843279">
                <a:moveTo>
                  <a:pt x="358782" y="771352"/>
                </a:moveTo>
                <a:lnTo>
                  <a:pt x="9143" y="3047"/>
                </a:lnTo>
                <a:lnTo>
                  <a:pt x="6095" y="0"/>
                </a:lnTo>
                <a:lnTo>
                  <a:pt x="3047" y="0"/>
                </a:lnTo>
                <a:lnTo>
                  <a:pt x="0" y="3047"/>
                </a:lnTo>
                <a:lnTo>
                  <a:pt x="0" y="6095"/>
                </a:lnTo>
                <a:lnTo>
                  <a:pt x="350096" y="775405"/>
                </a:lnTo>
                <a:lnTo>
                  <a:pt x="358782" y="771352"/>
                </a:lnTo>
                <a:close/>
              </a:path>
              <a:path w="388619" h="843279">
                <a:moveTo>
                  <a:pt x="364235" y="825405"/>
                </a:moveTo>
                <a:lnTo>
                  <a:pt x="364235" y="786383"/>
                </a:lnTo>
                <a:lnTo>
                  <a:pt x="361187" y="789431"/>
                </a:lnTo>
                <a:lnTo>
                  <a:pt x="358139" y="789431"/>
                </a:lnTo>
                <a:lnTo>
                  <a:pt x="355091" y="786383"/>
                </a:lnTo>
                <a:lnTo>
                  <a:pt x="350096" y="775405"/>
                </a:lnTo>
                <a:lnTo>
                  <a:pt x="320039" y="789431"/>
                </a:lnTo>
                <a:lnTo>
                  <a:pt x="364235" y="825405"/>
                </a:lnTo>
                <a:close/>
              </a:path>
              <a:path w="388619" h="843279">
                <a:moveTo>
                  <a:pt x="364235" y="786383"/>
                </a:moveTo>
                <a:lnTo>
                  <a:pt x="364235" y="783335"/>
                </a:lnTo>
                <a:lnTo>
                  <a:pt x="358782" y="771352"/>
                </a:lnTo>
                <a:lnTo>
                  <a:pt x="350096" y="775405"/>
                </a:lnTo>
                <a:lnTo>
                  <a:pt x="355091" y="786383"/>
                </a:lnTo>
                <a:lnTo>
                  <a:pt x="358139" y="789431"/>
                </a:lnTo>
                <a:lnTo>
                  <a:pt x="361187" y="789431"/>
                </a:lnTo>
                <a:lnTo>
                  <a:pt x="364235" y="786383"/>
                </a:lnTo>
                <a:close/>
              </a:path>
              <a:path w="388619" h="843279">
                <a:moveTo>
                  <a:pt x="388619" y="757427"/>
                </a:moveTo>
                <a:lnTo>
                  <a:pt x="358782" y="771352"/>
                </a:lnTo>
                <a:lnTo>
                  <a:pt x="364235" y="783335"/>
                </a:lnTo>
                <a:lnTo>
                  <a:pt x="364235" y="825405"/>
                </a:lnTo>
                <a:lnTo>
                  <a:pt x="385571" y="842771"/>
                </a:lnTo>
                <a:lnTo>
                  <a:pt x="388619" y="757427"/>
                </a:lnTo>
                <a:close/>
              </a:path>
            </a:pathLst>
          </a:custGeom>
          <a:solidFill>
            <a:srgbClr val="000000"/>
          </a:solidFill>
        </p:spPr>
        <p:txBody>
          <a:bodyPr wrap="square" lIns="0" tIns="0" rIns="0" bIns="0" rtlCol="0"/>
          <a:lstStyle/>
          <a:p>
            <a:endParaRPr/>
          </a:p>
        </p:txBody>
      </p:sp>
      <p:sp>
        <p:nvSpPr>
          <p:cNvPr id="21" name="object 21"/>
          <p:cNvSpPr txBox="1"/>
          <p:nvPr/>
        </p:nvSpPr>
        <p:spPr>
          <a:xfrm>
            <a:off x="7988296" y="1384807"/>
            <a:ext cx="1148715" cy="739775"/>
          </a:xfrm>
          <a:prstGeom prst="rect">
            <a:avLst/>
          </a:prstGeom>
        </p:spPr>
        <p:txBody>
          <a:bodyPr vert="horz" wrap="square" lIns="0" tIns="0" rIns="0" bIns="0" rtlCol="0">
            <a:spAutoFit/>
          </a:bodyPr>
          <a:lstStyle/>
          <a:p>
            <a:pPr marL="316865" marR="5080" indent="-304800">
              <a:lnSpc>
                <a:spcPts val="2870"/>
              </a:lnSpc>
            </a:pPr>
            <a:r>
              <a:rPr sz="2400" spc="-5" dirty="0">
                <a:solidFill>
                  <a:srgbClr val="CD3100"/>
                </a:solidFill>
                <a:latin typeface="Times New Roman"/>
                <a:cs typeface="Times New Roman"/>
              </a:rPr>
              <a:t>Call</a:t>
            </a:r>
            <a:r>
              <a:rPr sz="2400" spc="-95" dirty="0">
                <a:solidFill>
                  <a:srgbClr val="CD3100"/>
                </a:solidFill>
                <a:latin typeface="Times New Roman"/>
                <a:cs typeface="Times New Roman"/>
              </a:rPr>
              <a:t> </a:t>
            </a:r>
            <a:r>
              <a:rPr sz="2400" spc="-5" dirty="0">
                <a:solidFill>
                  <a:srgbClr val="CD3100"/>
                </a:solidFill>
                <a:latin typeface="Times New Roman"/>
                <a:cs typeface="Times New Roman"/>
              </a:rPr>
              <a:t>tree:  </a:t>
            </a:r>
            <a:r>
              <a:rPr sz="2400" dirty="0">
                <a:solidFill>
                  <a:srgbClr val="CD3100"/>
                </a:solidFill>
                <a:latin typeface="Times New Roman"/>
                <a:cs typeface="Times New Roman"/>
              </a:rPr>
              <a:t>A</a:t>
            </a:r>
            <a:endParaRPr sz="2400">
              <a:latin typeface="Times New Roman"/>
              <a:cs typeface="Times New Roman"/>
            </a:endParaRPr>
          </a:p>
        </p:txBody>
      </p:sp>
      <p:sp>
        <p:nvSpPr>
          <p:cNvPr id="22" name="object 22"/>
          <p:cNvSpPr txBox="1"/>
          <p:nvPr/>
        </p:nvSpPr>
        <p:spPr>
          <a:xfrm>
            <a:off x="8369296" y="2467354"/>
            <a:ext cx="229235" cy="388620"/>
          </a:xfrm>
          <a:prstGeom prst="rect">
            <a:avLst/>
          </a:prstGeom>
        </p:spPr>
        <p:txBody>
          <a:bodyPr vert="horz" wrap="square" lIns="0" tIns="0" rIns="0" bIns="0" rtlCol="0">
            <a:spAutoFit/>
          </a:bodyPr>
          <a:lstStyle/>
          <a:p>
            <a:pPr marL="12700">
              <a:lnSpc>
                <a:spcPct val="100000"/>
              </a:lnSpc>
            </a:pPr>
            <a:r>
              <a:rPr sz="2400" dirty="0">
                <a:solidFill>
                  <a:srgbClr val="CD3100"/>
                </a:solidFill>
                <a:latin typeface="Times New Roman"/>
                <a:cs typeface="Times New Roman"/>
              </a:rPr>
              <a:t>B</a:t>
            </a:r>
            <a:endParaRPr sz="2400">
              <a:latin typeface="Times New Roman"/>
              <a:cs typeface="Times New Roman"/>
            </a:endParaRPr>
          </a:p>
        </p:txBody>
      </p:sp>
      <p:sp>
        <p:nvSpPr>
          <p:cNvPr id="23" name="object 23"/>
          <p:cNvSpPr/>
          <p:nvPr/>
        </p:nvSpPr>
        <p:spPr>
          <a:xfrm>
            <a:off x="8458200" y="2057400"/>
            <a:ext cx="0" cy="457200"/>
          </a:xfrm>
          <a:custGeom>
            <a:avLst/>
            <a:gdLst/>
            <a:ahLst/>
            <a:cxnLst/>
            <a:rect l="l" t="t" r="r" b="b"/>
            <a:pathLst>
              <a:path h="457200">
                <a:moveTo>
                  <a:pt x="0" y="0"/>
                </a:moveTo>
                <a:lnTo>
                  <a:pt x="0" y="457199"/>
                </a:lnTo>
              </a:path>
            </a:pathLst>
          </a:custGeom>
          <a:ln w="9524">
            <a:solidFill>
              <a:srgbClr val="000000"/>
            </a:solidFill>
          </a:ln>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Static</a:t>
            </a:r>
            <a:r>
              <a:rPr spc="-75" dirty="0"/>
              <a:t> </a:t>
            </a:r>
            <a:r>
              <a:rPr dirty="0"/>
              <a:t>Allocation</a:t>
            </a:r>
          </a:p>
        </p:txBody>
      </p:sp>
      <p:sp>
        <p:nvSpPr>
          <p:cNvPr id="3" name="object 3"/>
          <p:cNvSpPr txBox="1"/>
          <p:nvPr/>
        </p:nvSpPr>
        <p:spPr>
          <a:xfrm>
            <a:off x="1678939" y="2244850"/>
            <a:ext cx="125222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Code</a:t>
            </a:r>
            <a:r>
              <a:rPr sz="2400" spc="-80" dirty="0">
                <a:latin typeface="Times New Roman"/>
                <a:cs typeface="Times New Roman"/>
              </a:rPr>
              <a:t> </a:t>
            </a:r>
            <a:r>
              <a:rPr sz="2400" spc="-5" dirty="0">
                <a:latin typeface="Times New Roman"/>
                <a:cs typeface="Times New Roman"/>
              </a:rPr>
              <a:t>area</a:t>
            </a:r>
            <a:endParaRPr sz="2400">
              <a:latin typeface="Times New Roman"/>
              <a:cs typeface="Times New Roman"/>
            </a:endParaRPr>
          </a:p>
        </p:txBody>
      </p:sp>
      <p:sp>
        <p:nvSpPr>
          <p:cNvPr id="4" name="object 4"/>
          <p:cNvSpPr txBox="1"/>
          <p:nvPr/>
        </p:nvSpPr>
        <p:spPr>
          <a:xfrm>
            <a:off x="3736338" y="2168650"/>
            <a:ext cx="1312545"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Activation</a:t>
            </a:r>
            <a:endParaRPr sz="2400">
              <a:latin typeface="Times New Roman"/>
              <a:cs typeface="Times New Roman"/>
            </a:endParaRPr>
          </a:p>
        </p:txBody>
      </p:sp>
      <p:sp>
        <p:nvSpPr>
          <p:cNvPr id="5" name="object 5"/>
          <p:cNvSpPr txBox="1"/>
          <p:nvPr/>
        </p:nvSpPr>
        <p:spPr>
          <a:xfrm>
            <a:off x="5793737" y="2244850"/>
            <a:ext cx="1312545"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Activation</a:t>
            </a:r>
            <a:endParaRPr sz="2400">
              <a:latin typeface="Times New Roman"/>
              <a:cs typeface="Times New Roman"/>
            </a:endParaRPr>
          </a:p>
        </p:txBody>
      </p:sp>
      <p:sp>
        <p:nvSpPr>
          <p:cNvPr id="6" name="object 6"/>
          <p:cNvSpPr txBox="1"/>
          <p:nvPr/>
        </p:nvSpPr>
        <p:spPr>
          <a:xfrm>
            <a:off x="1663699" y="2682746"/>
            <a:ext cx="3308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a:t>
            </a:r>
            <a:r>
              <a:rPr sz="2000" dirty="0">
                <a:latin typeface="Courier New"/>
                <a:cs typeface="Courier New"/>
              </a:rPr>
              <a:t>:</a:t>
            </a:r>
            <a:endParaRPr sz="2000">
              <a:latin typeface="Courier New"/>
              <a:cs typeface="Courier New"/>
            </a:endParaRPr>
          </a:p>
        </p:txBody>
      </p:sp>
      <p:sp>
        <p:nvSpPr>
          <p:cNvPr id="7" name="object 7"/>
          <p:cNvSpPr txBox="1"/>
          <p:nvPr/>
        </p:nvSpPr>
        <p:spPr>
          <a:xfrm>
            <a:off x="1663699" y="3292346"/>
            <a:ext cx="1397635" cy="629285"/>
          </a:xfrm>
          <a:prstGeom prst="rect">
            <a:avLst/>
          </a:prstGeom>
        </p:spPr>
        <p:txBody>
          <a:bodyPr vert="horz" wrap="square" lIns="0" tIns="0" rIns="0" bIns="0" rtlCol="0">
            <a:spAutoFit/>
          </a:bodyPr>
          <a:lstStyle/>
          <a:p>
            <a:pPr marL="12700" marR="5080" indent="457200">
              <a:lnSpc>
                <a:spcPct val="100000"/>
              </a:lnSpc>
            </a:pPr>
            <a:r>
              <a:rPr sz="2000" dirty="0">
                <a:latin typeface="Courier New"/>
                <a:cs typeface="Courier New"/>
              </a:rPr>
              <a:t>call</a:t>
            </a:r>
            <a:r>
              <a:rPr sz="2000" spc="-100" dirty="0">
                <a:latin typeface="Courier New"/>
                <a:cs typeface="Courier New"/>
              </a:rPr>
              <a:t> </a:t>
            </a:r>
            <a:r>
              <a:rPr sz="2000" dirty="0">
                <a:latin typeface="Courier New"/>
                <a:cs typeface="Courier New"/>
              </a:rPr>
              <a:t>B  L1:</a:t>
            </a:r>
            <a:endParaRPr sz="2000">
              <a:latin typeface="Courier New"/>
              <a:cs typeface="Courier New"/>
            </a:endParaRPr>
          </a:p>
        </p:txBody>
      </p:sp>
      <p:sp>
        <p:nvSpPr>
          <p:cNvPr id="8" name="object 8"/>
          <p:cNvSpPr txBox="1"/>
          <p:nvPr/>
        </p:nvSpPr>
        <p:spPr>
          <a:xfrm>
            <a:off x="1678939" y="4206746"/>
            <a:ext cx="940435" cy="934085"/>
          </a:xfrm>
          <a:prstGeom prst="rect">
            <a:avLst/>
          </a:prstGeom>
        </p:spPr>
        <p:txBody>
          <a:bodyPr vert="horz" wrap="square" lIns="0" tIns="0" rIns="0" bIns="0" rtlCol="0">
            <a:spAutoFit/>
          </a:bodyPr>
          <a:lstStyle/>
          <a:p>
            <a:pPr marL="12700">
              <a:lnSpc>
                <a:spcPct val="100000"/>
              </a:lnSpc>
            </a:pPr>
            <a:r>
              <a:rPr sz="2000" dirty="0">
                <a:latin typeface="Courier New"/>
                <a:cs typeface="Courier New"/>
              </a:rPr>
              <a:t>B:</a:t>
            </a:r>
            <a:endParaRPr sz="2000">
              <a:latin typeface="Courier New"/>
              <a:cs typeface="Courier New"/>
            </a:endParaRPr>
          </a:p>
          <a:p>
            <a:pPr marL="12700" marR="5080">
              <a:lnSpc>
                <a:spcPct val="100000"/>
              </a:lnSpc>
            </a:pPr>
            <a:r>
              <a:rPr sz="2000" dirty="0">
                <a:latin typeface="Courier New"/>
                <a:cs typeface="Courier New"/>
              </a:rPr>
              <a:t>…  </a:t>
            </a:r>
            <a:r>
              <a:rPr sz="2000" spc="-5" dirty="0">
                <a:latin typeface="Courier New"/>
                <a:cs typeface="Courier New"/>
              </a:rPr>
              <a:t>retur</a:t>
            </a:r>
            <a:r>
              <a:rPr sz="2000" dirty="0">
                <a:latin typeface="Courier New"/>
                <a:cs typeface="Courier New"/>
              </a:rPr>
              <a:t>n</a:t>
            </a:r>
            <a:endParaRPr sz="2000">
              <a:latin typeface="Courier New"/>
              <a:cs typeface="Courier New"/>
            </a:endParaRPr>
          </a:p>
        </p:txBody>
      </p:sp>
      <p:sp>
        <p:nvSpPr>
          <p:cNvPr id="9" name="object 9"/>
          <p:cNvSpPr/>
          <p:nvPr/>
        </p:nvSpPr>
        <p:spPr>
          <a:xfrm>
            <a:off x="3657600" y="38100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0" name="object 10"/>
          <p:cNvSpPr/>
          <p:nvPr/>
        </p:nvSpPr>
        <p:spPr>
          <a:xfrm>
            <a:off x="5791200" y="38862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graphicFrame>
        <p:nvGraphicFramePr>
          <p:cNvPr id="11" name="object 11"/>
          <p:cNvGraphicFramePr>
            <a:graphicFrameLocks noGrp="1"/>
          </p:cNvGraphicFramePr>
          <p:nvPr>
            <p:extLst>
              <p:ext uri="{D42A27DB-BD31-4B8C-83A1-F6EECF244321}">
                <p14:modId xmlns:p14="http://schemas.microsoft.com/office/powerpoint/2010/main" val="1219011755"/>
              </p:ext>
            </p:extLst>
          </p:nvPr>
        </p:nvGraphicFramePr>
        <p:xfrm>
          <a:off x="3276604" y="2554873"/>
          <a:ext cx="4267196" cy="4404356"/>
        </p:xfrm>
        <a:graphic>
          <a:graphicData uri="http://schemas.openxmlformats.org/drawingml/2006/table">
            <a:tbl>
              <a:tblPr firstRow="1" bandRow="1">
                <a:tableStyleId>{2D5ABB26-0587-4C30-8999-92F81FD0307C}</a:tableStyleId>
              </a:tblPr>
              <a:tblGrid>
                <a:gridCol w="380999"/>
                <a:gridCol w="929935"/>
                <a:gridCol w="822664"/>
                <a:gridCol w="380999"/>
                <a:gridCol w="1752599"/>
              </a:tblGrid>
              <a:tr h="685799">
                <a:tc rowSpan="4">
                  <a:txBody>
                    <a:bodyPr/>
                    <a:lstStyle/>
                    <a:p>
                      <a:endParaRPr sz="2000" dirty="0">
                        <a:latin typeface="Courier New"/>
                        <a:cs typeface="Courier New"/>
                      </a:endParaRPr>
                    </a:p>
                  </a:txBody>
                  <a:tcPr marL="0" marR="0" marT="0" marB="0">
                    <a:lnL w="9524">
                      <a:solidFill>
                        <a:srgbClr val="000000"/>
                      </a:solidFill>
                      <a:prstDash val="solid"/>
                    </a:lnL>
                  </a:tcPr>
                </a:tc>
                <a:tc>
                  <a:txBody>
                    <a:bodyPr/>
                    <a:lstStyle/>
                    <a:p>
                      <a:pPr marL="90805">
                        <a:lnSpc>
                          <a:spcPts val="1825"/>
                        </a:lnSpc>
                      </a:pPr>
                      <a:r>
                        <a:rPr sz="2400" spc="-5" dirty="0">
                          <a:latin typeface="Times New Roman"/>
                          <a:cs typeface="Times New Roman"/>
                        </a:rPr>
                        <a:t>for</a:t>
                      </a:r>
                      <a:r>
                        <a:rPr sz="2400" spc="-95" dirty="0">
                          <a:latin typeface="Times New Roman"/>
                          <a:cs typeface="Times New Roman"/>
                        </a:rPr>
                        <a:t> </a:t>
                      </a:r>
                      <a:r>
                        <a:rPr sz="2400" dirty="0">
                          <a:latin typeface="Times New Roman"/>
                          <a:cs typeface="Times New Roman"/>
                        </a:rPr>
                        <a:t>pro</a:t>
                      </a:r>
                      <a:endParaRPr sz="2400">
                        <a:latin typeface="Times New Roman"/>
                        <a:cs typeface="Times New Roman"/>
                      </a:endParaRPr>
                    </a:p>
                    <a:p>
                      <a:pPr marL="90805">
                        <a:lnSpc>
                          <a:spcPct val="100000"/>
                        </a:lnSpc>
                      </a:pPr>
                      <a:r>
                        <a:rPr sz="2400" dirty="0">
                          <a:latin typeface="Times New Roman"/>
                          <a:cs typeface="Times New Roman"/>
                        </a:rPr>
                        <a:t>A</a:t>
                      </a:r>
                      <a:endParaRPr sz="2400">
                        <a:latin typeface="Times New Roman"/>
                        <a:cs typeface="Times New Roman"/>
                      </a:endParaRPr>
                    </a:p>
                  </a:txBody>
                  <a:tcPr marL="0" marR="0" marT="0" marB="0">
                    <a:lnB w="9524">
                      <a:solidFill>
                        <a:srgbClr val="000000"/>
                      </a:solidFill>
                      <a:prstDash val="solid"/>
                    </a:lnB>
                  </a:tcPr>
                </a:tc>
                <a:tc>
                  <a:txBody>
                    <a:bodyPr/>
                    <a:lstStyle/>
                    <a:p>
                      <a:pPr marR="2540" algn="ctr">
                        <a:lnSpc>
                          <a:spcPts val="1825"/>
                        </a:lnSpc>
                      </a:pPr>
                      <a:r>
                        <a:rPr sz="2400" dirty="0">
                          <a:latin typeface="Times New Roman"/>
                          <a:cs typeface="Times New Roman"/>
                        </a:rPr>
                        <a:t>ce</a:t>
                      </a:r>
                      <a:r>
                        <a:rPr sz="2400" spc="-5" dirty="0">
                          <a:latin typeface="Times New Roman"/>
                          <a:cs typeface="Times New Roman"/>
                        </a:rPr>
                        <a:t>du</a:t>
                      </a:r>
                      <a:r>
                        <a:rPr sz="2400" spc="-10" dirty="0">
                          <a:latin typeface="Times New Roman"/>
                          <a:cs typeface="Times New Roman"/>
                        </a:rPr>
                        <a:t>r</a:t>
                      </a:r>
                      <a:r>
                        <a:rPr sz="2400" dirty="0">
                          <a:latin typeface="Times New Roman"/>
                          <a:cs typeface="Times New Roman"/>
                        </a:rPr>
                        <a:t>e</a:t>
                      </a:r>
                      <a:endParaRPr sz="2400">
                        <a:latin typeface="Times New Roman"/>
                        <a:cs typeface="Times New Roman"/>
                      </a:endParaRPr>
                    </a:p>
                  </a:txBody>
                  <a:tcPr marL="0" marR="0" marT="0" marB="0">
                    <a:lnB w="9524">
                      <a:solidFill>
                        <a:srgbClr val="000000"/>
                      </a:solidFill>
                      <a:prstDash val="solid"/>
                    </a:lnB>
                  </a:tcPr>
                </a:tc>
                <a:tc>
                  <a:txBody>
                    <a:bodyPr/>
                    <a:lstStyle/>
                    <a:p>
                      <a:endParaRPr sz="2400">
                        <a:latin typeface="Times New Roman"/>
                        <a:cs typeface="Times New Roman"/>
                      </a:endParaRPr>
                    </a:p>
                  </a:txBody>
                  <a:tcPr marL="0" marR="0" marT="0" marB="0"/>
                </a:tc>
                <a:tc>
                  <a:txBody>
                    <a:bodyPr/>
                    <a:lstStyle/>
                    <a:p>
                      <a:pPr marL="14604">
                        <a:lnSpc>
                          <a:spcPts val="2425"/>
                        </a:lnSpc>
                      </a:pPr>
                      <a:r>
                        <a:rPr sz="2400" spc="-5" dirty="0">
                          <a:latin typeface="Times New Roman"/>
                          <a:cs typeface="Times New Roman"/>
                        </a:rPr>
                        <a:t>for</a:t>
                      </a:r>
                      <a:r>
                        <a:rPr sz="2400" spc="-65" dirty="0">
                          <a:latin typeface="Times New Roman"/>
                          <a:cs typeface="Times New Roman"/>
                        </a:rPr>
                        <a:t> </a:t>
                      </a:r>
                      <a:r>
                        <a:rPr sz="2400" spc="-5" dirty="0">
                          <a:latin typeface="Times New Roman"/>
                          <a:cs typeface="Times New Roman"/>
                        </a:rPr>
                        <a:t>procedure</a:t>
                      </a:r>
                      <a:endParaRPr sz="2400">
                        <a:latin typeface="Times New Roman"/>
                        <a:cs typeface="Times New Roman"/>
                      </a:endParaRPr>
                    </a:p>
                    <a:p>
                      <a:pPr marL="14604">
                        <a:lnSpc>
                          <a:spcPct val="100000"/>
                        </a:lnSpc>
                      </a:pPr>
                      <a:r>
                        <a:rPr sz="2400" dirty="0">
                          <a:latin typeface="Times New Roman"/>
                          <a:cs typeface="Times New Roman"/>
                        </a:rPr>
                        <a:t>B</a:t>
                      </a:r>
                      <a:endParaRPr sz="2400">
                        <a:latin typeface="Times New Roman"/>
                        <a:cs typeface="Times New Roman"/>
                      </a:endParaRPr>
                    </a:p>
                  </a:txBody>
                  <a:tcPr marL="0" marR="0" marT="0" marB="0"/>
                </a:tc>
              </a:tr>
              <a:tr h="76199">
                <a:tc vMerge="1">
                  <a:txBody>
                    <a:bodyPr/>
                    <a:lstStyle/>
                    <a:p>
                      <a:endParaRPr/>
                    </a:p>
                  </a:txBody>
                  <a:tcPr marL="0" marR="0" marT="0" marB="0">
                    <a:lnL w="9524">
                      <a:solidFill>
                        <a:srgbClr val="000000"/>
                      </a:solidFill>
                      <a:prstDash val="solid"/>
                    </a:lnL>
                  </a:tcPr>
                </a:tc>
                <a:tc>
                  <a:txBody>
                    <a:bodyPr/>
                    <a:lstStyle/>
                    <a:p>
                      <a:endParaRPr sz="2400">
                        <a:latin typeface="Times New Roman"/>
                        <a:cs typeface="Times New Roman"/>
                      </a:endParaRPr>
                    </a:p>
                  </a:txBody>
                  <a:tcPr marL="0" marR="0" marT="0" marB="0">
                    <a:lnL w="9524">
                      <a:solidFill>
                        <a:srgbClr val="000000"/>
                      </a:solidFill>
                      <a:prstDash val="solid"/>
                    </a:lnL>
                    <a:lnT w="9524">
                      <a:solidFill>
                        <a:srgbClr val="000000"/>
                      </a:solidFill>
                      <a:prstDash val="solid"/>
                    </a:lnT>
                  </a:tcPr>
                </a:tc>
                <a:tc>
                  <a:txBody>
                    <a:bodyPr/>
                    <a:lstStyle/>
                    <a:p>
                      <a:endParaRPr sz="2400">
                        <a:latin typeface="Times New Roman"/>
                        <a:cs typeface="Times New Roman"/>
                      </a:endParaRPr>
                    </a:p>
                  </a:txBody>
                  <a:tcPr marL="0" marR="0" marT="0" marB="0">
                    <a:lnR w="9524">
                      <a:solidFill>
                        <a:srgbClr val="000000"/>
                      </a:solidFill>
                      <a:prstDash val="solid"/>
                    </a:lnR>
                    <a:lnT w="9524">
                      <a:solidFill>
                        <a:srgbClr val="000000"/>
                      </a:solidFill>
                      <a:prstDash val="solid"/>
                    </a:lnT>
                  </a:tcPr>
                </a:tc>
                <a:tc>
                  <a:txBody>
                    <a:bodyPr/>
                    <a:lstStyle/>
                    <a:p>
                      <a:endParaRPr sz="2400">
                        <a:latin typeface="Times New Roman"/>
                        <a:cs typeface="Times New Roman"/>
                      </a:endParaRPr>
                    </a:p>
                  </a:txBody>
                  <a:tcPr marL="0" marR="0" marT="0" marB="0">
                    <a:lnL w="9524">
                      <a:solidFill>
                        <a:srgbClr val="000000"/>
                      </a:solidFill>
                      <a:prstDash val="solid"/>
                    </a:lnL>
                  </a:tcPr>
                </a:tc>
                <a:tc>
                  <a:txBody>
                    <a:bodyPr/>
                    <a:lstStyle/>
                    <a:p>
                      <a:endParaRPr sz="2400">
                        <a:latin typeface="Times New Roman"/>
                        <a:cs typeface="Times New Roman"/>
                      </a:endParaRPr>
                    </a:p>
                  </a:txBody>
                  <a:tcPr marL="0" marR="0" marT="0" marB="0">
                    <a:lnB w="9524">
                      <a:solidFill>
                        <a:srgbClr val="000000"/>
                      </a:solidFill>
                      <a:prstDash val="solid"/>
                    </a:lnB>
                  </a:tcPr>
                </a:tc>
              </a:tr>
              <a:tr h="685799">
                <a:tc vMerge="1">
                  <a:txBody>
                    <a:bodyPr/>
                    <a:lstStyle/>
                    <a:p>
                      <a:endParaRPr/>
                    </a:p>
                  </a:txBody>
                  <a:tcPr marL="0" marR="0" marT="0" marB="0">
                    <a:lnL w="9524">
                      <a:solidFill>
                        <a:srgbClr val="000000"/>
                      </a:solidFill>
                      <a:prstDash val="solid"/>
                    </a:lnL>
                  </a:tcPr>
                </a:tc>
                <a:tc>
                  <a:txBody>
                    <a:bodyPr/>
                    <a:lstStyle/>
                    <a:p>
                      <a:endParaRPr sz="2400">
                        <a:latin typeface="Times New Roman"/>
                        <a:cs typeface="Times New Roman"/>
                      </a:endParaRPr>
                    </a:p>
                  </a:txBody>
                  <a:tcPr marL="0" marR="0" marT="0" marB="0">
                    <a:lnL w="9524">
                      <a:solidFill>
                        <a:srgbClr val="000000"/>
                      </a:solidFill>
                      <a:prstDash val="solid"/>
                    </a:lnL>
                  </a:tcPr>
                </a:tc>
                <a:tc>
                  <a:txBody>
                    <a:bodyPr/>
                    <a:lstStyle/>
                    <a:p>
                      <a:endParaRPr sz="2400">
                        <a:latin typeface="Times New Roman"/>
                        <a:cs typeface="Times New Roman"/>
                      </a:endParaRPr>
                    </a:p>
                  </a:txBody>
                  <a:tcPr marL="0" marR="0" marT="0" marB="0">
                    <a:lnR w="9524">
                      <a:solidFill>
                        <a:srgbClr val="000000"/>
                      </a:solidFill>
                      <a:prstDash val="solid"/>
                    </a:lnR>
                  </a:tcPr>
                </a:tc>
                <a:tc>
                  <a:txBody>
                    <a:bodyPr/>
                    <a:lstStyle/>
                    <a:p>
                      <a:endParaRPr sz="2400">
                        <a:latin typeface="Times New Roman"/>
                        <a:cs typeface="Times New Roman"/>
                      </a:endParaRPr>
                    </a:p>
                  </a:txBody>
                  <a:tcPr marL="0" marR="0" marT="0" marB="0">
                    <a:lnL w="9524">
                      <a:solidFill>
                        <a:srgbClr val="000000"/>
                      </a:solidFill>
                      <a:prstDash val="solid"/>
                    </a:lnL>
                    <a:lnR w="9524">
                      <a:solidFill>
                        <a:srgbClr val="000000"/>
                      </a:solidFill>
                      <a:prstDash val="solid"/>
                    </a:lnR>
                  </a:tcPr>
                </a:tc>
                <a:tc>
                  <a:txBody>
                    <a:bodyPr/>
                    <a:lstStyle/>
                    <a:p>
                      <a:pPr marR="98425" algn="ctr">
                        <a:lnSpc>
                          <a:spcPct val="100000"/>
                        </a:lnSpc>
                        <a:spcBef>
                          <a:spcPts val="710"/>
                        </a:spcBef>
                      </a:pPr>
                      <a:r>
                        <a:rPr sz="2000" dirty="0">
                          <a:latin typeface="Courier New"/>
                          <a:cs typeface="Courier New"/>
                        </a:rPr>
                        <a:t>L1</a:t>
                      </a:r>
                    </a:p>
                  </a:txBody>
                  <a:tcPr marL="0" marR="0" marT="0" marB="0">
                    <a:lnL w="9524">
                      <a:solidFill>
                        <a:srgbClr val="000000"/>
                      </a:solidFill>
                      <a:prstDash val="solid"/>
                    </a:lnL>
                    <a:lnR w="9524">
                      <a:solidFill>
                        <a:srgbClr val="000000"/>
                      </a:solidFill>
                      <a:prstDash val="solid"/>
                    </a:lnR>
                    <a:lnT w="9524">
                      <a:solidFill>
                        <a:srgbClr val="000000"/>
                      </a:solidFill>
                      <a:prstDash val="solid"/>
                    </a:lnT>
                  </a:tcPr>
                </a:tc>
              </a:tr>
              <a:tr h="1904999">
                <a:tc vMerge="1">
                  <a:txBody>
                    <a:bodyPr/>
                    <a:lstStyle/>
                    <a:p>
                      <a:endParaRPr/>
                    </a:p>
                  </a:txBody>
                  <a:tcPr marL="0" marR="0" marT="0" marB="0">
                    <a:lnL w="9524">
                      <a:solidFill>
                        <a:srgbClr val="000000"/>
                      </a:solidFill>
                      <a:prstDash val="solid"/>
                    </a:lnL>
                  </a:tcPr>
                </a:tc>
                <a:tc>
                  <a:txBody>
                    <a:bodyPr/>
                    <a:lstStyle/>
                    <a:p>
                      <a:pPr marL="86360" marR="67945">
                        <a:lnSpc>
                          <a:spcPct val="100000"/>
                        </a:lnSpc>
                        <a:spcBef>
                          <a:spcPts val="745"/>
                        </a:spcBef>
                      </a:pPr>
                      <a:r>
                        <a:rPr sz="2000" spc="-5" dirty="0">
                          <a:latin typeface="Courier New"/>
                          <a:cs typeface="Courier New"/>
                        </a:rPr>
                        <a:t>Loca</a:t>
                      </a:r>
                      <a:r>
                        <a:rPr sz="2000" dirty="0">
                          <a:latin typeface="Courier New"/>
                          <a:cs typeface="Courier New"/>
                        </a:rPr>
                        <a:t>l  for</a:t>
                      </a:r>
                      <a:r>
                        <a:rPr sz="2000" spc="-100" dirty="0">
                          <a:latin typeface="Courier New"/>
                          <a:cs typeface="Courier New"/>
                        </a:rPr>
                        <a:t> </a:t>
                      </a:r>
                      <a:r>
                        <a:rPr sz="2000" dirty="0">
                          <a:latin typeface="Courier New"/>
                          <a:cs typeface="Courier New"/>
                        </a:rPr>
                        <a:t>A</a:t>
                      </a:r>
                      <a:endParaRPr sz="2000">
                        <a:latin typeface="Courier New"/>
                        <a:cs typeface="Courier New"/>
                      </a:endParaRPr>
                    </a:p>
                  </a:txBody>
                  <a:tcPr marL="0" marR="0" marT="0" marB="0">
                    <a:lnL w="9524">
                      <a:solidFill>
                        <a:srgbClr val="000000"/>
                      </a:solidFill>
                      <a:prstDash val="solid"/>
                    </a:lnL>
                    <a:lnB w="9524">
                      <a:solidFill>
                        <a:srgbClr val="000000"/>
                      </a:solidFill>
                      <a:prstDash val="solid"/>
                    </a:lnB>
                  </a:tcPr>
                </a:tc>
                <a:tc>
                  <a:txBody>
                    <a:bodyPr/>
                    <a:lstStyle/>
                    <a:p>
                      <a:pPr marR="48260" algn="ctr">
                        <a:lnSpc>
                          <a:spcPct val="100000"/>
                        </a:lnSpc>
                        <a:spcBef>
                          <a:spcPts val="745"/>
                        </a:spcBef>
                      </a:pPr>
                      <a:r>
                        <a:rPr sz="2000" dirty="0">
                          <a:latin typeface="Courier New"/>
                          <a:cs typeface="Courier New"/>
                        </a:rPr>
                        <a:t>data</a:t>
                      </a:r>
                      <a:endParaRPr sz="2000">
                        <a:latin typeface="Courier New"/>
                        <a:cs typeface="Courier New"/>
                      </a:endParaRPr>
                    </a:p>
                  </a:txBody>
                  <a:tcPr marL="0" marR="0" marT="0" marB="0">
                    <a:lnR w="9524">
                      <a:solidFill>
                        <a:srgbClr val="000000"/>
                      </a:solidFill>
                      <a:prstDash val="solid"/>
                    </a:lnR>
                    <a:lnB w="9524">
                      <a:solidFill>
                        <a:srgbClr val="000000"/>
                      </a:solidFill>
                      <a:prstDash val="solid"/>
                    </a:lnB>
                  </a:tcPr>
                </a:tc>
                <a:tc>
                  <a:txBody>
                    <a:bodyPr/>
                    <a:lstStyle/>
                    <a:p>
                      <a:endParaRPr sz="2000">
                        <a:latin typeface="Courier New"/>
                        <a:cs typeface="Courier New"/>
                      </a:endParaRPr>
                    </a:p>
                  </a:txBody>
                  <a:tcPr marL="0" marR="0" marT="0" marB="0">
                    <a:lnL w="9524">
                      <a:solidFill>
                        <a:srgbClr val="000000"/>
                      </a:solidFill>
                      <a:prstDash val="solid"/>
                    </a:lnL>
                    <a:lnR w="9524">
                      <a:solidFill>
                        <a:srgbClr val="000000"/>
                      </a:solidFill>
                      <a:prstDash val="solid"/>
                    </a:lnR>
                  </a:tcPr>
                </a:tc>
                <a:tc>
                  <a:txBody>
                    <a:bodyPr/>
                    <a:lstStyle/>
                    <a:p>
                      <a:pPr marL="162560" marR="47625">
                        <a:lnSpc>
                          <a:spcPct val="100000"/>
                        </a:lnSpc>
                        <a:spcBef>
                          <a:spcPts val="745"/>
                        </a:spcBef>
                      </a:pPr>
                      <a:r>
                        <a:rPr sz="2000" dirty="0">
                          <a:latin typeface="Courier New"/>
                          <a:cs typeface="Courier New"/>
                        </a:rPr>
                        <a:t>Local</a:t>
                      </a:r>
                      <a:r>
                        <a:rPr sz="2000" spc="-95" dirty="0">
                          <a:latin typeface="Courier New"/>
                          <a:cs typeface="Courier New"/>
                        </a:rPr>
                        <a:t> </a:t>
                      </a:r>
                      <a:r>
                        <a:rPr sz="2000" dirty="0">
                          <a:latin typeface="Courier New"/>
                          <a:cs typeface="Courier New"/>
                        </a:rPr>
                        <a:t>data  for</a:t>
                      </a:r>
                      <a:r>
                        <a:rPr sz="2000" spc="-100" dirty="0">
                          <a:latin typeface="Courier New"/>
                          <a:cs typeface="Courier New"/>
                        </a:rPr>
                        <a:t> </a:t>
                      </a:r>
                      <a:r>
                        <a:rPr sz="2000" dirty="0">
                          <a:latin typeface="Courier New"/>
                          <a:cs typeface="Courier New"/>
                        </a:rPr>
                        <a:t>B</a:t>
                      </a:r>
                      <a:endParaRPr sz="2000">
                        <a:latin typeface="Courier New"/>
                        <a:cs typeface="Courier New"/>
                      </a:endParaRPr>
                    </a:p>
                  </a:txBody>
                  <a:tcPr marL="0" marR="0" marT="0" marB="0">
                    <a:lnL w="9524">
                      <a:solidFill>
                        <a:srgbClr val="000000"/>
                      </a:solidFill>
                      <a:prstDash val="solid"/>
                    </a:lnL>
                    <a:lnR w="9524">
                      <a:solidFill>
                        <a:srgbClr val="000000"/>
                      </a:solidFill>
                      <a:prstDash val="solid"/>
                    </a:lnR>
                  </a:tcPr>
                </a:tc>
              </a:tr>
              <a:tr h="457199">
                <a:tc>
                  <a:txBody>
                    <a:bodyPr/>
                    <a:lstStyle/>
                    <a:p>
                      <a:endParaRPr sz="2000">
                        <a:latin typeface="Courier New"/>
                        <a:cs typeface="Courier New"/>
                      </a:endParaRPr>
                    </a:p>
                  </a:txBody>
                  <a:tcPr marL="0" marR="0" marT="0" marB="0">
                    <a:lnL w="9524">
                      <a:solidFill>
                        <a:srgbClr val="000000"/>
                      </a:solidFill>
                      <a:prstDash val="solid"/>
                    </a:lnL>
                  </a:tcPr>
                </a:tc>
                <a:tc>
                  <a:txBody>
                    <a:bodyPr/>
                    <a:lstStyle/>
                    <a:p>
                      <a:endParaRPr sz="2000">
                        <a:latin typeface="Courier New"/>
                        <a:cs typeface="Courier New"/>
                      </a:endParaRPr>
                    </a:p>
                  </a:txBody>
                  <a:tcPr marL="0" marR="0" marT="0" marB="0">
                    <a:lnT w="9524">
                      <a:solidFill>
                        <a:srgbClr val="000000"/>
                      </a:solidFill>
                      <a:prstDash val="solid"/>
                    </a:lnT>
                  </a:tcPr>
                </a:tc>
                <a:tc>
                  <a:txBody>
                    <a:bodyPr/>
                    <a:lstStyle/>
                    <a:p>
                      <a:endParaRPr sz="2000">
                        <a:latin typeface="Courier New"/>
                        <a:cs typeface="Courier New"/>
                      </a:endParaRPr>
                    </a:p>
                  </a:txBody>
                  <a:tcPr marL="0" marR="0" marT="0" marB="0">
                    <a:lnT w="9524">
                      <a:solidFill>
                        <a:srgbClr val="000000"/>
                      </a:solidFill>
                      <a:prstDash val="solid"/>
                    </a:lnT>
                  </a:tcPr>
                </a:tc>
                <a:tc>
                  <a:txBody>
                    <a:bodyPr/>
                    <a:lstStyle/>
                    <a:p>
                      <a:endParaRPr sz="2000">
                        <a:latin typeface="Courier New"/>
                        <a:cs typeface="Courier New"/>
                      </a:endParaRPr>
                    </a:p>
                  </a:txBody>
                  <a:tcPr marL="0" marR="0" marT="0" marB="0">
                    <a:lnR w="9524">
                      <a:solidFill>
                        <a:srgbClr val="000000"/>
                      </a:solidFill>
                      <a:prstDash val="solid"/>
                    </a:lnR>
                  </a:tcPr>
                </a:tc>
                <a:tc>
                  <a:txBody>
                    <a:bodyPr/>
                    <a:lstStyle/>
                    <a:p>
                      <a:endParaRPr sz="2000">
                        <a:latin typeface="Courier New"/>
                        <a:cs typeface="Courier New"/>
                      </a:endParaRPr>
                    </a:p>
                  </a:txBody>
                  <a:tcPr marL="0" marR="0" marT="0" marB="0">
                    <a:lnL w="9524">
                      <a:solidFill>
                        <a:srgbClr val="000000"/>
                      </a:solidFill>
                      <a:prstDash val="solid"/>
                    </a:lnL>
                    <a:lnR w="9524">
                      <a:solidFill>
                        <a:srgbClr val="000000"/>
                      </a:solidFill>
                      <a:prstDash val="solid"/>
                    </a:lnR>
                  </a:tcPr>
                </a:tc>
              </a:tr>
              <a:tr h="228599">
                <a:tc>
                  <a:txBody>
                    <a:bodyPr/>
                    <a:lstStyle/>
                    <a:p>
                      <a:endParaRPr sz="2000">
                        <a:latin typeface="Courier New"/>
                        <a:cs typeface="Courier New"/>
                      </a:endParaRPr>
                    </a:p>
                  </a:txBody>
                  <a:tcPr marL="0" marR="0" marT="0" marB="0"/>
                </a:tc>
                <a:tc>
                  <a:txBody>
                    <a:bodyPr/>
                    <a:lstStyle/>
                    <a:p>
                      <a:endParaRPr sz="2000">
                        <a:latin typeface="Courier New"/>
                        <a:cs typeface="Courier New"/>
                      </a:endParaRPr>
                    </a:p>
                  </a:txBody>
                  <a:tcPr marL="0" marR="0" marT="0" marB="0"/>
                </a:tc>
                <a:tc>
                  <a:txBody>
                    <a:bodyPr/>
                    <a:lstStyle/>
                    <a:p>
                      <a:endParaRPr sz="2000">
                        <a:latin typeface="Courier New"/>
                        <a:cs typeface="Courier New"/>
                      </a:endParaRPr>
                    </a:p>
                  </a:txBody>
                  <a:tcPr marL="0" marR="0" marT="0" marB="0"/>
                </a:tc>
                <a:tc>
                  <a:txBody>
                    <a:bodyPr/>
                    <a:lstStyle/>
                    <a:p>
                      <a:endParaRPr sz="2000">
                        <a:latin typeface="Courier New"/>
                        <a:cs typeface="Courier New"/>
                      </a:endParaRPr>
                    </a:p>
                  </a:txBody>
                  <a:tcPr marL="0" marR="0" marT="0" marB="0">
                    <a:lnR w="9524">
                      <a:solidFill>
                        <a:srgbClr val="000000"/>
                      </a:solidFill>
                      <a:prstDash val="solid"/>
                    </a:lnR>
                  </a:tcPr>
                </a:tc>
                <a:tc>
                  <a:txBody>
                    <a:bodyPr/>
                    <a:lstStyle/>
                    <a:p>
                      <a:endParaRPr sz="2000" dirty="0">
                        <a:latin typeface="Courier New"/>
                        <a:cs typeface="Courier New"/>
                      </a:endParaRPr>
                    </a:p>
                  </a:txBody>
                  <a:tcPr marL="0" marR="0" marT="0" marB="0">
                    <a:lnL w="9524">
                      <a:solidFill>
                        <a:srgbClr val="000000"/>
                      </a:solidFill>
                      <a:prstDash val="solid"/>
                    </a:lnL>
                    <a:lnR w="9524">
                      <a:solidFill>
                        <a:srgbClr val="000000"/>
                      </a:solidFill>
                      <a:prstDash val="solid"/>
                    </a:lnR>
                    <a:lnB w="9524">
                      <a:solidFill>
                        <a:srgbClr val="000000"/>
                      </a:solidFill>
                      <a:prstDash val="solid"/>
                    </a:lnB>
                  </a:tcPr>
                </a:tc>
              </a:tr>
            </a:tbl>
          </a:graphicData>
        </a:graphic>
      </p:graphicFrame>
      <p:sp>
        <p:nvSpPr>
          <p:cNvPr id="12" name="object 12"/>
          <p:cNvSpPr txBox="1"/>
          <p:nvPr/>
        </p:nvSpPr>
        <p:spPr>
          <a:xfrm>
            <a:off x="749299" y="3352798"/>
            <a:ext cx="39878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P</a:t>
            </a:r>
            <a:r>
              <a:rPr sz="2400" dirty="0">
                <a:latin typeface="Times New Roman"/>
                <a:cs typeface="Times New Roman"/>
              </a:rPr>
              <a:t>C</a:t>
            </a:r>
            <a:endParaRPr sz="2400">
              <a:latin typeface="Times New Roman"/>
              <a:cs typeface="Times New Roman"/>
            </a:endParaRPr>
          </a:p>
        </p:txBody>
      </p:sp>
      <p:sp>
        <p:nvSpPr>
          <p:cNvPr id="13" name="object 13"/>
          <p:cNvSpPr/>
          <p:nvPr/>
        </p:nvSpPr>
        <p:spPr>
          <a:xfrm>
            <a:off x="1290827" y="3500627"/>
            <a:ext cx="386080" cy="233679"/>
          </a:xfrm>
          <a:custGeom>
            <a:avLst/>
            <a:gdLst/>
            <a:ahLst/>
            <a:cxnLst/>
            <a:rect l="l" t="t" r="r" b="b"/>
            <a:pathLst>
              <a:path w="386080" h="233679">
                <a:moveTo>
                  <a:pt x="322690" y="189925"/>
                </a:moveTo>
                <a:lnTo>
                  <a:pt x="7619" y="0"/>
                </a:lnTo>
                <a:lnTo>
                  <a:pt x="3047" y="0"/>
                </a:lnTo>
                <a:lnTo>
                  <a:pt x="0" y="1523"/>
                </a:lnTo>
                <a:lnTo>
                  <a:pt x="0" y="6095"/>
                </a:lnTo>
                <a:lnTo>
                  <a:pt x="1523" y="9143"/>
                </a:lnTo>
                <a:lnTo>
                  <a:pt x="318056" y="197591"/>
                </a:lnTo>
                <a:lnTo>
                  <a:pt x="322690" y="189925"/>
                </a:lnTo>
                <a:close/>
              </a:path>
              <a:path w="386080" h="233679">
                <a:moveTo>
                  <a:pt x="335279" y="229579"/>
                </a:moveTo>
                <a:lnTo>
                  <a:pt x="335279" y="202691"/>
                </a:lnTo>
                <a:lnTo>
                  <a:pt x="332231" y="205739"/>
                </a:lnTo>
                <a:lnTo>
                  <a:pt x="329183" y="204215"/>
                </a:lnTo>
                <a:lnTo>
                  <a:pt x="318056" y="197591"/>
                </a:lnTo>
                <a:lnTo>
                  <a:pt x="300227" y="227075"/>
                </a:lnTo>
                <a:lnTo>
                  <a:pt x="335279" y="229579"/>
                </a:lnTo>
                <a:close/>
              </a:path>
              <a:path w="386080" h="233679">
                <a:moveTo>
                  <a:pt x="335279" y="202691"/>
                </a:moveTo>
                <a:lnTo>
                  <a:pt x="335279" y="199643"/>
                </a:lnTo>
                <a:lnTo>
                  <a:pt x="333755" y="196595"/>
                </a:lnTo>
                <a:lnTo>
                  <a:pt x="322690" y="189925"/>
                </a:lnTo>
                <a:lnTo>
                  <a:pt x="318056" y="197591"/>
                </a:lnTo>
                <a:lnTo>
                  <a:pt x="329183" y="204215"/>
                </a:lnTo>
                <a:lnTo>
                  <a:pt x="332231" y="205739"/>
                </a:lnTo>
                <a:lnTo>
                  <a:pt x="335279" y="202691"/>
                </a:lnTo>
                <a:close/>
              </a:path>
              <a:path w="386080" h="233679">
                <a:moveTo>
                  <a:pt x="385571" y="233171"/>
                </a:moveTo>
                <a:lnTo>
                  <a:pt x="339851" y="161543"/>
                </a:lnTo>
                <a:lnTo>
                  <a:pt x="322690" y="189925"/>
                </a:lnTo>
                <a:lnTo>
                  <a:pt x="333755" y="196595"/>
                </a:lnTo>
                <a:lnTo>
                  <a:pt x="335279" y="199643"/>
                </a:lnTo>
                <a:lnTo>
                  <a:pt x="335279" y="229579"/>
                </a:lnTo>
                <a:lnTo>
                  <a:pt x="385571" y="233171"/>
                </a:lnTo>
                <a:close/>
              </a:path>
            </a:pathLst>
          </a:custGeom>
          <a:solidFill>
            <a:srgbClr val="000000"/>
          </a:solidFill>
        </p:spPr>
        <p:txBody>
          <a:bodyPr wrap="square" lIns="0" tIns="0" rIns="0" bIns="0" rtlCol="0"/>
          <a:lstStyle/>
          <a:p>
            <a:endParaRPr/>
          </a:p>
        </p:txBody>
      </p:sp>
      <p:sp>
        <p:nvSpPr>
          <p:cNvPr id="14" name="object 14"/>
          <p:cNvSpPr txBox="1"/>
          <p:nvPr/>
        </p:nvSpPr>
        <p:spPr>
          <a:xfrm>
            <a:off x="7988296" y="1384807"/>
            <a:ext cx="1148715" cy="739775"/>
          </a:xfrm>
          <a:prstGeom prst="rect">
            <a:avLst/>
          </a:prstGeom>
        </p:spPr>
        <p:txBody>
          <a:bodyPr vert="horz" wrap="square" lIns="0" tIns="0" rIns="0" bIns="0" rtlCol="0">
            <a:spAutoFit/>
          </a:bodyPr>
          <a:lstStyle/>
          <a:p>
            <a:pPr marL="316865" marR="5080" indent="-304800">
              <a:lnSpc>
                <a:spcPts val="2870"/>
              </a:lnSpc>
            </a:pPr>
            <a:r>
              <a:rPr sz="2400" spc="-5" dirty="0">
                <a:solidFill>
                  <a:srgbClr val="CD3100"/>
                </a:solidFill>
                <a:latin typeface="Times New Roman"/>
                <a:cs typeface="Times New Roman"/>
              </a:rPr>
              <a:t>Call</a:t>
            </a:r>
            <a:r>
              <a:rPr sz="2400" spc="-95" dirty="0">
                <a:solidFill>
                  <a:srgbClr val="CD3100"/>
                </a:solidFill>
                <a:latin typeface="Times New Roman"/>
                <a:cs typeface="Times New Roman"/>
              </a:rPr>
              <a:t> </a:t>
            </a:r>
            <a:r>
              <a:rPr sz="2400" spc="-5" dirty="0">
                <a:solidFill>
                  <a:srgbClr val="CD3100"/>
                </a:solidFill>
                <a:latin typeface="Times New Roman"/>
                <a:cs typeface="Times New Roman"/>
              </a:rPr>
              <a:t>tree:  </a:t>
            </a:r>
            <a:r>
              <a:rPr sz="2400" dirty="0">
                <a:solidFill>
                  <a:srgbClr val="CD3100"/>
                </a:solidFill>
                <a:latin typeface="Times New Roman"/>
                <a:cs typeface="Times New Roman"/>
              </a:rPr>
              <a:t>A</a:t>
            </a:r>
            <a:endParaRPr sz="24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762000"/>
            <a:ext cx="8376920" cy="492443"/>
          </a:xfrm>
          <a:prstGeom prst="rect">
            <a:avLst/>
          </a:prstGeom>
        </p:spPr>
        <p:txBody>
          <a:bodyPr vert="horz" wrap="square" lIns="0" tIns="0" rIns="0" bIns="0" rtlCol="0">
            <a:spAutoFit/>
          </a:bodyPr>
          <a:lstStyle/>
          <a:p>
            <a:pPr marL="12700">
              <a:lnSpc>
                <a:spcPct val="100000"/>
              </a:lnSpc>
            </a:pPr>
            <a:r>
              <a:rPr sz="3200" spc="-5" dirty="0"/>
              <a:t>Run-time</a:t>
            </a:r>
            <a:r>
              <a:rPr sz="3200" spc="-70" dirty="0"/>
              <a:t> </a:t>
            </a:r>
            <a:r>
              <a:rPr sz="3200" dirty="0"/>
              <a:t>Environment</a:t>
            </a:r>
          </a:p>
        </p:txBody>
      </p:sp>
      <p:sp>
        <p:nvSpPr>
          <p:cNvPr id="3" name="object 3"/>
          <p:cNvSpPr txBox="1"/>
          <p:nvPr/>
        </p:nvSpPr>
        <p:spPr>
          <a:xfrm>
            <a:off x="609600" y="1569830"/>
            <a:ext cx="8684261" cy="5445080"/>
          </a:xfrm>
          <a:prstGeom prst="rect">
            <a:avLst/>
          </a:prstGeom>
        </p:spPr>
        <p:txBody>
          <a:bodyPr vert="horz" wrap="square" lIns="0" tIns="0" rIns="0" bIns="0" rtlCol="0">
            <a:spAutoFit/>
          </a:bodyPr>
          <a:lstStyle/>
          <a:p>
            <a:pPr marL="355600" marR="5080" indent="-342900">
              <a:lnSpc>
                <a:spcPct val="90100"/>
              </a:lnSpc>
              <a:buClr>
                <a:srgbClr val="CD3100"/>
              </a:buClr>
              <a:buChar char="•"/>
              <a:tabLst>
                <a:tab pos="355600" algn="l"/>
              </a:tabLst>
            </a:pPr>
            <a:r>
              <a:rPr sz="2600" dirty="0">
                <a:latin typeface="Arial"/>
                <a:cs typeface="Arial"/>
              </a:rPr>
              <a:t>Compiler </a:t>
            </a:r>
            <a:r>
              <a:rPr sz="2600" spc="-5" dirty="0">
                <a:latin typeface="Arial"/>
                <a:cs typeface="Arial"/>
              </a:rPr>
              <a:t>must </a:t>
            </a:r>
            <a:r>
              <a:rPr sz="2600" dirty="0">
                <a:latin typeface="Arial"/>
                <a:cs typeface="Arial"/>
              </a:rPr>
              <a:t>cooperate with OS and other </a:t>
            </a:r>
            <a:r>
              <a:rPr sz="2600" spc="-5" dirty="0">
                <a:latin typeface="Arial"/>
                <a:cs typeface="Arial"/>
              </a:rPr>
              <a:t>system  </a:t>
            </a:r>
            <a:r>
              <a:rPr sz="2600" dirty="0">
                <a:latin typeface="Arial"/>
                <a:cs typeface="Arial"/>
              </a:rPr>
              <a:t>software </a:t>
            </a:r>
            <a:r>
              <a:rPr sz="2600" spc="-5" dirty="0">
                <a:latin typeface="Arial"/>
                <a:cs typeface="Arial"/>
              </a:rPr>
              <a:t>to </a:t>
            </a:r>
            <a:r>
              <a:rPr sz="2600" dirty="0">
                <a:latin typeface="Arial"/>
                <a:cs typeface="Arial"/>
              </a:rPr>
              <a:t>support </a:t>
            </a:r>
            <a:r>
              <a:rPr sz="2600" spc="-5" dirty="0">
                <a:latin typeface="Arial"/>
                <a:cs typeface="Arial"/>
              </a:rPr>
              <a:t>implementation </a:t>
            </a:r>
            <a:r>
              <a:rPr sz="2600" dirty="0">
                <a:latin typeface="Arial"/>
                <a:cs typeface="Arial"/>
              </a:rPr>
              <a:t>of different  abstractions </a:t>
            </a:r>
            <a:r>
              <a:rPr sz="2600" spc="-5" dirty="0">
                <a:latin typeface="Arial"/>
                <a:cs typeface="Arial"/>
              </a:rPr>
              <a:t>(names, </a:t>
            </a:r>
            <a:r>
              <a:rPr sz="2600" dirty="0">
                <a:latin typeface="Arial"/>
                <a:cs typeface="Arial"/>
              </a:rPr>
              <a:t>scopes, bindings, data types,  operators, procedures, parameters, </a:t>
            </a:r>
            <a:r>
              <a:rPr sz="2600" spc="-5" dirty="0">
                <a:latin typeface="Arial"/>
                <a:cs typeface="Arial"/>
              </a:rPr>
              <a:t>flow-of-control) </a:t>
            </a:r>
            <a:r>
              <a:rPr sz="2600" dirty="0">
                <a:latin typeface="Arial"/>
                <a:cs typeface="Arial"/>
              </a:rPr>
              <a:t>on  the target</a:t>
            </a:r>
            <a:r>
              <a:rPr sz="2600" spc="-90" dirty="0">
                <a:latin typeface="Arial"/>
                <a:cs typeface="Arial"/>
              </a:rPr>
              <a:t> </a:t>
            </a:r>
            <a:r>
              <a:rPr sz="2600" dirty="0">
                <a:latin typeface="Arial"/>
                <a:cs typeface="Arial"/>
              </a:rPr>
              <a:t>machine</a:t>
            </a:r>
            <a:endParaRPr sz="2600">
              <a:latin typeface="Arial"/>
              <a:cs typeface="Arial"/>
            </a:endParaRPr>
          </a:p>
          <a:p>
            <a:pPr marL="355600" marR="672465" indent="-342900">
              <a:lnSpc>
                <a:spcPts val="2810"/>
              </a:lnSpc>
              <a:spcBef>
                <a:spcPts val="675"/>
              </a:spcBef>
              <a:buClr>
                <a:srgbClr val="CD3100"/>
              </a:buClr>
              <a:buChar char="•"/>
              <a:tabLst>
                <a:tab pos="355600" algn="l"/>
              </a:tabLst>
            </a:pPr>
            <a:r>
              <a:rPr sz="2600" dirty="0">
                <a:latin typeface="Arial"/>
                <a:cs typeface="Arial"/>
              </a:rPr>
              <a:t>Compiler does </a:t>
            </a:r>
            <a:r>
              <a:rPr sz="2600" spc="-5" dirty="0">
                <a:latin typeface="Arial"/>
                <a:cs typeface="Arial"/>
              </a:rPr>
              <a:t>this </a:t>
            </a:r>
            <a:r>
              <a:rPr sz="2600" dirty="0">
                <a:latin typeface="Arial"/>
                <a:cs typeface="Arial"/>
              </a:rPr>
              <a:t>by </a:t>
            </a:r>
            <a:r>
              <a:rPr sz="2600" b="1" spc="-5" dirty="0">
                <a:latin typeface="Arial"/>
                <a:cs typeface="Arial"/>
              </a:rPr>
              <a:t>Run-Time </a:t>
            </a:r>
            <a:r>
              <a:rPr sz="2600" b="1" dirty="0">
                <a:latin typeface="Arial"/>
                <a:cs typeface="Arial"/>
              </a:rPr>
              <a:t>Environment </a:t>
            </a:r>
            <a:r>
              <a:rPr sz="2600" dirty="0">
                <a:latin typeface="Arial"/>
                <a:cs typeface="Arial"/>
              </a:rPr>
              <a:t>in  which </a:t>
            </a:r>
            <a:r>
              <a:rPr sz="2600" spc="-5" dirty="0">
                <a:latin typeface="Arial"/>
                <a:cs typeface="Arial"/>
              </a:rPr>
              <a:t>it </a:t>
            </a:r>
            <a:r>
              <a:rPr sz="2600" dirty="0">
                <a:latin typeface="Arial"/>
                <a:cs typeface="Arial"/>
              </a:rPr>
              <a:t>assumes </a:t>
            </a:r>
            <a:r>
              <a:rPr sz="2600" spc="-5" dirty="0">
                <a:latin typeface="Arial"/>
                <a:cs typeface="Arial"/>
              </a:rPr>
              <a:t>its </a:t>
            </a:r>
            <a:r>
              <a:rPr sz="2600" dirty="0">
                <a:latin typeface="Arial"/>
                <a:cs typeface="Arial"/>
              </a:rPr>
              <a:t>target programs are being  executed</a:t>
            </a:r>
            <a:endParaRPr sz="2600">
              <a:latin typeface="Arial"/>
              <a:cs typeface="Arial"/>
            </a:endParaRPr>
          </a:p>
          <a:p>
            <a:pPr marL="355600" indent="-342900">
              <a:lnSpc>
                <a:spcPct val="100000"/>
              </a:lnSpc>
              <a:spcBef>
                <a:spcPts val="280"/>
              </a:spcBef>
              <a:buClr>
                <a:srgbClr val="CD3100"/>
              </a:buClr>
              <a:buChar char="•"/>
              <a:tabLst>
                <a:tab pos="355600" algn="l"/>
              </a:tabLst>
            </a:pPr>
            <a:r>
              <a:rPr sz="2600" spc="-5" dirty="0">
                <a:latin typeface="Arial"/>
                <a:cs typeface="Arial"/>
              </a:rPr>
              <a:t>Run-Time </a:t>
            </a:r>
            <a:r>
              <a:rPr sz="2600" dirty="0">
                <a:latin typeface="Arial"/>
                <a:cs typeface="Arial"/>
              </a:rPr>
              <a:t>Environment deals</a:t>
            </a:r>
            <a:r>
              <a:rPr sz="2600" spc="-70" dirty="0">
                <a:latin typeface="Arial"/>
                <a:cs typeface="Arial"/>
              </a:rPr>
              <a:t> </a:t>
            </a:r>
            <a:r>
              <a:rPr sz="2600" dirty="0">
                <a:latin typeface="Arial"/>
                <a:cs typeface="Arial"/>
              </a:rPr>
              <a:t>with</a:t>
            </a:r>
            <a:endParaRPr sz="2600">
              <a:latin typeface="Arial"/>
              <a:cs typeface="Arial"/>
            </a:endParaRPr>
          </a:p>
          <a:p>
            <a:pPr marL="756285" lvl="1" indent="-286385">
              <a:lnSpc>
                <a:spcPct val="100000"/>
              </a:lnSpc>
              <a:spcBef>
                <a:spcPts val="259"/>
              </a:spcBef>
              <a:buClr>
                <a:srgbClr val="CD3100"/>
              </a:buClr>
              <a:buChar char="–"/>
              <a:tabLst>
                <a:tab pos="756920" algn="l"/>
              </a:tabLst>
            </a:pPr>
            <a:r>
              <a:rPr sz="2400" spc="-5" dirty="0">
                <a:latin typeface="Arial"/>
                <a:cs typeface="Arial"/>
              </a:rPr>
              <a:t>Layout and allocation of</a:t>
            </a:r>
            <a:r>
              <a:rPr sz="2400" spc="40" dirty="0">
                <a:latin typeface="Arial"/>
                <a:cs typeface="Arial"/>
              </a:rPr>
              <a:t> </a:t>
            </a:r>
            <a:r>
              <a:rPr sz="2400" spc="-5" dirty="0">
                <a:latin typeface="Arial"/>
                <a:cs typeface="Arial"/>
              </a:rPr>
              <a:t>storage</a:t>
            </a:r>
            <a:endParaRPr sz="2400">
              <a:latin typeface="Arial"/>
              <a:cs typeface="Arial"/>
            </a:endParaRPr>
          </a:p>
          <a:p>
            <a:pPr marL="756285" lvl="1" indent="-286385">
              <a:lnSpc>
                <a:spcPct val="100000"/>
              </a:lnSpc>
              <a:spcBef>
                <a:spcPts val="285"/>
              </a:spcBef>
              <a:buClr>
                <a:srgbClr val="CD3100"/>
              </a:buClr>
              <a:buChar char="–"/>
              <a:tabLst>
                <a:tab pos="756920" algn="l"/>
              </a:tabLst>
            </a:pPr>
            <a:r>
              <a:rPr sz="2400" spc="-5" dirty="0">
                <a:latin typeface="Arial"/>
                <a:cs typeface="Arial"/>
              </a:rPr>
              <a:t>Access </a:t>
            </a:r>
            <a:r>
              <a:rPr sz="2400" dirty="0">
                <a:latin typeface="Arial"/>
                <a:cs typeface="Arial"/>
              </a:rPr>
              <a:t>to </a:t>
            </a:r>
            <a:r>
              <a:rPr sz="2400" spc="-5" dirty="0">
                <a:latin typeface="Arial"/>
                <a:cs typeface="Arial"/>
              </a:rPr>
              <a:t>variable </a:t>
            </a:r>
            <a:r>
              <a:rPr sz="2400" dirty="0">
                <a:latin typeface="Arial"/>
                <a:cs typeface="Arial"/>
              </a:rPr>
              <a:t>and</a:t>
            </a:r>
            <a:r>
              <a:rPr sz="2400" spc="-15" dirty="0">
                <a:latin typeface="Arial"/>
                <a:cs typeface="Arial"/>
              </a:rPr>
              <a:t> </a:t>
            </a:r>
            <a:r>
              <a:rPr sz="2400" spc="-5" dirty="0">
                <a:latin typeface="Arial"/>
                <a:cs typeface="Arial"/>
              </a:rPr>
              <a:t>data</a:t>
            </a:r>
            <a:endParaRPr sz="2400">
              <a:latin typeface="Arial"/>
              <a:cs typeface="Arial"/>
            </a:endParaRPr>
          </a:p>
          <a:p>
            <a:pPr marL="756285" lvl="1" indent="-286385">
              <a:lnSpc>
                <a:spcPct val="100000"/>
              </a:lnSpc>
              <a:spcBef>
                <a:spcPts val="275"/>
              </a:spcBef>
              <a:buClr>
                <a:srgbClr val="CD3100"/>
              </a:buClr>
              <a:buChar char="–"/>
              <a:tabLst>
                <a:tab pos="756920" algn="l"/>
              </a:tabLst>
            </a:pPr>
            <a:r>
              <a:rPr sz="2400" dirty="0">
                <a:latin typeface="Arial"/>
                <a:cs typeface="Arial"/>
              </a:rPr>
              <a:t>Linkage </a:t>
            </a:r>
            <a:r>
              <a:rPr sz="2400" spc="-5" dirty="0">
                <a:latin typeface="Arial"/>
                <a:cs typeface="Arial"/>
              </a:rPr>
              <a:t>between</a:t>
            </a:r>
            <a:r>
              <a:rPr sz="2400" spc="-20" dirty="0">
                <a:latin typeface="Arial"/>
                <a:cs typeface="Arial"/>
              </a:rPr>
              <a:t> </a:t>
            </a:r>
            <a:r>
              <a:rPr sz="2400" spc="-5" dirty="0">
                <a:latin typeface="Arial"/>
                <a:cs typeface="Arial"/>
              </a:rPr>
              <a:t>procedures</a:t>
            </a:r>
            <a:endParaRPr sz="2400">
              <a:latin typeface="Arial"/>
              <a:cs typeface="Arial"/>
            </a:endParaRPr>
          </a:p>
          <a:p>
            <a:pPr marL="756285" lvl="1" indent="-286385">
              <a:lnSpc>
                <a:spcPct val="100000"/>
              </a:lnSpc>
              <a:spcBef>
                <a:spcPts val="285"/>
              </a:spcBef>
              <a:buClr>
                <a:srgbClr val="CD3100"/>
              </a:buClr>
              <a:buChar char="–"/>
              <a:tabLst>
                <a:tab pos="756920" algn="l"/>
              </a:tabLst>
            </a:pPr>
            <a:r>
              <a:rPr sz="2400" spc="-5" dirty="0">
                <a:latin typeface="Arial"/>
                <a:cs typeface="Arial"/>
              </a:rPr>
              <a:t>Parameter</a:t>
            </a:r>
            <a:r>
              <a:rPr sz="2400" spc="-30" dirty="0">
                <a:latin typeface="Arial"/>
                <a:cs typeface="Arial"/>
              </a:rPr>
              <a:t> </a:t>
            </a:r>
            <a:r>
              <a:rPr sz="2400" spc="-5" dirty="0">
                <a:latin typeface="Arial"/>
                <a:cs typeface="Arial"/>
              </a:rPr>
              <a:t>passing</a:t>
            </a:r>
            <a:endParaRPr sz="2400">
              <a:latin typeface="Arial"/>
              <a:cs typeface="Arial"/>
            </a:endParaRPr>
          </a:p>
          <a:p>
            <a:pPr marL="756285" lvl="1" indent="-286385">
              <a:lnSpc>
                <a:spcPct val="100000"/>
              </a:lnSpc>
              <a:spcBef>
                <a:spcPts val="275"/>
              </a:spcBef>
              <a:buClr>
                <a:srgbClr val="CD3100"/>
              </a:buClr>
              <a:buChar char="–"/>
              <a:tabLst>
                <a:tab pos="756920" algn="l"/>
              </a:tabLst>
            </a:pPr>
            <a:r>
              <a:rPr sz="2400" spc="-5" dirty="0">
                <a:latin typeface="Arial"/>
                <a:cs typeface="Arial"/>
              </a:rPr>
              <a:t>Interface </a:t>
            </a:r>
            <a:r>
              <a:rPr sz="2400" dirty="0">
                <a:latin typeface="Arial"/>
                <a:cs typeface="Arial"/>
              </a:rPr>
              <a:t>to </a:t>
            </a:r>
            <a:r>
              <a:rPr sz="2400" spc="-5" dirty="0">
                <a:latin typeface="Arial"/>
                <a:cs typeface="Arial"/>
              </a:rPr>
              <a:t>OS, I/O devices</a:t>
            </a:r>
            <a:r>
              <a:rPr sz="2400" spc="-65" dirty="0">
                <a:latin typeface="Arial"/>
                <a:cs typeface="Arial"/>
              </a:rPr>
              <a:t> </a:t>
            </a:r>
            <a:r>
              <a:rPr sz="2400" dirty="0">
                <a:latin typeface="Arial"/>
                <a:cs typeface="Arial"/>
              </a:rPr>
              <a:t>etc</a:t>
            </a:r>
            <a:endParaRPr sz="240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2667000"/>
            <a:ext cx="1752600" cy="3810000"/>
          </a:xfrm>
          <a:custGeom>
            <a:avLst/>
            <a:gdLst/>
            <a:ahLst/>
            <a:cxnLst/>
            <a:rect l="l" t="t" r="r" b="b"/>
            <a:pathLst>
              <a:path w="1752600" h="3810000">
                <a:moveTo>
                  <a:pt x="0" y="0"/>
                </a:moveTo>
                <a:lnTo>
                  <a:pt x="0" y="3809999"/>
                </a:lnTo>
                <a:lnTo>
                  <a:pt x="1752599" y="3809999"/>
                </a:lnTo>
                <a:lnTo>
                  <a:pt x="1752599" y="0"/>
                </a:lnTo>
                <a:lnTo>
                  <a:pt x="0" y="0"/>
                </a:lnTo>
                <a:close/>
              </a:path>
            </a:pathLst>
          </a:custGeom>
          <a:ln w="9524">
            <a:solidFill>
              <a:srgbClr val="000000"/>
            </a:solidFill>
          </a:ln>
        </p:spPr>
        <p:txBody>
          <a:bodyPr wrap="square" lIns="0" tIns="0" rIns="0" bIns="0" rtlCol="0"/>
          <a:lstStyle/>
          <a:p>
            <a:endParaRPr/>
          </a:p>
        </p:txBody>
      </p:sp>
      <p:sp>
        <p:nvSpPr>
          <p:cNvPr id="3" name="object 3"/>
          <p:cNvSpPr/>
          <p:nvPr/>
        </p:nvSpPr>
        <p:spPr>
          <a:xfrm>
            <a:off x="3657600" y="3352800"/>
            <a:ext cx="1752600" cy="2667000"/>
          </a:xfrm>
          <a:custGeom>
            <a:avLst/>
            <a:gdLst/>
            <a:ahLst/>
            <a:cxnLst/>
            <a:rect l="l" t="t" r="r" b="b"/>
            <a:pathLst>
              <a:path w="1752600" h="2667000">
                <a:moveTo>
                  <a:pt x="0" y="0"/>
                </a:moveTo>
                <a:lnTo>
                  <a:pt x="0" y="2666999"/>
                </a:lnTo>
                <a:lnTo>
                  <a:pt x="1752599" y="2666999"/>
                </a:lnTo>
                <a:lnTo>
                  <a:pt x="1752599" y="0"/>
                </a:lnTo>
                <a:lnTo>
                  <a:pt x="0" y="0"/>
                </a:lnTo>
                <a:close/>
              </a:path>
            </a:pathLst>
          </a:custGeom>
          <a:ln w="9524">
            <a:solidFill>
              <a:srgbClr val="000000"/>
            </a:solidFill>
          </a:ln>
        </p:spPr>
        <p:txBody>
          <a:bodyPr wrap="square" lIns="0" tIns="0" rIns="0" bIns="0" rtlCol="0"/>
          <a:lstStyle/>
          <a:p>
            <a:endParaRPr/>
          </a:p>
        </p:txBody>
      </p:sp>
      <p:sp>
        <p:nvSpPr>
          <p:cNvPr id="4" name="object 4"/>
          <p:cNvSpPr/>
          <p:nvPr/>
        </p:nvSpPr>
        <p:spPr>
          <a:xfrm>
            <a:off x="5791200" y="3429000"/>
            <a:ext cx="1752600" cy="3276600"/>
          </a:xfrm>
          <a:custGeom>
            <a:avLst/>
            <a:gdLst/>
            <a:ahLst/>
            <a:cxnLst/>
            <a:rect l="l" t="t" r="r" b="b"/>
            <a:pathLst>
              <a:path w="1752600" h="3276600">
                <a:moveTo>
                  <a:pt x="0" y="0"/>
                </a:moveTo>
                <a:lnTo>
                  <a:pt x="0" y="3276599"/>
                </a:lnTo>
                <a:lnTo>
                  <a:pt x="1752599" y="3276599"/>
                </a:lnTo>
                <a:lnTo>
                  <a:pt x="1752599" y="0"/>
                </a:lnTo>
                <a:lnTo>
                  <a:pt x="0" y="0"/>
                </a:lnTo>
                <a:close/>
              </a:path>
            </a:pathLst>
          </a:custGeom>
          <a:ln w="9524">
            <a:solidFill>
              <a:srgbClr val="000000"/>
            </a:solidFill>
          </a:ln>
        </p:spPr>
        <p:txBody>
          <a:bodyPr wrap="square" lIns="0" tIns="0" rIns="0" bIns="0" rtlCol="0"/>
          <a:lstStyle/>
          <a:p>
            <a:endParaRPr/>
          </a:p>
        </p:txBody>
      </p:sp>
      <p:sp>
        <p:nvSpPr>
          <p:cNvPr id="5" name="object 5"/>
          <p:cNvSpPr txBox="1"/>
          <p:nvPr/>
        </p:nvSpPr>
        <p:spPr>
          <a:xfrm>
            <a:off x="3736338" y="2169382"/>
            <a:ext cx="1676400" cy="1118235"/>
          </a:xfrm>
          <a:prstGeom prst="rect">
            <a:avLst/>
          </a:prstGeom>
        </p:spPr>
        <p:txBody>
          <a:bodyPr vert="horz" wrap="square" lIns="0" tIns="0" rIns="0" bIns="0" rtlCol="0">
            <a:spAutoFit/>
          </a:bodyPr>
          <a:lstStyle/>
          <a:p>
            <a:pPr marL="12700" marR="5080">
              <a:lnSpc>
                <a:spcPct val="99800"/>
              </a:lnSpc>
            </a:pPr>
            <a:r>
              <a:rPr sz="2400" spc="-5" dirty="0">
                <a:latin typeface="Times New Roman"/>
                <a:cs typeface="Times New Roman"/>
              </a:rPr>
              <a:t>Activation  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A</a:t>
            </a:r>
            <a:endParaRPr sz="2400">
              <a:latin typeface="Times New Roman"/>
              <a:cs typeface="Times New Roman"/>
            </a:endParaRPr>
          </a:p>
        </p:txBody>
      </p:sp>
      <p:sp>
        <p:nvSpPr>
          <p:cNvPr id="6" name="object 6"/>
          <p:cNvSpPr/>
          <p:nvPr/>
        </p:nvSpPr>
        <p:spPr>
          <a:xfrm>
            <a:off x="1524000" y="41148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7" name="object 7"/>
          <p:cNvSpPr txBox="1"/>
          <p:nvPr/>
        </p:nvSpPr>
        <p:spPr>
          <a:xfrm>
            <a:off x="1663699" y="2244850"/>
            <a:ext cx="1267460" cy="1070610"/>
          </a:xfrm>
          <a:prstGeom prst="rect">
            <a:avLst/>
          </a:prstGeom>
        </p:spPr>
        <p:txBody>
          <a:bodyPr vert="horz" wrap="square" lIns="0" tIns="0" rIns="0" bIns="0" rtlCol="0">
            <a:spAutoFit/>
          </a:bodyPr>
          <a:lstStyle/>
          <a:p>
            <a:pPr marL="27305">
              <a:lnSpc>
                <a:spcPct val="100000"/>
              </a:lnSpc>
            </a:pPr>
            <a:r>
              <a:rPr sz="2400" spc="-5" dirty="0">
                <a:latin typeface="Times New Roman"/>
                <a:cs typeface="Times New Roman"/>
              </a:rPr>
              <a:t>Code</a:t>
            </a:r>
            <a:r>
              <a:rPr sz="2400" spc="-80" dirty="0">
                <a:latin typeface="Times New Roman"/>
                <a:cs typeface="Times New Roman"/>
              </a:rPr>
              <a:t> </a:t>
            </a:r>
            <a:r>
              <a:rPr sz="2400" spc="-5" dirty="0">
                <a:latin typeface="Times New Roman"/>
                <a:cs typeface="Times New Roman"/>
              </a:rPr>
              <a:t>area</a:t>
            </a:r>
            <a:endParaRPr sz="2400">
              <a:latin typeface="Times New Roman"/>
              <a:cs typeface="Times New Roman"/>
            </a:endParaRPr>
          </a:p>
          <a:p>
            <a:pPr marL="12700">
              <a:lnSpc>
                <a:spcPct val="100000"/>
              </a:lnSpc>
              <a:spcBef>
                <a:spcPts val="590"/>
              </a:spcBef>
            </a:pPr>
            <a:r>
              <a:rPr sz="2000" dirty="0">
                <a:latin typeface="Courier New"/>
                <a:cs typeface="Courier New"/>
              </a:rPr>
              <a:t>A:</a:t>
            </a:r>
            <a:endParaRPr sz="2000">
              <a:latin typeface="Courier New"/>
              <a:cs typeface="Courier New"/>
            </a:endParaRPr>
          </a:p>
          <a:p>
            <a:pPr marL="316865">
              <a:lnSpc>
                <a:spcPct val="100000"/>
              </a:lnSpc>
            </a:pPr>
            <a:r>
              <a:rPr sz="2000" dirty="0">
                <a:latin typeface="Courier New"/>
                <a:cs typeface="Courier New"/>
              </a:rPr>
              <a:t>call</a:t>
            </a:r>
            <a:r>
              <a:rPr sz="2000" spc="-100" dirty="0">
                <a:latin typeface="Courier New"/>
                <a:cs typeface="Courier New"/>
              </a:rPr>
              <a:t> </a:t>
            </a:r>
            <a:r>
              <a:rPr sz="2000" dirty="0">
                <a:latin typeface="Courier New"/>
                <a:cs typeface="Courier New"/>
              </a:rPr>
              <a:t>B</a:t>
            </a:r>
            <a:endParaRPr sz="2000">
              <a:latin typeface="Courier New"/>
              <a:cs typeface="Courier New"/>
            </a:endParaRPr>
          </a:p>
        </p:txBody>
      </p:sp>
      <p:sp>
        <p:nvSpPr>
          <p:cNvPr id="8" name="object 8"/>
          <p:cNvSpPr/>
          <p:nvPr/>
        </p:nvSpPr>
        <p:spPr>
          <a:xfrm>
            <a:off x="3657600" y="38100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9" name="object 9"/>
          <p:cNvSpPr txBox="1"/>
          <p:nvPr/>
        </p:nvSpPr>
        <p:spPr>
          <a:xfrm>
            <a:off x="3736338" y="3447794"/>
            <a:ext cx="1702435" cy="324485"/>
          </a:xfrm>
          <a:prstGeom prst="rect">
            <a:avLst/>
          </a:prstGeom>
        </p:spPr>
        <p:txBody>
          <a:bodyPr vert="horz" wrap="square" lIns="0" tIns="0" rIns="0" bIns="0" rtlCol="0">
            <a:spAutoFit/>
          </a:bodyPr>
          <a:lstStyle/>
          <a:p>
            <a:pPr marL="12700">
              <a:lnSpc>
                <a:spcPct val="100000"/>
              </a:lnSpc>
            </a:pPr>
            <a:r>
              <a:rPr sz="2000" dirty="0">
                <a:latin typeface="Courier New"/>
                <a:cs typeface="Courier New"/>
              </a:rPr>
              <a:t>return</a:t>
            </a:r>
            <a:r>
              <a:rPr sz="2000" spc="-100" dirty="0">
                <a:latin typeface="Courier New"/>
                <a:cs typeface="Courier New"/>
              </a:rPr>
              <a:t> </a:t>
            </a:r>
            <a:r>
              <a:rPr sz="2000" dirty="0">
                <a:latin typeface="Courier New"/>
                <a:cs typeface="Courier New"/>
              </a:rPr>
              <a:t>addr</a:t>
            </a:r>
            <a:endParaRPr sz="2000">
              <a:latin typeface="Courier New"/>
              <a:cs typeface="Courier New"/>
            </a:endParaRPr>
          </a:p>
        </p:txBody>
      </p:sp>
      <p:sp>
        <p:nvSpPr>
          <p:cNvPr id="10" name="object 10"/>
          <p:cNvSpPr/>
          <p:nvPr/>
        </p:nvSpPr>
        <p:spPr>
          <a:xfrm>
            <a:off x="5791200" y="38862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1" name="object 11"/>
          <p:cNvSpPr txBox="1"/>
          <p:nvPr/>
        </p:nvSpPr>
        <p:spPr>
          <a:xfrm>
            <a:off x="4650738" y="4209794"/>
            <a:ext cx="6356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dat</a:t>
            </a:r>
            <a:r>
              <a:rPr sz="2000" dirty="0">
                <a:latin typeface="Courier New"/>
                <a:cs typeface="Courier New"/>
              </a:rPr>
              <a:t>a</a:t>
            </a:r>
            <a:endParaRPr sz="2000">
              <a:latin typeface="Courier New"/>
              <a:cs typeface="Courier New"/>
            </a:endParaRPr>
          </a:p>
        </p:txBody>
      </p:sp>
      <p:sp>
        <p:nvSpPr>
          <p:cNvPr id="12" name="object 12"/>
          <p:cNvSpPr txBox="1"/>
          <p:nvPr/>
        </p:nvSpPr>
        <p:spPr>
          <a:xfrm>
            <a:off x="3736338" y="4209794"/>
            <a:ext cx="788035" cy="629285"/>
          </a:xfrm>
          <a:prstGeom prst="rect">
            <a:avLst/>
          </a:prstGeom>
        </p:spPr>
        <p:txBody>
          <a:bodyPr vert="horz" wrap="square" lIns="0" tIns="0" rIns="0" bIns="0" rtlCol="0">
            <a:spAutoFit/>
          </a:bodyPr>
          <a:lstStyle/>
          <a:p>
            <a:pPr marL="12700" marR="5080">
              <a:lnSpc>
                <a:spcPct val="100000"/>
              </a:lnSpc>
            </a:pPr>
            <a:r>
              <a:rPr sz="2000" spc="-5" dirty="0">
                <a:latin typeface="Courier New"/>
                <a:cs typeface="Courier New"/>
              </a:rPr>
              <a:t>Loca</a:t>
            </a:r>
            <a:r>
              <a:rPr sz="2000" dirty="0">
                <a:latin typeface="Courier New"/>
                <a:cs typeface="Courier New"/>
              </a:rPr>
              <a:t>l  for</a:t>
            </a:r>
            <a:r>
              <a:rPr sz="2000" spc="-100" dirty="0">
                <a:latin typeface="Courier New"/>
                <a:cs typeface="Courier New"/>
              </a:rPr>
              <a:t> </a:t>
            </a:r>
            <a:r>
              <a:rPr sz="2000" dirty="0">
                <a:latin typeface="Courier New"/>
                <a:cs typeface="Courier New"/>
              </a:rPr>
              <a:t>A</a:t>
            </a:r>
            <a:endParaRPr sz="2000">
              <a:latin typeface="Courier New"/>
              <a:cs typeface="Courier New"/>
            </a:endParaRPr>
          </a:p>
        </p:txBody>
      </p:sp>
      <p:sp>
        <p:nvSpPr>
          <p:cNvPr id="13" name="object 13"/>
          <p:cNvSpPr txBox="1"/>
          <p:nvPr/>
        </p:nvSpPr>
        <p:spPr>
          <a:xfrm>
            <a:off x="5793737" y="2245582"/>
            <a:ext cx="1778635" cy="2593340"/>
          </a:xfrm>
          <a:prstGeom prst="rect">
            <a:avLst/>
          </a:prstGeom>
        </p:spPr>
        <p:txBody>
          <a:bodyPr vert="horz" wrap="square" lIns="0" tIns="0" rIns="0" bIns="0" rtlCol="0">
            <a:spAutoFit/>
          </a:bodyPr>
          <a:lstStyle/>
          <a:p>
            <a:pPr marL="12700" marR="107314">
              <a:lnSpc>
                <a:spcPct val="99800"/>
              </a:lnSpc>
            </a:pPr>
            <a:r>
              <a:rPr sz="2400" spc="-5" dirty="0">
                <a:latin typeface="Times New Roman"/>
                <a:cs typeface="Times New Roman"/>
              </a:rPr>
              <a:t>Activation  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B</a:t>
            </a:r>
            <a:endParaRPr sz="2400">
              <a:latin typeface="Times New Roman"/>
              <a:cs typeface="Times New Roman"/>
            </a:endParaRPr>
          </a:p>
          <a:p>
            <a:pPr marL="164465" indent="-76200">
              <a:lnSpc>
                <a:spcPct val="100000"/>
              </a:lnSpc>
              <a:spcBef>
                <a:spcPts val="1440"/>
              </a:spcBef>
            </a:pPr>
            <a:r>
              <a:rPr sz="2000" dirty="0">
                <a:latin typeface="Courier New"/>
                <a:cs typeface="Courier New"/>
              </a:rPr>
              <a:t>return</a:t>
            </a:r>
            <a:r>
              <a:rPr sz="2000" spc="-100" dirty="0">
                <a:latin typeface="Courier New"/>
                <a:cs typeface="Courier New"/>
              </a:rPr>
              <a:t> </a:t>
            </a:r>
            <a:r>
              <a:rPr sz="2000" dirty="0">
                <a:latin typeface="Courier New"/>
                <a:cs typeface="Courier New"/>
              </a:rPr>
              <a:t>addr</a:t>
            </a:r>
            <a:endParaRPr sz="2000">
              <a:latin typeface="Courier New"/>
              <a:cs typeface="Courier New"/>
            </a:endParaRPr>
          </a:p>
          <a:p>
            <a:pPr>
              <a:lnSpc>
                <a:spcPct val="100000"/>
              </a:lnSpc>
              <a:spcBef>
                <a:spcPts val="10"/>
              </a:spcBef>
            </a:pPr>
            <a:endParaRPr sz="2600">
              <a:latin typeface="Times New Roman"/>
              <a:cs typeface="Times New Roman"/>
            </a:endParaRPr>
          </a:p>
          <a:p>
            <a:pPr marL="164465" marR="81915">
              <a:lnSpc>
                <a:spcPct val="100000"/>
              </a:lnSpc>
            </a:pPr>
            <a:r>
              <a:rPr sz="2000" dirty="0">
                <a:latin typeface="Courier New"/>
                <a:cs typeface="Courier New"/>
              </a:rPr>
              <a:t>Local</a:t>
            </a:r>
            <a:r>
              <a:rPr sz="2000" spc="-100" dirty="0">
                <a:latin typeface="Courier New"/>
                <a:cs typeface="Courier New"/>
              </a:rPr>
              <a:t> </a:t>
            </a:r>
            <a:r>
              <a:rPr sz="2000" dirty="0">
                <a:latin typeface="Courier New"/>
                <a:cs typeface="Courier New"/>
              </a:rPr>
              <a:t>data  for</a:t>
            </a:r>
            <a:r>
              <a:rPr sz="2000" spc="-100" dirty="0">
                <a:latin typeface="Courier New"/>
                <a:cs typeface="Courier New"/>
              </a:rPr>
              <a:t> </a:t>
            </a:r>
            <a:r>
              <a:rPr sz="2000" dirty="0">
                <a:latin typeface="Courier New"/>
                <a:cs typeface="Courier New"/>
              </a:rPr>
              <a:t>B</a:t>
            </a:r>
            <a:endParaRPr sz="2000">
              <a:latin typeface="Courier New"/>
              <a:cs typeface="Courier New"/>
            </a:endParaRPr>
          </a:p>
        </p:txBody>
      </p:sp>
      <p:sp>
        <p:nvSpPr>
          <p:cNvPr id="14" name="object 14"/>
          <p:cNvSpPr txBox="1"/>
          <p:nvPr/>
        </p:nvSpPr>
        <p:spPr>
          <a:xfrm>
            <a:off x="1587499" y="4209794"/>
            <a:ext cx="3308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B</a:t>
            </a:r>
            <a:r>
              <a:rPr sz="2000" dirty="0">
                <a:latin typeface="Courier New"/>
                <a:cs typeface="Courier New"/>
              </a:rPr>
              <a:t>:</a:t>
            </a:r>
            <a:endParaRPr sz="2000">
              <a:latin typeface="Courier New"/>
              <a:cs typeface="Courier New"/>
            </a:endParaRPr>
          </a:p>
        </p:txBody>
      </p:sp>
      <p:sp>
        <p:nvSpPr>
          <p:cNvPr id="15" name="object 15"/>
          <p:cNvSpPr txBox="1"/>
          <p:nvPr/>
        </p:nvSpPr>
        <p:spPr>
          <a:xfrm>
            <a:off x="1587499" y="4514594"/>
            <a:ext cx="1397635" cy="629285"/>
          </a:xfrm>
          <a:prstGeom prst="rect">
            <a:avLst/>
          </a:prstGeom>
        </p:spPr>
        <p:txBody>
          <a:bodyPr vert="horz" wrap="square" lIns="0" tIns="0" rIns="0" bIns="0" rtlCol="0">
            <a:spAutoFit/>
          </a:bodyPr>
          <a:lstStyle/>
          <a:p>
            <a:pPr marL="12700" marR="5080" indent="457200">
              <a:lnSpc>
                <a:spcPct val="100000"/>
              </a:lnSpc>
            </a:pPr>
            <a:r>
              <a:rPr sz="2000" dirty="0">
                <a:latin typeface="Courier New"/>
                <a:cs typeface="Courier New"/>
              </a:rPr>
              <a:t>call</a:t>
            </a:r>
            <a:r>
              <a:rPr sz="2000" spc="-100" dirty="0">
                <a:latin typeface="Courier New"/>
                <a:cs typeface="Courier New"/>
              </a:rPr>
              <a:t> </a:t>
            </a:r>
            <a:r>
              <a:rPr sz="2000" dirty="0">
                <a:latin typeface="Courier New"/>
                <a:cs typeface="Courier New"/>
              </a:rPr>
              <a:t>B  L2:</a:t>
            </a:r>
            <a:endParaRPr sz="2000">
              <a:latin typeface="Courier New"/>
              <a:cs typeface="Courier New"/>
            </a:endParaRPr>
          </a:p>
        </p:txBody>
      </p:sp>
      <p:sp>
        <p:nvSpPr>
          <p:cNvPr id="16" name="object 16"/>
          <p:cNvSpPr txBox="1"/>
          <p:nvPr/>
        </p:nvSpPr>
        <p:spPr>
          <a:xfrm>
            <a:off x="1297939" y="6588249"/>
            <a:ext cx="2372995" cy="397510"/>
          </a:xfrm>
          <a:prstGeom prst="rect">
            <a:avLst/>
          </a:prstGeom>
        </p:spPr>
        <p:txBody>
          <a:bodyPr vert="horz" wrap="square" lIns="0" tIns="0" rIns="0" bIns="0" rtlCol="0">
            <a:spAutoFit/>
          </a:bodyPr>
          <a:lstStyle/>
          <a:p>
            <a:pPr marL="12700">
              <a:lnSpc>
                <a:spcPct val="100000"/>
              </a:lnSpc>
            </a:pPr>
            <a:r>
              <a:rPr sz="2400" b="1" spc="-5" dirty="0">
                <a:solidFill>
                  <a:srgbClr val="CD3100"/>
                </a:solidFill>
                <a:latin typeface="Times New Roman"/>
                <a:cs typeface="Times New Roman"/>
              </a:rPr>
              <a:t>What</a:t>
            </a:r>
            <a:r>
              <a:rPr sz="2400" b="1" spc="-40" dirty="0">
                <a:solidFill>
                  <a:srgbClr val="CD3100"/>
                </a:solidFill>
                <a:latin typeface="Times New Roman"/>
                <a:cs typeface="Times New Roman"/>
              </a:rPr>
              <a:t> </a:t>
            </a:r>
            <a:r>
              <a:rPr sz="2400" b="1" spc="-5" dirty="0">
                <a:solidFill>
                  <a:srgbClr val="CD3100"/>
                </a:solidFill>
                <a:latin typeface="Times New Roman"/>
                <a:cs typeface="Times New Roman"/>
              </a:rPr>
              <a:t>happens???</a:t>
            </a:r>
            <a:endParaRPr sz="2400">
              <a:latin typeface="Times New Roman"/>
              <a:cs typeface="Times New Roman"/>
            </a:endParaRPr>
          </a:p>
        </p:txBody>
      </p:sp>
      <p:sp>
        <p:nvSpPr>
          <p:cNvPr id="17" name="object 17"/>
          <p:cNvSpPr/>
          <p:nvPr/>
        </p:nvSpPr>
        <p:spPr>
          <a:xfrm>
            <a:off x="2737103" y="4876800"/>
            <a:ext cx="707390" cy="1606550"/>
          </a:xfrm>
          <a:custGeom>
            <a:avLst/>
            <a:gdLst/>
            <a:ahLst/>
            <a:cxnLst/>
            <a:rect l="l" t="t" r="r" b="b"/>
            <a:pathLst>
              <a:path w="707389" h="1606550">
                <a:moveTo>
                  <a:pt x="86867" y="68579"/>
                </a:moveTo>
                <a:lnTo>
                  <a:pt x="6095" y="0"/>
                </a:lnTo>
                <a:lnTo>
                  <a:pt x="0" y="106679"/>
                </a:lnTo>
                <a:lnTo>
                  <a:pt x="22859" y="96653"/>
                </a:lnTo>
                <a:lnTo>
                  <a:pt x="22859" y="79247"/>
                </a:lnTo>
                <a:lnTo>
                  <a:pt x="51815" y="67055"/>
                </a:lnTo>
                <a:lnTo>
                  <a:pt x="57918" y="81277"/>
                </a:lnTo>
                <a:lnTo>
                  <a:pt x="86867" y="68579"/>
                </a:lnTo>
                <a:close/>
              </a:path>
              <a:path w="707389" h="1606550">
                <a:moveTo>
                  <a:pt x="57918" y="81277"/>
                </a:moveTo>
                <a:lnTo>
                  <a:pt x="51815" y="67055"/>
                </a:lnTo>
                <a:lnTo>
                  <a:pt x="22859" y="79247"/>
                </a:lnTo>
                <a:lnTo>
                  <a:pt x="29133" y="93901"/>
                </a:lnTo>
                <a:lnTo>
                  <a:pt x="57918" y="81277"/>
                </a:lnTo>
                <a:close/>
              </a:path>
              <a:path w="707389" h="1606550">
                <a:moveTo>
                  <a:pt x="29133" y="93901"/>
                </a:moveTo>
                <a:lnTo>
                  <a:pt x="22859" y="79247"/>
                </a:lnTo>
                <a:lnTo>
                  <a:pt x="22859" y="96653"/>
                </a:lnTo>
                <a:lnTo>
                  <a:pt x="29133" y="93901"/>
                </a:lnTo>
                <a:close/>
              </a:path>
              <a:path w="707389" h="1606550">
                <a:moveTo>
                  <a:pt x="707135" y="1594103"/>
                </a:moveTo>
                <a:lnTo>
                  <a:pt x="57918" y="81277"/>
                </a:lnTo>
                <a:lnTo>
                  <a:pt x="29133" y="93901"/>
                </a:lnTo>
                <a:lnTo>
                  <a:pt x="676655" y="1606295"/>
                </a:lnTo>
                <a:lnTo>
                  <a:pt x="707135" y="1594103"/>
                </a:lnTo>
                <a:close/>
              </a:path>
            </a:pathLst>
          </a:custGeom>
          <a:solidFill>
            <a:srgbClr val="000000"/>
          </a:solidFill>
        </p:spPr>
        <p:txBody>
          <a:bodyPr wrap="square" lIns="0" tIns="0" rIns="0" bIns="0" rtlCol="0"/>
          <a:lstStyle/>
          <a:p>
            <a:endParaRPr/>
          </a:p>
        </p:txBody>
      </p:sp>
      <p:sp>
        <p:nvSpPr>
          <p:cNvPr id="18" name="object 18"/>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Static </a:t>
            </a:r>
            <a:r>
              <a:rPr dirty="0"/>
              <a:t>Allocation:</a:t>
            </a:r>
            <a:r>
              <a:rPr spc="-75" dirty="0"/>
              <a:t> </a:t>
            </a:r>
            <a:r>
              <a:rPr dirty="0"/>
              <a:t>Recursion?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2667000"/>
            <a:ext cx="1752600" cy="3810000"/>
          </a:xfrm>
          <a:custGeom>
            <a:avLst/>
            <a:gdLst/>
            <a:ahLst/>
            <a:cxnLst/>
            <a:rect l="l" t="t" r="r" b="b"/>
            <a:pathLst>
              <a:path w="1752600" h="3810000">
                <a:moveTo>
                  <a:pt x="0" y="0"/>
                </a:moveTo>
                <a:lnTo>
                  <a:pt x="0" y="3809999"/>
                </a:lnTo>
                <a:lnTo>
                  <a:pt x="1752599" y="3809999"/>
                </a:lnTo>
                <a:lnTo>
                  <a:pt x="1752599" y="0"/>
                </a:lnTo>
                <a:lnTo>
                  <a:pt x="0" y="0"/>
                </a:lnTo>
                <a:close/>
              </a:path>
            </a:pathLst>
          </a:custGeom>
          <a:ln w="9524">
            <a:solidFill>
              <a:srgbClr val="000000"/>
            </a:solidFill>
          </a:ln>
        </p:spPr>
        <p:txBody>
          <a:bodyPr wrap="square" lIns="0" tIns="0" rIns="0" bIns="0" rtlCol="0"/>
          <a:lstStyle/>
          <a:p>
            <a:endParaRPr/>
          </a:p>
        </p:txBody>
      </p:sp>
      <p:sp>
        <p:nvSpPr>
          <p:cNvPr id="3" name="object 3"/>
          <p:cNvSpPr txBox="1"/>
          <p:nvPr/>
        </p:nvSpPr>
        <p:spPr>
          <a:xfrm>
            <a:off x="1678939" y="2244850"/>
            <a:ext cx="125222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Code</a:t>
            </a:r>
            <a:r>
              <a:rPr sz="2400" spc="-80" dirty="0">
                <a:latin typeface="Times New Roman"/>
                <a:cs typeface="Times New Roman"/>
              </a:rPr>
              <a:t> </a:t>
            </a:r>
            <a:r>
              <a:rPr sz="2400" spc="-5" dirty="0">
                <a:latin typeface="Times New Roman"/>
                <a:cs typeface="Times New Roman"/>
              </a:rPr>
              <a:t>area</a:t>
            </a:r>
            <a:endParaRPr sz="2400">
              <a:latin typeface="Times New Roman"/>
              <a:cs typeface="Times New Roman"/>
            </a:endParaRPr>
          </a:p>
        </p:txBody>
      </p:sp>
      <p:sp>
        <p:nvSpPr>
          <p:cNvPr id="4" name="object 4"/>
          <p:cNvSpPr/>
          <p:nvPr/>
        </p:nvSpPr>
        <p:spPr>
          <a:xfrm>
            <a:off x="3657600" y="3352800"/>
            <a:ext cx="1752600" cy="2667000"/>
          </a:xfrm>
          <a:custGeom>
            <a:avLst/>
            <a:gdLst/>
            <a:ahLst/>
            <a:cxnLst/>
            <a:rect l="l" t="t" r="r" b="b"/>
            <a:pathLst>
              <a:path w="1752600" h="2667000">
                <a:moveTo>
                  <a:pt x="0" y="0"/>
                </a:moveTo>
                <a:lnTo>
                  <a:pt x="0" y="2666999"/>
                </a:lnTo>
                <a:lnTo>
                  <a:pt x="1752599" y="2666999"/>
                </a:lnTo>
                <a:lnTo>
                  <a:pt x="1752599" y="0"/>
                </a:lnTo>
                <a:lnTo>
                  <a:pt x="0" y="0"/>
                </a:lnTo>
                <a:close/>
              </a:path>
            </a:pathLst>
          </a:custGeom>
          <a:ln w="9524">
            <a:solidFill>
              <a:srgbClr val="000000"/>
            </a:solidFill>
          </a:ln>
        </p:spPr>
        <p:txBody>
          <a:bodyPr wrap="square" lIns="0" tIns="0" rIns="0" bIns="0" rtlCol="0"/>
          <a:lstStyle/>
          <a:p>
            <a:endParaRPr/>
          </a:p>
        </p:txBody>
      </p:sp>
      <p:sp>
        <p:nvSpPr>
          <p:cNvPr id="5" name="object 5"/>
          <p:cNvSpPr/>
          <p:nvPr/>
        </p:nvSpPr>
        <p:spPr>
          <a:xfrm>
            <a:off x="5791200" y="3429000"/>
            <a:ext cx="1752600" cy="3276600"/>
          </a:xfrm>
          <a:custGeom>
            <a:avLst/>
            <a:gdLst/>
            <a:ahLst/>
            <a:cxnLst/>
            <a:rect l="l" t="t" r="r" b="b"/>
            <a:pathLst>
              <a:path w="1752600" h="3276600">
                <a:moveTo>
                  <a:pt x="0" y="0"/>
                </a:moveTo>
                <a:lnTo>
                  <a:pt x="0" y="3276599"/>
                </a:lnTo>
                <a:lnTo>
                  <a:pt x="1752599" y="3276599"/>
                </a:lnTo>
                <a:lnTo>
                  <a:pt x="1752599" y="0"/>
                </a:lnTo>
                <a:lnTo>
                  <a:pt x="0" y="0"/>
                </a:lnTo>
                <a:close/>
              </a:path>
            </a:pathLst>
          </a:custGeom>
          <a:ln w="9524">
            <a:solidFill>
              <a:srgbClr val="000000"/>
            </a:solidFill>
          </a:ln>
        </p:spPr>
        <p:txBody>
          <a:bodyPr wrap="square" lIns="0" tIns="0" rIns="0" bIns="0" rtlCol="0"/>
          <a:lstStyle/>
          <a:p>
            <a:endParaRPr/>
          </a:p>
        </p:txBody>
      </p:sp>
      <p:sp>
        <p:nvSpPr>
          <p:cNvPr id="6" name="object 6"/>
          <p:cNvSpPr txBox="1"/>
          <p:nvPr/>
        </p:nvSpPr>
        <p:spPr>
          <a:xfrm>
            <a:off x="3736338" y="2169382"/>
            <a:ext cx="1676400" cy="1118235"/>
          </a:xfrm>
          <a:prstGeom prst="rect">
            <a:avLst/>
          </a:prstGeom>
        </p:spPr>
        <p:txBody>
          <a:bodyPr vert="horz" wrap="square" lIns="0" tIns="0" rIns="0" bIns="0" rtlCol="0">
            <a:spAutoFit/>
          </a:bodyPr>
          <a:lstStyle/>
          <a:p>
            <a:pPr marL="12700" marR="5080">
              <a:lnSpc>
                <a:spcPct val="99800"/>
              </a:lnSpc>
            </a:pPr>
            <a:r>
              <a:rPr sz="2400" spc="-5" dirty="0">
                <a:latin typeface="Times New Roman"/>
                <a:cs typeface="Times New Roman"/>
              </a:rPr>
              <a:t>Activation  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A</a:t>
            </a:r>
            <a:endParaRPr sz="2400">
              <a:latin typeface="Times New Roman"/>
              <a:cs typeface="Times New Roman"/>
            </a:endParaRPr>
          </a:p>
        </p:txBody>
      </p:sp>
      <p:sp>
        <p:nvSpPr>
          <p:cNvPr id="7" name="object 7"/>
          <p:cNvSpPr txBox="1"/>
          <p:nvPr/>
        </p:nvSpPr>
        <p:spPr>
          <a:xfrm>
            <a:off x="5793737" y="2245582"/>
            <a:ext cx="1676400" cy="1118235"/>
          </a:xfrm>
          <a:prstGeom prst="rect">
            <a:avLst/>
          </a:prstGeom>
        </p:spPr>
        <p:txBody>
          <a:bodyPr vert="horz" wrap="square" lIns="0" tIns="0" rIns="0" bIns="0" rtlCol="0">
            <a:spAutoFit/>
          </a:bodyPr>
          <a:lstStyle/>
          <a:p>
            <a:pPr marL="12700" marR="5080">
              <a:lnSpc>
                <a:spcPct val="99800"/>
              </a:lnSpc>
            </a:pPr>
            <a:r>
              <a:rPr sz="2400" spc="-5" dirty="0">
                <a:latin typeface="Times New Roman"/>
                <a:cs typeface="Times New Roman"/>
              </a:rPr>
              <a:t>Activation  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B</a:t>
            </a:r>
            <a:endParaRPr sz="2400">
              <a:latin typeface="Times New Roman"/>
              <a:cs typeface="Times New Roman"/>
            </a:endParaRPr>
          </a:p>
        </p:txBody>
      </p:sp>
      <p:sp>
        <p:nvSpPr>
          <p:cNvPr id="8" name="object 8"/>
          <p:cNvSpPr/>
          <p:nvPr/>
        </p:nvSpPr>
        <p:spPr>
          <a:xfrm>
            <a:off x="1524000" y="41148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9" name="object 9"/>
          <p:cNvSpPr txBox="1"/>
          <p:nvPr/>
        </p:nvSpPr>
        <p:spPr>
          <a:xfrm>
            <a:off x="1663699" y="2682746"/>
            <a:ext cx="3308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a:t>
            </a:r>
            <a:r>
              <a:rPr sz="2000" dirty="0">
                <a:latin typeface="Courier New"/>
                <a:cs typeface="Courier New"/>
              </a:rPr>
              <a:t>:</a:t>
            </a:r>
            <a:endParaRPr sz="2000">
              <a:latin typeface="Courier New"/>
              <a:cs typeface="Courier New"/>
            </a:endParaRPr>
          </a:p>
        </p:txBody>
      </p:sp>
      <p:sp>
        <p:nvSpPr>
          <p:cNvPr id="10" name="object 10"/>
          <p:cNvSpPr txBox="1"/>
          <p:nvPr/>
        </p:nvSpPr>
        <p:spPr>
          <a:xfrm>
            <a:off x="1663699" y="2987546"/>
            <a:ext cx="1397635" cy="629285"/>
          </a:xfrm>
          <a:prstGeom prst="rect">
            <a:avLst/>
          </a:prstGeom>
        </p:spPr>
        <p:txBody>
          <a:bodyPr vert="horz" wrap="square" lIns="0" tIns="0" rIns="0" bIns="0" rtlCol="0">
            <a:spAutoFit/>
          </a:bodyPr>
          <a:lstStyle/>
          <a:p>
            <a:pPr marL="12700" marR="5080" indent="457200">
              <a:lnSpc>
                <a:spcPct val="100000"/>
              </a:lnSpc>
            </a:pPr>
            <a:r>
              <a:rPr sz="2000" dirty="0">
                <a:latin typeface="Courier New"/>
                <a:cs typeface="Courier New"/>
              </a:rPr>
              <a:t>call</a:t>
            </a:r>
            <a:r>
              <a:rPr sz="2000" spc="-100" dirty="0">
                <a:latin typeface="Courier New"/>
                <a:cs typeface="Courier New"/>
              </a:rPr>
              <a:t> </a:t>
            </a:r>
            <a:r>
              <a:rPr sz="2000" dirty="0">
                <a:latin typeface="Courier New"/>
                <a:cs typeface="Courier New"/>
              </a:rPr>
              <a:t>B  L1:</a:t>
            </a:r>
            <a:endParaRPr sz="2000">
              <a:latin typeface="Courier New"/>
              <a:cs typeface="Courier New"/>
            </a:endParaRPr>
          </a:p>
        </p:txBody>
      </p:sp>
      <p:sp>
        <p:nvSpPr>
          <p:cNvPr id="11" name="object 11"/>
          <p:cNvSpPr txBox="1"/>
          <p:nvPr/>
        </p:nvSpPr>
        <p:spPr>
          <a:xfrm>
            <a:off x="1678939" y="4130546"/>
            <a:ext cx="1245235" cy="1238885"/>
          </a:xfrm>
          <a:prstGeom prst="rect">
            <a:avLst/>
          </a:prstGeom>
        </p:spPr>
        <p:txBody>
          <a:bodyPr vert="horz" wrap="square" lIns="0" tIns="0" rIns="0" bIns="0" rtlCol="0">
            <a:spAutoFit/>
          </a:bodyPr>
          <a:lstStyle/>
          <a:p>
            <a:pPr marL="12700">
              <a:lnSpc>
                <a:spcPct val="100000"/>
              </a:lnSpc>
            </a:pPr>
            <a:r>
              <a:rPr sz="2000" dirty="0">
                <a:latin typeface="Courier New"/>
                <a:cs typeface="Courier New"/>
              </a:rPr>
              <a:t>B:</a:t>
            </a:r>
            <a:endParaRPr sz="2000">
              <a:latin typeface="Courier New"/>
              <a:cs typeface="Courier New"/>
            </a:endParaRPr>
          </a:p>
          <a:p>
            <a:pPr marL="12700" marR="5080" indent="304800">
              <a:lnSpc>
                <a:spcPct val="100000"/>
              </a:lnSpc>
            </a:pPr>
            <a:r>
              <a:rPr sz="2000" dirty="0">
                <a:latin typeface="Courier New"/>
                <a:cs typeface="Courier New"/>
              </a:rPr>
              <a:t>call</a:t>
            </a:r>
            <a:r>
              <a:rPr sz="2000" spc="-100" dirty="0">
                <a:latin typeface="Courier New"/>
                <a:cs typeface="Courier New"/>
              </a:rPr>
              <a:t> </a:t>
            </a:r>
            <a:r>
              <a:rPr sz="2000" dirty="0">
                <a:latin typeface="Courier New"/>
                <a:cs typeface="Courier New"/>
              </a:rPr>
              <a:t>B  L2:</a:t>
            </a:r>
            <a:endParaRPr sz="2000">
              <a:latin typeface="Courier New"/>
              <a:cs typeface="Courier New"/>
            </a:endParaRPr>
          </a:p>
          <a:p>
            <a:pPr marL="12700">
              <a:lnSpc>
                <a:spcPct val="100000"/>
              </a:lnSpc>
            </a:pPr>
            <a:r>
              <a:rPr sz="2000" dirty="0">
                <a:latin typeface="Courier New"/>
                <a:cs typeface="Courier New"/>
              </a:rPr>
              <a:t>return</a:t>
            </a:r>
            <a:endParaRPr sz="2000">
              <a:latin typeface="Courier New"/>
              <a:cs typeface="Courier New"/>
            </a:endParaRPr>
          </a:p>
        </p:txBody>
      </p:sp>
      <p:sp>
        <p:nvSpPr>
          <p:cNvPr id="12" name="object 12"/>
          <p:cNvSpPr/>
          <p:nvPr/>
        </p:nvSpPr>
        <p:spPr>
          <a:xfrm>
            <a:off x="3657600" y="38100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3" name="object 13"/>
          <p:cNvSpPr/>
          <p:nvPr/>
        </p:nvSpPr>
        <p:spPr>
          <a:xfrm>
            <a:off x="5791200" y="38862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4" name="object 14"/>
          <p:cNvSpPr txBox="1"/>
          <p:nvPr/>
        </p:nvSpPr>
        <p:spPr>
          <a:xfrm>
            <a:off x="4650738" y="4209794"/>
            <a:ext cx="6356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dat</a:t>
            </a:r>
            <a:r>
              <a:rPr sz="2000" dirty="0">
                <a:latin typeface="Courier New"/>
                <a:cs typeface="Courier New"/>
              </a:rPr>
              <a:t>a</a:t>
            </a:r>
            <a:endParaRPr sz="2000">
              <a:latin typeface="Courier New"/>
              <a:cs typeface="Courier New"/>
            </a:endParaRPr>
          </a:p>
        </p:txBody>
      </p:sp>
      <p:sp>
        <p:nvSpPr>
          <p:cNvPr id="15" name="object 15"/>
          <p:cNvSpPr txBox="1"/>
          <p:nvPr/>
        </p:nvSpPr>
        <p:spPr>
          <a:xfrm>
            <a:off x="3736338" y="4209794"/>
            <a:ext cx="788035" cy="629285"/>
          </a:xfrm>
          <a:prstGeom prst="rect">
            <a:avLst/>
          </a:prstGeom>
        </p:spPr>
        <p:txBody>
          <a:bodyPr vert="horz" wrap="square" lIns="0" tIns="0" rIns="0" bIns="0" rtlCol="0">
            <a:spAutoFit/>
          </a:bodyPr>
          <a:lstStyle/>
          <a:p>
            <a:pPr marL="12700" marR="5080">
              <a:lnSpc>
                <a:spcPct val="100000"/>
              </a:lnSpc>
            </a:pPr>
            <a:r>
              <a:rPr sz="2000" spc="-5" dirty="0">
                <a:latin typeface="Courier New"/>
                <a:cs typeface="Courier New"/>
              </a:rPr>
              <a:t>Loca</a:t>
            </a:r>
            <a:r>
              <a:rPr sz="2000" dirty="0">
                <a:latin typeface="Courier New"/>
                <a:cs typeface="Courier New"/>
              </a:rPr>
              <a:t>l  for</a:t>
            </a:r>
            <a:r>
              <a:rPr sz="2000" spc="-100" dirty="0">
                <a:latin typeface="Courier New"/>
                <a:cs typeface="Courier New"/>
              </a:rPr>
              <a:t> </a:t>
            </a:r>
            <a:r>
              <a:rPr sz="2000" dirty="0">
                <a:latin typeface="Courier New"/>
                <a:cs typeface="Courier New"/>
              </a:rPr>
              <a:t>A</a:t>
            </a:r>
            <a:endParaRPr sz="2000">
              <a:latin typeface="Courier New"/>
              <a:cs typeface="Courier New"/>
            </a:endParaRPr>
          </a:p>
        </p:txBody>
      </p:sp>
      <p:sp>
        <p:nvSpPr>
          <p:cNvPr id="16" name="object 16"/>
          <p:cNvSpPr txBox="1"/>
          <p:nvPr/>
        </p:nvSpPr>
        <p:spPr>
          <a:xfrm>
            <a:off x="5946137" y="4209794"/>
            <a:ext cx="1550035" cy="629285"/>
          </a:xfrm>
          <a:prstGeom prst="rect">
            <a:avLst/>
          </a:prstGeom>
        </p:spPr>
        <p:txBody>
          <a:bodyPr vert="horz" wrap="square" lIns="0" tIns="0" rIns="0" bIns="0" rtlCol="0">
            <a:spAutoFit/>
          </a:bodyPr>
          <a:lstStyle/>
          <a:p>
            <a:pPr marL="12700" marR="5080">
              <a:lnSpc>
                <a:spcPct val="100000"/>
              </a:lnSpc>
            </a:pPr>
            <a:r>
              <a:rPr sz="2000" dirty="0">
                <a:latin typeface="Courier New"/>
                <a:cs typeface="Courier New"/>
              </a:rPr>
              <a:t>Local</a:t>
            </a:r>
            <a:r>
              <a:rPr sz="2000" spc="-100" dirty="0">
                <a:latin typeface="Courier New"/>
                <a:cs typeface="Courier New"/>
              </a:rPr>
              <a:t> </a:t>
            </a:r>
            <a:r>
              <a:rPr sz="2000" dirty="0">
                <a:latin typeface="Courier New"/>
                <a:cs typeface="Courier New"/>
              </a:rPr>
              <a:t>data  for</a:t>
            </a:r>
            <a:r>
              <a:rPr sz="2000" spc="-100" dirty="0">
                <a:latin typeface="Courier New"/>
                <a:cs typeface="Courier New"/>
              </a:rPr>
              <a:t> </a:t>
            </a:r>
            <a:r>
              <a:rPr sz="2000" dirty="0">
                <a:latin typeface="Courier New"/>
                <a:cs typeface="Courier New"/>
              </a:rPr>
              <a:t>B</a:t>
            </a:r>
            <a:endParaRPr sz="2000">
              <a:latin typeface="Courier New"/>
              <a:cs typeface="Courier New"/>
            </a:endParaRPr>
          </a:p>
        </p:txBody>
      </p:sp>
      <p:sp>
        <p:nvSpPr>
          <p:cNvPr id="17" name="object 17"/>
          <p:cNvSpPr txBox="1"/>
          <p:nvPr/>
        </p:nvSpPr>
        <p:spPr>
          <a:xfrm>
            <a:off x="749299" y="3352798"/>
            <a:ext cx="39878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P</a:t>
            </a:r>
            <a:r>
              <a:rPr sz="2400" dirty="0">
                <a:latin typeface="Times New Roman"/>
                <a:cs typeface="Times New Roman"/>
              </a:rPr>
              <a:t>C</a:t>
            </a:r>
            <a:endParaRPr sz="2400">
              <a:latin typeface="Times New Roman"/>
              <a:cs typeface="Times New Roman"/>
            </a:endParaRPr>
          </a:p>
        </p:txBody>
      </p:sp>
      <p:sp>
        <p:nvSpPr>
          <p:cNvPr id="18" name="object 18"/>
          <p:cNvSpPr/>
          <p:nvPr/>
        </p:nvSpPr>
        <p:spPr>
          <a:xfrm>
            <a:off x="1290827" y="3191255"/>
            <a:ext cx="843280" cy="318770"/>
          </a:xfrm>
          <a:custGeom>
            <a:avLst/>
            <a:gdLst/>
            <a:ahLst/>
            <a:cxnLst/>
            <a:rect l="l" t="t" r="r" b="b"/>
            <a:pathLst>
              <a:path w="843280" h="318770">
                <a:moveTo>
                  <a:pt x="772565" y="39526"/>
                </a:moveTo>
                <a:lnTo>
                  <a:pt x="769119" y="30527"/>
                </a:lnTo>
                <a:lnTo>
                  <a:pt x="3047" y="309371"/>
                </a:lnTo>
                <a:lnTo>
                  <a:pt x="0" y="312419"/>
                </a:lnTo>
                <a:lnTo>
                  <a:pt x="0" y="315467"/>
                </a:lnTo>
                <a:lnTo>
                  <a:pt x="3047" y="318515"/>
                </a:lnTo>
                <a:lnTo>
                  <a:pt x="6095" y="318515"/>
                </a:lnTo>
                <a:lnTo>
                  <a:pt x="772565" y="39526"/>
                </a:lnTo>
                <a:close/>
              </a:path>
              <a:path w="843280" h="318770">
                <a:moveTo>
                  <a:pt x="842771" y="9143"/>
                </a:moveTo>
                <a:lnTo>
                  <a:pt x="757427" y="0"/>
                </a:lnTo>
                <a:lnTo>
                  <a:pt x="769119" y="30527"/>
                </a:lnTo>
                <a:lnTo>
                  <a:pt x="781811" y="25907"/>
                </a:lnTo>
                <a:lnTo>
                  <a:pt x="784859" y="25907"/>
                </a:lnTo>
                <a:lnTo>
                  <a:pt x="787907" y="28955"/>
                </a:lnTo>
                <a:lnTo>
                  <a:pt x="787907" y="68339"/>
                </a:lnTo>
                <a:lnTo>
                  <a:pt x="842771" y="9143"/>
                </a:lnTo>
                <a:close/>
              </a:path>
              <a:path w="843280" h="318770">
                <a:moveTo>
                  <a:pt x="787907" y="33527"/>
                </a:moveTo>
                <a:lnTo>
                  <a:pt x="787907" y="28955"/>
                </a:lnTo>
                <a:lnTo>
                  <a:pt x="784859" y="25907"/>
                </a:lnTo>
                <a:lnTo>
                  <a:pt x="781811" y="25907"/>
                </a:lnTo>
                <a:lnTo>
                  <a:pt x="769119" y="30527"/>
                </a:lnTo>
                <a:lnTo>
                  <a:pt x="772565" y="39526"/>
                </a:lnTo>
                <a:lnTo>
                  <a:pt x="784859" y="35051"/>
                </a:lnTo>
                <a:lnTo>
                  <a:pt x="787907" y="33527"/>
                </a:lnTo>
                <a:close/>
              </a:path>
              <a:path w="843280" h="318770">
                <a:moveTo>
                  <a:pt x="787907" y="68339"/>
                </a:moveTo>
                <a:lnTo>
                  <a:pt x="787907" y="33527"/>
                </a:lnTo>
                <a:lnTo>
                  <a:pt x="784859" y="35051"/>
                </a:lnTo>
                <a:lnTo>
                  <a:pt x="772565" y="39526"/>
                </a:lnTo>
                <a:lnTo>
                  <a:pt x="784859" y="71627"/>
                </a:lnTo>
                <a:lnTo>
                  <a:pt x="787907" y="68339"/>
                </a:lnTo>
                <a:close/>
              </a:path>
            </a:pathLst>
          </a:custGeom>
          <a:solidFill>
            <a:srgbClr val="000000"/>
          </a:solidFill>
        </p:spPr>
        <p:txBody>
          <a:bodyPr wrap="square" lIns="0" tIns="0" rIns="0" bIns="0" rtlCol="0"/>
          <a:lstStyle/>
          <a:p>
            <a:endParaRPr/>
          </a:p>
        </p:txBody>
      </p:sp>
      <p:sp>
        <p:nvSpPr>
          <p:cNvPr id="19" name="object 19"/>
          <p:cNvSpPr txBox="1"/>
          <p:nvPr/>
        </p:nvSpPr>
        <p:spPr>
          <a:xfrm>
            <a:off x="7988296" y="1384807"/>
            <a:ext cx="1148715" cy="739775"/>
          </a:xfrm>
          <a:prstGeom prst="rect">
            <a:avLst/>
          </a:prstGeom>
        </p:spPr>
        <p:txBody>
          <a:bodyPr vert="horz" wrap="square" lIns="0" tIns="0" rIns="0" bIns="0" rtlCol="0">
            <a:spAutoFit/>
          </a:bodyPr>
          <a:lstStyle/>
          <a:p>
            <a:pPr marL="316865" marR="5080" indent="-304800">
              <a:lnSpc>
                <a:spcPts val="2870"/>
              </a:lnSpc>
            </a:pPr>
            <a:r>
              <a:rPr sz="2400" spc="-5" dirty="0">
                <a:solidFill>
                  <a:srgbClr val="CD3100"/>
                </a:solidFill>
                <a:latin typeface="Times New Roman"/>
                <a:cs typeface="Times New Roman"/>
              </a:rPr>
              <a:t>Call</a:t>
            </a:r>
            <a:r>
              <a:rPr sz="2400" spc="-95" dirty="0">
                <a:solidFill>
                  <a:srgbClr val="CD3100"/>
                </a:solidFill>
                <a:latin typeface="Times New Roman"/>
                <a:cs typeface="Times New Roman"/>
              </a:rPr>
              <a:t> </a:t>
            </a:r>
            <a:r>
              <a:rPr sz="2400" spc="-5" dirty="0">
                <a:solidFill>
                  <a:srgbClr val="CD3100"/>
                </a:solidFill>
                <a:latin typeface="Times New Roman"/>
                <a:cs typeface="Times New Roman"/>
              </a:rPr>
              <a:t>tree:  </a:t>
            </a:r>
            <a:r>
              <a:rPr sz="2400" dirty="0">
                <a:solidFill>
                  <a:srgbClr val="CD3100"/>
                </a:solidFill>
                <a:latin typeface="Times New Roman"/>
                <a:cs typeface="Times New Roman"/>
              </a:rPr>
              <a:t>A</a:t>
            </a:r>
            <a:endParaRPr sz="2400">
              <a:latin typeface="Times New Roman"/>
              <a:cs typeface="Times New Roman"/>
            </a:endParaRPr>
          </a:p>
        </p:txBody>
      </p:sp>
      <p:sp>
        <p:nvSpPr>
          <p:cNvPr id="20" name="object 20"/>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Static </a:t>
            </a:r>
            <a:r>
              <a:rPr dirty="0"/>
              <a:t>Allocation:</a:t>
            </a:r>
            <a:r>
              <a:rPr spc="-35" dirty="0"/>
              <a:t> </a:t>
            </a:r>
            <a:r>
              <a:rPr spc="-5" dirty="0"/>
              <a:t>Recursion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2667000"/>
            <a:ext cx="1752600" cy="3810000"/>
          </a:xfrm>
          <a:custGeom>
            <a:avLst/>
            <a:gdLst/>
            <a:ahLst/>
            <a:cxnLst/>
            <a:rect l="l" t="t" r="r" b="b"/>
            <a:pathLst>
              <a:path w="1752600" h="3810000">
                <a:moveTo>
                  <a:pt x="0" y="0"/>
                </a:moveTo>
                <a:lnTo>
                  <a:pt x="0" y="3809999"/>
                </a:lnTo>
                <a:lnTo>
                  <a:pt x="1752599" y="3809999"/>
                </a:lnTo>
                <a:lnTo>
                  <a:pt x="1752599" y="0"/>
                </a:lnTo>
                <a:lnTo>
                  <a:pt x="0" y="0"/>
                </a:lnTo>
                <a:close/>
              </a:path>
            </a:pathLst>
          </a:custGeom>
          <a:ln w="9524">
            <a:solidFill>
              <a:srgbClr val="000000"/>
            </a:solidFill>
          </a:ln>
        </p:spPr>
        <p:txBody>
          <a:bodyPr wrap="square" lIns="0" tIns="0" rIns="0" bIns="0" rtlCol="0"/>
          <a:lstStyle/>
          <a:p>
            <a:endParaRPr/>
          </a:p>
        </p:txBody>
      </p:sp>
      <p:sp>
        <p:nvSpPr>
          <p:cNvPr id="3" name="object 3"/>
          <p:cNvSpPr txBox="1"/>
          <p:nvPr/>
        </p:nvSpPr>
        <p:spPr>
          <a:xfrm>
            <a:off x="1678939" y="2244850"/>
            <a:ext cx="125222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Code</a:t>
            </a:r>
            <a:r>
              <a:rPr sz="2400" spc="-80" dirty="0">
                <a:latin typeface="Times New Roman"/>
                <a:cs typeface="Times New Roman"/>
              </a:rPr>
              <a:t> </a:t>
            </a:r>
            <a:r>
              <a:rPr sz="2400" spc="-5" dirty="0">
                <a:latin typeface="Times New Roman"/>
                <a:cs typeface="Times New Roman"/>
              </a:rPr>
              <a:t>area</a:t>
            </a:r>
            <a:endParaRPr sz="2400">
              <a:latin typeface="Times New Roman"/>
              <a:cs typeface="Times New Roman"/>
            </a:endParaRPr>
          </a:p>
        </p:txBody>
      </p:sp>
      <p:sp>
        <p:nvSpPr>
          <p:cNvPr id="4" name="object 4"/>
          <p:cNvSpPr/>
          <p:nvPr/>
        </p:nvSpPr>
        <p:spPr>
          <a:xfrm>
            <a:off x="3657600" y="3352800"/>
            <a:ext cx="1752600" cy="2667000"/>
          </a:xfrm>
          <a:custGeom>
            <a:avLst/>
            <a:gdLst/>
            <a:ahLst/>
            <a:cxnLst/>
            <a:rect l="l" t="t" r="r" b="b"/>
            <a:pathLst>
              <a:path w="1752600" h="2667000">
                <a:moveTo>
                  <a:pt x="0" y="0"/>
                </a:moveTo>
                <a:lnTo>
                  <a:pt x="0" y="2666999"/>
                </a:lnTo>
                <a:lnTo>
                  <a:pt x="1752599" y="2666999"/>
                </a:lnTo>
                <a:lnTo>
                  <a:pt x="1752599" y="0"/>
                </a:lnTo>
                <a:lnTo>
                  <a:pt x="0" y="0"/>
                </a:lnTo>
                <a:close/>
              </a:path>
            </a:pathLst>
          </a:custGeom>
          <a:ln w="9524">
            <a:solidFill>
              <a:srgbClr val="000000"/>
            </a:solidFill>
          </a:ln>
        </p:spPr>
        <p:txBody>
          <a:bodyPr wrap="square" lIns="0" tIns="0" rIns="0" bIns="0" rtlCol="0"/>
          <a:lstStyle/>
          <a:p>
            <a:endParaRPr/>
          </a:p>
        </p:txBody>
      </p:sp>
      <p:sp>
        <p:nvSpPr>
          <p:cNvPr id="5" name="object 5"/>
          <p:cNvSpPr/>
          <p:nvPr/>
        </p:nvSpPr>
        <p:spPr>
          <a:xfrm>
            <a:off x="5791200" y="3429000"/>
            <a:ext cx="1752600" cy="3276600"/>
          </a:xfrm>
          <a:custGeom>
            <a:avLst/>
            <a:gdLst/>
            <a:ahLst/>
            <a:cxnLst/>
            <a:rect l="l" t="t" r="r" b="b"/>
            <a:pathLst>
              <a:path w="1752600" h="3276600">
                <a:moveTo>
                  <a:pt x="0" y="0"/>
                </a:moveTo>
                <a:lnTo>
                  <a:pt x="0" y="3276599"/>
                </a:lnTo>
                <a:lnTo>
                  <a:pt x="1752599" y="3276599"/>
                </a:lnTo>
                <a:lnTo>
                  <a:pt x="1752599" y="0"/>
                </a:lnTo>
                <a:lnTo>
                  <a:pt x="0" y="0"/>
                </a:lnTo>
                <a:close/>
              </a:path>
            </a:pathLst>
          </a:custGeom>
          <a:ln w="9524">
            <a:solidFill>
              <a:srgbClr val="000000"/>
            </a:solidFill>
          </a:ln>
        </p:spPr>
        <p:txBody>
          <a:bodyPr wrap="square" lIns="0" tIns="0" rIns="0" bIns="0" rtlCol="0"/>
          <a:lstStyle/>
          <a:p>
            <a:endParaRPr/>
          </a:p>
        </p:txBody>
      </p:sp>
      <p:sp>
        <p:nvSpPr>
          <p:cNvPr id="6" name="object 6"/>
          <p:cNvSpPr txBox="1"/>
          <p:nvPr/>
        </p:nvSpPr>
        <p:spPr>
          <a:xfrm>
            <a:off x="3736338" y="2169382"/>
            <a:ext cx="1676400" cy="1118235"/>
          </a:xfrm>
          <a:prstGeom prst="rect">
            <a:avLst/>
          </a:prstGeom>
        </p:spPr>
        <p:txBody>
          <a:bodyPr vert="horz" wrap="square" lIns="0" tIns="0" rIns="0" bIns="0" rtlCol="0">
            <a:spAutoFit/>
          </a:bodyPr>
          <a:lstStyle/>
          <a:p>
            <a:pPr marL="12700" marR="5080">
              <a:lnSpc>
                <a:spcPct val="99800"/>
              </a:lnSpc>
            </a:pPr>
            <a:r>
              <a:rPr sz="2400" spc="-5" dirty="0">
                <a:latin typeface="Times New Roman"/>
                <a:cs typeface="Times New Roman"/>
              </a:rPr>
              <a:t>Activation  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A</a:t>
            </a:r>
            <a:endParaRPr sz="2400">
              <a:latin typeface="Times New Roman"/>
              <a:cs typeface="Times New Roman"/>
            </a:endParaRPr>
          </a:p>
        </p:txBody>
      </p:sp>
      <p:sp>
        <p:nvSpPr>
          <p:cNvPr id="7" name="object 7"/>
          <p:cNvSpPr txBox="1"/>
          <p:nvPr/>
        </p:nvSpPr>
        <p:spPr>
          <a:xfrm>
            <a:off x="5793737" y="2245582"/>
            <a:ext cx="1676400" cy="1118235"/>
          </a:xfrm>
          <a:prstGeom prst="rect">
            <a:avLst/>
          </a:prstGeom>
        </p:spPr>
        <p:txBody>
          <a:bodyPr vert="horz" wrap="square" lIns="0" tIns="0" rIns="0" bIns="0" rtlCol="0">
            <a:spAutoFit/>
          </a:bodyPr>
          <a:lstStyle/>
          <a:p>
            <a:pPr marL="12700" marR="5080">
              <a:lnSpc>
                <a:spcPct val="99800"/>
              </a:lnSpc>
            </a:pPr>
            <a:r>
              <a:rPr sz="2400" spc="-5" dirty="0">
                <a:latin typeface="Times New Roman"/>
                <a:cs typeface="Times New Roman"/>
              </a:rPr>
              <a:t>Activation  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B</a:t>
            </a:r>
            <a:endParaRPr sz="2400">
              <a:latin typeface="Times New Roman"/>
              <a:cs typeface="Times New Roman"/>
            </a:endParaRPr>
          </a:p>
        </p:txBody>
      </p:sp>
      <p:sp>
        <p:nvSpPr>
          <p:cNvPr id="8" name="object 8"/>
          <p:cNvSpPr/>
          <p:nvPr/>
        </p:nvSpPr>
        <p:spPr>
          <a:xfrm>
            <a:off x="1524000" y="41148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9" name="object 9"/>
          <p:cNvSpPr txBox="1"/>
          <p:nvPr/>
        </p:nvSpPr>
        <p:spPr>
          <a:xfrm>
            <a:off x="1663699" y="2682746"/>
            <a:ext cx="3308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a:t>
            </a:r>
            <a:r>
              <a:rPr sz="2000" dirty="0">
                <a:latin typeface="Courier New"/>
                <a:cs typeface="Courier New"/>
              </a:rPr>
              <a:t>:</a:t>
            </a:r>
            <a:endParaRPr sz="2000">
              <a:latin typeface="Courier New"/>
              <a:cs typeface="Courier New"/>
            </a:endParaRPr>
          </a:p>
        </p:txBody>
      </p:sp>
      <p:sp>
        <p:nvSpPr>
          <p:cNvPr id="10" name="object 10"/>
          <p:cNvSpPr txBox="1"/>
          <p:nvPr/>
        </p:nvSpPr>
        <p:spPr>
          <a:xfrm>
            <a:off x="1663699" y="2987546"/>
            <a:ext cx="1397635" cy="629285"/>
          </a:xfrm>
          <a:prstGeom prst="rect">
            <a:avLst/>
          </a:prstGeom>
        </p:spPr>
        <p:txBody>
          <a:bodyPr vert="horz" wrap="square" lIns="0" tIns="0" rIns="0" bIns="0" rtlCol="0">
            <a:spAutoFit/>
          </a:bodyPr>
          <a:lstStyle/>
          <a:p>
            <a:pPr marL="12700" marR="5080" indent="457200">
              <a:lnSpc>
                <a:spcPct val="100000"/>
              </a:lnSpc>
            </a:pPr>
            <a:r>
              <a:rPr sz="2000" dirty="0">
                <a:latin typeface="Courier New"/>
                <a:cs typeface="Courier New"/>
              </a:rPr>
              <a:t>call</a:t>
            </a:r>
            <a:r>
              <a:rPr sz="2000" spc="-100" dirty="0">
                <a:latin typeface="Courier New"/>
                <a:cs typeface="Courier New"/>
              </a:rPr>
              <a:t> </a:t>
            </a:r>
            <a:r>
              <a:rPr sz="2000" dirty="0">
                <a:latin typeface="Courier New"/>
                <a:cs typeface="Courier New"/>
              </a:rPr>
              <a:t>B  L1:</a:t>
            </a:r>
            <a:endParaRPr sz="2000">
              <a:latin typeface="Courier New"/>
              <a:cs typeface="Courier New"/>
            </a:endParaRPr>
          </a:p>
        </p:txBody>
      </p:sp>
      <p:sp>
        <p:nvSpPr>
          <p:cNvPr id="11" name="object 11"/>
          <p:cNvSpPr txBox="1"/>
          <p:nvPr/>
        </p:nvSpPr>
        <p:spPr>
          <a:xfrm>
            <a:off x="1678939" y="4206746"/>
            <a:ext cx="1245235" cy="1238885"/>
          </a:xfrm>
          <a:prstGeom prst="rect">
            <a:avLst/>
          </a:prstGeom>
        </p:spPr>
        <p:txBody>
          <a:bodyPr vert="horz" wrap="square" lIns="0" tIns="0" rIns="0" bIns="0" rtlCol="0">
            <a:spAutoFit/>
          </a:bodyPr>
          <a:lstStyle/>
          <a:p>
            <a:pPr marL="12700">
              <a:lnSpc>
                <a:spcPct val="100000"/>
              </a:lnSpc>
            </a:pPr>
            <a:r>
              <a:rPr sz="2000" dirty="0">
                <a:latin typeface="Courier New"/>
                <a:cs typeface="Courier New"/>
              </a:rPr>
              <a:t>B:</a:t>
            </a:r>
            <a:endParaRPr sz="2000">
              <a:latin typeface="Courier New"/>
              <a:cs typeface="Courier New"/>
            </a:endParaRPr>
          </a:p>
          <a:p>
            <a:pPr marL="12700" marR="5080" indent="304800">
              <a:lnSpc>
                <a:spcPct val="100000"/>
              </a:lnSpc>
            </a:pPr>
            <a:r>
              <a:rPr sz="2000" dirty="0">
                <a:latin typeface="Courier New"/>
                <a:cs typeface="Courier New"/>
              </a:rPr>
              <a:t>call</a:t>
            </a:r>
            <a:r>
              <a:rPr sz="2000" spc="-100" dirty="0">
                <a:latin typeface="Courier New"/>
                <a:cs typeface="Courier New"/>
              </a:rPr>
              <a:t> </a:t>
            </a:r>
            <a:r>
              <a:rPr sz="2000" dirty="0">
                <a:latin typeface="Courier New"/>
                <a:cs typeface="Courier New"/>
              </a:rPr>
              <a:t>B  L2:</a:t>
            </a:r>
            <a:endParaRPr sz="2000">
              <a:latin typeface="Courier New"/>
              <a:cs typeface="Courier New"/>
            </a:endParaRPr>
          </a:p>
          <a:p>
            <a:pPr marL="12700">
              <a:lnSpc>
                <a:spcPct val="100000"/>
              </a:lnSpc>
            </a:pPr>
            <a:r>
              <a:rPr sz="2000" dirty="0">
                <a:latin typeface="Courier New"/>
                <a:cs typeface="Courier New"/>
              </a:rPr>
              <a:t>return</a:t>
            </a:r>
            <a:endParaRPr sz="2000">
              <a:latin typeface="Courier New"/>
              <a:cs typeface="Courier New"/>
            </a:endParaRPr>
          </a:p>
        </p:txBody>
      </p:sp>
      <p:sp>
        <p:nvSpPr>
          <p:cNvPr id="12" name="object 12"/>
          <p:cNvSpPr/>
          <p:nvPr/>
        </p:nvSpPr>
        <p:spPr>
          <a:xfrm>
            <a:off x="3657600" y="38100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3" name="object 13"/>
          <p:cNvSpPr/>
          <p:nvPr/>
        </p:nvSpPr>
        <p:spPr>
          <a:xfrm>
            <a:off x="5791200" y="38862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4" name="object 14"/>
          <p:cNvSpPr txBox="1"/>
          <p:nvPr/>
        </p:nvSpPr>
        <p:spPr>
          <a:xfrm>
            <a:off x="4650738" y="4209794"/>
            <a:ext cx="6356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dat</a:t>
            </a:r>
            <a:r>
              <a:rPr sz="2000" dirty="0">
                <a:latin typeface="Courier New"/>
                <a:cs typeface="Courier New"/>
              </a:rPr>
              <a:t>a</a:t>
            </a:r>
            <a:endParaRPr sz="2000">
              <a:latin typeface="Courier New"/>
              <a:cs typeface="Courier New"/>
            </a:endParaRPr>
          </a:p>
        </p:txBody>
      </p:sp>
      <p:sp>
        <p:nvSpPr>
          <p:cNvPr id="15" name="object 15"/>
          <p:cNvSpPr txBox="1"/>
          <p:nvPr/>
        </p:nvSpPr>
        <p:spPr>
          <a:xfrm>
            <a:off x="3736338" y="4209794"/>
            <a:ext cx="788035" cy="629285"/>
          </a:xfrm>
          <a:prstGeom prst="rect">
            <a:avLst/>
          </a:prstGeom>
        </p:spPr>
        <p:txBody>
          <a:bodyPr vert="horz" wrap="square" lIns="0" tIns="0" rIns="0" bIns="0" rtlCol="0">
            <a:spAutoFit/>
          </a:bodyPr>
          <a:lstStyle/>
          <a:p>
            <a:pPr marL="12700" marR="5080">
              <a:lnSpc>
                <a:spcPct val="100000"/>
              </a:lnSpc>
            </a:pPr>
            <a:r>
              <a:rPr sz="2000" spc="-5" dirty="0">
                <a:latin typeface="Courier New"/>
                <a:cs typeface="Courier New"/>
              </a:rPr>
              <a:t>Loca</a:t>
            </a:r>
            <a:r>
              <a:rPr sz="2000" dirty="0">
                <a:latin typeface="Courier New"/>
                <a:cs typeface="Courier New"/>
              </a:rPr>
              <a:t>l  for</a:t>
            </a:r>
            <a:r>
              <a:rPr sz="2000" spc="-100" dirty="0">
                <a:latin typeface="Courier New"/>
                <a:cs typeface="Courier New"/>
              </a:rPr>
              <a:t> </a:t>
            </a:r>
            <a:r>
              <a:rPr sz="2000" dirty="0">
                <a:latin typeface="Courier New"/>
                <a:cs typeface="Courier New"/>
              </a:rPr>
              <a:t>A</a:t>
            </a:r>
            <a:endParaRPr sz="2000">
              <a:latin typeface="Courier New"/>
              <a:cs typeface="Courier New"/>
            </a:endParaRPr>
          </a:p>
        </p:txBody>
      </p:sp>
      <p:sp>
        <p:nvSpPr>
          <p:cNvPr id="16" name="object 16"/>
          <p:cNvSpPr txBox="1"/>
          <p:nvPr/>
        </p:nvSpPr>
        <p:spPr>
          <a:xfrm>
            <a:off x="5946137" y="4209794"/>
            <a:ext cx="1550035" cy="629285"/>
          </a:xfrm>
          <a:prstGeom prst="rect">
            <a:avLst/>
          </a:prstGeom>
        </p:spPr>
        <p:txBody>
          <a:bodyPr vert="horz" wrap="square" lIns="0" tIns="0" rIns="0" bIns="0" rtlCol="0">
            <a:spAutoFit/>
          </a:bodyPr>
          <a:lstStyle/>
          <a:p>
            <a:pPr marL="12700" marR="5080">
              <a:lnSpc>
                <a:spcPct val="100000"/>
              </a:lnSpc>
            </a:pPr>
            <a:r>
              <a:rPr sz="2000" dirty="0">
                <a:latin typeface="Courier New"/>
                <a:cs typeface="Courier New"/>
              </a:rPr>
              <a:t>Local</a:t>
            </a:r>
            <a:r>
              <a:rPr sz="2000" spc="-100" dirty="0">
                <a:latin typeface="Courier New"/>
                <a:cs typeface="Courier New"/>
              </a:rPr>
              <a:t> </a:t>
            </a:r>
            <a:r>
              <a:rPr sz="2000" dirty="0">
                <a:latin typeface="Courier New"/>
                <a:cs typeface="Courier New"/>
              </a:rPr>
              <a:t>data  for</a:t>
            </a:r>
            <a:r>
              <a:rPr sz="2000" spc="-100" dirty="0">
                <a:latin typeface="Courier New"/>
                <a:cs typeface="Courier New"/>
              </a:rPr>
              <a:t> </a:t>
            </a:r>
            <a:r>
              <a:rPr sz="2000" dirty="0">
                <a:latin typeface="Courier New"/>
                <a:cs typeface="Courier New"/>
              </a:rPr>
              <a:t>B</a:t>
            </a:r>
            <a:endParaRPr sz="2000">
              <a:latin typeface="Courier New"/>
              <a:cs typeface="Courier New"/>
            </a:endParaRPr>
          </a:p>
        </p:txBody>
      </p:sp>
      <p:sp>
        <p:nvSpPr>
          <p:cNvPr id="17" name="object 17"/>
          <p:cNvSpPr txBox="1"/>
          <p:nvPr/>
        </p:nvSpPr>
        <p:spPr>
          <a:xfrm>
            <a:off x="749299" y="3352798"/>
            <a:ext cx="39878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P</a:t>
            </a:r>
            <a:r>
              <a:rPr sz="2400" dirty="0">
                <a:latin typeface="Times New Roman"/>
                <a:cs typeface="Times New Roman"/>
              </a:rPr>
              <a:t>C</a:t>
            </a:r>
            <a:endParaRPr sz="2400">
              <a:latin typeface="Times New Roman"/>
              <a:cs typeface="Times New Roman"/>
            </a:endParaRPr>
          </a:p>
        </p:txBody>
      </p:sp>
      <p:sp>
        <p:nvSpPr>
          <p:cNvPr id="18" name="object 18"/>
          <p:cNvSpPr/>
          <p:nvPr/>
        </p:nvSpPr>
        <p:spPr>
          <a:xfrm>
            <a:off x="1062227" y="3729227"/>
            <a:ext cx="919480" cy="995680"/>
          </a:xfrm>
          <a:custGeom>
            <a:avLst/>
            <a:gdLst/>
            <a:ahLst/>
            <a:cxnLst/>
            <a:rect l="l" t="t" r="r" b="b"/>
            <a:pathLst>
              <a:path w="919480" h="995679">
                <a:moveTo>
                  <a:pt x="870658" y="935476"/>
                </a:moveTo>
                <a:lnTo>
                  <a:pt x="7619" y="1523"/>
                </a:lnTo>
                <a:lnTo>
                  <a:pt x="4571" y="0"/>
                </a:lnTo>
                <a:lnTo>
                  <a:pt x="1523" y="1523"/>
                </a:lnTo>
                <a:lnTo>
                  <a:pt x="0" y="4571"/>
                </a:lnTo>
                <a:lnTo>
                  <a:pt x="1523" y="7619"/>
                </a:lnTo>
                <a:lnTo>
                  <a:pt x="863588" y="942152"/>
                </a:lnTo>
                <a:lnTo>
                  <a:pt x="870658" y="935476"/>
                </a:lnTo>
                <a:close/>
              </a:path>
              <a:path w="919480" h="995679">
                <a:moveTo>
                  <a:pt x="880871" y="980518"/>
                </a:moveTo>
                <a:lnTo>
                  <a:pt x="880871" y="949451"/>
                </a:lnTo>
                <a:lnTo>
                  <a:pt x="879347" y="952499"/>
                </a:lnTo>
                <a:lnTo>
                  <a:pt x="876299" y="954023"/>
                </a:lnTo>
                <a:lnTo>
                  <a:pt x="871727" y="950975"/>
                </a:lnTo>
                <a:lnTo>
                  <a:pt x="863588" y="942152"/>
                </a:lnTo>
                <a:lnTo>
                  <a:pt x="839723" y="964691"/>
                </a:lnTo>
                <a:lnTo>
                  <a:pt x="880871" y="980518"/>
                </a:lnTo>
                <a:close/>
              </a:path>
              <a:path w="919480" h="995679">
                <a:moveTo>
                  <a:pt x="880871" y="949451"/>
                </a:moveTo>
                <a:lnTo>
                  <a:pt x="879347" y="944879"/>
                </a:lnTo>
                <a:lnTo>
                  <a:pt x="870658" y="935476"/>
                </a:lnTo>
                <a:lnTo>
                  <a:pt x="863588" y="942152"/>
                </a:lnTo>
                <a:lnTo>
                  <a:pt x="871727" y="950975"/>
                </a:lnTo>
                <a:lnTo>
                  <a:pt x="876299" y="954023"/>
                </a:lnTo>
                <a:lnTo>
                  <a:pt x="879347" y="952499"/>
                </a:lnTo>
                <a:lnTo>
                  <a:pt x="880871" y="949451"/>
                </a:lnTo>
                <a:close/>
              </a:path>
              <a:path w="919480" h="995679">
                <a:moveTo>
                  <a:pt x="918971" y="995171"/>
                </a:moveTo>
                <a:lnTo>
                  <a:pt x="894587" y="912875"/>
                </a:lnTo>
                <a:lnTo>
                  <a:pt x="870658" y="935476"/>
                </a:lnTo>
                <a:lnTo>
                  <a:pt x="879347" y="944879"/>
                </a:lnTo>
                <a:lnTo>
                  <a:pt x="880871" y="949451"/>
                </a:lnTo>
                <a:lnTo>
                  <a:pt x="880871" y="980518"/>
                </a:lnTo>
                <a:lnTo>
                  <a:pt x="918971" y="995171"/>
                </a:lnTo>
                <a:close/>
              </a:path>
            </a:pathLst>
          </a:custGeom>
          <a:solidFill>
            <a:srgbClr val="000000"/>
          </a:solidFill>
        </p:spPr>
        <p:txBody>
          <a:bodyPr wrap="square" lIns="0" tIns="0" rIns="0" bIns="0" rtlCol="0"/>
          <a:lstStyle/>
          <a:p>
            <a:endParaRPr/>
          </a:p>
        </p:txBody>
      </p:sp>
      <p:sp>
        <p:nvSpPr>
          <p:cNvPr id="19" name="object 19"/>
          <p:cNvSpPr txBox="1"/>
          <p:nvPr/>
        </p:nvSpPr>
        <p:spPr>
          <a:xfrm>
            <a:off x="6540497" y="3428998"/>
            <a:ext cx="364490" cy="388620"/>
          </a:xfrm>
          <a:prstGeom prst="rect">
            <a:avLst/>
          </a:prstGeom>
        </p:spPr>
        <p:txBody>
          <a:bodyPr vert="horz" wrap="square" lIns="0" tIns="0" rIns="0" bIns="0" rtlCol="0">
            <a:spAutoFit/>
          </a:bodyPr>
          <a:lstStyle/>
          <a:p>
            <a:pPr marL="12700">
              <a:lnSpc>
                <a:spcPct val="100000"/>
              </a:lnSpc>
            </a:pPr>
            <a:r>
              <a:rPr sz="2400" spc="-10" dirty="0">
                <a:latin typeface="Times New Roman"/>
                <a:cs typeface="Times New Roman"/>
              </a:rPr>
              <a:t>L</a:t>
            </a:r>
            <a:r>
              <a:rPr sz="2400" dirty="0">
                <a:latin typeface="Times New Roman"/>
                <a:cs typeface="Times New Roman"/>
              </a:rPr>
              <a:t>1</a:t>
            </a:r>
            <a:endParaRPr sz="2400">
              <a:latin typeface="Times New Roman"/>
              <a:cs typeface="Times New Roman"/>
            </a:endParaRPr>
          </a:p>
        </p:txBody>
      </p:sp>
      <p:sp>
        <p:nvSpPr>
          <p:cNvPr id="20" name="object 20"/>
          <p:cNvSpPr txBox="1"/>
          <p:nvPr/>
        </p:nvSpPr>
        <p:spPr>
          <a:xfrm>
            <a:off x="7988296" y="1384807"/>
            <a:ext cx="1148715" cy="739775"/>
          </a:xfrm>
          <a:prstGeom prst="rect">
            <a:avLst/>
          </a:prstGeom>
        </p:spPr>
        <p:txBody>
          <a:bodyPr vert="horz" wrap="square" lIns="0" tIns="0" rIns="0" bIns="0" rtlCol="0">
            <a:spAutoFit/>
          </a:bodyPr>
          <a:lstStyle/>
          <a:p>
            <a:pPr marL="316865" marR="5080" indent="-304800">
              <a:lnSpc>
                <a:spcPts val="2870"/>
              </a:lnSpc>
            </a:pPr>
            <a:r>
              <a:rPr sz="2400" spc="-5" dirty="0">
                <a:solidFill>
                  <a:srgbClr val="CD3100"/>
                </a:solidFill>
                <a:latin typeface="Times New Roman"/>
                <a:cs typeface="Times New Roman"/>
              </a:rPr>
              <a:t>Call</a:t>
            </a:r>
            <a:r>
              <a:rPr sz="2400" spc="-95" dirty="0">
                <a:solidFill>
                  <a:srgbClr val="CD3100"/>
                </a:solidFill>
                <a:latin typeface="Times New Roman"/>
                <a:cs typeface="Times New Roman"/>
              </a:rPr>
              <a:t> </a:t>
            </a:r>
            <a:r>
              <a:rPr sz="2400" spc="-5" dirty="0">
                <a:solidFill>
                  <a:srgbClr val="CD3100"/>
                </a:solidFill>
                <a:latin typeface="Times New Roman"/>
                <a:cs typeface="Times New Roman"/>
              </a:rPr>
              <a:t>tree:  </a:t>
            </a:r>
            <a:r>
              <a:rPr sz="2400" dirty="0">
                <a:solidFill>
                  <a:srgbClr val="CD3100"/>
                </a:solidFill>
                <a:latin typeface="Times New Roman"/>
                <a:cs typeface="Times New Roman"/>
              </a:rPr>
              <a:t>A</a:t>
            </a:r>
            <a:endParaRPr sz="2400">
              <a:latin typeface="Times New Roman"/>
              <a:cs typeface="Times New Roman"/>
            </a:endParaRPr>
          </a:p>
        </p:txBody>
      </p:sp>
      <p:sp>
        <p:nvSpPr>
          <p:cNvPr id="21" name="object 21"/>
          <p:cNvSpPr txBox="1"/>
          <p:nvPr/>
        </p:nvSpPr>
        <p:spPr>
          <a:xfrm>
            <a:off x="8369296" y="2467354"/>
            <a:ext cx="229235" cy="388620"/>
          </a:xfrm>
          <a:prstGeom prst="rect">
            <a:avLst/>
          </a:prstGeom>
        </p:spPr>
        <p:txBody>
          <a:bodyPr vert="horz" wrap="square" lIns="0" tIns="0" rIns="0" bIns="0" rtlCol="0">
            <a:spAutoFit/>
          </a:bodyPr>
          <a:lstStyle/>
          <a:p>
            <a:pPr marL="12700">
              <a:lnSpc>
                <a:spcPct val="100000"/>
              </a:lnSpc>
            </a:pPr>
            <a:r>
              <a:rPr sz="2400" dirty="0">
                <a:solidFill>
                  <a:srgbClr val="CD3100"/>
                </a:solidFill>
                <a:latin typeface="Times New Roman"/>
                <a:cs typeface="Times New Roman"/>
              </a:rPr>
              <a:t>B</a:t>
            </a:r>
            <a:endParaRPr sz="2400">
              <a:latin typeface="Times New Roman"/>
              <a:cs typeface="Times New Roman"/>
            </a:endParaRPr>
          </a:p>
        </p:txBody>
      </p:sp>
      <p:sp>
        <p:nvSpPr>
          <p:cNvPr id="22" name="object 22"/>
          <p:cNvSpPr/>
          <p:nvPr/>
        </p:nvSpPr>
        <p:spPr>
          <a:xfrm>
            <a:off x="8458200" y="2057400"/>
            <a:ext cx="0" cy="457200"/>
          </a:xfrm>
          <a:custGeom>
            <a:avLst/>
            <a:gdLst/>
            <a:ahLst/>
            <a:cxnLst/>
            <a:rect l="l" t="t" r="r" b="b"/>
            <a:pathLst>
              <a:path h="457200">
                <a:moveTo>
                  <a:pt x="0" y="0"/>
                </a:moveTo>
                <a:lnTo>
                  <a:pt x="0" y="457199"/>
                </a:lnTo>
              </a:path>
            </a:pathLst>
          </a:custGeom>
          <a:ln w="9524">
            <a:solidFill>
              <a:srgbClr val="000000"/>
            </a:solidFill>
          </a:ln>
        </p:spPr>
        <p:txBody>
          <a:bodyPr wrap="square" lIns="0" tIns="0" rIns="0" bIns="0" rtlCol="0"/>
          <a:lstStyle/>
          <a:p>
            <a:endParaRPr/>
          </a:p>
        </p:txBody>
      </p:sp>
      <p:sp>
        <p:nvSpPr>
          <p:cNvPr id="23" name="object 2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Static </a:t>
            </a:r>
            <a:r>
              <a:rPr dirty="0"/>
              <a:t>Allocation:</a:t>
            </a:r>
            <a:r>
              <a:rPr spc="-35" dirty="0"/>
              <a:t> </a:t>
            </a:r>
            <a:r>
              <a:rPr spc="-5" dirty="0"/>
              <a:t>Recursion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2667000"/>
            <a:ext cx="1752600" cy="3810000"/>
          </a:xfrm>
          <a:custGeom>
            <a:avLst/>
            <a:gdLst/>
            <a:ahLst/>
            <a:cxnLst/>
            <a:rect l="l" t="t" r="r" b="b"/>
            <a:pathLst>
              <a:path w="1752600" h="3810000">
                <a:moveTo>
                  <a:pt x="0" y="0"/>
                </a:moveTo>
                <a:lnTo>
                  <a:pt x="0" y="3809999"/>
                </a:lnTo>
                <a:lnTo>
                  <a:pt x="1752599" y="3809999"/>
                </a:lnTo>
                <a:lnTo>
                  <a:pt x="1752599" y="0"/>
                </a:lnTo>
                <a:lnTo>
                  <a:pt x="0" y="0"/>
                </a:lnTo>
                <a:close/>
              </a:path>
            </a:pathLst>
          </a:custGeom>
          <a:ln w="9524">
            <a:solidFill>
              <a:srgbClr val="000000"/>
            </a:solidFill>
          </a:ln>
        </p:spPr>
        <p:txBody>
          <a:bodyPr wrap="square" lIns="0" tIns="0" rIns="0" bIns="0" rtlCol="0"/>
          <a:lstStyle/>
          <a:p>
            <a:endParaRPr/>
          </a:p>
        </p:txBody>
      </p:sp>
      <p:sp>
        <p:nvSpPr>
          <p:cNvPr id="3" name="object 3"/>
          <p:cNvSpPr txBox="1"/>
          <p:nvPr/>
        </p:nvSpPr>
        <p:spPr>
          <a:xfrm>
            <a:off x="1678939" y="2244850"/>
            <a:ext cx="125222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Code</a:t>
            </a:r>
            <a:r>
              <a:rPr sz="2400" spc="-80" dirty="0">
                <a:latin typeface="Times New Roman"/>
                <a:cs typeface="Times New Roman"/>
              </a:rPr>
              <a:t> </a:t>
            </a:r>
            <a:r>
              <a:rPr sz="2400" spc="-5" dirty="0">
                <a:latin typeface="Times New Roman"/>
                <a:cs typeface="Times New Roman"/>
              </a:rPr>
              <a:t>area</a:t>
            </a:r>
            <a:endParaRPr sz="2400">
              <a:latin typeface="Times New Roman"/>
              <a:cs typeface="Times New Roman"/>
            </a:endParaRPr>
          </a:p>
        </p:txBody>
      </p:sp>
      <p:sp>
        <p:nvSpPr>
          <p:cNvPr id="4" name="object 4"/>
          <p:cNvSpPr/>
          <p:nvPr/>
        </p:nvSpPr>
        <p:spPr>
          <a:xfrm>
            <a:off x="3657600" y="3352800"/>
            <a:ext cx="1752600" cy="2667000"/>
          </a:xfrm>
          <a:custGeom>
            <a:avLst/>
            <a:gdLst/>
            <a:ahLst/>
            <a:cxnLst/>
            <a:rect l="l" t="t" r="r" b="b"/>
            <a:pathLst>
              <a:path w="1752600" h="2667000">
                <a:moveTo>
                  <a:pt x="0" y="0"/>
                </a:moveTo>
                <a:lnTo>
                  <a:pt x="0" y="2666999"/>
                </a:lnTo>
                <a:lnTo>
                  <a:pt x="1752599" y="2666999"/>
                </a:lnTo>
                <a:lnTo>
                  <a:pt x="1752599" y="0"/>
                </a:lnTo>
                <a:lnTo>
                  <a:pt x="0" y="0"/>
                </a:lnTo>
                <a:close/>
              </a:path>
            </a:pathLst>
          </a:custGeom>
          <a:ln w="9524">
            <a:solidFill>
              <a:srgbClr val="000000"/>
            </a:solidFill>
          </a:ln>
        </p:spPr>
        <p:txBody>
          <a:bodyPr wrap="square" lIns="0" tIns="0" rIns="0" bIns="0" rtlCol="0"/>
          <a:lstStyle/>
          <a:p>
            <a:endParaRPr/>
          </a:p>
        </p:txBody>
      </p:sp>
      <p:sp>
        <p:nvSpPr>
          <p:cNvPr id="5" name="object 5"/>
          <p:cNvSpPr/>
          <p:nvPr/>
        </p:nvSpPr>
        <p:spPr>
          <a:xfrm>
            <a:off x="5791200" y="3429000"/>
            <a:ext cx="1752600" cy="3276600"/>
          </a:xfrm>
          <a:custGeom>
            <a:avLst/>
            <a:gdLst/>
            <a:ahLst/>
            <a:cxnLst/>
            <a:rect l="l" t="t" r="r" b="b"/>
            <a:pathLst>
              <a:path w="1752600" h="3276600">
                <a:moveTo>
                  <a:pt x="0" y="0"/>
                </a:moveTo>
                <a:lnTo>
                  <a:pt x="0" y="3276599"/>
                </a:lnTo>
                <a:lnTo>
                  <a:pt x="1752599" y="3276599"/>
                </a:lnTo>
                <a:lnTo>
                  <a:pt x="1752599" y="0"/>
                </a:lnTo>
                <a:lnTo>
                  <a:pt x="0" y="0"/>
                </a:lnTo>
                <a:close/>
              </a:path>
            </a:pathLst>
          </a:custGeom>
          <a:ln w="9524">
            <a:solidFill>
              <a:srgbClr val="000000"/>
            </a:solidFill>
          </a:ln>
        </p:spPr>
        <p:txBody>
          <a:bodyPr wrap="square" lIns="0" tIns="0" rIns="0" bIns="0" rtlCol="0"/>
          <a:lstStyle/>
          <a:p>
            <a:endParaRPr/>
          </a:p>
        </p:txBody>
      </p:sp>
      <p:sp>
        <p:nvSpPr>
          <p:cNvPr id="6" name="object 6"/>
          <p:cNvSpPr txBox="1"/>
          <p:nvPr/>
        </p:nvSpPr>
        <p:spPr>
          <a:xfrm>
            <a:off x="3736338" y="2169382"/>
            <a:ext cx="1676400" cy="1118235"/>
          </a:xfrm>
          <a:prstGeom prst="rect">
            <a:avLst/>
          </a:prstGeom>
        </p:spPr>
        <p:txBody>
          <a:bodyPr vert="horz" wrap="square" lIns="0" tIns="0" rIns="0" bIns="0" rtlCol="0">
            <a:spAutoFit/>
          </a:bodyPr>
          <a:lstStyle/>
          <a:p>
            <a:pPr marL="12700" marR="5080">
              <a:lnSpc>
                <a:spcPct val="99800"/>
              </a:lnSpc>
            </a:pPr>
            <a:r>
              <a:rPr sz="2400" spc="-5" dirty="0">
                <a:latin typeface="Times New Roman"/>
                <a:cs typeface="Times New Roman"/>
              </a:rPr>
              <a:t>Activation  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A</a:t>
            </a:r>
            <a:endParaRPr sz="2400">
              <a:latin typeface="Times New Roman"/>
              <a:cs typeface="Times New Roman"/>
            </a:endParaRPr>
          </a:p>
        </p:txBody>
      </p:sp>
      <p:sp>
        <p:nvSpPr>
          <p:cNvPr id="7" name="object 7"/>
          <p:cNvSpPr txBox="1"/>
          <p:nvPr/>
        </p:nvSpPr>
        <p:spPr>
          <a:xfrm>
            <a:off x="5793737" y="2245582"/>
            <a:ext cx="1676400" cy="1118235"/>
          </a:xfrm>
          <a:prstGeom prst="rect">
            <a:avLst/>
          </a:prstGeom>
        </p:spPr>
        <p:txBody>
          <a:bodyPr vert="horz" wrap="square" lIns="0" tIns="0" rIns="0" bIns="0" rtlCol="0">
            <a:spAutoFit/>
          </a:bodyPr>
          <a:lstStyle/>
          <a:p>
            <a:pPr marL="12700" marR="5080">
              <a:lnSpc>
                <a:spcPct val="99800"/>
              </a:lnSpc>
            </a:pPr>
            <a:r>
              <a:rPr sz="2400" spc="-5" dirty="0">
                <a:latin typeface="Times New Roman"/>
                <a:cs typeface="Times New Roman"/>
              </a:rPr>
              <a:t>Activation  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B</a:t>
            </a:r>
            <a:endParaRPr sz="2400">
              <a:latin typeface="Times New Roman"/>
              <a:cs typeface="Times New Roman"/>
            </a:endParaRPr>
          </a:p>
        </p:txBody>
      </p:sp>
      <p:sp>
        <p:nvSpPr>
          <p:cNvPr id="8" name="object 8"/>
          <p:cNvSpPr/>
          <p:nvPr/>
        </p:nvSpPr>
        <p:spPr>
          <a:xfrm>
            <a:off x="1524000" y="41148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9" name="object 9"/>
          <p:cNvSpPr txBox="1"/>
          <p:nvPr/>
        </p:nvSpPr>
        <p:spPr>
          <a:xfrm>
            <a:off x="1663699" y="2682746"/>
            <a:ext cx="3308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a:t>
            </a:r>
            <a:r>
              <a:rPr sz="2000" dirty="0">
                <a:latin typeface="Courier New"/>
                <a:cs typeface="Courier New"/>
              </a:rPr>
              <a:t>:</a:t>
            </a:r>
            <a:endParaRPr sz="2000">
              <a:latin typeface="Courier New"/>
              <a:cs typeface="Courier New"/>
            </a:endParaRPr>
          </a:p>
        </p:txBody>
      </p:sp>
      <p:sp>
        <p:nvSpPr>
          <p:cNvPr id="10" name="object 10"/>
          <p:cNvSpPr txBox="1"/>
          <p:nvPr/>
        </p:nvSpPr>
        <p:spPr>
          <a:xfrm>
            <a:off x="1663699" y="2987546"/>
            <a:ext cx="1397635" cy="629285"/>
          </a:xfrm>
          <a:prstGeom prst="rect">
            <a:avLst/>
          </a:prstGeom>
        </p:spPr>
        <p:txBody>
          <a:bodyPr vert="horz" wrap="square" lIns="0" tIns="0" rIns="0" bIns="0" rtlCol="0">
            <a:spAutoFit/>
          </a:bodyPr>
          <a:lstStyle/>
          <a:p>
            <a:pPr marL="12700" marR="5080" indent="457200">
              <a:lnSpc>
                <a:spcPct val="100000"/>
              </a:lnSpc>
            </a:pPr>
            <a:r>
              <a:rPr sz="2000" dirty="0">
                <a:latin typeface="Courier New"/>
                <a:cs typeface="Courier New"/>
              </a:rPr>
              <a:t>call</a:t>
            </a:r>
            <a:r>
              <a:rPr sz="2000" spc="-100" dirty="0">
                <a:latin typeface="Courier New"/>
                <a:cs typeface="Courier New"/>
              </a:rPr>
              <a:t> </a:t>
            </a:r>
            <a:r>
              <a:rPr sz="2000" dirty="0">
                <a:latin typeface="Courier New"/>
                <a:cs typeface="Courier New"/>
              </a:rPr>
              <a:t>B  L1:</a:t>
            </a:r>
            <a:endParaRPr sz="2000">
              <a:latin typeface="Courier New"/>
              <a:cs typeface="Courier New"/>
            </a:endParaRPr>
          </a:p>
        </p:txBody>
      </p:sp>
      <p:sp>
        <p:nvSpPr>
          <p:cNvPr id="11" name="object 11"/>
          <p:cNvSpPr txBox="1"/>
          <p:nvPr/>
        </p:nvSpPr>
        <p:spPr>
          <a:xfrm>
            <a:off x="1678939" y="4130546"/>
            <a:ext cx="1245235" cy="1238885"/>
          </a:xfrm>
          <a:prstGeom prst="rect">
            <a:avLst/>
          </a:prstGeom>
        </p:spPr>
        <p:txBody>
          <a:bodyPr vert="horz" wrap="square" lIns="0" tIns="0" rIns="0" bIns="0" rtlCol="0">
            <a:spAutoFit/>
          </a:bodyPr>
          <a:lstStyle/>
          <a:p>
            <a:pPr marL="12700">
              <a:lnSpc>
                <a:spcPct val="100000"/>
              </a:lnSpc>
            </a:pPr>
            <a:r>
              <a:rPr sz="2000" dirty="0">
                <a:latin typeface="Courier New"/>
                <a:cs typeface="Courier New"/>
              </a:rPr>
              <a:t>B:</a:t>
            </a:r>
            <a:endParaRPr sz="2000">
              <a:latin typeface="Courier New"/>
              <a:cs typeface="Courier New"/>
            </a:endParaRPr>
          </a:p>
          <a:p>
            <a:pPr marL="12700" marR="5080" indent="304800">
              <a:lnSpc>
                <a:spcPct val="100000"/>
              </a:lnSpc>
            </a:pPr>
            <a:r>
              <a:rPr sz="2000" dirty="0">
                <a:latin typeface="Courier New"/>
                <a:cs typeface="Courier New"/>
              </a:rPr>
              <a:t>call</a:t>
            </a:r>
            <a:r>
              <a:rPr sz="2000" spc="-100" dirty="0">
                <a:latin typeface="Courier New"/>
                <a:cs typeface="Courier New"/>
              </a:rPr>
              <a:t> </a:t>
            </a:r>
            <a:r>
              <a:rPr sz="2000" dirty="0">
                <a:latin typeface="Courier New"/>
                <a:cs typeface="Courier New"/>
              </a:rPr>
              <a:t>B  L2:</a:t>
            </a:r>
            <a:endParaRPr sz="2000">
              <a:latin typeface="Courier New"/>
              <a:cs typeface="Courier New"/>
            </a:endParaRPr>
          </a:p>
          <a:p>
            <a:pPr marL="12700">
              <a:lnSpc>
                <a:spcPct val="100000"/>
              </a:lnSpc>
            </a:pPr>
            <a:r>
              <a:rPr sz="2000" dirty="0">
                <a:latin typeface="Courier New"/>
                <a:cs typeface="Courier New"/>
              </a:rPr>
              <a:t>return</a:t>
            </a:r>
            <a:endParaRPr sz="2000">
              <a:latin typeface="Courier New"/>
              <a:cs typeface="Courier New"/>
            </a:endParaRPr>
          </a:p>
        </p:txBody>
      </p:sp>
      <p:sp>
        <p:nvSpPr>
          <p:cNvPr id="12" name="object 12"/>
          <p:cNvSpPr/>
          <p:nvPr/>
        </p:nvSpPr>
        <p:spPr>
          <a:xfrm>
            <a:off x="3657600" y="38100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3" name="object 13"/>
          <p:cNvSpPr/>
          <p:nvPr/>
        </p:nvSpPr>
        <p:spPr>
          <a:xfrm>
            <a:off x="5791200" y="38862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4" name="object 14"/>
          <p:cNvSpPr txBox="1"/>
          <p:nvPr/>
        </p:nvSpPr>
        <p:spPr>
          <a:xfrm>
            <a:off x="4650738" y="4209794"/>
            <a:ext cx="6356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dat</a:t>
            </a:r>
            <a:r>
              <a:rPr sz="2000" dirty="0">
                <a:latin typeface="Courier New"/>
                <a:cs typeface="Courier New"/>
              </a:rPr>
              <a:t>a</a:t>
            </a:r>
            <a:endParaRPr sz="2000">
              <a:latin typeface="Courier New"/>
              <a:cs typeface="Courier New"/>
            </a:endParaRPr>
          </a:p>
        </p:txBody>
      </p:sp>
      <p:sp>
        <p:nvSpPr>
          <p:cNvPr id="15" name="object 15"/>
          <p:cNvSpPr txBox="1"/>
          <p:nvPr/>
        </p:nvSpPr>
        <p:spPr>
          <a:xfrm>
            <a:off x="3736338" y="4209794"/>
            <a:ext cx="788035" cy="629285"/>
          </a:xfrm>
          <a:prstGeom prst="rect">
            <a:avLst/>
          </a:prstGeom>
        </p:spPr>
        <p:txBody>
          <a:bodyPr vert="horz" wrap="square" lIns="0" tIns="0" rIns="0" bIns="0" rtlCol="0">
            <a:spAutoFit/>
          </a:bodyPr>
          <a:lstStyle/>
          <a:p>
            <a:pPr marL="12700" marR="5080">
              <a:lnSpc>
                <a:spcPct val="100000"/>
              </a:lnSpc>
            </a:pPr>
            <a:r>
              <a:rPr sz="2000" spc="-5" dirty="0">
                <a:latin typeface="Courier New"/>
                <a:cs typeface="Courier New"/>
              </a:rPr>
              <a:t>Loca</a:t>
            </a:r>
            <a:r>
              <a:rPr sz="2000" dirty="0">
                <a:latin typeface="Courier New"/>
                <a:cs typeface="Courier New"/>
              </a:rPr>
              <a:t>l  for</a:t>
            </a:r>
            <a:r>
              <a:rPr sz="2000" spc="-100" dirty="0">
                <a:latin typeface="Courier New"/>
                <a:cs typeface="Courier New"/>
              </a:rPr>
              <a:t> </a:t>
            </a:r>
            <a:r>
              <a:rPr sz="2000" dirty="0">
                <a:latin typeface="Courier New"/>
                <a:cs typeface="Courier New"/>
              </a:rPr>
              <a:t>A</a:t>
            </a:r>
            <a:endParaRPr sz="2000">
              <a:latin typeface="Courier New"/>
              <a:cs typeface="Courier New"/>
            </a:endParaRPr>
          </a:p>
        </p:txBody>
      </p:sp>
      <p:sp>
        <p:nvSpPr>
          <p:cNvPr id="16" name="object 16"/>
          <p:cNvSpPr txBox="1"/>
          <p:nvPr/>
        </p:nvSpPr>
        <p:spPr>
          <a:xfrm>
            <a:off x="5946137" y="4209794"/>
            <a:ext cx="1550035" cy="629285"/>
          </a:xfrm>
          <a:prstGeom prst="rect">
            <a:avLst/>
          </a:prstGeom>
        </p:spPr>
        <p:txBody>
          <a:bodyPr vert="horz" wrap="square" lIns="0" tIns="0" rIns="0" bIns="0" rtlCol="0">
            <a:spAutoFit/>
          </a:bodyPr>
          <a:lstStyle/>
          <a:p>
            <a:pPr marL="12700" marR="5080">
              <a:lnSpc>
                <a:spcPct val="100000"/>
              </a:lnSpc>
            </a:pPr>
            <a:r>
              <a:rPr sz="2000" dirty="0">
                <a:latin typeface="Courier New"/>
                <a:cs typeface="Courier New"/>
              </a:rPr>
              <a:t>Local</a:t>
            </a:r>
            <a:r>
              <a:rPr sz="2000" spc="-100" dirty="0">
                <a:latin typeface="Courier New"/>
                <a:cs typeface="Courier New"/>
              </a:rPr>
              <a:t> </a:t>
            </a:r>
            <a:r>
              <a:rPr sz="2000" dirty="0">
                <a:latin typeface="Courier New"/>
                <a:cs typeface="Courier New"/>
              </a:rPr>
              <a:t>data  for</a:t>
            </a:r>
            <a:r>
              <a:rPr sz="2000" spc="-100" dirty="0">
                <a:latin typeface="Courier New"/>
                <a:cs typeface="Courier New"/>
              </a:rPr>
              <a:t> </a:t>
            </a:r>
            <a:r>
              <a:rPr sz="2000" dirty="0">
                <a:latin typeface="Courier New"/>
                <a:cs typeface="Courier New"/>
              </a:rPr>
              <a:t>B</a:t>
            </a:r>
            <a:endParaRPr sz="2000">
              <a:latin typeface="Courier New"/>
              <a:cs typeface="Courier New"/>
            </a:endParaRPr>
          </a:p>
        </p:txBody>
      </p:sp>
      <p:sp>
        <p:nvSpPr>
          <p:cNvPr id="17" name="object 17"/>
          <p:cNvSpPr txBox="1"/>
          <p:nvPr/>
        </p:nvSpPr>
        <p:spPr>
          <a:xfrm>
            <a:off x="749299" y="3352798"/>
            <a:ext cx="39878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P</a:t>
            </a:r>
            <a:r>
              <a:rPr sz="2400" dirty="0">
                <a:latin typeface="Times New Roman"/>
                <a:cs typeface="Times New Roman"/>
              </a:rPr>
              <a:t>C</a:t>
            </a:r>
            <a:endParaRPr sz="2400">
              <a:latin typeface="Times New Roman"/>
              <a:cs typeface="Times New Roman"/>
            </a:endParaRPr>
          </a:p>
        </p:txBody>
      </p:sp>
      <p:sp>
        <p:nvSpPr>
          <p:cNvPr id="18" name="object 18"/>
          <p:cNvSpPr/>
          <p:nvPr/>
        </p:nvSpPr>
        <p:spPr>
          <a:xfrm>
            <a:off x="1138427" y="3729227"/>
            <a:ext cx="547370" cy="1452880"/>
          </a:xfrm>
          <a:custGeom>
            <a:avLst/>
            <a:gdLst/>
            <a:ahLst/>
            <a:cxnLst/>
            <a:rect l="l" t="t" r="r" b="b"/>
            <a:pathLst>
              <a:path w="547369" h="1452879">
                <a:moveTo>
                  <a:pt x="516534" y="1378740"/>
                </a:moveTo>
                <a:lnTo>
                  <a:pt x="9143" y="3047"/>
                </a:lnTo>
                <a:lnTo>
                  <a:pt x="6095" y="0"/>
                </a:lnTo>
                <a:lnTo>
                  <a:pt x="3047" y="0"/>
                </a:lnTo>
                <a:lnTo>
                  <a:pt x="0" y="3047"/>
                </a:lnTo>
                <a:lnTo>
                  <a:pt x="0" y="6095"/>
                </a:lnTo>
                <a:lnTo>
                  <a:pt x="507536" y="1382185"/>
                </a:lnTo>
                <a:lnTo>
                  <a:pt x="516534" y="1378740"/>
                </a:lnTo>
                <a:close/>
              </a:path>
              <a:path w="547369" h="1452879">
                <a:moveTo>
                  <a:pt x="521207" y="1436834"/>
                </a:moveTo>
                <a:lnTo>
                  <a:pt x="521207" y="1391411"/>
                </a:lnTo>
                <a:lnTo>
                  <a:pt x="518159" y="1397507"/>
                </a:lnTo>
                <a:lnTo>
                  <a:pt x="513587" y="1397507"/>
                </a:lnTo>
                <a:lnTo>
                  <a:pt x="512063" y="1394459"/>
                </a:lnTo>
                <a:lnTo>
                  <a:pt x="507536" y="1382185"/>
                </a:lnTo>
                <a:lnTo>
                  <a:pt x="475487" y="1394459"/>
                </a:lnTo>
                <a:lnTo>
                  <a:pt x="521207" y="1436834"/>
                </a:lnTo>
                <a:close/>
              </a:path>
              <a:path w="547369" h="1452879">
                <a:moveTo>
                  <a:pt x="521207" y="1391411"/>
                </a:moveTo>
                <a:lnTo>
                  <a:pt x="516534" y="1378740"/>
                </a:lnTo>
                <a:lnTo>
                  <a:pt x="507536" y="1382185"/>
                </a:lnTo>
                <a:lnTo>
                  <a:pt x="512063" y="1394459"/>
                </a:lnTo>
                <a:lnTo>
                  <a:pt x="513587" y="1397507"/>
                </a:lnTo>
                <a:lnTo>
                  <a:pt x="518159" y="1397507"/>
                </a:lnTo>
                <a:lnTo>
                  <a:pt x="521207" y="1391411"/>
                </a:lnTo>
                <a:close/>
              </a:path>
              <a:path w="547369" h="1452879">
                <a:moveTo>
                  <a:pt x="547115" y="1367027"/>
                </a:moveTo>
                <a:lnTo>
                  <a:pt x="516534" y="1378740"/>
                </a:lnTo>
                <a:lnTo>
                  <a:pt x="521207" y="1391411"/>
                </a:lnTo>
                <a:lnTo>
                  <a:pt x="521207" y="1436834"/>
                </a:lnTo>
                <a:lnTo>
                  <a:pt x="537971" y="1452371"/>
                </a:lnTo>
                <a:lnTo>
                  <a:pt x="547115" y="1367027"/>
                </a:lnTo>
                <a:close/>
              </a:path>
            </a:pathLst>
          </a:custGeom>
          <a:solidFill>
            <a:srgbClr val="000000"/>
          </a:solidFill>
        </p:spPr>
        <p:txBody>
          <a:bodyPr wrap="square" lIns="0" tIns="0" rIns="0" bIns="0" rtlCol="0"/>
          <a:lstStyle/>
          <a:p>
            <a:endParaRPr/>
          </a:p>
        </p:txBody>
      </p:sp>
      <p:sp>
        <p:nvSpPr>
          <p:cNvPr id="19" name="object 19"/>
          <p:cNvSpPr txBox="1"/>
          <p:nvPr/>
        </p:nvSpPr>
        <p:spPr>
          <a:xfrm>
            <a:off x="6540497" y="3428998"/>
            <a:ext cx="364490" cy="388620"/>
          </a:xfrm>
          <a:prstGeom prst="rect">
            <a:avLst/>
          </a:prstGeom>
        </p:spPr>
        <p:txBody>
          <a:bodyPr vert="horz" wrap="square" lIns="0" tIns="0" rIns="0" bIns="0" rtlCol="0">
            <a:spAutoFit/>
          </a:bodyPr>
          <a:lstStyle/>
          <a:p>
            <a:pPr marL="12700">
              <a:lnSpc>
                <a:spcPct val="100000"/>
              </a:lnSpc>
            </a:pPr>
            <a:r>
              <a:rPr sz="2400" spc="-10" dirty="0">
                <a:latin typeface="Times New Roman"/>
                <a:cs typeface="Times New Roman"/>
              </a:rPr>
              <a:t>L</a:t>
            </a:r>
            <a:r>
              <a:rPr sz="2400" dirty="0">
                <a:latin typeface="Times New Roman"/>
                <a:cs typeface="Times New Roman"/>
              </a:rPr>
              <a:t>2</a:t>
            </a:r>
            <a:endParaRPr sz="2400">
              <a:latin typeface="Times New Roman"/>
              <a:cs typeface="Times New Roman"/>
            </a:endParaRPr>
          </a:p>
        </p:txBody>
      </p:sp>
      <p:sp>
        <p:nvSpPr>
          <p:cNvPr id="20" name="object 20"/>
          <p:cNvSpPr txBox="1"/>
          <p:nvPr/>
        </p:nvSpPr>
        <p:spPr>
          <a:xfrm>
            <a:off x="7988296" y="1384807"/>
            <a:ext cx="1148715" cy="739775"/>
          </a:xfrm>
          <a:prstGeom prst="rect">
            <a:avLst/>
          </a:prstGeom>
        </p:spPr>
        <p:txBody>
          <a:bodyPr vert="horz" wrap="square" lIns="0" tIns="0" rIns="0" bIns="0" rtlCol="0">
            <a:spAutoFit/>
          </a:bodyPr>
          <a:lstStyle/>
          <a:p>
            <a:pPr marL="316865" marR="5080" indent="-304800">
              <a:lnSpc>
                <a:spcPts val="2870"/>
              </a:lnSpc>
            </a:pPr>
            <a:r>
              <a:rPr sz="2400" spc="-5" dirty="0">
                <a:solidFill>
                  <a:srgbClr val="CD3100"/>
                </a:solidFill>
                <a:latin typeface="Times New Roman"/>
                <a:cs typeface="Times New Roman"/>
              </a:rPr>
              <a:t>Call</a:t>
            </a:r>
            <a:r>
              <a:rPr sz="2400" spc="-95" dirty="0">
                <a:solidFill>
                  <a:srgbClr val="CD3100"/>
                </a:solidFill>
                <a:latin typeface="Times New Roman"/>
                <a:cs typeface="Times New Roman"/>
              </a:rPr>
              <a:t> </a:t>
            </a:r>
            <a:r>
              <a:rPr sz="2400" spc="-5" dirty="0">
                <a:solidFill>
                  <a:srgbClr val="CD3100"/>
                </a:solidFill>
                <a:latin typeface="Times New Roman"/>
                <a:cs typeface="Times New Roman"/>
              </a:rPr>
              <a:t>tree:  </a:t>
            </a:r>
            <a:r>
              <a:rPr sz="2400" dirty="0">
                <a:solidFill>
                  <a:srgbClr val="CD3100"/>
                </a:solidFill>
                <a:latin typeface="Times New Roman"/>
                <a:cs typeface="Times New Roman"/>
              </a:rPr>
              <a:t>A</a:t>
            </a:r>
            <a:endParaRPr sz="2400">
              <a:latin typeface="Times New Roman"/>
              <a:cs typeface="Times New Roman"/>
            </a:endParaRPr>
          </a:p>
        </p:txBody>
      </p:sp>
      <p:sp>
        <p:nvSpPr>
          <p:cNvPr id="21" name="object 21"/>
          <p:cNvSpPr txBox="1"/>
          <p:nvPr/>
        </p:nvSpPr>
        <p:spPr>
          <a:xfrm>
            <a:off x="8369296" y="2467354"/>
            <a:ext cx="229235" cy="388620"/>
          </a:xfrm>
          <a:prstGeom prst="rect">
            <a:avLst/>
          </a:prstGeom>
        </p:spPr>
        <p:txBody>
          <a:bodyPr vert="horz" wrap="square" lIns="0" tIns="0" rIns="0" bIns="0" rtlCol="0">
            <a:spAutoFit/>
          </a:bodyPr>
          <a:lstStyle/>
          <a:p>
            <a:pPr marL="12700">
              <a:lnSpc>
                <a:spcPct val="100000"/>
              </a:lnSpc>
            </a:pPr>
            <a:r>
              <a:rPr sz="2400" dirty="0">
                <a:solidFill>
                  <a:srgbClr val="CD3100"/>
                </a:solidFill>
                <a:latin typeface="Times New Roman"/>
                <a:cs typeface="Times New Roman"/>
              </a:rPr>
              <a:t>B</a:t>
            </a:r>
            <a:endParaRPr sz="2400">
              <a:latin typeface="Times New Roman"/>
              <a:cs typeface="Times New Roman"/>
            </a:endParaRPr>
          </a:p>
        </p:txBody>
      </p:sp>
      <p:sp>
        <p:nvSpPr>
          <p:cNvPr id="22" name="object 22"/>
          <p:cNvSpPr txBox="1"/>
          <p:nvPr/>
        </p:nvSpPr>
        <p:spPr>
          <a:xfrm>
            <a:off x="8369296" y="3197350"/>
            <a:ext cx="229235" cy="388620"/>
          </a:xfrm>
          <a:prstGeom prst="rect">
            <a:avLst/>
          </a:prstGeom>
        </p:spPr>
        <p:txBody>
          <a:bodyPr vert="horz" wrap="square" lIns="0" tIns="0" rIns="0" bIns="0" rtlCol="0">
            <a:spAutoFit/>
          </a:bodyPr>
          <a:lstStyle/>
          <a:p>
            <a:pPr marL="12700">
              <a:lnSpc>
                <a:spcPct val="100000"/>
              </a:lnSpc>
            </a:pPr>
            <a:r>
              <a:rPr sz="2400" dirty="0">
                <a:solidFill>
                  <a:srgbClr val="CD3100"/>
                </a:solidFill>
                <a:latin typeface="Times New Roman"/>
                <a:cs typeface="Times New Roman"/>
              </a:rPr>
              <a:t>B</a:t>
            </a:r>
            <a:endParaRPr sz="2400">
              <a:latin typeface="Times New Roman"/>
              <a:cs typeface="Times New Roman"/>
            </a:endParaRPr>
          </a:p>
        </p:txBody>
      </p:sp>
      <p:sp>
        <p:nvSpPr>
          <p:cNvPr id="23" name="object 23"/>
          <p:cNvSpPr/>
          <p:nvPr/>
        </p:nvSpPr>
        <p:spPr>
          <a:xfrm>
            <a:off x="8458200" y="2057400"/>
            <a:ext cx="0" cy="457200"/>
          </a:xfrm>
          <a:custGeom>
            <a:avLst/>
            <a:gdLst/>
            <a:ahLst/>
            <a:cxnLst/>
            <a:rect l="l" t="t" r="r" b="b"/>
            <a:pathLst>
              <a:path h="457200">
                <a:moveTo>
                  <a:pt x="0" y="0"/>
                </a:moveTo>
                <a:lnTo>
                  <a:pt x="0" y="457199"/>
                </a:lnTo>
              </a:path>
            </a:pathLst>
          </a:custGeom>
          <a:ln w="9524">
            <a:solidFill>
              <a:srgbClr val="000000"/>
            </a:solidFill>
          </a:ln>
        </p:spPr>
        <p:txBody>
          <a:bodyPr wrap="square" lIns="0" tIns="0" rIns="0" bIns="0" rtlCol="0"/>
          <a:lstStyle/>
          <a:p>
            <a:endParaRPr/>
          </a:p>
        </p:txBody>
      </p:sp>
      <p:sp>
        <p:nvSpPr>
          <p:cNvPr id="24" name="object 24"/>
          <p:cNvSpPr/>
          <p:nvPr/>
        </p:nvSpPr>
        <p:spPr>
          <a:xfrm>
            <a:off x="8458200" y="2819400"/>
            <a:ext cx="0" cy="457200"/>
          </a:xfrm>
          <a:custGeom>
            <a:avLst/>
            <a:gdLst/>
            <a:ahLst/>
            <a:cxnLst/>
            <a:rect l="l" t="t" r="r" b="b"/>
            <a:pathLst>
              <a:path h="457200">
                <a:moveTo>
                  <a:pt x="0" y="0"/>
                </a:moveTo>
                <a:lnTo>
                  <a:pt x="0" y="457199"/>
                </a:lnTo>
              </a:path>
            </a:pathLst>
          </a:custGeom>
          <a:ln w="9524">
            <a:solidFill>
              <a:srgbClr val="000000"/>
            </a:solidFill>
          </a:ln>
        </p:spPr>
        <p:txBody>
          <a:bodyPr wrap="square" lIns="0" tIns="0" rIns="0" bIns="0" rtlCol="0"/>
          <a:lstStyle/>
          <a:p>
            <a:endParaRPr/>
          </a:p>
        </p:txBody>
      </p:sp>
      <p:sp>
        <p:nvSpPr>
          <p:cNvPr id="25" name="object 2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Static </a:t>
            </a:r>
            <a:r>
              <a:rPr dirty="0"/>
              <a:t>Allocation:</a:t>
            </a:r>
            <a:r>
              <a:rPr spc="-35" dirty="0"/>
              <a:t> </a:t>
            </a:r>
            <a:r>
              <a:rPr spc="-5" dirty="0"/>
              <a:t>Recursion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2667000"/>
            <a:ext cx="1752600" cy="3810000"/>
          </a:xfrm>
          <a:custGeom>
            <a:avLst/>
            <a:gdLst/>
            <a:ahLst/>
            <a:cxnLst/>
            <a:rect l="l" t="t" r="r" b="b"/>
            <a:pathLst>
              <a:path w="1752600" h="3810000">
                <a:moveTo>
                  <a:pt x="0" y="0"/>
                </a:moveTo>
                <a:lnTo>
                  <a:pt x="0" y="3809999"/>
                </a:lnTo>
                <a:lnTo>
                  <a:pt x="1752599" y="3809999"/>
                </a:lnTo>
                <a:lnTo>
                  <a:pt x="1752599" y="0"/>
                </a:lnTo>
                <a:lnTo>
                  <a:pt x="0" y="0"/>
                </a:lnTo>
                <a:close/>
              </a:path>
            </a:pathLst>
          </a:custGeom>
          <a:ln w="9524">
            <a:solidFill>
              <a:srgbClr val="000000"/>
            </a:solidFill>
          </a:ln>
        </p:spPr>
        <p:txBody>
          <a:bodyPr wrap="square" lIns="0" tIns="0" rIns="0" bIns="0" rtlCol="0"/>
          <a:lstStyle/>
          <a:p>
            <a:endParaRPr/>
          </a:p>
        </p:txBody>
      </p:sp>
      <p:sp>
        <p:nvSpPr>
          <p:cNvPr id="3" name="object 3"/>
          <p:cNvSpPr txBox="1"/>
          <p:nvPr/>
        </p:nvSpPr>
        <p:spPr>
          <a:xfrm>
            <a:off x="1678939" y="2244850"/>
            <a:ext cx="125222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Code</a:t>
            </a:r>
            <a:r>
              <a:rPr sz="2400" spc="-80" dirty="0">
                <a:latin typeface="Times New Roman"/>
                <a:cs typeface="Times New Roman"/>
              </a:rPr>
              <a:t> </a:t>
            </a:r>
            <a:r>
              <a:rPr sz="2400" spc="-5" dirty="0">
                <a:latin typeface="Times New Roman"/>
                <a:cs typeface="Times New Roman"/>
              </a:rPr>
              <a:t>area</a:t>
            </a:r>
            <a:endParaRPr sz="2400">
              <a:latin typeface="Times New Roman"/>
              <a:cs typeface="Times New Roman"/>
            </a:endParaRPr>
          </a:p>
        </p:txBody>
      </p:sp>
      <p:sp>
        <p:nvSpPr>
          <p:cNvPr id="4" name="object 4"/>
          <p:cNvSpPr/>
          <p:nvPr/>
        </p:nvSpPr>
        <p:spPr>
          <a:xfrm>
            <a:off x="3657600" y="3352800"/>
            <a:ext cx="1752600" cy="2667000"/>
          </a:xfrm>
          <a:custGeom>
            <a:avLst/>
            <a:gdLst/>
            <a:ahLst/>
            <a:cxnLst/>
            <a:rect l="l" t="t" r="r" b="b"/>
            <a:pathLst>
              <a:path w="1752600" h="2667000">
                <a:moveTo>
                  <a:pt x="0" y="0"/>
                </a:moveTo>
                <a:lnTo>
                  <a:pt x="0" y="2666999"/>
                </a:lnTo>
                <a:lnTo>
                  <a:pt x="1752599" y="2666999"/>
                </a:lnTo>
                <a:lnTo>
                  <a:pt x="1752599" y="0"/>
                </a:lnTo>
                <a:lnTo>
                  <a:pt x="0" y="0"/>
                </a:lnTo>
                <a:close/>
              </a:path>
            </a:pathLst>
          </a:custGeom>
          <a:ln w="9524">
            <a:solidFill>
              <a:srgbClr val="000000"/>
            </a:solidFill>
          </a:ln>
        </p:spPr>
        <p:txBody>
          <a:bodyPr wrap="square" lIns="0" tIns="0" rIns="0" bIns="0" rtlCol="0"/>
          <a:lstStyle/>
          <a:p>
            <a:endParaRPr/>
          </a:p>
        </p:txBody>
      </p:sp>
      <p:sp>
        <p:nvSpPr>
          <p:cNvPr id="5" name="object 5"/>
          <p:cNvSpPr/>
          <p:nvPr/>
        </p:nvSpPr>
        <p:spPr>
          <a:xfrm>
            <a:off x="5791200" y="3429000"/>
            <a:ext cx="1752600" cy="3276600"/>
          </a:xfrm>
          <a:custGeom>
            <a:avLst/>
            <a:gdLst/>
            <a:ahLst/>
            <a:cxnLst/>
            <a:rect l="l" t="t" r="r" b="b"/>
            <a:pathLst>
              <a:path w="1752600" h="3276600">
                <a:moveTo>
                  <a:pt x="0" y="0"/>
                </a:moveTo>
                <a:lnTo>
                  <a:pt x="0" y="3276599"/>
                </a:lnTo>
                <a:lnTo>
                  <a:pt x="1752599" y="3276599"/>
                </a:lnTo>
                <a:lnTo>
                  <a:pt x="1752599" y="0"/>
                </a:lnTo>
                <a:lnTo>
                  <a:pt x="0" y="0"/>
                </a:lnTo>
                <a:close/>
              </a:path>
            </a:pathLst>
          </a:custGeom>
          <a:ln w="9524">
            <a:solidFill>
              <a:srgbClr val="000000"/>
            </a:solidFill>
          </a:ln>
        </p:spPr>
        <p:txBody>
          <a:bodyPr wrap="square" lIns="0" tIns="0" rIns="0" bIns="0" rtlCol="0"/>
          <a:lstStyle/>
          <a:p>
            <a:endParaRPr/>
          </a:p>
        </p:txBody>
      </p:sp>
      <p:sp>
        <p:nvSpPr>
          <p:cNvPr id="6" name="object 6"/>
          <p:cNvSpPr txBox="1"/>
          <p:nvPr/>
        </p:nvSpPr>
        <p:spPr>
          <a:xfrm>
            <a:off x="3736338" y="2169382"/>
            <a:ext cx="1676400" cy="1118235"/>
          </a:xfrm>
          <a:prstGeom prst="rect">
            <a:avLst/>
          </a:prstGeom>
        </p:spPr>
        <p:txBody>
          <a:bodyPr vert="horz" wrap="square" lIns="0" tIns="0" rIns="0" bIns="0" rtlCol="0">
            <a:spAutoFit/>
          </a:bodyPr>
          <a:lstStyle/>
          <a:p>
            <a:pPr marL="12700" marR="5080">
              <a:lnSpc>
                <a:spcPct val="99800"/>
              </a:lnSpc>
            </a:pPr>
            <a:r>
              <a:rPr sz="2400" spc="-5" dirty="0">
                <a:latin typeface="Times New Roman"/>
                <a:cs typeface="Times New Roman"/>
              </a:rPr>
              <a:t>Activation  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A</a:t>
            </a:r>
            <a:endParaRPr sz="2400">
              <a:latin typeface="Times New Roman"/>
              <a:cs typeface="Times New Roman"/>
            </a:endParaRPr>
          </a:p>
        </p:txBody>
      </p:sp>
      <p:sp>
        <p:nvSpPr>
          <p:cNvPr id="7" name="object 7"/>
          <p:cNvSpPr txBox="1"/>
          <p:nvPr/>
        </p:nvSpPr>
        <p:spPr>
          <a:xfrm>
            <a:off x="5793737" y="2245582"/>
            <a:ext cx="1676400" cy="1118235"/>
          </a:xfrm>
          <a:prstGeom prst="rect">
            <a:avLst/>
          </a:prstGeom>
        </p:spPr>
        <p:txBody>
          <a:bodyPr vert="horz" wrap="square" lIns="0" tIns="0" rIns="0" bIns="0" rtlCol="0">
            <a:spAutoFit/>
          </a:bodyPr>
          <a:lstStyle/>
          <a:p>
            <a:pPr marL="12700" marR="5080">
              <a:lnSpc>
                <a:spcPct val="99800"/>
              </a:lnSpc>
            </a:pPr>
            <a:r>
              <a:rPr sz="2400" spc="-5" dirty="0">
                <a:latin typeface="Times New Roman"/>
                <a:cs typeface="Times New Roman"/>
              </a:rPr>
              <a:t>Activation  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B</a:t>
            </a:r>
            <a:endParaRPr sz="2400">
              <a:latin typeface="Times New Roman"/>
              <a:cs typeface="Times New Roman"/>
            </a:endParaRPr>
          </a:p>
        </p:txBody>
      </p:sp>
      <p:sp>
        <p:nvSpPr>
          <p:cNvPr id="8" name="object 8"/>
          <p:cNvSpPr/>
          <p:nvPr/>
        </p:nvSpPr>
        <p:spPr>
          <a:xfrm>
            <a:off x="1524000" y="41148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9" name="object 9"/>
          <p:cNvSpPr txBox="1"/>
          <p:nvPr/>
        </p:nvSpPr>
        <p:spPr>
          <a:xfrm>
            <a:off x="1663699" y="2682746"/>
            <a:ext cx="3308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a:t>
            </a:r>
            <a:r>
              <a:rPr sz="2000" dirty="0">
                <a:latin typeface="Courier New"/>
                <a:cs typeface="Courier New"/>
              </a:rPr>
              <a:t>:</a:t>
            </a:r>
            <a:endParaRPr sz="2000">
              <a:latin typeface="Courier New"/>
              <a:cs typeface="Courier New"/>
            </a:endParaRPr>
          </a:p>
        </p:txBody>
      </p:sp>
      <p:sp>
        <p:nvSpPr>
          <p:cNvPr id="10" name="object 10"/>
          <p:cNvSpPr txBox="1"/>
          <p:nvPr/>
        </p:nvSpPr>
        <p:spPr>
          <a:xfrm>
            <a:off x="1663699" y="2987546"/>
            <a:ext cx="1397635" cy="629285"/>
          </a:xfrm>
          <a:prstGeom prst="rect">
            <a:avLst/>
          </a:prstGeom>
        </p:spPr>
        <p:txBody>
          <a:bodyPr vert="horz" wrap="square" lIns="0" tIns="0" rIns="0" bIns="0" rtlCol="0">
            <a:spAutoFit/>
          </a:bodyPr>
          <a:lstStyle/>
          <a:p>
            <a:pPr marL="12700" marR="5080" indent="457200">
              <a:lnSpc>
                <a:spcPct val="100000"/>
              </a:lnSpc>
            </a:pPr>
            <a:r>
              <a:rPr sz="2000" dirty="0">
                <a:latin typeface="Courier New"/>
                <a:cs typeface="Courier New"/>
              </a:rPr>
              <a:t>call</a:t>
            </a:r>
            <a:r>
              <a:rPr sz="2000" spc="-100" dirty="0">
                <a:latin typeface="Courier New"/>
                <a:cs typeface="Courier New"/>
              </a:rPr>
              <a:t> </a:t>
            </a:r>
            <a:r>
              <a:rPr sz="2000" dirty="0">
                <a:latin typeface="Courier New"/>
                <a:cs typeface="Courier New"/>
              </a:rPr>
              <a:t>B  L1:</a:t>
            </a:r>
            <a:endParaRPr sz="2000">
              <a:latin typeface="Courier New"/>
              <a:cs typeface="Courier New"/>
            </a:endParaRPr>
          </a:p>
        </p:txBody>
      </p:sp>
      <p:sp>
        <p:nvSpPr>
          <p:cNvPr id="11" name="object 11"/>
          <p:cNvSpPr txBox="1"/>
          <p:nvPr/>
        </p:nvSpPr>
        <p:spPr>
          <a:xfrm>
            <a:off x="1678939" y="4130546"/>
            <a:ext cx="1245235" cy="1238885"/>
          </a:xfrm>
          <a:prstGeom prst="rect">
            <a:avLst/>
          </a:prstGeom>
        </p:spPr>
        <p:txBody>
          <a:bodyPr vert="horz" wrap="square" lIns="0" tIns="0" rIns="0" bIns="0" rtlCol="0">
            <a:spAutoFit/>
          </a:bodyPr>
          <a:lstStyle/>
          <a:p>
            <a:pPr marL="12700">
              <a:lnSpc>
                <a:spcPct val="100000"/>
              </a:lnSpc>
            </a:pPr>
            <a:r>
              <a:rPr sz="2000" dirty="0">
                <a:latin typeface="Courier New"/>
                <a:cs typeface="Courier New"/>
              </a:rPr>
              <a:t>B:</a:t>
            </a:r>
            <a:endParaRPr sz="2000">
              <a:latin typeface="Courier New"/>
              <a:cs typeface="Courier New"/>
            </a:endParaRPr>
          </a:p>
          <a:p>
            <a:pPr marL="12700" marR="5080" indent="304800">
              <a:lnSpc>
                <a:spcPct val="100000"/>
              </a:lnSpc>
            </a:pPr>
            <a:r>
              <a:rPr sz="2000" dirty="0">
                <a:latin typeface="Courier New"/>
                <a:cs typeface="Courier New"/>
              </a:rPr>
              <a:t>call</a:t>
            </a:r>
            <a:r>
              <a:rPr sz="2000" spc="-100" dirty="0">
                <a:latin typeface="Courier New"/>
                <a:cs typeface="Courier New"/>
              </a:rPr>
              <a:t> </a:t>
            </a:r>
            <a:r>
              <a:rPr sz="2000" dirty="0">
                <a:latin typeface="Courier New"/>
                <a:cs typeface="Courier New"/>
              </a:rPr>
              <a:t>B  L2:</a:t>
            </a:r>
            <a:endParaRPr sz="2000">
              <a:latin typeface="Courier New"/>
              <a:cs typeface="Courier New"/>
            </a:endParaRPr>
          </a:p>
          <a:p>
            <a:pPr marL="12700">
              <a:lnSpc>
                <a:spcPct val="100000"/>
              </a:lnSpc>
            </a:pPr>
            <a:r>
              <a:rPr sz="2000" dirty="0">
                <a:latin typeface="Courier New"/>
                <a:cs typeface="Courier New"/>
              </a:rPr>
              <a:t>return</a:t>
            </a:r>
            <a:endParaRPr sz="2000">
              <a:latin typeface="Courier New"/>
              <a:cs typeface="Courier New"/>
            </a:endParaRPr>
          </a:p>
        </p:txBody>
      </p:sp>
      <p:sp>
        <p:nvSpPr>
          <p:cNvPr id="12" name="object 12"/>
          <p:cNvSpPr/>
          <p:nvPr/>
        </p:nvSpPr>
        <p:spPr>
          <a:xfrm>
            <a:off x="3657600" y="38100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3" name="object 13"/>
          <p:cNvSpPr/>
          <p:nvPr/>
        </p:nvSpPr>
        <p:spPr>
          <a:xfrm>
            <a:off x="5791200" y="38862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4" name="object 14"/>
          <p:cNvSpPr txBox="1"/>
          <p:nvPr/>
        </p:nvSpPr>
        <p:spPr>
          <a:xfrm>
            <a:off x="4650738" y="4209794"/>
            <a:ext cx="6356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dat</a:t>
            </a:r>
            <a:r>
              <a:rPr sz="2000" dirty="0">
                <a:latin typeface="Courier New"/>
                <a:cs typeface="Courier New"/>
              </a:rPr>
              <a:t>a</a:t>
            </a:r>
            <a:endParaRPr sz="2000">
              <a:latin typeface="Courier New"/>
              <a:cs typeface="Courier New"/>
            </a:endParaRPr>
          </a:p>
        </p:txBody>
      </p:sp>
      <p:sp>
        <p:nvSpPr>
          <p:cNvPr id="15" name="object 15"/>
          <p:cNvSpPr txBox="1"/>
          <p:nvPr/>
        </p:nvSpPr>
        <p:spPr>
          <a:xfrm>
            <a:off x="3736338" y="4209794"/>
            <a:ext cx="788035" cy="629285"/>
          </a:xfrm>
          <a:prstGeom prst="rect">
            <a:avLst/>
          </a:prstGeom>
        </p:spPr>
        <p:txBody>
          <a:bodyPr vert="horz" wrap="square" lIns="0" tIns="0" rIns="0" bIns="0" rtlCol="0">
            <a:spAutoFit/>
          </a:bodyPr>
          <a:lstStyle/>
          <a:p>
            <a:pPr marL="12700" marR="5080">
              <a:lnSpc>
                <a:spcPct val="100000"/>
              </a:lnSpc>
            </a:pPr>
            <a:r>
              <a:rPr sz="2000" spc="-5" dirty="0">
                <a:latin typeface="Courier New"/>
                <a:cs typeface="Courier New"/>
              </a:rPr>
              <a:t>Loca</a:t>
            </a:r>
            <a:r>
              <a:rPr sz="2000" dirty="0">
                <a:latin typeface="Courier New"/>
                <a:cs typeface="Courier New"/>
              </a:rPr>
              <a:t>l  for</a:t>
            </a:r>
            <a:r>
              <a:rPr sz="2000" spc="-100" dirty="0">
                <a:latin typeface="Courier New"/>
                <a:cs typeface="Courier New"/>
              </a:rPr>
              <a:t> </a:t>
            </a:r>
            <a:r>
              <a:rPr sz="2000" dirty="0">
                <a:latin typeface="Courier New"/>
                <a:cs typeface="Courier New"/>
              </a:rPr>
              <a:t>A</a:t>
            </a:r>
            <a:endParaRPr sz="2000">
              <a:latin typeface="Courier New"/>
              <a:cs typeface="Courier New"/>
            </a:endParaRPr>
          </a:p>
        </p:txBody>
      </p:sp>
      <p:sp>
        <p:nvSpPr>
          <p:cNvPr id="16" name="object 16"/>
          <p:cNvSpPr txBox="1"/>
          <p:nvPr/>
        </p:nvSpPr>
        <p:spPr>
          <a:xfrm>
            <a:off x="5946137" y="4209794"/>
            <a:ext cx="1550035" cy="629285"/>
          </a:xfrm>
          <a:prstGeom prst="rect">
            <a:avLst/>
          </a:prstGeom>
        </p:spPr>
        <p:txBody>
          <a:bodyPr vert="horz" wrap="square" lIns="0" tIns="0" rIns="0" bIns="0" rtlCol="0">
            <a:spAutoFit/>
          </a:bodyPr>
          <a:lstStyle/>
          <a:p>
            <a:pPr marL="12700" marR="5080">
              <a:lnSpc>
                <a:spcPct val="100000"/>
              </a:lnSpc>
            </a:pPr>
            <a:r>
              <a:rPr sz="2000" dirty="0">
                <a:latin typeface="Courier New"/>
                <a:cs typeface="Courier New"/>
              </a:rPr>
              <a:t>Local</a:t>
            </a:r>
            <a:r>
              <a:rPr sz="2000" spc="-100" dirty="0">
                <a:latin typeface="Courier New"/>
                <a:cs typeface="Courier New"/>
              </a:rPr>
              <a:t> </a:t>
            </a:r>
            <a:r>
              <a:rPr sz="2000" dirty="0">
                <a:latin typeface="Courier New"/>
                <a:cs typeface="Courier New"/>
              </a:rPr>
              <a:t>data  for</a:t>
            </a:r>
            <a:r>
              <a:rPr sz="2000" spc="-100" dirty="0">
                <a:latin typeface="Courier New"/>
                <a:cs typeface="Courier New"/>
              </a:rPr>
              <a:t> </a:t>
            </a:r>
            <a:r>
              <a:rPr sz="2000" dirty="0">
                <a:latin typeface="Courier New"/>
                <a:cs typeface="Courier New"/>
              </a:rPr>
              <a:t>B</a:t>
            </a:r>
            <a:endParaRPr sz="2000">
              <a:latin typeface="Courier New"/>
              <a:cs typeface="Courier New"/>
            </a:endParaRPr>
          </a:p>
        </p:txBody>
      </p:sp>
      <p:sp>
        <p:nvSpPr>
          <p:cNvPr id="17" name="object 17"/>
          <p:cNvSpPr txBox="1"/>
          <p:nvPr/>
        </p:nvSpPr>
        <p:spPr>
          <a:xfrm>
            <a:off x="749299" y="3352798"/>
            <a:ext cx="39878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P</a:t>
            </a:r>
            <a:r>
              <a:rPr sz="2400" dirty="0">
                <a:latin typeface="Times New Roman"/>
                <a:cs typeface="Times New Roman"/>
              </a:rPr>
              <a:t>C</a:t>
            </a:r>
            <a:endParaRPr sz="2400">
              <a:latin typeface="Times New Roman"/>
              <a:cs typeface="Times New Roman"/>
            </a:endParaRPr>
          </a:p>
        </p:txBody>
      </p:sp>
      <p:sp>
        <p:nvSpPr>
          <p:cNvPr id="18" name="object 18"/>
          <p:cNvSpPr/>
          <p:nvPr/>
        </p:nvSpPr>
        <p:spPr>
          <a:xfrm>
            <a:off x="1138427" y="3729227"/>
            <a:ext cx="547370" cy="1452880"/>
          </a:xfrm>
          <a:custGeom>
            <a:avLst/>
            <a:gdLst/>
            <a:ahLst/>
            <a:cxnLst/>
            <a:rect l="l" t="t" r="r" b="b"/>
            <a:pathLst>
              <a:path w="547369" h="1452879">
                <a:moveTo>
                  <a:pt x="516534" y="1378740"/>
                </a:moveTo>
                <a:lnTo>
                  <a:pt x="9143" y="3047"/>
                </a:lnTo>
                <a:lnTo>
                  <a:pt x="6095" y="0"/>
                </a:lnTo>
                <a:lnTo>
                  <a:pt x="3047" y="0"/>
                </a:lnTo>
                <a:lnTo>
                  <a:pt x="0" y="3047"/>
                </a:lnTo>
                <a:lnTo>
                  <a:pt x="0" y="6095"/>
                </a:lnTo>
                <a:lnTo>
                  <a:pt x="507536" y="1382185"/>
                </a:lnTo>
                <a:lnTo>
                  <a:pt x="516534" y="1378740"/>
                </a:lnTo>
                <a:close/>
              </a:path>
              <a:path w="547369" h="1452879">
                <a:moveTo>
                  <a:pt x="521207" y="1436834"/>
                </a:moveTo>
                <a:lnTo>
                  <a:pt x="521207" y="1391411"/>
                </a:lnTo>
                <a:lnTo>
                  <a:pt x="518159" y="1397507"/>
                </a:lnTo>
                <a:lnTo>
                  <a:pt x="513587" y="1397507"/>
                </a:lnTo>
                <a:lnTo>
                  <a:pt x="512063" y="1394459"/>
                </a:lnTo>
                <a:lnTo>
                  <a:pt x="507536" y="1382185"/>
                </a:lnTo>
                <a:lnTo>
                  <a:pt x="475487" y="1394459"/>
                </a:lnTo>
                <a:lnTo>
                  <a:pt x="521207" y="1436834"/>
                </a:lnTo>
                <a:close/>
              </a:path>
              <a:path w="547369" h="1452879">
                <a:moveTo>
                  <a:pt x="521207" y="1391411"/>
                </a:moveTo>
                <a:lnTo>
                  <a:pt x="516534" y="1378740"/>
                </a:lnTo>
                <a:lnTo>
                  <a:pt x="507536" y="1382185"/>
                </a:lnTo>
                <a:lnTo>
                  <a:pt x="512063" y="1394459"/>
                </a:lnTo>
                <a:lnTo>
                  <a:pt x="513587" y="1397507"/>
                </a:lnTo>
                <a:lnTo>
                  <a:pt x="518159" y="1397507"/>
                </a:lnTo>
                <a:lnTo>
                  <a:pt x="521207" y="1391411"/>
                </a:lnTo>
                <a:close/>
              </a:path>
              <a:path w="547369" h="1452879">
                <a:moveTo>
                  <a:pt x="547115" y="1367027"/>
                </a:moveTo>
                <a:lnTo>
                  <a:pt x="516534" y="1378740"/>
                </a:lnTo>
                <a:lnTo>
                  <a:pt x="521207" y="1391411"/>
                </a:lnTo>
                <a:lnTo>
                  <a:pt x="521207" y="1436834"/>
                </a:lnTo>
                <a:lnTo>
                  <a:pt x="537971" y="1452371"/>
                </a:lnTo>
                <a:lnTo>
                  <a:pt x="547115" y="1367027"/>
                </a:lnTo>
                <a:close/>
              </a:path>
            </a:pathLst>
          </a:custGeom>
          <a:solidFill>
            <a:srgbClr val="000000"/>
          </a:solidFill>
        </p:spPr>
        <p:txBody>
          <a:bodyPr wrap="square" lIns="0" tIns="0" rIns="0" bIns="0" rtlCol="0"/>
          <a:lstStyle/>
          <a:p>
            <a:endParaRPr/>
          </a:p>
        </p:txBody>
      </p:sp>
      <p:sp>
        <p:nvSpPr>
          <p:cNvPr id="19" name="object 19"/>
          <p:cNvSpPr txBox="1"/>
          <p:nvPr/>
        </p:nvSpPr>
        <p:spPr>
          <a:xfrm>
            <a:off x="6540497" y="3428998"/>
            <a:ext cx="364490" cy="388620"/>
          </a:xfrm>
          <a:prstGeom prst="rect">
            <a:avLst/>
          </a:prstGeom>
        </p:spPr>
        <p:txBody>
          <a:bodyPr vert="horz" wrap="square" lIns="0" tIns="0" rIns="0" bIns="0" rtlCol="0">
            <a:spAutoFit/>
          </a:bodyPr>
          <a:lstStyle/>
          <a:p>
            <a:pPr marL="12700">
              <a:lnSpc>
                <a:spcPct val="100000"/>
              </a:lnSpc>
            </a:pPr>
            <a:r>
              <a:rPr sz="2400" spc="-10" dirty="0">
                <a:latin typeface="Times New Roman"/>
                <a:cs typeface="Times New Roman"/>
              </a:rPr>
              <a:t>L</a:t>
            </a:r>
            <a:r>
              <a:rPr sz="2400" dirty="0">
                <a:latin typeface="Times New Roman"/>
                <a:cs typeface="Times New Roman"/>
              </a:rPr>
              <a:t>2</a:t>
            </a:r>
            <a:endParaRPr sz="2400">
              <a:latin typeface="Times New Roman"/>
              <a:cs typeface="Times New Roman"/>
            </a:endParaRPr>
          </a:p>
        </p:txBody>
      </p:sp>
      <p:sp>
        <p:nvSpPr>
          <p:cNvPr id="20" name="object 20"/>
          <p:cNvSpPr txBox="1"/>
          <p:nvPr/>
        </p:nvSpPr>
        <p:spPr>
          <a:xfrm>
            <a:off x="7988296" y="1384807"/>
            <a:ext cx="1148715" cy="739775"/>
          </a:xfrm>
          <a:prstGeom prst="rect">
            <a:avLst/>
          </a:prstGeom>
        </p:spPr>
        <p:txBody>
          <a:bodyPr vert="horz" wrap="square" lIns="0" tIns="0" rIns="0" bIns="0" rtlCol="0">
            <a:spAutoFit/>
          </a:bodyPr>
          <a:lstStyle/>
          <a:p>
            <a:pPr marL="316865" marR="5080" indent="-304800">
              <a:lnSpc>
                <a:spcPts val="2870"/>
              </a:lnSpc>
            </a:pPr>
            <a:r>
              <a:rPr sz="2400" spc="-5" dirty="0">
                <a:solidFill>
                  <a:srgbClr val="CD3100"/>
                </a:solidFill>
                <a:latin typeface="Times New Roman"/>
                <a:cs typeface="Times New Roman"/>
              </a:rPr>
              <a:t>Call</a:t>
            </a:r>
            <a:r>
              <a:rPr sz="2400" spc="-95" dirty="0">
                <a:solidFill>
                  <a:srgbClr val="CD3100"/>
                </a:solidFill>
                <a:latin typeface="Times New Roman"/>
                <a:cs typeface="Times New Roman"/>
              </a:rPr>
              <a:t> </a:t>
            </a:r>
            <a:r>
              <a:rPr sz="2400" spc="-5" dirty="0">
                <a:solidFill>
                  <a:srgbClr val="CD3100"/>
                </a:solidFill>
                <a:latin typeface="Times New Roman"/>
                <a:cs typeface="Times New Roman"/>
              </a:rPr>
              <a:t>tree:  </a:t>
            </a:r>
            <a:r>
              <a:rPr sz="2400" dirty="0">
                <a:solidFill>
                  <a:srgbClr val="CD3100"/>
                </a:solidFill>
                <a:latin typeface="Times New Roman"/>
                <a:cs typeface="Times New Roman"/>
              </a:rPr>
              <a:t>A</a:t>
            </a:r>
            <a:endParaRPr sz="2400">
              <a:latin typeface="Times New Roman"/>
              <a:cs typeface="Times New Roman"/>
            </a:endParaRPr>
          </a:p>
        </p:txBody>
      </p:sp>
      <p:sp>
        <p:nvSpPr>
          <p:cNvPr id="21" name="object 21"/>
          <p:cNvSpPr txBox="1"/>
          <p:nvPr/>
        </p:nvSpPr>
        <p:spPr>
          <a:xfrm>
            <a:off x="8369296" y="2467354"/>
            <a:ext cx="229235" cy="388620"/>
          </a:xfrm>
          <a:prstGeom prst="rect">
            <a:avLst/>
          </a:prstGeom>
        </p:spPr>
        <p:txBody>
          <a:bodyPr vert="horz" wrap="square" lIns="0" tIns="0" rIns="0" bIns="0" rtlCol="0">
            <a:spAutoFit/>
          </a:bodyPr>
          <a:lstStyle/>
          <a:p>
            <a:pPr marL="12700">
              <a:lnSpc>
                <a:spcPct val="100000"/>
              </a:lnSpc>
            </a:pPr>
            <a:r>
              <a:rPr sz="2400" dirty="0">
                <a:solidFill>
                  <a:srgbClr val="CD3100"/>
                </a:solidFill>
                <a:latin typeface="Times New Roman"/>
                <a:cs typeface="Times New Roman"/>
              </a:rPr>
              <a:t>B</a:t>
            </a:r>
            <a:endParaRPr sz="2400">
              <a:latin typeface="Times New Roman"/>
              <a:cs typeface="Times New Roman"/>
            </a:endParaRPr>
          </a:p>
        </p:txBody>
      </p:sp>
      <p:sp>
        <p:nvSpPr>
          <p:cNvPr id="22" name="object 22"/>
          <p:cNvSpPr/>
          <p:nvPr/>
        </p:nvSpPr>
        <p:spPr>
          <a:xfrm>
            <a:off x="8458200" y="2057400"/>
            <a:ext cx="0" cy="457200"/>
          </a:xfrm>
          <a:custGeom>
            <a:avLst/>
            <a:gdLst/>
            <a:ahLst/>
            <a:cxnLst/>
            <a:rect l="l" t="t" r="r" b="b"/>
            <a:pathLst>
              <a:path h="457200">
                <a:moveTo>
                  <a:pt x="0" y="0"/>
                </a:moveTo>
                <a:lnTo>
                  <a:pt x="0" y="457199"/>
                </a:lnTo>
              </a:path>
            </a:pathLst>
          </a:custGeom>
          <a:ln w="9524">
            <a:solidFill>
              <a:srgbClr val="000000"/>
            </a:solidFill>
          </a:ln>
        </p:spPr>
        <p:txBody>
          <a:bodyPr wrap="square" lIns="0" tIns="0" rIns="0" bIns="0" rtlCol="0"/>
          <a:lstStyle/>
          <a:p>
            <a:endParaRPr/>
          </a:p>
        </p:txBody>
      </p:sp>
      <p:sp>
        <p:nvSpPr>
          <p:cNvPr id="23" name="object 2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Static </a:t>
            </a:r>
            <a:r>
              <a:rPr dirty="0"/>
              <a:t>Allocation:</a:t>
            </a:r>
            <a:r>
              <a:rPr spc="-35" dirty="0"/>
              <a:t> </a:t>
            </a:r>
            <a:r>
              <a:rPr spc="-5" dirty="0"/>
              <a:t>Recursion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2667000"/>
            <a:ext cx="1752600" cy="3810000"/>
          </a:xfrm>
          <a:custGeom>
            <a:avLst/>
            <a:gdLst/>
            <a:ahLst/>
            <a:cxnLst/>
            <a:rect l="l" t="t" r="r" b="b"/>
            <a:pathLst>
              <a:path w="1752600" h="3810000">
                <a:moveTo>
                  <a:pt x="0" y="0"/>
                </a:moveTo>
                <a:lnTo>
                  <a:pt x="0" y="3809999"/>
                </a:lnTo>
                <a:lnTo>
                  <a:pt x="1752599" y="3809999"/>
                </a:lnTo>
                <a:lnTo>
                  <a:pt x="1752599" y="0"/>
                </a:lnTo>
                <a:lnTo>
                  <a:pt x="0" y="0"/>
                </a:lnTo>
                <a:close/>
              </a:path>
            </a:pathLst>
          </a:custGeom>
          <a:ln w="9524">
            <a:solidFill>
              <a:srgbClr val="000000"/>
            </a:solidFill>
          </a:ln>
        </p:spPr>
        <p:txBody>
          <a:bodyPr wrap="square" lIns="0" tIns="0" rIns="0" bIns="0" rtlCol="0"/>
          <a:lstStyle/>
          <a:p>
            <a:endParaRPr/>
          </a:p>
        </p:txBody>
      </p:sp>
      <p:sp>
        <p:nvSpPr>
          <p:cNvPr id="3" name="object 3"/>
          <p:cNvSpPr txBox="1"/>
          <p:nvPr/>
        </p:nvSpPr>
        <p:spPr>
          <a:xfrm>
            <a:off x="1678939" y="2244850"/>
            <a:ext cx="125222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Code</a:t>
            </a:r>
            <a:r>
              <a:rPr sz="2400" spc="-80" dirty="0">
                <a:latin typeface="Times New Roman"/>
                <a:cs typeface="Times New Roman"/>
              </a:rPr>
              <a:t> </a:t>
            </a:r>
            <a:r>
              <a:rPr sz="2400" spc="-5" dirty="0">
                <a:latin typeface="Times New Roman"/>
                <a:cs typeface="Times New Roman"/>
              </a:rPr>
              <a:t>area</a:t>
            </a:r>
            <a:endParaRPr sz="2400">
              <a:latin typeface="Times New Roman"/>
              <a:cs typeface="Times New Roman"/>
            </a:endParaRPr>
          </a:p>
        </p:txBody>
      </p:sp>
      <p:sp>
        <p:nvSpPr>
          <p:cNvPr id="4" name="object 4"/>
          <p:cNvSpPr/>
          <p:nvPr/>
        </p:nvSpPr>
        <p:spPr>
          <a:xfrm>
            <a:off x="3657600" y="3352800"/>
            <a:ext cx="1752600" cy="2667000"/>
          </a:xfrm>
          <a:custGeom>
            <a:avLst/>
            <a:gdLst/>
            <a:ahLst/>
            <a:cxnLst/>
            <a:rect l="l" t="t" r="r" b="b"/>
            <a:pathLst>
              <a:path w="1752600" h="2667000">
                <a:moveTo>
                  <a:pt x="0" y="0"/>
                </a:moveTo>
                <a:lnTo>
                  <a:pt x="0" y="2666999"/>
                </a:lnTo>
                <a:lnTo>
                  <a:pt x="1752599" y="2666999"/>
                </a:lnTo>
                <a:lnTo>
                  <a:pt x="1752599" y="0"/>
                </a:lnTo>
                <a:lnTo>
                  <a:pt x="0" y="0"/>
                </a:lnTo>
                <a:close/>
              </a:path>
            </a:pathLst>
          </a:custGeom>
          <a:ln w="9524">
            <a:solidFill>
              <a:srgbClr val="000000"/>
            </a:solidFill>
          </a:ln>
        </p:spPr>
        <p:txBody>
          <a:bodyPr wrap="square" lIns="0" tIns="0" rIns="0" bIns="0" rtlCol="0"/>
          <a:lstStyle/>
          <a:p>
            <a:endParaRPr/>
          </a:p>
        </p:txBody>
      </p:sp>
      <p:sp>
        <p:nvSpPr>
          <p:cNvPr id="5" name="object 5"/>
          <p:cNvSpPr/>
          <p:nvPr/>
        </p:nvSpPr>
        <p:spPr>
          <a:xfrm>
            <a:off x="5791200" y="3429000"/>
            <a:ext cx="1752600" cy="3276600"/>
          </a:xfrm>
          <a:custGeom>
            <a:avLst/>
            <a:gdLst/>
            <a:ahLst/>
            <a:cxnLst/>
            <a:rect l="l" t="t" r="r" b="b"/>
            <a:pathLst>
              <a:path w="1752600" h="3276600">
                <a:moveTo>
                  <a:pt x="0" y="0"/>
                </a:moveTo>
                <a:lnTo>
                  <a:pt x="0" y="3276599"/>
                </a:lnTo>
                <a:lnTo>
                  <a:pt x="1752599" y="3276599"/>
                </a:lnTo>
                <a:lnTo>
                  <a:pt x="1752599" y="0"/>
                </a:lnTo>
                <a:lnTo>
                  <a:pt x="0" y="0"/>
                </a:lnTo>
                <a:close/>
              </a:path>
            </a:pathLst>
          </a:custGeom>
          <a:ln w="9524">
            <a:solidFill>
              <a:srgbClr val="000000"/>
            </a:solidFill>
          </a:ln>
        </p:spPr>
        <p:txBody>
          <a:bodyPr wrap="square" lIns="0" tIns="0" rIns="0" bIns="0" rtlCol="0"/>
          <a:lstStyle/>
          <a:p>
            <a:endParaRPr/>
          </a:p>
        </p:txBody>
      </p:sp>
      <p:sp>
        <p:nvSpPr>
          <p:cNvPr id="6" name="object 6"/>
          <p:cNvSpPr txBox="1"/>
          <p:nvPr/>
        </p:nvSpPr>
        <p:spPr>
          <a:xfrm>
            <a:off x="3736338" y="2169382"/>
            <a:ext cx="1676400" cy="1118235"/>
          </a:xfrm>
          <a:prstGeom prst="rect">
            <a:avLst/>
          </a:prstGeom>
        </p:spPr>
        <p:txBody>
          <a:bodyPr vert="horz" wrap="square" lIns="0" tIns="0" rIns="0" bIns="0" rtlCol="0">
            <a:spAutoFit/>
          </a:bodyPr>
          <a:lstStyle/>
          <a:p>
            <a:pPr marL="12700" marR="5080">
              <a:lnSpc>
                <a:spcPct val="99800"/>
              </a:lnSpc>
            </a:pPr>
            <a:r>
              <a:rPr sz="2400" spc="-5" dirty="0">
                <a:latin typeface="Times New Roman"/>
                <a:cs typeface="Times New Roman"/>
              </a:rPr>
              <a:t>Activation  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A</a:t>
            </a:r>
            <a:endParaRPr sz="2400">
              <a:latin typeface="Times New Roman"/>
              <a:cs typeface="Times New Roman"/>
            </a:endParaRPr>
          </a:p>
        </p:txBody>
      </p:sp>
      <p:sp>
        <p:nvSpPr>
          <p:cNvPr id="7" name="object 7"/>
          <p:cNvSpPr txBox="1"/>
          <p:nvPr/>
        </p:nvSpPr>
        <p:spPr>
          <a:xfrm>
            <a:off x="5793737" y="2245582"/>
            <a:ext cx="1676400" cy="1118235"/>
          </a:xfrm>
          <a:prstGeom prst="rect">
            <a:avLst/>
          </a:prstGeom>
        </p:spPr>
        <p:txBody>
          <a:bodyPr vert="horz" wrap="square" lIns="0" tIns="0" rIns="0" bIns="0" rtlCol="0">
            <a:spAutoFit/>
          </a:bodyPr>
          <a:lstStyle/>
          <a:p>
            <a:pPr marL="12700" marR="5080">
              <a:lnSpc>
                <a:spcPct val="99800"/>
              </a:lnSpc>
            </a:pPr>
            <a:r>
              <a:rPr sz="2400" spc="-5" dirty="0">
                <a:latin typeface="Times New Roman"/>
                <a:cs typeface="Times New Roman"/>
              </a:rPr>
              <a:t>Activation  for</a:t>
            </a:r>
            <a:r>
              <a:rPr sz="2400" spc="-60" dirty="0">
                <a:latin typeface="Times New Roman"/>
                <a:cs typeface="Times New Roman"/>
              </a:rPr>
              <a:t> </a:t>
            </a:r>
            <a:r>
              <a:rPr sz="2400" spc="-5" dirty="0">
                <a:latin typeface="Times New Roman"/>
                <a:cs typeface="Times New Roman"/>
              </a:rPr>
              <a:t>procedure  </a:t>
            </a:r>
            <a:r>
              <a:rPr sz="2400" dirty="0">
                <a:latin typeface="Times New Roman"/>
                <a:cs typeface="Times New Roman"/>
              </a:rPr>
              <a:t>B</a:t>
            </a:r>
            <a:endParaRPr sz="2400">
              <a:latin typeface="Times New Roman"/>
              <a:cs typeface="Times New Roman"/>
            </a:endParaRPr>
          </a:p>
        </p:txBody>
      </p:sp>
      <p:sp>
        <p:nvSpPr>
          <p:cNvPr id="8" name="object 8"/>
          <p:cNvSpPr/>
          <p:nvPr/>
        </p:nvSpPr>
        <p:spPr>
          <a:xfrm>
            <a:off x="1524000" y="41148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9" name="object 9"/>
          <p:cNvSpPr txBox="1"/>
          <p:nvPr/>
        </p:nvSpPr>
        <p:spPr>
          <a:xfrm>
            <a:off x="1663699" y="2682746"/>
            <a:ext cx="3308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A</a:t>
            </a:r>
            <a:r>
              <a:rPr sz="2000" dirty="0">
                <a:latin typeface="Courier New"/>
                <a:cs typeface="Courier New"/>
              </a:rPr>
              <a:t>:</a:t>
            </a:r>
            <a:endParaRPr sz="2000">
              <a:latin typeface="Courier New"/>
              <a:cs typeface="Courier New"/>
            </a:endParaRPr>
          </a:p>
        </p:txBody>
      </p:sp>
      <p:sp>
        <p:nvSpPr>
          <p:cNvPr id="10" name="object 10"/>
          <p:cNvSpPr txBox="1"/>
          <p:nvPr/>
        </p:nvSpPr>
        <p:spPr>
          <a:xfrm>
            <a:off x="1663699" y="2987546"/>
            <a:ext cx="1397635" cy="629285"/>
          </a:xfrm>
          <a:prstGeom prst="rect">
            <a:avLst/>
          </a:prstGeom>
        </p:spPr>
        <p:txBody>
          <a:bodyPr vert="horz" wrap="square" lIns="0" tIns="0" rIns="0" bIns="0" rtlCol="0">
            <a:spAutoFit/>
          </a:bodyPr>
          <a:lstStyle/>
          <a:p>
            <a:pPr marL="12700" marR="5080" indent="457200">
              <a:lnSpc>
                <a:spcPct val="100000"/>
              </a:lnSpc>
            </a:pPr>
            <a:r>
              <a:rPr sz="2000" dirty="0">
                <a:latin typeface="Courier New"/>
                <a:cs typeface="Courier New"/>
              </a:rPr>
              <a:t>call</a:t>
            </a:r>
            <a:r>
              <a:rPr sz="2000" spc="-100" dirty="0">
                <a:latin typeface="Courier New"/>
                <a:cs typeface="Courier New"/>
              </a:rPr>
              <a:t> </a:t>
            </a:r>
            <a:r>
              <a:rPr sz="2000" dirty="0">
                <a:latin typeface="Courier New"/>
                <a:cs typeface="Courier New"/>
              </a:rPr>
              <a:t>B  L1:</a:t>
            </a:r>
            <a:endParaRPr sz="2000">
              <a:latin typeface="Courier New"/>
              <a:cs typeface="Courier New"/>
            </a:endParaRPr>
          </a:p>
        </p:txBody>
      </p:sp>
      <p:sp>
        <p:nvSpPr>
          <p:cNvPr id="11" name="object 11"/>
          <p:cNvSpPr txBox="1"/>
          <p:nvPr/>
        </p:nvSpPr>
        <p:spPr>
          <a:xfrm>
            <a:off x="1678939" y="4130546"/>
            <a:ext cx="1245235" cy="1238885"/>
          </a:xfrm>
          <a:prstGeom prst="rect">
            <a:avLst/>
          </a:prstGeom>
        </p:spPr>
        <p:txBody>
          <a:bodyPr vert="horz" wrap="square" lIns="0" tIns="0" rIns="0" bIns="0" rtlCol="0">
            <a:spAutoFit/>
          </a:bodyPr>
          <a:lstStyle/>
          <a:p>
            <a:pPr marL="12700">
              <a:lnSpc>
                <a:spcPct val="100000"/>
              </a:lnSpc>
            </a:pPr>
            <a:r>
              <a:rPr sz="2000" dirty="0">
                <a:latin typeface="Courier New"/>
                <a:cs typeface="Courier New"/>
              </a:rPr>
              <a:t>B:</a:t>
            </a:r>
            <a:endParaRPr sz="2000">
              <a:latin typeface="Courier New"/>
              <a:cs typeface="Courier New"/>
            </a:endParaRPr>
          </a:p>
          <a:p>
            <a:pPr marL="12700" marR="5080" indent="304800">
              <a:lnSpc>
                <a:spcPct val="100000"/>
              </a:lnSpc>
            </a:pPr>
            <a:r>
              <a:rPr sz="2000" dirty="0">
                <a:latin typeface="Courier New"/>
                <a:cs typeface="Courier New"/>
              </a:rPr>
              <a:t>call</a:t>
            </a:r>
            <a:r>
              <a:rPr sz="2000" spc="-100" dirty="0">
                <a:latin typeface="Courier New"/>
                <a:cs typeface="Courier New"/>
              </a:rPr>
              <a:t> </a:t>
            </a:r>
            <a:r>
              <a:rPr sz="2000" dirty="0">
                <a:latin typeface="Courier New"/>
                <a:cs typeface="Courier New"/>
              </a:rPr>
              <a:t>B  L2:</a:t>
            </a:r>
            <a:endParaRPr sz="2000">
              <a:latin typeface="Courier New"/>
              <a:cs typeface="Courier New"/>
            </a:endParaRPr>
          </a:p>
          <a:p>
            <a:pPr marL="12700">
              <a:lnSpc>
                <a:spcPct val="100000"/>
              </a:lnSpc>
            </a:pPr>
            <a:r>
              <a:rPr sz="2000" dirty="0">
                <a:latin typeface="Courier New"/>
                <a:cs typeface="Courier New"/>
              </a:rPr>
              <a:t>return</a:t>
            </a:r>
            <a:endParaRPr sz="2000">
              <a:latin typeface="Courier New"/>
              <a:cs typeface="Courier New"/>
            </a:endParaRPr>
          </a:p>
        </p:txBody>
      </p:sp>
      <p:sp>
        <p:nvSpPr>
          <p:cNvPr id="12" name="object 12"/>
          <p:cNvSpPr/>
          <p:nvPr/>
        </p:nvSpPr>
        <p:spPr>
          <a:xfrm>
            <a:off x="3657600" y="38100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3" name="object 13"/>
          <p:cNvSpPr/>
          <p:nvPr/>
        </p:nvSpPr>
        <p:spPr>
          <a:xfrm>
            <a:off x="5791200" y="3886200"/>
            <a:ext cx="1752600" cy="0"/>
          </a:xfrm>
          <a:custGeom>
            <a:avLst/>
            <a:gdLst/>
            <a:ahLst/>
            <a:cxnLst/>
            <a:rect l="l" t="t" r="r" b="b"/>
            <a:pathLst>
              <a:path w="1752600">
                <a:moveTo>
                  <a:pt x="0" y="0"/>
                </a:moveTo>
                <a:lnTo>
                  <a:pt x="1752599" y="0"/>
                </a:lnTo>
              </a:path>
            </a:pathLst>
          </a:custGeom>
          <a:ln w="9524">
            <a:solidFill>
              <a:srgbClr val="000000"/>
            </a:solidFill>
          </a:ln>
        </p:spPr>
        <p:txBody>
          <a:bodyPr wrap="square" lIns="0" tIns="0" rIns="0" bIns="0" rtlCol="0"/>
          <a:lstStyle/>
          <a:p>
            <a:endParaRPr/>
          </a:p>
        </p:txBody>
      </p:sp>
      <p:sp>
        <p:nvSpPr>
          <p:cNvPr id="14" name="object 14"/>
          <p:cNvSpPr txBox="1"/>
          <p:nvPr/>
        </p:nvSpPr>
        <p:spPr>
          <a:xfrm>
            <a:off x="4650738" y="4209794"/>
            <a:ext cx="6356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dat</a:t>
            </a:r>
            <a:r>
              <a:rPr sz="2000" dirty="0">
                <a:latin typeface="Courier New"/>
                <a:cs typeface="Courier New"/>
              </a:rPr>
              <a:t>a</a:t>
            </a:r>
            <a:endParaRPr sz="2000">
              <a:latin typeface="Courier New"/>
              <a:cs typeface="Courier New"/>
            </a:endParaRPr>
          </a:p>
        </p:txBody>
      </p:sp>
      <p:sp>
        <p:nvSpPr>
          <p:cNvPr id="15" name="object 15"/>
          <p:cNvSpPr txBox="1"/>
          <p:nvPr/>
        </p:nvSpPr>
        <p:spPr>
          <a:xfrm>
            <a:off x="3736338" y="4209794"/>
            <a:ext cx="788035" cy="629285"/>
          </a:xfrm>
          <a:prstGeom prst="rect">
            <a:avLst/>
          </a:prstGeom>
        </p:spPr>
        <p:txBody>
          <a:bodyPr vert="horz" wrap="square" lIns="0" tIns="0" rIns="0" bIns="0" rtlCol="0">
            <a:spAutoFit/>
          </a:bodyPr>
          <a:lstStyle/>
          <a:p>
            <a:pPr marL="12700" marR="5080">
              <a:lnSpc>
                <a:spcPct val="100000"/>
              </a:lnSpc>
            </a:pPr>
            <a:r>
              <a:rPr sz="2000" spc="-5" dirty="0">
                <a:latin typeface="Courier New"/>
                <a:cs typeface="Courier New"/>
              </a:rPr>
              <a:t>Loca</a:t>
            </a:r>
            <a:r>
              <a:rPr sz="2000" dirty="0">
                <a:latin typeface="Courier New"/>
                <a:cs typeface="Courier New"/>
              </a:rPr>
              <a:t>l  for</a:t>
            </a:r>
            <a:r>
              <a:rPr sz="2000" spc="-100" dirty="0">
                <a:latin typeface="Courier New"/>
                <a:cs typeface="Courier New"/>
              </a:rPr>
              <a:t> </a:t>
            </a:r>
            <a:r>
              <a:rPr sz="2000" dirty="0">
                <a:latin typeface="Courier New"/>
                <a:cs typeface="Courier New"/>
              </a:rPr>
              <a:t>A</a:t>
            </a:r>
            <a:endParaRPr sz="2000">
              <a:latin typeface="Courier New"/>
              <a:cs typeface="Courier New"/>
            </a:endParaRPr>
          </a:p>
        </p:txBody>
      </p:sp>
      <p:sp>
        <p:nvSpPr>
          <p:cNvPr id="16" name="object 16"/>
          <p:cNvSpPr txBox="1"/>
          <p:nvPr/>
        </p:nvSpPr>
        <p:spPr>
          <a:xfrm>
            <a:off x="6860537" y="4209794"/>
            <a:ext cx="635635" cy="324485"/>
          </a:xfrm>
          <a:prstGeom prst="rect">
            <a:avLst/>
          </a:prstGeom>
        </p:spPr>
        <p:txBody>
          <a:bodyPr vert="horz" wrap="square" lIns="0" tIns="0" rIns="0" bIns="0" rtlCol="0">
            <a:spAutoFit/>
          </a:bodyPr>
          <a:lstStyle/>
          <a:p>
            <a:pPr marL="12700">
              <a:lnSpc>
                <a:spcPct val="100000"/>
              </a:lnSpc>
            </a:pPr>
            <a:r>
              <a:rPr sz="2000" spc="-5" dirty="0">
                <a:latin typeface="Courier New"/>
                <a:cs typeface="Courier New"/>
              </a:rPr>
              <a:t>dat</a:t>
            </a:r>
            <a:r>
              <a:rPr sz="2000" dirty="0">
                <a:latin typeface="Courier New"/>
                <a:cs typeface="Courier New"/>
              </a:rPr>
              <a:t>a</a:t>
            </a:r>
            <a:endParaRPr sz="2000">
              <a:latin typeface="Courier New"/>
              <a:cs typeface="Courier New"/>
            </a:endParaRPr>
          </a:p>
        </p:txBody>
      </p:sp>
      <p:sp>
        <p:nvSpPr>
          <p:cNvPr id="17" name="object 17"/>
          <p:cNvSpPr txBox="1"/>
          <p:nvPr/>
        </p:nvSpPr>
        <p:spPr>
          <a:xfrm>
            <a:off x="5946137" y="4209794"/>
            <a:ext cx="788035" cy="629285"/>
          </a:xfrm>
          <a:prstGeom prst="rect">
            <a:avLst/>
          </a:prstGeom>
        </p:spPr>
        <p:txBody>
          <a:bodyPr vert="horz" wrap="square" lIns="0" tIns="0" rIns="0" bIns="0" rtlCol="0">
            <a:spAutoFit/>
          </a:bodyPr>
          <a:lstStyle/>
          <a:p>
            <a:pPr marL="12700" marR="5080">
              <a:lnSpc>
                <a:spcPct val="100000"/>
              </a:lnSpc>
            </a:pPr>
            <a:r>
              <a:rPr sz="2000" spc="-5" dirty="0">
                <a:latin typeface="Courier New"/>
                <a:cs typeface="Courier New"/>
              </a:rPr>
              <a:t>Loca</a:t>
            </a:r>
            <a:r>
              <a:rPr sz="2000" dirty="0">
                <a:latin typeface="Courier New"/>
                <a:cs typeface="Courier New"/>
              </a:rPr>
              <a:t>l  for</a:t>
            </a:r>
            <a:r>
              <a:rPr sz="2000" spc="-100" dirty="0">
                <a:latin typeface="Courier New"/>
                <a:cs typeface="Courier New"/>
              </a:rPr>
              <a:t> </a:t>
            </a:r>
            <a:r>
              <a:rPr sz="2000" dirty="0">
                <a:latin typeface="Courier New"/>
                <a:cs typeface="Courier New"/>
              </a:rPr>
              <a:t>B</a:t>
            </a:r>
            <a:endParaRPr sz="2000">
              <a:latin typeface="Courier New"/>
              <a:cs typeface="Courier New"/>
            </a:endParaRPr>
          </a:p>
        </p:txBody>
      </p:sp>
      <p:sp>
        <p:nvSpPr>
          <p:cNvPr id="18" name="object 18"/>
          <p:cNvSpPr txBox="1"/>
          <p:nvPr/>
        </p:nvSpPr>
        <p:spPr>
          <a:xfrm>
            <a:off x="749299" y="3352798"/>
            <a:ext cx="398780"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P</a:t>
            </a:r>
            <a:r>
              <a:rPr sz="2400" dirty="0">
                <a:latin typeface="Times New Roman"/>
                <a:cs typeface="Times New Roman"/>
              </a:rPr>
              <a:t>C</a:t>
            </a:r>
            <a:endParaRPr sz="2400">
              <a:latin typeface="Times New Roman"/>
              <a:cs typeface="Times New Roman"/>
            </a:endParaRPr>
          </a:p>
        </p:txBody>
      </p:sp>
      <p:sp>
        <p:nvSpPr>
          <p:cNvPr id="19" name="object 19"/>
          <p:cNvSpPr/>
          <p:nvPr/>
        </p:nvSpPr>
        <p:spPr>
          <a:xfrm>
            <a:off x="1138427" y="3729227"/>
            <a:ext cx="547370" cy="1452880"/>
          </a:xfrm>
          <a:custGeom>
            <a:avLst/>
            <a:gdLst/>
            <a:ahLst/>
            <a:cxnLst/>
            <a:rect l="l" t="t" r="r" b="b"/>
            <a:pathLst>
              <a:path w="547369" h="1452879">
                <a:moveTo>
                  <a:pt x="516534" y="1378740"/>
                </a:moveTo>
                <a:lnTo>
                  <a:pt x="9143" y="3047"/>
                </a:lnTo>
                <a:lnTo>
                  <a:pt x="6095" y="0"/>
                </a:lnTo>
                <a:lnTo>
                  <a:pt x="3047" y="0"/>
                </a:lnTo>
                <a:lnTo>
                  <a:pt x="0" y="3047"/>
                </a:lnTo>
                <a:lnTo>
                  <a:pt x="0" y="6095"/>
                </a:lnTo>
                <a:lnTo>
                  <a:pt x="507536" y="1382185"/>
                </a:lnTo>
                <a:lnTo>
                  <a:pt x="516534" y="1378740"/>
                </a:lnTo>
                <a:close/>
              </a:path>
              <a:path w="547369" h="1452879">
                <a:moveTo>
                  <a:pt x="521207" y="1436834"/>
                </a:moveTo>
                <a:lnTo>
                  <a:pt x="521207" y="1391411"/>
                </a:lnTo>
                <a:lnTo>
                  <a:pt x="518159" y="1397507"/>
                </a:lnTo>
                <a:lnTo>
                  <a:pt x="513587" y="1397507"/>
                </a:lnTo>
                <a:lnTo>
                  <a:pt x="512063" y="1394459"/>
                </a:lnTo>
                <a:lnTo>
                  <a:pt x="507536" y="1382185"/>
                </a:lnTo>
                <a:lnTo>
                  <a:pt x="475487" y="1394459"/>
                </a:lnTo>
                <a:lnTo>
                  <a:pt x="521207" y="1436834"/>
                </a:lnTo>
                <a:close/>
              </a:path>
              <a:path w="547369" h="1452879">
                <a:moveTo>
                  <a:pt x="521207" y="1391411"/>
                </a:moveTo>
                <a:lnTo>
                  <a:pt x="516534" y="1378740"/>
                </a:lnTo>
                <a:lnTo>
                  <a:pt x="507536" y="1382185"/>
                </a:lnTo>
                <a:lnTo>
                  <a:pt x="512063" y="1394459"/>
                </a:lnTo>
                <a:lnTo>
                  <a:pt x="513587" y="1397507"/>
                </a:lnTo>
                <a:lnTo>
                  <a:pt x="518159" y="1397507"/>
                </a:lnTo>
                <a:lnTo>
                  <a:pt x="521207" y="1391411"/>
                </a:lnTo>
                <a:close/>
              </a:path>
              <a:path w="547369" h="1452879">
                <a:moveTo>
                  <a:pt x="547115" y="1367027"/>
                </a:moveTo>
                <a:lnTo>
                  <a:pt x="516534" y="1378740"/>
                </a:lnTo>
                <a:lnTo>
                  <a:pt x="521207" y="1391411"/>
                </a:lnTo>
                <a:lnTo>
                  <a:pt x="521207" y="1436834"/>
                </a:lnTo>
                <a:lnTo>
                  <a:pt x="537971" y="1452371"/>
                </a:lnTo>
                <a:lnTo>
                  <a:pt x="547115" y="1367027"/>
                </a:lnTo>
                <a:close/>
              </a:path>
            </a:pathLst>
          </a:custGeom>
          <a:solidFill>
            <a:srgbClr val="000000"/>
          </a:solidFill>
        </p:spPr>
        <p:txBody>
          <a:bodyPr wrap="square" lIns="0" tIns="0" rIns="0" bIns="0" rtlCol="0"/>
          <a:lstStyle/>
          <a:p>
            <a:endParaRPr/>
          </a:p>
        </p:txBody>
      </p:sp>
      <p:sp>
        <p:nvSpPr>
          <p:cNvPr id="20" name="object 20"/>
          <p:cNvSpPr txBox="1"/>
          <p:nvPr/>
        </p:nvSpPr>
        <p:spPr>
          <a:xfrm>
            <a:off x="6540497" y="3428998"/>
            <a:ext cx="364490" cy="388620"/>
          </a:xfrm>
          <a:prstGeom prst="rect">
            <a:avLst/>
          </a:prstGeom>
        </p:spPr>
        <p:txBody>
          <a:bodyPr vert="horz" wrap="square" lIns="0" tIns="0" rIns="0" bIns="0" rtlCol="0">
            <a:spAutoFit/>
          </a:bodyPr>
          <a:lstStyle/>
          <a:p>
            <a:pPr marL="12700">
              <a:lnSpc>
                <a:spcPct val="100000"/>
              </a:lnSpc>
            </a:pPr>
            <a:r>
              <a:rPr sz="2400" spc="-10" dirty="0">
                <a:latin typeface="Times New Roman"/>
                <a:cs typeface="Times New Roman"/>
              </a:rPr>
              <a:t>L</a:t>
            </a:r>
            <a:r>
              <a:rPr sz="2400" dirty="0">
                <a:latin typeface="Times New Roman"/>
                <a:cs typeface="Times New Roman"/>
              </a:rPr>
              <a:t>2</a:t>
            </a:r>
            <a:endParaRPr sz="2400">
              <a:latin typeface="Times New Roman"/>
              <a:cs typeface="Times New Roman"/>
            </a:endParaRPr>
          </a:p>
        </p:txBody>
      </p:sp>
      <p:sp>
        <p:nvSpPr>
          <p:cNvPr id="21" name="object 21"/>
          <p:cNvSpPr txBox="1"/>
          <p:nvPr/>
        </p:nvSpPr>
        <p:spPr>
          <a:xfrm>
            <a:off x="7988296" y="1384807"/>
            <a:ext cx="1148715" cy="739775"/>
          </a:xfrm>
          <a:prstGeom prst="rect">
            <a:avLst/>
          </a:prstGeom>
        </p:spPr>
        <p:txBody>
          <a:bodyPr vert="horz" wrap="square" lIns="0" tIns="0" rIns="0" bIns="0" rtlCol="0">
            <a:spAutoFit/>
          </a:bodyPr>
          <a:lstStyle/>
          <a:p>
            <a:pPr marL="316865" marR="5080" indent="-304800">
              <a:lnSpc>
                <a:spcPts val="2870"/>
              </a:lnSpc>
            </a:pPr>
            <a:r>
              <a:rPr sz="2400" spc="-5" dirty="0">
                <a:solidFill>
                  <a:srgbClr val="CD3100"/>
                </a:solidFill>
                <a:latin typeface="Times New Roman"/>
                <a:cs typeface="Times New Roman"/>
              </a:rPr>
              <a:t>Call</a:t>
            </a:r>
            <a:r>
              <a:rPr sz="2400" spc="-95" dirty="0">
                <a:solidFill>
                  <a:srgbClr val="CD3100"/>
                </a:solidFill>
                <a:latin typeface="Times New Roman"/>
                <a:cs typeface="Times New Roman"/>
              </a:rPr>
              <a:t> </a:t>
            </a:r>
            <a:r>
              <a:rPr sz="2400" spc="-5" dirty="0">
                <a:solidFill>
                  <a:srgbClr val="CD3100"/>
                </a:solidFill>
                <a:latin typeface="Times New Roman"/>
                <a:cs typeface="Times New Roman"/>
              </a:rPr>
              <a:t>tree:  </a:t>
            </a:r>
            <a:r>
              <a:rPr sz="2400" dirty="0">
                <a:solidFill>
                  <a:srgbClr val="CD3100"/>
                </a:solidFill>
                <a:latin typeface="Times New Roman"/>
                <a:cs typeface="Times New Roman"/>
              </a:rPr>
              <a:t>A</a:t>
            </a:r>
            <a:endParaRPr sz="2400">
              <a:latin typeface="Times New Roman"/>
              <a:cs typeface="Times New Roman"/>
            </a:endParaRPr>
          </a:p>
        </p:txBody>
      </p:sp>
      <p:sp>
        <p:nvSpPr>
          <p:cNvPr id="22" name="object 22"/>
          <p:cNvSpPr txBox="1"/>
          <p:nvPr/>
        </p:nvSpPr>
        <p:spPr>
          <a:xfrm>
            <a:off x="8369296" y="2467354"/>
            <a:ext cx="229235" cy="388620"/>
          </a:xfrm>
          <a:prstGeom prst="rect">
            <a:avLst/>
          </a:prstGeom>
        </p:spPr>
        <p:txBody>
          <a:bodyPr vert="horz" wrap="square" lIns="0" tIns="0" rIns="0" bIns="0" rtlCol="0">
            <a:spAutoFit/>
          </a:bodyPr>
          <a:lstStyle/>
          <a:p>
            <a:pPr marL="12700">
              <a:lnSpc>
                <a:spcPct val="100000"/>
              </a:lnSpc>
            </a:pPr>
            <a:r>
              <a:rPr sz="2400" dirty="0">
                <a:solidFill>
                  <a:srgbClr val="CD3100"/>
                </a:solidFill>
                <a:latin typeface="Times New Roman"/>
                <a:cs typeface="Times New Roman"/>
              </a:rPr>
              <a:t>B</a:t>
            </a:r>
            <a:endParaRPr sz="2400">
              <a:latin typeface="Times New Roman"/>
              <a:cs typeface="Times New Roman"/>
            </a:endParaRPr>
          </a:p>
        </p:txBody>
      </p:sp>
      <p:sp>
        <p:nvSpPr>
          <p:cNvPr id="23" name="object 23"/>
          <p:cNvSpPr/>
          <p:nvPr/>
        </p:nvSpPr>
        <p:spPr>
          <a:xfrm>
            <a:off x="8458200" y="2057400"/>
            <a:ext cx="0" cy="457200"/>
          </a:xfrm>
          <a:custGeom>
            <a:avLst/>
            <a:gdLst/>
            <a:ahLst/>
            <a:cxnLst/>
            <a:rect l="l" t="t" r="r" b="b"/>
            <a:pathLst>
              <a:path h="457200">
                <a:moveTo>
                  <a:pt x="0" y="0"/>
                </a:moveTo>
                <a:lnTo>
                  <a:pt x="0" y="457199"/>
                </a:lnTo>
              </a:path>
            </a:pathLst>
          </a:custGeom>
          <a:ln w="9524">
            <a:solidFill>
              <a:srgbClr val="000000"/>
            </a:solidFill>
          </a:ln>
        </p:spPr>
        <p:txBody>
          <a:bodyPr wrap="square" lIns="0" tIns="0" rIns="0" bIns="0" rtlCol="0"/>
          <a:lstStyle/>
          <a:p>
            <a:endParaRPr/>
          </a:p>
        </p:txBody>
      </p:sp>
      <p:sp>
        <p:nvSpPr>
          <p:cNvPr id="24" name="object 24"/>
          <p:cNvSpPr txBox="1"/>
          <p:nvPr/>
        </p:nvSpPr>
        <p:spPr>
          <a:xfrm>
            <a:off x="7774937" y="3464781"/>
            <a:ext cx="1565910" cy="1856739"/>
          </a:xfrm>
          <a:prstGeom prst="rect">
            <a:avLst/>
          </a:prstGeom>
        </p:spPr>
        <p:txBody>
          <a:bodyPr vert="horz" wrap="square" lIns="0" tIns="0" rIns="0" bIns="0" rtlCol="0">
            <a:spAutoFit/>
          </a:bodyPr>
          <a:lstStyle/>
          <a:p>
            <a:pPr marL="12700" marR="5080">
              <a:lnSpc>
                <a:spcPct val="99800"/>
              </a:lnSpc>
            </a:pPr>
            <a:r>
              <a:rPr sz="2400" b="1" dirty="0">
                <a:solidFill>
                  <a:srgbClr val="31319A"/>
                </a:solidFill>
                <a:latin typeface="Times New Roman"/>
                <a:cs typeface="Times New Roman"/>
              </a:rPr>
              <a:t>We’ve lost  the </a:t>
            </a:r>
            <a:r>
              <a:rPr sz="2400" b="1" spc="-5" dirty="0">
                <a:solidFill>
                  <a:srgbClr val="31319A"/>
                </a:solidFill>
                <a:latin typeface="Times New Roman"/>
                <a:cs typeface="Times New Roman"/>
              </a:rPr>
              <a:t>L1</a:t>
            </a:r>
            <a:r>
              <a:rPr sz="2400" b="1" spc="-90" dirty="0">
                <a:solidFill>
                  <a:srgbClr val="31319A"/>
                </a:solidFill>
                <a:latin typeface="Times New Roman"/>
                <a:cs typeface="Times New Roman"/>
              </a:rPr>
              <a:t> </a:t>
            </a:r>
            <a:r>
              <a:rPr sz="2400" b="1" spc="-5" dirty="0">
                <a:solidFill>
                  <a:srgbClr val="31319A"/>
                </a:solidFill>
                <a:latin typeface="Times New Roman"/>
                <a:cs typeface="Times New Roman"/>
              </a:rPr>
              <a:t>label  </a:t>
            </a:r>
            <a:r>
              <a:rPr sz="2400" b="1" dirty="0">
                <a:solidFill>
                  <a:srgbClr val="31319A"/>
                </a:solidFill>
                <a:latin typeface="Times New Roman"/>
                <a:cs typeface="Times New Roman"/>
              </a:rPr>
              <a:t>so </a:t>
            </a:r>
            <a:r>
              <a:rPr sz="2400" b="1" spc="-10" dirty="0">
                <a:solidFill>
                  <a:srgbClr val="31319A"/>
                </a:solidFill>
                <a:latin typeface="Times New Roman"/>
                <a:cs typeface="Times New Roman"/>
              </a:rPr>
              <a:t>we</a:t>
            </a:r>
            <a:r>
              <a:rPr sz="2400" b="1" spc="-90" dirty="0">
                <a:solidFill>
                  <a:srgbClr val="31319A"/>
                </a:solidFill>
                <a:latin typeface="Times New Roman"/>
                <a:cs typeface="Times New Roman"/>
              </a:rPr>
              <a:t> </a:t>
            </a:r>
            <a:r>
              <a:rPr sz="2400" b="1" dirty="0">
                <a:solidFill>
                  <a:srgbClr val="31319A"/>
                </a:solidFill>
                <a:latin typeface="Times New Roman"/>
                <a:cs typeface="Times New Roman"/>
              </a:rPr>
              <a:t>can’t</a:t>
            </a:r>
            <a:endParaRPr sz="2400">
              <a:latin typeface="Times New Roman"/>
              <a:cs typeface="Times New Roman"/>
            </a:endParaRPr>
          </a:p>
          <a:p>
            <a:pPr marL="12700" marR="121285">
              <a:lnSpc>
                <a:spcPts val="2870"/>
              </a:lnSpc>
              <a:spcBef>
                <a:spcPts val="100"/>
              </a:spcBef>
            </a:pPr>
            <a:r>
              <a:rPr sz="2400" b="1" dirty="0">
                <a:solidFill>
                  <a:srgbClr val="31319A"/>
                </a:solidFill>
                <a:latin typeface="Times New Roman"/>
                <a:cs typeface="Times New Roman"/>
              </a:rPr>
              <a:t>get </a:t>
            </a:r>
            <a:r>
              <a:rPr sz="2400" b="1" spc="-5" dirty="0">
                <a:solidFill>
                  <a:srgbClr val="31319A"/>
                </a:solidFill>
                <a:latin typeface="Times New Roman"/>
                <a:cs typeface="Times New Roman"/>
              </a:rPr>
              <a:t>back</a:t>
            </a:r>
            <a:r>
              <a:rPr sz="2400" b="1" spc="-80" dirty="0">
                <a:solidFill>
                  <a:srgbClr val="31319A"/>
                </a:solidFill>
                <a:latin typeface="Times New Roman"/>
                <a:cs typeface="Times New Roman"/>
              </a:rPr>
              <a:t> </a:t>
            </a:r>
            <a:r>
              <a:rPr sz="2400" b="1" dirty="0">
                <a:solidFill>
                  <a:srgbClr val="31319A"/>
                </a:solidFill>
                <a:latin typeface="Times New Roman"/>
                <a:cs typeface="Times New Roman"/>
              </a:rPr>
              <a:t>to  A</a:t>
            </a:r>
            <a:endParaRPr sz="2400">
              <a:latin typeface="Times New Roman"/>
              <a:cs typeface="Times New Roman"/>
            </a:endParaRPr>
          </a:p>
        </p:txBody>
      </p:sp>
      <p:sp>
        <p:nvSpPr>
          <p:cNvPr id="25" name="object 2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Static </a:t>
            </a:r>
            <a:r>
              <a:rPr dirty="0"/>
              <a:t>Allocation:</a:t>
            </a:r>
            <a:r>
              <a:rPr spc="-35" dirty="0"/>
              <a:t> </a:t>
            </a:r>
            <a:r>
              <a:rPr spc="-5" dirty="0"/>
              <a:t>Recursion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2057400"/>
            <a:ext cx="7877175" cy="1915160"/>
          </a:xfrm>
          <a:prstGeom prst="rect">
            <a:avLst/>
          </a:prstGeom>
        </p:spPr>
        <p:txBody>
          <a:bodyPr vert="horz" wrap="square" lIns="0" tIns="0" rIns="0" bIns="0" rtlCol="0">
            <a:spAutoFit/>
          </a:bodyPr>
          <a:lstStyle/>
          <a:p>
            <a:pPr marL="355600" marR="327025" indent="-342900">
              <a:lnSpc>
                <a:spcPct val="100000"/>
              </a:lnSpc>
              <a:buClr>
                <a:srgbClr val="CD3100"/>
              </a:buClr>
              <a:buChar char="•"/>
              <a:tabLst>
                <a:tab pos="355600" algn="l"/>
              </a:tabLst>
            </a:pPr>
            <a:r>
              <a:rPr sz="3000" spc="-5" dirty="0">
                <a:solidFill>
                  <a:srgbClr val="000000"/>
                </a:solidFill>
              </a:rPr>
              <a:t>Variable addresses hard-coded, usually</a:t>
            </a:r>
            <a:r>
              <a:rPr sz="3000" spc="-110" dirty="0">
                <a:solidFill>
                  <a:srgbClr val="000000"/>
                </a:solidFill>
              </a:rPr>
              <a:t> </a:t>
            </a:r>
            <a:r>
              <a:rPr sz="3000" dirty="0">
                <a:solidFill>
                  <a:srgbClr val="000000"/>
                </a:solidFill>
              </a:rPr>
              <a:t>as  </a:t>
            </a:r>
            <a:r>
              <a:rPr sz="3000" spc="-5" dirty="0">
                <a:solidFill>
                  <a:srgbClr val="000000"/>
                </a:solidFill>
              </a:rPr>
              <a:t>offset </a:t>
            </a:r>
            <a:r>
              <a:rPr sz="3000" dirty="0">
                <a:solidFill>
                  <a:srgbClr val="000000"/>
                </a:solidFill>
              </a:rPr>
              <a:t>from </a:t>
            </a:r>
            <a:r>
              <a:rPr sz="3000" spc="-5" dirty="0">
                <a:solidFill>
                  <a:srgbClr val="000000"/>
                </a:solidFill>
              </a:rPr>
              <a:t>data </a:t>
            </a:r>
            <a:r>
              <a:rPr sz="3000" dirty="0">
                <a:solidFill>
                  <a:srgbClr val="000000"/>
                </a:solidFill>
              </a:rPr>
              <a:t>area </a:t>
            </a:r>
            <a:r>
              <a:rPr sz="3000" spc="-5" dirty="0">
                <a:solidFill>
                  <a:srgbClr val="000000"/>
                </a:solidFill>
              </a:rPr>
              <a:t>where variable </a:t>
            </a:r>
            <a:r>
              <a:rPr sz="3000" dirty="0">
                <a:solidFill>
                  <a:srgbClr val="000000"/>
                </a:solidFill>
              </a:rPr>
              <a:t>is  </a:t>
            </a:r>
            <a:r>
              <a:rPr sz="3000" spc="-10" dirty="0">
                <a:solidFill>
                  <a:srgbClr val="000000"/>
                </a:solidFill>
              </a:rPr>
              <a:t>declared.</a:t>
            </a:r>
            <a:endParaRPr sz="3000"/>
          </a:p>
          <a:p>
            <a:pPr marL="469265">
              <a:lnSpc>
                <a:spcPct val="100000"/>
              </a:lnSpc>
              <a:spcBef>
                <a:spcPts val="690"/>
              </a:spcBef>
            </a:pPr>
            <a:r>
              <a:rPr sz="2800" b="1" spc="-5" dirty="0">
                <a:solidFill>
                  <a:srgbClr val="31319A"/>
                </a:solidFill>
                <a:latin typeface="Arial"/>
                <a:cs typeface="Arial"/>
              </a:rPr>
              <a:t>addr(x) </a:t>
            </a:r>
            <a:r>
              <a:rPr sz="2800" b="1" dirty="0">
                <a:solidFill>
                  <a:srgbClr val="31319A"/>
                </a:solidFill>
                <a:latin typeface="Arial"/>
                <a:cs typeface="Arial"/>
              </a:rPr>
              <a:t>= start </a:t>
            </a:r>
            <a:r>
              <a:rPr sz="2800" b="1" spc="-5" dirty="0">
                <a:solidFill>
                  <a:srgbClr val="31319A"/>
                </a:solidFill>
                <a:latin typeface="Arial"/>
                <a:cs typeface="Arial"/>
              </a:rPr>
              <a:t>of x's local scope </a:t>
            </a:r>
            <a:r>
              <a:rPr sz="2800" b="1" dirty="0">
                <a:solidFill>
                  <a:srgbClr val="31319A"/>
                </a:solidFill>
                <a:latin typeface="Arial"/>
                <a:cs typeface="Arial"/>
              </a:rPr>
              <a:t>+ </a:t>
            </a:r>
            <a:r>
              <a:rPr sz="2800" b="1" spc="-5" dirty="0">
                <a:solidFill>
                  <a:srgbClr val="31319A"/>
                </a:solidFill>
                <a:latin typeface="Arial"/>
                <a:cs typeface="Arial"/>
              </a:rPr>
              <a:t>x's</a:t>
            </a:r>
            <a:r>
              <a:rPr sz="2800" b="1" spc="45" dirty="0">
                <a:solidFill>
                  <a:srgbClr val="31319A"/>
                </a:solidFill>
                <a:latin typeface="Arial"/>
                <a:cs typeface="Arial"/>
              </a:rPr>
              <a:t> </a:t>
            </a:r>
            <a:r>
              <a:rPr sz="2800" b="1" dirty="0">
                <a:solidFill>
                  <a:srgbClr val="31319A"/>
                </a:solidFill>
                <a:latin typeface="Arial"/>
                <a:cs typeface="Arial"/>
              </a:rPr>
              <a:t>offset</a:t>
            </a:r>
            <a:endParaRPr sz="2800">
              <a:latin typeface="Arial"/>
              <a:cs typeface="Arial"/>
            </a:endParaRPr>
          </a:p>
        </p:txBody>
      </p:sp>
      <p:sp>
        <p:nvSpPr>
          <p:cNvPr id="3" name="object 3"/>
          <p:cNvSpPr txBox="1"/>
          <p:nvPr/>
        </p:nvSpPr>
        <p:spPr>
          <a:xfrm>
            <a:off x="840739" y="799083"/>
            <a:ext cx="7388861" cy="492443"/>
          </a:xfrm>
          <a:prstGeom prst="rect">
            <a:avLst/>
          </a:prstGeom>
        </p:spPr>
        <p:txBody>
          <a:bodyPr vert="horz" wrap="square" lIns="0" tIns="0" rIns="0" bIns="0" rtlCol="0">
            <a:spAutoFit/>
          </a:bodyPr>
          <a:lstStyle/>
          <a:p>
            <a:pPr marL="12700">
              <a:lnSpc>
                <a:spcPct val="100000"/>
              </a:lnSpc>
            </a:pPr>
            <a:r>
              <a:rPr sz="3200" spc="-5" dirty="0">
                <a:solidFill>
                  <a:srgbClr val="CD3100"/>
                </a:solidFill>
                <a:latin typeface="Arial"/>
                <a:cs typeface="Arial"/>
              </a:rPr>
              <a:t>Runtime </a:t>
            </a:r>
            <a:r>
              <a:rPr sz="3200" dirty="0">
                <a:solidFill>
                  <a:srgbClr val="CD3100"/>
                </a:solidFill>
                <a:latin typeface="Arial"/>
                <a:cs typeface="Arial"/>
              </a:rPr>
              <a:t>Addressing in </a:t>
            </a:r>
            <a:r>
              <a:rPr sz="3200" spc="-5" dirty="0">
                <a:solidFill>
                  <a:srgbClr val="CD3100"/>
                </a:solidFill>
                <a:latin typeface="Arial"/>
                <a:cs typeface="Arial"/>
              </a:rPr>
              <a:t>Static</a:t>
            </a:r>
            <a:r>
              <a:rPr sz="3200" spc="-55" dirty="0">
                <a:solidFill>
                  <a:srgbClr val="CD3100"/>
                </a:solidFill>
                <a:latin typeface="Arial"/>
                <a:cs typeface="Arial"/>
              </a:rPr>
              <a:t> </a:t>
            </a:r>
            <a:r>
              <a:rPr sz="3200" dirty="0">
                <a:solidFill>
                  <a:srgbClr val="CD3100"/>
                </a:solidFill>
                <a:latin typeface="Arial"/>
                <a:cs typeface="Arial"/>
              </a:rPr>
              <a:t>Allocation</a:t>
            </a:r>
            <a:endParaRPr sz="32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867406"/>
            <a:ext cx="8686799" cy="2385268"/>
          </a:xfrm>
          <a:prstGeom prst="rect">
            <a:avLst/>
          </a:prstGeom>
        </p:spPr>
        <p:txBody>
          <a:bodyPr vert="horz" wrap="square" lIns="0" tIns="0" rIns="0" bIns="0" rtlCol="0">
            <a:spAutoFit/>
          </a:bodyPr>
          <a:lstStyle/>
          <a:p>
            <a:pPr marL="12700">
              <a:lnSpc>
                <a:spcPct val="100000"/>
              </a:lnSpc>
            </a:pPr>
            <a:r>
              <a:rPr sz="2800" spc="5" dirty="0">
                <a:latin typeface="Arial"/>
                <a:cs typeface="Arial"/>
              </a:rPr>
              <a:t>Need </a:t>
            </a:r>
            <a:r>
              <a:rPr sz="2800" dirty="0">
                <a:latin typeface="Arial"/>
                <a:cs typeface="Arial"/>
              </a:rPr>
              <a:t>a different approach </a:t>
            </a:r>
            <a:r>
              <a:rPr sz="2800" spc="-5" dirty="0">
                <a:latin typeface="Arial"/>
                <a:cs typeface="Arial"/>
              </a:rPr>
              <a:t>to </a:t>
            </a:r>
            <a:r>
              <a:rPr sz="2800" dirty="0">
                <a:latin typeface="Arial"/>
                <a:cs typeface="Arial"/>
              </a:rPr>
              <a:t>handle</a:t>
            </a:r>
            <a:r>
              <a:rPr sz="2800" spc="-65" dirty="0">
                <a:latin typeface="Arial"/>
                <a:cs typeface="Arial"/>
              </a:rPr>
              <a:t> </a:t>
            </a:r>
            <a:r>
              <a:rPr sz="2800" dirty="0">
                <a:latin typeface="Arial"/>
                <a:cs typeface="Arial"/>
              </a:rPr>
              <a:t>recursion.</a:t>
            </a:r>
            <a:endParaRPr sz="2800">
              <a:latin typeface="Arial"/>
              <a:cs typeface="Arial"/>
            </a:endParaRPr>
          </a:p>
          <a:p>
            <a:pPr marL="355600" indent="-342900">
              <a:lnSpc>
                <a:spcPct val="100000"/>
              </a:lnSpc>
              <a:spcBef>
                <a:spcPts val="625"/>
              </a:spcBef>
              <a:buClr>
                <a:srgbClr val="CD3100"/>
              </a:buClr>
              <a:buFont typeface="Arial"/>
              <a:buChar char="•"/>
              <a:tabLst>
                <a:tab pos="355600" algn="l"/>
              </a:tabLst>
            </a:pPr>
            <a:r>
              <a:rPr sz="2800" b="1" dirty="0">
                <a:solidFill>
                  <a:srgbClr val="31319A"/>
                </a:solidFill>
                <a:latin typeface="Arial"/>
                <a:cs typeface="Arial"/>
              </a:rPr>
              <a:t>Code </a:t>
            </a:r>
            <a:r>
              <a:rPr sz="2800" b="1" spc="-5" dirty="0">
                <a:solidFill>
                  <a:srgbClr val="31319A"/>
                </a:solidFill>
                <a:latin typeface="Arial"/>
                <a:cs typeface="Arial"/>
              </a:rPr>
              <a:t>area </a:t>
            </a:r>
            <a:r>
              <a:rPr sz="2800" dirty="0">
                <a:latin typeface="Arial"/>
                <a:cs typeface="Arial"/>
              </a:rPr>
              <a:t>– machine code for</a:t>
            </a:r>
            <a:r>
              <a:rPr sz="2800" spc="-60" dirty="0">
                <a:latin typeface="Arial"/>
                <a:cs typeface="Arial"/>
              </a:rPr>
              <a:t> </a:t>
            </a:r>
            <a:r>
              <a:rPr sz="2800" dirty="0">
                <a:latin typeface="Arial"/>
                <a:cs typeface="Arial"/>
              </a:rPr>
              <a:t>procedures</a:t>
            </a:r>
            <a:endParaRPr sz="2800">
              <a:latin typeface="Arial"/>
              <a:cs typeface="Arial"/>
            </a:endParaRPr>
          </a:p>
          <a:p>
            <a:pPr marL="355600" marR="862965" indent="-342900">
              <a:lnSpc>
                <a:spcPct val="100000"/>
              </a:lnSpc>
              <a:spcBef>
                <a:spcPts val="635"/>
              </a:spcBef>
              <a:buClr>
                <a:srgbClr val="CD3100"/>
              </a:buClr>
              <a:buFont typeface="Arial"/>
              <a:buChar char="•"/>
              <a:tabLst>
                <a:tab pos="355600" algn="l"/>
              </a:tabLst>
            </a:pPr>
            <a:r>
              <a:rPr sz="2800" b="1" spc="-5" dirty="0">
                <a:solidFill>
                  <a:srgbClr val="31319A"/>
                </a:solidFill>
                <a:latin typeface="Arial"/>
                <a:cs typeface="Arial"/>
              </a:rPr>
              <a:t>Static data </a:t>
            </a:r>
            <a:r>
              <a:rPr sz="2800" dirty="0">
                <a:latin typeface="Arial"/>
                <a:cs typeface="Arial"/>
              </a:rPr>
              <a:t>– often not </a:t>
            </a:r>
            <a:r>
              <a:rPr sz="2800" spc="-5" dirty="0">
                <a:latin typeface="Arial"/>
                <a:cs typeface="Arial"/>
              </a:rPr>
              <a:t>associated </a:t>
            </a:r>
            <a:r>
              <a:rPr sz="2800" dirty="0">
                <a:latin typeface="Arial"/>
                <a:cs typeface="Arial"/>
              </a:rPr>
              <a:t>with  procedures</a:t>
            </a:r>
            <a:endParaRPr sz="2800">
              <a:latin typeface="Arial"/>
              <a:cs typeface="Arial"/>
            </a:endParaRPr>
          </a:p>
          <a:p>
            <a:pPr marL="355600" indent="-342900">
              <a:lnSpc>
                <a:spcPct val="100000"/>
              </a:lnSpc>
              <a:spcBef>
                <a:spcPts val="635"/>
              </a:spcBef>
              <a:buClr>
                <a:srgbClr val="CD3100"/>
              </a:buClr>
              <a:buFont typeface="Arial"/>
              <a:buChar char="•"/>
              <a:tabLst>
                <a:tab pos="355600" algn="l"/>
              </a:tabLst>
            </a:pPr>
            <a:r>
              <a:rPr sz="2800" b="1" dirty="0">
                <a:solidFill>
                  <a:srgbClr val="31319A"/>
                </a:solidFill>
                <a:latin typeface="Arial"/>
                <a:cs typeface="Arial"/>
              </a:rPr>
              <a:t>Stack </a:t>
            </a:r>
            <a:r>
              <a:rPr sz="2800" b="1" spc="-5" dirty="0">
                <a:solidFill>
                  <a:srgbClr val="31319A"/>
                </a:solidFill>
                <a:latin typeface="Arial"/>
                <a:cs typeface="Arial"/>
              </a:rPr>
              <a:t>(Control </a:t>
            </a:r>
            <a:r>
              <a:rPr sz="2800" b="1" dirty="0">
                <a:solidFill>
                  <a:srgbClr val="31319A"/>
                </a:solidFill>
                <a:latin typeface="Arial"/>
                <a:cs typeface="Arial"/>
              </a:rPr>
              <a:t>Stack) </a:t>
            </a:r>
            <a:r>
              <a:rPr sz="2800" dirty="0">
                <a:latin typeface="Arial"/>
                <a:cs typeface="Arial"/>
              </a:rPr>
              <a:t>– runtime</a:t>
            </a:r>
            <a:r>
              <a:rPr sz="2800" spc="-35" dirty="0">
                <a:latin typeface="Arial"/>
                <a:cs typeface="Arial"/>
              </a:rPr>
              <a:t> </a:t>
            </a:r>
            <a:r>
              <a:rPr sz="2800" spc="-5" dirty="0">
                <a:latin typeface="Arial"/>
                <a:cs typeface="Arial"/>
              </a:rPr>
              <a:t>information</a:t>
            </a:r>
            <a:endParaRPr sz="2800">
              <a:latin typeface="Arial"/>
              <a:cs typeface="Arial"/>
            </a:endParaRPr>
          </a:p>
        </p:txBody>
      </p:sp>
      <p:sp>
        <p:nvSpPr>
          <p:cNvPr id="3" name="object 3"/>
          <p:cNvSpPr txBox="1">
            <a:spLocks noGrp="1"/>
          </p:cNvSpPr>
          <p:nvPr>
            <p:ph type="title"/>
          </p:nvPr>
        </p:nvSpPr>
        <p:spPr>
          <a:xfrm>
            <a:off x="840739" y="799083"/>
            <a:ext cx="8376920" cy="492443"/>
          </a:xfrm>
          <a:prstGeom prst="rect">
            <a:avLst/>
          </a:prstGeom>
        </p:spPr>
        <p:txBody>
          <a:bodyPr vert="horz" wrap="square" lIns="0" tIns="0" rIns="0" bIns="0" rtlCol="0">
            <a:spAutoFit/>
          </a:bodyPr>
          <a:lstStyle/>
          <a:p>
            <a:pPr marL="12700">
              <a:lnSpc>
                <a:spcPct val="100000"/>
              </a:lnSpc>
            </a:pPr>
            <a:r>
              <a:rPr sz="3200" dirty="0"/>
              <a:t>Stack</a:t>
            </a:r>
            <a:r>
              <a:rPr sz="3200" spc="-55" dirty="0"/>
              <a:t> </a:t>
            </a:r>
            <a:r>
              <a:rPr sz="3200" spc="-5" dirty="0"/>
              <a:t>Allocation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739" y="799083"/>
            <a:ext cx="8376920" cy="492443"/>
          </a:xfrm>
          <a:prstGeom prst="rect">
            <a:avLst/>
          </a:prstGeom>
        </p:spPr>
        <p:txBody>
          <a:bodyPr vert="horz" wrap="square" lIns="0" tIns="0" rIns="0" bIns="0" rtlCol="0">
            <a:spAutoFit/>
          </a:bodyPr>
          <a:lstStyle/>
          <a:p>
            <a:pPr marL="12700">
              <a:lnSpc>
                <a:spcPct val="100000"/>
              </a:lnSpc>
            </a:pPr>
            <a:r>
              <a:rPr sz="3200" dirty="0"/>
              <a:t>Control</a:t>
            </a:r>
            <a:r>
              <a:rPr sz="3200" spc="-80" dirty="0"/>
              <a:t> </a:t>
            </a:r>
            <a:r>
              <a:rPr sz="3200" spc="-5" dirty="0"/>
              <a:t>Stack</a:t>
            </a:r>
          </a:p>
        </p:txBody>
      </p:sp>
      <p:sp>
        <p:nvSpPr>
          <p:cNvPr id="3" name="object 3"/>
          <p:cNvSpPr txBox="1"/>
          <p:nvPr/>
        </p:nvSpPr>
        <p:spPr>
          <a:xfrm>
            <a:off x="1069339" y="1573783"/>
            <a:ext cx="8092440" cy="5429885"/>
          </a:xfrm>
          <a:prstGeom prst="rect">
            <a:avLst/>
          </a:prstGeom>
        </p:spPr>
        <p:txBody>
          <a:bodyPr vert="horz" wrap="square" lIns="0" tIns="0" rIns="0" bIns="0" rtlCol="0">
            <a:spAutoFit/>
          </a:bodyPr>
          <a:lstStyle/>
          <a:p>
            <a:pPr marL="355600" marR="575310" indent="-342900">
              <a:lnSpc>
                <a:spcPts val="2870"/>
              </a:lnSpc>
              <a:buClr>
                <a:srgbClr val="CD3100"/>
              </a:buClr>
              <a:buChar char="•"/>
              <a:tabLst>
                <a:tab pos="355600" algn="l"/>
              </a:tabLst>
            </a:pPr>
            <a:r>
              <a:rPr sz="2400" spc="-5" dirty="0">
                <a:latin typeface="Arial"/>
                <a:cs typeface="Arial"/>
              </a:rPr>
              <a:t>The flow of </a:t>
            </a:r>
            <a:r>
              <a:rPr sz="2400" dirty="0">
                <a:latin typeface="Arial"/>
                <a:cs typeface="Arial"/>
              </a:rPr>
              <a:t>the </a:t>
            </a:r>
            <a:r>
              <a:rPr sz="2400" spc="-5" dirty="0">
                <a:latin typeface="Arial"/>
                <a:cs typeface="Arial"/>
              </a:rPr>
              <a:t>control in </a:t>
            </a:r>
            <a:r>
              <a:rPr sz="2400" dirty="0">
                <a:latin typeface="Arial"/>
                <a:cs typeface="Arial"/>
              </a:rPr>
              <a:t>a </a:t>
            </a:r>
            <a:r>
              <a:rPr sz="2400" spc="-5" dirty="0">
                <a:latin typeface="Arial"/>
                <a:cs typeface="Arial"/>
              </a:rPr>
              <a:t>program corresponds </a:t>
            </a:r>
            <a:r>
              <a:rPr sz="2400" dirty="0">
                <a:latin typeface="Arial"/>
                <a:cs typeface="Arial"/>
              </a:rPr>
              <a:t>to a  </a:t>
            </a:r>
            <a:r>
              <a:rPr sz="2400" spc="-5" dirty="0">
                <a:solidFill>
                  <a:srgbClr val="7030A0"/>
                </a:solidFill>
                <a:latin typeface="Arial"/>
                <a:cs typeface="Arial"/>
              </a:rPr>
              <a:t>depth-first traversal </a:t>
            </a:r>
            <a:r>
              <a:rPr sz="2400" spc="-5" dirty="0">
                <a:latin typeface="Arial"/>
                <a:cs typeface="Arial"/>
              </a:rPr>
              <a:t>of </a:t>
            </a:r>
            <a:r>
              <a:rPr sz="2400" dirty="0">
                <a:latin typeface="Arial"/>
                <a:cs typeface="Arial"/>
              </a:rPr>
              <a:t>the </a:t>
            </a:r>
            <a:r>
              <a:rPr sz="2400" spc="-5" dirty="0">
                <a:latin typeface="Arial"/>
                <a:cs typeface="Arial"/>
              </a:rPr>
              <a:t>activation </a:t>
            </a:r>
            <a:r>
              <a:rPr sz="2400" dirty="0">
                <a:latin typeface="Arial"/>
                <a:cs typeface="Arial"/>
              </a:rPr>
              <a:t>tree</a:t>
            </a:r>
            <a:r>
              <a:rPr sz="2400" spc="15" dirty="0">
                <a:latin typeface="Arial"/>
                <a:cs typeface="Arial"/>
              </a:rPr>
              <a:t> </a:t>
            </a:r>
            <a:r>
              <a:rPr sz="2400" spc="-5" dirty="0">
                <a:latin typeface="Arial"/>
                <a:cs typeface="Arial"/>
              </a:rPr>
              <a:t>that:</a:t>
            </a:r>
            <a:endParaRPr sz="2400">
              <a:latin typeface="Arial"/>
              <a:cs typeface="Arial"/>
            </a:endParaRPr>
          </a:p>
          <a:p>
            <a:pPr marL="756285" lvl="1" indent="-286385">
              <a:lnSpc>
                <a:spcPct val="100000"/>
              </a:lnSpc>
              <a:spcBef>
                <a:spcPts val="440"/>
              </a:spcBef>
              <a:buClr>
                <a:srgbClr val="CD3100"/>
              </a:buClr>
              <a:buChar char="–"/>
              <a:tabLst>
                <a:tab pos="756920" algn="l"/>
              </a:tabLst>
            </a:pPr>
            <a:r>
              <a:rPr sz="2200" spc="-5" dirty="0">
                <a:latin typeface="Arial"/>
                <a:cs typeface="Arial"/>
              </a:rPr>
              <a:t>starts </a:t>
            </a:r>
            <a:r>
              <a:rPr sz="2200" dirty="0">
                <a:latin typeface="Arial"/>
                <a:cs typeface="Arial"/>
              </a:rPr>
              <a:t>at the</a:t>
            </a:r>
            <a:r>
              <a:rPr sz="2200" spc="-50" dirty="0">
                <a:latin typeface="Arial"/>
                <a:cs typeface="Arial"/>
              </a:rPr>
              <a:t> </a:t>
            </a:r>
            <a:r>
              <a:rPr sz="2200" spc="-5" dirty="0">
                <a:latin typeface="Arial"/>
                <a:cs typeface="Arial"/>
              </a:rPr>
              <a:t>root,</a:t>
            </a:r>
            <a:endParaRPr sz="2200">
              <a:latin typeface="Arial"/>
              <a:cs typeface="Arial"/>
            </a:endParaRPr>
          </a:p>
          <a:p>
            <a:pPr marL="756285" lvl="1" indent="-286385">
              <a:lnSpc>
                <a:spcPct val="100000"/>
              </a:lnSpc>
              <a:spcBef>
                <a:spcPts val="515"/>
              </a:spcBef>
              <a:buClr>
                <a:srgbClr val="CD3100"/>
              </a:buClr>
              <a:buChar char="–"/>
              <a:tabLst>
                <a:tab pos="756920" algn="l"/>
                <a:tab pos="3336290" algn="l"/>
              </a:tabLst>
            </a:pPr>
            <a:r>
              <a:rPr sz="2200" spc="-5" dirty="0">
                <a:latin typeface="Arial"/>
                <a:cs typeface="Arial"/>
              </a:rPr>
              <a:t>visits  a</a:t>
            </a:r>
            <a:r>
              <a:rPr sz="2200" spc="270" dirty="0">
                <a:latin typeface="Arial"/>
                <a:cs typeface="Arial"/>
              </a:rPr>
              <a:t> </a:t>
            </a:r>
            <a:r>
              <a:rPr sz="2200" spc="-5">
                <a:latin typeface="Arial"/>
                <a:cs typeface="Arial"/>
              </a:rPr>
              <a:t>node</a:t>
            </a:r>
            <a:r>
              <a:rPr sz="2200" spc="434">
                <a:latin typeface="Arial"/>
                <a:cs typeface="Arial"/>
              </a:rPr>
              <a:t> </a:t>
            </a:r>
            <a:r>
              <a:rPr sz="2200" spc="-5" smtClean="0">
                <a:latin typeface="Arial"/>
                <a:cs typeface="Arial"/>
              </a:rPr>
              <a:t>before</a:t>
            </a:r>
            <a:r>
              <a:rPr lang="en-US" sz="2200" spc="-5" dirty="0" smtClean="0">
                <a:latin typeface="Arial"/>
                <a:cs typeface="Arial"/>
              </a:rPr>
              <a:t> </a:t>
            </a:r>
            <a:r>
              <a:rPr sz="2200" smtClean="0">
                <a:latin typeface="Arial"/>
                <a:cs typeface="Arial"/>
              </a:rPr>
              <a:t>its </a:t>
            </a:r>
            <a:r>
              <a:rPr sz="2200" spc="-5" dirty="0">
                <a:latin typeface="Arial"/>
                <a:cs typeface="Arial"/>
              </a:rPr>
              <a:t>children,</a:t>
            </a:r>
            <a:r>
              <a:rPr sz="2200" spc="-50" dirty="0">
                <a:latin typeface="Arial"/>
                <a:cs typeface="Arial"/>
              </a:rPr>
              <a:t> </a:t>
            </a:r>
            <a:r>
              <a:rPr sz="2200" spc="-5" dirty="0">
                <a:latin typeface="Arial"/>
                <a:cs typeface="Arial"/>
              </a:rPr>
              <a:t>and</a:t>
            </a:r>
            <a:endParaRPr sz="2200">
              <a:latin typeface="Arial"/>
              <a:cs typeface="Arial"/>
            </a:endParaRPr>
          </a:p>
          <a:p>
            <a:pPr marL="756285" marR="502920" lvl="1" indent="-286385">
              <a:lnSpc>
                <a:spcPct val="100000"/>
              </a:lnSpc>
              <a:spcBef>
                <a:spcPts val="525"/>
              </a:spcBef>
              <a:buClr>
                <a:srgbClr val="CD3100"/>
              </a:buClr>
              <a:buChar char="–"/>
              <a:tabLst>
                <a:tab pos="756920" algn="l"/>
              </a:tabLst>
            </a:pPr>
            <a:r>
              <a:rPr sz="2200" spc="-5" dirty="0">
                <a:latin typeface="Arial"/>
                <a:cs typeface="Arial"/>
              </a:rPr>
              <a:t>recursively </a:t>
            </a:r>
            <a:r>
              <a:rPr sz="2200" dirty="0">
                <a:latin typeface="Arial"/>
                <a:cs typeface="Arial"/>
              </a:rPr>
              <a:t>visits </a:t>
            </a:r>
            <a:r>
              <a:rPr sz="2200" spc="-5" dirty="0">
                <a:latin typeface="Arial"/>
                <a:cs typeface="Arial"/>
              </a:rPr>
              <a:t>children </a:t>
            </a:r>
            <a:r>
              <a:rPr sz="2200" dirty="0">
                <a:latin typeface="Arial"/>
                <a:cs typeface="Arial"/>
              </a:rPr>
              <a:t>at </a:t>
            </a:r>
            <a:r>
              <a:rPr sz="2200" spc="-5" dirty="0">
                <a:latin typeface="Arial"/>
                <a:cs typeface="Arial"/>
              </a:rPr>
              <a:t>each node an a left-to-right  order.</a:t>
            </a:r>
            <a:endParaRPr sz="2200">
              <a:latin typeface="Arial"/>
              <a:cs typeface="Arial"/>
            </a:endParaRPr>
          </a:p>
          <a:p>
            <a:pPr marL="354965" marR="85090" indent="-342265">
              <a:lnSpc>
                <a:spcPct val="100000"/>
              </a:lnSpc>
              <a:spcBef>
                <a:spcPts val="555"/>
              </a:spcBef>
              <a:buClr>
                <a:srgbClr val="CD3100"/>
              </a:buClr>
              <a:buChar char="•"/>
              <a:tabLst>
                <a:tab pos="355600" algn="l"/>
              </a:tabLst>
            </a:pPr>
            <a:r>
              <a:rPr sz="2400" dirty="0">
                <a:latin typeface="Arial"/>
                <a:cs typeface="Arial"/>
              </a:rPr>
              <a:t>A </a:t>
            </a:r>
            <a:r>
              <a:rPr sz="2400" spc="-5" dirty="0">
                <a:latin typeface="Arial"/>
                <a:cs typeface="Arial"/>
              </a:rPr>
              <a:t>stack (called </a:t>
            </a:r>
            <a:r>
              <a:rPr sz="2400" b="1" spc="-5" dirty="0">
                <a:solidFill>
                  <a:srgbClr val="7030A0"/>
                </a:solidFill>
                <a:latin typeface="Arial"/>
                <a:cs typeface="Arial"/>
              </a:rPr>
              <a:t>control stack</a:t>
            </a:r>
            <a:r>
              <a:rPr sz="2400" spc="-5" dirty="0">
                <a:latin typeface="Arial"/>
                <a:cs typeface="Arial"/>
              </a:rPr>
              <a:t>) can be used </a:t>
            </a:r>
            <a:r>
              <a:rPr sz="2400" dirty="0">
                <a:latin typeface="Arial"/>
                <a:cs typeface="Arial"/>
              </a:rPr>
              <a:t>to </a:t>
            </a:r>
            <a:r>
              <a:rPr sz="2400" spc="-5" dirty="0">
                <a:latin typeface="Arial"/>
                <a:cs typeface="Arial"/>
              </a:rPr>
              <a:t>keep </a:t>
            </a:r>
            <a:r>
              <a:rPr sz="2400" dirty="0">
                <a:latin typeface="Arial"/>
                <a:cs typeface="Arial"/>
              </a:rPr>
              <a:t>track  </a:t>
            </a:r>
            <a:r>
              <a:rPr sz="2400" spc="-5" dirty="0">
                <a:latin typeface="Arial"/>
                <a:cs typeface="Arial"/>
              </a:rPr>
              <a:t>of live procedure</a:t>
            </a:r>
            <a:r>
              <a:rPr sz="2400" dirty="0">
                <a:latin typeface="Arial"/>
                <a:cs typeface="Arial"/>
              </a:rPr>
              <a:t> </a:t>
            </a:r>
            <a:r>
              <a:rPr sz="2400" spc="-5" dirty="0">
                <a:latin typeface="Arial"/>
                <a:cs typeface="Arial"/>
              </a:rPr>
              <a:t>activations.</a:t>
            </a:r>
            <a:endParaRPr sz="2400">
              <a:latin typeface="Arial"/>
              <a:cs typeface="Arial"/>
            </a:endParaRPr>
          </a:p>
          <a:p>
            <a:pPr marL="756285" marR="5080" lvl="1" indent="-286385">
              <a:lnSpc>
                <a:spcPct val="100000"/>
              </a:lnSpc>
              <a:spcBef>
                <a:spcPts val="520"/>
              </a:spcBef>
              <a:buClr>
                <a:srgbClr val="CD3100"/>
              </a:buClr>
              <a:buChar char="–"/>
              <a:tabLst>
                <a:tab pos="756920" algn="l"/>
              </a:tabLst>
            </a:pPr>
            <a:r>
              <a:rPr sz="2200" spc="-5" dirty="0">
                <a:latin typeface="Arial"/>
                <a:cs typeface="Arial"/>
              </a:rPr>
              <a:t>An activation record is pushed onto </a:t>
            </a:r>
            <a:r>
              <a:rPr sz="2200" dirty="0">
                <a:latin typeface="Arial"/>
                <a:cs typeface="Arial"/>
              </a:rPr>
              <a:t>the </a:t>
            </a:r>
            <a:r>
              <a:rPr sz="2200" spc="-5" dirty="0">
                <a:latin typeface="Arial"/>
                <a:cs typeface="Arial"/>
              </a:rPr>
              <a:t>control </a:t>
            </a:r>
            <a:r>
              <a:rPr sz="2200" dirty="0">
                <a:latin typeface="Arial"/>
                <a:cs typeface="Arial"/>
              </a:rPr>
              <a:t>stack </a:t>
            </a:r>
            <a:r>
              <a:rPr sz="2200" spc="-5" dirty="0">
                <a:latin typeface="Arial"/>
                <a:cs typeface="Arial"/>
              </a:rPr>
              <a:t>as </a:t>
            </a:r>
            <a:r>
              <a:rPr sz="2200" dirty="0">
                <a:latin typeface="Arial"/>
                <a:cs typeface="Arial"/>
              </a:rPr>
              <a:t>the  </a:t>
            </a:r>
            <a:r>
              <a:rPr sz="2200" spc="-5" dirty="0">
                <a:latin typeface="Arial"/>
                <a:cs typeface="Arial"/>
              </a:rPr>
              <a:t>activation</a:t>
            </a:r>
            <a:r>
              <a:rPr sz="2200" spc="-30" dirty="0">
                <a:latin typeface="Arial"/>
                <a:cs typeface="Arial"/>
              </a:rPr>
              <a:t> </a:t>
            </a:r>
            <a:r>
              <a:rPr sz="2200" spc="-5" dirty="0">
                <a:latin typeface="Arial"/>
                <a:cs typeface="Arial"/>
              </a:rPr>
              <a:t>starts.</a:t>
            </a:r>
            <a:endParaRPr sz="2200">
              <a:latin typeface="Arial"/>
              <a:cs typeface="Arial"/>
            </a:endParaRPr>
          </a:p>
          <a:p>
            <a:pPr marL="756285" lvl="1" indent="-286385">
              <a:lnSpc>
                <a:spcPct val="100000"/>
              </a:lnSpc>
              <a:spcBef>
                <a:spcPts val="525"/>
              </a:spcBef>
              <a:buClr>
                <a:srgbClr val="CD3100"/>
              </a:buClr>
              <a:buChar char="–"/>
              <a:tabLst>
                <a:tab pos="756920" algn="l"/>
              </a:tabLst>
            </a:pPr>
            <a:r>
              <a:rPr sz="2200" spc="-5" dirty="0">
                <a:latin typeface="Arial"/>
                <a:cs typeface="Arial"/>
              </a:rPr>
              <a:t>That </a:t>
            </a:r>
            <a:r>
              <a:rPr sz="2200" dirty="0">
                <a:latin typeface="Arial"/>
                <a:cs typeface="Arial"/>
              </a:rPr>
              <a:t>activation </a:t>
            </a:r>
            <a:r>
              <a:rPr sz="2200" spc="-5" dirty="0">
                <a:latin typeface="Arial"/>
                <a:cs typeface="Arial"/>
              </a:rPr>
              <a:t>record is popped </a:t>
            </a:r>
            <a:r>
              <a:rPr sz="2200" dirty="0">
                <a:latin typeface="Arial"/>
                <a:cs typeface="Arial"/>
              </a:rPr>
              <a:t>when that activation ends.</a:t>
            </a:r>
            <a:endParaRPr sz="2200">
              <a:latin typeface="Arial"/>
              <a:cs typeface="Arial"/>
            </a:endParaRPr>
          </a:p>
          <a:p>
            <a:pPr marL="756285" lvl="1" indent="-286385">
              <a:lnSpc>
                <a:spcPct val="100000"/>
              </a:lnSpc>
              <a:spcBef>
                <a:spcPts val="515"/>
              </a:spcBef>
              <a:buClr>
                <a:srgbClr val="CD3100"/>
              </a:buClr>
              <a:buChar char="–"/>
              <a:tabLst>
                <a:tab pos="756920" algn="l"/>
              </a:tabLst>
            </a:pPr>
            <a:r>
              <a:rPr sz="2200" spc="-5" dirty="0">
                <a:latin typeface="Arial"/>
                <a:cs typeface="Arial"/>
              </a:rPr>
              <a:t>Dynamic – grows and</a:t>
            </a:r>
            <a:r>
              <a:rPr sz="2200" spc="-20" dirty="0">
                <a:latin typeface="Arial"/>
                <a:cs typeface="Arial"/>
              </a:rPr>
              <a:t> </a:t>
            </a:r>
            <a:r>
              <a:rPr sz="2200" dirty="0">
                <a:latin typeface="Arial"/>
                <a:cs typeface="Arial"/>
              </a:rPr>
              <a:t>shrinks</a:t>
            </a:r>
            <a:endParaRPr sz="2200">
              <a:latin typeface="Arial"/>
              <a:cs typeface="Arial"/>
            </a:endParaRPr>
          </a:p>
          <a:p>
            <a:pPr marL="354965" marR="211454" indent="-342265">
              <a:lnSpc>
                <a:spcPts val="2870"/>
              </a:lnSpc>
              <a:spcBef>
                <a:spcPts val="670"/>
              </a:spcBef>
              <a:buClr>
                <a:srgbClr val="CD3100"/>
              </a:buClr>
              <a:buChar char="•"/>
              <a:tabLst>
                <a:tab pos="355600" algn="l"/>
              </a:tabLst>
            </a:pPr>
            <a:r>
              <a:rPr sz="2400" spc="-5" dirty="0">
                <a:latin typeface="Arial"/>
                <a:cs typeface="Arial"/>
              </a:rPr>
              <a:t>When </a:t>
            </a:r>
            <a:r>
              <a:rPr sz="2400" dirty="0">
                <a:latin typeface="Arial"/>
                <a:cs typeface="Arial"/>
              </a:rPr>
              <a:t>node </a:t>
            </a:r>
            <a:r>
              <a:rPr sz="2400" b="1" dirty="0">
                <a:solidFill>
                  <a:srgbClr val="3131FF"/>
                </a:solidFill>
                <a:latin typeface="Arial"/>
                <a:cs typeface="Arial"/>
              </a:rPr>
              <a:t>n </a:t>
            </a:r>
            <a:r>
              <a:rPr sz="2400" spc="-5" dirty="0">
                <a:latin typeface="Arial"/>
                <a:cs typeface="Arial"/>
              </a:rPr>
              <a:t>is </a:t>
            </a:r>
            <a:r>
              <a:rPr sz="2400" spc="-10" dirty="0">
                <a:latin typeface="Arial"/>
                <a:cs typeface="Arial"/>
              </a:rPr>
              <a:t>at </a:t>
            </a:r>
            <a:r>
              <a:rPr sz="2400" spc="-5" dirty="0">
                <a:latin typeface="Arial"/>
                <a:cs typeface="Arial"/>
              </a:rPr>
              <a:t>the </a:t>
            </a:r>
            <a:r>
              <a:rPr sz="2400" dirty="0">
                <a:latin typeface="Arial"/>
                <a:cs typeface="Arial"/>
              </a:rPr>
              <a:t>top </a:t>
            </a:r>
            <a:r>
              <a:rPr sz="2400" spc="-5" dirty="0">
                <a:latin typeface="Arial"/>
                <a:cs typeface="Arial"/>
              </a:rPr>
              <a:t>of </a:t>
            </a:r>
            <a:r>
              <a:rPr sz="2400" dirty="0">
                <a:latin typeface="Arial"/>
                <a:cs typeface="Arial"/>
              </a:rPr>
              <a:t>the </a:t>
            </a:r>
            <a:r>
              <a:rPr sz="2400" spc="-5" dirty="0">
                <a:latin typeface="Arial"/>
                <a:cs typeface="Arial"/>
              </a:rPr>
              <a:t>control stack, </a:t>
            </a:r>
            <a:r>
              <a:rPr sz="2400" dirty="0">
                <a:latin typeface="Arial"/>
                <a:cs typeface="Arial"/>
              </a:rPr>
              <a:t>the </a:t>
            </a:r>
            <a:r>
              <a:rPr sz="2400" spc="-5" dirty="0">
                <a:latin typeface="Arial"/>
                <a:cs typeface="Arial"/>
              </a:rPr>
              <a:t>stack  contains </a:t>
            </a:r>
            <a:r>
              <a:rPr sz="2400" dirty="0">
                <a:latin typeface="Arial"/>
                <a:cs typeface="Arial"/>
              </a:rPr>
              <a:t>the </a:t>
            </a:r>
            <a:r>
              <a:rPr sz="2400" spc="-5" dirty="0">
                <a:latin typeface="Arial"/>
                <a:cs typeface="Arial"/>
              </a:rPr>
              <a:t>nodes </a:t>
            </a:r>
            <a:r>
              <a:rPr sz="2400" dirty="0">
                <a:latin typeface="Arial"/>
                <a:cs typeface="Arial"/>
              </a:rPr>
              <a:t>along the </a:t>
            </a:r>
            <a:r>
              <a:rPr sz="2400" spc="-5" dirty="0">
                <a:latin typeface="Arial"/>
                <a:cs typeface="Arial"/>
              </a:rPr>
              <a:t>path </a:t>
            </a:r>
            <a:r>
              <a:rPr sz="2400" dirty="0">
                <a:latin typeface="Arial"/>
                <a:cs typeface="Arial"/>
              </a:rPr>
              <a:t>from </a:t>
            </a:r>
            <a:r>
              <a:rPr sz="2400" b="1" dirty="0">
                <a:solidFill>
                  <a:srgbClr val="3131FF"/>
                </a:solidFill>
                <a:latin typeface="Arial"/>
                <a:cs typeface="Arial"/>
              </a:rPr>
              <a:t>n </a:t>
            </a:r>
            <a:r>
              <a:rPr sz="2400" dirty="0">
                <a:latin typeface="Arial"/>
                <a:cs typeface="Arial"/>
              </a:rPr>
              <a:t>to the</a:t>
            </a:r>
            <a:r>
              <a:rPr sz="2400" spc="-30" dirty="0">
                <a:latin typeface="Arial"/>
                <a:cs typeface="Arial"/>
              </a:rPr>
              <a:t> </a:t>
            </a:r>
            <a:r>
              <a:rPr sz="2400" spc="-5" dirty="0">
                <a:latin typeface="Arial"/>
                <a:cs typeface="Arial"/>
              </a:rPr>
              <a:t>root.</a:t>
            </a:r>
            <a:endParaRPr sz="24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609600"/>
            <a:ext cx="8839199" cy="5816977"/>
          </a:xfrm>
          <a:prstGeom prst="rect">
            <a:avLst/>
          </a:prstGeom>
        </p:spPr>
        <p:txBody>
          <a:bodyPr vert="horz" wrap="square" lIns="0" tIns="0" rIns="0" bIns="0" rtlCol="0">
            <a:spAutoFit/>
          </a:bodyPr>
          <a:lstStyle/>
          <a:p>
            <a:pPr marL="12700">
              <a:lnSpc>
                <a:spcPct val="100000"/>
              </a:lnSpc>
            </a:pPr>
            <a:r>
              <a:rPr sz="2600" dirty="0">
                <a:solidFill>
                  <a:srgbClr val="CD3100"/>
                </a:solidFill>
                <a:latin typeface="Arial"/>
                <a:cs typeface="Arial"/>
              </a:rPr>
              <a:t>Activation</a:t>
            </a:r>
            <a:r>
              <a:rPr sz="2600" spc="-85" dirty="0">
                <a:solidFill>
                  <a:srgbClr val="CD3100"/>
                </a:solidFill>
                <a:latin typeface="Arial"/>
                <a:cs typeface="Arial"/>
              </a:rPr>
              <a:t> </a:t>
            </a:r>
            <a:r>
              <a:rPr sz="2600" spc="-5" dirty="0">
                <a:solidFill>
                  <a:srgbClr val="CD3100"/>
                </a:solidFill>
                <a:latin typeface="Arial"/>
                <a:cs typeface="Arial"/>
              </a:rPr>
              <a:t>Records</a:t>
            </a:r>
            <a:endParaRPr sz="2600">
              <a:latin typeface="Arial"/>
              <a:cs typeface="Arial"/>
            </a:endParaRPr>
          </a:p>
          <a:p>
            <a:pPr>
              <a:lnSpc>
                <a:spcPct val="100000"/>
              </a:lnSpc>
              <a:spcBef>
                <a:spcPts val="17"/>
              </a:spcBef>
            </a:pPr>
            <a:endParaRPr sz="2500">
              <a:latin typeface="Times New Roman"/>
              <a:cs typeface="Times New Roman"/>
            </a:endParaRPr>
          </a:p>
          <a:p>
            <a:pPr marL="583565" marR="369570" indent="-342265">
              <a:lnSpc>
                <a:spcPct val="100000"/>
              </a:lnSpc>
              <a:buClr>
                <a:srgbClr val="CD3100"/>
              </a:buClr>
              <a:buChar char="•"/>
              <a:tabLst>
                <a:tab pos="584200" algn="l"/>
              </a:tabLst>
            </a:pPr>
            <a:r>
              <a:rPr sz="2600" spc="-5" dirty="0">
                <a:latin typeface="Arial"/>
                <a:cs typeface="Arial"/>
              </a:rPr>
              <a:t>Information </a:t>
            </a:r>
            <a:r>
              <a:rPr sz="2600" dirty="0">
                <a:latin typeface="Arial"/>
                <a:cs typeface="Arial"/>
              </a:rPr>
              <a:t>needed by a </a:t>
            </a:r>
            <a:r>
              <a:rPr sz="2600" spc="-5" dirty="0">
                <a:latin typeface="Arial"/>
                <a:cs typeface="Arial"/>
              </a:rPr>
              <a:t>single </a:t>
            </a:r>
            <a:r>
              <a:rPr sz="2600" dirty="0">
                <a:latin typeface="Arial"/>
                <a:cs typeface="Arial"/>
              </a:rPr>
              <a:t>execution of a  procedure is managed using a contiguous block of  storage </a:t>
            </a:r>
            <a:r>
              <a:rPr sz="2600" spc="-5" dirty="0">
                <a:latin typeface="Arial"/>
                <a:cs typeface="Arial"/>
              </a:rPr>
              <a:t>called </a:t>
            </a:r>
            <a:r>
              <a:rPr sz="2600" b="1" dirty="0">
                <a:latin typeface="Arial"/>
                <a:cs typeface="Arial"/>
              </a:rPr>
              <a:t>activation</a:t>
            </a:r>
            <a:r>
              <a:rPr sz="2600" b="1" spc="-60" dirty="0">
                <a:latin typeface="Arial"/>
                <a:cs typeface="Arial"/>
              </a:rPr>
              <a:t> </a:t>
            </a:r>
            <a:r>
              <a:rPr sz="2600" b="1" dirty="0">
                <a:latin typeface="Arial"/>
                <a:cs typeface="Arial"/>
              </a:rPr>
              <a:t>record</a:t>
            </a:r>
            <a:r>
              <a:rPr sz="2600" dirty="0">
                <a:latin typeface="Arial"/>
                <a:cs typeface="Arial"/>
              </a:rPr>
              <a:t>.</a:t>
            </a:r>
            <a:endParaRPr sz="2600">
              <a:latin typeface="Arial"/>
              <a:cs typeface="Arial"/>
            </a:endParaRPr>
          </a:p>
          <a:p>
            <a:pPr marL="583565" marR="5080" indent="-342265">
              <a:lnSpc>
                <a:spcPct val="100200"/>
              </a:lnSpc>
              <a:spcBef>
                <a:spcPts val="630"/>
              </a:spcBef>
              <a:buClr>
                <a:srgbClr val="CD3100"/>
              </a:buClr>
              <a:buChar char="•"/>
              <a:tabLst>
                <a:tab pos="584200" algn="l"/>
              </a:tabLst>
            </a:pPr>
            <a:r>
              <a:rPr sz="2600" dirty="0">
                <a:latin typeface="Arial"/>
                <a:cs typeface="Arial"/>
              </a:rPr>
              <a:t>An </a:t>
            </a:r>
            <a:r>
              <a:rPr sz="2600" spc="-5" dirty="0">
                <a:latin typeface="Arial"/>
                <a:cs typeface="Arial"/>
              </a:rPr>
              <a:t>activation </a:t>
            </a:r>
            <a:r>
              <a:rPr sz="2600" dirty="0">
                <a:latin typeface="Arial"/>
                <a:cs typeface="Arial"/>
              </a:rPr>
              <a:t>record is </a:t>
            </a:r>
            <a:r>
              <a:rPr sz="2600" spc="-5" dirty="0">
                <a:latin typeface="Arial"/>
                <a:cs typeface="Arial"/>
              </a:rPr>
              <a:t>allocated </a:t>
            </a:r>
            <a:r>
              <a:rPr sz="2600" spc="5" dirty="0">
                <a:latin typeface="Arial"/>
                <a:cs typeface="Arial"/>
              </a:rPr>
              <a:t>when </a:t>
            </a:r>
            <a:r>
              <a:rPr sz="2600" dirty="0">
                <a:latin typeface="Arial"/>
                <a:cs typeface="Arial"/>
              </a:rPr>
              <a:t>a procedure is  entered, and </a:t>
            </a:r>
            <a:r>
              <a:rPr sz="2600" spc="-5" dirty="0">
                <a:latin typeface="Arial"/>
                <a:cs typeface="Arial"/>
              </a:rPr>
              <a:t>it </a:t>
            </a:r>
            <a:r>
              <a:rPr sz="2600" dirty="0">
                <a:latin typeface="Arial"/>
                <a:cs typeface="Arial"/>
              </a:rPr>
              <a:t>is de-allocated </a:t>
            </a:r>
            <a:r>
              <a:rPr sz="2600" spc="5" dirty="0">
                <a:latin typeface="Arial"/>
                <a:cs typeface="Arial"/>
              </a:rPr>
              <a:t>when </a:t>
            </a:r>
            <a:r>
              <a:rPr sz="2600" dirty="0">
                <a:latin typeface="Arial"/>
                <a:cs typeface="Arial"/>
              </a:rPr>
              <a:t>that procedure  exited.</a:t>
            </a:r>
            <a:endParaRPr sz="2600">
              <a:latin typeface="Arial"/>
              <a:cs typeface="Arial"/>
            </a:endParaRPr>
          </a:p>
          <a:p>
            <a:pPr marL="583565" marR="79375" indent="-342265">
              <a:lnSpc>
                <a:spcPct val="100200"/>
              </a:lnSpc>
              <a:spcBef>
                <a:spcPts val="615"/>
              </a:spcBef>
              <a:buClr>
                <a:srgbClr val="CD3100"/>
              </a:buClr>
              <a:buChar char="•"/>
              <a:tabLst>
                <a:tab pos="584200" algn="l"/>
              </a:tabLst>
            </a:pPr>
            <a:r>
              <a:rPr sz="2600" b="1" dirty="0">
                <a:latin typeface="Arial"/>
                <a:cs typeface="Arial"/>
              </a:rPr>
              <a:t>Size of each </a:t>
            </a:r>
            <a:r>
              <a:rPr sz="2600" b="1" spc="-5" dirty="0">
                <a:latin typeface="Arial"/>
                <a:cs typeface="Arial"/>
              </a:rPr>
              <a:t>field </a:t>
            </a:r>
            <a:r>
              <a:rPr sz="2600" spc="-5" dirty="0">
                <a:latin typeface="Arial"/>
                <a:cs typeface="Arial"/>
              </a:rPr>
              <a:t>can </a:t>
            </a:r>
            <a:r>
              <a:rPr sz="2600" dirty="0">
                <a:latin typeface="Arial"/>
                <a:cs typeface="Arial"/>
              </a:rPr>
              <a:t>be determined at compile </a:t>
            </a:r>
            <a:r>
              <a:rPr sz="2600" spc="-10" dirty="0">
                <a:latin typeface="Arial"/>
                <a:cs typeface="Arial"/>
              </a:rPr>
              <a:t>time  </a:t>
            </a:r>
            <a:r>
              <a:rPr sz="2600" dirty="0">
                <a:latin typeface="Arial"/>
                <a:cs typeface="Arial"/>
              </a:rPr>
              <a:t>(Although actual </a:t>
            </a:r>
            <a:r>
              <a:rPr sz="2600" spc="-5" dirty="0">
                <a:latin typeface="Arial"/>
                <a:cs typeface="Arial"/>
              </a:rPr>
              <a:t>location </a:t>
            </a:r>
            <a:r>
              <a:rPr sz="2600" dirty="0">
                <a:latin typeface="Arial"/>
                <a:cs typeface="Arial"/>
              </a:rPr>
              <a:t>of the </a:t>
            </a:r>
            <a:r>
              <a:rPr sz="2600" spc="-5" dirty="0">
                <a:latin typeface="Arial"/>
                <a:cs typeface="Arial"/>
              </a:rPr>
              <a:t>activation </a:t>
            </a:r>
            <a:r>
              <a:rPr sz="2600" dirty="0">
                <a:latin typeface="Arial"/>
                <a:cs typeface="Arial"/>
              </a:rPr>
              <a:t>record </a:t>
            </a:r>
            <a:r>
              <a:rPr sz="2600" spc="-10" dirty="0">
                <a:latin typeface="Arial"/>
                <a:cs typeface="Arial"/>
              </a:rPr>
              <a:t>is  </a:t>
            </a:r>
            <a:r>
              <a:rPr sz="2600" dirty="0">
                <a:latin typeface="Arial"/>
                <a:cs typeface="Arial"/>
              </a:rPr>
              <a:t>determined at</a:t>
            </a:r>
            <a:r>
              <a:rPr sz="2600" spc="-95" dirty="0">
                <a:latin typeface="Arial"/>
                <a:cs typeface="Arial"/>
              </a:rPr>
              <a:t> </a:t>
            </a:r>
            <a:r>
              <a:rPr sz="2600" dirty="0">
                <a:latin typeface="Arial"/>
                <a:cs typeface="Arial"/>
              </a:rPr>
              <a:t>run-time).</a:t>
            </a:r>
            <a:endParaRPr sz="2600">
              <a:latin typeface="Arial"/>
              <a:cs typeface="Arial"/>
            </a:endParaRPr>
          </a:p>
          <a:p>
            <a:pPr marL="984885" marR="373380" indent="-287020" algn="just">
              <a:lnSpc>
                <a:spcPct val="100000"/>
              </a:lnSpc>
              <a:spcBef>
                <a:spcPts val="635"/>
              </a:spcBef>
            </a:pPr>
            <a:r>
              <a:rPr sz="2600" dirty="0">
                <a:solidFill>
                  <a:srgbClr val="CD3100"/>
                </a:solidFill>
                <a:latin typeface="Arial"/>
                <a:cs typeface="Arial"/>
              </a:rPr>
              <a:t>– </a:t>
            </a:r>
            <a:r>
              <a:rPr sz="2600" dirty="0">
                <a:latin typeface="Arial"/>
                <a:cs typeface="Arial"/>
              </a:rPr>
              <a:t>Except that </a:t>
            </a:r>
            <a:r>
              <a:rPr sz="2600" spc="-5" dirty="0">
                <a:latin typeface="Arial"/>
                <a:cs typeface="Arial"/>
              </a:rPr>
              <a:t>if </a:t>
            </a:r>
            <a:r>
              <a:rPr sz="2600" dirty="0">
                <a:latin typeface="Arial"/>
                <a:cs typeface="Arial"/>
              </a:rPr>
              <a:t>the procedure has a local </a:t>
            </a:r>
            <a:r>
              <a:rPr sz="2600" spc="-5" dirty="0">
                <a:latin typeface="Arial"/>
                <a:cs typeface="Arial"/>
              </a:rPr>
              <a:t>variable  </a:t>
            </a:r>
            <a:r>
              <a:rPr sz="2600" dirty="0">
                <a:latin typeface="Arial"/>
                <a:cs typeface="Arial"/>
              </a:rPr>
              <a:t>and </a:t>
            </a:r>
            <a:r>
              <a:rPr sz="2600" spc="-5" dirty="0">
                <a:latin typeface="Arial"/>
                <a:cs typeface="Arial"/>
              </a:rPr>
              <a:t>its </a:t>
            </a:r>
            <a:r>
              <a:rPr sz="2600" dirty="0">
                <a:latin typeface="Arial"/>
                <a:cs typeface="Arial"/>
              </a:rPr>
              <a:t>size depends on a parameter, </a:t>
            </a:r>
            <a:r>
              <a:rPr sz="2600" spc="-5" dirty="0">
                <a:latin typeface="Arial"/>
                <a:cs typeface="Arial"/>
              </a:rPr>
              <a:t>its </a:t>
            </a:r>
            <a:r>
              <a:rPr sz="2600" dirty="0">
                <a:latin typeface="Arial"/>
                <a:cs typeface="Arial"/>
              </a:rPr>
              <a:t>size is  determined at the </a:t>
            </a:r>
            <a:r>
              <a:rPr sz="2600" spc="5" dirty="0">
                <a:latin typeface="Arial"/>
                <a:cs typeface="Arial"/>
              </a:rPr>
              <a:t>run</a:t>
            </a:r>
            <a:r>
              <a:rPr sz="2600" spc="-90" dirty="0">
                <a:latin typeface="Arial"/>
                <a:cs typeface="Arial"/>
              </a:rPr>
              <a:t> </a:t>
            </a:r>
            <a:r>
              <a:rPr sz="2600" spc="-5" dirty="0">
                <a:latin typeface="Arial"/>
                <a:cs typeface="Arial"/>
              </a:rPr>
              <a:t>time.</a:t>
            </a:r>
            <a:endParaRPr sz="26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Storage</a:t>
            </a:r>
            <a:r>
              <a:rPr spc="-90" dirty="0"/>
              <a:t> </a:t>
            </a:r>
            <a:r>
              <a:rPr dirty="0"/>
              <a:t>Organization</a:t>
            </a:r>
          </a:p>
        </p:txBody>
      </p:sp>
      <p:graphicFrame>
        <p:nvGraphicFramePr>
          <p:cNvPr id="3" name="object 3"/>
          <p:cNvGraphicFramePr>
            <a:graphicFrameLocks noGrp="1"/>
          </p:cNvGraphicFramePr>
          <p:nvPr/>
        </p:nvGraphicFramePr>
        <p:xfrm>
          <a:off x="1509712" y="2957512"/>
          <a:ext cx="2057399" cy="3886195"/>
        </p:xfrm>
        <a:graphic>
          <a:graphicData uri="http://schemas.openxmlformats.org/drawingml/2006/table">
            <a:tbl>
              <a:tblPr firstRow="1" bandRow="1">
                <a:tableStyleId>{2D5ABB26-0587-4C30-8999-92F81FD0307C}</a:tableStyleId>
              </a:tblPr>
              <a:tblGrid>
                <a:gridCol w="2057399"/>
              </a:tblGrid>
              <a:tr h="714755">
                <a:tc>
                  <a:txBody>
                    <a:bodyPr/>
                    <a:lstStyle/>
                    <a:p>
                      <a:pPr marL="610235">
                        <a:lnSpc>
                          <a:spcPct val="100000"/>
                        </a:lnSpc>
                        <a:spcBef>
                          <a:spcPts val="1390"/>
                        </a:spcBef>
                      </a:pPr>
                      <a:r>
                        <a:rPr sz="2000" dirty="0">
                          <a:solidFill>
                            <a:srgbClr val="CD3100"/>
                          </a:solidFill>
                          <a:latin typeface="Arial"/>
                          <a:cs typeface="Arial"/>
                        </a:rPr>
                        <a:t>Code</a:t>
                      </a:r>
                      <a:endParaRPr sz="2000">
                        <a:latin typeface="Arial"/>
                        <a:cs typeface="Arial"/>
                      </a:endParaRPr>
                    </a:p>
                  </a:txBody>
                  <a:tcPr marL="0" marR="0" marT="0" marB="0">
                    <a:lnL w="28574">
                      <a:solidFill>
                        <a:srgbClr val="000000"/>
                      </a:solidFill>
                      <a:prstDash val="solid"/>
                    </a:lnL>
                    <a:lnR w="28574">
                      <a:solidFill>
                        <a:srgbClr val="000000"/>
                      </a:solidFill>
                      <a:prstDash val="solid"/>
                    </a:lnR>
                    <a:lnT w="28574">
                      <a:solidFill>
                        <a:srgbClr val="000000"/>
                      </a:solidFill>
                      <a:prstDash val="solid"/>
                    </a:lnT>
                    <a:lnB w="28574">
                      <a:solidFill>
                        <a:srgbClr val="000000"/>
                      </a:solidFill>
                      <a:prstDash val="solid"/>
                    </a:lnB>
                  </a:tcPr>
                </a:tc>
              </a:tr>
              <a:tr h="691895">
                <a:tc>
                  <a:txBody>
                    <a:bodyPr/>
                    <a:lstStyle/>
                    <a:p>
                      <a:pPr marL="610235">
                        <a:lnSpc>
                          <a:spcPct val="100000"/>
                        </a:lnSpc>
                        <a:spcBef>
                          <a:spcPts val="1160"/>
                        </a:spcBef>
                      </a:pPr>
                      <a:r>
                        <a:rPr sz="2000" spc="-5" dirty="0">
                          <a:solidFill>
                            <a:srgbClr val="3131FF"/>
                          </a:solidFill>
                          <a:latin typeface="Arial"/>
                          <a:cs typeface="Arial"/>
                        </a:rPr>
                        <a:t>Static</a:t>
                      </a:r>
                      <a:endParaRPr sz="2000">
                        <a:latin typeface="Arial"/>
                        <a:cs typeface="Arial"/>
                      </a:endParaRPr>
                    </a:p>
                  </a:txBody>
                  <a:tcPr marL="0" marR="0" marT="0" marB="0">
                    <a:lnL w="28574">
                      <a:solidFill>
                        <a:srgbClr val="000000"/>
                      </a:solidFill>
                      <a:prstDash val="solid"/>
                    </a:lnL>
                    <a:lnR w="28574">
                      <a:solidFill>
                        <a:srgbClr val="000000"/>
                      </a:solidFill>
                      <a:prstDash val="solid"/>
                    </a:lnR>
                    <a:lnT w="28574">
                      <a:solidFill>
                        <a:srgbClr val="000000"/>
                      </a:solidFill>
                      <a:prstDash val="solid"/>
                    </a:lnT>
                    <a:lnB w="28574">
                      <a:solidFill>
                        <a:srgbClr val="000000"/>
                      </a:solidFill>
                      <a:prstDash val="solid"/>
                    </a:lnB>
                  </a:tcPr>
                </a:tc>
              </a:tr>
              <a:tr h="650747">
                <a:tc>
                  <a:txBody>
                    <a:bodyPr/>
                    <a:lstStyle/>
                    <a:p>
                      <a:pPr marL="610235">
                        <a:lnSpc>
                          <a:spcPct val="100000"/>
                        </a:lnSpc>
                        <a:spcBef>
                          <a:spcPts val="1235"/>
                        </a:spcBef>
                      </a:pPr>
                      <a:r>
                        <a:rPr sz="2000" dirty="0">
                          <a:solidFill>
                            <a:srgbClr val="007E00"/>
                          </a:solidFill>
                          <a:latin typeface="Arial"/>
                          <a:cs typeface="Arial"/>
                        </a:rPr>
                        <a:t>Heap</a:t>
                      </a:r>
                      <a:endParaRPr sz="2000">
                        <a:latin typeface="Arial"/>
                        <a:cs typeface="Arial"/>
                      </a:endParaRPr>
                    </a:p>
                  </a:txBody>
                  <a:tcPr marL="0" marR="0" marT="0" marB="0">
                    <a:lnL w="28574">
                      <a:solidFill>
                        <a:srgbClr val="000000"/>
                      </a:solidFill>
                      <a:prstDash val="solid"/>
                    </a:lnL>
                    <a:lnR w="28574">
                      <a:solidFill>
                        <a:srgbClr val="000000"/>
                      </a:solidFill>
                      <a:prstDash val="solid"/>
                    </a:lnR>
                    <a:lnT w="28574">
                      <a:solidFill>
                        <a:srgbClr val="000000"/>
                      </a:solidFill>
                      <a:prstDash val="solid"/>
                    </a:lnT>
                    <a:lnB w="28574">
                      <a:solidFill>
                        <a:srgbClr val="000000"/>
                      </a:solidFill>
                      <a:prstDash val="solid"/>
                    </a:lnB>
                  </a:tcPr>
                </a:tc>
              </a:tr>
              <a:tr h="1219199">
                <a:tc>
                  <a:txBody>
                    <a:bodyPr/>
                    <a:lstStyle/>
                    <a:p>
                      <a:pPr>
                        <a:lnSpc>
                          <a:spcPct val="100000"/>
                        </a:lnSpc>
                        <a:spcBef>
                          <a:spcPts val="51"/>
                        </a:spcBef>
                      </a:pPr>
                      <a:endParaRPr sz="2950">
                        <a:latin typeface="Times New Roman"/>
                        <a:cs typeface="Times New Roman"/>
                      </a:endParaRPr>
                    </a:p>
                    <a:p>
                      <a:pPr marL="258445">
                        <a:lnSpc>
                          <a:spcPct val="100000"/>
                        </a:lnSpc>
                      </a:pPr>
                      <a:r>
                        <a:rPr sz="2000" dirty="0">
                          <a:solidFill>
                            <a:srgbClr val="007E00"/>
                          </a:solidFill>
                          <a:latin typeface="Arial"/>
                          <a:cs typeface="Arial"/>
                        </a:rPr>
                        <a:t>Free</a:t>
                      </a:r>
                      <a:r>
                        <a:rPr sz="2000" spc="-100" dirty="0">
                          <a:solidFill>
                            <a:srgbClr val="007E00"/>
                          </a:solidFill>
                          <a:latin typeface="Arial"/>
                          <a:cs typeface="Arial"/>
                        </a:rPr>
                        <a:t> </a:t>
                      </a:r>
                      <a:r>
                        <a:rPr sz="2000" spc="-5" dirty="0">
                          <a:solidFill>
                            <a:srgbClr val="007E00"/>
                          </a:solidFill>
                          <a:latin typeface="Arial"/>
                          <a:cs typeface="Arial"/>
                        </a:rPr>
                        <a:t>Memory</a:t>
                      </a:r>
                      <a:endParaRPr sz="2000">
                        <a:latin typeface="Arial"/>
                        <a:cs typeface="Arial"/>
                      </a:endParaRPr>
                    </a:p>
                  </a:txBody>
                  <a:tcPr marL="0" marR="0" marT="0" marB="0">
                    <a:lnL w="28574">
                      <a:solidFill>
                        <a:srgbClr val="000000"/>
                      </a:solidFill>
                      <a:prstDash val="solid"/>
                    </a:lnL>
                    <a:lnR w="28574">
                      <a:solidFill>
                        <a:srgbClr val="000000"/>
                      </a:solidFill>
                      <a:prstDash val="solid"/>
                    </a:lnR>
                    <a:lnT w="28574">
                      <a:solidFill>
                        <a:srgbClr val="000000"/>
                      </a:solidFill>
                      <a:prstDash val="solid"/>
                    </a:lnT>
                    <a:lnB w="28574">
                      <a:solidFill>
                        <a:srgbClr val="000000"/>
                      </a:solidFill>
                      <a:prstDash val="solid"/>
                    </a:lnB>
                  </a:tcPr>
                </a:tc>
              </a:tr>
              <a:tr h="609599">
                <a:tc>
                  <a:txBody>
                    <a:bodyPr/>
                    <a:lstStyle/>
                    <a:p>
                      <a:pPr marL="610235">
                        <a:lnSpc>
                          <a:spcPct val="100000"/>
                        </a:lnSpc>
                        <a:spcBef>
                          <a:spcPts val="300"/>
                        </a:spcBef>
                      </a:pPr>
                      <a:r>
                        <a:rPr sz="2000" spc="-5" dirty="0">
                          <a:solidFill>
                            <a:srgbClr val="007E00"/>
                          </a:solidFill>
                          <a:latin typeface="Arial"/>
                          <a:cs typeface="Arial"/>
                        </a:rPr>
                        <a:t>Stack</a:t>
                      </a:r>
                      <a:endParaRPr sz="2000">
                        <a:latin typeface="Arial"/>
                        <a:cs typeface="Arial"/>
                      </a:endParaRPr>
                    </a:p>
                  </a:txBody>
                  <a:tcPr marL="0" marR="0" marT="0" marB="0">
                    <a:lnL w="28574">
                      <a:solidFill>
                        <a:srgbClr val="000000"/>
                      </a:solidFill>
                      <a:prstDash val="solid"/>
                    </a:lnL>
                    <a:lnR w="28574">
                      <a:solidFill>
                        <a:srgbClr val="000000"/>
                      </a:solidFill>
                      <a:prstDash val="solid"/>
                    </a:lnR>
                    <a:lnT w="28574">
                      <a:solidFill>
                        <a:srgbClr val="000000"/>
                      </a:solidFill>
                      <a:prstDash val="solid"/>
                    </a:lnT>
                    <a:lnB w="28574">
                      <a:solidFill>
                        <a:srgbClr val="000000"/>
                      </a:solidFill>
                      <a:prstDash val="solid"/>
                    </a:lnB>
                  </a:tcPr>
                </a:tc>
              </a:tr>
            </a:tbl>
          </a:graphicData>
        </a:graphic>
      </p:graphicFrame>
      <p:sp>
        <p:nvSpPr>
          <p:cNvPr id="4" name="object 4"/>
          <p:cNvSpPr/>
          <p:nvPr/>
        </p:nvSpPr>
        <p:spPr>
          <a:xfrm>
            <a:off x="2395727" y="5029200"/>
            <a:ext cx="143510" cy="411480"/>
          </a:xfrm>
          <a:custGeom>
            <a:avLst/>
            <a:gdLst/>
            <a:ahLst/>
            <a:cxnLst/>
            <a:rect l="l" t="t" r="r" b="b"/>
            <a:pathLst>
              <a:path w="143510" h="411479">
                <a:moveTo>
                  <a:pt x="143255" y="268223"/>
                </a:moveTo>
                <a:lnTo>
                  <a:pt x="0" y="268223"/>
                </a:lnTo>
                <a:lnTo>
                  <a:pt x="56387" y="380999"/>
                </a:lnTo>
                <a:lnTo>
                  <a:pt x="56387" y="281939"/>
                </a:lnTo>
                <a:lnTo>
                  <a:pt x="85343" y="281939"/>
                </a:lnTo>
                <a:lnTo>
                  <a:pt x="85343" y="384047"/>
                </a:lnTo>
                <a:lnTo>
                  <a:pt x="143255" y="268223"/>
                </a:lnTo>
                <a:close/>
              </a:path>
              <a:path w="143510" h="411479">
                <a:moveTo>
                  <a:pt x="85343" y="268223"/>
                </a:moveTo>
                <a:lnTo>
                  <a:pt x="85343" y="0"/>
                </a:lnTo>
                <a:lnTo>
                  <a:pt x="56387" y="0"/>
                </a:lnTo>
                <a:lnTo>
                  <a:pt x="56387" y="268223"/>
                </a:lnTo>
                <a:lnTo>
                  <a:pt x="85343" y="268223"/>
                </a:lnTo>
                <a:close/>
              </a:path>
              <a:path w="143510" h="411479">
                <a:moveTo>
                  <a:pt x="85343" y="384047"/>
                </a:moveTo>
                <a:lnTo>
                  <a:pt x="85343" y="281939"/>
                </a:lnTo>
                <a:lnTo>
                  <a:pt x="56387" y="281939"/>
                </a:lnTo>
                <a:lnTo>
                  <a:pt x="56387" y="380999"/>
                </a:lnTo>
                <a:lnTo>
                  <a:pt x="71627" y="411479"/>
                </a:lnTo>
                <a:lnTo>
                  <a:pt x="85343" y="384047"/>
                </a:lnTo>
                <a:close/>
              </a:path>
            </a:pathLst>
          </a:custGeom>
          <a:solidFill>
            <a:srgbClr val="000000"/>
          </a:solidFill>
        </p:spPr>
        <p:txBody>
          <a:bodyPr wrap="square" lIns="0" tIns="0" rIns="0" bIns="0" rtlCol="0"/>
          <a:lstStyle/>
          <a:p>
            <a:endParaRPr/>
          </a:p>
        </p:txBody>
      </p:sp>
      <p:sp>
        <p:nvSpPr>
          <p:cNvPr id="5" name="object 5"/>
          <p:cNvSpPr/>
          <p:nvPr/>
        </p:nvSpPr>
        <p:spPr>
          <a:xfrm>
            <a:off x="2400300" y="5832347"/>
            <a:ext cx="143510" cy="411480"/>
          </a:xfrm>
          <a:custGeom>
            <a:avLst/>
            <a:gdLst/>
            <a:ahLst/>
            <a:cxnLst/>
            <a:rect l="l" t="t" r="r" b="b"/>
            <a:pathLst>
              <a:path w="143510" h="411479">
                <a:moveTo>
                  <a:pt x="143255" y="143255"/>
                </a:moveTo>
                <a:lnTo>
                  <a:pt x="71627" y="0"/>
                </a:lnTo>
                <a:lnTo>
                  <a:pt x="0" y="143255"/>
                </a:lnTo>
                <a:lnTo>
                  <a:pt x="56387" y="143255"/>
                </a:lnTo>
                <a:lnTo>
                  <a:pt x="56387" y="128015"/>
                </a:lnTo>
                <a:lnTo>
                  <a:pt x="85343" y="128015"/>
                </a:lnTo>
                <a:lnTo>
                  <a:pt x="85343" y="143255"/>
                </a:lnTo>
                <a:lnTo>
                  <a:pt x="143255" y="143255"/>
                </a:lnTo>
                <a:close/>
              </a:path>
              <a:path w="143510" h="411479">
                <a:moveTo>
                  <a:pt x="85343" y="143255"/>
                </a:moveTo>
                <a:lnTo>
                  <a:pt x="85343" y="128015"/>
                </a:lnTo>
                <a:lnTo>
                  <a:pt x="56387" y="128015"/>
                </a:lnTo>
                <a:lnTo>
                  <a:pt x="56387" y="143255"/>
                </a:lnTo>
                <a:lnTo>
                  <a:pt x="85343" y="143255"/>
                </a:lnTo>
                <a:close/>
              </a:path>
              <a:path w="143510" h="411479">
                <a:moveTo>
                  <a:pt x="85343" y="411479"/>
                </a:moveTo>
                <a:lnTo>
                  <a:pt x="85343" y="143255"/>
                </a:lnTo>
                <a:lnTo>
                  <a:pt x="56387" y="143255"/>
                </a:lnTo>
                <a:lnTo>
                  <a:pt x="56387" y="411479"/>
                </a:lnTo>
                <a:lnTo>
                  <a:pt x="85343" y="411479"/>
                </a:lnTo>
                <a:close/>
              </a:path>
            </a:pathLst>
          </a:custGeom>
          <a:solidFill>
            <a:srgbClr val="000000"/>
          </a:solidFill>
        </p:spPr>
        <p:txBody>
          <a:bodyPr wrap="square" lIns="0" tIns="0" rIns="0" bIns="0" rtlCol="0"/>
          <a:lstStyle/>
          <a:p>
            <a:endParaRPr/>
          </a:p>
        </p:txBody>
      </p:sp>
      <p:sp>
        <p:nvSpPr>
          <p:cNvPr id="6" name="object 6"/>
          <p:cNvSpPr txBox="1"/>
          <p:nvPr/>
        </p:nvSpPr>
        <p:spPr>
          <a:xfrm>
            <a:off x="593851" y="1562607"/>
            <a:ext cx="8894445" cy="5723890"/>
          </a:xfrm>
          <a:prstGeom prst="rect">
            <a:avLst/>
          </a:prstGeom>
        </p:spPr>
        <p:txBody>
          <a:bodyPr vert="horz" wrap="square" lIns="0" tIns="0" rIns="0" bIns="0" rtlCol="0">
            <a:spAutoFit/>
          </a:bodyPr>
          <a:lstStyle/>
          <a:p>
            <a:pPr marL="830580" indent="-342900">
              <a:lnSpc>
                <a:spcPct val="100000"/>
              </a:lnSpc>
              <a:buClr>
                <a:srgbClr val="CD3100"/>
              </a:buClr>
              <a:buChar char="•"/>
              <a:tabLst>
                <a:tab pos="831215" algn="l"/>
              </a:tabLst>
            </a:pPr>
            <a:r>
              <a:rPr sz="2600" dirty="0">
                <a:latin typeface="Arial"/>
                <a:cs typeface="Arial"/>
              </a:rPr>
              <a:t>Compiler deals with logical address</a:t>
            </a:r>
            <a:r>
              <a:rPr sz="2600" spc="-114" dirty="0">
                <a:latin typeface="Arial"/>
                <a:cs typeface="Arial"/>
              </a:rPr>
              <a:t> </a:t>
            </a:r>
            <a:r>
              <a:rPr sz="2600" dirty="0">
                <a:latin typeface="Arial"/>
                <a:cs typeface="Arial"/>
              </a:rPr>
              <a:t>space</a:t>
            </a:r>
            <a:endParaRPr sz="2600">
              <a:latin typeface="Arial"/>
              <a:cs typeface="Arial"/>
            </a:endParaRPr>
          </a:p>
          <a:p>
            <a:pPr marL="830580" indent="-342900">
              <a:lnSpc>
                <a:spcPct val="100000"/>
              </a:lnSpc>
              <a:spcBef>
                <a:spcPts val="620"/>
              </a:spcBef>
              <a:buClr>
                <a:srgbClr val="CD3100"/>
              </a:buClr>
              <a:buChar char="•"/>
              <a:tabLst>
                <a:tab pos="831215" algn="l"/>
              </a:tabLst>
            </a:pPr>
            <a:r>
              <a:rPr sz="2600" dirty="0">
                <a:latin typeface="Arial"/>
                <a:cs typeface="Arial"/>
              </a:rPr>
              <a:t>OS maps the logical addresses </a:t>
            </a:r>
            <a:r>
              <a:rPr sz="2600" spc="-5" dirty="0">
                <a:latin typeface="Arial"/>
                <a:cs typeface="Arial"/>
              </a:rPr>
              <a:t>to </a:t>
            </a:r>
            <a:r>
              <a:rPr sz="2600" dirty="0">
                <a:latin typeface="Arial"/>
                <a:cs typeface="Arial"/>
              </a:rPr>
              <a:t>physical</a:t>
            </a:r>
            <a:r>
              <a:rPr sz="2600" spc="-50" dirty="0">
                <a:latin typeface="Arial"/>
                <a:cs typeface="Arial"/>
              </a:rPr>
              <a:t> </a:t>
            </a:r>
            <a:r>
              <a:rPr sz="2600" spc="-5" dirty="0">
                <a:latin typeface="Arial"/>
                <a:cs typeface="Arial"/>
              </a:rPr>
              <a:t>addresses</a:t>
            </a:r>
            <a:endParaRPr sz="2600">
              <a:latin typeface="Arial"/>
              <a:cs typeface="Arial"/>
            </a:endParaRPr>
          </a:p>
          <a:p>
            <a:pPr>
              <a:lnSpc>
                <a:spcPct val="100000"/>
              </a:lnSpc>
              <a:buClr>
                <a:srgbClr val="CD3100"/>
              </a:buClr>
              <a:buFont typeface="Arial"/>
              <a:buChar char="•"/>
            </a:pPr>
            <a:endParaRPr sz="2600">
              <a:latin typeface="Times New Roman"/>
              <a:cs typeface="Times New Roman"/>
            </a:endParaRPr>
          </a:p>
          <a:p>
            <a:pPr marL="3383279" marR="117475">
              <a:lnSpc>
                <a:spcPct val="100000"/>
              </a:lnSpc>
              <a:spcBef>
                <a:spcPts val="1780"/>
              </a:spcBef>
            </a:pPr>
            <a:r>
              <a:rPr sz="1800" spc="-5" dirty="0">
                <a:solidFill>
                  <a:srgbClr val="CD3100"/>
                </a:solidFill>
                <a:latin typeface="Arial"/>
                <a:cs typeface="Arial"/>
              </a:rPr>
              <a:t>Memory locations for code are determined at compile  time. Usually placed in the </a:t>
            </a:r>
            <a:r>
              <a:rPr sz="1800" spc="5" dirty="0">
                <a:solidFill>
                  <a:srgbClr val="CD3100"/>
                </a:solidFill>
                <a:latin typeface="Arial"/>
                <a:cs typeface="Arial"/>
              </a:rPr>
              <a:t>low </a:t>
            </a:r>
            <a:r>
              <a:rPr sz="1800" spc="-5" dirty="0">
                <a:solidFill>
                  <a:srgbClr val="CD3100"/>
                </a:solidFill>
                <a:latin typeface="Arial"/>
                <a:cs typeface="Arial"/>
              </a:rPr>
              <a:t>end of</a:t>
            </a:r>
            <a:r>
              <a:rPr sz="1800" spc="-15" dirty="0">
                <a:solidFill>
                  <a:srgbClr val="CD3100"/>
                </a:solidFill>
                <a:latin typeface="Arial"/>
                <a:cs typeface="Arial"/>
              </a:rPr>
              <a:t> </a:t>
            </a:r>
            <a:r>
              <a:rPr sz="1800" spc="-5" dirty="0">
                <a:solidFill>
                  <a:srgbClr val="CD3100"/>
                </a:solidFill>
                <a:latin typeface="Arial"/>
                <a:cs typeface="Arial"/>
              </a:rPr>
              <a:t>memory</a:t>
            </a:r>
            <a:endParaRPr sz="1800">
              <a:latin typeface="Arial"/>
              <a:cs typeface="Arial"/>
            </a:endParaRPr>
          </a:p>
          <a:p>
            <a:pPr marL="3230880" marR="5080">
              <a:lnSpc>
                <a:spcPct val="100000"/>
              </a:lnSpc>
              <a:spcBef>
                <a:spcPts val="1080"/>
              </a:spcBef>
            </a:pPr>
            <a:r>
              <a:rPr sz="1800" spc="-5" dirty="0">
                <a:solidFill>
                  <a:srgbClr val="3131FF"/>
                </a:solidFill>
                <a:latin typeface="Arial"/>
                <a:cs typeface="Arial"/>
              </a:rPr>
              <a:t>Size of some program data </a:t>
            </a:r>
            <a:r>
              <a:rPr sz="1800" dirty="0">
                <a:solidFill>
                  <a:srgbClr val="3131FF"/>
                </a:solidFill>
                <a:latin typeface="Arial"/>
                <a:cs typeface="Arial"/>
              </a:rPr>
              <a:t>are </a:t>
            </a:r>
            <a:r>
              <a:rPr sz="1800" spc="-5" dirty="0">
                <a:solidFill>
                  <a:srgbClr val="3131FF"/>
                </a:solidFill>
                <a:latin typeface="Arial"/>
                <a:cs typeface="Arial"/>
              </a:rPr>
              <a:t>known at compile time </a:t>
            </a:r>
            <a:r>
              <a:rPr sz="1800" dirty="0">
                <a:solidFill>
                  <a:srgbClr val="3131FF"/>
                </a:solidFill>
                <a:latin typeface="Arial"/>
                <a:cs typeface="Arial"/>
              </a:rPr>
              <a:t>–  </a:t>
            </a:r>
            <a:r>
              <a:rPr sz="1800" spc="-5" dirty="0">
                <a:solidFill>
                  <a:srgbClr val="3131FF"/>
                </a:solidFill>
                <a:latin typeface="Arial"/>
                <a:cs typeface="Arial"/>
              </a:rPr>
              <a:t>can be placed </a:t>
            </a:r>
            <a:r>
              <a:rPr sz="1800" spc="-10" dirty="0">
                <a:solidFill>
                  <a:srgbClr val="3131FF"/>
                </a:solidFill>
                <a:latin typeface="Arial"/>
                <a:cs typeface="Arial"/>
              </a:rPr>
              <a:t>another </a:t>
            </a:r>
            <a:r>
              <a:rPr sz="1800" dirty="0">
                <a:solidFill>
                  <a:srgbClr val="3131FF"/>
                </a:solidFill>
                <a:latin typeface="Arial"/>
                <a:cs typeface="Arial"/>
              </a:rPr>
              <a:t>statically </a:t>
            </a:r>
            <a:r>
              <a:rPr sz="1800" spc="-5" dirty="0">
                <a:solidFill>
                  <a:srgbClr val="3131FF"/>
                </a:solidFill>
                <a:latin typeface="Arial"/>
                <a:cs typeface="Arial"/>
              </a:rPr>
              <a:t>determined</a:t>
            </a:r>
            <a:r>
              <a:rPr sz="1800" spc="-20" dirty="0">
                <a:solidFill>
                  <a:srgbClr val="3131FF"/>
                </a:solidFill>
                <a:latin typeface="Arial"/>
                <a:cs typeface="Arial"/>
              </a:rPr>
              <a:t> </a:t>
            </a:r>
            <a:r>
              <a:rPr sz="1800" spc="-5" dirty="0">
                <a:solidFill>
                  <a:srgbClr val="3131FF"/>
                </a:solidFill>
                <a:latin typeface="Arial"/>
                <a:cs typeface="Arial"/>
              </a:rPr>
              <a:t>area</a:t>
            </a:r>
            <a:endParaRPr sz="1800">
              <a:latin typeface="Arial"/>
              <a:cs typeface="Arial"/>
            </a:endParaRPr>
          </a:p>
          <a:p>
            <a:pPr>
              <a:lnSpc>
                <a:spcPct val="100000"/>
              </a:lnSpc>
              <a:spcBef>
                <a:spcPts val="51"/>
              </a:spcBef>
            </a:pPr>
            <a:endParaRPr sz="2250">
              <a:latin typeface="Times New Roman"/>
              <a:cs typeface="Times New Roman"/>
            </a:endParaRPr>
          </a:p>
          <a:p>
            <a:pPr marL="3535679" marR="865505">
              <a:lnSpc>
                <a:spcPct val="100600"/>
              </a:lnSpc>
            </a:pPr>
            <a:r>
              <a:rPr sz="1800" spc="-5" dirty="0">
                <a:solidFill>
                  <a:srgbClr val="007E00"/>
                </a:solidFill>
                <a:latin typeface="Arial"/>
                <a:cs typeface="Arial"/>
              </a:rPr>
              <a:t>Dynamic </a:t>
            </a:r>
            <a:r>
              <a:rPr sz="1800" dirty="0">
                <a:solidFill>
                  <a:srgbClr val="007E00"/>
                </a:solidFill>
                <a:latin typeface="Arial"/>
                <a:cs typeface="Arial"/>
              </a:rPr>
              <a:t>space </a:t>
            </a:r>
            <a:r>
              <a:rPr sz="1800" spc="-10" dirty="0">
                <a:solidFill>
                  <a:srgbClr val="007E00"/>
                </a:solidFill>
                <a:latin typeface="Arial"/>
                <a:cs typeface="Arial"/>
              </a:rPr>
              <a:t>areas </a:t>
            </a:r>
            <a:r>
              <a:rPr sz="1800" dirty="0">
                <a:solidFill>
                  <a:srgbClr val="007E00"/>
                </a:solidFill>
                <a:latin typeface="Arial"/>
                <a:cs typeface="Arial"/>
              </a:rPr>
              <a:t>– </a:t>
            </a:r>
            <a:r>
              <a:rPr sz="1800" spc="-5" dirty="0">
                <a:solidFill>
                  <a:srgbClr val="007E00"/>
                </a:solidFill>
                <a:latin typeface="Arial"/>
                <a:cs typeface="Arial"/>
              </a:rPr>
              <a:t>size changes during  </a:t>
            </a:r>
            <a:r>
              <a:rPr sz="1800" spc="-10" dirty="0">
                <a:solidFill>
                  <a:srgbClr val="007E00"/>
                </a:solidFill>
                <a:latin typeface="Arial"/>
                <a:cs typeface="Arial"/>
              </a:rPr>
              <a:t>program</a:t>
            </a:r>
            <a:r>
              <a:rPr sz="1800" spc="-40" dirty="0">
                <a:solidFill>
                  <a:srgbClr val="007E00"/>
                </a:solidFill>
                <a:latin typeface="Arial"/>
                <a:cs typeface="Arial"/>
              </a:rPr>
              <a:t> </a:t>
            </a:r>
            <a:r>
              <a:rPr sz="1800" spc="-5" dirty="0">
                <a:solidFill>
                  <a:srgbClr val="007E00"/>
                </a:solidFill>
                <a:latin typeface="Arial"/>
                <a:cs typeface="Arial"/>
              </a:rPr>
              <a:t>execution.</a:t>
            </a:r>
            <a:endParaRPr sz="1800">
              <a:latin typeface="Arial"/>
              <a:cs typeface="Arial"/>
            </a:endParaRPr>
          </a:p>
          <a:p>
            <a:pPr marL="3806825" lvl="1" indent="-271145">
              <a:lnSpc>
                <a:spcPct val="100000"/>
              </a:lnSpc>
              <a:buChar char="•"/>
              <a:tabLst>
                <a:tab pos="3807460" algn="l"/>
              </a:tabLst>
            </a:pPr>
            <a:r>
              <a:rPr sz="1800" spc="-10" dirty="0">
                <a:solidFill>
                  <a:srgbClr val="007E00"/>
                </a:solidFill>
                <a:latin typeface="Arial"/>
                <a:cs typeface="Arial"/>
              </a:rPr>
              <a:t>Heap</a:t>
            </a:r>
            <a:endParaRPr sz="1800">
              <a:latin typeface="Arial"/>
              <a:cs typeface="Arial"/>
            </a:endParaRPr>
          </a:p>
          <a:p>
            <a:pPr marL="4136390" lvl="2" indent="-143510">
              <a:lnSpc>
                <a:spcPct val="100000"/>
              </a:lnSpc>
              <a:buChar char="•"/>
              <a:tabLst>
                <a:tab pos="4137025" algn="l"/>
              </a:tabLst>
            </a:pPr>
            <a:r>
              <a:rPr sz="1800" spc="-5" dirty="0">
                <a:solidFill>
                  <a:srgbClr val="007E00"/>
                </a:solidFill>
                <a:latin typeface="Arial"/>
                <a:cs typeface="Arial"/>
              </a:rPr>
              <a:t>Grows </a:t>
            </a:r>
            <a:r>
              <a:rPr sz="1800" dirty="0">
                <a:solidFill>
                  <a:srgbClr val="007E00"/>
                </a:solidFill>
                <a:latin typeface="Arial"/>
                <a:cs typeface="Arial"/>
              </a:rPr>
              <a:t>towards </a:t>
            </a:r>
            <a:r>
              <a:rPr sz="1800" spc="-10" dirty="0">
                <a:solidFill>
                  <a:srgbClr val="007E00"/>
                </a:solidFill>
                <a:latin typeface="Arial"/>
                <a:cs typeface="Arial"/>
              </a:rPr>
              <a:t>higher</a:t>
            </a:r>
            <a:r>
              <a:rPr sz="1800" spc="-45" dirty="0">
                <a:solidFill>
                  <a:srgbClr val="007E00"/>
                </a:solidFill>
                <a:latin typeface="Arial"/>
                <a:cs typeface="Arial"/>
              </a:rPr>
              <a:t> </a:t>
            </a:r>
            <a:r>
              <a:rPr sz="1800" spc="-5" dirty="0">
                <a:solidFill>
                  <a:srgbClr val="007E00"/>
                </a:solidFill>
                <a:latin typeface="Arial"/>
                <a:cs typeface="Arial"/>
              </a:rPr>
              <a:t>address</a:t>
            </a:r>
            <a:endParaRPr sz="1800">
              <a:latin typeface="Arial"/>
              <a:cs typeface="Arial"/>
            </a:endParaRPr>
          </a:p>
          <a:p>
            <a:pPr marL="4136390" lvl="2" indent="-143510">
              <a:lnSpc>
                <a:spcPct val="100000"/>
              </a:lnSpc>
              <a:buChar char="•"/>
              <a:tabLst>
                <a:tab pos="4137025" algn="l"/>
              </a:tabLst>
            </a:pPr>
            <a:r>
              <a:rPr sz="1800" spc="-5" dirty="0">
                <a:solidFill>
                  <a:srgbClr val="007E00"/>
                </a:solidFill>
                <a:latin typeface="Arial"/>
                <a:cs typeface="Arial"/>
              </a:rPr>
              <a:t>Stores data allocated under program</a:t>
            </a:r>
            <a:r>
              <a:rPr sz="1800" spc="-25" dirty="0">
                <a:solidFill>
                  <a:srgbClr val="007E00"/>
                </a:solidFill>
                <a:latin typeface="Arial"/>
                <a:cs typeface="Arial"/>
              </a:rPr>
              <a:t> </a:t>
            </a:r>
            <a:r>
              <a:rPr sz="1800" spc="-5" dirty="0">
                <a:solidFill>
                  <a:srgbClr val="007E00"/>
                </a:solidFill>
                <a:latin typeface="Arial"/>
                <a:cs typeface="Arial"/>
              </a:rPr>
              <a:t>control</a:t>
            </a:r>
            <a:endParaRPr sz="1800">
              <a:latin typeface="Arial"/>
              <a:cs typeface="Arial"/>
            </a:endParaRPr>
          </a:p>
          <a:p>
            <a:pPr marL="3806825" lvl="1" indent="-271145">
              <a:lnSpc>
                <a:spcPct val="100000"/>
              </a:lnSpc>
              <a:buChar char="•"/>
              <a:tabLst>
                <a:tab pos="3807460" algn="l"/>
              </a:tabLst>
            </a:pPr>
            <a:r>
              <a:rPr sz="1800" spc="-5" dirty="0">
                <a:solidFill>
                  <a:srgbClr val="007E00"/>
                </a:solidFill>
                <a:latin typeface="Arial"/>
                <a:cs typeface="Arial"/>
              </a:rPr>
              <a:t>Stack</a:t>
            </a:r>
            <a:endParaRPr sz="1800">
              <a:latin typeface="Arial"/>
              <a:cs typeface="Arial"/>
            </a:endParaRPr>
          </a:p>
          <a:p>
            <a:pPr marL="4136390" lvl="2" indent="-143510">
              <a:lnSpc>
                <a:spcPct val="100000"/>
              </a:lnSpc>
              <a:spcBef>
                <a:spcPts val="10"/>
              </a:spcBef>
              <a:buChar char="•"/>
              <a:tabLst>
                <a:tab pos="4137025" algn="l"/>
              </a:tabLst>
            </a:pPr>
            <a:r>
              <a:rPr sz="1800" spc="-5" dirty="0">
                <a:solidFill>
                  <a:srgbClr val="007E00"/>
                </a:solidFill>
                <a:latin typeface="Arial"/>
                <a:cs typeface="Arial"/>
              </a:rPr>
              <a:t>Grows </a:t>
            </a:r>
            <a:r>
              <a:rPr sz="1800" dirty="0">
                <a:solidFill>
                  <a:srgbClr val="007E00"/>
                </a:solidFill>
                <a:latin typeface="Arial"/>
                <a:cs typeface="Arial"/>
              </a:rPr>
              <a:t>towards </a:t>
            </a:r>
            <a:r>
              <a:rPr sz="1800" spc="-5" dirty="0">
                <a:solidFill>
                  <a:srgbClr val="007E00"/>
                </a:solidFill>
                <a:latin typeface="Arial"/>
                <a:cs typeface="Arial"/>
              </a:rPr>
              <a:t>lower</a:t>
            </a:r>
            <a:r>
              <a:rPr sz="1800" spc="-65" dirty="0">
                <a:solidFill>
                  <a:srgbClr val="007E00"/>
                </a:solidFill>
                <a:latin typeface="Arial"/>
                <a:cs typeface="Arial"/>
              </a:rPr>
              <a:t> </a:t>
            </a:r>
            <a:r>
              <a:rPr sz="1800" spc="-5" dirty="0">
                <a:solidFill>
                  <a:srgbClr val="007E00"/>
                </a:solidFill>
                <a:latin typeface="Arial"/>
                <a:cs typeface="Arial"/>
              </a:rPr>
              <a:t>address</a:t>
            </a:r>
            <a:endParaRPr sz="1800">
              <a:latin typeface="Arial"/>
              <a:cs typeface="Arial"/>
            </a:endParaRPr>
          </a:p>
          <a:p>
            <a:pPr marL="4136390" lvl="2" indent="-143510">
              <a:lnSpc>
                <a:spcPct val="100000"/>
              </a:lnSpc>
              <a:buChar char="•"/>
              <a:tabLst>
                <a:tab pos="4137025" algn="l"/>
              </a:tabLst>
            </a:pPr>
            <a:r>
              <a:rPr sz="1800" spc="-5" dirty="0">
                <a:solidFill>
                  <a:srgbClr val="007E00"/>
                </a:solidFill>
                <a:latin typeface="Arial"/>
                <a:cs typeface="Arial"/>
              </a:rPr>
              <a:t>Stores activation</a:t>
            </a:r>
            <a:r>
              <a:rPr sz="1800" spc="-80" dirty="0">
                <a:solidFill>
                  <a:srgbClr val="007E00"/>
                </a:solidFill>
                <a:latin typeface="Arial"/>
                <a:cs typeface="Arial"/>
              </a:rPr>
              <a:t> </a:t>
            </a:r>
            <a:r>
              <a:rPr sz="1800" spc="-5" dirty="0">
                <a:solidFill>
                  <a:srgbClr val="007E00"/>
                </a:solidFill>
                <a:latin typeface="Arial"/>
                <a:cs typeface="Arial"/>
              </a:rPr>
              <a:t>records</a:t>
            </a:r>
            <a:endParaRPr sz="1800">
              <a:latin typeface="Arial"/>
              <a:cs typeface="Arial"/>
            </a:endParaRPr>
          </a:p>
          <a:p>
            <a:pPr marL="12700">
              <a:lnSpc>
                <a:spcPct val="100000"/>
              </a:lnSpc>
              <a:spcBef>
                <a:spcPts val="1415"/>
              </a:spcBef>
            </a:pPr>
            <a:r>
              <a:rPr sz="1800" b="1" spc="-5" dirty="0">
                <a:latin typeface="Arial"/>
                <a:cs typeface="Arial"/>
              </a:rPr>
              <a:t>Typical subdivision </a:t>
            </a:r>
            <a:r>
              <a:rPr sz="1800" b="1" dirty="0">
                <a:latin typeface="Arial"/>
                <a:cs typeface="Arial"/>
              </a:rPr>
              <a:t>of </a:t>
            </a:r>
            <a:r>
              <a:rPr sz="1800" b="1" spc="-5" dirty="0">
                <a:latin typeface="Arial"/>
                <a:cs typeface="Arial"/>
              </a:rPr>
              <a:t>run-time</a:t>
            </a:r>
            <a:r>
              <a:rPr sz="1800" b="1" spc="-25" dirty="0">
                <a:latin typeface="Arial"/>
                <a:cs typeface="Arial"/>
              </a:rPr>
              <a:t> </a:t>
            </a:r>
            <a:r>
              <a:rPr sz="1800" b="1" spc="-5" dirty="0">
                <a:latin typeface="Arial"/>
                <a:cs typeface="Arial"/>
              </a:rPr>
              <a:t>memory</a:t>
            </a:r>
            <a:endParaRPr sz="1800">
              <a:latin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04800"/>
            <a:ext cx="8839200" cy="7478970"/>
          </a:xfrm>
          <a:prstGeom prst="rect">
            <a:avLst/>
          </a:prstGeom>
        </p:spPr>
        <p:txBody>
          <a:bodyPr wrap="square">
            <a:spAutoFit/>
          </a:bodyPr>
          <a:lstStyle/>
          <a:p>
            <a:r>
              <a:rPr lang="en-US" sz="4800" dirty="0">
                <a:solidFill>
                  <a:srgbClr val="121214"/>
                </a:solidFill>
                <a:latin typeface="Verdana" panose="020B0604030504040204" pitchFamily="34" charset="0"/>
              </a:rPr>
              <a:t>Activation </a:t>
            </a:r>
            <a:r>
              <a:rPr lang="en-US" sz="4800" dirty="0" smtClean="0">
                <a:solidFill>
                  <a:srgbClr val="121214"/>
                </a:solidFill>
                <a:latin typeface="Verdana" panose="020B0604030504040204" pitchFamily="34" charset="0"/>
              </a:rPr>
              <a:t>Trees</a:t>
            </a:r>
          </a:p>
          <a:p>
            <a:pPr algn="just"/>
            <a:endParaRPr lang="en-US" dirty="0" smtClean="0">
              <a:solidFill>
                <a:srgbClr val="000000"/>
              </a:solidFill>
              <a:latin typeface="Verdana" panose="020B0604030504040204" pitchFamily="34" charset="0"/>
            </a:endParaRPr>
          </a:p>
          <a:p>
            <a:pPr algn="just"/>
            <a:r>
              <a:rPr lang="en-US" dirty="0" smtClean="0">
                <a:solidFill>
                  <a:srgbClr val="000000"/>
                </a:solidFill>
                <a:latin typeface="Verdana" panose="020B0604030504040204" pitchFamily="34" charset="0"/>
              </a:rPr>
              <a:t>A </a:t>
            </a:r>
            <a:r>
              <a:rPr lang="en-US" dirty="0">
                <a:solidFill>
                  <a:srgbClr val="000000"/>
                </a:solidFill>
                <a:latin typeface="Verdana" panose="020B0604030504040204" pitchFamily="34" charset="0"/>
              </a:rPr>
              <a:t>program is a sequence of instructions combined into a number of procedures. Instructions in a procedure are executed sequentially. A procedure has a start and an end delimiter and everything inside it is called the body of the procedure. The procedure identifier and the sequence of finite instructions inside it make up the body of the procedure</a:t>
            </a:r>
            <a:r>
              <a:rPr lang="en-US" dirty="0" smtClean="0">
                <a:solidFill>
                  <a:srgbClr val="000000"/>
                </a:solidFill>
                <a:latin typeface="Verdana" panose="020B0604030504040204" pitchFamily="34" charset="0"/>
              </a:rPr>
              <a:t>.</a:t>
            </a:r>
          </a:p>
          <a:p>
            <a:pPr algn="just"/>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The execution of a procedure is called its activation. An activation record contains all the necessary information required to call a procedure. An activation record may contain the following units (depending upon the source language used</a:t>
            </a:r>
            <a:r>
              <a:rPr lang="en-US" dirty="0" smtClean="0">
                <a:solidFill>
                  <a:srgbClr val="000000"/>
                </a:solidFill>
                <a:latin typeface="Verdana" panose="020B0604030504040204" pitchFamily="34" charset="0"/>
              </a:rPr>
              <a:t>).</a:t>
            </a:r>
          </a:p>
          <a:p>
            <a:pPr algn="just"/>
            <a:endParaRPr lang="en-US" b="0" i="0" dirty="0">
              <a:solidFill>
                <a:srgbClr val="000000"/>
              </a:solidFill>
              <a:effectLst/>
              <a:latin typeface="Verdana" panose="020B0604030504040204" pitchFamily="34" charset="0"/>
            </a:endParaRPr>
          </a:p>
          <a:p>
            <a:pPr algn="just"/>
            <a:r>
              <a:rPr lang="en-US" sz="2000" dirty="0"/>
              <a:t>Whenever a procedure is executed, its activation record is stored on the stack, also known as control stack. When a procedure calls another procedure, the execution of the caller is suspended until the called procedure finishes execution. At this time, the activation record of the called procedure is stored on the stack.</a:t>
            </a:r>
          </a:p>
          <a:p>
            <a:pPr algn="just"/>
            <a:r>
              <a:rPr lang="en-US" sz="2000" dirty="0"/>
              <a:t>We assume that the program control flows in a sequential manner and when a procedure is called, its control is transferred to the called procedure. When a called procedure is executed, it returns the control back to the caller. This type of control flow makes it easier to represent a series of activations in the form of a tree, known as the </a:t>
            </a:r>
            <a:r>
              <a:rPr lang="en-US" sz="2000" b="1" dirty="0"/>
              <a:t>activation tree</a:t>
            </a:r>
            <a:r>
              <a:rPr lang="en-US" sz="2000" dirty="0"/>
              <a:t>.</a:t>
            </a:r>
          </a:p>
          <a:p>
            <a:pPr algn="just"/>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66999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077200" cy="2677656"/>
          </a:xfrm>
          <a:prstGeom prst="rect">
            <a:avLst/>
          </a:prstGeom>
        </p:spPr>
        <p:txBody>
          <a:bodyPr wrap="square">
            <a:spAutoFit/>
          </a:bodyPr>
          <a:lstStyle/>
          <a:p>
            <a:pPr algn="ctr" fontAlgn="base"/>
            <a:r>
              <a:rPr lang="en-US" sz="2400" b="1" dirty="0">
                <a:solidFill>
                  <a:srgbClr val="000000"/>
                </a:solidFill>
                <a:latin typeface="Open Sans"/>
              </a:rPr>
              <a:t>CONTROL STACK AND ACTIVATION </a:t>
            </a:r>
            <a:r>
              <a:rPr lang="en-US" sz="2400" b="1" dirty="0" smtClean="0">
                <a:solidFill>
                  <a:srgbClr val="000000"/>
                </a:solidFill>
                <a:latin typeface="Open Sans"/>
              </a:rPr>
              <a:t>RECORDS</a:t>
            </a:r>
            <a:endParaRPr lang="en-US" sz="1400" dirty="0" smtClean="0">
              <a:solidFill>
                <a:srgbClr val="000000"/>
              </a:solidFill>
              <a:latin typeface="Open Sans"/>
            </a:endParaRPr>
          </a:p>
          <a:p>
            <a:pPr algn="just" fontAlgn="base"/>
            <a:r>
              <a:rPr lang="en-US" dirty="0" smtClean="0">
                <a:solidFill>
                  <a:srgbClr val="000000"/>
                </a:solidFill>
                <a:latin typeface="Open Sans"/>
              </a:rPr>
              <a:t>Control </a:t>
            </a:r>
            <a:r>
              <a:rPr lang="en-US" dirty="0">
                <a:solidFill>
                  <a:srgbClr val="000000"/>
                </a:solidFill>
                <a:latin typeface="Open Sans"/>
              </a:rPr>
              <a:t>stack or runtime stack is used to keep track of the live procedure activations </a:t>
            </a:r>
            <a:r>
              <a:rPr lang="en-US" dirty="0" err="1">
                <a:solidFill>
                  <a:srgbClr val="000000"/>
                </a:solidFill>
                <a:latin typeface="Open Sans"/>
              </a:rPr>
              <a:t>i.e</a:t>
            </a:r>
            <a:r>
              <a:rPr lang="en-US" dirty="0">
                <a:solidFill>
                  <a:srgbClr val="000000"/>
                </a:solidFill>
                <a:latin typeface="Open Sans"/>
              </a:rPr>
              <a:t> the procedures whose execution have not been completed. A procedure name is pushed on to the stack when it is called (activation begins) and it is popped when it returns (activation ends). Information needed by a single execution of a procedure is managed using an activation record or frame. When a procedure is called, an activation record is pushed into the stack and as soon as the control returns to the caller function the activation record is popped.</a:t>
            </a:r>
            <a:endParaRPr lang="en-US" b="0" i="0" dirty="0">
              <a:solidFill>
                <a:srgbClr val="000000"/>
              </a:solidFill>
              <a:effectLst/>
              <a:latin typeface="Open Sans"/>
            </a:endParaRPr>
          </a:p>
        </p:txBody>
      </p:sp>
      <p:pic>
        <p:nvPicPr>
          <p:cNvPr id="4098" name="Picture 2" descr="activation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657600"/>
            <a:ext cx="523875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476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Activation </a:t>
            </a:r>
            <a:r>
              <a:rPr spc="-5" dirty="0"/>
              <a:t>Records</a:t>
            </a:r>
            <a:r>
              <a:rPr spc="-85" dirty="0"/>
              <a:t> </a:t>
            </a:r>
            <a:r>
              <a:rPr dirty="0"/>
              <a:t>(cont.)</a:t>
            </a:r>
          </a:p>
        </p:txBody>
      </p:sp>
      <p:graphicFrame>
        <p:nvGraphicFramePr>
          <p:cNvPr id="3" name="object 3"/>
          <p:cNvGraphicFramePr>
            <a:graphicFrameLocks noGrp="1"/>
          </p:cNvGraphicFramePr>
          <p:nvPr/>
        </p:nvGraphicFramePr>
        <p:xfrm>
          <a:off x="900112" y="1890712"/>
          <a:ext cx="2203703" cy="4686293"/>
        </p:xfrm>
        <a:graphic>
          <a:graphicData uri="http://schemas.openxmlformats.org/drawingml/2006/table">
            <a:tbl>
              <a:tblPr firstRow="1" bandRow="1">
                <a:tableStyleId>{2D5ABB26-0587-4C30-8999-92F81FD0307C}</a:tableStyleId>
              </a:tblPr>
              <a:tblGrid>
                <a:gridCol w="2203703"/>
              </a:tblGrid>
              <a:tr h="627887">
                <a:tc>
                  <a:txBody>
                    <a:bodyPr/>
                    <a:lstStyle/>
                    <a:p>
                      <a:pPr algn="ctr">
                        <a:lnSpc>
                          <a:spcPct val="100000"/>
                        </a:lnSpc>
                        <a:spcBef>
                          <a:spcPts val="190"/>
                        </a:spcBef>
                      </a:pPr>
                      <a:r>
                        <a:rPr sz="2000" spc="-5" dirty="0">
                          <a:latin typeface="Arial"/>
                          <a:cs typeface="Arial"/>
                        </a:rPr>
                        <a:t>return</a:t>
                      </a:r>
                      <a:r>
                        <a:rPr sz="2000" spc="-80" dirty="0">
                          <a:latin typeface="Arial"/>
                          <a:cs typeface="Arial"/>
                        </a:rPr>
                        <a:t> </a:t>
                      </a:r>
                      <a:r>
                        <a:rPr sz="2000" spc="-5" dirty="0">
                          <a:latin typeface="Arial"/>
                          <a:cs typeface="Arial"/>
                        </a:rPr>
                        <a:t>value</a:t>
                      </a:r>
                      <a:endParaRPr sz="2000">
                        <a:latin typeface="Arial"/>
                        <a:cs typeface="Arial"/>
                      </a:endParaRPr>
                    </a:p>
                  </a:txBody>
                  <a:tcPr marL="0" marR="0" marT="0" marB="0">
                    <a:lnL w="28574">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tcPr>
                </a:tc>
              </a:tr>
              <a:tr h="701039">
                <a:tc>
                  <a:txBody>
                    <a:bodyPr/>
                    <a:lstStyle/>
                    <a:p>
                      <a:pPr marL="443865" marR="438784" indent="302895">
                        <a:lnSpc>
                          <a:spcPct val="100000"/>
                        </a:lnSpc>
                        <a:spcBef>
                          <a:spcPts val="265"/>
                        </a:spcBef>
                      </a:pPr>
                      <a:r>
                        <a:rPr sz="2000" spc="-5" dirty="0">
                          <a:latin typeface="Arial"/>
                          <a:cs typeface="Arial"/>
                        </a:rPr>
                        <a:t>actual  parameters</a:t>
                      </a:r>
                      <a:endParaRPr sz="20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699515">
                <a:tc>
                  <a:txBody>
                    <a:bodyPr/>
                    <a:lstStyle/>
                    <a:p>
                      <a:pPr marL="895350" marR="219710" indent="-670560">
                        <a:lnSpc>
                          <a:spcPct val="100000"/>
                        </a:lnSpc>
                        <a:spcBef>
                          <a:spcPts val="250"/>
                        </a:spcBef>
                      </a:pPr>
                      <a:r>
                        <a:rPr sz="2000" spc="-5" dirty="0">
                          <a:latin typeface="Arial"/>
                          <a:cs typeface="Arial"/>
                        </a:rPr>
                        <a:t>optional control  link</a:t>
                      </a:r>
                      <a:endParaRPr sz="20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701039">
                <a:tc>
                  <a:txBody>
                    <a:bodyPr/>
                    <a:lstStyle/>
                    <a:p>
                      <a:pPr marL="895350" marR="203835" indent="-684530">
                        <a:lnSpc>
                          <a:spcPct val="100000"/>
                        </a:lnSpc>
                        <a:spcBef>
                          <a:spcPts val="250"/>
                        </a:spcBef>
                      </a:pPr>
                      <a:r>
                        <a:rPr sz="2000" spc="-5" dirty="0">
                          <a:latin typeface="Arial"/>
                          <a:cs typeface="Arial"/>
                        </a:rPr>
                        <a:t>optional access  link</a:t>
                      </a:r>
                      <a:endParaRPr sz="20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699515">
                <a:tc>
                  <a:txBody>
                    <a:bodyPr/>
                    <a:lstStyle/>
                    <a:p>
                      <a:pPr marL="747395" marR="226060" indent="-515620">
                        <a:lnSpc>
                          <a:spcPct val="100000"/>
                        </a:lnSpc>
                        <a:spcBef>
                          <a:spcPts val="250"/>
                        </a:spcBef>
                      </a:pPr>
                      <a:r>
                        <a:rPr sz="2000" dirty="0">
                          <a:latin typeface="Arial"/>
                          <a:cs typeface="Arial"/>
                        </a:rPr>
                        <a:t>saved </a:t>
                      </a:r>
                      <a:r>
                        <a:rPr sz="2000" spc="-5" dirty="0">
                          <a:latin typeface="Arial"/>
                          <a:cs typeface="Arial"/>
                        </a:rPr>
                        <a:t>machine  status</a:t>
                      </a:r>
                      <a:endParaRPr sz="20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627887">
                <a:tc>
                  <a:txBody>
                    <a:bodyPr/>
                    <a:lstStyle/>
                    <a:p>
                      <a:pPr algn="ctr">
                        <a:lnSpc>
                          <a:spcPct val="100000"/>
                        </a:lnSpc>
                        <a:spcBef>
                          <a:spcPts val="250"/>
                        </a:spcBef>
                      </a:pPr>
                      <a:r>
                        <a:rPr sz="2000" dirty="0">
                          <a:latin typeface="Arial"/>
                          <a:cs typeface="Arial"/>
                        </a:rPr>
                        <a:t>local</a:t>
                      </a:r>
                      <a:r>
                        <a:rPr sz="2000" spc="-100" dirty="0">
                          <a:latin typeface="Arial"/>
                          <a:cs typeface="Arial"/>
                        </a:rPr>
                        <a:t> </a:t>
                      </a:r>
                      <a:r>
                        <a:rPr sz="2000" spc="-5" dirty="0">
                          <a:latin typeface="Arial"/>
                          <a:cs typeface="Arial"/>
                        </a:rPr>
                        <a:t>data</a:t>
                      </a:r>
                      <a:endParaRPr sz="20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629411">
                <a:tc>
                  <a:txBody>
                    <a:bodyPr/>
                    <a:lstStyle/>
                    <a:p>
                      <a:pPr algn="ctr">
                        <a:lnSpc>
                          <a:spcPct val="100000"/>
                        </a:lnSpc>
                        <a:spcBef>
                          <a:spcPts val="265"/>
                        </a:spcBef>
                      </a:pPr>
                      <a:r>
                        <a:rPr sz="2000" spc="-5" dirty="0">
                          <a:latin typeface="Arial"/>
                          <a:cs typeface="Arial"/>
                        </a:rPr>
                        <a:t>temporaries</a:t>
                      </a:r>
                      <a:endParaRPr sz="20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tcPr>
                </a:tc>
              </a:tr>
            </a:tbl>
          </a:graphicData>
        </a:graphic>
      </p:graphicFrame>
      <p:sp>
        <p:nvSpPr>
          <p:cNvPr id="4" name="object 4"/>
          <p:cNvSpPr txBox="1"/>
          <p:nvPr/>
        </p:nvSpPr>
        <p:spPr>
          <a:xfrm>
            <a:off x="3983201" y="1620520"/>
            <a:ext cx="5424805" cy="4780280"/>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The </a:t>
            </a:r>
            <a:r>
              <a:rPr sz="1800" spc="-5" dirty="0">
                <a:latin typeface="Times New Roman"/>
                <a:cs typeface="Times New Roman"/>
              </a:rPr>
              <a:t>returned value of the </a:t>
            </a:r>
            <a:r>
              <a:rPr sz="1800" dirty="0">
                <a:latin typeface="Times New Roman"/>
                <a:cs typeface="Times New Roman"/>
              </a:rPr>
              <a:t>called </a:t>
            </a:r>
            <a:r>
              <a:rPr sz="1800" spc="-5" dirty="0">
                <a:latin typeface="Times New Roman"/>
                <a:cs typeface="Times New Roman"/>
              </a:rPr>
              <a:t>procedure </a:t>
            </a:r>
            <a:r>
              <a:rPr sz="1800" dirty="0">
                <a:latin typeface="Times New Roman"/>
                <a:cs typeface="Times New Roman"/>
              </a:rPr>
              <a:t>is</a:t>
            </a:r>
            <a:r>
              <a:rPr sz="1800" spc="-15" dirty="0">
                <a:latin typeface="Times New Roman"/>
                <a:cs typeface="Times New Roman"/>
              </a:rPr>
              <a:t> </a:t>
            </a:r>
            <a:r>
              <a:rPr sz="1800" spc="-5" dirty="0">
                <a:latin typeface="Times New Roman"/>
                <a:cs typeface="Times New Roman"/>
              </a:rPr>
              <a:t>returned</a:t>
            </a:r>
            <a:endParaRPr sz="1800">
              <a:latin typeface="Times New Roman"/>
              <a:cs typeface="Times New Roman"/>
            </a:endParaRPr>
          </a:p>
          <a:p>
            <a:pPr marL="12700" marR="223520">
              <a:lnSpc>
                <a:spcPct val="100000"/>
              </a:lnSpc>
              <a:spcBef>
                <a:spcPts val="10"/>
              </a:spcBef>
            </a:pPr>
            <a:r>
              <a:rPr sz="1800" dirty="0">
                <a:latin typeface="Times New Roman"/>
                <a:cs typeface="Times New Roman"/>
              </a:rPr>
              <a:t>in </a:t>
            </a:r>
            <a:r>
              <a:rPr sz="1800" spc="-5" dirty="0">
                <a:latin typeface="Times New Roman"/>
                <a:cs typeface="Times New Roman"/>
              </a:rPr>
              <a:t>this field </a:t>
            </a:r>
            <a:r>
              <a:rPr sz="1800" dirty="0">
                <a:latin typeface="Times New Roman"/>
                <a:cs typeface="Times New Roman"/>
              </a:rPr>
              <a:t>to </a:t>
            </a:r>
            <a:r>
              <a:rPr sz="1800" spc="-5" dirty="0">
                <a:latin typeface="Times New Roman"/>
                <a:cs typeface="Times New Roman"/>
              </a:rPr>
              <a:t>the calling procedure. In practice, we </a:t>
            </a:r>
            <a:r>
              <a:rPr sz="1800" spc="-10" dirty="0">
                <a:latin typeface="Times New Roman"/>
                <a:cs typeface="Times New Roman"/>
              </a:rPr>
              <a:t>may  </a:t>
            </a:r>
            <a:r>
              <a:rPr sz="1800" spc="-5" dirty="0">
                <a:latin typeface="Times New Roman"/>
                <a:cs typeface="Times New Roman"/>
              </a:rPr>
              <a:t>use </a:t>
            </a:r>
            <a:r>
              <a:rPr sz="1800" dirty="0">
                <a:latin typeface="Times New Roman"/>
                <a:cs typeface="Times New Roman"/>
              </a:rPr>
              <a:t>a </a:t>
            </a:r>
            <a:r>
              <a:rPr sz="1800" spc="-5" dirty="0">
                <a:latin typeface="Times New Roman"/>
                <a:cs typeface="Times New Roman"/>
              </a:rPr>
              <a:t>machine register for the return</a:t>
            </a:r>
            <a:r>
              <a:rPr sz="1800" spc="5" dirty="0">
                <a:latin typeface="Times New Roman"/>
                <a:cs typeface="Times New Roman"/>
              </a:rPr>
              <a:t> </a:t>
            </a:r>
            <a:r>
              <a:rPr sz="1800" spc="-5" dirty="0">
                <a:latin typeface="Times New Roman"/>
                <a:cs typeface="Times New Roman"/>
              </a:rPr>
              <a:t>value.</a:t>
            </a:r>
            <a:endParaRPr sz="1800">
              <a:latin typeface="Times New Roman"/>
              <a:cs typeface="Times New Roman"/>
            </a:endParaRPr>
          </a:p>
          <a:p>
            <a:pPr marL="12700" marR="321945">
              <a:lnSpc>
                <a:spcPct val="100000"/>
              </a:lnSpc>
              <a:spcBef>
                <a:spcPts val="1200"/>
              </a:spcBef>
            </a:pPr>
            <a:r>
              <a:rPr sz="1800" dirty="0">
                <a:latin typeface="Times New Roman"/>
                <a:cs typeface="Times New Roman"/>
              </a:rPr>
              <a:t>The </a:t>
            </a:r>
            <a:r>
              <a:rPr sz="1800" spc="-5" dirty="0">
                <a:latin typeface="Times New Roman"/>
                <a:cs typeface="Times New Roman"/>
              </a:rPr>
              <a:t>field for actual parameters </a:t>
            </a:r>
            <a:r>
              <a:rPr sz="1800" dirty="0">
                <a:latin typeface="Times New Roman"/>
                <a:cs typeface="Times New Roman"/>
              </a:rPr>
              <a:t>is </a:t>
            </a:r>
            <a:r>
              <a:rPr sz="1800" spc="-5" dirty="0">
                <a:latin typeface="Times New Roman"/>
                <a:cs typeface="Times New Roman"/>
              </a:rPr>
              <a:t>used </a:t>
            </a:r>
            <a:r>
              <a:rPr sz="1800" spc="-10" dirty="0">
                <a:latin typeface="Times New Roman"/>
                <a:cs typeface="Times New Roman"/>
              </a:rPr>
              <a:t>by </a:t>
            </a:r>
            <a:r>
              <a:rPr sz="1800" spc="-5" dirty="0">
                <a:latin typeface="Times New Roman"/>
                <a:cs typeface="Times New Roman"/>
              </a:rPr>
              <a:t>the calling  procedure </a:t>
            </a:r>
            <a:r>
              <a:rPr sz="1800" dirty="0">
                <a:latin typeface="Times New Roman"/>
                <a:cs typeface="Times New Roman"/>
              </a:rPr>
              <a:t>to </a:t>
            </a:r>
            <a:r>
              <a:rPr sz="1800" spc="-10" dirty="0">
                <a:latin typeface="Times New Roman"/>
                <a:cs typeface="Times New Roman"/>
              </a:rPr>
              <a:t>supply </a:t>
            </a:r>
            <a:r>
              <a:rPr sz="1800" spc="-5" dirty="0">
                <a:latin typeface="Times New Roman"/>
                <a:cs typeface="Times New Roman"/>
              </a:rPr>
              <a:t>parameters to the </a:t>
            </a:r>
            <a:r>
              <a:rPr sz="1800" dirty="0">
                <a:latin typeface="Times New Roman"/>
                <a:cs typeface="Times New Roman"/>
              </a:rPr>
              <a:t>called</a:t>
            </a:r>
            <a:r>
              <a:rPr sz="1800" spc="50" dirty="0">
                <a:latin typeface="Times New Roman"/>
                <a:cs typeface="Times New Roman"/>
              </a:rPr>
              <a:t> </a:t>
            </a:r>
            <a:r>
              <a:rPr sz="1800" spc="-5" dirty="0">
                <a:latin typeface="Times New Roman"/>
                <a:cs typeface="Times New Roman"/>
              </a:rPr>
              <a:t>procedure.</a:t>
            </a:r>
            <a:endParaRPr sz="1800">
              <a:latin typeface="Times New Roman"/>
              <a:cs typeface="Times New Roman"/>
            </a:endParaRPr>
          </a:p>
          <a:p>
            <a:pPr marL="12700" marR="336550">
              <a:lnSpc>
                <a:spcPct val="100600"/>
              </a:lnSpc>
              <a:spcBef>
                <a:spcPts val="1185"/>
              </a:spcBef>
            </a:pPr>
            <a:r>
              <a:rPr sz="1800" dirty="0">
                <a:latin typeface="Times New Roman"/>
                <a:cs typeface="Times New Roman"/>
              </a:rPr>
              <a:t>The </a:t>
            </a:r>
            <a:r>
              <a:rPr sz="1800" spc="-5" dirty="0">
                <a:latin typeface="Times New Roman"/>
                <a:cs typeface="Times New Roman"/>
              </a:rPr>
              <a:t>optional control </a:t>
            </a:r>
            <a:r>
              <a:rPr sz="1800" dirty="0">
                <a:latin typeface="Times New Roman"/>
                <a:cs typeface="Times New Roman"/>
              </a:rPr>
              <a:t>link </a:t>
            </a:r>
            <a:r>
              <a:rPr sz="1800" spc="-5" dirty="0">
                <a:latin typeface="Times New Roman"/>
                <a:cs typeface="Times New Roman"/>
              </a:rPr>
              <a:t>points to the activation record  of the</a:t>
            </a:r>
            <a:r>
              <a:rPr sz="1800" spc="-55" dirty="0">
                <a:latin typeface="Times New Roman"/>
                <a:cs typeface="Times New Roman"/>
              </a:rPr>
              <a:t> </a:t>
            </a:r>
            <a:r>
              <a:rPr sz="1800" spc="-5" dirty="0">
                <a:latin typeface="Times New Roman"/>
                <a:cs typeface="Times New Roman"/>
              </a:rPr>
              <a:t>caller.</a:t>
            </a:r>
            <a:endParaRPr sz="1800">
              <a:latin typeface="Times New Roman"/>
              <a:cs typeface="Times New Roman"/>
            </a:endParaRPr>
          </a:p>
          <a:p>
            <a:pPr marL="12700" marR="259079">
              <a:lnSpc>
                <a:spcPct val="100000"/>
              </a:lnSpc>
              <a:spcBef>
                <a:spcPts val="1200"/>
              </a:spcBef>
            </a:pPr>
            <a:r>
              <a:rPr sz="1800" dirty="0">
                <a:latin typeface="Times New Roman"/>
                <a:cs typeface="Times New Roman"/>
              </a:rPr>
              <a:t>The </a:t>
            </a:r>
            <a:r>
              <a:rPr sz="1800" spc="-5" dirty="0">
                <a:latin typeface="Times New Roman"/>
                <a:cs typeface="Times New Roman"/>
              </a:rPr>
              <a:t>optional access </a:t>
            </a:r>
            <a:r>
              <a:rPr sz="1800" dirty="0">
                <a:latin typeface="Times New Roman"/>
                <a:cs typeface="Times New Roman"/>
              </a:rPr>
              <a:t>link is </a:t>
            </a:r>
            <a:r>
              <a:rPr sz="1800" spc="-5" dirty="0">
                <a:latin typeface="Times New Roman"/>
                <a:cs typeface="Times New Roman"/>
              </a:rPr>
              <a:t>used to refer </a:t>
            </a:r>
            <a:r>
              <a:rPr sz="1800" dirty="0">
                <a:latin typeface="Times New Roman"/>
                <a:cs typeface="Times New Roman"/>
              </a:rPr>
              <a:t>to </a:t>
            </a:r>
            <a:r>
              <a:rPr sz="1800" spc="-5" dirty="0">
                <a:latin typeface="Times New Roman"/>
                <a:cs typeface="Times New Roman"/>
              </a:rPr>
              <a:t>nonlocal data  </a:t>
            </a:r>
            <a:r>
              <a:rPr sz="1800" dirty="0">
                <a:latin typeface="Times New Roman"/>
                <a:cs typeface="Times New Roman"/>
              </a:rPr>
              <a:t>held in </a:t>
            </a:r>
            <a:r>
              <a:rPr sz="1800" spc="-5" dirty="0">
                <a:latin typeface="Times New Roman"/>
                <a:cs typeface="Times New Roman"/>
              </a:rPr>
              <a:t>other activation</a:t>
            </a:r>
            <a:r>
              <a:rPr sz="1800" spc="-55" dirty="0">
                <a:latin typeface="Times New Roman"/>
                <a:cs typeface="Times New Roman"/>
              </a:rPr>
              <a:t> </a:t>
            </a:r>
            <a:r>
              <a:rPr sz="1800" spc="-5" dirty="0">
                <a:latin typeface="Times New Roman"/>
                <a:cs typeface="Times New Roman"/>
              </a:rPr>
              <a:t>records.</a:t>
            </a:r>
            <a:endParaRPr sz="1800">
              <a:latin typeface="Times New Roman"/>
              <a:cs typeface="Times New Roman"/>
            </a:endParaRPr>
          </a:p>
          <a:p>
            <a:pPr marL="12700" marR="5080">
              <a:lnSpc>
                <a:spcPct val="100600"/>
              </a:lnSpc>
              <a:spcBef>
                <a:spcPts val="1185"/>
              </a:spcBef>
            </a:pPr>
            <a:r>
              <a:rPr sz="1800" dirty="0">
                <a:latin typeface="Times New Roman"/>
                <a:cs typeface="Times New Roman"/>
              </a:rPr>
              <a:t>The </a:t>
            </a:r>
            <a:r>
              <a:rPr sz="1800" spc="-5" dirty="0">
                <a:latin typeface="Times New Roman"/>
                <a:cs typeface="Times New Roman"/>
              </a:rPr>
              <a:t>field for saved machine status holds information about  the state of the machine before the procedure </a:t>
            </a:r>
            <a:r>
              <a:rPr sz="1800" dirty="0">
                <a:latin typeface="Times New Roman"/>
                <a:cs typeface="Times New Roman"/>
              </a:rPr>
              <a:t>is</a:t>
            </a:r>
            <a:r>
              <a:rPr sz="1800" spc="50" dirty="0">
                <a:latin typeface="Times New Roman"/>
                <a:cs typeface="Times New Roman"/>
              </a:rPr>
              <a:t> </a:t>
            </a:r>
            <a:r>
              <a:rPr sz="1800" spc="-5" dirty="0">
                <a:latin typeface="Times New Roman"/>
                <a:cs typeface="Times New Roman"/>
              </a:rPr>
              <a:t>called.</a:t>
            </a:r>
            <a:endParaRPr sz="1800">
              <a:latin typeface="Times New Roman"/>
              <a:cs typeface="Times New Roman"/>
            </a:endParaRPr>
          </a:p>
          <a:p>
            <a:pPr marL="12700" marR="34925">
              <a:lnSpc>
                <a:spcPct val="100000"/>
              </a:lnSpc>
              <a:spcBef>
                <a:spcPts val="1200"/>
              </a:spcBef>
            </a:pPr>
            <a:r>
              <a:rPr sz="1800" dirty="0">
                <a:latin typeface="Times New Roman"/>
                <a:cs typeface="Times New Roman"/>
              </a:rPr>
              <a:t>The </a:t>
            </a:r>
            <a:r>
              <a:rPr sz="1800" spc="-5" dirty="0">
                <a:latin typeface="Times New Roman"/>
                <a:cs typeface="Times New Roman"/>
              </a:rPr>
              <a:t>field of local data holds data </a:t>
            </a:r>
            <a:r>
              <a:rPr sz="1800" dirty="0">
                <a:latin typeface="Times New Roman"/>
                <a:cs typeface="Times New Roman"/>
              </a:rPr>
              <a:t>that </a:t>
            </a:r>
            <a:r>
              <a:rPr sz="1800" spc="-5" dirty="0">
                <a:latin typeface="Times New Roman"/>
                <a:cs typeface="Times New Roman"/>
              </a:rPr>
              <a:t>local </a:t>
            </a:r>
            <a:r>
              <a:rPr sz="1800" dirty="0">
                <a:latin typeface="Times New Roman"/>
                <a:cs typeface="Times New Roman"/>
              </a:rPr>
              <a:t>to an </a:t>
            </a:r>
            <a:r>
              <a:rPr sz="1800" spc="-5" dirty="0">
                <a:latin typeface="Times New Roman"/>
                <a:cs typeface="Times New Roman"/>
              </a:rPr>
              <a:t>execution  of </a:t>
            </a:r>
            <a:r>
              <a:rPr sz="1800" dirty="0">
                <a:latin typeface="Times New Roman"/>
                <a:cs typeface="Times New Roman"/>
              </a:rPr>
              <a:t>a</a:t>
            </a:r>
            <a:r>
              <a:rPr sz="1800" spc="-50" dirty="0">
                <a:latin typeface="Times New Roman"/>
                <a:cs typeface="Times New Roman"/>
              </a:rPr>
              <a:t> </a:t>
            </a:r>
            <a:r>
              <a:rPr sz="1800" spc="-5" dirty="0">
                <a:latin typeface="Times New Roman"/>
                <a:cs typeface="Times New Roman"/>
              </a:rPr>
              <a:t>procedure..</a:t>
            </a:r>
            <a:endParaRPr sz="1800">
              <a:latin typeface="Times New Roman"/>
              <a:cs typeface="Times New Roman"/>
            </a:endParaRPr>
          </a:p>
          <a:p>
            <a:pPr marL="12700">
              <a:lnSpc>
                <a:spcPct val="100000"/>
              </a:lnSpc>
              <a:spcBef>
                <a:spcPts val="1200"/>
              </a:spcBef>
            </a:pPr>
            <a:r>
              <a:rPr sz="1800" spc="-5" dirty="0">
                <a:latin typeface="Times New Roman"/>
                <a:cs typeface="Times New Roman"/>
              </a:rPr>
              <a:t>Temporary variables </a:t>
            </a:r>
            <a:r>
              <a:rPr sz="1800" dirty="0">
                <a:latin typeface="Times New Roman"/>
                <a:cs typeface="Times New Roman"/>
              </a:rPr>
              <a:t>is </a:t>
            </a:r>
            <a:r>
              <a:rPr sz="1800" spc="-5" dirty="0">
                <a:latin typeface="Times New Roman"/>
                <a:cs typeface="Times New Roman"/>
              </a:rPr>
              <a:t>stored </a:t>
            </a:r>
            <a:r>
              <a:rPr sz="1800" dirty="0">
                <a:latin typeface="Times New Roman"/>
                <a:cs typeface="Times New Roman"/>
              </a:rPr>
              <a:t>in </a:t>
            </a:r>
            <a:r>
              <a:rPr sz="1800" spc="-5" dirty="0">
                <a:latin typeface="Times New Roman"/>
                <a:cs typeface="Times New Roman"/>
              </a:rPr>
              <a:t>the field of</a:t>
            </a:r>
            <a:r>
              <a:rPr sz="1800" spc="30" dirty="0">
                <a:latin typeface="Times New Roman"/>
                <a:cs typeface="Times New Roman"/>
              </a:rPr>
              <a:t> </a:t>
            </a:r>
            <a:r>
              <a:rPr sz="1800" spc="-5" dirty="0">
                <a:latin typeface="Times New Roman"/>
                <a:cs typeface="Times New Roman"/>
              </a:rPr>
              <a:t>temporaries.</a:t>
            </a:r>
            <a:endParaRPr sz="1800">
              <a:latin typeface="Times New Roman"/>
              <a:cs typeface="Times New Roman"/>
            </a:endParaRPr>
          </a:p>
        </p:txBody>
      </p:sp>
      <p:sp>
        <p:nvSpPr>
          <p:cNvPr id="5" name="object 5"/>
          <p:cNvSpPr/>
          <p:nvPr/>
        </p:nvSpPr>
        <p:spPr>
          <a:xfrm>
            <a:off x="3200400" y="1824227"/>
            <a:ext cx="777240" cy="386080"/>
          </a:xfrm>
          <a:custGeom>
            <a:avLst/>
            <a:gdLst/>
            <a:ahLst/>
            <a:cxnLst/>
            <a:rect l="l" t="t" r="r" b="b"/>
            <a:pathLst>
              <a:path w="777239" h="386080">
                <a:moveTo>
                  <a:pt x="66813" y="347669"/>
                </a:moveTo>
                <a:lnTo>
                  <a:pt x="51815" y="316991"/>
                </a:lnTo>
                <a:lnTo>
                  <a:pt x="0" y="385571"/>
                </a:lnTo>
                <a:lnTo>
                  <a:pt x="51815" y="385571"/>
                </a:lnTo>
                <a:lnTo>
                  <a:pt x="51815" y="356615"/>
                </a:lnTo>
                <a:lnTo>
                  <a:pt x="54863" y="353567"/>
                </a:lnTo>
                <a:lnTo>
                  <a:pt x="66813" y="347669"/>
                </a:lnTo>
                <a:close/>
              </a:path>
              <a:path w="777239" h="386080">
                <a:moveTo>
                  <a:pt x="70713" y="355645"/>
                </a:moveTo>
                <a:lnTo>
                  <a:pt x="66813" y="347669"/>
                </a:lnTo>
                <a:lnTo>
                  <a:pt x="54863" y="353567"/>
                </a:lnTo>
                <a:lnTo>
                  <a:pt x="51815" y="356615"/>
                </a:lnTo>
                <a:lnTo>
                  <a:pt x="54863" y="362711"/>
                </a:lnTo>
                <a:lnTo>
                  <a:pt x="59435" y="361187"/>
                </a:lnTo>
                <a:lnTo>
                  <a:pt x="70713" y="355645"/>
                </a:lnTo>
                <a:close/>
              </a:path>
              <a:path w="777239" h="386080">
                <a:moveTo>
                  <a:pt x="85343" y="385571"/>
                </a:moveTo>
                <a:lnTo>
                  <a:pt x="70713" y="355645"/>
                </a:lnTo>
                <a:lnTo>
                  <a:pt x="59435" y="361187"/>
                </a:lnTo>
                <a:lnTo>
                  <a:pt x="54863" y="362711"/>
                </a:lnTo>
                <a:lnTo>
                  <a:pt x="51815" y="356615"/>
                </a:lnTo>
                <a:lnTo>
                  <a:pt x="51815" y="385571"/>
                </a:lnTo>
                <a:lnTo>
                  <a:pt x="85343" y="385571"/>
                </a:lnTo>
                <a:close/>
              </a:path>
              <a:path w="777239" h="386080">
                <a:moveTo>
                  <a:pt x="777239" y="6095"/>
                </a:moveTo>
                <a:lnTo>
                  <a:pt x="777239" y="3047"/>
                </a:lnTo>
                <a:lnTo>
                  <a:pt x="774191" y="0"/>
                </a:lnTo>
                <a:lnTo>
                  <a:pt x="771143" y="0"/>
                </a:lnTo>
                <a:lnTo>
                  <a:pt x="66813" y="347669"/>
                </a:lnTo>
                <a:lnTo>
                  <a:pt x="70713" y="355645"/>
                </a:lnTo>
                <a:lnTo>
                  <a:pt x="775715" y="9143"/>
                </a:lnTo>
                <a:lnTo>
                  <a:pt x="777239" y="6095"/>
                </a:lnTo>
                <a:close/>
              </a:path>
            </a:pathLst>
          </a:custGeom>
          <a:solidFill>
            <a:srgbClr val="000000"/>
          </a:solidFill>
        </p:spPr>
        <p:txBody>
          <a:bodyPr wrap="square" lIns="0" tIns="0" rIns="0" bIns="0" rtlCol="0"/>
          <a:lstStyle/>
          <a:p>
            <a:endParaRPr/>
          </a:p>
        </p:txBody>
      </p:sp>
      <p:sp>
        <p:nvSpPr>
          <p:cNvPr id="6" name="object 6"/>
          <p:cNvSpPr/>
          <p:nvPr/>
        </p:nvSpPr>
        <p:spPr>
          <a:xfrm>
            <a:off x="3200400" y="2781300"/>
            <a:ext cx="777240" cy="76200"/>
          </a:xfrm>
          <a:custGeom>
            <a:avLst/>
            <a:gdLst/>
            <a:ahLst/>
            <a:cxnLst/>
            <a:rect l="l" t="t" r="r" b="b"/>
            <a:pathLst>
              <a:path w="777239" h="76200">
                <a:moveTo>
                  <a:pt x="76199" y="33527"/>
                </a:moveTo>
                <a:lnTo>
                  <a:pt x="76199" y="0"/>
                </a:lnTo>
                <a:lnTo>
                  <a:pt x="0" y="38099"/>
                </a:lnTo>
                <a:lnTo>
                  <a:pt x="59435" y="67817"/>
                </a:lnTo>
                <a:lnTo>
                  <a:pt x="59435" y="35051"/>
                </a:lnTo>
                <a:lnTo>
                  <a:pt x="64007" y="33527"/>
                </a:lnTo>
                <a:lnTo>
                  <a:pt x="76199" y="33527"/>
                </a:lnTo>
                <a:close/>
              </a:path>
              <a:path w="777239" h="76200">
                <a:moveTo>
                  <a:pt x="777239" y="41147"/>
                </a:moveTo>
                <a:lnTo>
                  <a:pt x="777239" y="35051"/>
                </a:lnTo>
                <a:lnTo>
                  <a:pt x="772667" y="33527"/>
                </a:lnTo>
                <a:lnTo>
                  <a:pt x="64007" y="33527"/>
                </a:lnTo>
                <a:lnTo>
                  <a:pt x="59435" y="35051"/>
                </a:lnTo>
                <a:lnTo>
                  <a:pt x="59435" y="41147"/>
                </a:lnTo>
                <a:lnTo>
                  <a:pt x="64007" y="42671"/>
                </a:lnTo>
                <a:lnTo>
                  <a:pt x="772667" y="42671"/>
                </a:lnTo>
                <a:lnTo>
                  <a:pt x="777239" y="41147"/>
                </a:lnTo>
                <a:close/>
              </a:path>
              <a:path w="777239" h="76200">
                <a:moveTo>
                  <a:pt x="76199" y="76199"/>
                </a:moveTo>
                <a:lnTo>
                  <a:pt x="76199" y="42671"/>
                </a:lnTo>
                <a:lnTo>
                  <a:pt x="64007" y="42671"/>
                </a:lnTo>
                <a:lnTo>
                  <a:pt x="59435" y="41147"/>
                </a:lnTo>
                <a:lnTo>
                  <a:pt x="59435" y="67817"/>
                </a:lnTo>
                <a:lnTo>
                  <a:pt x="76199" y="76199"/>
                </a:lnTo>
                <a:close/>
              </a:path>
            </a:pathLst>
          </a:custGeom>
          <a:solidFill>
            <a:srgbClr val="000000"/>
          </a:solidFill>
        </p:spPr>
        <p:txBody>
          <a:bodyPr wrap="square" lIns="0" tIns="0" rIns="0" bIns="0" rtlCol="0"/>
          <a:lstStyle/>
          <a:p>
            <a:endParaRPr/>
          </a:p>
        </p:txBody>
      </p:sp>
      <p:sp>
        <p:nvSpPr>
          <p:cNvPr id="7" name="object 7"/>
          <p:cNvSpPr/>
          <p:nvPr/>
        </p:nvSpPr>
        <p:spPr>
          <a:xfrm>
            <a:off x="3200400" y="3543300"/>
            <a:ext cx="777240" cy="76200"/>
          </a:xfrm>
          <a:custGeom>
            <a:avLst/>
            <a:gdLst/>
            <a:ahLst/>
            <a:cxnLst/>
            <a:rect l="l" t="t" r="r" b="b"/>
            <a:pathLst>
              <a:path w="777239" h="76200">
                <a:moveTo>
                  <a:pt x="76199" y="33527"/>
                </a:moveTo>
                <a:lnTo>
                  <a:pt x="76199" y="0"/>
                </a:lnTo>
                <a:lnTo>
                  <a:pt x="0" y="38099"/>
                </a:lnTo>
                <a:lnTo>
                  <a:pt x="59435" y="67817"/>
                </a:lnTo>
                <a:lnTo>
                  <a:pt x="59435" y="35051"/>
                </a:lnTo>
                <a:lnTo>
                  <a:pt x="64007" y="33527"/>
                </a:lnTo>
                <a:lnTo>
                  <a:pt x="76199" y="33527"/>
                </a:lnTo>
                <a:close/>
              </a:path>
              <a:path w="777239" h="76200">
                <a:moveTo>
                  <a:pt x="777239" y="41147"/>
                </a:moveTo>
                <a:lnTo>
                  <a:pt x="777239" y="35051"/>
                </a:lnTo>
                <a:lnTo>
                  <a:pt x="772667" y="33527"/>
                </a:lnTo>
                <a:lnTo>
                  <a:pt x="64007" y="33527"/>
                </a:lnTo>
                <a:lnTo>
                  <a:pt x="59435" y="35051"/>
                </a:lnTo>
                <a:lnTo>
                  <a:pt x="59435" y="41147"/>
                </a:lnTo>
                <a:lnTo>
                  <a:pt x="64007" y="42671"/>
                </a:lnTo>
                <a:lnTo>
                  <a:pt x="772667" y="42671"/>
                </a:lnTo>
                <a:lnTo>
                  <a:pt x="777239" y="41147"/>
                </a:lnTo>
                <a:close/>
              </a:path>
              <a:path w="777239" h="76200">
                <a:moveTo>
                  <a:pt x="76199" y="76199"/>
                </a:moveTo>
                <a:lnTo>
                  <a:pt x="76199" y="42671"/>
                </a:lnTo>
                <a:lnTo>
                  <a:pt x="64007" y="42671"/>
                </a:lnTo>
                <a:lnTo>
                  <a:pt x="59435" y="41147"/>
                </a:lnTo>
                <a:lnTo>
                  <a:pt x="59435" y="67817"/>
                </a:lnTo>
                <a:lnTo>
                  <a:pt x="76199" y="76199"/>
                </a:lnTo>
                <a:close/>
              </a:path>
            </a:pathLst>
          </a:custGeom>
          <a:solidFill>
            <a:srgbClr val="000000"/>
          </a:solidFill>
        </p:spPr>
        <p:txBody>
          <a:bodyPr wrap="square" lIns="0" tIns="0" rIns="0" bIns="0" rtlCol="0"/>
          <a:lstStyle/>
          <a:p>
            <a:endParaRPr/>
          </a:p>
        </p:txBody>
      </p:sp>
      <p:sp>
        <p:nvSpPr>
          <p:cNvPr id="8" name="object 8"/>
          <p:cNvSpPr/>
          <p:nvPr/>
        </p:nvSpPr>
        <p:spPr>
          <a:xfrm>
            <a:off x="3200400" y="4186427"/>
            <a:ext cx="708660" cy="109855"/>
          </a:xfrm>
          <a:custGeom>
            <a:avLst/>
            <a:gdLst/>
            <a:ahLst/>
            <a:cxnLst/>
            <a:rect l="l" t="t" r="r" b="b"/>
            <a:pathLst>
              <a:path w="708660" h="109854">
                <a:moveTo>
                  <a:pt x="74913" y="67248"/>
                </a:moveTo>
                <a:lnTo>
                  <a:pt x="71627" y="35051"/>
                </a:lnTo>
                <a:lnTo>
                  <a:pt x="0" y="80771"/>
                </a:lnTo>
                <a:lnTo>
                  <a:pt x="57911" y="101932"/>
                </a:lnTo>
                <a:lnTo>
                  <a:pt x="57911" y="74675"/>
                </a:lnTo>
                <a:lnTo>
                  <a:pt x="59435" y="71627"/>
                </a:lnTo>
                <a:lnTo>
                  <a:pt x="62483" y="68579"/>
                </a:lnTo>
                <a:lnTo>
                  <a:pt x="74913" y="67248"/>
                </a:lnTo>
                <a:close/>
              </a:path>
              <a:path w="708660" h="109854">
                <a:moveTo>
                  <a:pt x="76003" y="77934"/>
                </a:moveTo>
                <a:lnTo>
                  <a:pt x="74913" y="67248"/>
                </a:lnTo>
                <a:lnTo>
                  <a:pt x="62483" y="68579"/>
                </a:lnTo>
                <a:lnTo>
                  <a:pt x="59435" y="71627"/>
                </a:lnTo>
                <a:lnTo>
                  <a:pt x="57911" y="74675"/>
                </a:lnTo>
                <a:lnTo>
                  <a:pt x="59435" y="77723"/>
                </a:lnTo>
                <a:lnTo>
                  <a:pt x="64007" y="79247"/>
                </a:lnTo>
                <a:lnTo>
                  <a:pt x="76003" y="77934"/>
                </a:lnTo>
                <a:close/>
              </a:path>
              <a:path w="708660" h="109854">
                <a:moveTo>
                  <a:pt x="79247" y="109727"/>
                </a:moveTo>
                <a:lnTo>
                  <a:pt x="76003" y="77934"/>
                </a:lnTo>
                <a:lnTo>
                  <a:pt x="64007" y="79247"/>
                </a:lnTo>
                <a:lnTo>
                  <a:pt x="59435" y="77723"/>
                </a:lnTo>
                <a:lnTo>
                  <a:pt x="57911" y="74675"/>
                </a:lnTo>
                <a:lnTo>
                  <a:pt x="57911" y="101932"/>
                </a:lnTo>
                <a:lnTo>
                  <a:pt x="79247" y="109727"/>
                </a:lnTo>
                <a:close/>
              </a:path>
              <a:path w="708660" h="109854">
                <a:moveTo>
                  <a:pt x="708659" y="4571"/>
                </a:moveTo>
                <a:lnTo>
                  <a:pt x="705611" y="1523"/>
                </a:lnTo>
                <a:lnTo>
                  <a:pt x="702563" y="0"/>
                </a:lnTo>
                <a:lnTo>
                  <a:pt x="74913" y="67248"/>
                </a:lnTo>
                <a:lnTo>
                  <a:pt x="76003" y="77934"/>
                </a:lnTo>
                <a:lnTo>
                  <a:pt x="704087" y="9143"/>
                </a:lnTo>
                <a:lnTo>
                  <a:pt x="707135" y="7619"/>
                </a:lnTo>
                <a:lnTo>
                  <a:pt x="708659" y="4571"/>
                </a:lnTo>
                <a:close/>
              </a:path>
            </a:pathLst>
          </a:custGeom>
          <a:solidFill>
            <a:srgbClr val="000000"/>
          </a:solidFill>
        </p:spPr>
        <p:txBody>
          <a:bodyPr wrap="square" lIns="0" tIns="0" rIns="0" bIns="0" rtlCol="0"/>
          <a:lstStyle/>
          <a:p>
            <a:endParaRPr/>
          </a:p>
        </p:txBody>
      </p:sp>
      <p:sp>
        <p:nvSpPr>
          <p:cNvPr id="9" name="object 9"/>
          <p:cNvSpPr/>
          <p:nvPr/>
        </p:nvSpPr>
        <p:spPr>
          <a:xfrm>
            <a:off x="3200400" y="4838700"/>
            <a:ext cx="777240" cy="76200"/>
          </a:xfrm>
          <a:custGeom>
            <a:avLst/>
            <a:gdLst/>
            <a:ahLst/>
            <a:cxnLst/>
            <a:rect l="l" t="t" r="r" b="b"/>
            <a:pathLst>
              <a:path w="777239" h="76200">
                <a:moveTo>
                  <a:pt x="76199" y="33527"/>
                </a:moveTo>
                <a:lnTo>
                  <a:pt x="76199" y="0"/>
                </a:lnTo>
                <a:lnTo>
                  <a:pt x="0" y="38099"/>
                </a:lnTo>
                <a:lnTo>
                  <a:pt x="59435" y="67817"/>
                </a:lnTo>
                <a:lnTo>
                  <a:pt x="59435" y="35051"/>
                </a:lnTo>
                <a:lnTo>
                  <a:pt x="64007" y="33527"/>
                </a:lnTo>
                <a:lnTo>
                  <a:pt x="76199" y="33527"/>
                </a:lnTo>
                <a:close/>
              </a:path>
              <a:path w="777239" h="76200">
                <a:moveTo>
                  <a:pt x="777239" y="41147"/>
                </a:moveTo>
                <a:lnTo>
                  <a:pt x="777239" y="35051"/>
                </a:lnTo>
                <a:lnTo>
                  <a:pt x="772667" y="33527"/>
                </a:lnTo>
                <a:lnTo>
                  <a:pt x="64007" y="33527"/>
                </a:lnTo>
                <a:lnTo>
                  <a:pt x="59435" y="35051"/>
                </a:lnTo>
                <a:lnTo>
                  <a:pt x="59435" y="41147"/>
                </a:lnTo>
                <a:lnTo>
                  <a:pt x="64007" y="42671"/>
                </a:lnTo>
                <a:lnTo>
                  <a:pt x="772667" y="42671"/>
                </a:lnTo>
                <a:lnTo>
                  <a:pt x="777239" y="41147"/>
                </a:lnTo>
                <a:close/>
              </a:path>
              <a:path w="777239" h="76200">
                <a:moveTo>
                  <a:pt x="76199" y="76199"/>
                </a:moveTo>
                <a:lnTo>
                  <a:pt x="76199" y="42671"/>
                </a:lnTo>
                <a:lnTo>
                  <a:pt x="64007" y="42671"/>
                </a:lnTo>
                <a:lnTo>
                  <a:pt x="59435" y="41147"/>
                </a:lnTo>
                <a:lnTo>
                  <a:pt x="59435" y="67817"/>
                </a:lnTo>
                <a:lnTo>
                  <a:pt x="76199" y="76199"/>
                </a:lnTo>
                <a:close/>
              </a:path>
            </a:pathLst>
          </a:custGeom>
          <a:solidFill>
            <a:srgbClr val="000000"/>
          </a:solidFill>
        </p:spPr>
        <p:txBody>
          <a:bodyPr wrap="square" lIns="0" tIns="0" rIns="0" bIns="0" rtlCol="0"/>
          <a:lstStyle/>
          <a:p>
            <a:endParaRPr/>
          </a:p>
        </p:txBody>
      </p:sp>
      <p:sp>
        <p:nvSpPr>
          <p:cNvPr id="10" name="object 10"/>
          <p:cNvSpPr/>
          <p:nvPr/>
        </p:nvSpPr>
        <p:spPr>
          <a:xfrm>
            <a:off x="3200400" y="5524500"/>
            <a:ext cx="777240" cy="76200"/>
          </a:xfrm>
          <a:custGeom>
            <a:avLst/>
            <a:gdLst/>
            <a:ahLst/>
            <a:cxnLst/>
            <a:rect l="l" t="t" r="r" b="b"/>
            <a:pathLst>
              <a:path w="777239" h="76200">
                <a:moveTo>
                  <a:pt x="76199" y="33527"/>
                </a:moveTo>
                <a:lnTo>
                  <a:pt x="76199" y="0"/>
                </a:lnTo>
                <a:lnTo>
                  <a:pt x="0" y="38099"/>
                </a:lnTo>
                <a:lnTo>
                  <a:pt x="59435" y="67817"/>
                </a:lnTo>
                <a:lnTo>
                  <a:pt x="59435" y="35051"/>
                </a:lnTo>
                <a:lnTo>
                  <a:pt x="64007" y="33527"/>
                </a:lnTo>
                <a:lnTo>
                  <a:pt x="76199" y="33527"/>
                </a:lnTo>
                <a:close/>
              </a:path>
              <a:path w="777239" h="76200">
                <a:moveTo>
                  <a:pt x="777239" y="41147"/>
                </a:moveTo>
                <a:lnTo>
                  <a:pt x="777239" y="35051"/>
                </a:lnTo>
                <a:lnTo>
                  <a:pt x="772667" y="33527"/>
                </a:lnTo>
                <a:lnTo>
                  <a:pt x="64007" y="33527"/>
                </a:lnTo>
                <a:lnTo>
                  <a:pt x="59435" y="35051"/>
                </a:lnTo>
                <a:lnTo>
                  <a:pt x="59435" y="41147"/>
                </a:lnTo>
                <a:lnTo>
                  <a:pt x="64007" y="42671"/>
                </a:lnTo>
                <a:lnTo>
                  <a:pt x="772667" y="42671"/>
                </a:lnTo>
                <a:lnTo>
                  <a:pt x="777239" y="41147"/>
                </a:lnTo>
                <a:close/>
              </a:path>
              <a:path w="777239" h="76200">
                <a:moveTo>
                  <a:pt x="76199" y="76199"/>
                </a:moveTo>
                <a:lnTo>
                  <a:pt x="76199" y="42671"/>
                </a:lnTo>
                <a:lnTo>
                  <a:pt x="64007" y="42671"/>
                </a:lnTo>
                <a:lnTo>
                  <a:pt x="59435" y="41147"/>
                </a:lnTo>
                <a:lnTo>
                  <a:pt x="59435" y="67817"/>
                </a:lnTo>
                <a:lnTo>
                  <a:pt x="76199" y="76199"/>
                </a:lnTo>
                <a:close/>
              </a:path>
            </a:pathLst>
          </a:custGeom>
          <a:solidFill>
            <a:srgbClr val="000000"/>
          </a:solidFill>
        </p:spPr>
        <p:txBody>
          <a:bodyPr wrap="square" lIns="0" tIns="0" rIns="0" bIns="0" rtlCol="0"/>
          <a:lstStyle/>
          <a:p>
            <a:endParaRPr/>
          </a:p>
        </p:txBody>
      </p:sp>
      <p:sp>
        <p:nvSpPr>
          <p:cNvPr id="11" name="object 11"/>
          <p:cNvSpPr/>
          <p:nvPr/>
        </p:nvSpPr>
        <p:spPr>
          <a:xfrm>
            <a:off x="3200400" y="6217919"/>
            <a:ext cx="777240" cy="111760"/>
          </a:xfrm>
          <a:custGeom>
            <a:avLst/>
            <a:gdLst/>
            <a:ahLst/>
            <a:cxnLst/>
            <a:rect l="l" t="t" r="r" b="b"/>
            <a:pathLst>
              <a:path w="777239" h="111760">
                <a:moveTo>
                  <a:pt x="79247" y="0"/>
                </a:moveTo>
                <a:lnTo>
                  <a:pt x="0" y="30479"/>
                </a:lnTo>
                <a:lnTo>
                  <a:pt x="57911" y="67445"/>
                </a:lnTo>
                <a:lnTo>
                  <a:pt x="57911" y="36575"/>
                </a:lnTo>
                <a:lnTo>
                  <a:pt x="60959" y="33527"/>
                </a:lnTo>
                <a:lnTo>
                  <a:pt x="64007" y="32003"/>
                </a:lnTo>
                <a:lnTo>
                  <a:pt x="75929" y="33180"/>
                </a:lnTo>
                <a:lnTo>
                  <a:pt x="79247" y="0"/>
                </a:lnTo>
                <a:close/>
              </a:path>
              <a:path w="777239" h="111760">
                <a:moveTo>
                  <a:pt x="75929" y="33180"/>
                </a:moveTo>
                <a:lnTo>
                  <a:pt x="64007" y="32003"/>
                </a:lnTo>
                <a:lnTo>
                  <a:pt x="60959" y="33527"/>
                </a:lnTo>
                <a:lnTo>
                  <a:pt x="57911" y="36575"/>
                </a:lnTo>
                <a:lnTo>
                  <a:pt x="59435" y="39623"/>
                </a:lnTo>
                <a:lnTo>
                  <a:pt x="62483" y="41147"/>
                </a:lnTo>
                <a:lnTo>
                  <a:pt x="75009" y="42384"/>
                </a:lnTo>
                <a:lnTo>
                  <a:pt x="75929" y="33180"/>
                </a:lnTo>
                <a:close/>
              </a:path>
              <a:path w="777239" h="111760">
                <a:moveTo>
                  <a:pt x="75009" y="42384"/>
                </a:moveTo>
                <a:lnTo>
                  <a:pt x="62483" y="41147"/>
                </a:lnTo>
                <a:lnTo>
                  <a:pt x="59435" y="39623"/>
                </a:lnTo>
                <a:lnTo>
                  <a:pt x="57911" y="36575"/>
                </a:lnTo>
                <a:lnTo>
                  <a:pt x="57911" y="67445"/>
                </a:lnTo>
                <a:lnTo>
                  <a:pt x="71627" y="76199"/>
                </a:lnTo>
                <a:lnTo>
                  <a:pt x="75009" y="42384"/>
                </a:lnTo>
                <a:close/>
              </a:path>
              <a:path w="777239" h="111760">
                <a:moveTo>
                  <a:pt x="777239" y="106679"/>
                </a:moveTo>
                <a:lnTo>
                  <a:pt x="777239" y="103631"/>
                </a:lnTo>
                <a:lnTo>
                  <a:pt x="774191" y="102107"/>
                </a:lnTo>
                <a:lnTo>
                  <a:pt x="75929" y="33180"/>
                </a:lnTo>
                <a:lnTo>
                  <a:pt x="75009" y="42384"/>
                </a:lnTo>
                <a:lnTo>
                  <a:pt x="772667" y="111251"/>
                </a:lnTo>
                <a:lnTo>
                  <a:pt x="775715" y="111251"/>
                </a:lnTo>
                <a:lnTo>
                  <a:pt x="777239" y="106679"/>
                </a:lnTo>
                <a:close/>
              </a:path>
            </a:pathLst>
          </a:custGeom>
          <a:solidFill>
            <a:srgbClr val="000000"/>
          </a:solid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rotWithShape="1">
          <a:blip r:embed="rId2"/>
          <a:srcRect l="10762" t="14584" r="7833" b="10417"/>
          <a:stretch/>
        </p:blipFill>
        <p:spPr>
          <a:xfrm>
            <a:off x="-266701" y="228600"/>
            <a:ext cx="10591800" cy="5486400"/>
          </a:xfrm>
          <a:prstGeom prst="rect">
            <a:avLst/>
          </a:prstGeom>
        </p:spPr>
      </p:pic>
    </p:spTree>
    <p:extLst>
      <p:ext uri="{BB962C8B-B14F-4D97-AF65-F5344CB8AC3E}">
        <p14:creationId xmlns:p14="http://schemas.microsoft.com/office/powerpoint/2010/main" val="1980190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Activation </a:t>
            </a:r>
            <a:r>
              <a:rPr spc="-5" dirty="0"/>
              <a:t>Records</a:t>
            </a:r>
            <a:r>
              <a:rPr spc="-70" dirty="0"/>
              <a:t> </a:t>
            </a:r>
            <a:r>
              <a:rPr dirty="0"/>
              <a:t>(Ex1)</a:t>
            </a:r>
          </a:p>
        </p:txBody>
      </p:sp>
      <p:sp>
        <p:nvSpPr>
          <p:cNvPr id="3" name="object 3"/>
          <p:cNvSpPr txBox="1"/>
          <p:nvPr/>
        </p:nvSpPr>
        <p:spPr>
          <a:xfrm>
            <a:off x="802639" y="1981199"/>
            <a:ext cx="2757170" cy="3039745"/>
          </a:xfrm>
          <a:prstGeom prst="rect">
            <a:avLst/>
          </a:prstGeom>
        </p:spPr>
        <p:txBody>
          <a:bodyPr vert="horz" wrap="square" lIns="0" tIns="0" rIns="0" bIns="0" rtlCol="0">
            <a:spAutoFit/>
          </a:bodyPr>
          <a:lstStyle/>
          <a:p>
            <a:pPr marL="286385" marR="822960" indent="-274320">
              <a:lnSpc>
                <a:spcPct val="100000"/>
              </a:lnSpc>
            </a:pPr>
            <a:r>
              <a:rPr sz="1800" spc="-10" dirty="0">
                <a:latin typeface="Courier New"/>
                <a:cs typeface="Courier New"/>
              </a:rPr>
              <a:t>program main;  procedure</a:t>
            </a:r>
            <a:r>
              <a:rPr sz="1800" spc="-80" dirty="0">
                <a:latin typeface="Courier New"/>
                <a:cs typeface="Courier New"/>
              </a:rPr>
              <a:t> </a:t>
            </a:r>
            <a:r>
              <a:rPr sz="1800" spc="-5" dirty="0">
                <a:latin typeface="Courier New"/>
                <a:cs typeface="Courier New"/>
              </a:rPr>
              <a:t>p;</a:t>
            </a:r>
            <a:endParaRPr sz="1800">
              <a:latin typeface="Courier New"/>
              <a:cs typeface="Courier New"/>
            </a:endParaRPr>
          </a:p>
          <a:p>
            <a:pPr marL="559435" marR="550545">
              <a:lnSpc>
                <a:spcPts val="2170"/>
              </a:lnSpc>
              <a:spcBef>
                <a:spcPts val="65"/>
              </a:spcBef>
            </a:pPr>
            <a:r>
              <a:rPr sz="1800" spc="-5" dirty="0">
                <a:latin typeface="Courier New"/>
                <a:cs typeface="Courier New"/>
              </a:rPr>
              <a:t>var </a:t>
            </a:r>
            <a:r>
              <a:rPr sz="1800" spc="-10" dirty="0">
                <a:latin typeface="Courier New"/>
                <a:cs typeface="Courier New"/>
              </a:rPr>
              <a:t>a:real;  procedure</a:t>
            </a:r>
            <a:r>
              <a:rPr sz="1800" spc="-80" dirty="0">
                <a:latin typeface="Courier New"/>
                <a:cs typeface="Courier New"/>
              </a:rPr>
              <a:t> </a:t>
            </a:r>
            <a:r>
              <a:rPr sz="1800" spc="-5" dirty="0">
                <a:latin typeface="Courier New"/>
                <a:cs typeface="Courier New"/>
              </a:rPr>
              <a:t>q;</a:t>
            </a:r>
            <a:endParaRPr sz="1800">
              <a:latin typeface="Courier New"/>
              <a:cs typeface="Courier New"/>
            </a:endParaRPr>
          </a:p>
          <a:p>
            <a:pPr marL="832485">
              <a:lnSpc>
                <a:spcPts val="2085"/>
              </a:lnSpc>
            </a:pPr>
            <a:r>
              <a:rPr sz="1800" spc="-5" dirty="0">
                <a:latin typeface="Courier New"/>
                <a:cs typeface="Courier New"/>
              </a:rPr>
              <a:t>var</a:t>
            </a:r>
            <a:r>
              <a:rPr sz="1800" spc="-85" dirty="0">
                <a:latin typeface="Courier New"/>
                <a:cs typeface="Courier New"/>
              </a:rPr>
              <a:t> </a:t>
            </a:r>
            <a:r>
              <a:rPr sz="1800" spc="-10" dirty="0">
                <a:latin typeface="Courier New"/>
                <a:cs typeface="Courier New"/>
              </a:rPr>
              <a:t>b:integer;</a:t>
            </a:r>
            <a:endParaRPr sz="1800">
              <a:latin typeface="Courier New"/>
              <a:cs typeface="Courier New"/>
            </a:endParaRPr>
          </a:p>
          <a:p>
            <a:pPr marL="559435" marR="5080" indent="272415">
              <a:lnSpc>
                <a:spcPct val="100000"/>
              </a:lnSpc>
            </a:pPr>
            <a:r>
              <a:rPr sz="1800" spc="-10" dirty="0">
                <a:latin typeface="Courier New"/>
                <a:cs typeface="Courier New"/>
              </a:rPr>
              <a:t>begin </a:t>
            </a:r>
            <a:r>
              <a:rPr sz="1800" spc="-5" dirty="0">
                <a:latin typeface="Courier New"/>
                <a:cs typeface="Courier New"/>
              </a:rPr>
              <a:t>...</a:t>
            </a:r>
            <a:r>
              <a:rPr sz="1800" spc="-100" dirty="0">
                <a:latin typeface="Courier New"/>
                <a:cs typeface="Courier New"/>
              </a:rPr>
              <a:t> </a:t>
            </a:r>
            <a:r>
              <a:rPr sz="1800" spc="-5" dirty="0">
                <a:latin typeface="Courier New"/>
                <a:cs typeface="Courier New"/>
              </a:rPr>
              <a:t>end;  </a:t>
            </a:r>
            <a:r>
              <a:rPr sz="1800" spc="-10" dirty="0">
                <a:latin typeface="Courier New"/>
                <a:cs typeface="Courier New"/>
              </a:rPr>
              <a:t>begin q;</a:t>
            </a:r>
            <a:r>
              <a:rPr sz="1800" spc="-70" dirty="0">
                <a:latin typeface="Courier New"/>
                <a:cs typeface="Courier New"/>
              </a:rPr>
              <a:t> </a:t>
            </a:r>
            <a:r>
              <a:rPr sz="1800" spc="-10" dirty="0">
                <a:latin typeface="Courier New"/>
                <a:cs typeface="Courier New"/>
              </a:rPr>
              <a:t>end;</a:t>
            </a:r>
            <a:endParaRPr sz="1800">
              <a:latin typeface="Courier New"/>
              <a:cs typeface="Courier New"/>
            </a:endParaRPr>
          </a:p>
          <a:p>
            <a:pPr marL="286385">
              <a:lnSpc>
                <a:spcPct val="100000"/>
              </a:lnSpc>
            </a:pPr>
            <a:r>
              <a:rPr sz="1800" spc="-10" dirty="0">
                <a:latin typeface="Courier New"/>
                <a:cs typeface="Courier New"/>
              </a:rPr>
              <a:t>procedure</a:t>
            </a:r>
            <a:r>
              <a:rPr sz="1800" spc="-80" dirty="0">
                <a:latin typeface="Courier New"/>
                <a:cs typeface="Courier New"/>
              </a:rPr>
              <a:t> </a:t>
            </a:r>
            <a:r>
              <a:rPr sz="1800" spc="-5" dirty="0">
                <a:latin typeface="Courier New"/>
                <a:cs typeface="Courier New"/>
              </a:rPr>
              <a:t>s;</a:t>
            </a:r>
            <a:endParaRPr sz="1800">
              <a:latin typeface="Courier New"/>
              <a:cs typeface="Courier New"/>
            </a:endParaRPr>
          </a:p>
          <a:p>
            <a:pPr marL="286385" marR="277495" indent="272415" algn="r">
              <a:lnSpc>
                <a:spcPct val="100000"/>
              </a:lnSpc>
              <a:spcBef>
                <a:spcPts val="10"/>
              </a:spcBef>
            </a:pPr>
            <a:r>
              <a:rPr sz="1800" spc="-5" dirty="0">
                <a:latin typeface="Courier New"/>
                <a:cs typeface="Courier New"/>
              </a:rPr>
              <a:t>var</a:t>
            </a:r>
            <a:r>
              <a:rPr sz="1800" spc="-85" dirty="0">
                <a:latin typeface="Courier New"/>
                <a:cs typeface="Courier New"/>
              </a:rPr>
              <a:t> </a:t>
            </a:r>
            <a:r>
              <a:rPr sz="1800" spc="-10" dirty="0">
                <a:latin typeface="Courier New"/>
                <a:cs typeface="Courier New"/>
              </a:rPr>
              <a:t>c:integer; </a:t>
            </a:r>
            <a:r>
              <a:rPr sz="1800" dirty="0">
                <a:latin typeface="Courier New"/>
                <a:cs typeface="Courier New"/>
              </a:rPr>
              <a:t> </a:t>
            </a:r>
            <a:r>
              <a:rPr sz="1800" spc="-10" dirty="0">
                <a:latin typeface="Courier New"/>
                <a:cs typeface="Courier New"/>
              </a:rPr>
              <a:t>begin</a:t>
            </a:r>
            <a:r>
              <a:rPr sz="1800" spc="-55" dirty="0">
                <a:latin typeface="Courier New"/>
                <a:cs typeface="Courier New"/>
              </a:rPr>
              <a:t> </a:t>
            </a:r>
            <a:r>
              <a:rPr sz="1800" spc="-5" dirty="0">
                <a:latin typeface="Courier New"/>
                <a:cs typeface="Courier New"/>
              </a:rPr>
              <a:t>...</a:t>
            </a:r>
            <a:r>
              <a:rPr sz="1800" spc="-55" dirty="0">
                <a:latin typeface="Courier New"/>
                <a:cs typeface="Courier New"/>
              </a:rPr>
              <a:t> </a:t>
            </a:r>
            <a:r>
              <a:rPr sz="1800" spc="-5" dirty="0">
                <a:latin typeface="Courier New"/>
                <a:cs typeface="Courier New"/>
              </a:rPr>
              <a:t>end; </a:t>
            </a:r>
            <a:r>
              <a:rPr sz="1800" dirty="0">
                <a:latin typeface="Courier New"/>
                <a:cs typeface="Courier New"/>
              </a:rPr>
              <a:t> </a:t>
            </a:r>
            <a:r>
              <a:rPr sz="1800" spc="-10" dirty="0">
                <a:latin typeface="Courier New"/>
                <a:cs typeface="Courier New"/>
              </a:rPr>
              <a:t>begin </a:t>
            </a:r>
            <a:r>
              <a:rPr sz="1800" spc="-5" dirty="0">
                <a:latin typeface="Courier New"/>
                <a:cs typeface="Courier New"/>
              </a:rPr>
              <a:t>p; s;</a:t>
            </a:r>
            <a:r>
              <a:rPr sz="1800" spc="-110" dirty="0">
                <a:latin typeface="Courier New"/>
                <a:cs typeface="Courier New"/>
              </a:rPr>
              <a:t> </a:t>
            </a:r>
            <a:r>
              <a:rPr sz="1800" spc="-5" dirty="0">
                <a:latin typeface="Courier New"/>
                <a:cs typeface="Courier New"/>
              </a:rPr>
              <a:t>end;</a:t>
            </a:r>
            <a:endParaRPr sz="1800">
              <a:latin typeface="Courier New"/>
              <a:cs typeface="Courier New"/>
            </a:endParaRPr>
          </a:p>
        </p:txBody>
      </p:sp>
      <p:graphicFrame>
        <p:nvGraphicFramePr>
          <p:cNvPr id="4" name="object 4"/>
          <p:cNvGraphicFramePr>
            <a:graphicFrameLocks noGrp="1"/>
          </p:cNvGraphicFramePr>
          <p:nvPr/>
        </p:nvGraphicFramePr>
        <p:xfrm>
          <a:off x="6351460" y="1738312"/>
          <a:ext cx="1711451" cy="4334253"/>
        </p:xfrm>
        <a:graphic>
          <a:graphicData uri="http://schemas.openxmlformats.org/drawingml/2006/table">
            <a:tbl>
              <a:tblPr firstRow="1" bandRow="1">
                <a:tableStyleId>{2D5ABB26-0587-4C30-8999-92F81FD0307C}</a:tableStyleId>
              </a:tblPr>
              <a:tblGrid>
                <a:gridCol w="1711451"/>
              </a:tblGrid>
              <a:tr h="1444751">
                <a:tc>
                  <a:txBody>
                    <a:bodyPr/>
                    <a:lstStyle/>
                    <a:p>
                      <a:pPr marL="538480">
                        <a:lnSpc>
                          <a:spcPct val="100000"/>
                        </a:lnSpc>
                        <a:spcBef>
                          <a:spcPts val="180"/>
                        </a:spcBef>
                      </a:pPr>
                      <a:r>
                        <a:rPr sz="2200" spc="-5" dirty="0">
                          <a:latin typeface="Arial"/>
                          <a:cs typeface="Arial"/>
                        </a:rPr>
                        <a:t>main</a:t>
                      </a:r>
                      <a:endParaRPr sz="2200">
                        <a:latin typeface="Arial"/>
                        <a:cs typeface="Arial"/>
                      </a:endParaRPr>
                    </a:p>
                  </a:txBody>
                  <a:tcPr marL="0" marR="0" marT="0" marB="0">
                    <a:lnL w="28574">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tcPr>
                </a:tc>
              </a:tr>
              <a:tr h="1444751">
                <a:tc>
                  <a:txBody>
                    <a:bodyPr/>
                    <a:lstStyle/>
                    <a:p>
                      <a:pPr marL="763905">
                        <a:lnSpc>
                          <a:spcPct val="100000"/>
                        </a:lnSpc>
                        <a:spcBef>
                          <a:spcPts val="245"/>
                        </a:spcBef>
                      </a:pPr>
                      <a:r>
                        <a:rPr sz="2200" dirty="0">
                          <a:latin typeface="Arial"/>
                          <a:cs typeface="Arial"/>
                        </a:rPr>
                        <a:t>p</a:t>
                      </a:r>
                      <a:endParaRPr sz="2200">
                        <a:latin typeface="Arial"/>
                        <a:cs typeface="Arial"/>
                      </a:endParaRPr>
                    </a:p>
                    <a:p>
                      <a:pPr>
                        <a:lnSpc>
                          <a:spcPct val="100000"/>
                        </a:lnSpc>
                        <a:spcBef>
                          <a:spcPts val="4"/>
                        </a:spcBef>
                      </a:pPr>
                      <a:endParaRPr sz="3200">
                        <a:latin typeface="Times New Roman"/>
                        <a:cs typeface="Times New Roman"/>
                      </a:endParaRPr>
                    </a:p>
                    <a:p>
                      <a:pPr marL="78105">
                        <a:lnSpc>
                          <a:spcPct val="100000"/>
                        </a:lnSpc>
                      </a:pPr>
                      <a:r>
                        <a:rPr sz="2200" dirty="0">
                          <a:latin typeface="Arial"/>
                          <a:cs typeface="Arial"/>
                        </a:rPr>
                        <a:t>a:</a:t>
                      </a:r>
                      <a:endParaRPr sz="22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1444751">
                <a:tc>
                  <a:txBody>
                    <a:bodyPr/>
                    <a:lstStyle/>
                    <a:p>
                      <a:pPr marL="763905">
                        <a:lnSpc>
                          <a:spcPct val="100000"/>
                        </a:lnSpc>
                        <a:spcBef>
                          <a:spcPts val="245"/>
                        </a:spcBef>
                      </a:pPr>
                      <a:r>
                        <a:rPr sz="2200" dirty="0">
                          <a:latin typeface="Arial"/>
                          <a:cs typeface="Arial"/>
                        </a:rPr>
                        <a:t>q</a:t>
                      </a:r>
                      <a:endParaRPr sz="2200">
                        <a:latin typeface="Arial"/>
                        <a:cs typeface="Arial"/>
                      </a:endParaRPr>
                    </a:p>
                    <a:p>
                      <a:pPr>
                        <a:lnSpc>
                          <a:spcPct val="100000"/>
                        </a:lnSpc>
                        <a:spcBef>
                          <a:spcPts val="4"/>
                        </a:spcBef>
                      </a:pPr>
                      <a:endParaRPr sz="3200">
                        <a:latin typeface="Times New Roman"/>
                        <a:cs typeface="Times New Roman"/>
                      </a:endParaRPr>
                    </a:p>
                    <a:p>
                      <a:pPr marL="78105">
                        <a:lnSpc>
                          <a:spcPct val="100000"/>
                        </a:lnSpc>
                      </a:pPr>
                      <a:r>
                        <a:rPr sz="2200" dirty="0">
                          <a:latin typeface="Arial"/>
                          <a:cs typeface="Arial"/>
                        </a:rPr>
                        <a:t>b:</a:t>
                      </a:r>
                      <a:endParaRPr sz="22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tcPr>
                </a:tc>
              </a:tr>
            </a:tbl>
          </a:graphicData>
        </a:graphic>
      </p:graphicFrame>
      <p:sp>
        <p:nvSpPr>
          <p:cNvPr id="5" name="object 5"/>
          <p:cNvSpPr txBox="1"/>
          <p:nvPr/>
        </p:nvSpPr>
        <p:spPr>
          <a:xfrm>
            <a:off x="8399776" y="1447799"/>
            <a:ext cx="652145" cy="38862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st</a:t>
            </a:r>
            <a:r>
              <a:rPr sz="2400" spc="-15" dirty="0">
                <a:latin typeface="Times New Roman"/>
                <a:cs typeface="Times New Roman"/>
              </a:rPr>
              <a:t>a</a:t>
            </a:r>
            <a:r>
              <a:rPr sz="2400" dirty="0">
                <a:latin typeface="Times New Roman"/>
                <a:cs typeface="Times New Roman"/>
              </a:rPr>
              <a:t>ck</a:t>
            </a:r>
            <a:endParaRPr sz="2400">
              <a:latin typeface="Times New Roman"/>
              <a:cs typeface="Times New Roman"/>
            </a:endParaRPr>
          </a:p>
        </p:txBody>
      </p:sp>
      <p:sp>
        <p:nvSpPr>
          <p:cNvPr id="6" name="object 6"/>
          <p:cNvSpPr/>
          <p:nvPr/>
        </p:nvSpPr>
        <p:spPr>
          <a:xfrm>
            <a:off x="8578595" y="1900427"/>
            <a:ext cx="76200" cy="767080"/>
          </a:xfrm>
          <a:custGeom>
            <a:avLst/>
            <a:gdLst/>
            <a:ahLst/>
            <a:cxnLst/>
            <a:rect l="l" t="t" r="r" b="b"/>
            <a:pathLst>
              <a:path w="76200" h="767080">
                <a:moveTo>
                  <a:pt x="76199" y="690371"/>
                </a:moveTo>
                <a:lnTo>
                  <a:pt x="0" y="690371"/>
                </a:lnTo>
                <a:lnTo>
                  <a:pt x="33527" y="757427"/>
                </a:lnTo>
                <a:lnTo>
                  <a:pt x="33527" y="702563"/>
                </a:lnTo>
                <a:lnTo>
                  <a:pt x="35051" y="707135"/>
                </a:lnTo>
                <a:lnTo>
                  <a:pt x="41147" y="707135"/>
                </a:lnTo>
                <a:lnTo>
                  <a:pt x="42671" y="702563"/>
                </a:lnTo>
                <a:lnTo>
                  <a:pt x="42671" y="757427"/>
                </a:lnTo>
                <a:lnTo>
                  <a:pt x="76199" y="690371"/>
                </a:lnTo>
                <a:close/>
              </a:path>
              <a:path w="76200" h="767080">
                <a:moveTo>
                  <a:pt x="42671" y="690371"/>
                </a:moveTo>
                <a:lnTo>
                  <a:pt x="42671" y="4571"/>
                </a:lnTo>
                <a:lnTo>
                  <a:pt x="41147" y="1523"/>
                </a:lnTo>
                <a:lnTo>
                  <a:pt x="38099" y="0"/>
                </a:lnTo>
                <a:lnTo>
                  <a:pt x="35051" y="1523"/>
                </a:lnTo>
                <a:lnTo>
                  <a:pt x="33527" y="4571"/>
                </a:lnTo>
                <a:lnTo>
                  <a:pt x="33527" y="690371"/>
                </a:lnTo>
                <a:lnTo>
                  <a:pt x="42671" y="690371"/>
                </a:lnTo>
                <a:close/>
              </a:path>
              <a:path w="76200" h="767080">
                <a:moveTo>
                  <a:pt x="42671" y="757427"/>
                </a:moveTo>
                <a:lnTo>
                  <a:pt x="42671" y="702563"/>
                </a:lnTo>
                <a:lnTo>
                  <a:pt x="41147" y="707135"/>
                </a:lnTo>
                <a:lnTo>
                  <a:pt x="35051" y="707135"/>
                </a:lnTo>
                <a:lnTo>
                  <a:pt x="33527" y="702563"/>
                </a:lnTo>
                <a:lnTo>
                  <a:pt x="33527" y="757427"/>
                </a:lnTo>
                <a:lnTo>
                  <a:pt x="38099" y="766571"/>
                </a:lnTo>
                <a:lnTo>
                  <a:pt x="42671" y="757427"/>
                </a:lnTo>
                <a:close/>
              </a:path>
            </a:pathLst>
          </a:custGeom>
          <a:solidFill>
            <a:srgbClr val="000000"/>
          </a:solidFill>
        </p:spPr>
        <p:txBody>
          <a:bodyPr wrap="square" lIns="0" tIns="0" rIns="0" bIns="0" rtlCol="0"/>
          <a:lstStyle/>
          <a:p>
            <a:endParaRPr/>
          </a:p>
        </p:txBody>
      </p:sp>
      <p:sp>
        <p:nvSpPr>
          <p:cNvPr id="7" name="object 7"/>
          <p:cNvSpPr/>
          <p:nvPr/>
        </p:nvSpPr>
        <p:spPr>
          <a:xfrm>
            <a:off x="3692651" y="4800600"/>
            <a:ext cx="492759" cy="457200"/>
          </a:xfrm>
          <a:custGeom>
            <a:avLst/>
            <a:gdLst/>
            <a:ahLst/>
            <a:cxnLst/>
            <a:rect l="l" t="t" r="r" b="b"/>
            <a:pathLst>
              <a:path w="492760" h="457200">
                <a:moveTo>
                  <a:pt x="492251" y="0"/>
                </a:moveTo>
                <a:lnTo>
                  <a:pt x="0" y="457199"/>
                </a:lnTo>
              </a:path>
            </a:pathLst>
          </a:custGeom>
          <a:ln w="9524">
            <a:solidFill>
              <a:srgbClr val="000000"/>
            </a:solidFill>
          </a:ln>
        </p:spPr>
        <p:txBody>
          <a:bodyPr wrap="square" lIns="0" tIns="0" rIns="0" bIns="0" rtlCol="0"/>
          <a:lstStyle/>
          <a:p>
            <a:endParaRPr/>
          </a:p>
        </p:txBody>
      </p:sp>
      <p:sp>
        <p:nvSpPr>
          <p:cNvPr id="8" name="object 8"/>
          <p:cNvSpPr/>
          <p:nvPr/>
        </p:nvSpPr>
        <p:spPr>
          <a:xfrm>
            <a:off x="4326635" y="4800600"/>
            <a:ext cx="422275" cy="457200"/>
          </a:xfrm>
          <a:custGeom>
            <a:avLst/>
            <a:gdLst/>
            <a:ahLst/>
            <a:cxnLst/>
            <a:rect l="l" t="t" r="r" b="b"/>
            <a:pathLst>
              <a:path w="422275" h="457200">
                <a:moveTo>
                  <a:pt x="0" y="0"/>
                </a:moveTo>
                <a:lnTo>
                  <a:pt x="422147" y="457199"/>
                </a:lnTo>
              </a:path>
            </a:pathLst>
          </a:custGeom>
          <a:ln w="9524">
            <a:solidFill>
              <a:srgbClr val="000000"/>
            </a:solidFill>
          </a:ln>
        </p:spPr>
        <p:txBody>
          <a:bodyPr wrap="square" lIns="0" tIns="0" rIns="0" bIns="0" rtlCol="0"/>
          <a:lstStyle/>
          <a:p>
            <a:endParaRPr/>
          </a:p>
        </p:txBody>
      </p:sp>
      <p:sp>
        <p:nvSpPr>
          <p:cNvPr id="9" name="object 9"/>
          <p:cNvSpPr/>
          <p:nvPr/>
        </p:nvSpPr>
        <p:spPr>
          <a:xfrm>
            <a:off x="3622547" y="5562600"/>
            <a:ext cx="0" cy="533400"/>
          </a:xfrm>
          <a:custGeom>
            <a:avLst/>
            <a:gdLst/>
            <a:ahLst/>
            <a:cxnLst/>
            <a:rect l="l" t="t" r="r" b="b"/>
            <a:pathLst>
              <a:path h="533400">
                <a:moveTo>
                  <a:pt x="0" y="0"/>
                </a:moveTo>
                <a:lnTo>
                  <a:pt x="0" y="533399"/>
                </a:lnTo>
              </a:path>
            </a:pathLst>
          </a:custGeom>
          <a:ln w="9524">
            <a:solidFill>
              <a:srgbClr val="000000"/>
            </a:solidFill>
          </a:ln>
        </p:spPr>
        <p:txBody>
          <a:bodyPr wrap="square" lIns="0" tIns="0" rIns="0" bIns="0" rtlCol="0"/>
          <a:lstStyle/>
          <a:p>
            <a:endParaRPr/>
          </a:p>
        </p:txBody>
      </p:sp>
      <p:sp>
        <p:nvSpPr>
          <p:cNvPr id="10" name="object 10"/>
          <p:cNvSpPr txBox="1"/>
          <p:nvPr/>
        </p:nvSpPr>
        <p:spPr>
          <a:xfrm>
            <a:off x="3983226" y="4454650"/>
            <a:ext cx="634365" cy="388620"/>
          </a:xfrm>
          <a:prstGeom prst="rect">
            <a:avLst/>
          </a:prstGeom>
        </p:spPr>
        <p:txBody>
          <a:bodyPr vert="horz" wrap="square" lIns="0" tIns="0" rIns="0" bIns="0" rtlCol="0">
            <a:spAutoFit/>
          </a:bodyPr>
          <a:lstStyle/>
          <a:p>
            <a:pPr marL="12700">
              <a:lnSpc>
                <a:spcPct val="100000"/>
              </a:lnSpc>
            </a:pPr>
            <a:r>
              <a:rPr sz="2400" spc="-25" dirty="0">
                <a:latin typeface="Times New Roman"/>
                <a:cs typeface="Times New Roman"/>
              </a:rPr>
              <a:t>m</a:t>
            </a:r>
            <a:r>
              <a:rPr sz="2400" dirty="0">
                <a:latin typeface="Times New Roman"/>
                <a:cs typeface="Times New Roman"/>
              </a:rPr>
              <a:t>ain</a:t>
            </a:r>
            <a:endParaRPr sz="2400">
              <a:latin typeface="Times New Roman"/>
              <a:cs typeface="Times New Roman"/>
            </a:endParaRPr>
          </a:p>
        </p:txBody>
      </p:sp>
      <p:sp>
        <p:nvSpPr>
          <p:cNvPr id="11" name="object 11"/>
          <p:cNvSpPr txBox="1"/>
          <p:nvPr/>
        </p:nvSpPr>
        <p:spPr>
          <a:xfrm>
            <a:off x="3561078" y="5140449"/>
            <a:ext cx="178435" cy="38862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p</a:t>
            </a:r>
            <a:endParaRPr sz="2400">
              <a:latin typeface="Times New Roman"/>
              <a:cs typeface="Times New Roman"/>
            </a:endParaRPr>
          </a:p>
        </p:txBody>
      </p:sp>
      <p:sp>
        <p:nvSpPr>
          <p:cNvPr id="12" name="object 12"/>
          <p:cNvSpPr txBox="1"/>
          <p:nvPr/>
        </p:nvSpPr>
        <p:spPr>
          <a:xfrm>
            <a:off x="3477258" y="6019797"/>
            <a:ext cx="178435" cy="38862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q</a:t>
            </a:r>
            <a:endParaRPr sz="2400">
              <a:latin typeface="Times New Roman"/>
              <a:cs typeface="Times New Roman"/>
            </a:endParaRPr>
          </a:p>
        </p:txBody>
      </p:sp>
      <p:sp>
        <p:nvSpPr>
          <p:cNvPr id="13" name="object 13"/>
          <p:cNvSpPr txBox="1"/>
          <p:nvPr/>
        </p:nvSpPr>
        <p:spPr>
          <a:xfrm>
            <a:off x="4685789" y="5216649"/>
            <a:ext cx="144780" cy="38862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s</a:t>
            </a:r>
            <a:endParaRPr sz="240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Activation </a:t>
            </a:r>
            <a:r>
              <a:rPr spc="-5" dirty="0"/>
              <a:t>Records </a:t>
            </a:r>
            <a:r>
              <a:rPr dirty="0"/>
              <a:t>for </a:t>
            </a:r>
            <a:r>
              <a:rPr spc="-5" dirty="0"/>
              <a:t>Recursive Procedures</a:t>
            </a:r>
          </a:p>
        </p:txBody>
      </p:sp>
      <p:sp>
        <p:nvSpPr>
          <p:cNvPr id="3" name="object 3"/>
          <p:cNvSpPr txBox="1"/>
          <p:nvPr/>
        </p:nvSpPr>
        <p:spPr>
          <a:xfrm>
            <a:off x="872743" y="1676399"/>
            <a:ext cx="4666615" cy="2491105"/>
          </a:xfrm>
          <a:prstGeom prst="rect">
            <a:avLst/>
          </a:prstGeom>
        </p:spPr>
        <p:txBody>
          <a:bodyPr vert="horz" wrap="square" lIns="0" tIns="0" rIns="0" bIns="0" rtlCol="0">
            <a:spAutoFit/>
          </a:bodyPr>
          <a:lstStyle/>
          <a:p>
            <a:pPr marL="286385" marR="2733675" indent="-274320">
              <a:lnSpc>
                <a:spcPct val="100000"/>
              </a:lnSpc>
            </a:pPr>
            <a:r>
              <a:rPr sz="1800" spc="-10" dirty="0">
                <a:latin typeface="Courier New"/>
                <a:cs typeface="Courier New"/>
              </a:rPr>
              <a:t>program main;  procedure</a:t>
            </a:r>
            <a:r>
              <a:rPr sz="1800" spc="-80" dirty="0">
                <a:latin typeface="Courier New"/>
                <a:cs typeface="Courier New"/>
              </a:rPr>
              <a:t> </a:t>
            </a:r>
            <a:r>
              <a:rPr sz="1800" spc="-5" dirty="0">
                <a:latin typeface="Courier New"/>
                <a:cs typeface="Courier New"/>
              </a:rPr>
              <a:t>p;</a:t>
            </a:r>
            <a:endParaRPr sz="1800">
              <a:latin typeface="Courier New"/>
              <a:cs typeface="Courier New"/>
            </a:endParaRPr>
          </a:p>
          <a:p>
            <a:pPr marL="832485" marR="5080" indent="-273050">
              <a:lnSpc>
                <a:spcPts val="2170"/>
              </a:lnSpc>
              <a:spcBef>
                <a:spcPts val="60"/>
              </a:spcBef>
            </a:pPr>
            <a:r>
              <a:rPr sz="1800" spc="-10" dirty="0">
                <a:latin typeface="Courier New"/>
                <a:cs typeface="Courier New"/>
              </a:rPr>
              <a:t>function q(a:integer):integer;  begin</a:t>
            </a:r>
            <a:endParaRPr sz="1800">
              <a:latin typeface="Courier New"/>
              <a:cs typeface="Courier New"/>
            </a:endParaRPr>
          </a:p>
          <a:p>
            <a:pPr marL="1104900">
              <a:lnSpc>
                <a:spcPts val="2085"/>
              </a:lnSpc>
            </a:pPr>
            <a:r>
              <a:rPr sz="1800" spc="-5" dirty="0">
                <a:latin typeface="Courier New"/>
                <a:cs typeface="Courier New"/>
              </a:rPr>
              <a:t>if (a=1) then</a:t>
            </a:r>
            <a:r>
              <a:rPr sz="1800" spc="-145" dirty="0">
                <a:latin typeface="Courier New"/>
                <a:cs typeface="Courier New"/>
              </a:rPr>
              <a:t> </a:t>
            </a:r>
            <a:r>
              <a:rPr sz="1800" spc="-5" dirty="0">
                <a:latin typeface="Courier New"/>
                <a:cs typeface="Courier New"/>
              </a:rPr>
              <a:t>q:=1;</a:t>
            </a:r>
            <a:endParaRPr sz="1800">
              <a:latin typeface="Courier New"/>
              <a:cs typeface="Courier New"/>
            </a:endParaRPr>
          </a:p>
          <a:p>
            <a:pPr marL="832485" marR="1231900" indent="272415">
              <a:lnSpc>
                <a:spcPct val="100000"/>
              </a:lnSpc>
            </a:pPr>
            <a:r>
              <a:rPr sz="1800" spc="-10" dirty="0">
                <a:latin typeface="Courier New"/>
                <a:cs typeface="Courier New"/>
              </a:rPr>
              <a:t>else</a:t>
            </a:r>
            <a:r>
              <a:rPr sz="1800" spc="-55" dirty="0">
                <a:latin typeface="Courier New"/>
                <a:cs typeface="Courier New"/>
              </a:rPr>
              <a:t> </a:t>
            </a:r>
            <a:r>
              <a:rPr sz="1800" spc="-10" dirty="0">
                <a:latin typeface="Courier New"/>
                <a:cs typeface="Courier New"/>
              </a:rPr>
              <a:t>q:=a+q(a-1);  </a:t>
            </a:r>
            <a:r>
              <a:rPr sz="1800" spc="-5" dirty="0">
                <a:latin typeface="Courier New"/>
                <a:cs typeface="Courier New"/>
              </a:rPr>
              <a:t>end;</a:t>
            </a:r>
            <a:endParaRPr sz="1800">
              <a:latin typeface="Courier New"/>
              <a:cs typeface="Courier New"/>
            </a:endParaRPr>
          </a:p>
          <a:p>
            <a:pPr marL="286385" marR="1914525" indent="272415">
              <a:lnSpc>
                <a:spcPts val="2170"/>
              </a:lnSpc>
              <a:spcBef>
                <a:spcPts val="65"/>
              </a:spcBef>
            </a:pPr>
            <a:r>
              <a:rPr sz="1800" spc="-10" dirty="0">
                <a:latin typeface="Courier New"/>
                <a:cs typeface="Courier New"/>
              </a:rPr>
              <a:t>begin q(3);</a:t>
            </a:r>
            <a:r>
              <a:rPr sz="1800" spc="-80" dirty="0">
                <a:latin typeface="Courier New"/>
                <a:cs typeface="Courier New"/>
              </a:rPr>
              <a:t> </a:t>
            </a:r>
            <a:r>
              <a:rPr sz="1800" spc="-5" dirty="0">
                <a:latin typeface="Courier New"/>
                <a:cs typeface="Courier New"/>
              </a:rPr>
              <a:t>end;  </a:t>
            </a:r>
            <a:r>
              <a:rPr sz="1800" spc="-10" dirty="0">
                <a:latin typeface="Courier New"/>
                <a:cs typeface="Courier New"/>
              </a:rPr>
              <a:t>begin </a:t>
            </a:r>
            <a:r>
              <a:rPr sz="1800" spc="-5" dirty="0">
                <a:latin typeface="Courier New"/>
                <a:cs typeface="Courier New"/>
              </a:rPr>
              <a:t>p;</a:t>
            </a:r>
            <a:r>
              <a:rPr sz="1800" spc="-105" dirty="0">
                <a:latin typeface="Courier New"/>
                <a:cs typeface="Courier New"/>
              </a:rPr>
              <a:t> </a:t>
            </a:r>
            <a:r>
              <a:rPr sz="1800" spc="-5" dirty="0">
                <a:latin typeface="Courier New"/>
                <a:cs typeface="Courier New"/>
              </a:rPr>
              <a:t>end;</a:t>
            </a:r>
            <a:endParaRPr sz="1800">
              <a:latin typeface="Courier New"/>
              <a:cs typeface="Courier New"/>
            </a:endParaRPr>
          </a:p>
        </p:txBody>
      </p:sp>
      <p:graphicFrame>
        <p:nvGraphicFramePr>
          <p:cNvPr id="4" name="object 4"/>
          <p:cNvGraphicFramePr>
            <a:graphicFrameLocks noGrp="1"/>
          </p:cNvGraphicFramePr>
          <p:nvPr/>
        </p:nvGraphicFramePr>
        <p:xfrm>
          <a:off x="6071044" y="1738312"/>
          <a:ext cx="2484119" cy="4402831"/>
        </p:xfrm>
        <a:graphic>
          <a:graphicData uri="http://schemas.openxmlformats.org/drawingml/2006/table">
            <a:tbl>
              <a:tblPr firstRow="1" bandRow="1">
                <a:tableStyleId>{2D5ABB26-0587-4C30-8999-92F81FD0307C}</a:tableStyleId>
              </a:tblPr>
              <a:tblGrid>
                <a:gridCol w="774905"/>
                <a:gridCol w="1709214"/>
              </a:tblGrid>
              <a:tr h="880871">
                <a:tc gridSpan="2">
                  <a:txBody>
                    <a:bodyPr/>
                    <a:lstStyle/>
                    <a:p>
                      <a:pPr algn="ctr">
                        <a:lnSpc>
                          <a:spcPct val="100000"/>
                        </a:lnSpc>
                        <a:spcBef>
                          <a:spcPts val="180"/>
                        </a:spcBef>
                      </a:pPr>
                      <a:r>
                        <a:rPr sz="2200" spc="-5" dirty="0">
                          <a:latin typeface="Arial"/>
                          <a:cs typeface="Arial"/>
                        </a:rPr>
                        <a:t>main</a:t>
                      </a:r>
                      <a:endParaRPr sz="2200">
                        <a:latin typeface="Arial"/>
                        <a:cs typeface="Arial"/>
                      </a:endParaRPr>
                    </a:p>
                  </a:txBody>
                  <a:tcPr marL="0" marR="0" marT="0" marB="0">
                    <a:lnL w="28574">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tcPr>
                </a:tc>
                <a:tc hMerge="1">
                  <a:txBody>
                    <a:bodyPr/>
                    <a:lstStyle/>
                    <a:p>
                      <a:endParaRPr/>
                    </a:p>
                  </a:txBody>
                  <a:tcPr marL="0" marR="0" marT="0" marB="0"/>
                </a:tc>
              </a:tr>
              <a:tr h="879347">
                <a:tc gridSpan="2">
                  <a:txBody>
                    <a:bodyPr/>
                    <a:lstStyle/>
                    <a:p>
                      <a:pPr algn="ctr">
                        <a:lnSpc>
                          <a:spcPct val="100000"/>
                        </a:lnSpc>
                        <a:spcBef>
                          <a:spcPts val="245"/>
                        </a:spcBef>
                      </a:pPr>
                      <a:r>
                        <a:rPr sz="2200" dirty="0">
                          <a:latin typeface="Arial"/>
                          <a:cs typeface="Arial"/>
                        </a:rPr>
                        <a:t>p</a:t>
                      </a:r>
                      <a:endParaRPr sz="22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c hMerge="1">
                  <a:txBody>
                    <a:bodyPr/>
                    <a:lstStyle/>
                    <a:p>
                      <a:endParaRPr/>
                    </a:p>
                  </a:txBody>
                  <a:tcPr marL="0" marR="0" marT="0" marB="0"/>
                </a:tc>
              </a:tr>
              <a:tr h="880871">
                <a:tc>
                  <a:txBody>
                    <a:bodyPr/>
                    <a:lstStyle/>
                    <a:p>
                      <a:pPr>
                        <a:lnSpc>
                          <a:spcPct val="100000"/>
                        </a:lnSpc>
                        <a:spcBef>
                          <a:spcPts val="21"/>
                        </a:spcBef>
                      </a:pPr>
                      <a:endParaRPr sz="2950">
                        <a:latin typeface="Times New Roman"/>
                        <a:cs typeface="Times New Roman"/>
                      </a:endParaRPr>
                    </a:p>
                    <a:p>
                      <a:pPr marL="76835">
                        <a:lnSpc>
                          <a:spcPct val="100000"/>
                        </a:lnSpc>
                      </a:pPr>
                      <a:r>
                        <a:rPr sz="2200" dirty="0">
                          <a:latin typeface="Arial"/>
                          <a:cs typeface="Arial"/>
                        </a:rPr>
                        <a:t>a:</a:t>
                      </a:r>
                      <a:r>
                        <a:rPr sz="2200" spc="-100" dirty="0">
                          <a:latin typeface="Arial"/>
                          <a:cs typeface="Arial"/>
                        </a:rPr>
                        <a:t> </a:t>
                      </a:r>
                      <a:r>
                        <a:rPr sz="2200" spc="-5" dirty="0">
                          <a:latin typeface="Arial"/>
                          <a:cs typeface="Arial"/>
                        </a:rPr>
                        <a:t>3</a:t>
                      </a:r>
                      <a:endParaRPr sz="2200">
                        <a:latin typeface="Arial"/>
                        <a:cs typeface="Arial"/>
                      </a:endParaRPr>
                    </a:p>
                  </a:txBody>
                  <a:tcPr marL="0" marR="0" marT="0" marB="0">
                    <a:lnL w="28574">
                      <a:solidFill>
                        <a:srgbClr val="000000"/>
                      </a:solidFill>
                      <a:prstDash val="solid"/>
                    </a:lnL>
                    <a:lnT w="12699">
                      <a:solidFill>
                        <a:srgbClr val="000000"/>
                      </a:solidFill>
                      <a:prstDash val="solid"/>
                    </a:lnT>
                    <a:lnB w="12699">
                      <a:solidFill>
                        <a:srgbClr val="000000"/>
                      </a:solidFill>
                      <a:prstDash val="solid"/>
                    </a:lnB>
                  </a:tcPr>
                </a:tc>
                <a:tc>
                  <a:txBody>
                    <a:bodyPr/>
                    <a:lstStyle/>
                    <a:p>
                      <a:pPr marL="217170">
                        <a:lnSpc>
                          <a:spcPct val="100000"/>
                        </a:lnSpc>
                        <a:spcBef>
                          <a:spcPts val="245"/>
                        </a:spcBef>
                      </a:pPr>
                      <a:r>
                        <a:rPr sz="2200" spc="-5" dirty="0">
                          <a:latin typeface="Arial"/>
                          <a:cs typeface="Arial"/>
                        </a:rPr>
                        <a:t>q(3)</a:t>
                      </a:r>
                      <a:endParaRPr sz="2200">
                        <a:latin typeface="Arial"/>
                        <a:cs typeface="Arial"/>
                      </a:endParaRPr>
                    </a:p>
                  </a:txBody>
                  <a:tcPr marL="0" marR="0" marT="0" marB="0">
                    <a:lnR w="28574">
                      <a:solidFill>
                        <a:srgbClr val="000000"/>
                      </a:solidFill>
                      <a:prstDash val="solid"/>
                    </a:lnR>
                    <a:lnT w="12699">
                      <a:solidFill>
                        <a:srgbClr val="000000"/>
                      </a:solidFill>
                      <a:prstDash val="solid"/>
                    </a:lnT>
                    <a:lnB w="12699">
                      <a:solidFill>
                        <a:srgbClr val="000000"/>
                      </a:solidFill>
                      <a:prstDash val="solid"/>
                    </a:lnB>
                  </a:tcPr>
                </a:tc>
              </a:tr>
              <a:tr h="879347">
                <a:tc>
                  <a:txBody>
                    <a:bodyPr/>
                    <a:lstStyle/>
                    <a:p>
                      <a:pPr>
                        <a:lnSpc>
                          <a:spcPct val="100000"/>
                        </a:lnSpc>
                        <a:spcBef>
                          <a:spcPts val="21"/>
                        </a:spcBef>
                      </a:pPr>
                      <a:endParaRPr sz="2950">
                        <a:latin typeface="Times New Roman"/>
                        <a:cs typeface="Times New Roman"/>
                      </a:endParaRPr>
                    </a:p>
                    <a:p>
                      <a:pPr marL="76835">
                        <a:lnSpc>
                          <a:spcPct val="100000"/>
                        </a:lnSpc>
                      </a:pPr>
                      <a:r>
                        <a:rPr sz="2200" dirty="0">
                          <a:latin typeface="Arial"/>
                          <a:cs typeface="Arial"/>
                        </a:rPr>
                        <a:t>a:2</a:t>
                      </a:r>
                      <a:endParaRPr sz="2200">
                        <a:latin typeface="Arial"/>
                        <a:cs typeface="Arial"/>
                      </a:endParaRPr>
                    </a:p>
                  </a:txBody>
                  <a:tcPr marL="0" marR="0" marT="0" marB="0">
                    <a:lnL w="28574">
                      <a:solidFill>
                        <a:srgbClr val="000000"/>
                      </a:solidFill>
                      <a:prstDash val="solid"/>
                    </a:lnL>
                    <a:lnT w="12699">
                      <a:solidFill>
                        <a:srgbClr val="000000"/>
                      </a:solidFill>
                      <a:prstDash val="solid"/>
                    </a:lnT>
                    <a:lnB w="12699">
                      <a:solidFill>
                        <a:srgbClr val="000000"/>
                      </a:solidFill>
                      <a:prstDash val="solid"/>
                    </a:lnB>
                  </a:tcPr>
                </a:tc>
                <a:tc>
                  <a:txBody>
                    <a:bodyPr/>
                    <a:lstStyle/>
                    <a:p>
                      <a:pPr marL="217170">
                        <a:lnSpc>
                          <a:spcPct val="100000"/>
                        </a:lnSpc>
                        <a:spcBef>
                          <a:spcPts val="245"/>
                        </a:spcBef>
                      </a:pPr>
                      <a:r>
                        <a:rPr sz="2200" spc="-5" dirty="0">
                          <a:latin typeface="Arial"/>
                          <a:cs typeface="Arial"/>
                        </a:rPr>
                        <a:t>q(2)</a:t>
                      </a:r>
                      <a:endParaRPr sz="2200">
                        <a:latin typeface="Arial"/>
                        <a:cs typeface="Arial"/>
                      </a:endParaRPr>
                    </a:p>
                  </a:txBody>
                  <a:tcPr marL="0" marR="0" marT="0" marB="0">
                    <a:lnR w="28574">
                      <a:solidFill>
                        <a:srgbClr val="000000"/>
                      </a:solidFill>
                      <a:prstDash val="solid"/>
                    </a:lnR>
                    <a:lnT w="12699">
                      <a:solidFill>
                        <a:srgbClr val="000000"/>
                      </a:solidFill>
                      <a:prstDash val="solid"/>
                    </a:lnT>
                    <a:lnB w="12699">
                      <a:solidFill>
                        <a:srgbClr val="000000"/>
                      </a:solidFill>
                      <a:prstDash val="solid"/>
                    </a:lnB>
                  </a:tcPr>
                </a:tc>
              </a:tr>
              <a:tr h="882395">
                <a:tc>
                  <a:txBody>
                    <a:bodyPr/>
                    <a:lstStyle/>
                    <a:p>
                      <a:pPr>
                        <a:lnSpc>
                          <a:spcPct val="100000"/>
                        </a:lnSpc>
                        <a:spcBef>
                          <a:spcPts val="21"/>
                        </a:spcBef>
                      </a:pPr>
                      <a:endParaRPr sz="2950">
                        <a:latin typeface="Times New Roman"/>
                        <a:cs typeface="Times New Roman"/>
                      </a:endParaRPr>
                    </a:p>
                    <a:p>
                      <a:pPr marL="76835">
                        <a:lnSpc>
                          <a:spcPct val="100000"/>
                        </a:lnSpc>
                      </a:pPr>
                      <a:r>
                        <a:rPr sz="2200" dirty="0">
                          <a:latin typeface="Arial"/>
                          <a:cs typeface="Arial"/>
                        </a:rPr>
                        <a:t>a:1</a:t>
                      </a:r>
                      <a:endParaRPr sz="2200">
                        <a:latin typeface="Arial"/>
                        <a:cs typeface="Arial"/>
                      </a:endParaRPr>
                    </a:p>
                  </a:txBody>
                  <a:tcPr marL="0" marR="0" marT="0" marB="0">
                    <a:lnL w="28574">
                      <a:solidFill>
                        <a:srgbClr val="000000"/>
                      </a:solidFill>
                      <a:prstDash val="solid"/>
                    </a:lnL>
                    <a:lnT w="12699">
                      <a:solidFill>
                        <a:srgbClr val="000000"/>
                      </a:solidFill>
                      <a:prstDash val="solid"/>
                    </a:lnT>
                    <a:lnB w="28574">
                      <a:solidFill>
                        <a:srgbClr val="000000"/>
                      </a:solidFill>
                      <a:prstDash val="solid"/>
                    </a:lnB>
                  </a:tcPr>
                </a:tc>
                <a:tc>
                  <a:txBody>
                    <a:bodyPr/>
                    <a:lstStyle/>
                    <a:p>
                      <a:pPr marL="217170">
                        <a:lnSpc>
                          <a:spcPct val="100000"/>
                        </a:lnSpc>
                        <a:spcBef>
                          <a:spcPts val="245"/>
                        </a:spcBef>
                      </a:pPr>
                      <a:r>
                        <a:rPr sz="2200" spc="-5" dirty="0">
                          <a:latin typeface="Arial"/>
                          <a:cs typeface="Arial"/>
                        </a:rPr>
                        <a:t>q(1)</a:t>
                      </a:r>
                      <a:endParaRPr sz="2200">
                        <a:latin typeface="Arial"/>
                        <a:cs typeface="Arial"/>
                      </a:endParaRPr>
                    </a:p>
                  </a:txBody>
                  <a:tcPr marL="0" marR="0" marT="0" marB="0">
                    <a:lnR w="28574">
                      <a:solidFill>
                        <a:srgbClr val="000000"/>
                      </a:solidFill>
                      <a:prstDash val="solid"/>
                    </a:lnR>
                    <a:lnT w="12699">
                      <a:solidFill>
                        <a:srgbClr val="000000"/>
                      </a:solidFill>
                      <a:prstDash val="solid"/>
                    </a:lnT>
                    <a:lnB w="28574">
                      <a:solidFill>
                        <a:srgbClr val="000000"/>
                      </a:solidFill>
                      <a:prstDash val="solid"/>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59298" y="2285998"/>
            <a:ext cx="3361054" cy="38862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Stack </a:t>
            </a:r>
            <a:r>
              <a:rPr sz="2400" spc="-5" dirty="0">
                <a:latin typeface="Times New Roman"/>
                <a:cs typeface="Times New Roman"/>
              </a:rPr>
              <a:t>(growing</a:t>
            </a:r>
            <a:r>
              <a:rPr sz="2400" spc="-60" dirty="0">
                <a:latin typeface="Times New Roman"/>
                <a:cs typeface="Times New Roman"/>
              </a:rPr>
              <a:t> </a:t>
            </a:r>
            <a:r>
              <a:rPr sz="2400" spc="-5" dirty="0">
                <a:latin typeface="Times New Roman"/>
                <a:cs typeface="Times New Roman"/>
              </a:rPr>
              <a:t>downward)</a:t>
            </a:r>
            <a:endParaRPr sz="2400">
              <a:latin typeface="Times New Roman"/>
              <a:cs typeface="Times New Roman"/>
            </a:endParaRPr>
          </a:p>
        </p:txBody>
      </p:sp>
      <p:sp>
        <p:nvSpPr>
          <p:cNvPr id="3" name="object 3"/>
          <p:cNvSpPr txBox="1"/>
          <p:nvPr/>
        </p:nvSpPr>
        <p:spPr>
          <a:xfrm>
            <a:off x="916924" y="2321050"/>
            <a:ext cx="1548130" cy="1760220"/>
          </a:xfrm>
          <a:prstGeom prst="rect">
            <a:avLst/>
          </a:prstGeom>
        </p:spPr>
        <p:txBody>
          <a:bodyPr vert="horz" wrap="square" lIns="0" tIns="0" rIns="0" bIns="0" rtlCol="0">
            <a:spAutoFit/>
          </a:bodyPr>
          <a:lstStyle/>
          <a:p>
            <a:pPr marL="393700">
              <a:lnSpc>
                <a:spcPct val="100000"/>
              </a:lnSpc>
            </a:pPr>
            <a:r>
              <a:rPr sz="2400" spc="-5" dirty="0">
                <a:latin typeface="Times New Roman"/>
                <a:cs typeface="Times New Roman"/>
              </a:rPr>
              <a:t>Call</a:t>
            </a:r>
            <a:r>
              <a:rPr sz="2400" spc="-85" dirty="0">
                <a:latin typeface="Times New Roman"/>
                <a:cs typeface="Times New Roman"/>
              </a:rPr>
              <a:t> </a:t>
            </a:r>
            <a:r>
              <a:rPr sz="2400" spc="-5" dirty="0">
                <a:latin typeface="Times New Roman"/>
                <a:cs typeface="Times New Roman"/>
              </a:rPr>
              <a:t>Tree</a:t>
            </a:r>
            <a:endParaRPr sz="2400">
              <a:latin typeface="Times New Roman"/>
              <a:cs typeface="Times New Roman"/>
            </a:endParaRPr>
          </a:p>
          <a:p>
            <a:pPr marL="12700" marR="135255" indent="746760">
              <a:lnSpc>
                <a:spcPts val="5680"/>
              </a:lnSpc>
              <a:spcBef>
                <a:spcPts val="100"/>
              </a:spcBef>
            </a:pPr>
            <a:r>
              <a:rPr sz="2400" spc="-5" dirty="0">
                <a:latin typeface="Times New Roman"/>
                <a:cs typeface="Times New Roman"/>
              </a:rPr>
              <a:t>M</a:t>
            </a:r>
            <a:r>
              <a:rPr sz="2400" dirty="0">
                <a:latin typeface="Times New Roman"/>
                <a:cs typeface="Times New Roman"/>
              </a:rPr>
              <a:t>ain  </a:t>
            </a:r>
            <a:r>
              <a:rPr sz="2400" spc="-5" dirty="0">
                <a:latin typeface="Times New Roman"/>
                <a:cs typeface="Times New Roman"/>
              </a:rPr>
              <a:t>readarray</a:t>
            </a:r>
            <a:endParaRPr sz="2400">
              <a:latin typeface="Times New Roman"/>
              <a:cs typeface="Times New Roman"/>
            </a:endParaRPr>
          </a:p>
        </p:txBody>
      </p:sp>
      <p:sp>
        <p:nvSpPr>
          <p:cNvPr id="4" name="object 4"/>
          <p:cNvSpPr/>
          <p:nvPr/>
        </p:nvSpPr>
        <p:spPr>
          <a:xfrm>
            <a:off x="1676400" y="3276600"/>
            <a:ext cx="304800" cy="457200"/>
          </a:xfrm>
          <a:custGeom>
            <a:avLst/>
            <a:gdLst/>
            <a:ahLst/>
            <a:cxnLst/>
            <a:rect l="l" t="t" r="r" b="b"/>
            <a:pathLst>
              <a:path w="304800" h="457200">
                <a:moveTo>
                  <a:pt x="304799" y="0"/>
                </a:moveTo>
                <a:lnTo>
                  <a:pt x="0" y="457199"/>
                </a:lnTo>
              </a:path>
            </a:pathLst>
          </a:custGeom>
          <a:ln w="9524">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4872037" y="2814637"/>
          <a:ext cx="1371599" cy="4480556"/>
        </p:xfrm>
        <a:graphic>
          <a:graphicData uri="http://schemas.openxmlformats.org/drawingml/2006/table">
            <a:tbl>
              <a:tblPr firstRow="1" bandRow="1">
                <a:tableStyleId>{2D5ABB26-0587-4C30-8999-92F81FD0307C}</a:tableStyleId>
              </a:tblPr>
              <a:tblGrid>
                <a:gridCol w="1371599"/>
              </a:tblGrid>
              <a:tr h="76199">
                <a:tc>
                  <a:txBody>
                    <a:bodyPr/>
                    <a:lstStyle/>
                    <a:p>
                      <a:endParaRPr sz="24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304799">
                <a:tc>
                  <a:txBody>
                    <a:bodyPr/>
                    <a:lstStyle/>
                    <a:p>
                      <a:pPr marL="147320">
                        <a:lnSpc>
                          <a:spcPts val="2365"/>
                        </a:lnSpc>
                      </a:pPr>
                      <a:r>
                        <a:rPr sz="2000" spc="-5" dirty="0">
                          <a:latin typeface="Times New Roman"/>
                          <a:cs typeface="Times New Roman"/>
                        </a:rPr>
                        <a:t>Main</a:t>
                      </a:r>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380999">
                <a:tc>
                  <a:txBody>
                    <a:bodyPr/>
                    <a:lstStyle/>
                    <a:p>
                      <a:pPr marL="147320">
                        <a:lnSpc>
                          <a:spcPts val="2365"/>
                        </a:lnSpc>
                      </a:pPr>
                      <a:r>
                        <a:rPr sz="2000" dirty="0">
                          <a:latin typeface="Times New Roman"/>
                          <a:cs typeface="Times New Roman"/>
                        </a:rPr>
                        <a:t>a:</a:t>
                      </a:r>
                      <a:r>
                        <a:rPr sz="2000" spc="-85" dirty="0">
                          <a:latin typeface="Times New Roman"/>
                          <a:cs typeface="Times New Roman"/>
                        </a:rPr>
                        <a:t> </a:t>
                      </a:r>
                      <a:r>
                        <a:rPr sz="2000" spc="-5" dirty="0">
                          <a:latin typeface="Times New Roman"/>
                          <a:cs typeface="Times New Roman"/>
                        </a:rPr>
                        <a:t>array</a:t>
                      </a:r>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457199">
                <a:tc>
                  <a:txBody>
                    <a:bodyPr/>
                    <a:lstStyle/>
                    <a:p>
                      <a:pPr marL="86360">
                        <a:lnSpc>
                          <a:spcPct val="100000"/>
                        </a:lnSpc>
                        <a:spcBef>
                          <a:spcPts val="840"/>
                        </a:spcBef>
                      </a:pPr>
                      <a:r>
                        <a:rPr sz="2000" spc="-5" dirty="0">
                          <a:latin typeface="Times New Roman"/>
                          <a:cs typeface="Times New Roman"/>
                        </a:rPr>
                        <a:t>readarray</a:t>
                      </a:r>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380999">
                <a:tc>
                  <a:txBody>
                    <a:bodyPr/>
                    <a:lstStyle/>
                    <a:p>
                      <a:pPr marL="86360">
                        <a:lnSpc>
                          <a:spcPts val="2039"/>
                        </a:lnSpc>
                      </a:pPr>
                      <a:r>
                        <a:rPr sz="2000" spc="-5" dirty="0">
                          <a:latin typeface="Times New Roman"/>
                          <a:cs typeface="Times New Roman"/>
                        </a:rPr>
                        <a:t>i:</a:t>
                      </a:r>
                      <a:r>
                        <a:rPr sz="2000" spc="-100" dirty="0">
                          <a:latin typeface="Times New Roman"/>
                          <a:cs typeface="Times New Roman"/>
                        </a:rPr>
                        <a:t> </a:t>
                      </a:r>
                      <a:r>
                        <a:rPr sz="2000" spc="-5" dirty="0">
                          <a:latin typeface="Times New Roman"/>
                          <a:cs typeface="Times New Roman"/>
                        </a:rPr>
                        <a:t>integer</a:t>
                      </a:r>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2590799">
                <a:tc>
                  <a:txBody>
                    <a:bodyPr/>
                    <a:lstStyle/>
                    <a:p>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tcPr>
                </a:tc>
              </a:tr>
            </a:tbl>
          </a:graphicData>
        </a:graphic>
      </p:graphicFrame>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Stack </a:t>
            </a:r>
            <a:r>
              <a:rPr spc="-5" dirty="0"/>
              <a:t>Allocation </a:t>
            </a:r>
            <a:r>
              <a:rPr dirty="0"/>
              <a:t>for quicksort</a:t>
            </a:r>
            <a:r>
              <a:rPr spc="-65" dirty="0"/>
              <a:t> </a:t>
            </a:r>
            <a:r>
              <a:rPr dirty="0"/>
              <a:t>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59298" y="2285998"/>
            <a:ext cx="3361054" cy="38862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Stack </a:t>
            </a:r>
            <a:r>
              <a:rPr sz="2400" spc="-5" dirty="0">
                <a:latin typeface="Times New Roman"/>
                <a:cs typeface="Times New Roman"/>
              </a:rPr>
              <a:t>(growing</a:t>
            </a:r>
            <a:r>
              <a:rPr sz="2400" spc="-60" dirty="0">
                <a:latin typeface="Times New Roman"/>
                <a:cs typeface="Times New Roman"/>
              </a:rPr>
              <a:t> </a:t>
            </a:r>
            <a:r>
              <a:rPr sz="2400" spc="-5" dirty="0">
                <a:latin typeface="Times New Roman"/>
                <a:cs typeface="Times New Roman"/>
              </a:rPr>
              <a:t>downward)</a:t>
            </a:r>
            <a:endParaRPr sz="2400">
              <a:latin typeface="Times New Roman"/>
              <a:cs typeface="Times New Roman"/>
            </a:endParaRPr>
          </a:p>
        </p:txBody>
      </p:sp>
      <p:sp>
        <p:nvSpPr>
          <p:cNvPr id="3" name="object 3"/>
          <p:cNvSpPr/>
          <p:nvPr/>
        </p:nvSpPr>
        <p:spPr>
          <a:xfrm>
            <a:off x="1676400" y="3276600"/>
            <a:ext cx="304800" cy="457200"/>
          </a:xfrm>
          <a:custGeom>
            <a:avLst/>
            <a:gdLst/>
            <a:ahLst/>
            <a:cxnLst/>
            <a:rect l="l" t="t" r="r" b="b"/>
            <a:pathLst>
              <a:path w="304800" h="457200">
                <a:moveTo>
                  <a:pt x="304799" y="0"/>
                </a:moveTo>
                <a:lnTo>
                  <a:pt x="0" y="457199"/>
                </a:lnTo>
              </a:path>
            </a:pathLst>
          </a:custGeom>
          <a:ln w="9524">
            <a:solidFill>
              <a:srgbClr val="000000"/>
            </a:solidFill>
            <a:prstDash val="lgDash"/>
          </a:ln>
        </p:spPr>
        <p:txBody>
          <a:bodyPr wrap="square" lIns="0" tIns="0" rIns="0" bIns="0" rtlCol="0"/>
          <a:lstStyle/>
          <a:p>
            <a:endParaRPr/>
          </a:p>
        </p:txBody>
      </p:sp>
      <p:graphicFrame>
        <p:nvGraphicFramePr>
          <p:cNvPr id="4" name="object 4"/>
          <p:cNvGraphicFramePr>
            <a:graphicFrameLocks noGrp="1"/>
          </p:cNvGraphicFramePr>
          <p:nvPr/>
        </p:nvGraphicFramePr>
        <p:xfrm>
          <a:off x="4872037" y="2814637"/>
          <a:ext cx="1371599" cy="4480556"/>
        </p:xfrm>
        <a:graphic>
          <a:graphicData uri="http://schemas.openxmlformats.org/drawingml/2006/table">
            <a:tbl>
              <a:tblPr firstRow="1" bandRow="1">
                <a:tableStyleId>{2D5ABB26-0587-4C30-8999-92F81FD0307C}</a:tableStyleId>
              </a:tblPr>
              <a:tblGrid>
                <a:gridCol w="1371599"/>
              </a:tblGrid>
              <a:tr h="76199">
                <a:tc>
                  <a:txBody>
                    <a:bodyPr/>
                    <a:lstStyle/>
                    <a:p>
                      <a:endParaRPr sz="24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304799">
                <a:tc>
                  <a:txBody>
                    <a:bodyPr/>
                    <a:lstStyle/>
                    <a:p>
                      <a:pPr marL="147320">
                        <a:lnSpc>
                          <a:spcPts val="2365"/>
                        </a:lnSpc>
                      </a:pPr>
                      <a:r>
                        <a:rPr sz="2000" spc="-5" dirty="0">
                          <a:latin typeface="Times New Roman"/>
                          <a:cs typeface="Times New Roman"/>
                        </a:rPr>
                        <a:t>Main</a:t>
                      </a:r>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380999">
                <a:tc>
                  <a:txBody>
                    <a:bodyPr/>
                    <a:lstStyle/>
                    <a:p>
                      <a:pPr marL="147320">
                        <a:lnSpc>
                          <a:spcPts val="2365"/>
                        </a:lnSpc>
                      </a:pPr>
                      <a:r>
                        <a:rPr sz="2000" dirty="0">
                          <a:latin typeface="Times New Roman"/>
                          <a:cs typeface="Times New Roman"/>
                        </a:rPr>
                        <a:t>a:</a:t>
                      </a:r>
                      <a:r>
                        <a:rPr sz="2000" spc="-85" dirty="0">
                          <a:latin typeface="Times New Roman"/>
                          <a:cs typeface="Times New Roman"/>
                        </a:rPr>
                        <a:t> </a:t>
                      </a:r>
                      <a:r>
                        <a:rPr sz="2000" spc="-5" dirty="0">
                          <a:latin typeface="Times New Roman"/>
                          <a:cs typeface="Times New Roman"/>
                        </a:rPr>
                        <a:t>array</a:t>
                      </a:r>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457199">
                <a:tc>
                  <a:txBody>
                    <a:bodyPr/>
                    <a:lstStyle/>
                    <a:p>
                      <a:pPr marL="86360">
                        <a:lnSpc>
                          <a:spcPct val="100000"/>
                        </a:lnSpc>
                        <a:spcBef>
                          <a:spcPts val="840"/>
                        </a:spcBef>
                      </a:pPr>
                      <a:r>
                        <a:rPr sz="2000" spc="-5" dirty="0">
                          <a:latin typeface="Times New Roman"/>
                          <a:cs typeface="Times New Roman"/>
                        </a:rPr>
                        <a:t>quick(1,9)</a:t>
                      </a:r>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380999">
                <a:tc>
                  <a:txBody>
                    <a:bodyPr/>
                    <a:lstStyle/>
                    <a:p>
                      <a:pPr marL="86360">
                        <a:lnSpc>
                          <a:spcPts val="2039"/>
                        </a:lnSpc>
                      </a:pPr>
                      <a:r>
                        <a:rPr sz="2000" spc="-5" dirty="0">
                          <a:latin typeface="Times New Roman"/>
                          <a:cs typeface="Times New Roman"/>
                        </a:rPr>
                        <a:t>i:</a:t>
                      </a:r>
                      <a:r>
                        <a:rPr sz="2000" spc="-100" dirty="0">
                          <a:latin typeface="Times New Roman"/>
                          <a:cs typeface="Times New Roman"/>
                        </a:rPr>
                        <a:t> </a:t>
                      </a:r>
                      <a:r>
                        <a:rPr sz="2000" spc="-5" dirty="0">
                          <a:latin typeface="Times New Roman"/>
                          <a:cs typeface="Times New Roman"/>
                        </a:rPr>
                        <a:t>integer</a:t>
                      </a:r>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2590799">
                <a:tc>
                  <a:txBody>
                    <a:bodyPr/>
                    <a:lstStyle/>
                    <a:p>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tcPr>
                </a:tc>
              </a:tr>
            </a:tbl>
          </a:graphicData>
        </a:graphic>
      </p:graphicFrame>
      <p:sp>
        <p:nvSpPr>
          <p:cNvPr id="5" name="object 5"/>
          <p:cNvSpPr txBox="1"/>
          <p:nvPr/>
        </p:nvSpPr>
        <p:spPr>
          <a:xfrm>
            <a:off x="916924" y="2321050"/>
            <a:ext cx="2582545" cy="1760220"/>
          </a:xfrm>
          <a:prstGeom prst="rect">
            <a:avLst/>
          </a:prstGeom>
        </p:spPr>
        <p:txBody>
          <a:bodyPr vert="horz" wrap="square" lIns="0" tIns="0" rIns="0" bIns="0" rtlCol="0">
            <a:spAutoFit/>
          </a:bodyPr>
          <a:lstStyle/>
          <a:p>
            <a:pPr marL="393700">
              <a:lnSpc>
                <a:spcPct val="100000"/>
              </a:lnSpc>
            </a:pPr>
            <a:r>
              <a:rPr sz="2400" spc="-5" dirty="0">
                <a:latin typeface="Times New Roman"/>
                <a:cs typeface="Times New Roman"/>
              </a:rPr>
              <a:t>Call</a:t>
            </a:r>
            <a:r>
              <a:rPr sz="2400" spc="-85" dirty="0">
                <a:latin typeface="Times New Roman"/>
                <a:cs typeface="Times New Roman"/>
              </a:rPr>
              <a:t> </a:t>
            </a:r>
            <a:r>
              <a:rPr sz="2400" spc="-5" dirty="0">
                <a:latin typeface="Times New Roman"/>
                <a:cs typeface="Times New Roman"/>
              </a:rPr>
              <a:t>Tree</a:t>
            </a:r>
            <a:endParaRPr sz="2400">
              <a:latin typeface="Times New Roman"/>
              <a:cs typeface="Times New Roman"/>
            </a:endParaRPr>
          </a:p>
          <a:p>
            <a:pPr marL="12700" marR="5080" indent="746760">
              <a:lnSpc>
                <a:spcPts val="5680"/>
              </a:lnSpc>
              <a:spcBef>
                <a:spcPts val="100"/>
              </a:spcBef>
              <a:tabLst>
                <a:tab pos="1307465" algn="l"/>
              </a:tabLst>
            </a:pPr>
            <a:r>
              <a:rPr sz="2400" dirty="0">
                <a:latin typeface="Times New Roman"/>
                <a:cs typeface="Times New Roman"/>
              </a:rPr>
              <a:t>Main  rea</a:t>
            </a:r>
            <a:r>
              <a:rPr sz="2400" spc="-15" dirty="0">
                <a:latin typeface="Times New Roman"/>
                <a:cs typeface="Times New Roman"/>
              </a:rPr>
              <a:t>d</a:t>
            </a:r>
            <a:r>
              <a:rPr sz="2400" dirty="0">
                <a:latin typeface="Times New Roman"/>
                <a:cs typeface="Times New Roman"/>
              </a:rPr>
              <a:t>ar</a:t>
            </a:r>
            <a:r>
              <a:rPr sz="2400" spc="-10" dirty="0">
                <a:latin typeface="Times New Roman"/>
                <a:cs typeface="Times New Roman"/>
              </a:rPr>
              <a:t>r</a:t>
            </a:r>
            <a:r>
              <a:rPr sz="2400" dirty="0">
                <a:latin typeface="Times New Roman"/>
                <a:cs typeface="Times New Roman"/>
              </a:rPr>
              <a:t>ay	</a:t>
            </a:r>
            <a:r>
              <a:rPr sz="2400" spc="-5" dirty="0">
                <a:latin typeface="Times New Roman"/>
                <a:cs typeface="Times New Roman"/>
              </a:rPr>
              <a:t>qu</a:t>
            </a:r>
            <a:r>
              <a:rPr sz="2400" dirty="0">
                <a:latin typeface="Times New Roman"/>
                <a:cs typeface="Times New Roman"/>
              </a:rPr>
              <a:t>ic</a:t>
            </a:r>
            <a:r>
              <a:rPr sz="2400" spc="-15" dirty="0">
                <a:latin typeface="Times New Roman"/>
                <a:cs typeface="Times New Roman"/>
              </a:rPr>
              <a:t>k</a:t>
            </a:r>
            <a:r>
              <a:rPr sz="2400" dirty="0">
                <a:latin typeface="Times New Roman"/>
                <a:cs typeface="Times New Roman"/>
              </a:rPr>
              <a:t>(</a:t>
            </a:r>
            <a:r>
              <a:rPr sz="2400" spc="-5" dirty="0">
                <a:latin typeface="Times New Roman"/>
                <a:cs typeface="Times New Roman"/>
              </a:rPr>
              <a:t>1,9</a:t>
            </a:r>
            <a:r>
              <a:rPr sz="2400" dirty="0">
                <a:latin typeface="Times New Roman"/>
                <a:cs typeface="Times New Roman"/>
              </a:rPr>
              <a:t>)</a:t>
            </a:r>
            <a:endParaRPr sz="2400">
              <a:latin typeface="Times New Roman"/>
              <a:cs typeface="Times New Roman"/>
            </a:endParaRPr>
          </a:p>
        </p:txBody>
      </p:sp>
      <p:sp>
        <p:nvSpPr>
          <p:cNvPr id="6" name="object 6"/>
          <p:cNvSpPr/>
          <p:nvPr/>
        </p:nvSpPr>
        <p:spPr>
          <a:xfrm>
            <a:off x="2057400" y="3276600"/>
            <a:ext cx="381000" cy="457200"/>
          </a:xfrm>
          <a:custGeom>
            <a:avLst/>
            <a:gdLst/>
            <a:ahLst/>
            <a:cxnLst/>
            <a:rect l="l" t="t" r="r" b="b"/>
            <a:pathLst>
              <a:path w="381000" h="457200">
                <a:moveTo>
                  <a:pt x="0" y="0"/>
                </a:moveTo>
                <a:lnTo>
                  <a:pt x="380999" y="457199"/>
                </a:lnTo>
              </a:path>
            </a:pathLst>
          </a:custGeom>
          <a:ln w="9524">
            <a:solidFill>
              <a:srgbClr val="000000"/>
            </a:solidFill>
          </a:ln>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Stack </a:t>
            </a:r>
            <a:r>
              <a:rPr spc="-5" dirty="0"/>
              <a:t>Allocation </a:t>
            </a:r>
            <a:r>
              <a:rPr dirty="0"/>
              <a:t>for quicksort</a:t>
            </a:r>
            <a:r>
              <a:rPr spc="-65" dirty="0"/>
              <a:t> </a:t>
            </a:r>
            <a:r>
              <a:rPr dirty="0"/>
              <a:t>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59298" y="2285998"/>
            <a:ext cx="3361054" cy="388620"/>
          </a:xfrm>
          <a:prstGeom prst="rect">
            <a:avLst/>
          </a:prstGeom>
        </p:spPr>
        <p:txBody>
          <a:bodyPr vert="horz" wrap="square" lIns="0" tIns="0" rIns="0" bIns="0" rtlCol="0">
            <a:spAutoFit/>
          </a:bodyPr>
          <a:lstStyle/>
          <a:p>
            <a:pPr marL="12700">
              <a:lnSpc>
                <a:spcPct val="100000"/>
              </a:lnSpc>
            </a:pPr>
            <a:r>
              <a:rPr sz="2400" dirty="0">
                <a:latin typeface="Times New Roman"/>
                <a:cs typeface="Times New Roman"/>
              </a:rPr>
              <a:t>Stack </a:t>
            </a:r>
            <a:r>
              <a:rPr sz="2400" spc="-5" dirty="0">
                <a:latin typeface="Times New Roman"/>
                <a:cs typeface="Times New Roman"/>
              </a:rPr>
              <a:t>(growing</a:t>
            </a:r>
            <a:r>
              <a:rPr sz="2400" spc="-60" dirty="0">
                <a:latin typeface="Times New Roman"/>
                <a:cs typeface="Times New Roman"/>
              </a:rPr>
              <a:t> </a:t>
            </a:r>
            <a:r>
              <a:rPr sz="2400" spc="-5" dirty="0">
                <a:latin typeface="Times New Roman"/>
                <a:cs typeface="Times New Roman"/>
              </a:rPr>
              <a:t>downward)</a:t>
            </a:r>
            <a:endParaRPr sz="2400">
              <a:latin typeface="Times New Roman"/>
              <a:cs typeface="Times New Roman"/>
            </a:endParaRPr>
          </a:p>
        </p:txBody>
      </p:sp>
      <p:sp>
        <p:nvSpPr>
          <p:cNvPr id="3" name="object 3"/>
          <p:cNvSpPr/>
          <p:nvPr/>
        </p:nvSpPr>
        <p:spPr>
          <a:xfrm>
            <a:off x="1676400" y="3276600"/>
            <a:ext cx="304800" cy="457200"/>
          </a:xfrm>
          <a:custGeom>
            <a:avLst/>
            <a:gdLst/>
            <a:ahLst/>
            <a:cxnLst/>
            <a:rect l="l" t="t" r="r" b="b"/>
            <a:pathLst>
              <a:path w="304800" h="457200">
                <a:moveTo>
                  <a:pt x="304799" y="0"/>
                </a:moveTo>
                <a:lnTo>
                  <a:pt x="0" y="457199"/>
                </a:lnTo>
              </a:path>
            </a:pathLst>
          </a:custGeom>
          <a:ln w="9524">
            <a:solidFill>
              <a:srgbClr val="000000"/>
            </a:solidFill>
            <a:prstDash val="lgDash"/>
          </a:ln>
        </p:spPr>
        <p:txBody>
          <a:bodyPr wrap="square" lIns="0" tIns="0" rIns="0" bIns="0" rtlCol="0"/>
          <a:lstStyle/>
          <a:p>
            <a:endParaRPr/>
          </a:p>
        </p:txBody>
      </p:sp>
      <p:sp>
        <p:nvSpPr>
          <p:cNvPr id="4" name="object 4"/>
          <p:cNvSpPr txBox="1"/>
          <p:nvPr/>
        </p:nvSpPr>
        <p:spPr>
          <a:xfrm>
            <a:off x="916939" y="2321050"/>
            <a:ext cx="2582545" cy="1760220"/>
          </a:xfrm>
          <a:prstGeom prst="rect">
            <a:avLst/>
          </a:prstGeom>
        </p:spPr>
        <p:txBody>
          <a:bodyPr vert="horz" wrap="square" lIns="0" tIns="0" rIns="0" bIns="0" rtlCol="0">
            <a:spAutoFit/>
          </a:bodyPr>
          <a:lstStyle/>
          <a:p>
            <a:pPr marL="393065">
              <a:lnSpc>
                <a:spcPct val="100000"/>
              </a:lnSpc>
            </a:pPr>
            <a:r>
              <a:rPr sz="2400" spc="-5" dirty="0">
                <a:latin typeface="Times New Roman"/>
                <a:cs typeface="Times New Roman"/>
              </a:rPr>
              <a:t>Call</a:t>
            </a:r>
            <a:r>
              <a:rPr sz="2400" spc="-85" dirty="0">
                <a:latin typeface="Times New Roman"/>
                <a:cs typeface="Times New Roman"/>
              </a:rPr>
              <a:t> </a:t>
            </a:r>
            <a:r>
              <a:rPr sz="2400" spc="-5" dirty="0">
                <a:latin typeface="Times New Roman"/>
                <a:cs typeface="Times New Roman"/>
              </a:rPr>
              <a:t>Tree</a:t>
            </a:r>
            <a:endParaRPr sz="2400">
              <a:latin typeface="Times New Roman"/>
              <a:cs typeface="Times New Roman"/>
            </a:endParaRPr>
          </a:p>
          <a:p>
            <a:pPr marL="12700" marR="5080" indent="746760">
              <a:lnSpc>
                <a:spcPts val="5680"/>
              </a:lnSpc>
              <a:spcBef>
                <a:spcPts val="100"/>
              </a:spcBef>
              <a:tabLst>
                <a:tab pos="1307465" algn="l"/>
              </a:tabLst>
            </a:pPr>
            <a:r>
              <a:rPr sz="2400" dirty="0">
                <a:solidFill>
                  <a:srgbClr val="31319A"/>
                </a:solidFill>
                <a:latin typeface="Times New Roman"/>
                <a:cs typeface="Times New Roman"/>
              </a:rPr>
              <a:t>Main  </a:t>
            </a:r>
            <a:r>
              <a:rPr sz="2400" dirty="0">
                <a:latin typeface="Times New Roman"/>
                <a:cs typeface="Times New Roman"/>
              </a:rPr>
              <a:t>rea</a:t>
            </a:r>
            <a:r>
              <a:rPr sz="2400" spc="-15" dirty="0">
                <a:latin typeface="Times New Roman"/>
                <a:cs typeface="Times New Roman"/>
              </a:rPr>
              <a:t>d</a:t>
            </a:r>
            <a:r>
              <a:rPr sz="2400" dirty="0">
                <a:latin typeface="Times New Roman"/>
                <a:cs typeface="Times New Roman"/>
              </a:rPr>
              <a:t>ar</a:t>
            </a:r>
            <a:r>
              <a:rPr sz="2400" spc="-10" dirty="0">
                <a:latin typeface="Times New Roman"/>
                <a:cs typeface="Times New Roman"/>
              </a:rPr>
              <a:t>r</a:t>
            </a:r>
            <a:r>
              <a:rPr sz="2400" dirty="0">
                <a:latin typeface="Times New Roman"/>
                <a:cs typeface="Times New Roman"/>
              </a:rPr>
              <a:t>ay	</a:t>
            </a:r>
            <a:r>
              <a:rPr sz="2400" spc="-5" dirty="0">
                <a:solidFill>
                  <a:srgbClr val="31319A"/>
                </a:solidFill>
                <a:latin typeface="Times New Roman"/>
                <a:cs typeface="Times New Roman"/>
              </a:rPr>
              <a:t>qu</a:t>
            </a:r>
            <a:r>
              <a:rPr sz="2400" dirty="0">
                <a:solidFill>
                  <a:srgbClr val="31319A"/>
                </a:solidFill>
                <a:latin typeface="Times New Roman"/>
                <a:cs typeface="Times New Roman"/>
              </a:rPr>
              <a:t>ic</a:t>
            </a:r>
            <a:r>
              <a:rPr sz="2400" spc="-15" dirty="0">
                <a:solidFill>
                  <a:srgbClr val="31319A"/>
                </a:solidFill>
                <a:latin typeface="Times New Roman"/>
                <a:cs typeface="Times New Roman"/>
              </a:rPr>
              <a:t>k</a:t>
            </a:r>
            <a:r>
              <a:rPr sz="2400" dirty="0">
                <a:solidFill>
                  <a:srgbClr val="31319A"/>
                </a:solidFill>
                <a:latin typeface="Times New Roman"/>
                <a:cs typeface="Times New Roman"/>
              </a:rPr>
              <a:t>(</a:t>
            </a:r>
            <a:r>
              <a:rPr sz="2400" spc="-5" dirty="0">
                <a:solidFill>
                  <a:srgbClr val="31319A"/>
                </a:solidFill>
                <a:latin typeface="Times New Roman"/>
                <a:cs typeface="Times New Roman"/>
              </a:rPr>
              <a:t>1,9</a:t>
            </a:r>
            <a:r>
              <a:rPr sz="2400" dirty="0">
                <a:solidFill>
                  <a:srgbClr val="31319A"/>
                </a:solidFill>
                <a:latin typeface="Times New Roman"/>
                <a:cs typeface="Times New Roman"/>
              </a:rPr>
              <a:t>)</a:t>
            </a:r>
            <a:endParaRPr sz="2400">
              <a:latin typeface="Times New Roman"/>
              <a:cs typeface="Times New Roman"/>
            </a:endParaRPr>
          </a:p>
        </p:txBody>
      </p:sp>
      <p:sp>
        <p:nvSpPr>
          <p:cNvPr id="5" name="object 5"/>
          <p:cNvSpPr/>
          <p:nvPr/>
        </p:nvSpPr>
        <p:spPr>
          <a:xfrm>
            <a:off x="2057400" y="3276600"/>
            <a:ext cx="381000" cy="457200"/>
          </a:xfrm>
          <a:custGeom>
            <a:avLst/>
            <a:gdLst/>
            <a:ahLst/>
            <a:cxnLst/>
            <a:rect l="l" t="t" r="r" b="b"/>
            <a:pathLst>
              <a:path w="381000" h="457200">
                <a:moveTo>
                  <a:pt x="0" y="0"/>
                </a:moveTo>
                <a:lnTo>
                  <a:pt x="380999" y="457199"/>
                </a:lnTo>
              </a:path>
            </a:pathLst>
          </a:custGeom>
          <a:ln w="9524">
            <a:solidFill>
              <a:srgbClr val="000000"/>
            </a:solidFill>
          </a:ln>
        </p:spPr>
        <p:txBody>
          <a:bodyPr wrap="square" lIns="0" tIns="0" rIns="0" bIns="0" rtlCol="0"/>
          <a:lstStyle/>
          <a:p>
            <a:endParaRPr/>
          </a:p>
        </p:txBody>
      </p:sp>
      <p:sp>
        <p:nvSpPr>
          <p:cNvPr id="6" name="object 6"/>
          <p:cNvSpPr txBox="1"/>
          <p:nvPr/>
        </p:nvSpPr>
        <p:spPr>
          <a:xfrm>
            <a:off x="2212339" y="4683249"/>
            <a:ext cx="1287145" cy="388620"/>
          </a:xfrm>
          <a:prstGeom prst="rect">
            <a:avLst/>
          </a:prstGeom>
        </p:spPr>
        <p:txBody>
          <a:bodyPr vert="horz" wrap="square" lIns="0" tIns="0" rIns="0" bIns="0" rtlCol="0">
            <a:spAutoFit/>
          </a:bodyPr>
          <a:lstStyle/>
          <a:p>
            <a:pPr marL="12700">
              <a:lnSpc>
                <a:spcPct val="100000"/>
              </a:lnSpc>
            </a:pPr>
            <a:r>
              <a:rPr sz="2400" spc="-5" dirty="0">
                <a:solidFill>
                  <a:srgbClr val="31319A"/>
                </a:solidFill>
                <a:latin typeface="Times New Roman"/>
                <a:cs typeface="Times New Roman"/>
              </a:rPr>
              <a:t>quick(1,3)</a:t>
            </a:r>
            <a:endParaRPr sz="2400">
              <a:latin typeface="Times New Roman"/>
              <a:cs typeface="Times New Roman"/>
            </a:endParaRPr>
          </a:p>
        </p:txBody>
      </p:sp>
      <p:sp>
        <p:nvSpPr>
          <p:cNvPr id="7" name="object 7"/>
          <p:cNvSpPr txBox="1"/>
          <p:nvPr/>
        </p:nvSpPr>
        <p:spPr>
          <a:xfrm>
            <a:off x="2212339" y="5673849"/>
            <a:ext cx="1287145" cy="388620"/>
          </a:xfrm>
          <a:prstGeom prst="rect">
            <a:avLst/>
          </a:prstGeom>
        </p:spPr>
        <p:txBody>
          <a:bodyPr vert="horz" wrap="square" lIns="0" tIns="0" rIns="0" bIns="0" rtlCol="0">
            <a:spAutoFit/>
          </a:bodyPr>
          <a:lstStyle/>
          <a:p>
            <a:pPr marL="12700">
              <a:lnSpc>
                <a:spcPct val="100000"/>
              </a:lnSpc>
            </a:pPr>
            <a:r>
              <a:rPr sz="2400" spc="-5" dirty="0">
                <a:solidFill>
                  <a:srgbClr val="31319A"/>
                </a:solidFill>
                <a:latin typeface="Times New Roman"/>
                <a:cs typeface="Times New Roman"/>
              </a:rPr>
              <a:t>quick(1,0)</a:t>
            </a:r>
            <a:endParaRPr sz="2400">
              <a:latin typeface="Times New Roman"/>
              <a:cs typeface="Times New Roman"/>
            </a:endParaRPr>
          </a:p>
        </p:txBody>
      </p:sp>
      <p:sp>
        <p:nvSpPr>
          <p:cNvPr id="8" name="object 8"/>
          <p:cNvSpPr/>
          <p:nvPr/>
        </p:nvSpPr>
        <p:spPr>
          <a:xfrm>
            <a:off x="2667000" y="4038600"/>
            <a:ext cx="0" cy="685800"/>
          </a:xfrm>
          <a:custGeom>
            <a:avLst/>
            <a:gdLst/>
            <a:ahLst/>
            <a:cxnLst/>
            <a:rect l="l" t="t" r="r" b="b"/>
            <a:pathLst>
              <a:path h="685800">
                <a:moveTo>
                  <a:pt x="0" y="0"/>
                </a:moveTo>
                <a:lnTo>
                  <a:pt x="0" y="685799"/>
                </a:lnTo>
              </a:path>
            </a:pathLst>
          </a:custGeom>
          <a:ln w="9524">
            <a:solidFill>
              <a:srgbClr val="000000"/>
            </a:solidFill>
          </a:ln>
        </p:spPr>
        <p:txBody>
          <a:bodyPr wrap="square" lIns="0" tIns="0" rIns="0" bIns="0" rtlCol="0"/>
          <a:lstStyle/>
          <a:p>
            <a:endParaRPr/>
          </a:p>
        </p:txBody>
      </p:sp>
      <p:sp>
        <p:nvSpPr>
          <p:cNvPr id="9" name="object 9"/>
          <p:cNvSpPr/>
          <p:nvPr/>
        </p:nvSpPr>
        <p:spPr>
          <a:xfrm>
            <a:off x="2667000" y="5029200"/>
            <a:ext cx="0" cy="762000"/>
          </a:xfrm>
          <a:custGeom>
            <a:avLst/>
            <a:gdLst/>
            <a:ahLst/>
            <a:cxnLst/>
            <a:rect l="l" t="t" r="r" b="b"/>
            <a:pathLst>
              <a:path h="762000">
                <a:moveTo>
                  <a:pt x="0" y="0"/>
                </a:moveTo>
                <a:lnTo>
                  <a:pt x="0" y="761999"/>
                </a:lnTo>
              </a:path>
            </a:pathLst>
          </a:custGeom>
          <a:ln w="9524">
            <a:solidFill>
              <a:srgbClr val="000000"/>
            </a:solidFill>
          </a:ln>
        </p:spPr>
        <p:txBody>
          <a:bodyPr wrap="square" lIns="0" tIns="0" rIns="0" bIns="0" rtlCol="0"/>
          <a:lstStyle/>
          <a:p>
            <a:endParaRPr/>
          </a:p>
        </p:txBody>
      </p:sp>
      <p:sp>
        <p:nvSpPr>
          <p:cNvPr id="10" name="object 10"/>
          <p:cNvSpPr/>
          <p:nvPr/>
        </p:nvSpPr>
        <p:spPr>
          <a:xfrm>
            <a:off x="1371600" y="4038600"/>
            <a:ext cx="1295400" cy="762000"/>
          </a:xfrm>
          <a:custGeom>
            <a:avLst/>
            <a:gdLst/>
            <a:ahLst/>
            <a:cxnLst/>
            <a:rect l="l" t="t" r="r" b="b"/>
            <a:pathLst>
              <a:path w="1295400" h="762000">
                <a:moveTo>
                  <a:pt x="1295399" y="0"/>
                </a:moveTo>
                <a:lnTo>
                  <a:pt x="0" y="761999"/>
                </a:lnTo>
              </a:path>
            </a:pathLst>
          </a:custGeom>
          <a:ln w="9524">
            <a:solidFill>
              <a:srgbClr val="000000"/>
            </a:solidFill>
            <a:prstDash val="lgDash"/>
          </a:ln>
        </p:spPr>
        <p:txBody>
          <a:bodyPr wrap="square" lIns="0" tIns="0" rIns="0" bIns="0" rtlCol="0"/>
          <a:lstStyle/>
          <a:p>
            <a:endParaRPr/>
          </a:p>
        </p:txBody>
      </p:sp>
      <p:sp>
        <p:nvSpPr>
          <p:cNvPr id="11" name="object 11"/>
          <p:cNvSpPr/>
          <p:nvPr/>
        </p:nvSpPr>
        <p:spPr>
          <a:xfrm>
            <a:off x="1600200" y="5029200"/>
            <a:ext cx="1066800" cy="762000"/>
          </a:xfrm>
          <a:custGeom>
            <a:avLst/>
            <a:gdLst/>
            <a:ahLst/>
            <a:cxnLst/>
            <a:rect l="l" t="t" r="r" b="b"/>
            <a:pathLst>
              <a:path w="1066800" h="762000">
                <a:moveTo>
                  <a:pt x="1066799" y="0"/>
                </a:moveTo>
                <a:lnTo>
                  <a:pt x="0" y="761999"/>
                </a:lnTo>
              </a:path>
            </a:pathLst>
          </a:custGeom>
          <a:ln w="9524">
            <a:solidFill>
              <a:srgbClr val="000000"/>
            </a:solidFill>
            <a:prstDash val="lgDash"/>
          </a:ln>
        </p:spPr>
        <p:txBody>
          <a:bodyPr wrap="square" lIns="0" tIns="0" rIns="0" bIns="0" rtlCol="0"/>
          <a:lstStyle/>
          <a:p>
            <a:endParaRPr/>
          </a:p>
        </p:txBody>
      </p:sp>
      <p:sp>
        <p:nvSpPr>
          <p:cNvPr id="12" name="object 12"/>
          <p:cNvSpPr txBox="1"/>
          <p:nvPr/>
        </p:nvSpPr>
        <p:spPr>
          <a:xfrm>
            <a:off x="1130299" y="4724398"/>
            <a:ext cx="762635"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p</a:t>
            </a:r>
            <a:r>
              <a:rPr sz="2400" dirty="0">
                <a:latin typeface="Times New Roman"/>
                <a:cs typeface="Times New Roman"/>
              </a:rPr>
              <a:t>(</a:t>
            </a:r>
            <a:r>
              <a:rPr sz="2400" spc="-5" dirty="0">
                <a:latin typeface="Times New Roman"/>
                <a:cs typeface="Times New Roman"/>
              </a:rPr>
              <a:t>1,9</a:t>
            </a:r>
            <a:r>
              <a:rPr sz="2400" dirty="0">
                <a:latin typeface="Times New Roman"/>
                <a:cs typeface="Times New Roman"/>
              </a:rPr>
              <a:t>)</a:t>
            </a:r>
            <a:endParaRPr sz="2400">
              <a:latin typeface="Times New Roman"/>
              <a:cs typeface="Times New Roman"/>
            </a:endParaRPr>
          </a:p>
        </p:txBody>
      </p:sp>
      <p:sp>
        <p:nvSpPr>
          <p:cNvPr id="13" name="object 13"/>
          <p:cNvSpPr txBox="1"/>
          <p:nvPr/>
        </p:nvSpPr>
        <p:spPr>
          <a:xfrm>
            <a:off x="1145539" y="5750049"/>
            <a:ext cx="762635"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p</a:t>
            </a:r>
            <a:r>
              <a:rPr sz="2400" dirty="0">
                <a:latin typeface="Times New Roman"/>
                <a:cs typeface="Times New Roman"/>
              </a:rPr>
              <a:t>(</a:t>
            </a:r>
            <a:r>
              <a:rPr sz="2400" spc="-5" dirty="0">
                <a:latin typeface="Times New Roman"/>
                <a:cs typeface="Times New Roman"/>
              </a:rPr>
              <a:t>1,9</a:t>
            </a:r>
            <a:r>
              <a:rPr sz="2400" dirty="0">
                <a:latin typeface="Times New Roman"/>
                <a:cs typeface="Times New Roman"/>
              </a:rPr>
              <a:t>)</a:t>
            </a:r>
            <a:endParaRPr sz="2400">
              <a:latin typeface="Times New Roman"/>
              <a:cs typeface="Times New Roman"/>
            </a:endParaRPr>
          </a:p>
        </p:txBody>
      </p:sp>
      <p:graphicFrame>
        <p:nvGraphicFramePr>
          <p:cNvPr id="14" name="object 14"/>
          <p:cNvGraphicFramePr>
            <a:graphicFrameLocks noGrp="1"/>
          </p:cNvGraphicFramePr>
          <p:nvPr/>
        </p:nvGraphicFramePr>
        <p:xfrm>
          <a:off x="4872037" y="2814637"/>
          <a:ext cx="1371599" cy="4480552"/>
        </p:xfrm>
        <a:graphic>
          <a:graphicData uri="http://schemas.openxmlformats.org/drawingml/2006/table">
            <a:tbl>
              <a:tblPr firstRow="1" bandRow="1">
                <a:tableStyleId>{2D5ABB26-0587-4C30-8999-92F81FD0307C}</a:tableStyleId>
              </a:tblPr>
              <a:tblGrid>
                <a:gridCol w="1371599"/>
              </a:tblGrid>
              <a:tr h="76199">
                <a:tc>
                  <a:txBody>
                    <a:bodyPr/>
                    <a:lstStyle/>
                    <a:p>
                      <a:endParaRPr sz="24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304799">
                <a:tc>
                  <a:txBody>
                    <a:bodyPr/>
                    <a:lstStyle/>
                    <a:p>
                      <a:pPr marL="147320">
                        <a:lnSpc>
                          <a:spcPts val="2365"/>
                        </a:lnSpc>
                      </a:pPr>
                      <a:r>
                        <a:rPr sz="2000" spc="-5" dirty="0">
                          <a:latin typeface="Times New Roman"/>
                          <a:cs typeface="Times New Roman"/>
                        </a:rPr>
                        <a:t>Main</a:t>
                      </a:r>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380999">
                <a:tc>
                  <a:txBody>
                    <a:bodyPr/>
                    <a:lstStyle/>
                    <a:p>
                      <a:pPr marL="147320">
                        <a:lnSpc>
                          <a:spcPts val="2365"/>
                        </a:lnSpc>
                      </a:pPr>
                      <a:r>
                        <a:rPr sz="2000" dirty="0">
                          <a:latin typeface="Times New Roman"/>
                          <a:cs typeface="Times New Roman"/>
                        </a:rPr>
                        <a:t>a:</a:t>
                      </a:r>
                      <a:r>
                        <a:rPr sz="2000" spc="-85" dirty="0">
                          <a:latin typeface="Times New Roman"/>
                          <a:cs typeface="Times New Roman"/>
                        </a:rPr>
                        <a:t> </a:t>
                      </a:r>
                      <a:r>
                        <a:rPr sz="2000" spc="-5" dirty="0">
                          <a:latin typeface="Times New Roman"/>
                          <a:cs typeface="Times New Roman"/>
                        </a:rPr>
                        <a:t>array</a:t>
                      </a:r>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457199">
                <a:tc>
                  <a:txBody>
                    <a:bodyPr/>
                    <a:lstStyle/>
                    <a:p>
                      <a:pPr marL="86360">
                        <a:lnSpc>
                          <a:spcPct val="100000"/>
                        </a:lnSpc>
                        <a:spcBef>
                          <a:spcPts val="840"/>
                        </a:spcBef>
                      </a:pPr>
                      <a:r>
                        <a:rPr sz="2000" spc="-5" dirty="0">
                          <a:latin typeface="Times New Roman"/>
                          <a:cs typeface="Times New Roman"/>
                        </a:rPr>
                        <a:t>quick(1,9)</a:t>
                      </a:r>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380999">
                <a:tc>
                  <a:txBody>
                    <a:bodyPr/>
                    <a:lstStyle/>
                    <a:p>
                      <a:pPr marL="86360">
                        <a:lnSpc>
                          <a:spcPts val="2039"/>
                        </a:lnSpc>
                      </a:pPr>
                      <a:r>
                        <a:rPr sz="2000" spc="-5" dirty="0">
                          <a:latin typeface="Times New Roman"/>
                          <a:cs typeface="Times New Roman"/>
                        </a:rPr>
                        <a:t>i:</a:t>
                      </a:r>
                      <a:r>
                        <a:rPr sz="2000" spc="-100" dirty="0">
                          <a:latin typeface="Times New Roman"/>
                          <a:cs typeface="Times New Roman"/>
                        </a:rPr>
                        <a:t> </a:t>
                      </a:r>
                      <a:r>
                        <a:rPr sz="2000" spc="-5" dirty="0">
                          <a:latin typeface="Times New Roman"/>
                          <a:cs typeface="Times New Roman"/>
                        </a:rPr>
                        <a:t>integer</a:t>
                      </a:r>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457199">
                <a:tc>
                  <a:txBody>
                    <a:bodyPr/>
                    <a:lstStyle/>
                    <a:p>
                      <a:pPr marL="86360">
                        <a:lnSpc>
                          <a:spcPct val="100000"/>
                        </a:lnSpc>
                        <a:spcBef>
                          <a:spcPts val="840"/>
                        </a:spcBef>
                      </a:pPr>
                      <a:r>
                        <a:rPr sz="2000" spc="-5" dirty="0">
                          <a:latin typeface="Times New Roman"/>
                          <a:cs typeface="Times New Roman"/>
                        </a:rPr>
                        <a:t>quick(1,3)</a:t>
                      </a:r>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380999">
                <a:tc>
                  <a:txBody>
                    <a:bodyPr/>
                    <a:lstStyle/>
                    <a:p>
                      <a:pPr marL="86360">
                        <a:lnSpc>
                          <a:spcPts val="2039"/>
                        </a:lnSpc>
                      </a:pPr>
                      <a:r>
                        <a:rPr sz="2000" spc="-5" dirty="0">
                          <a:latin typeface="Times New Roman"/>
                          <a:cs typeface="Times New Roman"/>
                        </a:rPr>
                        <a:t>i:</a:t>
                      </a:r>
                      <a:r>
                        <a:rPr sz="2000" spc="-100" dirty="0">
                          <a:latin typeface="Times New Roman"/>
                          <a:cs typeface="Times New Roman"/>
                        </a:rPr>
                        <a:t> </a:t>
                      </a:r>
                      <a:r>
                        <a:rPr sz="2000" spc="-5" dirty="0">
                          <a:latin typeface="Times New Roman"/>
                          <a:cs typeface="Times New Roman"/>
                        </a:rPr>
                        <a:t>integer</a:t>
                      </a:r>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380999">
                <a:tc>
                  <a:txBody>
                    <a:bodyPr/>
                    <a:lstStyle/>
                    <a:p>
                      <a:pPr marL="86360">
                        <a:lnSpc>
                          <a:spcPct val="100000"/>
                        </a:lnSpc>
                        <a:spcBef>
                          <a:spcPts val="240"/>
                        </a:spcBef>
                      </a:pPr>
                      <a:r>
                        <a:rPr sz="2000" spc="-5" dirty="0">
                          <a:latin typeface="Times New Roman"/>
                          <a:cs typeface="Times New Roman"/>
                        </a:rPr>
                        <a:t>quick(1,0)</a:t>
                      </a:r>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457199">
                <a:tc>
                  <a:txBody>
                    <a:bodyPr/>
                    <a:lstStyle/>
                    <a:p>
                      <a:pPr marL="86360">
                        <a:lnSpc>
                          <a:spcPts val="2039"/>
                        </a:lnSpc>
                      </a:pPr>
                      <a:r>
                        <a:rPr sz="2000" spc="-5" dirty="0">
                          <a:latin typeface="Times New Roman"/>
                          <a:cs typeface="Times New Roman"/>
                        </a:rPr>
                        <a:t>i:</a:t>
                      </a:r>
                      <a:r>
                        <a:rPr sz="2000" spc="-100" dirty="0">
                          <a:latin typeface="Times New Roman"/>
                          <a:cs typeface="Times New Roman"/>
                        </a:rPr>
                        <a:t> </a:t>
                      </a:r>
                      <a:r>
                        <a:rPr sz="2000" spc="-5" dirty="0">
                          <a:latin typeface="Times New Roman"/>
                          <a:cs typeface="Times New Roman"/>
                        </a:rPr>
                        <a:t>integer</a:t>
                      </a:r>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r>
              <a:tr h="914399">
                <a:tc>
                  <a:txBody>
                    <a:bodyPr/>
                    <a:lstStyle/>
                    <a:p>
                      <a:endParaRPr sz="2000">
                        <a:latin typeface="Times New Roman"/>
                        <a:cs typeface="Times New Roman"/>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tcPr>
                </a:tc>
              </a:tr>
            </a:tbl>
          </a:graphicData>
        </a:graphic>
      </p:graphicFrame>
      <p:sp>
        <p:nvSpPr>
          <p:cNvPr id="15" name="object 1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Stack </a:t>
            </a:r>
            <a:r>
              <a:rPr spc="-5" dirty="0"/>
              <a:t>Allocation </a:t>
            </a:r>
            <a:r>
              <a:rPr dirty="0"/>
              <a:t>for quicksort</a:t>
            </a:r>
            <a:r>
              <a:rPr spc="-65" dirty="0"/>
              <a:t> </a:t>
            </a:r>
            <a:r>
              <a:rPr dirty="0"/>
              <a:t>3</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739" y="799083"/>
            <a:ext cx="8376920" cy="800219"/>
          </a:xfrm>
        </p:spPr>
        <p:txBody>
          <a:bodyPr/>
          <a:lstStyle/>
          <a:p>
            <a:r>
              <a:rPr lang="en-US" b="1" dirty="0"/>
              <a:t>Activation Trees</a:t>
            </a:r>
            <a:br>
              <a:rPr lang="en-US" b="1" dirty="0"/>
            </a:br>
            <a:endParaRPr lang="en-US" dirty="0"/>
          </a:p>
        </p:txBody>
      </p:sp>
      <p:sp>
        <p:nvSpPr>
          <p:cNvPr id="3" name="Content Placeholder 2"/>
          <p:cNvSpPr>
            <a:spLocks noGrp="1"/>
          </p:cNvSpPr>
          <p:nvPr>
            <p:ph sz="half" idx="2"/>
          </p:nvPr>
        </p:nvSpPr>
        <p:spPr>
          <a:xfrm>
            <a:off x="690081" y="1477486"/>
            <a:ext cx="4375404" cy="5170646"/>
          </a:xfrm>
        </p:spPr>
        <p:txBody>
          <a:bodyPr/>
          <a:lstStyle/>
          <a:p>
            <a:r>
              <a:rPr lang="en-US" sz="1600" dirty="0"/>
              <a:t>System starts main               </a:t>
            </a:r>
            <a:r>
              <a:rPr lang="en-US" sz="1600" dirty="0" err="1"/>
              <a:t>int</a:t>
            </a:r>
            <a:r>
              <a:rPr lang="en-US" sz="1600" dirty="0"/>
              <a:t> a[10];</a:t>
            </a:r>
          </a:p>
          <a:p>
            <a:r>
              <a:rPr lang="en-US" sz="1600" dirty="0"/>
              <a:t>      enter f(5)                   </a:t>
            </a:r>
            <a:r>
              <a:rPr lang="en-US" sz="1600" dirty="0" err="1"/>
              <a:t>int</a:t>
            </a:r>
            <a:r>
              <a:rPr lang="en-US" sz="1600" dirty="0"/>
              <a:t> main(){</a:t>
            </a:r>
          </a:p>
          <a:p>
            <a:r>
              <a:rPr lang="en-US" sz="1600" dirty="0"/>
              <a:t>          enter f(4)                   </a:t>
            </a:r>
            <a:r>
              <a:rPr lang="en-US" sz="1600" dirty="0" err="1"/>
              <a:t>int</a:t>
            </a:r>
            <a:r>
              <a:rPr lang="en-US" sz="1600" dirty="0"/>
              <a:t> </a:t>
            </a:r>
            <a:r>
              <a:rPr lang="en-US" sz="1600" dirty="0" err="1"/>
              <a:t>i</a:t>
            </a:r>
            <a:r>
              <a:rPr lang="en-US" sz="1600" dirty="0"/>
              <a:t>;</a:t>
            </a:r>
          </a:p>
          <a:p>
            <a:r>
              <a:rPr lang="en-US" sz="1600" dirty="0"/>
              <a:t>              enter f(3)               for (</a:t>
            </a:r>
            <a:r>
              <a:rPr lang="en-US" sz="1600" dirty="0" err="1"/>
              <a:t>i</a:t>
            </a:r>
            <a:r>
              <a:rPr lang="en-US" sz="1600" dirty="0"/>
              <a:t>=0; </a:t>
            </a:r>
            <a:r>
              <a:rPr lang="en-US" sz="1600" dirty="0" err="1"/>
              <a:t>i</a:t>
            </a:r>
            <a:r>
              <a:rPr lang="en-US" sz="1600" dirty="0"/>
              <a:t>&lt;10; </a:t>
            </a:r>
            <a:r>
              <a:rPr lang="en-US" sz="1600" dirty="0" err="1"/>
              <a:t>i</a:t>
            </a:r>
            <a:r>
              <a:rPr lang="en-US" sz="1600" dirty="0"/>
              <a:t>++){</a:t>
            </a:r>
          </a:p>
          <a:p>
            <a:r>
              <a:rPr lang="en-US" sz="1600" dirty="0"/>
              <a:t>                  enter f(2)             a[</a:t>
            </a:r>
            <a:r>
              <a:rPr lang="en-US" sz="1600" dirty="0" err="1"/>
              <a:t>i</a:t>
            </a:r>
            <a:r>
              <a:rPr lang="en-US" sz="1600" dirty="0"/>
              <a:t>] = f(</a:t>
            </a:r>
            <a:r>
              <a:rPr lang="en-US" sz="1600" dirty="0" err="1"/>
              <a:t>i</a:t>
            </a:r>
            <a:r>
              <a:rPr lang="en-US" sz="1600" dirty="0"/>
              <a:t>);</a:t>
            </a:r>
          </a:p>
          <a:p>
            <a:r>
              <a:rPr lang="en-US" sz="1600" dirty="0"/>
              <a:t>                  exit f(2)            }</a:t>
            </a:r>
          </a:p>
          <a:p>
            <a:r>
              <a:rPr lang="en-US" sz="1600" dirty="0"/>
              <a:t>                  enter f(1)       }</a:t>
            </a:r>
          </a:p>
          <a:p>
            <a:r>
              <a:rPr lang="en-US" sz="1600" dirty="0"/>
              <a:t>                  exit f(1)        </a:t>
            </a:r>
            <a:r>
              <a:rPr lang="en-US" sz="1600" dirty="0" err="1"/>
              <a:t>int</a:t>
            </a:r>
            <a:r>
              <a:rPr lang="en-US" sz="1600" dirty="0"/>
              <a:t> f (</a:t>
            </a:r>
            <a:r>
              <a:rPr lang="en-US" sz="1600" dirty="0" err="1"/>
              <a:t>int</a:t>
            </a:r>
            <a:r>
              <a:rPr lang="en-US" sz="1600" dirty="0"/>
              <a:t> n) {</a:t>
            </a:r>
          </a:p>
          <a:p>
            <a:r>
              <a:rPr lang="en-US" sz="1600" dirty="0"/>
              <a:t>              exit f(3)                if (n&lt;3)  return 1;</a:t>
            </a:r>
          </a:p>
          <a:p>
            <a:r>
              <a:rPr lang="en-US" sz="1600" dirty="0"/>
              <a:t>              enter f(2)               return f(n-1)+f(n-2);</a:t>
            </a:r>
          </a:p>
          <a:p>
            <a:r>
              <a:rPr lang="en-US" sz="1600" dirty="0"/>
              <a:t>              exit f(2)            }</a:t>
            </a:r>
          </a:p>
          <a:p>
            <a:r>
              <a:rPr lang="en-US" sz="1600" dirty="0"/>
              <a:t>          exit f(4)</a:t>
            </a:r>
          </a:p>
          <a:p>
            <a:r>
              <a:rPr lang="en-US" sz="1600" dirty="0"/>
              <a:t>          enter f(3)</a:t>
            </a:r>
          </a:p>
          <a:p>
            <a:r>
              <a:rPr lang="en-US" sz="1600" dirty="0"/>
              <a:t>              enter f(2)</a:t>
            </a:r>
          </a:p>
          <a:p>
            <a:r>
              <a:rPr lang="en-US" sz="1600" dirty="0"/>
              <a:t>              exit f(2)</a:t>
            </a:r>
          </a:p>
          <a:p>
            <a:r>
              <a:rPr lang="en-US" sz="1600" dirty="0"/>
              <a:t>              enter f(1)</a:t>
            </a:r>
          </a:p>
          <a:p>
            <a:r>
              <a:rPr lang="en-US" sz="1600" dirty="0"/>
              <a:t>              exit f(1)</a:t>
            </a:r>
          </a:p>
          <a:p>
            <a:r>
              <a:rPr lang="en-US" sz="1600" dirty="0"/>
              <a:t>          exit f(3)</a:t>
            </a:r>
          </a:p>
          <a:p>
            <a:r>
              <a:rPr lang="en-US" sz="1600" dirty="0"/>
              <a:t>      exit f(5)</a:t>
            </a:r>
          </a:p>
          <a:p>
            <a:r>
              <a:rPr lang="en-US" sz="1600" dirty="0"/>
              <a:t>  main ends</a:t>
            </a:r>
          </a:p>
        </p:txBody>
      </p:sp>
      <p:sp>
        <p:nvSpPr>
          <p:cNvPr id="7" name="AutoShape 4" descr="activation tree"/>
          <p:cNvSpPr>
            <a:spLocks noGrp="1" noChangeAspect="1" noChangeArrowheads="1"/>
          </p:cNvSpPr>
          <p:nvPr>
            <p:ph sz="half" idx="3"/>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5503553" y="3406254"/>
            <a:ext cx="3714106" cy="2951388"/>
          </a:xfrm>
          <a:prstGeom prst="rect">
            <a:avLst/>
          </a:prstGeom>
        </p:spPr>
      </p:pic>
    </p:spTree>
    <p:extLst>
      <p:ext uri="{BB962C8B-B14F-4D97-AF65-F5344CB8AC3E}">
        <p14:creationId xmlns:p14="http://schemas.microsoft.com/office/powerpoint/2010/main" val="391666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8376920" cy="492443"/>
          </a:xfrm>
          <a:prstGeom prst="rect">
            <a:avLst/>
          </a:prstGeom>
        </p:spPr>
        <p:txBody>
          <a:bodyPr vert="horz" wrap="square" lIns="0" tIns="0" rIns="0" bIns="0" rtlCol="0">
            <a:spAutoFit/>
          </a:bodyPr>
          <a:lstStyle/>
          <a:p>
            <a:pPr marL="12700">
              <a:lnSpc>
                <a:spcPct val="100000"/>
              </a:lnSpc>
            </a:pPr>
            <a:r>
              <a:rPr sz="3200" spc="-5" dirty="0"/>
              <a:t>Run-Time</a:t>
            </a:r>
            <a:r>
              <a:rPr sz="3200" spc="-25" dirty="0"/>
              <a:t> </a:t>
            </a:r>
            <a:r>
              <a:rPr sz="3200" spc="-5" dirty="0"/>
              <a:t>Environments</a:t>
            </a:r>
          </a:p>
        </p:txBody>
      </p:sp>
      <p:sp>
        <p:nvSpPr>
          <p:cNvPr id="3" name="object 3"/>
          <p:cNvSpPr txBox="1"/>
          <p:nvPr/>
        </p:nvSpPr>
        <p:spPr>
          <a:xfrm>
            <a:off x="228600" y="1295400"/>
            <a:ext cx="9524999" cy="6206827"/>
          </a:xfrm>
          <a:prstGeom prst="rect">
            <a:avLst/>
          </a:prstGeom>
        </p:spPr>
        <p:txBody>
          <a:bodyPr vert="horz" wrap="square" lIns="0" tIns="0" rIns="0" bIns="0" rtlCol="0">
            <a:spAutoFit/>
          </a:bodyPr>
          <a:lstStyle/>
          <a:p>
            <a:pPr marL="354965" marR="404495" indent="-342265">
              <a:lnSpc>
                <a:spcPts val="2870"/>
              </a:lnSpc>
              <a:buClr>
                <a:srgbClr val="CD3100"/>
              </a:buClr>
              <a:buChar char="•"/>
              <a:tabLst>
                <a:tab pos="355600" algn="l"/>
              </a:tabLst>
            </a:pPr>
            <a:r>
              <a:rPr sz="2600" dirty="0">
                <a:latin typeface="Arial"/>
                <a:cs typeface="Arial"/>
              </a:rPr>
              <a:t>How </a:t>
            </a:r>
            <a:r>
              <a:rPr sz="2600" spc="-5" dirty="0">
                <a:latin typeface="Arial"/>
                <a:cs typeface="Arial"/>
              </a:rPr>
              <a:t>do </a:t>
            </a:r>
            <a:r>
              <a:rPr sz="2600" dirty="0">
                <a:latin typeface="Arial"/>
                <a:cs typeface="Arial"/>
              </a:rPr>
              <a:t>we </a:t>
            </a:r>
            <a:r>
              <a:rPr sz="2600" spc="-5" dirty="0">
                <a:latin typeface="Arial"/>
                <a:cs typeface="Arial"/>
              </a:rPr>
              <a:t>allocate </a:t>
            </a:r>
            <a:r>
              <a:rPr sz="2600" dirty="0">
                <a:latin typeface="Arial"/>
                <a:cs typeface="Arial"/>
              </a:rPr>
              <a:t>the </a:t>
            </a:r>
            <a:r>
              <a:rPr sz="2600" spc="-5" dirty="0">
                <a:latin typeface="Arial"/>
                <a:cs typeface="Arial"/>
              </a:rPr>
              <a:t>space </a:t>
            </a:r>
            <a:r>
              <a:rPr sz="2600" dirty="0">
                <a:latin typeface="Arial"/>
                <a:cs typeface="Arial"/>
              </a:rPr>
              <a:t>for the </a:t>
            </a:r>
            <a:r>
              <a:rPr sz="2600" spc="-5" dirty="0">
                <a:latin typeface="Arial"/>
                <a:cs typeface="Arial"/>
              </a:rPr>
              <a:t>generated target  code </a:t>
            </a:r>
            <a:r>
              <a:rPr sz="2600" dirty="0">
                <a:latin typeface="Arial"/>
                <a:cs typeface="Arial"/>
              </a:rPr>
              <a:t>and </a:t>
            </a:r>
            <a:r>
              <a:rPr sz="2600" spc="-5" dirty="0">
                <a:latin typeface="Arial"/>
                <a:cs typeface="Arial"/>
              </a:rPr>
              <a:t>the data </a:t>
            </a:r>
            <a:r>
              <a:rPr sz="2600" dirty="0">
                <a:latin typeface="Arial"/>
                <a:cs typeface="Arial"/>
              </a:rPr>
              <a:t>object </a:t>
            </a:r>
            <a:r>
              <a:rPr sz="2600" spc="-5" dirty="0">
                <a:latin typeface="Arial"/>
                <a:cs typeface="Arial"/>
              </a:rPr>
              <a:t>of our source</a:t>
            </a:r>
            <a:r>
              <a:rPr sz="2600" spc="15" dirty="0">
                <a:latin typeface="Arial"/>
                <a:cs typeface="Arial"/>
              </a:rPr>
              <a:t> </a:t>
            </a:r>
            <a:r>
              <a:rPr sz="2600">
                <a:latin typeface="Arial"/>
                <a:cs typeface="Arial"/>
              </a:rPr>
              <a:t>programs</a:t>
            </a:r>
            <a:r>
              <a:rPr sz="2600" smtClean="0">
                <a:latin typeface="Arial"/>
                <a:cs typeface="Arial"/>
              </a:rPr>
              <a:t>?</a:t>
            </a:r>
            <a:endParaRPr lang="en-US" sz="2600" dirty="0" smtClean="0">
              <a:latin typeface="Arial"/>
              <a:cs typeface="Arial"/>
            </a:endParaRPr>
          </a:p>
          <a:p>
            <a:pPr marL="354965" marR="404495" indent="-342265">
              <a:lnSpc>
                <a:spcPts val="2870"/>
              </a:lnSpc>
              <a:buClr>
                <a:srgbClr val="CD3100"/>
              </a:buClr>
              <a:buChar char="•"/>
              <a:tabLst>
                <a:tab pos="355600" algn="l"/>
              </a:tabLst>
            </a:pPr>
            <a:endParaRPr sz="2600">
              <a:latin typeface="Arial"/>
              <a:cs typeface="Arial"/>
            </a:endParaRPr>
          </a:p>
          <a:p>
            <a:pPr marL="354965" marR="35560" indent="-342265">
              <a:lnSpc>
                <a:spcPts val="2870"/>
              </a:lnSpc>
              <a:spcBef>
                <a:spcPts val="585"/>
              </a:spcBef>
              <a:buClr>
                <a:srgbClr val="CD3100"/>
              </a:buClr>
              <a:buChar char="•"/>
              <a:tabLst>
                <a:tab pos="355600" algn="l"/>
                <a:tab pos="2016125" algn="l"/>
              </a:tabLst>
            </a:pPr>
            <a:r>
              <a:rPr sz="2600" spc="-5">
                <a:latin typeface="Arial"/>
                <a:cs typeface="Arial"/>
              </a:rPr>
              <a:t>The  </a:t>
            </a:r>
            <a:r>
              <a:rPr sz="2600" spc="-5" smtClean="0">
                <a:latin typeface="Arial"/>
                <a:cs typeface="Arial"/>
              </a:rPr>
              <a:t>places</a:t>
            </a:r>
            <a:r>
              <a:rPr lang="en-US" sz="2600" spc="-5" dirty="0" smtClean="0">
                <a:latin typeface="Arial"/>
                <a:cs typeface="Arial"/>
              </a:rPr>
              <a:t> </a:t>
            </a:r>
            <a:r>
              <a:rPr sz="2600" spc="-5" smtClean="0">
                <a:latin typeface="Arial"/>
                <a:cs typeface="Arial"/>
              </a:rPr>
              <a:t>of </a:t>
            </a:r>
            <a:r>
              <a:rPr sz="2600" dirty="0">
                <a:latin typeface="Arial"/>
                <a:cs typeface="Arial"/>
              </a:rPr>
              <a:t>the </a:t>
            </a:r>
            <a:r>
              <a:rPr sz="2600" spc="-5" dirty="0">
                <a:latin typeface="Arial"/>
                <a:cs typeface="Arial"/>
              </a:rPr>
              <a:t>data objects that can be</a:t>
            </a:r>
            <a:r>
              <a:rPr sz="2600" spc="45" dirty="0">
                <a:latin typeface="Arial"/>
                <a:cs typeface="Arial"/>
              </a:rPr>
              <a:t> </a:t>
            </a:r>
            <a:r>
              <a:rPr sz="2600" spc="-5" dirty="0">
                <a:latin typeface="Arial"/>
                <a:cs typeface="Arial"/>
              </a:rPr>
              <a:t>determined</a:t>
            </a:r>
            <a:r>
              <a:rPr sz="2600" spc="5" dirty="0">
                <a:latin typeface="Arial"/>
                <a:cs typeface="Arial"/>
              </a:rPr>
              <a:t> </a:t>
            </a:r>
            <a:r>
              <a:rPr sz="2600" spc="-5" dirty="0">
                <a:latin typeface="Arial"/>
                <a:cs typeface="Arial"/>
              </a:rPr>
              <a:t>at </a:t>
            </a:r>
            <a:r>
              <a:rPr sz="2600" dirty="0">
                <a:latin typeface="Arial"/>
                <a:cs typeface="Arial"/>
              </a:rPr>
              <a:t> </a:t>
            </a:r>
            <a:r>
              <a:rPr sz="2600" dirty="0">
                <a:solidFill>
                  <a:srgbClr val="7030A0"/>
                </a:solidFill>
                <a:latin typeface="Arial"/>
                <a:cs typeface="Arial"/>
              </a:rPr>
              <a:t>compile </a:t>
            </a:r>
            <a:r>
              <a:rPr sz="2600" spc="-5" dirty="0">
                <a:solidFill>
                  <a:srgbClr val="7030A0"/>
                </a:solidFill>
                <a:latin typeface="Arial"/>
                <a:cs typeface="Arial"/>
              </a:rPr>
              <a:t>time </a:t>
            </a:r>
            <a:r>
              <a:rPr sz="2600" dirty="0">
                <a:latin typeface="Arial"/>
                <a:cs typeface="Arial"/>
              </a:rPr>
              <a:t>will </a:t>
            </a:r>
            <a:r>
              <a:rPr sz="2600" spc="-5" dirty="0">
                <a:latin typeface="Arial"/>
                <a:cs typeface="Arial"/>
              </a:rPr>
              <a:t>be </a:t>
            </a:r>
            <a:r>
              <a:rPr sz="2600" dirty="0">
                <a:solidFill>
                  <a:srgbClr val="00B050"/>
                </a:solidFill>
                <a:latin typeface="Arial"/>
                <a:cs typeface="Arial"/>
              </a:rPr>
              <a:t>allocated</a:t>
            </a:r>
            <a:r>
              <a:rPr sz="2600" spc="-35" dirty="0">
                <a:solidFill>
                  <a:srgbClr val="00B050"/>
                </a:solidFill>
                <a:latin typeface="Arial"/>
                <a:cs typeface="Arial"/>
              </a:rPr>
              <a:t> </a:t>
            </a:r>
            <a:r>
              <a:rPr sz="2600" spc="-5" dirty="0">
                <a:solidFill>
                  <a:srgbClr val="00B050"/>
                </a:solidFill>
                <a:latin typeface="Arial"/>
                <a:cs typeface="Arial"/>
              </a:rPr>
              <a:t>statically</a:t>
            </a:r>
            <a:r>
              <a:rPr sz="2600" spc="-5" dirty="0">
                <a:latin typeface="Arial"/>
                <a:cs typeface="Arial"/>
              </a:rPr>
              <a:t>.</a:t>
            </a:r>
            <a:endParaRPr sz="2600">
              <a:latin typeface="Arial"/>
              <a:cs typeface="Arial"/>
            </a:endParaRPr>
          </a:p>
          <a:p>
            <a:pPr marL="355600" indent="-342900">
              <a:lnSpc>
                <a:spcPct val="100000"/>
              </a:lnSpc>
              <a:spcBef>
                <a:spcPts val="480"/>
              </a:spcBef>
              <a:buClr>
                <a:srgbClr val="CD3100"/>
              </a:buClr>
              <a:buChar char="•"/>
              <a:tabLst>
                <a:tab pos="355600" algn="l"/>
              </a:tabLst>
            </a:pPr>
            <a:r>
              <a:rPr sz="2600" spc="-5" dirty="0">
                <a:latin typeface="Arial"/>
                <a:cs typeface="Arial"/>
              </a:rPr>
              <a:t>But </a:t>
            </a:r>
            <a:r>
              <a:rPr sz="2600" dirty="0">
                <a:latin typeface="Arial"/>
                <a:cs typeface="Arial"/>
              </a:rPr>
              <a:t>the </a:t>
            </a:r>
            <a:r>
              <a:rPr sz="2600" spc="-5" dirty="0">
                <a:latin typeface="Arial"/>
                <a:cs typeface="Arial"/>
              </a:rPr>
              <a:t>places </a:t>
            </a:r>
            <a:r>
              <a:rPr sz="2600" dirty="0">
                <a:latin typeface="Arial"/>
                <a:cs typeface="Arial"/>
              </a:rPr>
              <a:t>for the some </a:t>
            </a:r>
            <a:r>
              <a:rPr sz="2600" spc="-5" dirty="0">
                <a:latin typeface="Arial"/>
                <a:cs typeface="Arial"/>
              </a:rPr>
              <a:t>of data objects </a:t>
            </a:r>
            <a:r>
              <a:rPr sz="2600" dirty="0">
                <a:latin typeface="Arial"/>
                <a:cs typeface="Arial"/>
              </a:rPr>
              <a:t>will</a:t>
            </a:r>
            <a:r>
              <a:rPr sz="2600" spc="-25" dirty="0">
                <a:latin typeface="Arial"/>
                <a:cs typeface="Arial"/>
              </a:rPr>
              <a:t> </a:t>
            </a:r>
            <a:r>
              <a:rPr sz="2600" spc="-5" dirty="0">
                <a:latin typeface="Arial"/>
                <a:cs typeface="Arial"/>
              </a:rPr>
              <a:t>be</a:t>
            </a:r>
            <a:endParaRPr sz="2600">
              <a:latin typeface="Arial"/>
              <a:cs typeface="Arial"/>
            </a:endParaRPr>
          </a:p>
          <a:p>
            <a:pPr marL="354965">
              <a:lnSpc>
                <a:spcPct val="100000"/>
              </a:lnSpc>
            </a:pPr>
            <a:r>
              <a:rPr sz="2600" i="1" spc="-5" dirty="0">
                <a:latin typeface="Arial"/>
                <a:cs typeface="Arial"/>
              </a:rPr>
              <a:t>allocated </a:t>
            </a:r>
            <a:r>
              <a:rPr sz="2600" i="1" dirty="0">
                <a:latin typeface="Arial"/>
                <a:cs typeface="Arial"/>
              </a:rPr>
              <a:t>at</a:t>
            </a:r>
            <a:r>
              <a:rPr sz="2600" i="1" spc="-30" dirty="0">
                <a:latin typeface="Arial"/>
                <a:cs typeface="Arial"/>
              </a:rPr>
              <a:t> </a:t>
            </a:r>
            <a:r>
              <a:rPr sz="2600" spc="-5">
                <a:solidFill>
                  <a:srgbClr val="7030A0"/>
                </a:solidFill>
                <a:latin typeface="Arial"/>
                <a:cs typeface="Arial"/>
              </a:rPr>
              <a:t>run-time</a:t>
            </a:r>
            <a:r>
              <a:rPr sz="2600" spc="-5" smtClean="0">
                <a:latin typeface="Arial"/>
                <a:cs typeface="Arial"/>
              </a:rPr>
              <a:t>.</a:t>
            </a:r>
            <a:endParaRPr lang="en-US" sz="2600" spc="-5" dirty="0" smtClean="0">
              <a:latin typeface="Arial"/>
              <a:cs typeface="Arial"/>
            </a:endParaRPr>
          </a:p>
          <a:p>
            <a:pPr marL="354965">
              <a:lnSpc>
                <a:spcPct val="100000"/>
              </a:lnSpc>
            </a:pPr>
            <a:endParaRPr sz="2600">
              <a:latin typeface="Arial"/>
              <a:cs typeface="Arial"/>
            </a:endParaRPr>
          </a:p>
          <a:p>
            <a:pPr marL="354965" marR="793750" indent="-342265">
              <a:lnSpc>
                <a:spcPct val="100000"/>
              </a:lnSpc>
              <a:spcBef>
                <a:spcPts val="560"/>
              </a:spcBef>
              <a:buClr>
                <a:srgbClr val="CD3100"/>
              </a:buClr>
              <a:buChar char="•"/>
              <a:tabLst>
                <a:tab pos="355600" algn="l"/>
              </a:tabLst>
            </a:pPr>
            <a:r>
              <a:rPr sz="2600" spc="-5" dirty="0">
                <a:latin typeface="Arial"/>
                <a:cs typeface="Arial"/>
              </a:rPr>
              <a:t>The </a:t>
            </a:r>
            <a:r>
              <a:rPr sz="2600" spc="-5">
                <a:latin typeface="Arial"/>
                <a:cs typeface="Arial"/>
              </a:rPr>
              <a:t>allocation </a:t>
            </a:r>
            <a:r>
              <a:rPr lang="en-US" sz="2600" spc="-5" dirty="0" smtClean="0">
                <a:latin typeface="Arial"/>
                <a:cs typeface="Arial"/>
              </a:rPr>
              <a:t>and</a:t>
            </a:r>
            <a:r>
              <a:rPr sz="2600" spc="-5" smtClean="0">
                <a:latin typeface="Arial"/>
                <a:cs typeface="Arial"/>
              </a:rPr>
              <a:t> </a:t>
            </a:r>
            <a:r>
              <a:rPr sz="2600" spc="-5" dirty="0">
                <a:latin typeface="Arial"/>
                <a:cs typeface="Arial"/>
              </a:rPr>
              <a:t>de-allocation of the data </a:t>
            </a:r>
            <a:r>
              <a:rPr sz="2600" dirty="0">
                <a:latin typeface="Arial"/>
                <a:cs typeface="Arial"/>
              </a:rPr>
              <a:t>objects </a:t>
            </a:r>
            <a:r>
              <a:rPr sz="2600" spc="-5" dirty="0">
                <a:latin typeface="Arial"/>
                <a:cs typeface="Arial"/>
              </a:rPr>
              <a:t>is  </a:t>
            </a:r>
            <a:r>
              <a:rPr sz="2600" dirty="0">
                <a:latin typeface="Arial"/>
                <a:cs typeface="Arial"/>
              </a:rPr>
              <a:t>managed by the </a:t>
            </a:r>
            <a:r>
              <a:rPr sz="2600" spc="-5" dirty="0">
                <a:solidFill>
                  <a:srgbClr val="CD3100"/>
                </a:solidFill>
                <a:latin typeface="Arial"/>
                <a:cs typeface="Arial"/>
              </a:rPr>
              <a:t>run-time support</a:t>
            </a:r>
            <a:r>
              <a:rPr sz="2600" spc="-15" dirty="0">
                <a:solidFill>
                  <a:srgbClr val="CD3100"/>
                </a:solidFill>
                <a:latin typeface="Arial"/>
                <a:cs typeface="Arial"/>
              </a:rPr>
              <a:t> </a:t>
            </a:r>
            <a:r>
              <a:rPr sz="2600" spc="-5" dirty="0">
                <a:solidFill>
                  <a:srgbClr val="CD3100"/>
                </a:solidFill>
                <a:latin typeface="Arial"/>
                <a:cs typeface="Arial"/>
              </a:rPr>
              <a:t>package</a:t>
            </a:r>
            <a:r>
              <a:rPr sz="2600" spc="-5" dirty="0">
                <a:latin typeface="Arial"/>
                <a:cs typeface="Arial"/>
              </a:rPr>
              <a:t>.</a:t>
            </a:r>
            <a:endParaRPr sz="2600">
              <a:latin typeface="Arial"/>
              <a:cs typeface="Arial"/>
            </a:endParaRPr>
          </a:p>
          <a:p>
            <a:pPr marL="756285" marR="812800" lvl="1" indent="-286385">
              <a:lnSpc>
                <a:spcPct val="100000"/>
              </a:lnSpc>
              <a:spcBef>
                <a:spcPts val="520"/>
              </a:spcBef>
              <a:buClr>
                <a:srgbClr val="CD3100"/>
              </a:buClr>
              <a:buChar char="–"/>
              <a:tabLst>
                <a:tab pos="756920" algn="l"/>
              </a:tabLst>
            </a:pPr>
            <a:r>
              <a:rPr sz="2400" spc="-5" dirty="0">
                <a:latin typeface="Arial"/>
                <a:cs typeface="Arial"/>
              </a:rPr>
              <a:t>run-time </a:t>
            </a:r>
            <a:r>
              <a:rPr sz="2400" dirty="0">
                <a:latin typeface="Arial"/>
                <a:cs typeface="Arial"/>
              </a:rPr>
              <a:t>support </a:t>
            </a:r>
            <a:r>
              <a:rPr sz="2400" spc="-5" dirty="0">
                <a:latin typeface="Arial"/>
                <a:cs typeface="Arial"/>
              </a:rPr>
              <a:t>package is loaded </a:t>
            </a:r>
            <a:r>
              <a:rPr sz="2400" dirty="0">
                <a:latin typeface="Arial"/>
                <a:cs typeface="Arial"/>
              </a:rPr>
              <a:t>together </a:t>
            </a:r>
            <a:r>
              <a:rPr sz="2400" spc="-5" dirty="0">
                <a:latin typeface="Arial"/>
                <a:cs typeface="Arial"/>
              </a:rPr>
              <a:t>with </a:t>
            </a:r>
            <a:r>
              <a:rPr sz="2400" dirty="0">
                <a:latin typeface="Arial"/>
                <a:cs typeface="Arial"/>
              </a:rPr>
              <a:t>the  </a:t>
            </a:r>
            <a:r>
              <a:rPr sz="2400" spc="-5" dirty="0">
                <a:latin typeface="Arial"/>
                <a:cs typeface="Arial"/>
              </a:rPr>
              <a:t>generated </a:t>
            </a:r>
            <a:r>
              <a:rPr sz="2400" dirty="0">
                <a:latin typeface="Arial"/>
                <a:cs typeface="Arial"/>
              </a:rPr>
              <a:t>target</a:t>
            </a:r>
            <a:r>
              <a:rPr sz="2400" spc="-55" dirty="0">
                <a:latin typeface="Arial"/>
                <a:cs typeface="Arial"/>
              </a:rPr>
              <a:t> </a:t>
            </a:r>
            <a:r>
              <a:rPr sz="2400" dirty="0">
                <a:latin typeface="Arial"/>
                <a:cs typeface="Arial"/>
              </a:rPr>
              <a:t>code.</a:t>
            </a:r>
            <a:endParaRPr sz="2400">
              <a:latin typeface="Arial"/>
              <a:cs typeface="Arial"/>
            </a:endParaRPr>
          </a:p>
          <a:p>
            <a:pPr marL="756285" marR="5080" lvl="1" indent="-286385">
              <a:lnSpc>
                <a:spcPct val="99800"/>
              </a:lnSpc>
              <a:spcBef>
                <a:spcPts val="530"/>
              </a:spcBef>
              <a:buClr>
                <a:srgbClr val="CD3100"/>
              </a:buClr>
              <a:buChar char="–"/>
              <a:tabLst>
                <a:tab pos="756920" algn="l"/>
              </a:tabLst>
            </a:pPr>
            <a:r>
              <a:rPr sz="2400" dirty="0">
                <a:latin typeface="Arial"/>
                <a:cs typeface="Arial"/>
              </a:rPr>
              <a:t>the </a:t>
            </a:r>
            <a:r>
              <a:rPr sz="2400" spc="-5" dirty="0">
                <a:latin typeface="Arial"/>
                <a:cs typeface="Arial"/>
              </a:rPr>
              <a:t>structure </a:t>
            </a:r>
            <a:r>
              <a:rPr sz="2400" dirty="0">
                <a:latin typeface="Arial"/>
                <a:cs typeface="Arial"/>
              </a:rPr>
              <a:t>of the </a:t>
            </a:r>
            <a:r>
              <a:rPr sz="2400" spc="-5" dirty="0">
                <a:latin typeface="Arial"/>
                <a:cs typeface="Arial"/>
              </a:rPr>
              <a:t>run-time </a:t>
            </a:r>
            <a:r>
              <a:rPr sz="2400" dirty="0">
                <a:latin typeface="Arial"/>
                <a:cs typeface="Arial"/>
              </a:rPr>
              <a:t>support </a:t>
            </a:r>
            <a:r>
              <a:rPr sz="2400" spc="-5" dirty="0">
                <a:latin typeface="Arial"/>
                <a:cs typeface="Arial"/>
              </a:rPr>
              <a:t>package depends on  </a:t>
            </a:r>
            <a:r>
              <a:rPr sz="2400" dirty="0">
                <a:latin typeface="Arial"/>
                <a:cs typeface="Arial"/>
              </a:rPr>
              <a:t>the semantics of the </a:t>
            </a:r>
            <a:r>
              <a:rPr sz="2400" spc="-5" dirty="0">
                <a:latin typeface="Arial"/>
                <a:cs typeface="Arial"/>
              </a:rPr>
              <a:t>programming language </a:t>
            </a:r>
            <a:r>
              <a:rPr sz="2400" dirty="0">
                <a:latin typeface="Arial"/>
                <a:cs typeface="Arial"/>
              </a:rPr>
              <a:t>(especially the  </a:t>
            </a:r>
            <a:r>
              <a:rPr sz="2400" spc="-5" dirty="0">
                <a:latin typeface="Arial"/>
                <a:cs typeface="Arial"/>
              </a:rPr>
              <a:t>semantics </a:t>
            </a:r>
            <a:r>
              <a:rPr sz="2400" dirty="0">
                <a:latin typeface="Arial"/>
                <a:cs typeface="Arial"/>
              </a:rPr>
              <a:t>of </a:t>
            </a:r>
            <a:r>
              <a:rPr sz="2400" spc="-5" dirty="0">
                <a:latin typeface="Arial"/>
                <a:cs typeface="Arial"/>
              </a:rPr>
              <a:t>procedures in </a:t>
            </a:r>
            <a:r>
              <a:rPr sz="2400" dirty="0">
                <a:latin typeface="Arial"/>
                <a:cs typeface="Arial"/>
              </a:rPr>
              <a:t>that</a:t>
            </a:r>
            <a:r>
              <a:rPr sz="2400" spc="55" dirty="0">
                <a:latin typeface="Arial"/>
                <a:cs typeface="Arial"/>
              </a:rPr>
              <a:t> </a:t>
            </a:r>
            <a:r>
              <a:rPr sz="2400" spc="-5" dirty="0">
                <a:latin typeface="Arial"/>
                <a:cs typeface="Arial"/>
              </a:rPr>
              <a:t>language).</a:t>
            </a:r>
            <a:endParaRPr sz="2400">
              <a:latin typeface="Arial"/>
              <a:cs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739" y="799083"/>
            <a:ext cx="8376920" cy="800219"/>
          </a:xfrm>
        </p:spPr>
        <p:txBody>
          <a:bodyPr/>
          <a:lstStyle/>
          <a:p>
            <a:r>
              <a:rPr lang="en-US" b="1" dirty="0"/>
              <a:t>Activation Trees</a:t>
            </a:r>
            <a:br>
              <a:rPr lang="en-US" b="1" dirty="0"/>
            </a:br>
            <a:endParaRPr lang="en-US" dirty="0"/>
          </a:p>
        </p:txBody>
      </p:sp>
      <p:sp>
        <p:nvSpPr>
          <p:cNvPr id="3" name="Content Placeholder 2"/>
          <p:cNvSpPr>
            <a:spLocks noGrp="1"/>
          </p:cNvSpPr>
          <p:nvPr>
            <p:ph sz="half" idx="2"/>
          </p:nvPr>
        </p:nvSpPr>
        <p:spPr>
          <a:xfrm>
            <a:off x="840739" y="1905000"/>
            <a:ext cx="4375404" cy="3385542"/>
          </a:xfrm>
        </p:spPr>
        <p:txBody>
          <a:bodyPr/>
          <a:lstStyle/>
          <a:p>
            <a:pPr fontAlgn="base"/>
            <a:r>
              <a:rPr lang="en-US" b="0" dirty="0"/>
              <a:t>Properties of activation trees are :-</a:t>
            </a:r>
          </a:p>
          <a:p>
            <a:pPr fontAlgn="base"/>
            <a:r>
              <a:rPr lang="en-US" b="0" dirty="0" smtClean="0"/>
              <a:t>1. Each </a:t>
            </a:r>
            <a:r>
              <a:rPr lang="en-US" b="0" dirty="0"/>
              <a:t>node represents an activation of a procedure.</a:t>
            </a:r>
          </a:p>
          <a:p>
            <a:pPr fontAlgn="base"/>
            <a:r>
              <a:rPr lang="en-US" b="0" dirty="0" smtClean="0"/>
              <a:t>2. The </a:t>
            </a:r>
            <a:r>
              <a:rPr lang="en-US" b="0" dirty="0"/>
              <a:t>root shows the activation of the main function.</a:t>
            </a:r>
          </a:p>
          <a:p>
            <a:pPr fontAlgn="base"/>
            <a:r>
              <a:rPr lang="en-US" b="0" dirty="0" smtClean="0"/>
              <a:t>3. The </a:t>
            </a:r>
            <a:r>
              <a:rPr lang="en-US" b="0" dirty="0"/>
              <a:t>node for procedure ‘x’ is the parent of node for procedure ‘y’ if and only if the control flows from procedure x to procedure y.</a:t>
            </a:r>
          </a:p>
          <a:p>
            <a:endParaRPr lang="en-US" dirty="0"/>
          </a:p>
        </p:txBody>
      </p:sp>
      <p:sp>
        <p:nvSpPr>
          <p:cNvPr id="4" name="Content Placeholder 3"/>
          <p:cNvSpPr>
            <a:spLocks noGrp="1"/>
          </p:cNvSpPr>
          <p:nvPr>
            <p:ph sz="half" idx="3"/>
          </p:nvPr>
        </p:nvSpPr>
        <p:spPr>
          <a:xfrm>
            <a:off x="5638800" y="1245465"/>
            <a:ext cx="5181600" cy="5170646"/>
          </a:xfrm>
        </p:spPr>
        <p:txBody>
          <a:bodyPr/>
          <a:lstStyle/>
          <a:p>
            <a:r>
              <a:rPr lang="en-US" dirty="0" smtClean="0"/>
              <a:t>main</a:t>
            </a:r>
            <a:r>
              <a:rPr lang="en-US" dirty="0"/>
              <a:t>(){</a:t>
            </a:r>
          </a:p>
          <a:p>
            <a:endParaRPr lang="en-US" dirty="0"/>
          </a:p>
          <a:p>
            <a:r>
              <a:rPr lang="en-US" dirty="0"/>
              <a:t>      </a:t>
            </a:r>
            <a:r>
              <a:rPr lang="en-US" dirty="0" err="1"/>
              <a:t>Int</a:t>
            </a:r>
            <a:r>
              <a:rPr lang="en-US" dirty="0"/>
              <a:t> n;</a:t>
            </a:r>
          </a:p>
          <a:p>
            <a:r>
              <a:rPr lang="en-US" dirty="0"/>
              <a:t>      </a:t>
            </a:r>
            <a:r>
              <a:rPr lang="en-US" dirty="0" err="1"/>
              <a:t>readarray</a:t>
            </a:r>
            <a:r>
              <a:rPr lang="en-US" dirty="0"/>
              <a:t>();</a:t>
            </a:r>
          </a:p>
          <a:p>
            <a:r>
              <a:rPr lang="en-US" dirty="0"/>
              <a:t>      quicksort(1,n);</a:t>
            </a:r>
          </a:p>
          <a:p>
            <a:r>
              <a:rPr lang="en-US" dirty="0"/>
              <a:t>}</a:t>
            </a:r>
          </a:p>
          <a:p>
            <a:endParaRPr lang="en-US" dirty="0"/>
          </a:p>
          <a:p>
            <a:r>
              <a:rPr lang="en-US" dirty="0"/>
              <a:t>quicksort(</a:t>
            </a:r>
            <a:r>
              <a:rPr lang="en-US" dirty="0" err="1"/>
              <a:t>int</a:t>
            </a:r>
            <a:r>
              <a:rPr lang="en-US" dirty="0"/>
              <a:t> m, </a:t>
            </a:r>
            <a:r>
              <a:rPr lang="en-US" dirty="0" err="1"/>
              <a:t>int</a:t>
            </a:r>
            <a:r>
              <a:rPr lang="en-US" dirty="0"/>
              <a:t> n){</a:t>
            </a:r>
          </a:p>
          <a:p>
            <a:endParaRPr lang="en-US" dirty="0"/>
          </a:p>
          <a:p>
            <a:r>
              <a:rPr lang="en-US" dirty="0"/>
              <a:t>          </a:t>
            </a:r>
            <a:r>
              <a:rPr lang="en-US" dirty="0" err="1"/>
              <a:t>Int</a:t>
            </a:r>
            <a:r>
              <a:rPr lang="en-US" dirty="0"/>
              <a:t> </a:t>
            </a:r>
            <a:r>
              <a:rPr lang="en-US" dirty="0" err="1"/>
              <a:t>i</a:t>
            </a:r>
            <a:r>
              <a:rPr lang="en-US" dirty="0"/>
              <a:t>= partition(</a:t>
            </a:r>
            <a:r>
              <a:rPr lang="en-US" dirty="0" err="1"/>
              <a:t>m,n</a:t>
            </a:r>
            <a:r>
              <a:rPr lang="en-US" dirty="0"/>
              <a:t>);</a:t>
            </a:r>
          </a:p>
          <a:p>
            <a:endParaRPr lang="en-US" dirty="0"/>
          </a:p>
          <a:p>
            <a:r>
              <a:rPr lang="en-US" dirty="0"/>
              <a:t>          quicksort(m,i-1);</a:t>
            </a:r>
          </a:p>
          <a:p>
            <a:r>
              <a:rPr lang="en-US" dirty="0"/>
              <a:t>          quicksort(i+1,n);</a:t>
            </a:r>
          </a:p>
          <a:p>
            <a:r>
              <a:rPr lang="en-US" dirty="0"/>
              <a:t>}</a:t>
            </a:r>
          </a:p>
        </p:txBody>
      </p:sp>
    </p:spTree>
    <p:extLst>
      <p:ext uri="{BB962C8B-B14F-4D97-AF65-F5344CB8AC3E}">
        <p14:creationId xmlns:p14="http://schemas.microsoft.com/office/powerpoint/2010/main" val="3232257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739" y="799083"/>
            <a:ext cx="8376920" cy="400110"/>
          </a:xfrm>
        </p:spPr>
        <p:txBody>
          <a:bodyPr/>
          <a:lstStyle/>
          <a:p>
            <a:r>
              <a:rPr lang="en-US" b="1" dirty="0"/>
              <a:t>Activation Trees</a:t>
            </a:r>
            <a:endParaRPr lang="en-US" dirty="0"/>
          </a:p>
        </p:txBody>
      </p:sp>
      <p:sp>
        <p:nvSpPr>
          <p:cNvPr id="3" name="Content Placeholder 2"/>
          <p:cNvSpPr>
            <a:spLocks noGrp="1"/>
          </p:cNvSpPr>
          <p:nvPr>
            <p:ph sz="half" idx="2"/>
          </p:nvPr>
        </p:nvSpPr>
        <p:spPr>
          <a:xfrm>
            <a:off x="502920" y="6468051"/>
            <a:ext cx="9525000" cy="2369880"/>
          </a:xfrm>
        </p:spPr>
        <p:txBody>
          <a:bodyPr/>
          <a:lstStyle/>
          <a:p>
            <a:r>
              <a:rPr lang="en-US" b="0" dirty="0"/>
              <a:t>First main function as root then main calls </a:t>
            </a:r>
            <a:r>
              <a:rPr lang="en-US" b="0" dirty="0" err="1"/>
              <a:t>readarray</a:t>
            </a:r>
            <a:r>
              <a:rPr lang="en-US" b="0" dirty="0"/>
              <a:t> and quicksort. Quicksort in turn calls partition and quicksort again. The flow of control in a program corresponds to the depth first traversal of activation tree which starts at the root.</a:t>
            </a:r>
            <a:endParaRPr lang="en-US" dirty="0"/>
          </a:p>
        </p:txBody>
      </p:sp>
      <p:sp>
        <p:nvSpPr>
          <p:cNvPr id="4" name="Content Placeholder 3"/>
          <p:cNvSpPr>
            <a:spLocks noGrp="1"/>
          </p:cNvSpPr>
          <p:nvPr>
            <p:ph sz="half" idx="3"/>
          </p:nvPr>
        </p:nvSpPr>
        <p:spPr/>
        <p:txBody>
          <a:bodyPr/>
          <a:lstStyle/>
          <a:p>
            <a:endParaRPr lang="en-US"/>
          </a:p>
        </p:txBody>
      </p:sp>
      <p:pic>
        <p:nvPicPr>
          <p:cNvPr id="3074" name="Picture 2" descr="activ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 y="1224593"/>
            <a:ext cx="9340474" cy="512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667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9600" y="1752600"/>
            <a:ext cx="6476999" cy="481888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641325" y="2321782"/>
            <a:ext cx="2658745" cy="3674110"/>
          </a:xfrm>
          <a:prstGeom prst="rect">
            <a:avLst/>
          </a:prstGeom>
        </p:spPr>
        <p:txBody>
          <a:bodyPr vert="horz" wrap="square" lIns="0" tIns="0" rIns="0" bIns="0" rtlCol="0">
            <a:spAutoFit/>
          </a:bodyPr>
          <a:lstStyle/>
          <a:p>
            <a:pPr marL="12700" marR="60960">
              <a:lnSpc>
                <a:spcPct val="99800"/>
              </a:lnSpc>
            </a:pPr>
            <a:r>
              <a:rPr sz="2400" b="1" spc="-5" dirty="0">
                <a:solidFill>
                  <a:srgbClr val="31319A"/>
                </a:solidFill>
                <a:latin typeface="Times New Roman"/>
                <a:cs typeface="Times New Roman"/>
              </a:rPr>
              <a:t>Frame </a:t>
            </a:r>
            <a:r>
              <a:rPr sz="2400" b="1" spc="-5">
                <a:solidFill>
                  <a:srgbClr val="31319A"/>
                </a:solidFill>
                <a:latin typeface="Times New Roman"/>
                <a:cs typeface="Times New Roman"/>
              </a:rPr>
              <a:t>pointer </a:t>
            </a:r>
            <a:r>
              <a:rPr sz="2400" b="1" spc="-5" smtClean="0">
                <a:solidFill>
                  <a:srgbClr val="31319A"/>
                </a:solidFill>
                <a:latin typeface="Times New Roman"/>
                <a:cs typeface="Times New Roman"/>
              </a:rPr>
              <a:t>$fp</a:t>
            </a:r>
            <a:r>
              <a:rPr sz="2400" spc="-5" dirty="0">
                <a:latin typeface="Times New Roman"/>
                <a:cs typeface="Times New Roman"/>
              </a:rPr>
              <a:t>:  points </a:t>
            </a:r>
            <a:r>
              <a:rPr sz="2400" dirty="0">
                <a:latin typeface="Times New Roman"/>
                <a:cs typeface="Times New Roman"/>
              </a:rPr>
              <a:t>to </a:t>
            </a:r>
            <a:r>
              <a:rPr sz="2400" spc="-5" dirty="0">
                <a:latin typeface="Times New Roman"/>
                <a:cs typeface="Times New Roman"/>
              </a:rPr>
              <a:t>the first  word of </a:t>
            </a:r>
            <a:r>
              <a:rPr sz="2400" dirty="0">
                <a:latin typeface="Times New Roman"/>
                <a:cs typeface="Times New Roman"/>
              </a:rPr>
              <a:t>the</a:t>
            </a:r>
            <a:r>
              <a:rPr sz="2400" spc="-75" dirty="0">
                <a:latin typeface="Times New Roman"/>
                <a:cs typeface="Times New Roman"/>
              </a:rPr>
              <a:t> </a:t>
            </a:r>
            <a:r>
              <a:rPr sz="2400" spc="-5" dirty="0">
                <a:latin typeface="Times New Roman"/>
                <a:cs typeface="Times New Roman"/>
              </a:rPr>
              <a:t>frame,</a:t>
            </a:r>
            <a:endParaRPr sz="2400">
              <a:latin typeface="Times New Roman"/>
              <a:cs typeface="Times New Roman"/>
            </a:endParaRPr>
          </a:p>
          <a:p>
            <a:pPr marL="12700" marR="60960">
              <a:lnSpc>
                <a:spcPct val="99800"/>
              </a:lnSpc>
              <a:spcBef>
                <a:spcPts val="5"/>
              </a:spcBef>
            </a:pPr>
            <a:r>
              <a:rPr sz="2400" b="1" dirty="0">
                <a:solidFill>
                  <a:srgbClr val="31319A"/>
                </a:solidFill>
                <a:latin typeface="Times New Roman"/>
                <a:cs typeface="Times New Roman"/>
              </a:rPr>
              <a:t>Stack </a:t>
            </a:r>
            <a:r>
              <a:rPr sz="2400" b="1" spc="-5" dirty="0">
                <a:solidFill>
                  <a:srgbClr val="31319A"/>
                </a:solidFill>
                <a:latin typeface="Times New Roman"/>
                <a:cs typeface="Times New Roman"/>
              </a:rPr>
              <a:t>pointer</a:t>
            </a:r>
            <a:r>
              <a:rPr sz="2400" b="1" spc="-70" dirty="0">
                <a:solidFill>
                  <a:srgbClr val="31319A"/>
                </a:solidFill>
                <a:latin typeface="Times New Roman"/>
                <a:cs typeface="Times New Roman"/>
              </a:rPr>
              <a:t> </a:t>
            </a:r>
            <a:r>
              <a:rPr sz="2400" b="1" dirty="0">
                <a:solidFill>
                  <a:srgbClr val="31319A"/>
                </a:solidFill>
                <a:latin typeface="Times New Roman"/>
                <a:cs typeface="Times New Roman"/>
              </a:rPr>
              <a:t>($sp):  </a:t>
            </a:r>
            <a:r>
              <a:rPr sz="2400" spc="-5" dirty="0">
                <a:latin typeface="Times New Roman"/>
                <a:cs typeface="Times New Roman"/>
              </a:rPr>
              <a:t>points </a:t>
            </a:r>
            <a:r>
              <a:rPr sz="2400" dirty="0">
                <a:latin typeface="Times New Roman"/>
                <a:cs typeface="Times New Roman"/>
              </a:rPr>
              <a:t>to </a:t>
            </a:r>
            <a:r>
              <a:rPr sz="2400" spc="-5" dirty="0">
                <a:latin typeface="Times New Roman"/>
                <a:cs typeface="Times New Roman"/>
              </a:rPr>
              <a:t>the last  word of </a:t>
            </a:r>
            <a:r>
              <a:rPr sz="2400" dirty="0">
                <a:latin typeface="Times New Roman"/>
                <a:cs typeface="Times New Roman"/>
              </a:rPr>
              <a:t>the</a:t>
            </a:r>
            <a:r>
              <a:rPr sz="2400" spc="-75" dirty="0">
                <a:latin typeface="Times New Roman"/>
                <a:cs typeface="Times New Roman"/>
              </a:rPr>
              <a:t> </a:t>
            </a:r>
            <a:r>
              <a:rPr sz="2400" spc="-5" dirty="0">
                <a:latin typeface="Times New Roman"/>
                <a:cs typeface="Times New Roman"/>
              </a:rPr>
              <a:t>frame.</a:t>
            </a:r>
            <a:endParaRPr sz="2400">
              <a:latin typeface="Times New Roman"/>
              <a:cs typeface="Times New Roman"/>
            </a:endParaRPr>
          </a:p>
          <a:p>
            <a:pPr marL="12700">
              <a:lnSpc>
                <a:spcPts val="2870"/>
              </a:lnSpc>
            </a:pPr>
            <a:r>
              <a:rPr sz="2400" spc="-5" dirty="0">
                <a:latin typeface="Times New Roman"/>
                <a:cs typeface="Times New Roman"/>
              </a:rPr>
              <a:t>The frame </a:t>
            </a:r>
            <a:r>
              <a:rPr sz="2400" dirty="0">
                <a:latin typeface="Times New Roman"/>
                <a:cs typeface="Times New Roman"/>
              </a:rPr>
              <a:t>consists</a:t>
            </a:r>
            <a:r>
              <a:rPr sz="2400" spc="-70" dirty="0">
                <a:latin typeface="Times New Roman"/>
                <a:cs typeface="Times New Roman"/>
              </a:rPr>
              <a:t> </a:t>
            </a:r>
            <a:r>
              <a:rPr sz="2400" spc="-5" dirty="0">
                <a:latin typeface="Times New Roman"/>
                <a:cs typeface="Times New Roman"/>
              </a:rPr>
              <a:t>of</a:t>
            </a:r>
            <a:endParaRPr sz="2400">
              <a:latin typeface="Times New Roman"/>
              <a:cs typeface="Times New Roman"/>
            </a:endParaRPr>
          </a:p>
          <a:p>
            <a:pPr marL="12700" marR="83185">
              <a:lnSpc>
                <a:spcPts val="2870"/>
              </a:lnSpc>
              <a:spcBef>
                <a:spcPts val="100"/>
              </a:spcBef>
            </a:pPr>
            <a:r>
              <a:rPr sz="2400" dirty="0">
                <a:latin typeface="Times New Roman"/>
                <a:cs typeface="Times New Roman"/>
              </a:rPr>
              <a:t>the </a:t>
            </a:r>
            <a:r>
              <a:rPr sz="2400" spc="-10" dirty="0">
                <a:latin typeface="Times New Roman"/>
                <a:cs typeface="Times New Roman"/>
              </a:rPr>
              <a:t>memory</a:t>
            </a:r>
            <a:r>
              <a:rPr sz="2400" spc="-80" dirty="0">
                <a:latin typeface="Times New Roman"/>
                <a:cs typeface="Times New Roman"/>
              </a:rPr>
              <a:t> </a:t>
            </a:r>
            <a:r>
              <a:rPr sz="2400" dirty="0">
                <a:latin typeface="Times New Roman"/>
                <a:cs typeface="Times New Roman"/>
              </a:rPr>
              <a:t>between  </a:t>
            </a:r>
            <a:r>
              <a:rPr sz="2400" spc="-5" dirty="0">
                <a:latin typeface="Times New Roman"/>
                <a:cs typeface="Times New Roman"/>
              </a:rPr>
              <a:t>locations pointed</a:t>
            </a:r>
            <a:r>
              <a:rPr sz="2400" spc="-60" dirty="0">
                <a:latin typeface="Times New Roman"/>
                <a:cs typeface="Times New Roman"/>
              </a:rPr>
              <a:t> </a:t>
            </a:r>
            <a:r>
              <a:rPr sz="2400" spc="-5" dirty="0">
                <a:latin typeface="Times New Roman"/>
                <a:cs typeface="Times New Roman"/>
              </a:rPr>
              <a:t>by</a:t>
            </a:r>
            <a:endParaRPr sz="2400">
              <a:latin typeface="Times New Roman"/>
              <a:cs typeface="Times New Roman"/>
            </a:endParaRPr>
          </a:p>
          <a:p>
            <a:pPr marL="12700">
              <a:lnSpc>
                <a:spcPts val="2785"/>
              </a:lnSpc>
            </a:pPr>
            <a:r>
              <a:rPr sz="2400" spc="-5" dirty="0">
                <a:latin typeface="Times New Roman"/>
                <a:cs typeface="Times New Roman"/>
              </a:rPr>
              <a:t>$fp </a:t>
            </a:r>
            <a:r>
              <a:rPr sz="2400" dirty="0">
                <a:latin typeface="Times New Roman"/>
                <a:cs typeface="Times New Roman"/>
              </a:rPr>
              <a:t>and</a:t>
            </a:r>
            <a:r>
              <a:rPr sz="2400" spc="-100" dirty="0">
                <a:latin typeface="Times New Roman"/>
                <a:cs typeface="Times New Roman"/>
              </a:rPr>
              <a:t> </a:t>
            </a:r>
            <a:r>
              <a:rPr sz="2400" dirty="0">
                <a:latin typeface="Times New Roman"/>
                <a:cs typeface="Times New Roman"/>
              </a:rPr>
              <a:t>$sp</a:t>
            </a:r>
            <a:endParaRPr sz="2400">
              <a:latin typeface="Times New Roman"/>
              <a:cs typeface="Times New Roman"/>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Layout of </a:t>
            </a:r>
            <a:r>
              <a:rPr spc="5" dirty="0"/>
              <a:t>the </a:t>
            </a:r>
            <a:r>
              <a:rPr dirty="0"/>
              <a:t>stack</a:t>
            </a:r>
            <a:r>
              <a:rPr spc="-95" dirty="0"/>
              <a:t> </a:t>
            </a:r>
            <a:r>
              <a:rPr dirty="0"/>
              <a:t>frame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Creation </a:t>
            </a:r>
            <a:r>
              <a:rPr spc="-5" dirty="0"/>
              <a:t>of </a:t>
            </a:r>
            <a:r>
              <a:rPr dirty="0"/>
              <a:t>An Activation</a:t>
            </a:r>
            <a:r>
              <a:rPr spc="-90" dirty="0"/>
              <a:t> </a:t>
            </a:r>
            <a:r>
              <a:rPr dirty="0"/>
              <a:t>Record</a:t>
            </a:r>
          </a:p>
        </p:txBody>
      </p:sp>
      <p:sp>
        <p:nvSpPr>
          <p:cNvPr id="3" name="object 3"/>
          <p:cNvSpPr txBox="1"/>
          <p:nvPr/>
        </p:nvSpPr>
        <p:spPr>
          <a:xfrm>
            <a:off x="1069339" y="1560575"/>
            <a:ext cx="7699375" cy="4112895"/>
          </a:xfrm>
          <a:prstGeom prst="rect">
            <a:avLst/>
          </a:prstGeom>
        </p:spPr>
        <p:txBody>
          <a:bodyPr vert="horz" wrap="square" lIns="0" tIns="0" rIns="0" bIns="0" rtlCol="0">
            <a:spAutoFit/>
          </a:bodyPr>
          <a:lstStyle/>
          <a:p>
            <a:pPr marL="355600" indent="-342900">
              <a:lnSpc>
                <a:spcPct val="100000"/>
              </a:lnSpc>
              <a:buClr>
                <a:srgbClr val="CD3100"/>
              </a:buClr>
              <a:buChar char="•"/>
              <a:tabLst>
                <a:tab pos="355600" algn="l"/>
              </a:tabLst>
            </a:pPr>
            <a:r>
              <a:rPr sz="2400" spc="-5" dirty="0">
                <a:solidFill>
                  <a:srgbClr val="3131FF"/>
                </a:solidFill>
                <a:latin typeface="Arial"/>
                <a:cs typeface="Arial"/>
              </a:rPr>
              <a:t>Who </a:t>
            </a:r>
            <a:r>
              <a:rPr sz="2400" dirty="0">
                <a:solidFill>
                  <a:srgbClr val="3131FF"/>
                </a:solidFill>
                <a:latin typeface="Arial"/>
                <a:cs typeface="Arial"/>
              </a:rPr>
              <a:t>allocates </a:t>
            </a:r>
            <a:r>
              <a:rPr sz="2400" spc="-5" dirty="0">
                <a:solidFill>
                  <a:srgbClr val="3131FF"/>
                </a:solidFill>
                <a:latin typeface="Arial"/>
                <a:cs typeface="Arial"/>
              </a:rPr>
              <a:t>an activation </a:t>
            </a:r>
            <a:r>
              <a:rPr sz="2400" dirty="0">
                <a:solidFill>
                  <a:srgbClr val="3131FF"/>
                </a:solidFill>
                <a:latin typeface="Arial"/>
                <a:cs typeface="Arial"/>
              </a:rPr>
              <a:t>record </a:t>
            </a:r>
            <a:r>
              <a:rPr sz="2400" spc="-5" dirty="0">
                <a:solidFill>
                  <a:srgbClr val="3131FF"/>
                </a:solidFill>
                <a:latin typeface="Arial"/>
                <a:cs typeface="Arial"/>
              </a:rPr>
              <a:t>of </a:t>
            </a:r>
            <a:r>
              <a:rPr sz="2400" dirty="0">
                <a:solidFill>
                  <a:srgbClr val="3131FF"/>
                </a:solidFill>
                <a:latin typeface="Arial"/>
                <a:cs typeface="Arial"/>
              </a:rPr>
              <a:t>a</a:t>
            </a:r>
            <a:r>
              <a:rPr sz="2400" spc="20" dirty="0">
                <a:solidFill>
                  <a:srgbClr val="3131FF"/>
                </a:solidFill>
                <a:latin typeface="Arial"/>
                <a:cs typeface="Arial"/>
              </a:rPr>
              <a:t> </a:t>
            </a:r>
            <a:r>
              <a:rPr sz="2400" spc="-5" dirty="0">
                <a:solidFill>
                  <a:srgbClr val="3131FF"/>
                </a:solidFill>
                <a:latin typeface="Arial"/>
                <a:cs typeface="Arial"/>
              </a:rPr>
              <a:t>procedure?</a:t>
            </a:r>
            <a:endParaRPr sz="2400">
              <a:latin typeface="Arial"/>
              <a:cs typeface="Arial"/>
            </a:endParaRPr>
          </a:p>
          <a:p>
            <a:pPr marL="756285" marR="5080" lvl="1" indent="-286385">
              <a:lnSpc>
                <a:spcPct val="99800"/>
              </a:lnSpc>
              <a:spcBef>
                <a:spcPts val="570"/>
              </a:spcBef>
              <a:buClr>
                <a:srgbClr val="CD3100"/>
              </a:buClr>
              <a:buChar char="–"/>
              <a:tabLst>
                <a:tab pos="756920" algn="l"/>
              </a:tabLst>
            </a:pPr>
            <a:r>
              <a:rPr sz="2400" spc="-5" dirty="0">
                <a:latin typeface="Arial"/>
                <a:cs typeface="Arial"/>
              </a:rPr>
              <a:t>Some part of </a:t>
            </a:r>
            <a:r>
              <a:rPr sz="2400" dirty="0">
                <a:latin typeface="Arial"/>
                <a:cs typeface="Arial"/>
              </a:rPr>
              <a:t>the </a:t>
            </a:r>
            <a:r>
              <a:rPr sz="2400" spc="-5" dirty="0">
                <a:latin typeface="Arial"/>
                <a:cs typeface="Arial"/>
              </a:rPr>
              <a:t>activation </a:t>
            </a:r>
            <a:r>
              <a:rPr sz="2400" dirty="0">
                <a:latin typeface="Arial"/>
                <a:cs typeface="Arial"/>
              </a:rPr>
              <a:t>record </a:t>
            </a:r>
            <a:r>
              <a:rPr sz="2400" spc="-5" dirty="0">
                <a:latin typeface="Arial"/>
                <a:cs typeface="Arial"/>
              </a:rPr>
              <a:t>of </a:t>
            </a:r>
            <a:r>
              <a:rPr sz="2400" dirty="0">
                <a:latin typeface="Arial"/>
                <a:cs typeface="Arial"/>
              </a:rPr>
              <a:t>a </a:t>
            </a:r>
            <a:r>
              <a:rPr sz="2400" spc="-5" dirty="0">
                <a:latin typeface="Arial"/>
                <a:cs typeface="Arial"/>
              </a:rPr>
              <a:t>procedure is  created by that procedure immediately after that  procedure </a:t>
            </a:r>
            <a:r>
              <a:rPr sz="2400" dirty="0">
                <a:latin typeface="Arial"/>
                <a:cs typeface="Arial"/>
              </a:rPr>
              <a:t>is</a:t>
            </a:r>
            <a:r>
              <a:rPr sz="2400" spc="-15" dirty="0">
                <a:latin typeface="Arial"/>
                <a:cs typeface="Arial"/>
              </a:rPr>
              <a:t> </a:t>
            </a:r>
            <a:r>
              <a:rPr sz="2400" spc="-5" dirty="0">
                <a:latin typeface="Arial"/>
                <a:cs typeface="Arial"/>
              </a:rPr>
              <a:t>entered.</a:t>
            </a:r>
            <a:endParaRPr sz="2400">
              <a:latin typeface="Arial"/>
              <a:cs typeface="Arial"/>
            </a:endParaRPr>
          </a:p>
          <a:p>
            <a:pPr marL="756285" marR="5080" lvl="1" indent="-286385">
              <a:lnSpc>
                <a:spcPct val="100000"/>
              </a:lnSpc>
              <a:spcBef>
                <a:spcPts val="575"/>
              </a:spcBef>
              <a:buClr>
                <a:srgbClr val="CD3100"/>
              </a:buClr>
              <a:buChar char="–"/>
              <a:tabLst>
                <a:tab pos="756920" algn="l"/>
              </a:tabLst>
            </a:pPr>
            <a:r>
              <a:rPr sz="2400" spc="-5" dirty="0">
                <a:latin typeface="Arial"/>
                <a:cs typeface="Arial"/>
              </a:rPr>
              <a:t>Some part is created by </a:t>
            </a:r>
            <a:r>
              <a:rPr sz="2400" dirty="0">
                <a:latin typeface="Arial"/>
                <a:cs typeface="Arial"/>
              </a:rPr>
              <a:t>the </a:t>
            </a:r>
            <a:r>
              <a:rPr sz="2400" spc="-5" dirty="0">
                <a:latin typeface="Arial"/>
                <a:cs typeface="Arial"/>
              </a:rPr>
              <a:t>caller of that procedure  before that procedure </a:t>
            </a:r>
            <a:r>
              <a:rPr sz="2400" dirty="0">
                <a:latin typeface="Arial"/>
                <a:cs typeface="Arial"/>
              </a:rPr>
              <a:t>is</a:t>
            </a:r>
            <a:r>
              <a:rPr sz="2400" spc="20" dirty="0">
                <a:latin typeface="Arial"/>
                <a:cs typeface="Arial"/>
              </a:rPr>
              <a:t> </a:t>
            </a:r>
            <a:r>
              <a:rPr sz="2400" spc="-5" dirty="0">
                <a:latin typeface="Arial"/>
                <a:cs typeface="Arial"/>
              </a:rPr>
              <a:t>entered.</a:t>
            </a:r>
            <a:endParaRPr sz="2400">
              <a:latin typeface="Arial"/>
              <a:cs typeface="Arial"/>
            </a:endParaRPr>
          </a:p>
          <a:p>
            <a:pPr lvl="1">
              <a:lnSpc>
                <a:spcPct val="100000"/>
              </a:lnSpc>
              <a:spcBef>
                <a:spcPts val="52"/>
              </a:spcBef>
              <a:buClr>
                <a:srgbClr val="CD3100"/>
              </a:buClr>
              <a:buFont typeface="Arial"/>
              <a:buChar char="–"/>
            </a:pPr>
            <a:endParaRPr sz="3450">
              <a:latin typeface="Times New Roman"/>
              <a:cs typeface="Times New Roman"/>
            </a:endParaRPr>
          </a:p>
          <a:p>
            <a:pPr marL="355600" indent="-342900">
              <a:lnSpc>
                <a:spcPct val="100000"/>
              </a:lnSpc>
              <a:buClr>
                <a:srgbClr val="CD3100"/>
              </a:buClr>
              <a:buChar char="•"/>
              <a:tabLst>
                <a:tab pos="355600" algn="l"/>
              </a:tabLst>
            </a:pPr>
            <a:r>
              <a:rPr sz="2400" spc="-5" dirty="0">
                <a:solidFill>
                  <a:srgbClr val="3131FF"/>
                </a:solidFill>
                <a:latin typeface="Arial"/>
                <a:cs typeface="Arial"/>
              </a:rPr>
              <a:t>Who</a:t>
            </a:r>
            <a:r>
              <a:rPr sz="2400" spc="-30" dirty="0">
                <a:solidFill>
                  <a:srgbClr val="3131FF"/>
                </a:solidFill>
                <a:latin typeface="Arial"/>
                <a:cs typeface="Arial"/>
              </a:rPr>
              <a:t> </a:t>
            </a:r>
            <a:r>
              <a:rPr sz="2400" spc="-5" dirty="0">
                <a:solidFill>
                  <a:srgbClr val="3131FF"/>
                </a:solidFill>
                <a:latin typeface="Arial"/>
                <a:cs typeface="Arial"/>
              </a:rPr>
              <a:t>deallocates?</a:t>
            </a:r>
            <a:endParaRPr sz="2400">
              <a:latin typeface="Arial"/>
              <a:cs typeface="Arial"/>
            </a:endParaRPr>
          </a:p>
          <a:p>
            <a:pPr marL="756285" lvl="1" indent="-286385">
              <a:lnSpc>
                <a:spcPct val="100000"/>
              </a:lnSpc>
              <a:spcBef>
                <a:spcPts val="560"/>
              </a:spcBef>
              <a:buClr>
                <a:srgbClr val="CD3100"/>
              </a:buClr>
              <a:buChar char="–"/>
              <a:tabLst>
                <a:tab pos="756920" algn="l"/>
              </a:tabLst>
            </a:pPr>
            <a:r>
              <a:rPr sz="2400" dirty="0">
                <a:latin typeface="Arial"/>
                <a:cs typeface="Arial"/>
              </a:rPr>
              <a:t>Callee de-allocates </a:t>
            </a:r>
            <a:r>
              <a:rPr sz="2400" spc="-5" dirty="0">
                <a:latin typeface="Arial"/>
                <a:cs typeface="Arial"/>
              </a:rPr>
              <a:t>the part allocated by</a:t>
            </a:r>
            <a:r>
              <a:rPr sz="2400" spc="10" dirty="0">
                <a:latin typeface="Arial"/>
                <a:cs typeface="Arial"/>
              </a:rPr>
              <a:t> </a:t>
            </a:r>
            <a:r>
              <a:rPr sz="2400" spc="-5" dirty="0">
                <a:latin typeface="Arial"/>
                <a:cs typeface="Arial"/>
              </a:rPr>
              <a:t>Callee.</a:t>
            </a:r>
            <a:endParaRPr sz="2400">
              <a:latin typeface="Arial"/>
              <a:cs typeface="Arial"/>
            </a:endParaRPr>
          </a:p>
          <a:p>
            <a:pPr marL="756285" lvl="1" indent="-286385">
              <a:lnSpc>
                <a:spcPct val="100000"/>
              </a:lnSpc>
              <a:spcBef>
                <a:spcPts val="575"/>
              </a:spcBef>
              <a:buClr>
                <a:srgbClr val="CD3100"/>
              </a:buClr>
              <a:buChar char="–"/>
              <a:tabLst>
                <a:tab pos="756920" algn="l"/>
              </a:tabLst>
            </a:pPr>
            <a:r>
              <a:rPr sz="2400" spc="-5" dirty="0">
                <a:latin typeface="Arial"/>
                <a:cs typeface="Arial"/>
              </a:rPr>
              <a:t>Caller de-allocates </a:t>
            </a:r>
            <a:r>
              <a:rPr sz="2400" dirty="0">
                <a:latin typeface="Arial"/>
                <a:cs typeface="Arial"/>
              </a:rPr>
              <a:t>the </a:t>
            </a:r>
            <a:r>
              <a:rPr sz="2400" spc="-5" dirty="0">
                <a:latin typeface="Arial"/>
                <a:cs typeface="Arial"/>
              </a:rPr>
              <a:t>part allocated by</a:t>
            </a:r>
            <a:r>
              <a:rPr sz="2400" spc="65" dirty="0">
                <a:latin typeface="Arial"/>
                <a:cs typeface="Arial"/>
              </a:rPr>
              <a:t> </a:t>
            </a:r>
            <a:r>
              <a:rPr sz="2400" dirty="0">
                <a:latin typeface="Arial"/>
                <a:cs typeface="Arial"/>
              </a:rPr>
              <a:t>Caller.</a:t>
            </a:r>
            <a:endParaRPr sz="24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Creation </a:t>
            </a:r>
            <a:r>
              <a:rPr spc="-5" dirty="0"/>
              <a:t>of </a:t>
            </a:r>
            <a:r>
              <a:rPr dirty="0"/>
              <a:t>An Activation Record</a:t>
            </a:r>
            <a:r>
              <a:rPr spc="-90" dirty="0"/>
              <a:t> </a:t>
            </a:r>
            <a:r>
              <a:rPr dirty="0"/>
              <a:t>(cont.)</a:t>
            </a:r>
          </a:p>
        </p:txBody>
      </p:sp>
      <p:graphicFrame>
        <p:nvGraphicFramePr>
          <p:cNvPr id="3" name="object 3"/>
          <p:cNvGraphicFramePr>
            <a:graphicFrameLocks noGrp="1"/>
          </p:cNvGraphicFramePr>
          <p:nvPr/>
        </p:nvGraphicFramePr>
        <p:xfrm>
          <a:off x="1052512" y="1509712"/>
          <a:ext cx="2179319" cy="2575553"/>
        </p:xfrm>
        <a:graphic>
          <a:graphicData uri="http://schemas.openxmlformats.org/drawingml/2006/table">
            <a:tbl>
              <a:tblPr firstRow="1" bandRow="1">
                <a:tableStyleId>{2D5ABB26-0587-4C30-8999-92F81FD0307C}</a:tableStyleId>
              </a:tblPr>
              <a:tblGrid>
                <a:gridCol w="2179319"/>
              </a:tblGrid>
              <a:tr h="371855">
                <a:tc>
                  <a:txBody>
                    <a:bodyPr/>
                    <a:lstStyle/>
                    <a:p>
                      <a:pPr algn="ctr">
                        <a:lnSpc>
                          <a:spcPct val="100000"/>
                        </a:lnSpc>
                        <a:spcBef>
                          <a:spcPts val="219"/>
                        </a:spcBef>
                      </a:pPr>
                      <a:r>
                        <a:rPr sz="1600" spc="-5" dirty="0">
                          <a:latin typeface="Arial"/>
                          <a:cs typeface="Arial"/>
                        </a:rPr>
                        <a:t>return</a:t>
                      </a:r>
                      <a:r>
                        <a:rPr sz="1600" spc="-75" dirty="0">
                          <a:latin typeface="Arial"/>
                          <a:cs typeface="Arial"/>
                        </a:rPr>
                        <a:t> </a:t>
                      </a:r>
                      <a:r>
                        <a:rPr sz="1600" spc="-5" dirty="0">
                          <a:latin typeface="Arial"/>
                          <a:cs typeface="Arial"/>
                        </a:rPr>
                        <a:t>value</a:t>
                      </a:r>
                      <a:endParaRPr sz="1600">
                        <a:latin typeface="Arial"/>
                        <a:cs typeface="Arial"/>
                      </a:endParaRPr>
                    </a:p>
                  </a:txBody>
                  <a:tcPr marL="0" marR="0" marT="0" marB="0">
                    <a:lnL w="28574">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tcPr>
                </a:tc>
              </a:tr>
              <a:tr h="374903">
                <a:tc>
                  <a:txBody>
                    <a:bodyPr/>
                    <a:lstStyle/>
                    <a:p>
                      <a:pPr algn="ctr">
                        <a:lnSpc>
                          <a:spcPct val="100000"/>
                        </a:lnSpc>
                        <a:spcBef>
                          <a:spcPts val="270"/>
                        </a:spcBef>
                      </a:pPr>
                      <a:r>
                        <a:rPr sz="1600" spc="-5" dirty="0">
                          <a:latin typeface="Arial"/>
                          <a:cs typeface="Arial"/>
                        </a:rPr>
                        <a:t>actual</a:t>
                      </a:r>
                      <a:r>
                        <a:rPr sz="1600" spc="-65" dirty="0">
                          <a:latin typeface="Arial"/>
                          <a:cs typeface="Arial"/>
                        </a:rPr>
                        <a:t> </a:t>
                      </a:r>
                      <a:r>
                        <a:rPr sz="1600" spc="-5" dirty="0">
                          <a:latin typeface="Arial"/>
                          <a:cs typeface="Arial"/>
                        </a:rPr>
                        <a:t>parameters</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370331">
                <a:tc>
                  <a:txBody>
                    <a:bodyPr/>
                    <a:lstStyle/>
                    <a:p>
                      <a:pPr algn="ctr">
                        <a:lnSpc>
                          <a:spcPct val="100000"/>
                        </a:lnSpc>
                        <a:spcBef>
                          <a:spcPts val="270"/>
                        </a:spcBef>
                      </a:pPr>
                      <a:r>
                        <a:rPr sz="1600" spc="-5" dirty="0">
                          <a:latin typeface="Arial"/>
                          <a:cs typeface="Arial"/>
                        </a:rPr>
                        <a:t>optional control</a:t>
                      </a:r>
                      <a:r>
                        <a:rPr sz="1600" spc="-70" dirty="0">
                          <a:latin typeface="Arial"/>
                          <a:cs typeface="Arial"/>
                        </a:rPr>
                        <a:t> </a:t>
                      </a:r>
                      <a:r>
                        <a:rPr sz="1600" spc="-10" dirty="0">
                          <a:latin typeface="Arial"/>
                          <a:cs typeface="Arial"/>
                        </a:rPr>
                        <a:t>link</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376427">
                <a:tc>
                  <a:txBody>
                    <a:bodyPr/>
                    <a:lstStyle/>
                    <a:p>
                      <a:pPr algn="ctr">
                        <a:lnSpc>
                          <a:spcPct val="100000"/>
                        </a:lnSpc>
                        <a:spcBef>
                          <a:spcPts val="280"/>
                        </a:spcBef>
                      </a:pPr>
                      <a:r>
                        <a:rPr sz="1600" spc="-5" dirty="0">
                          <a:latin typeface="Arial"/>
                          <a:cs typeface="Arial"/>
                        </a:rPr>
                        <a:t>optional access</a:t>
                      </a:r>
                      <a:r>
                        <a:rPr sz="1600" spc="-85" dirty="0">
                          <a:latin typeface="Arial"/>
                          <a:cs typeface="Arial"/>
                        </a:rPr>
                        <a:t> </a:t>
                      </a:r>
                      <a:r>
                        <a:rPr sz="1600" spc="-5" dirty="0">
                          <a:latin typeface="Arial"/>
                          <a:cs typeface="Arial"/>
                        </a:rPr>
                        <a:t>link</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371855">
                <a:tc>
                  <a:txBody>
                    <a:bodyPr/>
                    <a:lstStyle/>
                    <a:p>
                      <a:pPr algn="ctr">
                        <a:lnSpc>
                          <a:spcPct val="100000"/>
                        </a:lnSpc>
                        <a:spcBef>
                          <a:spcPts val="280"/>
                        </a:spcBef>
                      </a:pPr>
                      <a:r>
                        <a:rPr sz="1600" spc="-5" dirty="0">
                          <a:latin typeface="Arial"/>
                          <a:cs typeface="Arial"/>
                        </a:rPr>
                        <a:t>saved machine</a:t>
                      </a:r>
                      <a:r>
                        <a:rPr sz="1600" spc="-50" dirty="0">
                          <a:latin typeface="Arial"/>
                          <a:cs typeface="Arial"/>
                        </a:rPr>
                        <a:t> </a:t>
                      </a:r>
                      <a:r>
                        <a:rPr sz="1600" spc="-10" dirty="0">
                          <a:latin typeface="Arial"/>
                          <a:cs typeface="Arial"/>
                        </a:rPr>
                        <a:t>status</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374903">
                <a:tc>
                  <a:txBody>
                    <a:bodyPr/>
                    <a:lstStyle/>
                    <a:p>
                      <a:pPr algn="ctr">
                        <a:lnSpc>
                          <a:spcPct val="100000"/>
                        </a:lnSpc>
                        <a:spcBef>
                          <a:spcPts val="280"/>
                        </a:spcBef>
                      </a:pPr>
                      <a:r>
                        <a:rPr sz="1600" spc="-5" dirty="0">
                          <a:latin typeface="Arial"/>
                          <a:cs typeface="Arial"/>
                        </a:rPr>
                        <a:t>local</a:t>
                      </a:r>
                      <a:r>
                        <a:rPr sz="1600" spc="-95" dirty="0">
                          <a:latin typeface="Arial"/>
                          <a:cs typeface="Arial"/>
                        </a:rPr>
                        <a:t> </a:t>
                      </a:r>
                      <a:r>
                        <a:rPr sz="1600" spc="-5" dirty="0">
                          <a:latin typeface="Arial"/>
                          <a:cs typeface="Arial"/>
                        </a:rPr>
                        <a:t>data</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335279">
                <a:tc>
                  <a:txBody>
                    <a:bodyPr/>
                    <a:lstStyle/>
                    <a:p>
                      <a:pPr algn="ctr">
                        <a:lnSpc>
                          <a:spcPct val="100000"/>
                        </a:lnSpc>
                        <a:spcBef>
                          <a:spcPts val="270"/>
                        </a:spcBef>
                      </a:pPr>
                      <a:r>
                        <a:rPr sz="1600" spc="-5" dirty="0">
                          <a:latin typeface="Arial"/>
                          <a:cs typeface="Arial"/>
                        </a:rPr>
                        <a:t>temporaries</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tcPr>
                </a:tc>
              </a:tr>
            </a:tbl>
          </a:graphicData>
        </a:graphic>
      </p:graphicFrame>
      <p:graphicFrame>
        <p:nvGraphicFramePr>
          <p:cNvPr id="4" name="object 4"/>
          <p:cNvGraphicFramePr>
            <a:graphicFrameLocks noGrp="1"/>
          </p:cNvGraphicFramePr>
          <p:nvPr/>
        </p:nvGraphicFramePr>
        <p:xfrm>
          <a:off x="1076896" y="4176712"/>
          <a:ext cx="2179319" cy="2575553"/>
        </p:xfrm>
        <a:graphic>
          <a:graphicData uri="http://schemas.openxmlformats.org/drawingml/2006/table">
            <a:tbl>
              <a:tblPr firstRow="1" bandRow="1">
                <a:tableStyleId>{2D5ABB26-0587-4C30-8999-92F81FD0307C}</a:tableStyleId>
              </a:tblPr>
              <a:tblGrid>
                <a:gridCol w="2179319"/>
              </a:tblGrid>
              <a:tr h="371855">
                <a:tc>
                  <a:txBody>
                    <a:bodyPr/>
                    <a:lstStyle/>
                    <a:p>
                      <a:pPr algn="ctr">
                        <a:lnSpc>
                          <a:spcPct val="100000"/>
                        </a:lnSpc>
                        <a:spcBef>
                          <a:spcPts val="219"/>
                        </a:spcBef>
                      </a:pPr>
                      <a:r>
                        <a:rPr sz="1600" spc="-5" dirty="0">
                          <a:latin typeface="Arial"/>
                          <a:cs typeface="Arial"/>
                        </a:rPr>
                        <a:t>return</a:t>
                      </a:r>
                      <a:r>
                        <a:rPr sz="1600" spc="-75" dirty="0">
                          <a:latin typeface="Arial"/>
                          <a:cs typeface="Arial"/>
                        </a:rPr>
                        <a:t> </a:t>
                      </a:r>
                      <a:r>
                        <a:rPr sz="1600" spc="-5" dirty="0">
                          <a:latin typeface="Arial"/>
                          <a:cs typeface="Arial"/>
                        </a:rPr>
                        <a:t>value</a:t>
                      </a:r>
                      <a:endParaRPr sz="1600">
                        <a:latin typeface="Arial"/>
                        <a:cs typeface="Arial"/>
                      </a:endParaRPr>
                    </a:p>
                  </a:txBody>
                  <a:tcPr marL="0" marR="0" marT="0" marB="0">
                    <a:lnL w="28574">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tcPr>
                </a:tc>
              </a:tr>
              <a:tr h="374903">
                <a:tc>
                  <a:txBody>
                    <a:bodyPr/>
                    <a:lstStyle/>
                    <a:p>
                      <a:pPr algn="ctr">
                        <a:lnSpc>
                          <a:spcPct val="100000"/>
                        </a:lnSpc>
                        <a:spcBef>
                          <a:spcPts val="270"/>
                        </a:spcBef>
                      </a:pPr>
                      <a:r>
                        <a:rPr sz="1600" spc="-5" dirty="0">
                          <a:latin typeface="Arial"/>
                          <a:cs typeface="Arial"/>
                        </a:rPr>
                        <a:t>actual</a:t>
                      </a:r>
                      <a:r>
                        <a:rPr sz="1600" spc="-65" dirty="0">
                          <a:latin typeface="Arial"/>
                          <a:cs typeface="Arial"/>
                        </a:rPr>
                        <a:t> </a:t>
                      </a:r>
                      <a:r>
                        <a:rPr sz="1600" spc="-5" dirty="0">
                          <a:latin typeface="Arial"/>
                          <a:cs typeface="Arial"/>
                        </a:rPr>
                        <a:t>parameters</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370331">
                <a:tc>
                  <a:txBody>
                    <a:bodyPr/>
                    <a:lstStyle/>
                    <a:p>
                      <a:pPr algn="ctr">
                        <a:lnSpc>
                          <a:spcPct val="100000"/>
                        </a:lnSpc>
                        <a:spcBef>
                          <a:spcPts val="270"/>
                        </a:spcBef>
                      </a:pPr>
                      <a:r>
                        <a:rPr sz="1600" spc="-5" dirty="0">
                          <a:latin typeface="Arial"/>
                          <a:cs typeface="Arial"/>
                        </a:rPr>
                        <a:t>optional control</a:t>
                      </a:r>
                      <a:r>
                        <a:rPr sz="1600" spc="-70" dirty="0">
                          <a:latin typeface="Arial"/>
                          <a:cs typeface="Arial"/>
                        </a:rPr>
                        <a:t> </a:t>
                      </a:r>
                      <a:r>
                        <a:rPr sz="1600" spc="-10" dirty="0">
                          <a:latin typeface="Arial"/>
                          <a:cs typeface="Arial"/>
                        </a:rPr>
                        <a:t>link</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376427">
                <a:tc>
                  <a:txBody>
                    <a:bodyPr/>
                    <a:lstStyle/>
                    <a:p>
                      <a:pPr algn="ctr">
                        <a:lnSpc>
                          <a:spcPct val="100000"/>
                        </a:lnSpc>
                        <a:spcBef>
                          <a:spcPts val="280"/>
                        </a:spcBef>
                      </a:pPr>
                      <a:r>
                        <a:rPr sz="1600" spc="-5" dirty="0">
                          <a:latin typeface="Arial"/>
                          <a:cs typeface="Arial"/>
                        </a:rPr>
                        <a:t>optional access</a:t>
                      </a:r>
                      <a:r>
                        <a:rPr sz="1600" spc="-85" dirty="0">
                          <a:latin typeface="Arial"/>
                          <a:cs typeface="Arial"/>
                        </a:rPr>
                        <a:t> </a:t>
                      </a:r>
                      <a:r>
                        <a:rPr sz="1600" spc="-5" dirty="0">
                          <a:latin typeface="Arial"/>
                          <a:cs typeface="Arial"/>
                        </a:rPr>
                        <a:t>link</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371855">
                <a:tc>
                  <a:txBody>
                    <a:bodyPr/>
                    <a:lstStyle/>
                    <a:p>
                      <a:pPr algn="ctr">
                        <a:lnSpc>
                          <a:spcPct val="100000"/>
                        </a:lnSpc>
                        <a:spcBef>
                          <a:spcPts val="280"/>
                        </a:spcBef>
                      </a:pPr>
                      <a:r>
                        <a:rPr sz="1600" spc="-5" dirty="0">
                          <a:latin typeface="Arial"/>
                          <a:cs typeface="Arial"/>
                        </a:rPr>
                        <a:t>saved machine</a:t>
                      </a:r>
                      <a:r>
                        <a:rPr sz="1600" spc="-50" dirty="0">
                          <a:latin typeface="Arial"/>
                          <a:cs typeface="Arial"/>
                        </a:rPr>
                        <a:t> </a:t>
                      </a:r>
                      <a:r>
                        <a:rPr sz="1600" spc="-10" dirty="0">
                          <a:latin typeface="Arial"/>
                          <a:cs typeface="Arial"/>
                        </a:rPr>
                        <a:t>status</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374903">
                <a:tc>
                  <a:txBody>
                    <a:bodyPr/>
                    <a:lstStyle/>
                    <a:p>
                      <a:pPr algn="ctr">
                        <a:lnSpc>
                          <a:spcPct val="100000"/>
                        </a:lnSpc>
                        <a:spcBef>
                          <a:spcPts val="280"/>
                        </a:spcBef>
                      </a:pPr>
                      <a:r>
                        <a:rPr sz="1600" spc="-5" dirty="0">
                          <a:latin typeface="Arial"/>
                          <a:cs typeface="Arial"/>
                        </a:rPr>
                        <a:t>local</a:t>
                      </a:r>
                      <a:r>
                        <a:rPr sz="1600" spc="-95" dirty="0">
                          <a:latin typeface="Arial"/>
                          <a:cs typeface="Arial"/>
                        </a:rPr>
                        <a:t> </a:t>
                      </a:r>
                      <a:r>
                        <a:rPr sz="1600" spc="-5" dirty="0">
                          <a:latin typeface="Arial"/>
                          <a:cs typeface="Arial"/>
                        </a:rPr>
                        <a:t>data</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335279">
                <a:tc>
                  <a:txBody>
                    <a:bodyPr/>
                    <a:lstStyle/>
                    <a:p>
                      <a:pPr algn="ctr">
                        <a:lnSpc>
                          <a:spcPct val="100000"/>
                        </a:lnSpc>
                        <a:spcBef>
                          <a:spcPts val="270"/>
                        </a:spcBef>
                      </a:pPr>
                      <a:r>
                        <a:rPr sz="1600" spc="-5" dirty="0">
                          <a:latin typeface="Arial"/>
                          <a:cs typeface="Arial"/>
                        </a:rPr>
                        <a:t>temporaries</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tcPr>
                </a:tc>
              </a:tr>
            </a:tbl>
          </a:graphicData>
        </a:graphic>
      </p:graphicFrame>
      <p:sp>
        <p:nvSpPr>
          <p:cNvPr id="5" name="object 5"/>
          <p:cNvSpPr/>
          <p:nvPr/>
        </p:nvSpPr>
        <p:spPr>
          <a:xfrm>
            <a:off x="809243" y="2514600"/>
            <a:ext cx="281940" cy="2590800"/>
          </a:xfrm>
          <a:custGeom>
            <a:avLst/>
            <a:gdLst/>
            <a:ahLst/>
            <a:cxnLst/>
            <a:rect l="l" t="t" r="r" b="b"/>
            <a:pathLst>
              <a:path w="281940" h="2590800">
                <a:moveTo>
                  <a:pt x="281939" y="0"/>
                </a:moveTo>
                <a:lnTo>
                  <a:pt x="243209" y="2013"/>
                </a:lnTo>
                <a:lnTo>
                  <a:pt x="200064" y="9216"/>
                </a:lnTo>
                <a:lnTo>
                  <a:pt x="159648" y="21254"/>
                </a:lnTo>
                <a:lnTo>
                  <a:pt x="122524" y="37714"/>
                </a:lnTo>
                <a:lnTo>
                  <a:pt x="89251" y="58186"/>
                </a:lnTo>
                <a:lnTo>
                  <a:pt x="56662" y="85965"/>
                </a:lnTo>
                <a:lnTo>
                  <a:pt x="30673" y="117830"/>
                </a:lnTo>
                <a:lnTo>
                  <a:pt x="12123" y="153167"/>
                </a:lnTo>
                <a:lnTo>
                  <a:pt x="1847" y="191360"/>
                </a:lnTo>
                <a:lnTo>
                  <a:pt x="0" y="216407"/>
                </a:lnTo>
                <a:lnTo>
                  <a:pt x="0" y="2374391"/>
                </a:lnTo>
                <a:lnTo>
                  <a:pt x="4678" y="2414057"/>
                </a:lnTo>
                <a:lnTo>
                  <a:pt x="18154" y="2451251"/>
                </a:lnTo>
                <a:lnTo>
                  <a:pt x="39592" y="2485358"/>
                </a:lnTo>
                <a:lnTo>
                  <a:pt x="68154" y="2515763"/>
                </a:lnTo>
                <a:lnTo>
                  <a:pt x="103003" y="2541851"/>
                </a:lnTo>
                <a:lnTo>
                  <a:pt x="137995" y="2560654"/>
                </a:lnTo>
                <a:lnTo>
                  <a:pt x="176599" y="2575270"/>
                </a:lnTo>
                <a:lnTo>
                  <a:pt x="218253" y="2585286"/>
                </a:lnTo>
                <a:lnTo>
                  <a:pt x="262397" y="2590291"/>
                </a:lnTo>
                <a:lnTo>
                  <a:pt x="275389" y="2590743"/>
                </a:lnTo>
                <a:lnTo>
                  <a:pt x="281939" y="2590799"/>
                </a:lnTo>
              </a:path>
            </a:pathLst>
          </a:custGeom>
          <a:ln w="9524">
            <a:solidFill>
              <a:srgbClr val="000000"/>
            </a:solidFill>
          </a:ln>
        </p:spPr>
        <p:txBody>
          <a:bodyPr wrap="square" lIns="0" tIns="0" rIns="0" bIns="0" rtlCol="0"/>
          <a:lstStyle/>
          <a:p>
            <a:endParaRPr/>
          </a:p>
        </p:txBody>
      </p:sp>
      <p:sp>
        <p:nvSpPr>
          <p:cNvPr id="6" name="object 6"/>
          <p:cNvSpPr/>
          <p:nvPr/>
        </p:nvSpPr>
        <p:spPr>
          <a:xfrm>
            <a:off x="737615" y="1219200"/>
            <a:ext cx="353695" cy="1143000"/>
          </a:xfrm>
          <a:custGeom>
            <a:avLst/>
            <a:gdLst/>
            <a:ahLst/>
            <a:cxnLst/>
            <a:rect l="l" t="t" r="r" b="b"/>
            <a:pathLst>
              <a:path w="353694" h="1143000">
                <a:moveTo>
                  <a:pt x="353567" y="0"/>
                </a:moveTo>
                <a:lnTo>
                  <a:pt x="310556" y="699"/>
                </a:lnTo>
                <a:lnTo>
                  <a:pt x="269072" y="2740"/>
                </a:lnTo>
                <a:lnTo>
                  <a:pt x="229417" y="6040"/>
                </a:lnTo>
                <a:lnTo>
                  <a:pt x="184675" y="11543"/>
                </a:lnTo>
                <a:lnTo>
                  <a:pt x="143533" y="18595"/>
                </a:lnTo>
                <a:lnTo>
                  <a:pt x="100782" y="28585"/>
                </a:lnTo>
                <a:lnTo>
                  <a:pt x="64479" y="40255"/>
                </a:lnTo>
                <a:lnTo>
                  <a:pt x="28620" y="57359"/>
                </a:lnTo>
                <a:lnTo>
                  <a:pt x="1668" y="85312"/>
                </a:lnTo>
                <a:lnTo>
                  <a:pt x="0" y="94487"/>
                </a:lnTo>
                <a:lnTo>
                  <a:pt x="0" y="1046987"/>
                </a:lnTo>
                <a:lnTo>
                  <a:pt x="21828" y="1080385"/>
                </a:lnTo>
                <a:lnTo>
                  <a:pt x="58210" y="1099902"/>
                </a:lnTo>
                <a:lnTo>
                  <a:pt x="98047" y="1113449"/>
                </a:lnTo>
                <a:lnTo>
                  <a:pt x="139712" y="1123529"/>
                </a:lnTo>
                <a:lnTo>
                  <a:pt x="179847" y="1130684"/>
                </a:lnTo>
                <a:lnTo>
                  <a:pt x="223533" y="1136329"/>
                </a:lnTo>
                <a:lnTo>
                  <a:pt x="262288" y="1139785"/>
                </a:lnTo>
                <a:lnTo>
                  <a:pt x="302869" y="1142025"/>
                </a:lnTo>
                <a:lnTo>
                  <a:pt x="344985" y="1142972"/>
                </a:lnTo>
                <a:lnTo>
                  <a:pt x="353567" y="1142999"/>
                </a:lnTo>
              </a:path>
            </a:pathLst>
          </a:custGeom>
          <a:ln w="9524">
            <a:solidFill>
              <a:srgbClr val="000000"/>
            </a:solidFill>
          </a:ln>
        </p:spPr>
        <p:txBody>
          <a:bodyPr wrap="square" lIns="0" tIns="0" rIns="0" bIns="0" rtlCol="0"/>
          <a:lstStyle/>
          <a:p>
            <a:endParaRPr/>
          </a:p>
        </p:txBody>
      </p:sp>
      <p:sp>
        <p:nvSpPr>
          <p:cNvPr id="7" name="object 7"/>
          <p:cNvSpPr/>
          <p:nvPr/>
        </p:nvSpPr>
        <p:spPr>
          <a:xfrm>
            <a:off x="944880" y="2476500"/>
            <a:ext cx="146685" cy="76200"/>
          </a:xfrm>
          <a:custGeom>
            <a:avLst/>
            <a:gdLst/>
            <a:ahLst/>
            <a:cxnLst/>
            <a:rect l="l" t="t" r="r" b="b"/>
            <a:pathLst>
              <a:path w="146684" h="76200">
                <a:moveTo>
                  <a:pt x="86867" y="38099"/>
                </a:moveTo>
                <a:lnTo>
                  <a:pt x="85343" y="35051"/>
                </a:lnTo>
                <a:lnTo>
                  <a:pt x="82295" y="33527"/>
                </a:lnTo>
                <a:lnTo>
                  <a:pt x="4571" y="33527"/>
                </a:lnTo>
                <a:lnTo>
                  <a:pt x="1523" y="35051"/>
                </a:lnTo>
                <a:lnTo>
                  <a:pt x="0" y="38099"/>
                </a:lnTo>
                <a:lnTo>
                  <a:pt x="1523" y="41147"/>
                </a:lnTo>
                <a:lnTo>
                  <a:pt x="4571" y="42671"/>
                </a:lnTo>
                <a:lnTo>
                  <a:pt x="82295" y="42671"/>
                </a:lnTo>
                <a:lnTo>
                  <a:pt x="85343" y="41147"/>
                </a:lnTo>
                <a:lnTo>
                  <a:pt x="86867" y="38099"/>
                </a:lnTo>
                <a:close/>
              </a:path>
              <a:path w="146684" h="76200">
                <a:moveTo>
                  <a:pt x="146303" y="38099"/>
                </a:moveTo>
                <a:lnTo>
                  <a:pt x="70103" y="0"/>
                </a:lnTo>
                <a:lnTo>
                  <a:pt x="70103" y="33527"/>
                </a:lnTo>
                <a:lnTo>
                  <a:pt x="82295" y="33527"/>
                </a:lnTo>
                <a:lnTo>
                  <a:pt x="85343" y="35051"/>
                </a:lnTo>
                <a:lnTo>
                  <a:pt x="86867" y="38099"/>
                </a:lnTo>
                <a:lnTo>
                  <a:pt x="86867" y="67817"/>
                </a:lnTo>
                <a:lnTo>
                  <a:pt x="146303" y="38099"/>
                </a:lnTo>
                <a:close/>
              </a:path>
              <a:path w="146684" h="76200">
                <a:moveTo>
                  <a:pt x="86867" y="67817"/>
                </a:moveTo>
                <a:lnTo>
                  <a:pt x="86867" y="38099"/>
                </a:lnTo>
                <a:lnTo>
                  <a:pt x="85343" y="41147"/>
                </a:lnTo>
                <a:lnTo>
                  <a:pt x="82295" y="42671"/>
                </a:lnTo>
                <a:lnTo>
                  <a:pt x="70103" y="42671"/>
                </a:lnTo>
                <a:lnTo>
                  <a:pt x="70103" y="76199"/>
                </a:lnTo>
                <a:lnTo>
                  <a:pt x="86867" y="67817"/>
                </a:lnTo>
                <a:close/>
              </a:path>
            </a:pathLst>
          </a:custGeom>
          <a:solidFill>
            <a:srgbClr val="000000"/>
          </a:solidFill>
        </p:spPr>
        <p:txBody>
          <a:bodyPr wrap="square" lIns="0" tIns="0" rIns="0" bIns="0" rtlCol="0"/>
          <a:lstStyle/>
          <a:p>
            <a:endParaRPr/>
          </a:p>
        </p:txBody>
      </p:sp>
      <p:sp>
        <p:nvSpPr>
          <p:cNvPr id="8" name="object 8"/>
          <p:cNvSpPr/>
          <p:nvPr/>
        </p:nvSpPr>
        <p:spPr>
          <a:xfrm>
            <a:off x="3796283" y="2590800"/>
            <a:ext cx="76200" cy="2667000"/>
          </a:xfrm>
          <a:custGeom>
            <a:avLst/>
            <a:gdLst/>
            <a:ahLst/>
            <a:cxnLst/>
            <a:rect l="l" t="t" r="r" b="b"/>
            <a:pathLst>
              <a:path w="76200" h="2667000">
                <a:moveTo>
                  <a:pt x="76199" y="76199"/>
                </a:moveTo>
                <a:lnTo>
                  <a:pt x="38099" y="0"/>
                </a:lnTo>
                <a:lnTo>
                  <a:pt x="0" y="76199"/>
                </a:lnTo>
                <a:lnTo>
                  <a:pt x="32003" y="76199"/>
                </a:lnTo>
                <a:lnTo>
                  <a:pt x="32003" y="64007"/>
                </a:lnTo>
                <a:lnTo>
                  <a:pt x="33527" y="59435"/>
                </a:lnTo>
                <a:lnTo>
                  <a:pt x="41147" y="59435"/>
                </a:lnTo>
                <a:lnTo>
                  <a:pt x="42671" y="64007"/>
                </a:lnTo>
                <a:lnTo>
                  <a:pt x="42671" y="76199"/>
                </a:lnTo>
                <a:lnTo>
                  <a:pt x="76199" y="76199"/>
                </a:lnTo>
                <a:close/>
              </a:path>
              <a:path w="76200" h="2667000">
                <a:moveTo>
                  <a:pt x="76199" y="2590799"/>
                </a:moveTo>
                <a:lnTo>
                  <a:pt x="0" y="2590799"/>
                </a:lnTo>
                <a:lnTo>
                  <a:pt x="32003" y="2654807"/>
                </a:lnTo>
                <a:lnTo>
                  <a:pt x="32003" y="2602991"/>
                </a:lnTo>
                <a:lnTo>
                  <a:pt x="33527" y="2607563"/>
                </a:lnTo>
                <a:lnTo>
                  <a:pt x="41147" y="2607563"/>
                </a:lnTo>
                <a:lnTo>
                  <a:pt x="42671" y="2602991"/>
                </a:lnTo>
                <a:lnTo>
                  <a:pt x="42671" y="2657855"/>
                </a:lnTo>
                <a:lnTo>
                  <a:pt x="76199" y="2590799"/>
                </a:lnTo>
                <a:close/>
              </a:path>
              <a:path w="76200" h="2667000">
                <a:moveTo>
                  <a:pt x="42671" y="76199"/>
                </a:moveTo>
                <a:lnTo>
                  <a:pt x="42671" y="64007"/>
                </a:lnTo>
                <a:lnTo>
                  <a:pt x="41147" y="59435"/>
                </a:lnTo>
                <a:lnTo>
                  <a:pt x="33527" y="59435"/>
                </a:lnTo>
                <a:lnTo>
                  <a:pt x="32003" y="64007"/>
                </a:lnTo>
                <a:lnTo>
                  <a:pt x="32003" y="76199"/>
                </a:lnTo>
                <a:lnTo>
                  <a:pt x="42671" y="76199"/>
                </a:lnTo>
                <a:close/>
              </a:path>
              <a:path w="76200" h="2667000">
                <a:moveTo>
                  <a:pt x="42671" y="2590799"/>
                </a:moveTo>
                <a:lnTo>
                  <a:pt x="42671" y="76199"/>
                </a:lnTo>
                <a:lnTo>
                  <a:pt x="32003" y="76199"/>
                </a:lnTo>
                <a:lnTo>
                  <a:pt x="32003" y="2590799"/>
                </a:lnTo>
                <a:lnTo>
                  <a:pt x="42671" y="2590799"/>
                </a:lnTo>
                <a:close/>
              </a:path>
              <a:path w="76200" h="2667000">
                <a:moveTo>
                  <a:pt x="42671" y="2657855"/>
                </a:moveTo>
                <a:lnTo>
                  <a:pt x="42671" y="2602991"/>
                </a:lnTo>
                <a:lnTo>
                  <a:pt x="41147" y="2607563"/>
                </a:lnTo>
                <a:lnTo>
                  <a:pt x="33527" y="2607563"/>
                </a:lnTo>
                <a:lnTo>
                  <a:pt x="32003" y="2602991"/>
                </a:lnTo>
                <a:lnTo>
                  <a:pt x="32003" y="2654807"/>
                </a:lnTo>
                <a:lnTo>
                  <a:pt x="38099" y="2666999"/>
                </a:lnTo>
                <a:lnTo>
                  <a:pt x="42671" y="2657855"/>
                </a:lnTo>
                <a:close/>
              </a:path>
            </a:pathLst>
          </a:custGeom>
          <a:solidFill>
            <a:srgbClr val="000000"/>
          </a:solidFill>
        </p:spPr>
        <p:txBody>
          <a:bodyPr wrap="square" lIns="0" tIns="0" rIns="0" bIns="0" rtlCol="0"/>
          <a:lstStyle/>
          <a:p>
            <a:endParaRPr/>
          </a:p>
        </p:txBody>
      </p:sp>
      <p:sp>
        <p:nvSpPr>
          <p:cNvPr id="9" name="object 9"/>
          <p:cNvSpPr/>
          <p:nvPr/>
        </p:nvSpPr>
        <p:spPr>
          <a:xfrm>
            <a:off x="3796283" y="5257800"/>
            <a:ext cx="76200" cy="1681480"/>
          </a:xfrm>
          <a:custGeom>
            <a:avLst/>
            <a:gdLst/>
            <a:ahLst/>
            <a:cxnLst/>
            <a:rect l="l" t="t" r="r" b="b"/>
            <a:pathLst>
              <a:path w="76200" h="1681479">
                <a:moveTo>
                  <a:pt x="76199" y="76199"/>
                </a:moveTo>
                <a:lnTo>
                  <a:pt x="38099" y="0"/>
                </a:lnTo>
                <a:lnTo>
                  <a:pt x="0" y="76199"/>
                </a:lnTo>
                <a:lnTo>
                  <a:pt x="32003" y="76199"/>
                </a:lnTo>
                <a:lnTo>
                  <a:pt x="32003" y="64007"/>
                </a:lnTo>
                <a:lnTo>
                  <a:pt x="33527" y="59435"/>
                </a:lnTo>
                <a:lnTo>
                  <a:pt x="41147" y="59435"/>
                </a:lnTo>
                <a:lnTo>
                  <a:pt x="42671" y="64007"/>
                </a:lnTo>
                <a:lnTo>
                  <a:pt x="42671" y="76199"/>
                </a:lnTo>
                <a:lnTo>
                  <a:pt x="76199" y="76199"/>
                </a:lnTo>
                <a:close/>
              </a:path>
              <a:path w="76200" h="1681479">
                <a:moveTo>
                  <a:pt x="42671" y="76199"/>
                </a:moveTo>
                <a:lnTo>
                  <a:pt x="42671" y="64007"/>
                </a:lnTo>
                <a:lnTo>
                  <a:pt x="41147" y="59435"/>
                </a:lnTo>
                <a:lnTo>
                  <a:pt x="33527" y="59435"/>
                </a:lnTo>
                <a:lnTo>
                  <a:pt x="32003" y="64007"/>
                </a:lnTo>
                <a:lnTo>
                  <a:pt x="32003" y="76199"/>
                </a:lnTo>
                <a:lnTo>
                  <a:pt x="42671" y="76199"/>
                </a:lnTo>
                <a:close/>
              </a:path>
              <a:path w="76200" h="1681479">
                <a:moveTo>
                  <a:pt x="42671" y="1676399"/>
                </a:moveTo>
                <a:lnTo>
                  <a:pt x="42671" y="76199"/>
                </a:lnTo>
                <a:lnTo>
                  <a:pt x="32003" y="76199"/>
                </a:lnTo>
                <a:lnTo>
                  <a:pt x="32003" y="1676399"/>
                </a:lnTo>
                <a:lnTo>
                  <a:pt x="33527" y="1679447"/>
                </a:lnTo>
                <a:lnTo>
                  <a:pt x="38099" y="1680971"/>
                </a:lnTo>
                <a:lnTo>
                  <a:pt x="41147" y="1679447"/>
                </a:lnTo>
                <a:lnTo>
                  <a:pt x="42671" y="1676399"/>
                </a:lnTo>
                <a:close/>
              </a:path>
            </a:pathLst>
          </a:custGeom>
          <a:solidFill>
            <a:srgbClr val="000000"/>
          </a:solidFill>
        </p:spPr>
        <p:txBody>
          <a:bodyPr wrap="square" lIns="0" tIns="0" rIns="0" bIns="0" rtlCol="0"/>
          <a:lstStyle/>
          <a:p>
            <a:endParaRPr/>
          </a:p>
        </p:txBody>
      </p:sp>
      <p:sp>
        <p:nvSpPr>
          <p:cNvPr id="10" name="object 10"/>
          <p:cNvSpPr/>
          <p:nvPr/>
        </p:nvSpPr>
        <p:spPr>
          <a:xfrm>
            <a:off x="3480815" y="2590800"/>
            <a:ext cx="845819" cy="0"/>
          </a:xfrm>
          <a:custGeom>
            <a:avLst/>
            <a:gdLst/>
            <a:ahLst/>
            <a:cxnLst/>
            <a:rect l="l" t="t" r="r" b="b"/>
            <a:pathLst>
              <a:path w="845820">
                <a:moveTo>
                  <a:pt x="0" y="0"/>
                </a:moveTo>
                <a:lnTo>
                  <a:pt x="845819" y="0"/>
                </a:lnTo>
              </a:path>
            </a:pathLst>
          </a:custGeom>
          <a:ln w="9524">
            <a:solidFill>
              <a:srgbClr val="000000"/>
            </a:solidFill>
          </a:ln>
        </p:spPr>
        <p:txBody>
          <a:bodyPr wrap="square" lIns="0" tIns="0" rIns="0" bIns="0" rtlCol="0"/>
          <a:lstStyle/>
          <a:p>
            <a:endParaRPr/>
          </a:p>
        </p:txBody>
      </p:sp>
      <p:sp>
        <p:nvSpPr>
          <p:cNvPr id="11" name="object 11"/>
          <p:cNvSpPr/>
          <p:nvPr/>
        </p:nvSpPr>
        <p:spPr>
          <a:xfrm>
            <a:off x="3480815" y="5257800"/>
            <a:ext cx="845819" cy="0"/>
          </a:xfrm>
          <a:custGeom>
            <a:avLst/>
            <a:gdLst/>
            <a:ahLst/>
            <a:cxnLst/>
            <a:rect l="l" t="t" r="r" b="b"/>
            <a:pathLst>
              <a:path w="845820">
                <a:moveTo>
                  <a:pt x="0" y="0"/>
                </a:moveTo>
                <a:lnTo>
                  <a:pt x="845819" y="0"/>
                </a:lnTo>
              </a:path>
            </a:pathLst>
          </a:custGeom>
          <a:ln w="9524">
            <a:solidFill>
              <a:srgbClr val="000000"/>
            </a:solidFill>
          </a:ln>
        </p:spPr>
        <p:txBody>
          <a:bodyPr wrap="square" lIns="0" tIns="0" rIns="0" bIns="0" rtlCol="0"/>
          <a:lstStyle/>
          <a:p>
            <a:endParaRPr/>
          </a:p>
        </p:txBody>
      </p:sp>
      <p:sp>
        <p:nvSpPr>
          <p:cNvPr id="12" name="object 12"/>
          <p:cNvSpPr txBox="1"/>
          <p:nvPr/>
        </p:nvSpPr>
        <p:spPr>
          <a:xfrm>
            <a:off x="4249926" y="5867397"/>
            <a:ext cx="2859405"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Callee’s</a:t>
            </a:r>
            <a:r>
              <a:rPr sz="2400" spc="-60" dirty="0">
                <a:latin typeface="Times New Roman"/>
                <a:cs typeface="Times New Roman"/>
              </a:rPr>
              <a:t> </a:t>
            </a:r>
            <a:r>
              <a:rPr sz="2400" spc="-5" dirty="0">
                <a:latin typeface="Times New Roman"/>
                <a:cs typeface="Times New Roman"/>
              </a:rPr>
              <a:t>Responsibility</a:t>
            </a:r>
            <a:endParaRPr sz="2400">
              <a:latin typeface="Times New Roman"/>
              <a:cs typeface="Times New Roman"/>
            </a:endParaRPr>
          </a:p>
        </p:txBody>
      </p:sp>
      <p:sp>
        <p:nvSpPr>
          <p:cNvPr id="13" name="object 13"/>
          <p:cNvSpPr txBox="1"/>
          <p:nvPr/>
        </p:nvSpPr>
        <p:spPr>
          <a:xfrm>
            <a:off x="4249926" y="1523999"/>
            <a:ext cx="3307079" cy="388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Caller’s Activation</a:t>
            </a:r>
            <a:r>
              <a:rPr sz="2400" spc="-45" dirty="0">
                <a:latin typeface="Times New Roman"/>
                <a:cs typeface="Times New Roman"/>
              </a:rPr>
              <a:t> </a:t>
            </a:r>
            <a:r>
              <a:rPr sz="2400" spc="-5" dirty="0">
                <a:latin typeface="Times New Roman"/>
                <a:cs typeface="Times New Roman"/>
              </a:rPr>
              <a:t>Record</a:t>
            </a:r>
            <a:endParaRPr sz="2400">
              <a:latin typeface="Times New Roman"/>
              <a:cs typeface="Times New Roman"/>
            </a:endParaRPr>
          </a:p>
        </p:txBody>
      </p:sp>
      <p:sp>
        <p:nvSpPr>
          <p:cNvPr id="14" name="object 14"/>
          <p:cNvSpPr txBox="1"/>
          <p:nvPr/>
        </p:nvSpPr>
        <p:spPr>
          <a:xfrm>
            <a:off x="4179822" y="3505198"/>
            <a:ext cx="4817745" cy="1150620"/>
          </a:xfrm>
          <a:prstGeom prst="rect">
            <a:avLst/>
          </a:prstGeom>
        </p:spPr>
        <p:txBody>
          <a:bodyPr vert="horz" wrap="square" lIns="0" tIns="0" rIns="0" bIns="0" rtlCol="0">
            <a:spAutoFit/>
          </a:bodyPr>
          <a:lstStyle/>
          <a:p>
            <a:pPr marL="12700">
              <a:lnSpc>
                <a:spcPct val="100000"/>
              </a:lnSpc>
            </a:pPr>
            <a:r>
              <a:rPr sz="2400" spc="-5" dirty="0">
                <a:latin typeface="Times New Roman"/>
                <a:cs typeface="Times New Roman"/>
              </a:rPr>
              <a:t>Caller’s</a:t>
            </a:r>
            <a:r>
              <a:rPr sz="2400" spc="-60" dirty="0">
                <a:latin typeface="Times New Roman"/>
                <a:cs typeface="Times New Roman"/>
              </a:rPr>
              <a:t> </a:t>
            </a:r>
            <a:r>
              <a:rPr sz="2400" spc="-5" dirty="0">
                <a:latin typeface="Times New Roman"/>
                <a:cs typeface="Times New Roman"/>
              </a:rPr>
              <a:t>Responsibility</a:t>
            </a:r>
            <a:endParaRPr sz="2400">
              <a:latin typeface="Times New Roman"/>
              <a:cs typeface="Times New Roman"/>
            </a:endParaRPr>
          </a:p>
          <a:p>
            <a:pPr>
              <a:lnSpc>
                <a:spcPct val="100000"/>
              </a:lnSpc>
              <a:spcBef>
                <a:spcPts val="15"/>
              </a:spcBef>
            </a:pPr>
            <a:endParaRPr sz="2700">
              <a:latin typeface="Times New Roman"/>
              <a:cs typeface="Times New Roman"/>
            </a:endParaRPr>
          </a:p>
          <a:p>
            <a:pPr marL="1489075">
              <a:lnSpc>
                <a:spcPct val="100000"/>
              </a:lnSpc>
            </a:pPr>
            <a:r>
              <a:rPr sz="2400" spc="-5" dirty="0">
                <a:latin typeface="Times New Roman"/>
                <a:cs typeface="Times New Roman"/>
              </a:rPr>
              <a:t>Callee’s Activation</a:t>
            </a:r>
            <a:r>
              <a:rPr sz="2400" spc="-45" dirty="0">
                <a:latin typeface="Times New Roman"/>
                <a:cs typeface="Times New Roman"/>
              </a:rPr>
              <a:t> </a:t>
            </a:r>
            <a:r>
              <a:rPr sz="2400" spc="-5" dirty="0">
                <a:latin typeface="Times New Roman"/>
                <a:cs typeface="Times New Roman"/>
              </a:rPr>
              <a:t>Record</a:t>
            </a:r>
            <a:endParaRPr sz="2400">
              <a:latin typeface="Times New Roman"/>
              <a:cs typeface="Times New Roman"/>
            </a:endParaRPr>
          </a:p>
        </p:txBody>
      </p:sp>
      <p:sp>
        <p:nvSpPr>
          <p:cNvPr id="15" name="object 15"/>
          <p:cNvSpPr/>
          <p:nvPr/>
        </p:nvSpPr>
        <p:spPr>
          <a:xfrm>
            <a:off x="3270503" y="4308347"/>
            <a:ext cx="2326005" cy="116205"/>
          </a:xfrm>
          <a:custGeom>
            <a:avLst/>
            <a:gdLst/>
            <a:ahLst/>
            <a:cxnLst/>
            <a:rect l="l" t="t" r="r" b="b"/>
            <a:pathLst>
              <a:path w="2326004" h="116204">
                <a:moveTo>
                  <a:pt x="77723" y="0"/>
                </a:moveTo>
                <a:lnTo>
                  <a:pt x="0" y="35051"/>
                </a:lnTo>
                <a:lnTo>
                  <a:pt x="57911" y="66962"/>
                </a:lnTo>
                <a:lnTo>
                  <a:pt x="57911" y="36575"/>
                </a:lnTo>
                <a:lnTo>
                  <a:pt x="59435" y="33527"/>
                </a:lnTo>
                <a:lnTo>
                  <a:pt x="64007" y="32003"/>
                </a:lnTo>
                <a:lnTo>
                  <a:pt x="76427" y="32414"/>
                </a:lnTo>
                <a:lnTo>
                  <a:pt x="77723" y="0"/>
                </a:lnTo>
                <a:close/>
              </a:path>
              <a:path w="2326004" h="116204">
                <a:moveTo>
                  <a:pt x="76427" y="32414"/>
                </a:moveTo>
                <a:lnTo>
                  <a:pt x="64007" y="32003"/>
                </a:lnTo>
                <a:lnTo>
                  <a:pt x="59435" y="33527"/>
                </a:lnTo>
                <a:lnTo>
                  <a:pt x="57911" y="36575"/>
                </a:lnTo>
                <a:lnTo>
                  <a:pt x="59435" y="39623"/>
                </a:lnTo>
                <a:lnTo>
                  <a:pt x="62483" y="41147"/>
                </a:lnTo>
                <a:lnTo>
                  <a:pt x="76060" y="41596"/>
                </a:lnTo>
                <a:lnTo>
                  <a:pt x="76427" y="32414"/>
                </a:lnTo>
                <a:close/>
              </a:path>
              <a:path w="2326004" h="116204">
                <a:moveTo>
                  <a:pt x="76060" y="41596"/>
                </a:moveTo>
                <a:lnTo>
                  <a:pt x="62483" y="41147"/>
                </a:lnTo>
                <a:lnTo>
                  <a:pt x="59435" y="39623"/>
                </a:lnTo>
                <a:lnTo>
                  <a:pt x="57911" y="36575"/>
                </a:lnTo>
                <a:lnTo>
                  <a:pt x="57911" y="66962"/>
                </a:lnTo>
                <a:lnTo>
                  <a:pt x="74675" y="76199"/>
                </a:lnTo>
                <a:lnTo>
                  <a:pt x="76060" y="41596"/>
                </a:lnTo>
                <a:close/>
              </a:path>
              <a:path w="2326004" h="116204">
                <a:moveTo>
                  <a:pt x="2325623" y="111251"/>
                </a:moveTo>
                <a:lnTo>
                  <a:pt x="2324099" y="108203"/>
                </a:lnTo>
                <a:lnTo>
                  <a:pt x="2321051" y="106679"/>
                </a:lnTo>
                <a:lnTo>
                  <a:pt x="76427" y="32414"/>
                </a:lnTo>
                <a:lnTo>
                  <a:pt x="76060" y="41596"/>
                </a:lnTo>
                <a:lnTo>
                  <a:pt x="2321051" y="115823"/>
                </a:lnTo>
                <a:lnTo>
                  <a:pt x="2324099" y="114299"/>
                </a:lnTo>
                <a:lnTo>
                  <a:pt x="2325623" y="111251"/>
                </a:lnTo>
                <a:close/>
              </a:path>
            </a:pathLst>
          </a:custGeom>
          <a:solidFill>
            <a:srgbClr val="000000"/>
          </a:solidFill>
        </p:spPr>
        <p:txBody>
          <a:bodyPr wrap="square" lIns="0" tIns="0" rIns="0" bIns="0" rtlCol="0"/>
          <a:lstStyle/>
          <a:p>
            <a:endParaRPr/>
          </a:p>
        </p:txBody>
      </p:sp>
      <p:sp>
        <p:nvSpPr>
          <p:cNvPr id="16" name="object 16"/>
          <p:cNvSpPr/>
          <p:nvPr/>
        </p:nvSpPr>
        <p:spPr>
          <a:xfrm>
            <a:off x="3270503" y="1568195"/>
            <a:ext cx="919480" cy="113030"/>
          </a:xfrm>
          <a:custGeom>
            <a:avLst/>
            <a:gdLst/>
            <a:ahLst/>
            <a:cxnLst/>
            <a:rect l="l" t="t" r="r" b="b"/>
            <a:pathLst>
              <a:path w="919479" h="113030">
                <a:moveTo>
                  <a:pt x="79247" y="0"/>
                </a:moveTo>
                <a:lnTo>
                  <a:pt x="0" y="32003"/>
                </a:lnTo>
                <a:lnTo>
                  <a:pt x="57911" y="66992"/>
                </a:lnTo>
                <a:lnTo>
                  <a:pt x="57911" y="36575"/>
                </a:lnTo>
                <a:lnTo>
                  <a:pt x="59435" y="33527"/>
                </a:lnTo>
                <a:lnTo>
                  <a:pt x="64007" y="32003"/>
                </a:lnTo>
                <a:lnTo>
                  <a:pt x="76602" y="33064"/>
                </a:lnTo>
                <a:lnTo>
                  <a:pt x="79247" y="0"/>
                </a:lnTo>
                <a:close/>
              </a:path>
              <a:path w="919479" h="113030">
                <a:moveTo>
                  <a:pt x="76602" y="33064"/>
                </a:moveTo>
                <a:lnTo>
                  <a:pt x="64007" y="32003"/>
                </a:lnTo>
                <a:lnTo>
                  <a:pt x="59435" y="33527"/>
                </a:lnTo>
                <a:lnTo>
                  <a:pt x="57911" y="36575"/>
                </a:lnTo>
                <a:lnTo>
                  <a:pt x="59435" y="39623"/>
                </a:lnTo>
                <a:lnTo>
                  <a:pt x="62483" y="42671"/>
                </a:lnTo>
                <a:lnTo>
                  <a:pt x="75746" y="43763"/>
                </a:lnTo>
                <a:lnTo>
                  <a:pt x="76602" y="33064"/>
                </a:lnTo>
                <a:close/>
              </a:path>
              <a:path w="919479" h="113030">
                <a:moveTo>
                  <a:pt x="75746" y="43763"/>
                </a:moveTo>
                <a:lnTo>
                  <a:pt x="62483" y="42671"/>
                </a:lnTo>
                <a:lnTo>
                  <a:pt x="59435" y="39623"/>
                </a:lnTo>
                <a:lnTo>
                  <a:pt x="57911" y="36575"/>
                </a:lnTo>
                <a:lnTo>
                  <a:pt x="57911" y="66992"/>
                </a:lnTo>
                <a:lnTo>
                  <a:pt x="73151" y="76199"/>
                </a:lnTo>
                <a:lnTo>
                  <a:pt x="75746" y="43763"/>
                </a:lnTo>
                <a:close/>
              </a:path>
              <a:path w="919479" h="113030">
                <a:moveTo>
                  <a:pt x="918971" y="108203"/>
                </a:moveTo>
                <a:lnTo>
                  <a:pt x="917447" y="105155"/>
                </a:lnTo>
                <a:lnTo>
                  <a:pt x="914399" y="103631"/>
                </a:lnTo>
                <a:lnTo>
                  <a:pt x="76602" y="33064"/>
                </a:lnTo>
                <a:lnTo>
                  <a:pt x="75746" y="43763"/>
                </a:lnTo>
                <a:lnTo>
                  <a:pt x="914399" y="112775"/>
                </a:lnTo>
                <a:lnTo>
                  <a:pt x="917447" y="111251"/>
                </a:lnTo>
                <a:lnTo>
                  <a:pt x="918971" y="108203"/>
                </a:lnTo>
                <a:close/>
              </a:path>
            </a:pathLst>
          </a:custGeom>
          <a:solidFill>
            <a:srgbClr val="000000"/>
          </a:solid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139309"/>
            <a:ext cx="8836661" cy="5109091"/>
          </a:xfrm>
          <a:prstGeom prst="rect">
            <a:avLst/>
          </a:prstGeom>
        </p:spPr>
        <p:txBody>
          <a:bodyPr vert="horz" wrap="square" lIns="0" tIns="0" rIns="0" bIns="0" rtlCol="0">
            <a:spAutoFit/>
          </a:bodyPr>
          <a:lstStyle/>
          <a:p>
            <a:pPr marL="12700">
              <a:lnSpc>
                <a:spcPct val="100000"/>
              </a:lnSpc>
            </a:pPr>
            <a:r>
              <a:rPr sz="2800" dirty="0">
                <a:solidFill>
                  <a:srgbClr val="CD3100"/>
                </a:solidFill>
                <a:latin typeface="Arial"/>
                <a:cs typeface="Arial"/>
              </a:rPr>
              <a:t>Storage and access for locally declared</a:t>
            </a:r>
            <a:r>
              <a:rPr sz="2800" spc="-100" dirty="0">
                <a:solidFill>
                  <a:srgbClr val="CD3100"/>
                </a:solidFill>
                <a:latin typeface="Arial"/>
                <a:cs typeface="Arial"/>
              </a:rPr>
              <a:t> </a:t>
            </a:r>
            <a:r>
              <a:rPr sz="2800" dirty="0">
                <a:solidFill>
                  <a:srgbClr val="CD3100"/>
                </a:solidFill>
                <a:latin typeface="Arial"/>
                <a:cs typeface="Arial"/>
              </a:rPr>
              <a:t>data</a:t>
            </a:r>
            <a:endParaRPr sz="2800">
              <a:latin typeface="Arial"/>
              <a:cs typeface="Arial"/>
            </a:endParaRPr>
          </a:p>
          <a:p>
            <a:pPr>
              <a:lnSpc>
                <a:spcPct val="100000"/>
              </a:lnSpc>
              <a:spcBef>
                <a:spcPts val="17"/>
              </a:spcBef>
            </a:pPr>
            <a:endParaRPr sz="2800">
              <a:latin typeface="Times New Roman"/>
              <a:cs typeface="Times New Roman"/>
            </a:endParaRPr>
          </a:p>
          <a:p>
            <a:pPr marL="583565" marR="5080" indent="-342265">
              <a:lnSpc>
                <a:spcPct val="100000"/>
              </a:lnSpc>
              <a:buClr>
                <a:srgbClr val="CD3100"/>
              </a:buClr>
              <a:buChar char="•"/>
              <a:tabLst>
                <a:tab pos="584200" algn="l"/>
              </a:tabLst>
            </a:pPr>
            <a:r>
              <a:rPr sz="2800" spc="5" dirty="0">
                <a:latin typeface="Arial"/>
                <a:cs typeface="Arial"/>
              </a:rPr>
              <a:t>The </a:t>
            </a:r>
            <a:r>
              <a:rPr sz="2800" spc="-5" dirty="0">
                <a:latin typeface="Arial"/>
                <a:cs typeface="Arial"/>
              </a:rPr>
              <a:t>executing </a:t>
            </a:r>
            <a:r>
              <a:rPr sz="2800" dirty="0">
                <a:latin typeface="Arial"/>
                <a:cs typeface="Arial"/>
              </a:rPr>
              <a:t>procedure uses the frame pointer </a:t>
            </a:r>
            <a:r>
              <a:rPr sz="2800" spc="-5" dirty="0">
                <a:latin typeface="Arial"/>
                <a:cs typeface="Arial"/>
              </a:rPr>
              <a:t>to  quickly </a:t>
            </a:r>
            <a:r>
              <a:rPr sz="2800" dirty="0">
                <a:latin typeface="Arial"/>
                <a:cs typeface="Arial"/>
              </a:rPr>
              <a:t>access </a:t>
            </a:r>
            <a:r>
              <a:rPr sz="2800" spc="-5" dirty="0">
                <a:latin typeface="Arial"/>
                <a:cs typeface="Arial"/>
              </a:rPr>
              <a:t>values </a:t>
            </a:r>
            <a:r>
              <a:rPr sz="2800" dirty="0">
                <a:latin typeface="Arial"/>
                <a:cs typeface="Arial"/>
              </a:rPr>
              <a:t>in </a:t>
            </a:r>
            <a:r>
              <a:rPr sz="2800" spc="-5" dirty="0">
                <a:latin typeface="Arial"/>
                <a:cs typeface="Arial"/>
              </a:rPr>
              <a:t>its </a:t>
            </a:r>
            <a:r>
              <a:rPr sz="2800" dirty="0">
                <a:latin typeface="Arial"/>
                <a:cs typeface="Arial"/>
              </a:rPr>
              <a:t>stack frame as the frame  pointer points </a:t>
            </a:r>
            <a:r>
              <a:rPr sz="2800" spc="-5" dirty="0">
                <a:latin typeface="Arial"/>
                <a:cs typeface="Arial"/>
              </a:rPr>
              <a:t>to </a:t>
            </a:r>
            <a:r>
              <a:rPr sz="2800" dirty="0">
                <a:latin typeface="Arial"/>
                <a:cs typeface="Arial"/>
              </a:rPr>
              <a:t>the start of the</a:t>
            </a:r>
            <a:r>
              <a:rPr sz="2800" spc="-70" dirty="0">
                <a:latin typeface="Arial"/>
                <a:cs typeface="Arial"/>
              </a:rPr>
              <a:t> </a:t>
            </a:r>
            <a:r>
              <a:rPr sz="2800" dirty="0">
                <a:latin typeface="Arial"/>
                <a:cs typeface="Arial"/>
              </a:rPr>
              <a:t>frame.</a:t>
            </a:r>
            <a:endParaRPr sz="2800">
              <a:latin typeface="Arial"/>
              <a:cs typeface="Arial"/>
            </a:endParaRPr>
          </a:p>
          <a:p>
            <a:pPr>
              <a:lnSpc>
                <a:spcPct val="100000"/>
              </a:lnSpc>
              <a:spcBef>
                <a:spcPts val="4"/>
              </a:spcBef>
              <a:buClr>
                <a:srgbClr val="CD3100"/>
              </a:buClr>
              <a:buFont typeface="Arial"/>
              <a:buChar char="•"/>
            </a:pPr>
            <a:endParaRPr sz="4000">
              <a:latin typeface="Times New Roman"/>
              <a:cs typeface="Times New Roman"/>
            </a:endParaRPr>
          </a:p>
          <a:p>
            <a:pPr marL="584200" marR="74930" indent="-342900">
              <a:lnSpc>
                <a:spcPct val="100200"/>
              </a:lnSpc>
              <a:buClr>
                <a:srgbClr val="CD3100"/>
              </a:buClr>
              <a:buChar char="•"/>
              <a:tabLst>
                <a:tab pos="584200" algn="l"/>
              </a:tabLst>
            </a:pPr>
            <a:r>
              <a:rPr sz="2800" dirty="0">
                <a:latin typeface="Arial"/>
                <a:cs typeface="Arial"/>
              </a:rPr>
              <a:t>Then add the </a:t>
            </a:r>
            <a:r>
              <a:rPr sz="2800" spc="-5" dirty="0">
                <a:latin typeface="Arial"/>
                <a:cs typeface="Arial"/>
              </a:rPr>
              <a:t>variable’s </a:t>
            </a:r>
            <a:r>
              <a:rPr sz="2800" dirty="0">
                <a:latin typeface="Arial"/>
                <a:cs typeface="Arial"/>
              </a:rPr>
              <a:t>offset from the start of the  frame. Calculating </a:t>
            </a:r>
            <a:r>
              <a:rPr sz="2800" spc="-5" dirty="0">
                <a:latin typeface="Arial"/>
                <a:cs typeface="Arial"/>
              </a:rPr>
              <a:t>local </a:t>
            </a:r>
            <a:r>
              <a:rPr sz="2800" dirty="0">
                <a:latin typeface="Arial"/>
                <a:cs typeface="Arial"/>
              </a:rPr>
              <a:t>data’s offset </a:t>
            </a:r>
            <a:r>
              <a:rPr sz="2800" spc="-5" dirty="0">
                <a:latin typeface="Arial"/>
                <a:cs typeface="Arial"/>
              </a:rPr>
              <a:t>(to </a:t>
            </a:r>
            <a:r>
              <a:rPr sz="2800" dirty="0">
                <a:latin typeface="Arial"/>
                <a:cs typeface="Arial"/>
              </a:rPr>
              <a:t>be stored in  the </a:t>
            </a:r>
            <a:r>
              <a:rPr sz="2800" spc="-5" dirty="0">
                <a:latin typeface="Arial"/>
                <a:cs typeface="Arial"/>
              </a:rPr>
              <a:t>symbol</a:t>
            </a:r>
            <a:r>
              <a:rPr sz="2800" spc="-80" dirty="0">
                <a:latin typeface="Arial"/>
                <a:cs typeface="Arial"/>
              </a:rPr>
              <a:t> </a:t>
            </a:r>
            <a:r>
              <a:rPr sz="2800" dirty="0">
                <a:latin typeface="Arial"/>
                <a:cs typeface="Arial"/>
              </a:rPr>
              <a:t>table)</a:t>
            </a:r>
            <a:endParaRPr sz="2800">
              <a:latin typeface="Arial"/>
              <a:cs typeface="Arial"/>
            </a:endParaRPr>
          </a:p>
          <a:p>
            <a:pPr>
              <a:lnSpc>
                <a:spcPct val="100000"/>
              </a:lnSpc>
              <a:spcBef>
                <a:spcPts val="10"/>
              </a:spcBef>
              <a:buClr>
                <a:srgbClr val="CD3100"/>
              </a:buClr>
              <a:buFont typeface="Arial"/>
              <a:buChar char="•"/>
            </a:pPr>
            <a:endParaRPr sz="4000">
              <a:latin typeface="Times New Roman"/>
              <a:cs typeface="Times New Roman"/>
            </a:endParaRPr>
          </a:p>
          <a:p>
            <a:pPr marL="584200" indent="-342900">
              <a:lnSpc>
                <a:spcPct val="100000"/>
              </a:lnSpc>
              <a:buClr>
                <a:srgbClr val="CD3100"/>
              </a:buClr>
              <a:buChar char="•"/>
              <a:tabLst>
                <a:tab pos="584200" algn="l"/>
              </a:tabLst>
            </a:pPr>
            <a:r>
              <a:rPr sz="2800" dirty="0">
                <a:latin typeface="Arial"/>
                <a:cs typeface="Arial"/>
              </a:rPr>
              <a:t>However problem arise for </a:t>
            </a:r>
            <a:r>
              <a:rPr sz="2800" spc="-5" dirty="0">
                <a:latin typeface="Arial"/>
                <a:cs typeface="Arial"/>
              </a:rPr>
              <a:t>variable length</a:t>
            </a:r>
            <a:r>
              <a:rPr sz="2800" spc="-50" dirty="0">
                <a:latin typeface="Arial"/>
                <a:cs typeface="Arial"/>
              </a:rPr>
              <a:t> </a:t>
            </a:r>
            <a:r>
              <a:rPr sz="2800" dirty="0">
                <a:latin typeface="Arial"/>
                <a:cs typeface="Arial"/>
              </a:rPr>
              <a:t>data</a:t>
            </a:r>
            <a:endParaRPr sz="2800">
              <a:latin typeface="Arial"/>
              <a:cs typeface="Aria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0739" y="1686559"/>
            <a:ext cx="6880859" cy="4846455"/>
          </a:xfrm>
          <a:prstGeom prst="rect">
            <a:avLst/>
          </a:prstGeom>
        </p:spPr>
        <p:txBody>
          <a:bodyPr vert="horz" wrap="square" lIns="0" tIns="0" rIns="0" bIns="0" rtlCol="0">
            <a:spAutoFit/>
          </a:bodyPr>
          <a:lstStyle/>
          <a:p>
            <a:pPr marL="355600" indent="-342900">
              <a:lnSpc>
                <a:spcPct val="100000"/>
              </a:lnSpc>
              <a:buClr>
                <a:srgbClr val="CD3100"/>
              </a:buClr>
              <a:buFont typeface="Arial"/>
              <a:buChar char="•"/>
              <a:tabLst>
                <a:tab pos="355600" algn="l"/>
              </a:tabLst>
            </a:pPr>
            <a:r>
              <a:rPr sz="2200" b="1" spc="-5" dirty="0">
                <a:solidFill>
                  <a:srgbClr val="31319A"/>
                </a:solidFill>
                <a:latin typeface="Arial"/>
                <a:cs typeface="Arial"/>
              </a:rPr>
              <a:t>Goal:</a:t>
            </a:r>
            <a:endParaRPr sz="2200">
              <a:latin typeface="Arial"/>
              <a:cs typeface="Arial"/>
            </a:endParaRPr>
          </a:p>
          <a:p>
            <a:pPr marL="354965">
              <a:lnSpc>
                <a:spcPct val="100000"/>
              </a:lnSpc>
              <a:spcBef>
                <a:spcPts val="265"/>
              </a:spcBef>
            </a:pPr>
            <a:r>
              <a:rPr sz="2200" spc="-5" dirty="0">
                <a:latin typeface="Arial"/>
                <a:cs typeface="Arial"/>
              </a:rPr>
              <a:t>Allow a routine </a:t>
            </a:r>
            <a:r>
              <a:rPr sz="2200" dirty="0">
                <a:latin typeface="Arial"/>
                <a:cs typeface="Arial"/>
              </a:rPr>
              <a:t>to </a:t>
            </a:r>
            <a:r>
              <a:rPr sz="2200" spc="-5" dirty="0">
                <a:latin typeface="Arial"/>
                <a:cs typeface="Arial"/>
              </a:rPr>
              <a:t>have variable-length</a:t>
            </a:r>
            <a:r>
              <a:rPr sz="2200" spc="45" dirty="0">
                <a:latin typeface="Arial"/>
                <a:cs typeface="Arial"/>
              </a:rPr>
              <a:t> </a:t>
            </a:r>
            <a:r>
              <a:rPr sz="2200" dirty="0">
                <a:latin typeface="Arial"/>
                <a:cs typeface="Arial"/>
              </a:rPr>
              <a:t>data</a:t>
            </a:r>
            <a:endParaRPr sz="2200">
              <a:latin typeface="Arial"/>
              <a:cs typeface="Arial"/>
            </a:endParaRPr>
          </a:p>
          <a:p>
            <a:pPr marL="354965">
              <a:lnSpc>
                <a:spcPct val="100000"/>
              </a:lnSpc>
              <a:spcBef>
                <a:spcPts val="250"/>
              </a:spcBef>
            </a:pPr>
            <a:r>
              <a:rPr sz="2200" spc="-5" dirty="0">
                <a:latin typeface="Arial"/>
                <a:cs typeface="Arial"/>
              </a:rPr>
              <a:t>(i.e., dynamically-sized arrays) as local data in</a:t>
            </a:r>
            <a:r>
              <a:rPr sz="2200" spc="110" dirty="0">
                <a:latin typeface="Arial"/>
                <a:cs typeface="Arial"/>
              </a:rPr>
              <a:t> </a:t>
            </a:r>
            <a:r>
              <a:rPr sz="2200" spc="-5" dirty="0">
                <a:latin typeface="Arial"/>
                <a:cs typeface="Arial"/>
              </a:rPr>
              <a:t>frame</a:t>
            </a:r>
            <a:endParaRPr sz="2200">
              <a:latin typeface="Arial"/>
              <a:cs typeface="Arial"/>
            </a:endParaRPr>
          </a:p>
          <a:p>
            <a:pPr>
              <a:lnSpc>
                <a:spcPct val="100000"/>
              </a:lnSpc>
              <a:spcBef>
                <a:spcPts val="5"/>
              </a:spcBef>
            </a:pPr>
            <a:endParaRPr sz="2750">
              <a:latin typeface="Times New Roman"/>
              <a:cs typeface="Times New Roman"/>
            </a:endParaRPr>
          </a:p>
          <a:p>
            <a:pPr marL="355600" indent="-342900">
              <a:lnSpc>
                <a:spcPct val="100000"/>
              </a:lnSpc>
              <a:buClr>
                <a:srgbClr val="CD3100"/>
              </a:buClr>
              <a:buFont typeface="Arial"/>
              <a:buChar char="•"/>
              <a:tabLst>
                <a:tab pos="355600" algn="l"/>
              </a:tabLst>
            </a:pPr>
            <a:r>
              <a:rPr sz="2200" b="1" dirty="0">
                <a:solidFill>
                  <a:srgbClr val="31319A"/>
                </a:solidFill>
                <a:latin typeface="Arial"/>
                <a:cs typeface="Arial"/>
              </a:rPr>
              <a:t>Option</a:t>
            </a:r>
            <a:r>
              <a:rPr sz="2200" b="1" spc="-85" dirty="0">
                <a:solidFill>
                  <a:srgbClr val="31319A"/>
                </a:solidFill>
                <a:latin typeface="Arial"/>
                <a:cs typeface="Arial"/>
              </a:rPr>
              <a:t> </a:t>
            </a:r>
            <a:r>
              <a:rPr sz="2200" b="1" spc="-5" dirty="0">
                <a:solidFill>
                  <a:srgbClr val="31319A"/>
                </a:solidFill>
                <a:latin typeface="Arial"/>
                <a:cs typeface="Arial"/>
              </a:rPr>
              <a:t>1:</a:t>
            </a:r>
            <a:endParaRPr sz="2200">
              <a:latin typeface="Arial"/>
              <a:cs typeface="Arial"/>
            </a:endParaRPr>
          </a:p>
          <a:p>
            <a:pPr marL="354965" marR="2444750">
              <a:lnSpc>
                <a:spcPts val="2900"/>
              </a:lnSpc>
              <a:spcBef>
                <a:spcPts val="130"/>
              </a:spcBef>
            </a:pPr>
            <a:r>
              <a:rPr sz="2200" spc="-5" dirty="0">
                <a:latin typeface="Arial"/>
                <a:cs typeface="Arial"/>
              </a:rPr>
              <a:t>Allocate </a:t>
            </a:r>
            <a:r>
              <a:rPr sz="2200" dirty="0">
                <a:latin typeface="Arial"/>
                <a:cs typeface="Arial"/>
              </a:rPr>
              <a:t>the </a:t>
            </a:r>
            <a:r>
              <a:rPr sz="2200" spc="-5" dirty="0">
                <a:latin typeface="Arial"/>
                <a:cs typeface="Arial"/>
              </a:rPr>
              <a:t>variable on </a:t>
            </a:r>
            <a:r>
              <a:rPr sz="2200" dirty="0">
                <a:latin typeface="Arial"/>
                <a:cs typeface="Arial"/>
              </a:rPr>
              <a:t>the </a:t>
            </a:r>
            <a:r>
              <a:rPr sz="2200" spc="-5" dirty="0">
                <a:latin typeface="Arial"/>
                <a:cs typeface="Arial"/>
              </a:rPr>
              <a:t>heap  Work with pointers </a:t>
            </a:r>
            <a:r>
              <a:rPr sz="2200" dirty="0">
                <a:latin typeface="Arial"/>
                <a:cs typeface="Arial"/>
              </a:rPr>
              <a:t>to the</a:t>
            </a:r>
            <a:r>
              <a:rPr sz="2200" spc="-10" dirty="0">
                <a:latin typeface="Arial"/>
                <a:cs typeface="Arial"/>
              </a:rPr>
              <a:t> </a:t>
            </a:r>
            <a:r>
              <a:rPr sz="2200" spc="-5" dirty="0">
                <a:latin typeface="Arial"/>
                <a:cs typeface="Arial"/>
              </a:rPr>
              <a:t>data</a:t>
            </a:r>
            <a:endParaRPr sz="2200">
              <a:latin typeface="Arial"/>
              <a:cs typeface="Arial"/>
            </a:endParaRPr>
          </a:p>
          <a:p>
            <a:pPr marL="354965">
              <a:lnSpc>
                <a:spcPct val="100000"/>
              </a:lnSpc>
              <a:spcBef>
                <a:spcPts val="120"/>
              </a:spcBef>
            </a:pPr>
            <a:r>
              <a:rPr sz="2200" spc="-5" dirty="0">
                <a:latin typeface="Arial"/>
                <a:cs typeface="Arial"/>
              </a:rPr>
              <a:t>Auto free </a:t>
            </a:r>
            <a:r>
              <a:rPr sz="2200" dirty="0">
                <a:latin typeface="Arial"/>
                <a:cs typeface="Arial"/>
              </a:rPr>
              <a:t>the </a:t>
            </a:r>
            <a:r>
              <a:rPr sz="2200" spc="-5" dirty="0">
                <a:latin typeface="Arial"/>
                <a:cs typeface="Arial"/>
              </a:rPr>
              <a:t>data when </a:t>
            </a:r>
            <a:r>
              <a:rPr sz="2200" dirty="0">
                <a:latin typeface="Arial"/>
                <a:cs typeface="Arial"/>
              </a:rPr>
              <a:t>the </a:t>
            </a:r>
            <a:r>
              <a:rPr sz="2200" spc="-5">
                <a:latin typeface="Arial"/>
                <a:cs typeface="Arial"/>
              </a:rPr>
              <a:t>routine</a:t>
            </a:r>
            <a:r>
              <a:rPr sz="2200" spc="70">
                <a:latin typeface="Arial"/>
                <a:cs typeface="Arial"/>
              </a:rPr>
              <a:t> </a:t>
            </a:r>
            <a:r>
              <a:rPr sz="2200" spc="-5" smtClean="0">
                <a:latin typeface="Arial"/>
                <a:cs typeface="Arial"/>
              </a:rPr>
              <a:t>returns</a:t>
            </a:r>
            <a:endParaRPr sz="2200">
              <a:latin typeface="Arial"/>
              <a:cs typeface="Arial"/>
            </a:endParaRPr>
          </a:p>
          <a:p>
            <a:pPr>
              <a:lnSpc>
                <a:spcPct val="100000"/>
              </a:lnSpc>
              <a:spcBef>
                <a:spcPts val="51"/>
              </a:spcBef>
            </a:pPr>
            <a:endParaRPr sz="2700">
              <a:latin typeface="Times New Roman"/>
              <a:cs typeface="Times New Roman"/>
            </a:endParaRPr>
          </a:p>
          <a:p>
            <a:pPr marL="355600" indent="-342900">
              <a:lnSpc>
                <a:spcPct val="100000"/>
              </a:lnSpc>
              <a:buClr>
                <a:srgbClr val="CD3100"/>
              </a:buClr>
              <a:buFont typeface="Arial"/>
              <a:buChar char="•"/>
              <a:tabLst>
                <a:tab pos="355600" algn="l"/>
              </a:tabLst>
            </a:pPr>
            <a:r>
              <a:rPr sz="2200" b="1" dirty="0">
                <a:solidFill>
                  <a:srgbClr val="31319A"/>
                </a:solidFill>
                <a:latin typeface="Arial"/>
                <a:cs typeface="Arial"/>
              </a:rPr>
              <a:t>Option</a:t>
            </a:r>
            <a:r>
              <a:rPr sz="2200" b="1" spc="-85" dirty="0">
                <a:solidFill>
                  <a:srgbClr val="31319A"/>
                </a:solidFill>
                <a:latin typeface="Arial"/>
                <a:cs typeface="Arial"/>
              </a:rPr>
              <a:t> </a:t>
            </a:r>
            <a:r>
              <a:rPr sz="2200" b="1" spc="-5" dirty="0">
                <a:solidFill>
                  <a:srgbClr val="31319A"/>
                </a:solidFill>
                <a:latin typeface="Arial"/>
                <a:cs typeface="Arial"/>
              </a:rPr>
              <a:t>2:</a:t>
            </a:r>
            <a:endParaRPr sz="2200">
              <a:latin typeface="Arial"/>
              <a:cs typeface="Arial"/>
            </a:endParaRPr>
          </a:p>
          <a:p>
            <a:pPr marL="354965" marR="951865">
              <a:lnSpc>
                <a:spcPct val="109800"/>
              </a:lnSpc>
              <a:spcBef>
                <a:spcPts val="5"/>
              </a:spcBef>
            </a:pPr>
            <a:r>
              <a:rPr sz="2200" spc="-5" dirty="0">
                <a:latin typeface="Arial"/>
                <a:cs typeface="Arial"/>
              </a:rPr>
              <a:t>Create </a:t>
            </a:r>
            <a:r>
              <a:rPr sz="2200" dirty="0">
                <a:latin typeface="Arial"/>
                <a:cs typeface="Arial"/>
              </a:rPr>
              <a:t>the </a:t>
            </a:r>
            <a:r>
              <a:rPr sz="2200" spc="-5" dirty="0">
                <a:latin typeface="Arial"/>
                <a:cs typeface="Arial"/>
              </a:rPr>
              <a:t>variable on </a:t>
            </a:r>
            <a:r>
              <a:rPr sz="2200" dirty="0">
                <a:latin typeface="Arial"/>
                <a:cs typeface="Arial"/>
              </a:rPr>
              <a:t>the stack, </a:t>
            </a:r>
            <a:r>
              <a:rPr sz="2200" spc="-5" dirty="0">
                <a:latin typeface="Arial"/>
                <a:cs typeface="Arial"/>
              </a:rPr>
              <a:t>dynamically  Effectively: Enlarge </a:t>
            </a:r>
            <a:r>
              <a:rPr sz="2200" dirty="0">
                <a:latin typeface="Arial"/>
                <a:cs typeface="Arial"/>
              </a:rPr>
              <a:t>the </a:t>
            </a:r>
            <a:r>
              <a:rPr sz="2200" spc="-5" dirty="0">
                <a:latin typeface="Arial"/>
                <a:cs typeface="Arial"/>
              </a:rPr>
              <a:t>frame as </a:t>
            </a:r>
            <a:r>
              <a:rPr sz="2200" dirty="0">
                <a:latin typeface="Arial"/>
                <a:cs typeface="Arial"/>
              </a:rPr>
              <a:t>necessary  </a:t>
            </a:r>
            <a:r>
              <a:rPr sz="2200" spc="-5" dirty="0">
                <a:latin typeface="Arial"/>
                <a:cs typeface="Arial"/>
              </a:rPr>
              <a:t>Still need </a:t>
            </a:r>
            <a:r>
              <a:rPr sz="2200" dirty="0">
                <a:latin typeface="Arial"/>
                <a:cs typeface="Arial"/>
              </a:rPr>
              <a:t>to </a:t>
            </a:r>
            <a:r>
              <a:rPr sz="2200" spc="-5" dirty="0">
                <a:latin typeface="Arial"/>
                <a:cs typeface="Arial"/>
              </a:rPr>
              <a:t>work with</a:t>
            </a:r>
            <a:r>
              <a:rPr sz="2200" spc="-35" dirty="0">
                <a:latin typeface="Arial"/>
                <a:cs typeface="Arial"/>
              </a:rPr>
              <a:t> </a:t>
            </a:r>
            <a:r>
              <a:rPr sz="2200" dirty="0">
                <a:latin typeface="Arial"/>
                <a:cs typeface="Arial"/>
              </a:rPr>
              <a:t>pointers</a:t>
            </a:r>
            <a:endParaRPr sz="2200">
              <a:latin typeface="Arial"/>
              <a:cs typeface="Arial"/>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Variable-Length Local</a:t>
            </a:r>
            <a:r>
              <a:rPr spc="-100" dirty="0"/>
              <a:t> </a:t>
            </a:r>
            <a:r>
              <a:rPr dirty="0"/>
              <a:t>Variables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Variable Length</a:t>
            </a:r>
            <a:r>
              <a:rPr spc="-95" dirty="0"/>
              <a:t> </a:t>
            </a:r>
            <a:r>
              <a:rPr dirty="0"/>
              <a:t>Data</a:t>
            </a:r>
          </a:p>
        </p:txBody>
      </p:sp>
      <p:graphicFrame>
        <p:nvGraphicFramePr>
          <p:cNvPr id="3" name="object 3"/>
          <p:cNvGraphicFramePr>
            <a:graphicFrameLocks noGrp="1"/>
          </p:cNvGraphicFramePr>
          <p:nvPr/>
        </p:nvGraphicFramePr>
        <p:xfrm>
          <a:off x="1081468" y="1509712"/>
          <a:ext cx="2109215" cy="4419592"/>
        </p:xfrm>
        <a:graphic>
          <a:graphicData uri="http://schemas.openxmlformats.org/drawingml/2006/table">
            <a:tbl>
              <a:tblPr firstRow="1" bandRow="1">
                <a:tableStyleId>{2D5ABB26-0587-4C30-8999-92F81FD0307C}</a:tableStyleId>
              </a:tblPr>
              <a:tblGrid>
                <a:gridCol w="2109215"/>
              </a:tblGrid>
              <a:tr h="335279">
                <a:tc>
                  <a:txBody>
                    <a:bodyPr/>
                    <a:lstStyle/>
                    <a:p>
                      <a:pPr algn="ctr">
                        <a:lnSpc>
                          <a:spcPct val="100000"/>
                        </a:lnSpc>
                        <a:spcBef>
                          <a:spcPts val="219"/>
                        </a:spcBef>
                      </a:pPr>
                      <a:r>
                        <a:rPr sz="1600" spc="-5" dirty="0">
                          <a:latin typeface="Arial"/>
                          <a:cs typeface="Arial"/>
                        </a:rPr>
                        <a:t>return</a:t>
                      </a:r>
                      <a:r>
                        <a:rPr sz="1600" spc="-75" dirty="0">
                          <a:latin typeface="Arial"/>
                          <a:cs typeface="Arial"/>
                        </a:rPr>
                        <a:t> </a:t>
                      </a:r>
                      <a:r>
                        <a:rPr sz="1600" spc="-5" dirty="0">
                          <a:latin typeface="Arial"/>
                          <a:cs typeface="Arial"/>
                        </a:rPr>
                        <a:t>value</a:t>
                      </a:r>
                      <a:endParaRPr sz="1600">
                        <a:latin typeface="Arial"/>
                        <a:cs typeface="Arial"/>
                      </a:endParaRPr>
                    </a:p>
                  </a:txBody>
                  <a:tcPr marL="0" marR="0" marT="0" marB="0">
                    <a:lnL w="28574">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tcPr>
                </a:tc>
              </a:tr>
              <a:tr h="336803">
                <a:tc>
                  <a:txBody>
                    <a:bodyPr/>
                    <a:lstStyle/>
                    <a:p>
                      <a:pPr algn="ctr">
                        <a:lnSpc>
                          <a:spcPct val="100000"/>
                        </a:lnSpc>
                        <a:spcBef>
                          <a:spcPts val="270"/>
                        </a:spcBef>
                      </a:pPr>
                      <a:r>
                        <a:rPr sz="1600" spc="-5" dirty="0">
                          <a:latin typeface="Arial"/>
                          <a:cs typeface="Arial"/>
                        </a:rPr>
                        <a:t>actual</a:t>
                      </a:r>
                      <a:r>
                        <a:rPr sz="1600" spc="-65" dirty="0">
                          <a:latin typeface="Arial"/>
                          <a:cs typeface="Arial"/>
                        </a:rPr>
                        <a:t> </a:t>
                      </a:r>
                      <a:r>
                        <a:rPr sz="1600" spc="-5" dirty="0">
                          <a:latin typeface="Arial"/>
                          <a:cs typeface="Arial"/>
                        </a:rPr>
                        <a:t>parameters</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333755">
                <a:tc>
                  <a:txBody>
                    <a:bodyPr/>
                    <a:lstStyle/>
                    <a:p>
                      <a:pPr algn="ctr">
                        <a:lnSpc>
                          <a:spcPct val="100000"/>
                        </a:lnSpc>
                        <a:spcBef>
                          <a:spcPts val="270"/>
                        </a:spcBef>
                      </a:pPr>
                      <a:r>
                        <a:rPr sz="1600" spc="-5" dirty="0">
                          <a:latin typeface="Arial"/>
                          <a:cs typeface="Arial"/>
                        </a:rPr>
                        <a:t>optional control</a:t>
                      </a:r>
                      <a:r>
                        <a:rPr sz="1600" spc="-70" dirty="0">
                          <a:latin typeface="Arial"/>
                          <a:cs typeface="Arial"/>
                        </a:rPr>
                        <a:t> </a:t>
                      </a:r>
                      <a:r>
                        <a:rPr sz="1600" spc="-10" dirty="0">
                          <a:latin typeface="Arial"/>
                          <a:cs typeface="Arial"/>
                        </a:rPr>
                        <a:t>link</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339851">
                <a:tc>
                  <a:txBody>
                    <a:bodyPr/>
                    <a:lstStyle/>
                    <a:p>
                      <a:pPr algn="ctr">
                        <a:lnSpc>
                          <a:spcPct val="100000"/>
                        </a:lnSpc>
                        <a:spcBef>
                          <a:spcPts val="280"/>
                        </a:spcBef>
                      </a:pPr>
                      <a:r>
                        <a:rPr sz="1600" spc="-5" dirty="0">
                          <a:latin typeface="Arial"/>
                          <a:cs typeface="Arial"/>
                        </a:rPr>
                        <a:t>optional access</a:t>
                      </a:r>
                      <a:r>
                        <a:rPr sz="1600" spc="-85" dirty="0">
                          <a:latin typeface="Arial"/>
                          <a:cs typeface="Arial"/>
                        </a:rPr>
                        <a:t> </a:t>
                      </a:r>
                      <a:r>
                        <a:rPr sz="1600" spc="-5" dirty="0">
                          <a:latin typeface="Arial"/>
                          <a:cs typeface="Arial"/>
                        </a:rPr>
                        <a:t>link</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580643">
                <a:tc>
                  <a:txBody>
                    <a:bodyPr/>
                    <a:lstStyle/>
                    <a:p>
                      <a:pPr marL="768985" marR="349250" indent="-413384">
                        <a:lnSpc>
                          <a:spcPct val="100000"/>
                        </a:lnSpc>
                        <a:spcBef>
                          <a:spcPts val="280"/>
                        </a:spcBef>
                      </a:pPr>
                      <a:r>
                        <a:rPr sz="1600" spc="-5" dirty="0">
                          <a:latin typeface="Arial"/>
                          <a:cs typeface="Arial"/>
                        </a:rPr>
                        <a:t>saved machine  status</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1222247">
                <a:tc>
                  <a:txBody>
                    <a:bodyPr/>
                    <a:lstStyle/>
                    <a:p>
                      <a:pPr marL="76835" marR="598170" indent="528320">
                        <a:lnSpc>
                          <a:spcPts val="2320"/>
                        </a:lnSpc>
                        <a:spcBef>
                          <a:spcPts val="15"/>
                        </a:spcBef>
                      </a:pPr>
                      <a:r>
                        <a:rPr sz="1600" spc="-5" dirty="0">
                          <a:latin typeface="Arial"/>
                          <a:cs typeface="Arial"/>
                        </a:rPr>
                        <a:t>local data  pointer a  pointer</a:t>
                      </a:r>
                      <a:r>
                        <a:rPr sz="1600" spc="-90" dirty="0">
                          <a:latin typeface="Arial"/>
                          <a:cs typeface="Arial"/>
                        </a:rPr>
                        <a:t> </a:t>
                      </a:r>
                      <a:r>
                        <a:rPr sz="1600" spc="-5" dirty="0">
                          <a:latin typeface="Arial"/>
                          <a:cs typeface="Arial"/>
                        </a:rPr>
                        <a:t>b</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tr>
              <a:tr h="356615">
                <a:tc>
                  <a:txBody>
                    <a:bodyPr/>
                    <a:lstStyle/>
                    <a:p>
                      <a:pPr algn="ctr">
                        <a:lnSpc>
                          <a:spcPct val="100000"/>
                        </a:lnSpc>
                        <a:spcBef>
                          <a:spcPts val="270"/>
                        </a:spcBef>
                      </a:pPr>
                      <a:r>
                        <a:rPr sz="1600" spc="-5" dirty="0">
                          <a:latin typeface="Arial"/>
                          <a:cs typeface="Arial"/>
                        </a:rPr>
                        <a:t>temporaries</a:t>
                      </a:r>
                      <a:endParaRPr sz="1600">
                        <a:latin typeface="Arial"/>
                        <a:cs typeface="Arial"/>
                      </a:endParaRPr>
                    </a:p>
                  </a:txBody>
                  <a:tcPr marL="0" marR="0" marT="0" marB="0">
                    <a:lnL w="28574">
                      <a:solidFill>
                        <a:srgbClr val="000000"/>
                      </a:solidFill>
                      <a:prstDash val="solid"/>
                    </a:lnL>
                    <a:lnR w="28574">
                      <a:solidFill>
                        <a:srgbClr val="000000"/>
                      </a:solidFill>
                      <a:prstDash val="solid"/>
                    </a:lnR>
                    <a:lnT w="12699">
                      <a:solidFill>
                        <a:srgbClr val="000000"/>
                      </a:solidFill>
                      <a:prstDash val="solid"/>
                    </a:lnT>
                    <a:lnB w="9524">
                      <a:solidFill>
                        <a:srgbClr val="000000"/>
                      </a:solidFill>
                      <a:prstDash val="solid"/>
                    </a:lnB>
                  </a:tcPr>
                </a:tc>
              </a:tr>
              <a:tr h="914399">
                <a:tc>
                  <a:txBody>
                    <a:bodyPr/>
                    <a:lstStyle/>
                    <a:p>
                      <a:pPr>
                        <a:lnSpc>
                          <a:spcPct val="100000"/>
                        </a:lnSpc>
                        <a:spcBef>
                          <a:spcPts val="55"/>
                        </a:spcBef>
                      </a:pPr>
                      <a:endParaRPr sz="1450">
                        <a:latin typeface="Times New Roman"/>
                        <a:cs typeface="Times New Roman"/>
                      </a:endParaRPr>
                    </a:p>
                    <a:p>
                      <a:pPr marL="76835" marR="1362710">
                        <a:lnSpc>
                          <a:spcPct val="120000"/>
                        </a:lnSpc>
                      </a:pPr>
                      <a:r>
                        <a:rPr sz="1600" dirty="0">
                          <a:latin typeface="Arial"/>
                          <a:cs typeface="Arial"/>
                        </a:rPr>
                        <a:t>array </a:t>
                      </a:r>
                      <a:r>
                        <a:rPr sz="1600" spc="-5" dirty="0">
                          <a:latin typeface="Arial"/>
                          <a:cs typeface="Arial"/>
                        </a:rPr>
                        <a:t>a  </a:t>
                      </a:r>
                      <a:r>
                        <a:rPr sz="1600" dirty="0">
                          <a:latin typeface="Arial"/>
                          <a:cs typeface="Arial"/>
                        </a:rPr>
                        <a:t>array</a:t>
                      </a:r>
                      <a:r>
                        <a:rPr sz="1600" spc="-105" dirty="0">
                          <a:latin typeface="Arial"/>
                          <a:cs typeface="Arial"/>
                        </a:rPr>
                        <a:t> </a:t>
                      </a:r>
                      <a:r>
                        <a:rPr sz="1600" spc="-5" dirty="0">
                          <a:latin typeface="Arial"/>
                          <a:cs typeface="Arial"/>
                        </a:rPr>
                        <a:t>b</a:t>
                      </a:r>
                      <a:endParaRPr sz="1600">
                        <a:latin typeface="Arial"/>
                        <a:cs typeface="Arial"/>
                      </a:endParaRPr>
                    </a:p>
                  </a:txBody>
                  <a:tcPr marL="0" marR="0" marT="0" marB="0">
                    <a:lnL w="28574">
                      <a:solidFill>
                        <a:srgbClr val="000000"/>
                      </a:solidFill>
                      <a:prstDash val="solid"/>
                    </a:lnL>
                    <a:lnR w="28574">
                      <a:solidFill>
                        <a:srgbClr val="000000"/>
                      </a:solidFill>
                      <a:prstDash val="solid"/>
                    </a:lnR>
                    <a:lnT w="9524">
                      <a:solidFill>
                        <a:srgbClr val="000000"/>
                      </a:solidFill>
                      <a:prstDash val="solid"/>
                    </a:lnT>
                    <a:lnB w="28574">
                      <a:solidFill>
                        <a:srgbClr val="000000"/>
                      </a:solidFill>
                      <a:prstDash val="solid"/>
                    </a:lnB>
                  </a:tcPr>
                </a:tc>
              </a:tr>
            </a:tbl>
          </a:graphicData>
        </a:graphic>
      </p:graphicFrame>
      <p:sp>
        <p:nvSpPr>
          <p:cNvPr id="4" name="object 4"/>
          <p:cNvSpPr/>
          <p:nvPr/>
        </p:nvSpPr>
        <p:spPr>
          <a:xfrm>
            <a:off x="3224783" y="3805427"/>
            <a:ext cx="140335" cy="1681480"/>
          </a:xfrm>
          <a:custGeom>
            <a:avLst/>
            <a:gdLst/>
            <a:ahLst/>
            <a:cxnLst/>
            <a:rect l="l" t="t" r="r" b="b"/>
            <a:pathLst>
              <a:path w="140335" h="1681479">
                <a:moveTo>
                  <a:pt x="28955" y="19811"/>
                </a:moveTo>
                <a:lnTo>
                  <a:pt x="27431" y="18287"/>
                </a:lnTo>
                <a:lnTo>
                  <a:pt x="27431" y="6095"/>
                </a:lnTo>
                <a:lnTo>
                  <a:pt x="19811" y="3047"/>
                </a:lnTo>
                <a:lnTo>
                  <a:pt x="12191" y="1523"/>
                </a:lnTo>
                <a:lnTo>
                  <a:pt x="12191" y="0"/>
                </a:lnTo>
                <a:lnTo>
                  <a:pt x="4571" y="0"/>
                </a:lnTo>
                <a:lnTo>
                  <a:pt x="1523" y="1523"/>
                </a:lnTo>
                <a:lnTo>
                  <a:pt x="0" y="4571"/>
                </a:lnTo>
                <a:lnTo>
                  <a:pt x="0" y="7619"/>
                </a:lnTo>
                <a:lnTo>
                  <a:pt x="3047" y="9143"/>
                </a:lnTo>
                <a:lnTo>
                  <a:pt x="10667" y="10667"/>
                </a:lnTo>
                <a:lnTo>
                  <a:pt x="10667" y="9143"/>
                </a:lnTo>
                <a:lnTo>
                  <a:pt x="22859" y="15239"/>
                </a:lnTo>
                <a:lnTo>
                  <a:pt x="28955" y="19811"/>
                </a:lnTo>
                <a:close/>
              </a:path>
              <a:path w="140335" h="1681479">
                <a:moveTo>
                  <a:pt x="58392" y="1616567"/>
                </a:moveTo>
                <a:lnTo>
                  <a:pt x="51815" y="1546859"/>
                </a:lnTo>
                <a:lnTo>
                  <a:pt x="4571" y="1680971"/>
                </a:lnTo>
                <a:lnTo>
                  <a:pt x="54863" y="1665149"/>
                </a:lnTo>
                <a:lnTo>
                  <a:pt x="54863" y="1626107"/>
                </a:lnTo>
                <a:lnTo>
                  <a:pt x="57911" y="1618487"/>
                </a:lnTo>
                <a:lnTo>
                  <a:pt x="58392" y="1616567"/>
                </a:lnTo>
                <a:close/>
              </a:path>
              <a:path w="140335" h="1681479">
                <a:moveTo>
                  <a:pt x="77723" y="1569719"/>
                </a:moveTo>
                <a:lnTo>
                  <a:pt x="77723" y="115823"/>
                </a:lnTo>
                <a:lnTo>
                  <a:pt x="76199" y="102107"/>
                </a:lnTo>
                <a:lnTo>
                  <a:pt x="67055" y="64007"/>
                </a:lnTo>
                <a:lnTo>
                  <a:pt x="41147" y="18287"/>
                </a:lnTo>
                <a:lnTo>
                  <a:pt x="35051" y="12191"/>
                </a:lnTo>
                <a:lnTo>
                  <a:pt x="33527" y="12191"/>
                </a:lnTo>
                <a:lnTo>
                  <a:pt x="27431" y="7619"/>
                </a:lnTo>
                <a:lnTo>
                  <a:pt x="27431" y="18287"/>
                </a:lnTo>
                <a:lnTo>
                  <a:pt x="33527" y="24383"/>
                </a:lnTo>
                <a:lnTo>
                  <a:pt x="39623" y="32003"/>
                </a:lnTo>
                <a:lnTo>
                  <a:pt x="57911" y="68579"/>
                </a:lnTo>
                <a:lnTo>
                  <a:pt x="65531" y="103631"/>
                </a:lnTo>
                <a:lnTo>
                  <a:pt x="68579" y="117347"/>
                </a:lnTo>
                <a:lnTo>
                  <a:pt x="68579" y="1615439"/>
                </a:lnTo>
                <a:lnTo>
                  <a:pt x="73151" y="1597151"/>
                </a:lnTo>
                <a:lnTo>
                  <a:pt x="76199" y="1583435"/>
                </a:lnTo>
                <a:lnTo>
                  <a:pt x="77723" y="1569719"/>
                </a:lnTo>
                <a:close/>
              </a:path>
              <a:path w="140335" h="1681479">
                <a:moveTo>
                  <a:pt x="64357" y="1628281"/>
                </a:moveTo>
                <a:lnTo>
                  <a:pt x="59435" y="1627631"/>
                </a:lnTo>
                <a:lnTo>
                  <a:pt x="58392" y="1616567"/>
                </a:lnTo>
                <a:lnTo>
                  <a:pt x="57911" y="1618487"/>
                </a:lnTo>
                <a:lnTo>
                  <a:pt x="54863" y="1626107"/>
                </a:lnTo>
                <a:lnTo>
                  <a:pt x="54863" y="1630679"/>
                </a:lnTo>
                <a:lnTo>
                  <a:pt x="57911" y="1632203"/>
                </a:lnTo>
                <a:lnTo>
                  <a:pt x="60959" y="1632203"/>
                </a:lnTo>
                <a:lnTo>
                  <a:pt x="64007" y="1629155"/>
                </a:lnTo>
                <a:lnTo>
                  <a:pt x="64357" y="1628281"/>
                </a:lnTo>
                <a:close/>
              </a:path>
              <a:path w="140335" h="1681479">
                <a:moveTo>
                  <a:pt x="140207" y="1638299"/>
                </a:moveTo>
                <a:lnTo>
                  <a:pt x="64357" y="1628281"/>
                </a:lnTo>
                <a:lnTo>
                  <a:pt x="64007" y="1629155"/>
                </a:lnTo>
                <a:lnTo>
                  <a:pt x="60959" y="1632203"/>
                </a:lnTo>
                <a:lnTo>
                  <a:pt x="57911" y="1632203"/>
                </a:lnTo>
                <a:lnTo>
                  <a:pt x="54863" y="1630679"/>
                </a:lnTo>
                <a:lnTo>
                  <a:pt x="54863" y="1665149"/>
                </a:lnTo>
                <a:lnTo>
                  <a:pt x="140207" y="1638299"/>
                </a:lnTo>
                <a:close/>
              </a:path>
              <a:path w="140335" h="1681479">
                <a:moveTo>
                  <a:pt x="68579" y="1615439"/>
                </a:moveTo>
                <a:lnTo>
                  <a:pt x="68579" y="1569719"/>
                </a:lnTo>
                <a:lnTo>
                  <a:pt x="65531" y="1581911"/>
                </a:lnTo>
                <a:lnTo>
                  <a:pt x="64007" y="1594103"/>
                </a:lnTo>
                <a:lnTo>
                  <a:pt x="58392" y="1616567"/>
                </a:lnTo>
                <a:lnTo>
                  <a:pt x="59435" y="1627631"/>
                </a:lnTo>
                <a:lnTo>
                  <a:pt x="64357" y="1628281"/>
                </a:lnTo>
                <a:lnTo>
                  <a:pt x="67055" y="1621535"/>
                </a:lnTo>
                <a:lnTo>
                  <a:pt x="68579" y="1615439"/>
                </a:lnTo>
                <a:close/>
              </a:path>
              <a:path w="140335" h="1681479">
                <a:moveTo>
                  <a:pt x="79247" y="1540763"/>
                </a:moveTo>
                <a:lnTo>
                  <a:pt x="79247" y="144779"/>
                </a:lnTo>
                <a:lnTo>
                  <a:pt x="77723" y="129539"/>
                </a:lnTo>
                <a:lnTo>
                  <a:pt x="77723" y="1556003"/>
                </a:lnTo>
                <a:lnTo>
                  <a:pt x="79247" y="1540763"/>
                </a:lnTo>
                <a:close/>
              </a:path>
            </a:pathLst>
          </a:custGeom>
          <a:solidFill>
            <a:srgbClr val="000000"/>
          </a:solidFill>
        </p:spPr>
        <p:txBody>
          <a:bodyPr wrap="square" lIns="0" tIns="0" rIns="0" bIns="0" rtlCol="0"/>
          <a:lstStyle/>
          <a:p>
            <a:endParaRPr/>
          </a:p>
        </p:txBody>
      </p:sp>
      <p:sp>
        <p:nvSpPr>
          <p:cNvPr id="5" name="object 5"/>
          <p:cNvSpPr/>
          <p:nvPr/>
        </p:nvSpPr>
        <p:spPr>
          <a:xfrm>
            <a:off x="3195827" y="4186427"/>
            <a:ext cx="289560" cy="1583690"/>
          </a:xfrm>
          <a:custGeom>
            <a:avLst/>
            <a:gdLst/>
            <a:ahLst/>
            <a:cxnLst/>
            <a:rect l="l" t="t" r="r" b="b"/>
            <a:pathLst>
              <a:path w="289560" h="1583689">
                <a:moveTo>
                  <a:pt x="289559" y="1415795"/>
                </a:moveTo>
                <a:lnTo>
                  <a:pt x="289559" y="124967"/>
                </a:lnTo>
                <a:lnTo>
                  <a:pt x="288035" y="117347"/>
                </a:lnTo>
                <a:lnTo>
                  <a:pt x="254507" y="67055"/>
                </a:lnTo>
                <a:lnTo>
                  <a:pt x="205739" y="38099"/>
                </a:lnTo>
                <a:lnTo>
                  <a:pt x="163067" y="21335"/>
                </a:lnTo>
                <a:lnTo>
                  <a:pt x="114299" y="9143"/>
                </a:lnTo>
                <a:lnTo>
                  <a:pt x="33527" y="0"/>
                </a:lnTo>
                <a:lnTo>
                  <a:pt x="4571" y="0"/>
                </a:lnTo>
                <a:lnTo>
                  <a:pt x="1523" y="1523"/>
                </a:lnTo>
                <a:lnTo>
                  <a:pt x="0" y="4571"/>
                </a:lnTo>
                <a:lnTo>
                  <a:pt x="1523" y="7619"/>
                </a:lnTo>
                <a:lnTo>
                  <a:pt x="4571" y="9143"/>
                </a:lnTo>
                <a:lnTo>
                  <a:pt x="33527" y="10667"/>
                </a:lnTo>
                <a:lnTo>
                  <a:pt x="60959" y="12191"/>
                </a:lnTo>
                <a:lnTo>
                  <a:pt x="137159" y="24383"/>
                </a:lnTo>
                <a:lnTo>
                  <a:pt x="181355" y="38099"/>
                </a:lnTo>
                <a:lnTo>
                  <a:pt x="219455" y="54863"/>
                </a:lnTo>
                <a:lnTo>
                  <a:pt x="254507" y="80771"/>
                </a:lnTo>
                <a:lnTo>
                  <a:pt x="260603" y="85343"/>
                </a:lnTo>
                <a:lnTo>
                  <a:pt x="265175" y="91439"/>
                </a:lnTo>
                <a:lnTo>
                  <a:pt x="269747" y="96011"/>
                </a:lnTo>
                <a:lnTo>
                  <a:pt x="275843" y="108203"/>
                </a:lnTo>
                <a:lnTo>
                  <a:pt x="280415" y="126491"/>
                </a:lnTo>
                <a:lnTo>
                  <a:pt x="280415" y="1435607"/>
                </a:lnTo>
                <a:lnTo>
                  <a:pt x="284987" y="1429511"/>
                </a:lnTo>
                <a:lnTo>
                  <a:pt x="286511" y="1421891"/>
                </a:lnTo>
                <a:lnTo>
                  <a:pt x="289559" y="1415795"/>
                </a:lnTo>
                <a:close/>
              </a:path>
              <a:path w="289560" h="1583689">
                <a:moveTo>
                  <a:pt x="128015" y="1456943"/>
                </a:moveTo>
                <a:lnTo>
                  <a:pt x="4571" y="1528571"/>
                </a:lnTo>
                <a:lnTo>
                  <a:pt x="76199" y="1558555"/>
                </a:lnTo>
                <a:lnTo>
                  <a:pt x="76199" y="1523999"/>
                </a:lnTo>
                <a:lnTo>
                  <a:pt x="77723" y="1520951"/>
                </a:lnTo>
                <a:lnTo>
                  <a:pt x="80771" y="1519427"/>
                </a:lnTo>
                <a:lnTo>
                  <a:pt x="84681" y="1518450"/>
                </a:lnTo>
                <a:lnTo>
                  <a:pt x="128015" y="1456943"/>
                </a:lnTo>
                <a:close/>
              </a:path>
              <a:path w="289560" h="1583689">
                <a:moveTo>
                  <a:pt x="84681" y="1518450"/>
                </a:moveTo>
                <a:lnTo>
                  <a:pt x="80771" y="1519427"/>
                </a:lnTo>
                <a:lnTo>
                  <a:pt x="77723" y="1520951"/>
                </a:lnTo>
                <a:lnTo>
                  <a:pt x="76199" y="1523999"/>
                </a:lnTo>
                <a:lnTo>
                  <a:pt x="77723" y="1527047"/>
                </a:lnTo>
                <a:lnTo>
                  <a:pt x="80771" y="1528571"/>
                </a:lnTo>
                <a:lnTo>
                  <a:pt x="80771" y="1523999"/>
                </a:lnTo>
                <a:lnTo>
                  <a:pt x="84681" y="1518450"/>
                </a:lnTo>
                <a:close/>
              </a:path>
              <a:path w="289560" h="1583689">
                <a:moveTo>
                  <a:pt x="135635" y="1583435"/>
                </a:moveTo>
                <a:lnTo>
                  <a:pt x="84334" y="1527859"/>
                </a:lnTo>
                <a:lnTo>
                  <a:pt x="80771" y="1528571"/>
                </a:lnTo>
                <a:lnTo>
                  <a:pt x="77723" y="1527047"/>
                </a:lnTo>
                <a:lnTo>
                  <a:pt x="76199" y="1523999"/>
                </a:lnTo>
                <a:lnTo>
                  <a:pt x="76199" y="1558555"/>
                </a:lnTo>
                <a:lnTo>
                  <a:pt x="135635" y="1583435"/>
                </a:lnTo>
                <a:close/>
              </a:path>
              <a:path w="289560" h="1583689">
                <a:moveTo>
                  <a:pt x="280415" y="1435607"/>
                </a:moveTo>
                <a:lnTo>
                  <a:pt x="280415" y="1408175"/>
                </a:lnTo>
                <a:lnTo>
                  <a:pt x="277367" y="1420367"/>
                </a:lnTo>
                <a:lnTo>
                  <a:pt x="275843" y="1424939"/>
                </a:lnTo>
                <a:lnTo>
                  <a:pt x="272795" y="1431035"/>
                </a:lnTo>
                <a:lnTo>
                  <a:pt x="268223" y="1437131"/>
                </a:lnTo>
                <a:lnTo>
                  <a:pt x="265175" y="1441703"/>
                </a:lnTo>
                <a:lnTo>
                  <a:pt x="260603" y="1447799"/>
                </a:lnTo>
                <a:lnTo>
                  <a:pt x="254507" y="1453895"/>
                </a:lnTo>
                <a:lnTo>
                  <a:pt x="248411" y="1458467"/>
                </a:lnTo>
                <a:lnTo>
                  <a:pt x="234695" y="1469135"/>
                </a:lnTo>
                <a:lnTo>
                  <a:pt x="201167" y="1487423"/>
                </a:lnTo>
                <a:lnTo>
                  <a:pt x="160019" y="1502663"/>
                </a:lnTo>
                <a:lnTo>
                  <a:pt x="112775" y="1513331"/>
                </a:lnTo>
                <a:lnTo>
                  <a:pt x="86867" y="1517903"/>
                </a:lnTo>
                <a:lnTo>
                  <a:pt x="84681" y="1518450"/>
                </a:lnTo>
                <a:lnTo>
                  <a:pt x="80771" y="1523999"/>
                </a:lnTo>
                <a:lnTo>
                  <a:pt x="84334" y="1527859"/>
                </a:lnTo>
                <a:lnTo>
                  <a:pt x="88391" y="1527047"/>
                </a:lnTo>
                <a:lnTo>
                  <a:pt x="140207" y="1517903"/>
                </a:lnTo>
                <a:lnTo>
                  <a:pt x="185927" y="1504187"/>
                </a:lnTo>
                <a:lnTo>
                  <a:pt x="224027" y="1485899"/>
                </a:lnTo>
                <a:lnTo>
                  <a:pt x="272795" y="1447799"/>
                </a:lnTo>
                <a:lnTo>
                  <a:pt x="277367" y="1441703"/>
                </a:lnTo>
                <a:lnTo>
                  <a:pt x="280415" y="1435607"/>
                </a:lnTo>
                <a:close/>
              </a:path>
              <a:path w="289560" h="1583689">
                <a:moveTo>
                  <a:pt x="84334" y="1527859"/>
                </a:moveTo>
                <a:lnTo>
                  <a:pt x="80771" y="1523999"/>
                </a:lnTo>
                <a:lnTo>
                  <a:pt x="80771" y="1528571"/>
                </a:lnTo>
                <a:lnTo>
                  <a:pt x="84334" y="1527859"/>
                </a:lnTo>
                <a:close/>
              </a:path>
            </a:pathLst>
          </a:custGeom>
          <a:solidFill>
            <a:srgbClr val="000000"/>
          </a:solidFill>
        </p:spPr>
        <p:txBody>
          <a:bodyPr wrap="square" lIns="0" tIns="0" rIns="0" bIns="0" rtlCol="0"/>
          <a:lstStyle/>
          <a:p>
            <a:endParaRPr/>
          </a:p>
        </p:txBody>
      </p:sp>
      <p:sp>
        <p:nvSpPr>
          <p:cNvPr id="6" name="object 6"/>
          <p:cNvSpPr txBox="1"/>
          <p:nvPr/>
        </p:nvSpPr>
        <p:spPr>
          <a:xfrm>
            <a:off x="5575805" y="4728461"/>
            <a:ext cx="2632710" cy="262890"/>
          </a:xfrm>
          <a:prstGeom prst="rect">
            <a:avLst/>
          </a:prstGeom>
        </p:spPr>
        <p:txBody>
          <a:bodyPr vert="horz" wrap="square" lIns="0" tIns="0" rIns="0" bIns="0" rtlCol="0">
            <a:spAutoFit/>
          </a:bodyPr>
          <a:lstStyle/>
          <a:p>
            <a:pPr marL="12700">
              <a:lnSpc>
                <a:spcPct val="100000"/>
              </a:lnSpc>
            </a:pPr>
            <a:r>
              <a:rPr sz="1600" spc="-5" dirty="0">
                <a:latin typeface="Arial"/>
                <a:cs typeface="Arial"/>
              </a:rPr>
              <a:t>Control </a:t>
            </a:r>
            <a:r>
              <a:rPr sz="1600" dirty="0">
                <a:latin typeface="Arial"/>
                <a:cs typeface="Arial"/>
              </a:rPr>
              <a:t>link </a:t>
            </a:r>
            <a:r>
              <a:rPr sz="1600" spc="-5" dirty="0">
                <a:latin typeface="Arial"/>
                <a:cs typeface="Arial"/>
              </a:rPr>
              <a:t>and saved</a:t>
            </a:r>
            <a:r>
              <a:rPr sz="1600" spc="-85" dirty="0">
                <a:latin typeface="Arial"/>
                <a:cs typeface="Arial"/>
              </a:rPr>
              <a:t> </a:t>
            </a:r>
            <a:r>
              <a:rPr sz="1600" spc="-5" dirty="0">
                <a:latin typeface="Arial"/>
                <a:cs typeface="Arial"/>
              </a:rPr>
              <a:t>status</a:t>
            </a:r>
            <a:endParaRPr sz="1600">
              <a:latin typeface="Arial"/>
              <a:cs typeface="Arial"/>
            </a:endParaRPr>
          </a:p>
        </p:txBody>
      </p:sp>
      <p:sp>
        <p:nvSpPr>
          <p:cNvPr id="7" name="object 7"/>
          <p:cNvSpPr txBox="1"/>
          <p:nvPr/>
        </p:nvSpPr>
        <p:spPr>
          <a:xfrm>
            <a:off x="5575805" y="1823719"/>
            <a:ext cx="2632710" cy="2320290"/>
          </a:xfrm>
          <a:prstGeom prst="rect">
            <a:avLst/>
          </a:prstGeom>
        </p:spPr>
        <p:txBody>
          <a:bodyPr vert="horz" wrap="square" lIns="0" tIns="0" rIns="0" bIns="0" rtlCol="0">
            <a:spAutoFit/>
          </a:bodyPr>
          <a:lstStyle/>
          <a:p>
            <a:pPr algn="ctr">
              <a:lnSpc>
                <a:spcPct val="100000"/>
              </a:lnSpc>
            </a:pPr>
            <a:r>
              <a:rPr sz="1600" spc="-5" dirty="0">
                <a:latin typeface="Arial"/>
                <a:cs typeface="Arial"/>
              </a:rPr>
              <a:t>Control </a:t>
            </a:r>
            <a:r>
              <a:rPr sz="1600" dirty="0">
                <a:latin typeface="Arial"/>
                <a:cs typeface="Arial"/>
              </a:rPr>
              <a:t>link </a:t>
            </a:r>
            <a:r>
              <a:rPr sz="1600" spc="-5" dirty="0">
                <a:latin typeface="Arial"/>
                <a:cs typeface="Arial"/>
              </a:rPr>
              <a:t>and saved</a:t>
            </a:r>
            <a:r>
              <a:rPr sz="1600" spc="-85" dirty="0">
                <a:latin typeface="Arial"/>
                <a:cs typeface="Arial"/>
              </a:rPr>
              <a:t> </a:t>
            </a:r>
            <a:r>
              <a:rPr sz="1600" spc="-5" dirty="0">
                <a:latin typeface="Arial"/>
                <a:cs typeface="Arial"/>
              </a:rPr>
              <a:t>status</a:t>
            </a:r>
            <a:endParaRPr sz="1600">
              <a:latin typeface="Arial"/>
              <a:cs typeface="Arial"/>
            </a:endParaRPr>
          </a:p>
          <a:p>
            <a:pPr marL="796925" marR="788670" algn="ctr">
              <a:lnSpc>
                <a:spcPct val="137500"/>
              </a:lnSpc>
              <a:spcBef>
                <a:spcPts val="10"/>
              </a:spcBef>
            </a:pPr>
            <a:r>
              <a:rPr sz="1600" spc="-5" dirty="0">
                <a:latin typeface="Arial"/>
                <a:cs typeface="Arial"/>
              </a:rPr>
              <a:t>………  Pointer to</a:t>
            </a:r>
            <a:r>
              <a:rPr sz="1600" spc="-80" dirty="0">
                <a:latin typeface="Arial"/>
                <a:cs typeface="Arial"/>
              </a:rPr>
              <a:t> </a:t>
            </a:r>
            <a:r>
              <a:rPr sz="1600" spc="-5" dirty="0">
                <a:latin typeface="Arial"/>
                <a:cs typeface="Arial"/>
              </a:rPr>
              <a:t>a  Pointer to</a:t>
            </a:r>
            <a:r>
              <a:rPr sz="1600" spc="-85" dirty="0">
                <a:latin typeface="Arial"/>
                <a:cs typeface="Arial"/>
              </a:rPr>
              <a:t> </a:t>
            </a:r>
            <a:r>
              <a:rPr sz="1600" spc="-5" dirty="0">
                <a:latin typeface="Arial"/>
                <a:cs typeface="Arial"/>
              </a:rPr>
              <a:t>b</a:t>
            </a:r>
            <a:endParaRPr sz="1600">
              <a:latin typeface="Arial"/>
              <a:cs typeface="Arial"/>
            </a:endParaRPr>
          </a:p>
          <a:p>
            <a:pPr algn="ctr">
              <a:lnSpc>
                <a:spcPct val="100000"/>
              </a:lnSpc>
              <a:spcBef>
                <a:spcPts val="755"/>
              </a:spcBef>
            </a:pPr>
            <a:r>
              <a:rPr sz="1600" spc="-5" dirty="0">
                <a:latin typeface="Arial"/>
                <a:cs typeface="Arial"/>
              </a:rPr>
              <a:t>….</a:t>
            </a:r>
            <a:endParaRPr sz="1600">
              <a:latin typeface="Arial"/>
              <a:cs typeface="Arial"/>
            </a:endParaRPr>
          </a:p>
          <a:p>
            <a:pPr marL="635" algn="ctr">
              <a:lnSpc>
                <a:spcPct val="100000"/>
              </a:lnSpc>
              <a:spcBef>
                <a:spcPts val="720"/>
              </a:spcBef>
            </a:pPr>
            <a:r>
              <a:rPr sz="1600" spc="-5" dirty="0">
                <a:latin typeface="Arial"/>
                <a:cs typeface="Arial"/>
              </a:rPr>
              <a:t>Array</a:t>
            </a:r>
            <a:r>
              <a:rPr sz="1600" spc="-85" dirty="0">
                <a:latin typeface="Arial"/>
                <a:cs typeface="Arial"/>
              </a:rPr>
              <a:t> </a:t>
            </a:r>
            <a:r>
              <a:rPr sz="1600" spc="-5" dirty="0">
                <a:latin typeface="Arial"/>
                <a:cs typeface="Arial"/>
              </a:rPr>
              <a:t>a</a:t>
            </a:r>
            <a:endParaRPr sz="1600">
              <a:latin typeface="Arial"/>
              <a:cs typeface="Arial"/>
            </a:endParaRPr>
          </a:p>
          <a:p>
            <a:pPr marL="635" algn="ctr">
              <a:lnSpc>
                <a:spcPct val="100000"/>
              </a:lnSpc>
              <a:spcBef>
                <a:spcPts val="1030"/>
              </a:spcBef>
            </a:pPr>
            <a:r>
              <a:rPr sz="1600" spc="-5" dirty="0">
                <a:latin typeface="Arial"/>
                <a:cs typeface="Arial"/>
              </a:rPr>
              <a:t>Array</a:t>
            </a:r>
            <a:r>
              <a:rPr sz="1600" spc="-85" dirty="0">
                <a:latin typeface="Arial"/>
                <a:cs typeface="Arial"/>
              </a:rPr>
              <a:t> </a:t>
            </a:r>
            <a:r>
              <a:rPr sz="1600" spc="-5" dirty="0">
                <a:latin typeface="Arial"/>
                <a:cs typeface="Arial"/>
              </a:rPr>
              <a:t>b</a:t>
            </a:r>
            <a:endParaRPr sz="1600">
              <a:latin typeface="Arial"/>
              <a:cs typeface="Arial"/>
            </a:endParaRPr>
          </a:p>
        </p:txBody>
      </p:sp>
      <p:sp>
        <p:nvSpPr>
          <p:cNvPr id="8" name="object 8"/>
          <p:cNvSpPr/>
          <p:nvPr/>
        </p:nvSpPr>
        <p:spPr>
          <a:xfrm>
            <a:off x="5407151" y="1447800"/>
            <a:ext cx="2971800" cy="0"/>
          </a:xfrm>
          <a:custGeom>
            <a:avLst/>
            <a:gdLst/>
            <a:ahLst/>
            <a:cxnLst/>
            <a:rect l="l" t="t" r="r" b="b"/>
            <a:pathLst>
              <a:path w="2971800">
                <a:moveTo>
                  <a:pt x="0" y="0"/>
                </a:moveTo>
                <a:lnTo>
                  <a:pt x="2971799" y="0"/>
                </a:lnTo>
              </a:path>
            </a:pathLst>
          </a:custGeom>
          <a:ln w="28574">
            <a:solidFill>
              <a:srgbClr val="000000"/>
            </a:solidFill>
          </a:ln>
        </p:spPr>
        <p:txBody>
          <a:bodyPr wrap="square" lIns="0" tIns="0" rIns="0" bIns="0" rtlCol="0"/>
          <a:lstStyle/>
          <a:p>
            <a:endParaRPr/>
          </a:p>
        </p:txBody>
      </p:sp>
      <p:sp>
        <p:nvSpPr>
          <p:cNvPr id="9" name="object 9"/>
          <p:cNvSpPr/>
          <p:nvPr/>
        </p:nvSpPr>
        <p:spPr>
          <a:xfrm>
            <a:off x="5407151" y="1783079"/>
            <a:ext cx="2971800" cy="0"/>
          </a:xfrm>
          <a:custGeom>
            <a:avLst/>
            <a:gdLst/>
            <a:ahLst/>
            <a:cxnLst/>
            <a:rect l="l" t="t" r="r" b="b"/>
            <a:pathLst>
              <a:path w="2971800">
                <a:moveTo>
                  <a:pt x="0" y="0"/>
                </a:moveTo>
                <a:lnTo>
                  <a:pt x="2971799" y="0"/>
                </a:lnTo>
              </a:path>
            </a:pathLst>
          </a:custGeom>
          <a:ln w="19049">
            <a:solidFill>
              <a:srgbClr val="000000"/>
            </a:solidFill>
            <a:prstDash val="lgDash"/>
          </a:ln>
        </p:spPr>
        <p:txBody>
          <a:bodyPr wrap="square" lIns="0" tIns="0" rIns="0" bIns="0" rtlCol="0"/>
          <a:lstStyle/>
          <a:p>
            <a:endParaRPr/>
          </a:p>
        </p:txBody>
      </p:sp>
      <p:sp>
        <p:nvSpPr>
          <p:cNvPr id="10" name="object 10"/>
          <p:cNvSpPr/>
          <p:nvPr/>
        </p:nvSpPr>
        <p:spPr>
          <a:xfrm>
            <a:off x="5407151" y="2119883"/>
            <a:ext cx="2971800" cy="0"/>
          </a:xfrm>
          <a:custGeom>
            <a:avLst/>
            <a:gdLst/>
            <a:ahLst/>
            <a:cxnLst/>
            <a:rect l="l" t="t" r="r" b="b"/>
            <a:pathLst>
              <a:path w="2971800">
                <a:moveTo>
                  <a:pt x="0" y="0"/>
                </a:moveTo>
                <a:lnTo>
                  <a:pt x="2971799" y="0"/>
                </a:lnTo>
              </a:path>
            </a:pathLst>
          </a:custGeom>
          <a:ln w="19049">
            <a:solidFill>
              <a:srgbClr val="000000"/>
            </a:solidFill>
            <a:prstDash val="lgDash"/>
          </a:ln>
        </p:spPr>
        <p:txBody>
          <a:bodyPr wrap="square" lIns="0" tIns="0" rIns="0" bIns="0" rtlCol="0"/>
          <a:lstStyle/>
          <a:p>
            <a:endParaRPr/>
          </a:p>
        </p:txBody>
      </p:sp>
      <p:sp>
        <p:nvSpPr>
          <p:cNvPr id="11" name="object 11"/>
          <p:cNvSpPr/>
          <p:nvPr/>
        </p:nvSpPr>
        <p:spPr>
          <a:xfrm>
            <a:off x="5407151" y="2788919"/>
            <a:ext cx="2971800" cy="0"/>
          </a:xfrm>
          <a:custGeom>
            <a:avLst/>
            <a:gdLst/>
            <a:ahLst/>
            <a:cxnLst/>
            <a:rect l="l" t="t" r="r" b="b"/>
            <a:pathLst>
              <a:path w="2971800">
                <a:moveTo>
                  <a:pt x="0" y="0"/>
                </a:moveTo>
                <a:lnTo>
                  <a:pt x="2971799" y="0"/>
                </a:lnTo>
              </a:path>
            </a:pathLst>
          </a:custGeom>
          <a:ln w="19049">
            <a:solidFill>
              <a:srgbClr val="000000"/>
            </a:solidFill>
            <a:prstDash val="lgDash"/>
          </a:ln>
        </p:spPr>
        <p:txBody>
          <a:bodyPr wrap="square" lIns="0" tIns="0" rIns="0" bIns="0" rtlCol="0"/>
          <a:lstStyle/>
          <a:p>
            <a:endParaRPr/>
          </a:p>
        </p:txBody>
      </p:sp>
      <p:sp>
        <p:nvSpPr>
          <p:cNvPr id="12" name="object 12"/>
          <p:cNvSpPr/>
          <p:nvPr/>
        </p:nvSpPr>
        <p:spPr>
          <a:xfrm>
            <a:off x="5407151" y="3128772"/>
            <a:ext cx="2971800" cy="0"/>
          </a:xfrm>
          <a:custGeom>
            <a:avLst/>
            <a:gdLst/>
            <a:ahLst/>
            <a:cxnLst/>
            <a:rect l="l" t="t" r="r" b="b"/>
            <a:pathLst>
              <a:path w="2971800">
                <a:moveTo>
                  <a:pt x="0" y="0"/>
                </a:moveTo>
                <a:lnTo>
                  <a:pt x="2971799" y="0"/>
                </a:lnTo>
              </a:path>
            </a:pathLst>
          </a:custGeom>
          <a:ln w="19049">
            <a:solidFill>
              <a:srgbClr val="000000"/>
            </a:solidFill>
            <a:prstDash val="lgDash"/>
          </a:ln>
        </p:spPr>
        <p:txBody>
          <a:bodyPr wrap="square" lIns="0" tIns="0" rIns="0" bIns="0" rtlCol="0"/>
          <a:lstStyle/>
          <a:p>
            <a:endParaRPr/>
          </a:p>
        </p:txBody>
      </p:sp>
      <p:sp>
        <p:nvSpPr>
          <p:cNvPr id="13" name="object 13"/>
          <p:cNvSpPr/>
          <p:nvPr/>
        </p:nvSpPr>
        <p:spPr>
          <a:xfrm>
            <a:off x="5407151" y="3464051"/>
            <a:ext cx="2971800" cy="0"/>
          </a:xfrm>
          <a:custGeom>
            <a:avLst/>
            <a:gdLst/>
            <a:ahLst/>
            <a:cxnLst/>
            <a:rect l="l" t="t" r="r" b="b"/>
            <a:pathLst>
              <a:path w="2971800">
                <a:moveTo>
                  <a:pt x="0" y="0"/>
                </a:moveTo>
                <a:lnTo>
                  <a:pt x="2971799" y="0"/>
                </a:lnTo>
              </a:path>
            </a:pathLst>
          </a:custGeom>
          <a:ln w="28574">
            <a:solidFill>
              <a:srgbClr val="000000"/>
            </a:solidFill>
          </a:ln>
        </p:spPr>
        <p:txBody>
          <a:bodyPr wrap="square" lIns="0" tIns="0" rIns="0" bIns="0" rtlCol="0"/>
          <a:lstStyle/>
          <a:p>
            <a:endParaRPr/>
          </a:p>
        </p:txBody>
      </p:sp>
      <p:sp>
        <p:nvSpPr>
          <p:cNvPr id="14" name="object 14"/>
          <p:cNvSpPr/>
          <p:nvPr/>
        </p:nvSpPr>
        <p:spPr>
          <a:xfrm>
            <a:off x="5407151" y="4686300"/>
            <a:ext cx="2971800" cy="0"/>
          </a:xfrm>
          <a:custGeom>
            <a:avLst/>
            <a:gdLst/>
            <a:ahLst/>
            <a:cxnLst/>
            <a:rect l="l" t="t" r="r" b="b"/>
            <a:pathLst>
              <a:path w="2971800">
                <a:moveTo>
                  <a:pt x="0" y="0"/>
                </a:moveTo>
                <a:lnTo>
                  <a:pt x="2971799" y="0"/>
                </a:lnTo>
              </a:path>
            </a:pathLst>
          </a:custGeom>
          <a:ln w="19049">
            <a:solidFill>
              <a:srgbClr val="000000"/>
            </a:solidFill>
            <a:prstDash val="lgDash"/>
          </a:ln>
        </p:spPr>
        <p:txBody>
          <a:bodyPr wrap="square" lIns="0" tIns="0" rIns="0" bIns="0" rtlCol="0"/>
          <a:lstStyle/>
          <a:p>
            <a:endParaRPr/>
          </a:p>
        </p:txBody>
      </p:sp>
      <p:sp>
        <p:nvSpPr>
          <p:cNvPr id="15" name="object 15"/>
          <p:cNvSpPr/>
          <p:nvPr/>
        </p:nvSpPr>
        <p:spPr>
          <a:xfrm>
            <a:off x="5407151" y="6233159"/>
            <a:ext cx="2971800" cy="0"/>
          </a:xfrm>
          <a:custGeom>
            <a:avLst/>
            <a:gdLst/>
            <a:ahLst/>
            <a:cxnLst/>
            <a:rect l="l" t="t" r="r" b="b"/>
            <a:pathLst>
              <a:path w="2971800">
                <a:moveTo>
                  <a:pt x="0" y="0"/>
                </a:moveTo>
                <a:lnTo>
                  <a:pt x="2971799" y="0"/>
                </a:lnTo>
              </a:path>
            </a:pathLst>
          </a:custGeom>
          <a:ln w="28574">
            <a:solidFill>
              <a:srgbClr val="000000"/>
            </a:solidFill>
          </a:ln>
        </p:spPr>
        <p:txBody>
          <a:bodyPr wrap="square" lIns="0" tIns="0" rIns="0" bIns="0" rtlCol="0"/>
          <a:lstStyle/>
          <a:p>
            <a:endParaRPr/>
          </a:p>
        </p:txBody>
      </p:sp>
      <p:sp>
        <p:nvSpPr>
          <p:cNvPr id="16" name="object 16"/>
          <p:cNvSpPr/>
          <p:nvPr/>
        </p:nvSpPr>
        <p:spPr>
          <a:xfrm>
            <a:off x="8378952" y="1447800"/>
            <a:ext cx="0" cy="4785360"/>
          </a:xfrm>
          <a:custGeom>
            <a:avLst/>
            <a:gdLst/>
            <a:ahLst/>
            <a:cxnLst/>
            <a:rect l="l" t="t" r="r" b="b"/>
            <a:pathLst>
              <a:path h="4785360">
                <a:moveTo>
                  <a:pt x="0" y="0"/>
                </a:moveTo>
                <a:lnTo>
                  <a:pt x="0" y="4785359"/>
                </a:lnTo>
              </a:path>
            </a:pathLst>
          </a:custGeom>
          <a:ln w="28574">
            <a:solidFill>
              <a:srgbClr val="000000"/>
            </a:solidFill>
          </a:ln>
        </p:spPr>
        <p:txBody>
          <a:bodyPr wrap="square" lIns="0" tIns="0" rIns="0" bIns="0" rtlCol="0"/>
          <a:lstStyle/>
          <a:p>
            <a:endParaRPr/>
          </a:p>
        </p:txBody>
      </p:sp>
      <p:sp>
        <p:nvSpPr>
          <p:cNvPr id="17" name="object 17"/>
          <p:cNvSpPr/>
          <p:nvPr/>
        </p:nvSpPr>
        <p:spPr>
          <a:xfrm>
            <a:off x="5407151" y="3840479"/>
            <a:ext cx="2971800" cy="0"/>
          </a:xfrm>
          <a:custGeom>
            <a:avLst/>
            <a:gdLst/>
            <a:ahLst/>
            <a:cxnLst/>
            <a:rect l="l" t="t" r="r" b="b"/>
            <a:pathLst>
              <a:path w="2971800">
                <a:moveTo>
                  <a:pt x="0" y="0"/>
                </a:moveTo>
                <a:lnTo>
                  <a:pt x="2971799" y="0"/>
                </a:lnTo>
              </a:path>
            </a:pathLst>
          </a:custGeom>
          <a:ln w="19049">
            <a:solidFill>
              <a:srgbClr val="000000"/>
            </a:solidFill>
            <a:prstDash val="lgDash"/>
          </a:ln>
        </p:spPr>
        <p:txBody>
          <a:bodyPr wrap="square" lIns="0" tIns="0" rIns="0" bIns="0" rtlCol="0"/>
          <a:lstStyle/>
          <a:p>
            <a:endParaRPr/>
          </a:p>
        </p:txBody>
      </p:sp>
      <p:sp>
        <p:nvSpPr>
          <p:cNvPr id="18" name="object 18"/>
          <p:cNvSpPr/>
          <p:nvPr/>
        </p:nvSpPr>
        <p:spPr>
          <a:xfrm>
            <a:off x="5407151" y="4221479"/>
            <a:ext cx="2971800" cy="0"/>
          </a:xfrm>
          <a:custGeom>
            <a:avLst/>
            <a:gdLst/>
            <a:ahLst/>
            <a:cxnLst/>
            <a:rect l="l" t="t" r="r" b="b"/>
            <a:pathLst>
              <a:path w="2971800">
                <a:moveTo>
                  <a:pt x="0" y="0"/>
                </a:moveTo>
                <a:lnTo>
                  <a:pt x="2971799" y="0"/>
                </a:lnTo>
              </a:path>
            </a:pathLst>
          </a:custGeom>
          <a:ln w="28574">
            <a:solidFill>
              <a:srgbClr val="000000"/>
            </a:solidFill>
          </a:ln>
        </p:spPr>
        <p:txBody>
          <a:bodyPr wrap="square" lIns="0" tIns="0" rIns="0" bIns="0" rtlCol="0"/>
          <a:lstStyle/>
          <a:p>
            <a:endParaRPr/>
          </a:p>
        </p:txBody>
      </p:sp>
      <p:sp>
        <p:nvSpPr>
          <p:cNvPr id="19" name="object 19"/>
          <p:cNvSpPr/>
          <p:nvPr/>
        </p:nvSpPr>
        <p:spPr>
          <a:xfrm>
            <a:off x="5407151" y="5135879"/>
            <a:ext cx="2971800" cy="0"/>
          </a:xfrm>
          <a:custGeom>
            <a:avLst/>
            <a:gdLst/>
            <a:ahLst/>
            <a:cxnLst/>
            <a:rect l="l" t="t" r="r" b="b"/>
            <a:pathLst>
              <a:path w="2971800">
                <a:moveTo>
                  <a:pt x="0" y="0"/>
                </a:moveTo>
                <a:lnTo>
                  <a:pt x="2971799" y="0"/>
                </a:lnTo>
              </a:path>
            </a:pathLst>
          </a:custGeom>
          <a:ln w="19049">
            <a:solidFill>
              <a:srgbClr val="000000"/>
            </a:solidFill>
            <a:prstDash val="lgDash"/>
          </a:ln>
        </p:spPr>
        <p:txBody>
          <a:bodyPr wrap="square" lIns="0" tIns="0" rIns="0" bIns="0" rtlCol="0"/>
          <a:lstStyle/>
          <a:p>
            <a:endParaRPr/>
          </a:p>
        </p:txBody>
      </p:sp>
      <p:sp>
        <p:nvSpPr>
          <p:cNvPr id="20" name="object 20"/>
          <p:cNvSpPr/>
          <p:nvPr/>
        </p:nvSpPr>
        <p:spPr>
          <a:xfrm>
            <a:off x="5407151" y="5135879"/>
            <a:ext cx="0" cy="1097280"/>
          </a:xfrm>
          <a:custGeom>
            <a:avLst/>
            <a:gdLst/>
            <a:ahLst/>
            <a:cxnLst/>
            <a:rect l="l" t="t" r="r" b="b"/>
            <a:pathLst>
              <a:path h="1097279">
                <a:moveTo>
                  <a:pt x="0" y="0"/>
                </a:moveTo>
                <a:lnTo>
                  <a:pt x="0" y="1097279"/>
                </a:lnTo>
              </a:path>
            </a:pathLst>
          </a:custGeom>
          <a:ln w="28574">
            <a:solidFill>
              <a:srgbClr val="000000"/>
            </a:solidFill>
          </a:ln>
        </p:spPr>
        <p:txBody>
          <a:bodyPr wrap="square" lIns="0" tIns="0" rIns="0" bIns="0" rtlCol="0"/>
          <a:lstStyle/>
          <a:p>
            <a:endParaRPr/>
          </a:p>
        </p:txBody>
      </p:sp>
      <p:sp>
        <p:nvSpPr>
          <p:cNvPr id="21" name="object 21"/>
          <p:cNvSpPr/>
          <p:nvPr/>
        </p:nvSpPr>
        <p:spPr>
          <a:xfrm>
            <a:off x="5407151" y="1447800"/>
            <a:ext cx="0" cy="3688079"/>
          </a:xfrm>
          <a:custGeom>
            <a:avLst/>
            <a:gdLst/>
            <a:ahLst/>
            <a:cxnLst/>
            <a:rect l="l" t="t" r="r" b="b"/>
            <a:pathLst>
              <a:path h="3688079">
                <a:moveTo>
                  <a:pt x="0" y="0"/>
                </a:moveTo>
                <a:lnTo>
                  <a:pt x="0" y="3688079"/>
                </a:lnTo>
              </a:path>
            </a:pathLst>
          </a:custGeom>
          <a:ln w="28574">
            <a:solidFill>
              <a:srgbClr val="000000"/>
            </a:solidFill>
          </a:ln>
        </p:spPr>
        <p:txBody>
          <a:bodyPr wrap="square" lIns="0" tIns="0" rIns="0" bIns="0" rtlCol="0"/>
          <a:lstStyle/>
          <a:p>
            <a:endParaRPr/>
          </a:p>
        </p:txBody>
      </p:sp>
      <p:sp>
        <p:nvSpPr>
          <p:cNvPr id="22" name="object 22"/>
          <p:cNvSpPr/>
          <p:nvPr/>
        </p:nvSpPr>
        <p:spPr>
          <a:xfrm>
            <a:off x="5407151" y="2453639"/>
            <a:ext cx="2971800" cy="0"/>
          </a:xfrm>
          <a:custGeom>
            <a:avLst/>
            <a:gdLst/>
            <a:ahLst/>
            <a:cxnLst/>
            <a:rect l="l" t="t" r="r" b="b"/>
            <a:pathLst>
              <a:path w="2971800">
                <a:moveTo>
                  <a:pt x="0" y="0"/>
                </a:moveTo>
                <a:lnTo>
                  <a:pt x="2971799" y="0"/>
                </a:lnTo>
              </a:path>
            </a:pathLst>
          </a:custGeom>
          <a:ln w="19049">
            <a:solidFill>
              <a:srgbClr val="000000"/>
            </a:solidFill>
            <a:prstDash val="lgDash"/>
          </a:ln>
        </p:spPr>
        <p:txBody>
          <a:bodyPr wrap="square" lIns="0" tIns="0" rIns="0" bIns="0" rtlCol="0"/>
          <a:lstStyle/>
          <a:p>
            <a:endParaRPr/>
          </a:p>
        </p:txBody>
      </p:sp>
      <p:sp>
        <p:nvSpPr>
          <p:cNvPr id="23" name="object 23"/>
          <p:cNvSpPr/>
          <p:nvPr/>
        </p:nvSpPr>
        <p:spPr>
          <a:xfrm>
            <a:off x="5407151" y="5562600"/>
            <a:ext cx="2971800" cy="0"/>
          </a:xfrm>
          <a:custGeom>
            <a:avLst/>
            <a:gdLst/>
            <a:ahLst/>
            <a:cxnLst/>
            <a:rect l="l" t="t" r="r" b="b"/>
            <a:pathLst>
              <a:path w="2971800">
                <a:moveTo>
                  <a:pt x="0" y="0"/>
                </a:moveTo>
                <a:lnTo>
                  <a:pt x="2971799" y="0"/>
                </a:lnTo>
              </a:path>
            </a:pathLst>
          </a:custGeom>
          <a:ln w="28574">
            <a:solidFill>
              <a:srgbClr val="000000"/>
            </a:solidFill>
          </a:ln>
        </p:spPr>
        <p:txBody>
          <a:bodyPr wrap="square" lIns="0" tIns="0" rIns="0" bIns="0" rtlCol="0"/>
          <a:lstStyle/>
          <a:p>
            <a:endParaRPr/>
          </a:p>
        </p:txBody>
      </p:sp>
      <p:sp>
        <p:nvSpPr>
          <p:cNvPr id="24" name="object 24"/>
          <p:cNvSpPr/>
          <p:nvPr/>
        </p:nvSpPr>
        <p:spPr>
          <a:xfrm>
            <a:off x="4928615" y="1447800"/>
            <a:ext cx="559435" cy="538480"/>
          </a:xfrm>
          <a:custGeom>
            <a:avLst/>
            <a:gdLst/>
            <a:ahLst/>
            <a:cxnLst/>
            <a:rect l="l" t="t" r="r" b="b"/>
            <a:pathLst>
              <a:path w="559435" h="538480">
                <a:moveTo>
                  <a:pt x="74675" y="65531"/>
                </a:moveTo>
                <a:lnTo>
                  <a:pt x="21335" y="0"/>
                </a:lnTo>
                <a:lnTo>
                  <a:pt x="0" y="82295"/>
                </a:lnTo>
                <a:lnTo>
                  <a:pt x="30479" y="75453"/>
                </a:lnTo>
                <a:lnTo>
                  <a:pt x="30479" y="59435"/>
                </a:lnTo>
                <a:lnTo>
                  <a:pt x="33527" y="57911"/>
                </a:lnTo>
                <a:lnTo>
                  <a:pt x="38099" y="57911"/>
                </a:lnTo>
                <a:lnTo>
                  <a:pt x="39623" y="60959"/>
                </a:lnTo>
                <a:lnTo>
                  <a:pt x="42382" y="72781"/>
                </a:lnTo>
                <a:lnTo>
                  <a:pt x="74675" y="65531"/>
                </a:lnTo>
                <a:close/>
              </a:path>
              <a:path w="559435" h="538480">
                <a:moveTo>
                  <a:pt x="42382" y="72781"/>
                </a:moveTo>
                <a:lnTo>
                  <a:pt x="39623" y="60959"/>
                </a:lnTo>
                <a:lnTo>
                  <a:pt x="38099" y="57911"/>
                </a:lnTo>
                <a:lnTo>
                  <a:pt x="33527" y="57911"/>
                </a:lnTo>
                <a:lnTo>
                  <a:pt x="30479" y="59435"/>
                </a:lnTo>
                <a:lnTo>
                  <a:pt x="30479" y="62483"/>
                </a:lnTo>
                <a:lnTo>
                  <a:pt x="33267" y="74827"/>
                </a:lnTo>
                <a:lnTo>
                  <a:pt x="42382" y="72781"/>
                </a:lnTo>
                <a:close/>
              </a:path>
              <a:path w="559435" h="538480">
                <a:moveTo>
                  <a:pt x="33267" y="74827"/>
                </a:moveTo>
                <a:lnTo>
                  <a:pt x="30479" y="62483"/>
                </a:lnTo>
                <a:lnTo>
                  <a:pt x="30479" y="75453"/>
                </a:lnTo>
                <a:lnTo>
                  <a:pt x="33267" y="74827"/>
                </a:lnTo>
                <a:close/>
              </a:path>
              <a:path w="559435" h="538480">
                <a:moveTo>
                  <a:pt x="559307" y="534923"/>
                </a:moveTo>
                <a:lnTo>
                  <a:pt x="559307" y="530351"/>
                </a:lnTo>
                <a:lnTo>
                  <a:pt x="556259" y="528827"/>
                </a:lnTo>
                <a:lnTo>
                  <a:pt x="446531" y="504443"/>
                </a:lnTo>
                <a:lnTo>
                  <a:pt x="394715" y="490727"/>
                </a:lnTo>
                <a:lnTo>
                  <a:pt x="320039" y="464819"/>
                </a:lnTo>
                <a:lnTo>
                  <a:pt x="274319" y="445007"/>
                </a:lnTo>
                <a:lnTo>
                  <a:pt x="231647" y="420623"/>
                </a:lnTo>
                <a:lnTo>
                  <a:pt x="211835" y="408431"/>
                </a:lnTo>
                <a:lnTo>
                  <a:pt x="176783" y="377951"/>
                </a:lnTo>
                <a:lnTo>
                  <a:pt x="146303" y="341375"/>
                </a:lnTo>
                <a:lnTo>
                  <a:pt x="120395" y="301751"/>
                </a:lnTo>
                <a:lnTo>
                  <a:pt x="99059" y="257555"/>
                </a:lnTo>
                <a:lnTo>
                  <a:pt x="71627" y="185927"/>
                </a:lnTo>
                <a:lnTo>
                  <a:pt x="50291" y="106679"/>
                </a:lnTo>
                <a:lnTo>
                  <a:pt x="42382" y="72781"/>
                </a:lnTo>
                <a:lnTo>
                  <a:pt x="33267" y="74827"/>
                </a:lnTo>
                <a:lnTo>
                  <a:pt x="54863" y="163067"/>
                </a:lnTo>
                <a:lnTo>
                  <a:pt x="89915" y="262127"/>
                </a:lnTo>
                <a:lnTo>
                  <a:pt x="124967" y="327659"/>
                </a:lnTo>
                <a:lnTo>
                  <a:pt x="153923" y="367283"/>
                </a:lnTo>
                <a:lnTo>
                  <a:pt x="187451" y="400811"/>
                </a:lnTo>
                <a:lnTo>
                  <a:pt x="227075" y="429767"/>
                </a:lnTo>
                <a:lnTo>
                  <a:pt x="269747" y="454151"/>
                </a:lnTo>
                <a:lnTo>
                  <a:pt x="365759" y="492251"/>
                </a:lnTo>
                <a:lnTo>
                  <a:pt x="445007" y="513587"/>
                </a:lnTo>
                <a:lnTo>
                  <a:pt x="498347" y="525779"/>
                </a:lnTo>
                <a:lnTo>
                  <a:pt x="553211" y="537971"/>
                </a:lnTo>
                <a:lnTo>
                  <a:pt x="557783" y="537971"/>
                </a:lnTo>
                <a:lnTo>
                  <a:pt x="559307" y="534923"/>
                </a:lnTo>
                <a:close/>
              </a:path>
            </a:pathLst>
          </a:custGeom>
          <a:solidFill>
            <a:srgbClr val="000000"/>
          </a:solidFill>
        </p:spPr>
        <p:txBody>
          <a:bodyPr wrap="square" lIns="0" tIns="0" rIns="0" bIns="0" rtlCol="0"/>
          <a:lstStyle/>
          <a:p>
            <a:endParaRPr/>
          </a:p>
        </p:txBody>
      </p:sp>
      <p:sp>
        <p:nvSpPr>
          <p:cNvPr id="25" name="object 25"/>
          <p:cNvSpPr/>
          <p:nvPr/>
        </p:nvSpPr>
        <p:spPr>
          <a:xfrm>
            <a:off x="8226552" y="2586227"/>
            <a:ext cx="311150" cy="1094740"/>
          </a:xfrm>
          <a:custGeom>
            <a:avLst/>
            <a:gdLst/>
            <a:ahLst/>
            <a:cxnLst/>
            <a:rect l="l" t="t" r="r" b="b"/>
            <a:pathLst>
              <a:path w="311150" h="1094739">
                <a:moveTo>
                  <a:pt x="74631" y="1052504"/>
                </a:moveTo>
                <a:lnTo>
                  <a:pt x="68579" y="1019555"/>
                </a:lnTo>
                <a:lnTo>
                  <a:pt x="0" y="1071371"/>
                </a:lnTo>
                <a:lnTo>
                  <a:pt x="57911" y="1087458"/>
                </a:lnTo>
                <a:lnTo>
                  <a:pt x="57911" y="1057655"/>
                </a:lnTo>
                <a:lnTo>
                  <a:pt x="60959" y="1054607"/>
                </a:lnTo>
                <a:lnTo>
                  <a:pt x="74631" y="1052504"/>
                </a:lnTo>
                <a:close/>
              </a:path>
              <a:path w="311150" h="1094739">
                <a:moveTo>
                  <a:pt x="76307" y="1061625"/>
                </a:moveTo>
                <a:lnTo>
                  <a:pt x="74631" y="1052504"/>
                </a:lnTo>
                <a:lnTo>
                  <a:pt x="60959" y="1054607"/>
                </a:lnTo>
                <a:lnTo>
                  <a:pt x="57911" y="1057655"/>
                </a:lnTo>
                <a:lnTo>
                  <a:pt x="57911" y="1060703"/>
                </a:lnTo>
                <a:lnTo>
                  <a:pt x="59435" y="1063751"/>
                </a:lnTo>
                <a:lnTo>
                  <a:pt x="62483" y="1063751"/>
                </a:lnTo>
                <a:lnTo>
                  <a:pt x="76307" y="1061625"/>
                </a:lnTo>
                <a:close/>
              </a:path>
              <a:path w="311150" h="1094739">
                <a:moveTo>
                  <a:pt x="82295" y="1094231"/>
                </a:moveTo>
                <a:lnTo>
                  <a:pt x="76307" y="1061625"/>
                </a:lnTo>
                <a:lnTo>
                  <a:pt x="62483" y="1063751"/>
                </a:lnTo>
                <a:lnTo>
                  <a:pt x="59435" y="1063751"/>
                </a:lnTo>
                <a:lnTo>
                  <a:pt x="57911" y="1060703"/>
                </a:lnTo>
                <a:lnTo>
                  <a:pt x="57911" y="1087458"/>
                </a:lnTo>
                <a:lnTo>
                  <a:pt x="82295" y="1094231"/>
                </a:lnTo>
                <a:close/>
              </a:path>
              <a:path w="311150" h="1094739">
                <a:moveTo>
                  <a:pt x="310895" y="826007"/>
                </a:moveTo>
                <a:lnTo>
                  <a:pt x="310895" y="807719"/>
                </a:lnTo>
                <a:lnTo>
                  <a:pt x="306323" y="748283"/>
                </a:lnTo>
                <a:lnTo>
                  <a:pt x="300227" y="705611"/>
                </a:lnTo>
                <a:lnTo>
                  <a:pt x="295655" y="682751"/>
                </a:lnTo>
                <a:lnTo>
                  <a:pt x="291083" y="658367"/>
                </a:lnTo>
                <a:lnTo>
                  <a:pt x="286511" y="635507"/>
                </a:lnTo>
                <a:lnTo>
                  <a:pt x="280415" y="611123"/>
                </a:lnTo>
                <a:lnTo>
                  <a:pt x="274319" y="585215"/>
                </a:lnTo>
                <a:lnTo>
                  <a:pt x="260603" y="533399"/>
                </a:lnTo>
                <a:lnTo>
                  <a:pt x="245363" y="480059"/>
                </a:lnTo>
                <a:lnTo>
                  <a:pt x="208787" y="365759"/>
                </a:lnTo>
                <a:lnTo>
                  <a:pt x="169163" y="248411"/>
                </a:lnTo>
                <a:lnTo>
                  <a:pt x="147827" y="187451"/>
                </a:lnTo>
                <a:lnTo>
                  <a:pt x="124967" y="126491"/>
                </a:lnTo>
                <a:lnTo>
                  <a:pt x="80771" y="3047"/>
                </a:lnTo>
                <a:lnTo>
                  <a:pt x="77723" y="0"/>
                </a:lnTo>
                <a:lnTo>
                  <a:pt x="74675" y="0"/>
                </a:lnTo>
                <a:lnTo>
                  <a:pt x="71627" y="3047"/>
                </a:lnTo>
                <a:lnTo>
                  <a:pt x="71627" y="6095"/>
                </a:lnTo>
                <a:lnTo>
                  <a:pt x="115823" y="129539"/>
                </a:lnTo>
                <a:lnTo>
                  <a:pt x="138683" y="190499"/>
                </a:lnTo>
                <a:lnTo>
                  <a:pt x="181355" y="310895"/>
                </a:lnTo>
                <a:lnTo>
                  <a:pt x="199643" y="368807"/>
                </a:lnTo>
                <a:lnTo>
                  <a:pt x="219455" y="426719"/>
                </a:lnTo>
                <a:lnTo>
                  <a:pt x="236219" y="481583"/>
                </a:lnTo>
                <a:lnTo>
                  <a:pt x="251459" y="536447"/>
                </a:lnTo>
                <a:lnTo>
                  <a:pt x="265175" y="588263"/>
                </a:lnTo>
                <a:lnTo>
                  <a:pt x="277367" y="637031"/>
                </a:lnTo>
                <a:lnTo>
                  <a:pt x="281939" y="661415"/>
                </a:lnTo>
                <a:lnTo>
                  <a:pt x="291083" y="707135"/>
                </a:lnTo>
                <a:lnTo>
                  <a:pt x="297179" y="749807"/>
                </a:lnTo>
                <a:lnTo>
                  <a:pt x="300227" y="789431"/>
                </a:lnTo>
                <a:lnTo>
                  <a:pt x="300227" y="896873"/>
                </a:lnTo>
                <a:lnTo>
                  <a:pt x="301751" y="890015"/>
                </a:lnTo>
                <a:lnTo>
                  <a:pt x="307847" y="859535"/>
                </a:lnTo>
                <a:lnTo>
                  <a:pt x="310895" y="826007"/>
                </a:lnTo>
                <a:close/>
              </a:path>
              <a:path w="311150" h="1094739">
                <a:moveTo>
                  <a:pt x="300227" y="896873"/>
                </a:moveTo>
                <a:lnTo>
                  <a:pt x="300227" y="842771"/>
                </a:lnTo>
                <a:lnTo>
                  <a:pt x="298703" y="858011"/>
                </a:lnTo>
                <a:lnTo>
                  <a:pt x="292607" y="888491"/>
                </a:lnTo>
                <a:lnTo>
                  <a:pt x="280415" y="926591"/>
                </a:lnTo>
                <a:lnTo>
                  <a:pt x="246887" y="975359"/>
                </a:lnTo>
                <a:lnTo>
                  <a:pt x="199643" y="1010411"/>
                </a:lnTo>
                <a:lnTo>
                  <a:pt x="155447" y="1030223"/>
                </a:lnTo>
                <a:lnTo>
                  <a:pt x="106679" y="1045463"/>
                </a:lnTo>
                <a:lnTo>
                  <a:pt x="74631" y="1052504"/>
                </a:lnTo>
                <a:lnTo>
                  <a:pt x="76307" y="1061625"/>
                </a:lnTo>
                <a:lnTo>
                  <a:pt x="134111" y="1046987"/>
                </a:lnTo>
                <a:lnTo>
                  <a:pt x="182879" y="1030223"/>
                </a:lnTo>
                <a:lnTo>
                  <a:pt x="225551" y="1005839"/>
                </a:lnTo>
                <a:lnTo>
                  <a:pt x="262127" y="972311"/>
                </a:lnTo>
                <a:lnTo>
                  <a:pt x="275843" y="952499"/>
                </a:lnTo>
                <a:lnTo>
                  <a:pt x="283463" y="941831"/>
                </a:lnTo>
                <a:lnTo>
                  <a:pt x="289559" y="929639"/>
                </a:lnTo>
                <a:lnTo>
                  <a:pt x="294131" y="917447"/>
                </a:lnTo>
                <a:lnTo>
                  <a:pt x="298703" y="903731"/>
                </a:lnTo>
                <a:lnTo>
                  <a:pt x="300227" y="896873"/>
                </a:lnTo>
                <a:close/>
              </a:path>
            </a:pathLst>
          </a:custGeom>
          <a:solidFill>
            <a:srgbClr val="000000"/>
          </a:solidFill>
        </p:spPr>
        <p:txBody>
          <a:bodyPr wrap="square" lIns="0" tIns="0" rIns="0" bIns="0" rtlCol="0"/>
          <a:lstStyle/>
          <a:p>
            <a:endParaRPr/>
          </a:p>
        </p:txBody>
      </p:sp>
      <p:sp>
        <p:nvSpPr>
          <p:cNvPr id="26" name="object 26"/>
          <p:cNvSpPr/>
          <p:nvPr/>
        </p:nvSpPr>
        <p:spPr>
          <a:xfrm>
            <a:off x="8226552" y="2967227"/>
            <a:ext cx="386080" cy="1148080"/>
          </a:xfrm>
          <a:custGeom>
            <a:avLst/>
            <a:gdLst/>
            <a:ahLst/>
            <a:cxnLst/>
            <a:rect l="l" t="t" r="r" b="b"/>
            <a:pathLst>
              <a:path w="386079" h="1148079">
                <a:moveTo>
                  <a:pt x="52114" y="1092144"/>
                </a:moveTo>
                <a:lnTo>
                  <a:pt x="28955" y="1068323"/>
                </a:lnTo>
                <a:lnTo>
                  <a:pt x="0" y="1147571"/>
                </a:lnTo>
                <a:lnTo>
                  <a:pt x="41147" y="1135379"/>
                </a:lnTo>
                <a:lnTo>
                  <a:pt x="41147" y="1103375"/>
                </a:lnTo>
                <a:lnTo>
                  <a:pt x="42671" y="1100327"/>
                </a:lnTo>
                <a:lnTo>
                  <a:pt x="52114" y="1092144"/>
                </a:lnTo>
                <a:close/>
              </a:path>
              <a:path w="386079" h="1148079">
                <a:moveTo>
                  <a:pt x="58577" y="1098792"/>
                </a:moveTo>
                <a:lnTo>
                  <a:pt x="52114" y="1092144"/>
                </a:lnTo>
                <a:lnTo>
                  <a:pt x="42671" y="1100327"/>
                </a:lnTo>
                <a:lnTo>
                  <a:pt x="41147" y="1103375"/>
                </a:lnTo>
                <a:lnTo>
                  <a:pt x="42671" y="1107947"/>
                </a:lnTo>
                <a:lnTo>
                  <a:pt x="45719" y="1109471"/>
                </a:lnTo>
                <a:lnTo>
                  <a:pt x="48767" y="1107947"/>
                </a:lnTo>
                <a:lnTo>
                  <a:pt x="58577" y="1098792"/>
                </a:lnTo>
                <a:close/>
              </a:path>
              <a:path w="386079" h="1148079">
                <a:moveTo>
                  <a:pt x="82295" y="1123187"/>
                </a:moveTo>
                <a:lnTo>
                  <a:pt x="58577" y="1098792"/>
                </a:lnTo>
                <a:lnTo>
                  <a:pt x="48767" y="1107947"/>
                </a:lnTo>
                <a:lnTo>
                  <a:pt x="45719" y="1109471"/>
                </a:lnTo>
                <a:lnTo>
                  <a:pt x="42671" y="1107947"/>
                </a:lnTo>
                <a:lnTo>
                  <a:pt x="41147" y="1103375"/>
                </a:lnTo>
                <a:lnTo>
                  <a:pt x="41147" y="1135379"/>
                </a:lnTo>
                <a:lnTo>
                  <a:pt x="82295" y="1123187"/>
                </a:lnTo>
                <a:close/>
              </a:path>
              <a:path w="386079" h="1148079">
                <a:moveTo>
                  <a:pt x="376427" y="673607"/>
                </a:moveTo>
                <a:lnTo>
                  <a:pt x="376427" y="614171"/>
                </a:lnTo>
                <a:lnTo>
                  <a:pt x="374903" y="630935"/>
                </a:lnTo>
                <a:lnTo>
                  <a:pt x="371855" y="649223"/>
                </a:lnTo>
                <a:lnTo>
                  <a:pt x="345947" y="734567"/>
                </a:lnTo>
                <a:lnTo>
                  <a:pt x="320039" y="784859"/>
                </a:lnTo>
                <a:lnTo>
                  <a:pt x="288035" y="835151"/>
                </a:lnTo>
                <a:lnTo>
                  <a:pt x="251459" y="885443"/>
                </a:lnTo>
                <a:lnTo>
                  <a:pt x="195071" y="950975"/>
                </a:lnTo>
                <a:lnTo>
                  <a:pt x="163067" y="982979"/>
                </a:lnTo>
                <a:lnTo>
                  <a:pt x="132587" y="1014983"/>
                </a:lnTo>
                <a:lnTo>
                  <a:pt x="99059" y="1046987"/>
                </a:lnTo>
                <a:lnTo>
                  <a:pt x="65531" y="1080515"/>
                </a:lnTo>
                <a:lnTo>
                  <a:pt x="52114" y="1092144"/>
                </a:lnTo>
                <a:lnTo>
                  <a:pt x="138683" y="1022603"/>
                </a:lnTo>
                <a:lnTo>
                  <a:pt x="201167" y="957071"/>
                </a:lnTo>
                <a:lnTo>
                  <a:pt x="231647" y="923543"/>
                </a:lnTo>
                <a:lnTo>
                  <a:pt x="259079" y="891539"/>
                </a:lnTo>
                <a:lnTo>
                  <a:pt x="307847" y="824483"/>
                </a:lnTo>
                <a:lnTo>
                  <a:pt x="327659" y="789431"/>
                </a:lnTo>
                <a:lnTo>
                  <a:pt x="345947" y="755903"/>
                </a:lnTo>
                <a:lnTo>
                  <a:pt x="353567" y="739139"/>
                </a:lnTo>
                <a:lnTo>
                  <a:pt x="361187" y="720851"/>
                </a:lnTo>
                <a:lnTo>
                  <a:pt x="367283" y="704087"/>
                </a:lnTo>
                <a:lnTo>
                  <a:pt x="373379" y="685799"/>
                </a:lnTo>
                <a:lnTo>
                  <a:pt x="376427" y="673607"/>
                </a:lnTo>
                <a:close/>
              </a:path>
              <a:path w="386079" h="1148079">
                <a:moveTo>
                  <a:pt x="385571" y="614171"/>
                </a:moveTo>
                <a:lnTo>
                  <a:pt x="385571" y="577595"/>
                </a:lnTo>
                <a:lnTo>
                  <a:pt x="382523" y="541019"/>
                </a:lnTo>
                <a:lnTo>
                  <a:pt x="376427" y="504443"/>
                </a:lnTo>
                <a:lnTo>
                  <a:pt x="370331" y="484631"/>
                </a:lnTo>
                <a:lnTo>
                  <a:pt x="365759" y="466343"/>
                </a:lnTo>
                <a:lnTo>
                  <a:pt x="359663" y="448055"/>
                </a:lnTo>
                <a:lnTo>
                  <a:pt x="352043" y="428243"/>
                </a:lnTo>
                <a:lnTo>
                  <a:pt x="344423" y="409955"/>
                </a:lnTo>
                <a:lnTo>
                  <a:pt x="336803" y="390143"/>
                </a:lnTo>
                <a:lnTo>
                  <a:pt x="327659" y="371855"/>
                </a:lnTo>
                <a:lnTo>
                  <a:pt x="316991" y="352043"/>
                </a:lnTo>
                <a:lnTo>
                  <a:pt x="297179" y="313943"/>
                </a:lnTo>
                <a:lnTo>
                  <a:pt x="274319" y="275843"/>
                </a:lnTo>
                <a:lnTo>
                  <a:pt x="249935" y="236219"/>
                </a:lnTo>
                <a:lnTo>
                  <a:pt x="224027" y="198119"/>
                </a:lnTo>
                <a:lnTo>
                  <a:pt x="196595" y="158495"/>
                </a:lnTo>
                <a:lnTo>
                  <a:pt x="167639" y="118871"/>
                </a:lnTo>
                <a:lnTo>
                  <a:pt x="138683" y="80771"/>
                </a:lnTo>
                <a:lnTo>
                  <a:pt x="79247" y="1523"/>
                </a:lnTo>
                <a:lnTo>
                  <a:pt x="76199" y="0"/>
                </a:lnTo>
                <a:lnTo>
                  <a:pt x="73151" y="0"/>
                </a:lnTo>
                <a:lnTo>
                  <a:pt x="71627" y="4571"/>
                </a:lnTo>
                <a:lnTo>
                  <a:pt x="71627" y="7619"/>
                </a:lnTo>
                <a:lnTo>
                  <a:pt x="131063" y="85343"/>
                </a:lnTo>
                <a:lnTo>
                  <a:pt x="188975" y="164591"/>
                </a:lnTo>
                <a:lnTo>
                  <a:pt x="216407" y="202691"/>
                </a:lnTo>
                <a:lnTo>
                  <a:pt x="242315" y="242315"/>
                </a:lnTo>
                <a:lnTo>
                  <a:pt x="266699" y="280415"/>
                </a:lnTo>
                <a:lnTo>
                  <a:pt x="309371" y="356615"/>
                </a:lnTo>
                <a:lnTo>
                  <a:pt x="318515" y="376427"/>
                </a:lnTo>
                <a:lnTo>
                  <a:pt x="327659" y="394715"/>
                </a:lnTo>
                <a:lnTo>
                  <a:pt x="335279" y="413003"/>
                </a:lnTo>
                <a:lnTo>
                  <a:pt x="342899" y="432815"/>
                </a:lnTo>
                <a:lnTo>
                  <a:pt x="350519" y="451103"/>
                </a:lnTo>
                <a:lnTo>
                  <a:pt x="356615" y="469391"/>
                </a:lnTo>
                <a:lnTo>
                  <a:pt x="370331" y="524255"/>
                </a:lnTo>
                <a:lnTo>
                  <a:pt x="373379" y="542543"/>
                </a:lnTo>
                <a:lnTo>
                  <a:pt x="376427" y="579119"/>
                </a:lnTo>
                <a:lnTo>
                  <a:pt x="376427" y="673607"/>
                </a:lnTo>
                <a:lnTo>
                  <a:pt x="377951" y="667511"/>
                </a:lnTo>
                <a:lnTo>
                  <a:pt x="380999" y="650747"/>
                </a:lnTo>
                <a:lnTo>
                  <a:pt x="384047" y="632459"/>
                </a:lnTo>
                <a:lnTo>
                  <a:pt x="385571" y="614171"/>
                </a:lnTo>
                <a:close/>
              </a:path>
            </a:pathLst>
          </a:custGeom>
          <a:solidFill>
            <a:srgbClr val="000000"/>
          </a:solidFill>
        </p:spPr>
        <p:txBody>
          <a:bodyPr wrap="square" lIns="0" tIns="0" rIns="0" bIns="0" rtlCol="0"/>
          <a:lstStyle/>
          <a:p>
            <a:endParaRPr/>
          </a:p>
        </p:txBody>
      </p:sp>
      <p:sp>
        <p:nvSpPr>
          <p:cNvPr id="27" name="object 27"/>
          <p:cNvSpPr/>
          <p:nvPr/>
        </p:nvSpPr>
        <p:spPr>
          <a:xfrm>
            <a:off x="8612123" y="1447800"/>
            <a:ext cx="609600" cy="0"/>
          </a:xfrm>
          <a:custGeom>
            <a:avLst/>
            <a:gdLst/>
            <a:ahLst/>
            <a:cxnLst/>
            <a:rect l="l" t="t" r="r" b="b"/>
            <a:pathLst>
              <a:path w="609600">
                <a:moveTo>
                  <a:pt x="0" y="0"/>
                </a:moveTo>
                <a:lnTo>
                  <a:pt x="609599" y="0"/>
                </a:lnTo>
              </a:path>
            </a:pathLst>
          </a:custGeom>
          <a:ln w="9524">
            <a:solidFill>
              <a:srgbClr val="000000"/>
            </a:solidFill>
          </a:ln>
        </p:spPr>
        <p:txBody>
          <a:bodyPr wrap="square" lIns="0" tIns="0" rIns="0" bIns="0" rtlCol="0"/>
          <a:lstStyle/>
          <a:p>
            <a:endParaRPr/>
          </a:p>
        </p:txBody>
      </p:sp>
      <p:sp>
        <p:nvSpPr>
          <p:cNvPr id="28" name="object 28"/>
          <p:cNvSpPr/>
          <p:nvPr/>
        </p:nvSpPr>
        <p:spPr>
          <a:xfrm>
            <a:off x="8621267" y="3457955"/>
            <a:ext cx="609600" cy="0"/>
          </a:xfrm>
          <a:custGeom>
            <a:avLst/>
            <a:gdLst/>
            <a:ahLst/>
            <a:cxnLst/>
            <a:rect l="l" t="t" r="r" b="b"/>
            <a:pathLst>
              <a:path w="609600">
                <a:moveTo>
                  <a:pt x="0" y="0"/>
                </a:moveTo>
                <a:lnTo>
                  <a:pt x="609599" y="0"/>
                </a:lnTo>
              </a:path>
            </a:pathLst>
          </a:custGeom>
          <a:ln w="9524">
            <a:solidFill>
              <a:srgbClr val="000000"/>
            </a:solidFill>
          </a:ln>
        </p:spPr>
        <p:txBody>
          <a:bodyPr wrap="square" lIns="0" tIns="0" rIns="0" bIns="0" rtlCol="0"/>
          <a:lstStyle/>
          <a:p>
            <a:endParaRPr/>
          </a:p>
        </p:txBody>
      </p:sp>
      <p:sp>
        <p:nvSpPr>
          <p:cNvPr id="29" name="object 29"/>
          <p:cNvSpPr/>
          <p:nvPr/>
        </p:nvSpPr>
        <p:spPr>
          <a:xfrm>
            <a:off x="8616695" y="4233671"/>
            <a:ext cx="609600" cy="0"/>
          </a:xfrm>
          <a:custGeom>
            <a:avLst/>
            <a:gdLst/>
            <a:ahLst/>
            <a:cxnLst/>
            <a:rect l="l" t="t" r="r" b="b"/>
            <a:pathLst>
              <a:path w="609600">
                <a:moveTo>
                  <a:pt x="0" y="0"/>
                </a:moveTo>
                <a:lnTo>
                  <a:pt x="609599" y="0"/>
                </a:lnTo>
              </a:path>
            </a:pathLst>
          </a:custGeom>
          <a:ln w="9524">
            <a:solidFill>
              <a:srgbClr val="000000"/>
            </a:solidFill>
          </a:ln>
        </p:spPr>
        <p:txBody>
          <a:bodyPr wrap="square" lIns="0" tIns="0" rIns="0" bIns="0" rtlCol="0"/>
          <a:lstStyle/>
          <a:p>
            <a:endParaRPr/>
          </a:p>
        </p:txBody>
      </p:sp>
      <p:sp>
        <p:nvSpPr>
          <p:cNvPr id="30" name="object 30"/>
          <p:cNvSpPr/>
          <p:nvPr/>
        </p:nvSpPr>
        <p:spPr>
          <a:xfrm>
            <a:off x="8612123" y="5567171"/>
            <a:ext cx="609600" cy="0"/>
          </a:xfrm>
          <a:custGeom>
            <a:avLst/>
            <a:gdLst/>
            <a:ahLst/>
            <a:cxnLst/>
            <a:rect l="l" t="t" r="r" b="b"/>
            <a:pathLst>
              <a:path w="609600">
                <a:moveTo>
                  <a:pt x="0" y="0"/>
                </a:moveTo>
                <a:lnTo>
                  <a:pt x="609599" y="0"/>
                </a:lnTo>
              </a:path>
            </a:pathLst>
          </a:custGeom>
          <a:ln w="9524">
            <a:solidFill>
              <a:srgbClr val="000000"/>
            </a:solidFill>
          </a:ln>
        </p:spPr>
        <p:txBody>
          <a:bodyPr wrap="square" lIns="0" tIns="0" rIns="0" bIns="0" rtlCol="0"/>
          <a:lstStyle/>
          <a:p>
            <a:endParaRPr/>
          </a:p>
        </p:txBody>
      </p:sp>
      <p:sp>
        <p:nvSpPr>
          <p:cNvPr id="31" name="object 31"/>
          <p:cNvSpPr/>
          <p:nvPr/>
        </p:nvSpPr>
        <p:spPr>
          <a:xfrm>
            <a:off x="8593835" y="6248400"/>
            <a:ext cx="609600" cy="0"/>
          </a:xfrm>
          <a:custGeom>
            <a:avLst/>
            <a:gdLst/>
            <a:ahLst/>
            <a:cxnLst/>
            <a:rect l="l" t="t" r="r" b="b"/>
            <a:pathLst>
              <a:path w="609600">
                <a:moveTo>
                  <a:pt x="0" y="0"/>
                </a:moveTo>
                <a:lnTo>
                  <a:pt x="609599" y="0"/>
                </a:lnTo>
              </a:path>
            </a:pathLst>
          </a:custGeom>
          <a:ln w="9524">
            <a:solidFill>
              <a:srgbClr val="000000"/>
            </a:solidFill>
          </a:ln>
        </p:spPr>
        <p:txBody>
          <a:bodyPr wrap="square" lIns="0" tIns="0" rIns="0" bIns="0" rtlCol="0"/>
          <a:lstStyle/>
          <a:p>
            <a:endParaRPr/>
          </a:p>
        </p:txBody>
      </p:sp>
      <p:sp>
        <p:nvSpPr>
          <p:cNvPr id="32" name="object 32"/>
          <p:cNvSpPr/>
          <p:nvPr/>
        </p:nvSpPr>
        <p:spPr>
          <a:xfrm>
            <a:off x="8721852" y="1447800"/>
            <a:ext cx="76200" cy="1981200"/>
          </a:xfrm>
          <a:custGeom>
            <a:avLst/>
            <a:gdLst/>
            <a:ahLst/>
            <a:cxnLst/>
            <a:rect l="l" t="t" r="r" b="b"/>
            <a:pathLst>
              <a:path w="76200" h="1981200">
                <a:moveTo>
                  <a:pt x="76199" y="76199"/>
                </a:moveTo>
                <a:lnTo>
                  <a:pt x="38099" y="0"/>
                </a:lnTo>
                <a:lnTo>
                  <a:pt x="0" y="76199"/>
                </a:lnTo>
                <a:lnTo>
                  <a:pt x="33527" y="76199"/>
                </a:lnTo>
                <a:lnTo>
                  <a:pt x="33527" y="64007"/>
                </a:lnTo>
                <a:lnTo>
                  <a:pt x="35051" y="59435"/>
                </a:lnTo>
                <a:lnTo>
                  <a:pt x="41147" y="59435"/>
                </a:lnTo>
                <a:lnTo>
                  <a:pt x="42671" y="64007"/>
                </a:lnTo>
                <a:lnTo>
                  <a:pt x="42671" y="76199"/>
                </a:lnTo>
                <a:lnTo>
                  <a:pt x="76199" y="76199"/>
                </a:lnTo>
                <a:close/>
              </a:path>
              <a:path w="76200" h="1981200">
                <a:moveTo>
                  <a:pt x="76199" y="1904999"/>
                </a:moveTo>
                <a:lnTo>
                  <a:pt x="0" y="1904999"/>
                </a:lnTo>
                <a:lnTo>
                  <a:pt x="33527" y="1972055"/>
                </a:lnTo>
                <a:lnTo>
                  <a:pt x="33527" y="1917191"/>
                </a:lnTo>
                <a:lnTo>
                  <a:pt x="35051" y="1921763"/>
                </a:lnTo>
                <a:lnTo>
                  <a:pt x="41147" y="1921763"/>
                </a:lnTo>
                <a:lnTo>
                  <a:pt x="42671" y="1917191"/>
                </a:lnTo>
                <a:lnTo>
                  <a:pt x="42671" y="1972055"/>
                </a:lnTo>
                <a:lnTo>
                  <a:pt x="76199" y="1904999"/>
                </a:lnTo>
                <a:close/>
              </a:path>
              <a:path w="76200" h="1981200">
                <a:moveTo>
                  <a:pt x="42671" y="76199"/>
                </a:moveTo>
                <a:lnTo>
                  <a:pt x="42671" y="64007"/>
                </a:lnTo>
                <a:lnTo>
                  <a:pt x="41147" y="59435"/>
                </a:lnTo>
                <a:lnTo>
                  <a:pt x="35051" y="59435"/>
                </a:lnTo>
                <a:lnTo>
                  <a:pt x="33527" y="64007"/>
                </a:lnTo>
                <a:lnTo>
                  <a:pt x="33527" y="76199"/>
                </a:lnTo>
                <a:lnTo>
                  <a:pt x="42671" y="76199"/>
                </a:lnTo>
                <a:close/>
              </a:path>
              <a:path w="76200" h="1981200">
                <a:moveTo>
                  <a:pt x="42671" y="1904999"/>
                </a:moveTo>
                <a:lnTo>
                  <a:pt x="42671" y="76199"/>
                </a:lnTo>
                <a:lnTo>
                  <a:pt x="33527" y="76199"/>
                </a:lnTo>
                <a:lnTo>
                  <a:pt x="33527" y="1904999"/>
                </a:lnTo>
                <a:lnTo>
                  <a:pt x="42671" y="1904999"/>
                </a:lnTo>
                <a:close/>
              </a:path>
              <a:path w="76200" h="1981200">
                <a:moveTo>
                  <a:pt x="42671" y="1972055"/>
                </a:moveTo>
                <a:lnTo>
                  <a:pt x="42671" y="1917191"/>
                </a:lnTo>
                <a:lnTo>
                  <a:pt x="41147" y="1921763"/>
                </a:lnTo>
                <a:lnTo>
                  <a:pt x="35051" y="1921763"/>
                </a:lnTo>
                <a:lnTo>
                  <a:pt x="33527" y="1917191"/>
                </a:lnTo>
                <a:lnTo>
                  <a:pt x="33527" y="1972055"/>
                </a:lnTo>
                <a:lnTo>
                  <a:pt x="38099" y="1981199"/>
                </a:lnTo>
                <a:lnTo>
                  <a:pt x="42671" y="1972055"/>
                </a:lnTo>
                <a:close/>
              </a:path>
            </a:pathLst>
          </a:custGeom>
          <a:solidFill>
            <a:srgbClr val="000000"/>
          </a:solidFill>
        </p:spPr>
        <p:txBody>
          <a:bodyPr wrap="square" lIns="0" tIns="0" rIns="0" bIns="0" rtlCol="0"/>
          <a:lstStyle/>
          <a:p>
            <a:endParaRPr/>
          </a:p>
        </p:txBody>
      </p:sp>
      <p:sp>
        <p:nvSpPr>
          <p:cNvPr id="33" name="object 33"/>
          <p:cNvSpPr/>
          <p:nvPr/>
        </p:nvSpPr>
        <p:spPr>
          <a:xfrm>
            <a:off x="8721852" y="3429000"/>
            <a:ext cx="76200" cy="762000"/>
          </a:xfrm>
          <a:custGeom>
            <a:avLst/>
            <a:gdLst/>
            <a:ahLst/>
            <a:cxnLst/>
            <a:rect l="l" t="t" r="r" b="b"/>
            <a:pathLst>
              <a:path w="76200" h="762000">
                <a:moveTo>
                  <a:pt x="76199" y="76199"/>
                </a:moveTo>
                <a:lnTo>
                  <a:pt x="38099" y="0"/>
                </a:lnTo>
                <a:lnTo>
                  <a:pt x="0" y="76199"/>
                </a:lnTo>
                <a:lnTo>
                  <a:pt x="33527" y="76199"/>
                </a:lnTo>
                <a:lnTo>
                  <a:pt x="33527" y="64007"/>
                </a:lnTo>
                <a:lnTo>
                  <a:pt x="35051" y="59435"/>
                </a:lnTo>
                <a:lnTo>
                  <a:pt x="41147" y="59435"/>
                </a:lnTo>
                <a:lnTo>
                  <a:pt x="42671" y="64007"/>
                </a:lnTo>
                <a:lnTo>
                  <a:pt x="42671" y="76199"/>
                </a:lnTo>
                <a:lnTo>
                  <a:pt x="76199" y="76199"/>
                </a:lnTo>
                <a:close/>
              </a:path>
              <a:path w="76200" h="762000">
                <a:moveTo>
                  <a:pt x="76199" y="685799"/>
                </a:moveTo>
                <a:lnTo>
                  <a:pt x="0" y="685799"/>
                </a:lnTo>
                <a:lnTo>
                  <a:pt x="33527" y="752855"/>
                </a:lnTo>
                <a:lnTo>
                  <a:pt x="33527" y="697991"/>
                </a:lnTo>
                <a:lnTo>
                  <a:pt x="35051" y="702563"/>
                </a:lnTo>
                <a:lnTo>
                  <a:pt x="41147" y="702563"/>
                </a:lnTo>
                <a:lnTo>
                  <a:pt x="42671" y="697991"/>
                </a:lnTo>
                <a:lnTo>
                  <a:pt x="42671" y="752855"/>
                </a:lnTo>
                <a:lnTo>
                  <a:pt x="76199" y="685799"/>
                </a:lnTo>
                <a:close/>
              </a:path>
              <a:path w="76200" h="762000">
                <a:moveTo>
                  <a:pt x="42671" y="76199"/>
                </a:moveTo>
                <a:lnTo>
                  <a:pt x="42671" y="64007"/>
                </a:lnTo>
                <a:lnTo>
                  <a:pt x="41147" y="59435"/>
                </a:lnTo>
                <a:lnTo>
                  <a:pt x="35051" y="59435"/>
                </a:lnTo>
                <a:lnTo>
                  <a:pt x="33527" y="64007"/>
                </a:lnTo>
                <a:lnTo>
                  <a:pt x="33527" y="76199"/>
                </a:lnTo>
                <a:lnTo>
                  <a:pt x="42671" y="76199"/>
                </a:lnTo>
                <a:close/>
              </a:path>
              <a:path w="76200" h="762000">
                <a:moveTo>
                  <a:pt x="42671" y="685799"/>
                </a:moveTo>
                <a:lnTo>
                  <a:pt x="42671" y="76199"/>
                </a:lnTo>
                <a:lnTo>
                  <a:pt x="33527" y="76199"/>
                </a:lnTo>
                <a:lnTo>
                  <a:pt x="33527" y="685799"/>
                </a:lnTo>
                <a:lnTo>
                  <a:pt x="42671" y="685799"/>
                </a:lnTo>
                <a:close/>
              </a:path>
              <a:path w="76200" h="762000">
                <a:moveTo>
                  <a:pt x="42671" y="752855"/>
                </a:moveTo>
                <a:lnTo>
                  <a:pt x="42671" y="697991"/>
                </a:lnTo>
                <a:lnTo>
                  <a:pt x="41147" y="702563"/>
                </a:lnTo>
                <a:lnTo>
                  <a:pt x="35051" y="702563"/>
                </a:lnTo>
                <a:lnTo>
                  <a:pt x="33527" y="697991"/>
                </a:lnTo>
                <a:lnTo>
                  <a:pt x="33527" y="752855"/>
                </a:lnTo>
                <a:lnTo>
                  <a:pt x="38099" y="761999"/>
                </a:lnTo>
                <a:lnTo>
                  <a:pt x="42671" y="752855"/>
                </a:lnTo>
                <a:close/>
              </a:path>
            </a:pathLst>
          </a:custGeom>
          <a:solidFill>
            <a:srgbClr val="000000"/>
          </a:solidFill>
        </p:spPr>
        <p:txBody>
          <a:bodyPr wrap="square" lIns="0" tIns="0" rIns="0" bIns="0" rtlCol="0"/>
          <a:lstStyle/>
          <a:p>
            <a:endParaRPr/>
          </a:p>
        </p:txBody>
      </p:sp>
      <p:sp>
        <p:nvSpPr>
          <p:cNvPr id="34" name="object 34"/>
          <p:cNvSpPr/>
          <p:nvPr/>
        </p:nvSpPr>
        <p:spPr>
          <a:xfrm>
            <a:off x="8721852" y="4191000"/>
            <a:ext cx="76200" cy="1371600"/>
          </a:xfrm>
          <a:custGeom>
            <a:avLst/>
            <a:gdLst/>
            <a:ahLst/>
            <a:cxnLst/>
            <a:rect l="l" t="t" r="r" b="b"/>
            <a:pathLst>
              <a:path w="76200" h="1371600">
                <a:moveTo>
                  <a:pt x="76199" y="76199"/>
                </a:moveTo>
                <a:lnTo>
                  <a:pt x="38099" y="0"/>
                </a:lnTo>
                <a:lnTo>
                  <a:pt x="0" y="76199"/>
                </a:lnTo>
                <a:lnTo>
                  <a:pt x="33527" y="76199"/>
                </a:lnTo>
                <a:lnTo>
                  <a:pt x="33527" y="64007"/>
                </a:lnTo>
                <a:lnTo>
                  <a:pt x="35051" y="59435"/>
                </a:lnTo>
                <a:lnTo>
                  <a:pt x="41147" y="59435"/>
                </a:lnTo>
                <a:lnTo>
                  <a:pt x="42671" y="64007"/>
                </a:lnTo>
                <a:lnTo>
                  <a:pt x="42671" y="76199"/>
                </a:lnTo>
                <a:lnTo>
                  <a:pt x="76199" y="76199"/>
                </a:lnTo>
                <a:close/>
              </a:path>
              <a:path w="76200" h="1371600">
                <a:moveTo>
                  <a:pt x="76199" y="1295399"/>
                </a:moveTo>
                <a:lnTo>
                  <a:pt x="0" y="1295399"/>
                </a:lnTo>
                <a:lnTo>
                  <a:pt x="33527" y="1362455"/>
                </a:lnTo>
                <a:lnTo>
                  <a:pt x="33527" y="1307591"/>
                </a:lnTo>
                <a:lnTo>
                  <a:pt x="35051" y="1312163"/>
                </a:lnTo>
                <a:lnTo>
                  <a:pt x="41147" y="1312163"/>
                </a:lnTo>
                <a:lnTo>
                  <a:pt x="42671" y="1307591"/>
                </a:lnTo>
                <a:lnTo>
                  <a:pt x="42671" y="1362455"/>
                </a:lnTo>
                <a:lnTo>
                  <a:pt x="76199" y="1295399"/>
                </a:lnTo>
                <a:close/>
              </a:path>
              <a:path w="76200" h="1371600">
                <a:moveTo>
                  <a:pt x="42671" y="76199"/>
                </a:moveTo>
                <a:lnTo>
                  <a:pt x="42671" y="64007"/>
                </a:lnTo>
                <a:lnTo>
                  <a:pt x="41147" y="59435"/>
                </a:lnTo>
                <a:lnTo>
                  <a:pt x="35051" y="59435"/>
                </a:lnTo>
                <a:lnTo>
                  <a:pt x="33527" y="64007"/>
                </a:lnTo>
                <a:lnTo>
                  <a:pt x="33527" y="76199"/>
                </a:lnTo>
                <a:lnTo>
                  <a:pt x="42671" y="76199"/>
                </a:lnTo>
                <a:close/>
              </a:path>
              <a:path w="76200" h="1371600">
                <a:moveTo>
                  <a:pt x="42671" y="1295399"/>
                </a:moveTo>
                <a:lnTo>
                  <a:pt x="42671" y="76199"/>
                </a:lnTo>
                <a:lnTo>
                  <a:pt x="33527" y="76199"/>
                </a:lnTo>
                <a:lnTo>
                  <a:pt x="33527" y="1295399"/>
                </a:lnTo>
                <a:lnTo>
                  <a:pt x="42671" y="1295399"/>
                </a:lnTo>
                <a:close/>
              </a:path>
              <a:path w="76200" h="1371600">
                <a:moveTo>
                  <a:pt x="42671" y="1362455"/>
                </a:moveTo>
                <a:lnTo>
                  <a:pt x="42671" y="1307591"/>
                </a:lnTo>
                <a:lnTo>
                  <a:pt x="41147" y="1312163"/>
                </a:lnTo>
                <a:lnTo>
                  <a:pt x="35051" y="1312163"/>
                </a:lnTo>
                <a:lnTo>
                  <a:pt x="33527" y="1307591"/>
                </a:lnTo>
                <a:lnTo>
                  <a:pt x="33527" y="1362455"/>
                </a:lnTo>
                <a:lnTo>
                  <a:pt x="38099" y="1371599"/>
                </a:lnTo>
                <a:lnTo>
                  <a:pt x="42671" y="1362455"/>
                </a:lnTo>
                <a:close/>
              </a:path>
            </a:pathLst>
          </a:custGeom>
          <a:solidFill>
            <a:srgbClr val="000000"/>
          </a:solidFill>
        </p:spPr>
        <p:txBody>
          <a:bodyPr wrap="square" lIns="0" tIns="0" rIns="0" bIns="0" rtlCol="0"/>
          <a:lstStyle/>
          <a:p>
            <a:endParaRPr/>
          </a:p>
        </p:txBody>
      </p:sp>
      <p:sp>
        <p:nvSpPr>
          <p:cNvPr id="35" name="object 35"/>
          <p:cNvSpPr/>
          <p:nvPr/>
        </p:nvSpPr>
        <p:spPr>
          <a:xfrm>
            <a:off x="8721852" y="5562600"/>
            <a:ext cx="76200" cy="685800"/>
          </a:xfrm>
          <a:custGeom>
            <a:avLst/>
            <a:gdLst/>
            <a:ahLst/>
            <a:cxnLst/>
            <a:rect l="l" t="t" r="r" b="b"/>
            <a:pathLst>
              <a:path w="76200" h="685800">
                <a:moveTo>
                  <a:pt x="76199" y="76199"/>
                </a:moveTo>
                <a:lnTo>
                  <a:pt x="38099" y="0"/>
                </a:lnTo>
                <a:lnTo>
                  <a:pt x="0" y="76199"/>
                </a:lnTo>
                <a:lnTo>
                  <a:pt x="33527" y="76199"/>
                </a:lnTo>
                <a:lnTo>
                  <a:pt x="33527" y="64007"/>
                </a:lnTo>
                <a:lnTo>
                  <a:pt x="35051" y="59435"/>
                </a:lnTo>
                <a:lnTo>
                  <a:pt x="41147" y="59435"/>
                </a:lnTo>
                <a:lnTo>
                  <a:pt x="42671" y="64007"/>
                </a:lnTo>
                <a:lnTo>
                  <a:pt x="42671" y="76199"/>
                </a:lnTo>
                <a:lnTo>
                  <a:pt x="76199" y="76199"/>
                </a:lnTo>
                <a:close/>
              </a:path>
              <a:path w="76200" h="685800">
                <a:moveTo>
                  <a:pt x="76199" y="609599"/>
                </a:moveTo>
                <a:lnTo>
                  <a:pt x="0" y="609599"/>
                </a:lnTo>
                <a:lnTo>
                  <a:pt x="33527" y="676655"/>
                </a:lnTo>
                <a:lnTo>
                  <a:pt x="33527" y="621791"/>
                </a:lnTo>
                <a:lnTo>
                  <a:pt x="35051" y="626363"/>
                </a:lnTo>
                <a:lnTo>
                  <a:pt x="41147" y="626363"/>
                </a:lnTo>
                <a:lnTo>
                  <a:pt x="42671" y="621791"/>
                </a:lnTo>
                <a:lnTo>
                  <a:pt x="42671" y="676655"/>
                </a:lnTo>
                <a:lnTo>
                  <a:pt x="76199" y="609599"/>
                </a:lnTo>
                <a:close/>
              </a:path>
              <a:path w="76200" h="685800">
                <a:moveTo>
                  <a:pt x="42671" y="76199"/>
                </a:moveTo>
                <a:lnTo>
                  <a:pt x="42671" y="64007"/>
                </a:lnTo>
                <a:lnTo>
                  <a:pt x="41147" y="59435"/>
                </a:lnTo>
                <a:lnTo>
                  <a:pt x="35051" y="59435"/>
                </a:lnTo>
                <a:lnTo>
                  <a:pt x="33527" y="64007"/>
                </a:lnTo>
                <a:lnTo>
                  <a:pt x="33527" y="76199"/>
                </a:lnTo>
                <a:lnTo>
                  <a:pt x="42671" y="76199"/>
                </a:lnTo>
                <a:close/>
              </a:path>
              <a:path w="76200" h="685800">
                <a:moveTo>
                  <a:pt x="42671" y="609599"/>
                </a:moveTo>
                <a:lnTo>
                  <a:pt x="42671" y="76199"/>
                </a:lnTo>
                <a:lnTo>
                  <a:pt x="33527" y="76199"/>
                </a:lnTo>
                <a:lnTo>
                  <a:pt x="33527" y="609599"/>
                </a:lnTo>
                <a:lnTo>
                  <a:pt x="42671" y="609599"/>
                </a:lnTo>
                <a:close/>
              </a:path>
              <a:path w="76200" h="685800">
                <a:moveTo>
                  <a:pt x="42671" y="676655"/>
                </a:moveTo>
                <a:lnTo>
                  <a:pt x="42671" y="621791"/>
                </a:lnTo>
                <a:lnTo>
                  <a:pt x="41147" y="626363"/>
                </a:lnTo>
                <a:lnTo>
                  <a:pt x="35051" y="626363"/>
                </a:lnTo>
                <a:lnTo>
                  <a:pt x="33527" y="621791"/>
                </a:lnTo>
                <a:lnTo>
                  <a:pt x="33527" y="676655"/>
                </a:lnTo>
                <a:lnTo>
                  <a:pt x="38099" y="685799"/>
                </a:lnTo>
                <a:lnTo>
                  <a:pt x="42671" y="676655"/>
                </a:lnTo>
                <a:close/>
              </a:path>
            </a:pathLst>
          </a:custGeom>
          <a:solidFill>
            <a:srgbClr val="000000"/>
          </a:solidFill>
        </p:spPr>
        <p:txBody>
          <a:bodyPr wrap="square" lIns="0" tIns="0" rIns="0" bIns="0" rtlCol="0"/>
          <a:lstStyle/>
          <a:p>
            <a:endParaRPr/>
          </a:p>
        </p:txBody>
      </p:sp>
      <p:sp>
        <p:nvSpPr>
          <p:cNvPr id="36" name="object 36"/>
          <p:cNvSpPr txBox="1"/>
          <p:nvPr/>
        </p:nvSpPr>
        <p:spPr>
          <a:xfrm>
            <a:off x="8821175" y="1606677"/>
            <a:ext cx="473709" cy="1697989"/>
          </a:xfrm>
          <a:prstGeom prst="rect">
            <a:avLst/>
          </a:prstGeom>
        </p:spPr>
        <p:txBody>
          <a:bodyPr vert="vert270" wrap="square" lIns="0" tIns="0" rIns="0" bIns="0" rtlCol="0">
            <a:spAutoFit/>
          </a:bodyPr>
          <a:lstStyle/>
          <a:p>
            <a:pPr algn="ctr">
              <a:lnSpc>
                <a:spcPts val="1625"/>
              </a:lnSpc>
            </a:pPr>
            <a:r>
              <a:rPr sz="1600" b="1" spc="-30" dirty="0">
                <a:latin typeface="Arial"/>
                <a:cs typeface="Arial"/>
              </a:rPr>
              <a:t>A</a:t>
            </a:r>
            <a:r>
              <a:rPr sz="1600" b="1" spc="10" dirty="0">
                <a:latin typeface="Arial"/>
                <a:cs typeface="Arial"/>
              </a:rPr>
              <a:t>c</a:t>
            </a:r>
            <a:r>
              <a:rPr sz="1600" b="1" spc="5" dirty="0">
                <a:latin typeface="Arial"/>
                <a:cs typeface="Arial"/>
              </a:rPr>
              <a:t>t</a:t>
            </a:r>
            <a:r>
              <a:rPr sz="1600" b="1" spc="20" dirty="0">
                <a:latin typeface="Arial"/>
                <a:cs typeface="Arial"/>
              </a:rPr>
              <a:t>i</a:t>
            </a:r>
            <a:r>
              <a:rPr sz="1600" b="1" spc="-25" dirty="0">
                <a:latin typeface="Arial"/>
                <a:cs typeface="Arial"/>
              </a:rPr>
              <a:t>v</a:t>
            </a:r>
            <a:r>
              <a:rPr sz="1600" b="1" spc="10" dirty="0">
                <a:latin typeface="Arial"/>
                <a:cs typeface="Arial"/>
              </a:rPr>
              <a:t>a</a:t>
            </a:r>
            <a:r>
              <a:rPr sz="1600" b="1" spc="-5" dirty="0">
                <a:latin typeface="Arial"/>
                <a:cs typeface="Arial"/>
              </a:rPr>
              <a:t>t</a:t>
            </a:r>
            <a:r>
              <a:rPr sz="1600" b="1" spc="10" dirty="0">
                <a:latin typeface="Arial"/>
                <a:cs typeface="Arial"/>
              </a:rPr>
              <a:t>i</a:t>
            </a:r>
            <a:r>
              <a:rPr sz="1600" b="1" spc="-5" dirty="0">
                <a:latin typeface="Arial"/>
                <a:cs typeface="Arial"/>
              </a:rPr>
              <a:t>o</a:t>
            </a:r>
            <a:r>
              <a:rPr sz="1600" b="1" dirty="0">
                <a:latin typeface="Arial"/>
                <a:cs typeface="Arial"/>
              </a:rPr>
              <a:t>n</a:t>
            </a:r>
            <a:r>
              <a:rPr sz="1600" b="1" spc="-10" dirty="0">
                <a:latin typeface="Arial"/>
                <a:cs typeface="Arial"/>
              </a:rPr>
              <a:t> </a:t>
            </a:r>
            <a:r>
              <a:rPr sz="1600" b="1" dirty="0">
                <a:latin typeface="Arial"/>
                <a:cs typeface="Arial"/>
              </a:rPr>
              <a:t>r</a:t>
            </a:r>
            <a:r>
              <a:rPr sz="1600" b="1" spc="-5" dirty="0">
                <a:latin typeface="Arial"/>
                <a:cs typeface="Arial"/>
              </a:rPr>
              <a:t>e</a:t>
            </a:r>
            <a:r>
              <a:rPr sz="1600" b="1" spc="10" dirty="0">
                <a:latin typeface="Arial"/>
                <a:cs typeface="Arial"/>
              </a:rPr>
              <a:t>c</a:t>
            </a:r>
            <a:r>
              <a:rPr sz="1600" b="1" spc="-5" dirty="0">
                <a:latin typeface="Arial"/>
                <a:cs typeface="Arial"/>
              </a:rPr>
              <a:t>o</a:t>
            </a:r>
            <a:r>
              <a:rPr sz="1600" b="1" spc="10" dirty="0">
                <a:latin typeface="Arial"/>
                <a:cs typeface="Arial"/>
              </a:rPr>
              <a:t>r</a:t>
            </a:r>
            <a:r>
              <a:rPr sz="1600" b="1" dirty="0">
                <a:latin typeface="Arial"/>
                <a:cs typeface="Arial"/>
              </a:rPr>
              <a:t>d</a:t>
            </a:r>
            <a:endParaRPr sz="1600">
              <a:latin typeface="Arial"/>
              <a:cs typeface="Arial"/>
            </a:endParaRPr>
          </a:p>
          <a:p>
            <a:pPr algn="ctr">
              <a:lnSpc>
                <a:spcPct val="100000"/>
              </a:lnSpc>
              <a:spcBef>
                <a:spcPts val="10"/>
              </a:spcBef>
            </a:pPr>
            <a:r>
              <a:rPr sz="1600" b="1" spc="-5" dirty="0">
                <a:latin typeface="Arial"/>
                <a:cs typeface="Arial"/>
              </a:rPr>
              <a:t>fo</a:t>
            </a:r>
            <a:r>
              <a:rPr sz="1600" b="1" dirty="0">
                <a:latin typeface="Arial"/>
                <a:cs typeface="Arial"/>
              </a:rPr>
              <a:t>r</a:t>
            </a:r>
            <a:r>
              <a:rPr sz="1600" b="1" spc="10" dirty="0">
                <a:latin typeface="Arial"/>
                <a:cs typeface="Arial"/>
              </a:rPr>
              <a:t> </a:t>
            </a:r>
            <a:r>
              <a:rPr sz="1600" b="1" dirty="0">
                <a:latin typeface="Arial"/>
                <a:cs typeface="Arial"/>
              </a:rPr>
              <a:t>p</a:t>
            </a:r>
            <a:endParaRPr sz="1600">
              <a:latin typeface="Arial"/>
              <a:cs typeface="Arial"/>
            </a:endParaRPr>
          </a:p>
        </p:txBody>
      </p:sp>
      <p:sp>
        <p:nvSpPr>
          <p:cNvPr id="37" name="object 37"/>
          <p:cNvSpPr txBox="1"/>
          <p:nvPr/>
        </p:nvSpPr>
        <p:spPr>
          <a:xfrm>
            <a:off x="8883660" y="4400168"/>
            <a:ext cx="717550" cy="1007744"/>
          </a:xfrm>
          <a:prstGeom prst="rect">
            <a:avLst/>
          </a:prstGeom>
        </p:spPr>
        <p:txBody>
          <a:bodyPr vert="vert270" wrap="square" lIns="0" tIns="0" rIns="0" bIns="0" rtlCol="0">
            <a:spAutoFit/>
          </a:bodyPr>
          <a:lstStyle/>
          <a:p>
            <a:pPr algn="ctr">
              <a:lnSpc>
                <a:spcPts val="1625"/>
              </a:lnSpc>
            </a:pPr>
            <a:r>
              <a:rPr sz="1600" b="1" spc="-30" dirty="0">
                <a:latin typeface="Arial"/>
                <a:cs typeface="Arial"/>
              </a:rPr>
              <a:t>A</a:t>
            </a:r>
            <a:r>
              <a:rPr sz="1600" b="1" spc="10" dirty="0">
                <a:latin typeface="Arial"/>
                <a:cs typeface="Arial"/>
              </a:rPr>
              <a:t>c</a:t>
            </a:r>
            <a:r>
              <a:rPr sz="1600" b="1" spc="5" dirty="0">
                <a:latin typeface="Arial"/>
                <a:cs typeface="Arial"/>
              </a:rPr>
              <a:t>t</a:t>
            </a:r>
            <a:r>
              <a:rPr sz="1600" b="1" spc="20" dirty="0">
                <a:latin typeface="Arial"/>
                <a:cs typeface="Arial"/>
              </a:rPr>
              <a:t>i</a:t>
            </a:r>
            <a:r>
              <a:rPr sz="1600" b="1" spc="-25" dirty="0">
                <a:latin typeface="Arial"/>
                <a:cs typeface="Arial"/>
              </a:rPr>
              <a:t>v</a:t>
            </a:r>
            <a:r>
              <a:rPr sz="1600" b="1" spc="10" dirty="0">
                <a:latin typeface="Arial"/>
                <a:cs typeface="Arial"/>
              </a:rPr>
              <a:t>a</a:t>
            </a:r>
            <a:r>
              <a:rPr sz="1600" b="1" spc="-5" dirty="0">
                <a:latin typeface="Arial"/>
                <a:cs typeface="Arial"/>
              </a:rPr>
              <a:t>t</a:t>
            </a:r>
            <a:r>
              <a:rPr sz="1600" b="1" spc="10" dirty="0">
                <a:latin typeface="Arial"/>
                <a:cs typeface="Arial"/>
              </a:rPr>
              <a:t>i</a:t>
            </a:r>
            <a:r>
              <a:rPr sz="1600" b="1" spc="-5" dirty="0">
                <a:latin typeface="Arial"/>
                <a:cs typeface="Arial"/>
              </a:rPr>
              <a:t>o</a:t>
            </a:r>
            <a:r>
              <a:rPr sz="1600" b="1" dirty="0">
                <a:latin typeface="Arial"/>
                <a:cs typeface="Arial"/>
              </a:rPr>
              <a:t>n</a:t>
            </a:r>
            <a:endParaRPr sz="1600">
              <a:latin typeface="Arial"/>
              <a:cs typeface="Arial"/>
            </a:endParaRPr>
          </a:p>
          <a:p>
            <a:pPr marL="187325" marR="180975" algn="ctr">
              <a:lnSpc>
                <a:spcPct val="100000"/>
              </a:lnSpc>
              <a:spcBef>
                <a:spcPts val="10"/>
              </a:spcBef>
            </a:pPr>
            <a:r>
              <a:rPr sz="1600" b="1" dirty="0">
                <a:latin typeface="Arial"/>
                <a:cs typeface="Arial"/>
              </a:rPr>
              <a:t>r</a:t>
            </a:r>
            <a:r>
              <a:rPr sz="1600" b="1" spc="-5" dirty="0">
                <a:latin typeface="Arial"/>
                <a:cs typeface="Arial"/>
              </a:rPr>
              <a:t>eco</a:t>
            </a:r>
            <a:r>
              <a:rPr sz="1600" b="1" dirty="0">
                <a:latin typeface="Arial"/>
                <a:cs typeface="Arial"/>
              </a:rPr>
              <a:t>rd </a:t>
            </a:r>
            <a:r>
              <a:rPr sz="1600" b="1" spc="-5" dirty="0">
                <a:latin typeface="Arial"/>
                <a:cs typeface="Arial"/>
              </a:rPr>
              <a:t>fo</a:t>
            </a:r>
            <a:r>
              <a:rPr sz="1600" b="1" dirty="0">
                <a:latin typeface="Arial"/>
                <a:cs typeface="Arial"/>
              </a:rPr>
              <a:t>r</a:t>
            </a:r>
            <a:r>
              <a:rPr sz="1600" b="1" spc="10" dirty="0">
                <a:latin typeface="Arial"/>
                <a:cs typeface="Arial"/>
              </a:rPr>
              <a:t> </a:t>
            </a:r>
            <a:r>
              <a:rPr sz="1600" b="1" dirty="0">
                <a:latin typeface="Arial"/>
                <a:cs typeface="Arial"/>
              </a:rPr>
              <a:t>q</a:t>
            </a:r>
            <a:endParaRPr sz="1600">
              <a:latin typeface="Arial"/>
              <a:cs typeface="Arial"/>
            </a:endParaRPr>
          </a:p>
        </p:txBody>
      </p:sp>
      <p:sp>
        <p:nvSpPr>
          <p:cNvPr id="38" name="object 38"/>
          <p:cNvSpPr txBox="1"/>
          <p:nvPr/>
        </p:nvSpPr>
        <p:spPr>
          <a:xfrm>
            <a:off x="8898899" y="3539609"/>
            <a:ext cx="472440" cy="667385"/>
          </a:xfrm>
          <a:prstGeom prst="rect">
            <a:avLst/>
          </a:prstGeom>
        </p:spPr>
        <p:txBody>
          <a:bodyPr vert="vert270" wrap="square" lIns="0" tIns="0" rIns="0" bIns="0" rtlCol="0">
            <a:spAutoFit/>
          </a:bodyPr>
          <a:lstStyle/>
          <a:p>
            <a:pPr algn="ctr">
              <a:lnSpc>
                <a:spcPts val="1625"/>
              </a:lnSpc>
            </a:pPr>
            <a:r>
              <a:rPr sz="1600" b="1" spc="-30" dirty="0">
                <a:latin typeface="Arial"/>
                <a:cs typeface="Arial"/>
              </a:rPr>
              <a:t>A</a:t>
            </a:r>
            <a:r>
              <a:rPr sz="1600" b="1" spc="10" dirty="0">
                <a:latin typeface="Arial"/>
                <a:cs typeface="Arial"/>
              </a:rPr>
              <a:t>r</a:t>
            </a:r>
            <a:r>
              <a:rPr sz="1600" b="1" dirty="0">
                <a:latin typeface="Arial"/>
                <a:cs typeface="Arial"/>
              </a:rPr>
              <a:t>r</a:t>
            </a:r>
            <a:r>
              <a:rPr sz="1600" b="1" spc="20" dirty="0">
                <a:latin typeface="Arial"/>
                <a:cs typeface="Arial"/>
              </a:rPr>
              <a:t>a</a:t>
            </a:r>
            <a:r>
              <a:rPr sz="1600" b="1" spc="-25" dirty="0">
                <a:latin typeface="Arial"/>
                <a:cs typeface="Arial"/>
              </a:rPr>
              <a:t>y</a:t>
            </a:r>
            <a:r>
              <a:rPr sz="1600" b="1" dirty="0">
                <a:latin typeface="Arial"/>
                <a:cs typeface="Arial"/>
              </a:rPr>
              <a:t>s</a:t>
            </a:r>
            <a:endParaRPr sz="1600">
              <a:latin typeface="Arial"/>
              <a:cs typeface="Arial"/>
            </a:endParaRPr>
          </a:p>
          <a:p>
            <a:pPr algn="ctr">
              <a:lnSpc>
                <a:spcPct val="100000"/>
              </a:lnSpc>
            </a:pPr>
            <a:r>
              <a:rPr sz="1600" b="1" spc="-5" dirty="0">
                <a:latin typeface="Arial"/>
                <a:cs typeface="Arial"/>
              </a:rPr>
              <a:t>o</a:t>
            </a:r>
            <a:r>
              <a:rPr sz="1600" b="1" dirty="0">
                <a:latin typeface="Arial"/>
                <a:cs typeface="Arial"/>
              </a:rPr>
              <a:t>f</a:t>
            </a:r>
            <a:r>
              <a:rPr sz="1600" b="1" spc="5" dirty="0">
                <a:latin typeface="Arial"/>
                <a:cs typeface="Arial"/>
              </a:rPr>
              <a:t> </a:t>
            </a:r>
            <a:r>
              <a:rPr sz="1600" b="1" dirty="0">
                <a:latin typeface="Arial"/>
                <a:cs typeface="Arial"/>
              </a:rPr>
              <a:t>p</a:t>
            </a:r>
            <a:endParaRPr sz="1600">
              <a:latin typeface="Arial"/>
              <a:cs typeface="Arial"/>
            </a:endParaRPr>
          </a:p>
        </p:txBody>
      </p:sp>
      <p:sp>
        <p:nvSpPr>
          <p:cNvPr id="39" name="object 39"/>
          <p:cNvSpPr txBox="1"/>
          <p:nvPr/>
        </p:nvSpPr>
        <p:spPr>
          <a:xfrm>
            <a:off x="8827272" y="5568065"/>
            <a:ext cx="472440" cy="667385"/>
          </a:xfrm>
          <a:prstGeom prst="rect">
            <a:avLst/>
          </a:prstGeom>
        </p:spPr>
        <p:txBody>
          <a:bodyPr vert="vert270" wrap="square" lIns="0" tIns="0" rIns="0" bIns="0" rtlCol="0">
            <a:spAutoFit/>
          </a:bodyPr>
          <a:lstStyle/>
          <a:p>
            <a:pPr algn="ctr">
              <a:lnSpc>
                <a:spcPts val="1625"/>
              </a:lnSpc>
            </a:pPr>
            <a:r>
              <a:rPr sz="1600" b="1" spc="-30" dirty="0">
                <a:latin typeface="Arial"/>
                <a:cs typeface="Arial"/>
              </a:rPr>
              <a:t>A</a:t>
            </a:r>
            <a:r>
              <a:rPr sz="1600" b="1" spc="10" dirty="0">
                <a:latin typeface="Arial"/>
                <a:cs typeface="Arial"/>
              </a:rPr>
              <a:t>r</a:t>
            </a:r>
            <a:r>
              <a:rPr sz="1600" b="1" dirty="0">
                <a:latin typeface="Arial"/>
                <a:cs typeface="Arial"/>
              </a:rPr>
              <a:t>r</a:t>
            </a:r>
            <a:r>
              <a:rPr sz="1600" b="1" spc="20" dirty="0">
                <a:latin typeface="Arial"/>
                <a:cs typeface="Arial"/>
              </a:rPr>
              <a:t>a</a:t>
            </a:r>
            <a:r>
              <a:rPr sz="1600" b="1" spc="-25" dirty="0">
                <a:latin typeface="Arial"/>
                <a:cs typeface="Arial"/>
              </a:rPr>
              <a:t>y</a:t>
            </a:r>
            <a:r>
              <a:rPr sz="1600" b="1" dirty="0">
                <a:latin typeface="Arial"/>
                <a:cs typeface="Arial"/>
              </a:rPr>
              <a:t>s</a:t>
            </a:r>
            <a:endParaRPr sz="1600">
              <a:latin typeface="Arial"/>
              <a:cs typeface="Arial"/>
            </a:endParaRPr>
          </a:p>
          <a:p>
            <a:pPr algn="ctr">
              <a:lnSpc>
                <a:spcPct val="100000"/>
              </a:lnSpc>
            </a:pPr>
            <a:r>
              <a:rPr sz="1600" b="1" spc="-5" dirty="0">
                <a:latin typeface="Arial"/>
                <a:cs typeface="Arial"/>
              </a:rPr>
              <a:t>o</a:t>
            </a:r>
            <a:r>
              <a:rPr sz="1600" b="1" dirty="0">
                <a:latin typeface="Arial"/>
                <a:cs typeface="Arial"/>
              </a:rPr>
              <a:t>f</a:t>
            </a:r>
            <a:r>
              <a:rPr sz="1600" b="1" spc="5" dirty="0">
                <a:latin typeface="Arial"/>
                <a:cs typeface="Arial"/>
              </a:rPr>
              <a:t> </a:t>
            </a:r>
            <a:r>
              <a:rPr sz="1600" b="1" dirty="0">
                <a:latin typeface="Arial"/>
                <a:cs typeface="Arial"/>
              </a:rPr>
              <a:t>q</a:t>
            </a:r>
            <a:endParaRPr sz="1600">
              <a:latin typeface="Arial"/>
              <a:cs typeface="Arial"/>
            </a:endParaRPr>
          </a:p>
        </p:txBody>
      </p:sp>
      <p:sp>
        <p:nvSpPr>
          <p:cNvPr id="40" name="object 40"/>
          <p:cNvSpPr/>
          <p:nvPr/>
        </p:nvSpPr>
        <p:spPr>
          <a:xfrm>
            <a:off x="5029200" y="6156959"/>
            <a:ext cx="381000" cy="127000"/>
          </a:xfrm>
          <a:custGeom>
            <a:avLst/>
            <a:gdLst/>
            <a:ahLst/>
            <a:cxnLst/>
            <a:rect l="l" t="t" r="r" b="b"/>
            <a:pathLst>
              <a:path w="381000" h="127000">
                <a:moveTo>
                  <a:pt x="266699" y="71627"/>
                </a:moveTo>
                <a:lnTo>
                  <a:pt x="266699" y="53339"/>
                </a:lnTo>
                <a:lnTo>
                  <a:pt x="0" y="53339"/>
                </a:lnTo>
                <a:lnTo>
                  <a:pt x="0" y="71627"/>
                </a:lnTo>
                <a:lnTo>
                  <a:pt x="266699" y="71627"/>
                </a:lnTo>
                <a:close/>
              </a:path>
              <a:path w="381000" h="127000">
                <a:moveTo>
                  <a:pt x="380999" y="62483"/>
                </a:moveTo>
                <a:lnTo>
                  <a:pt x="254507" y="0"/>
                </a:lnTo>
                <a:lnTo>
                  <a:pt x="254507" y="53339"/>
                </a:lnTo>
                <a:lnTo>
                  <a:pt x="266699" y="53339"/>
                </a:lnTo>
                <a:lnTo>
                  <a:pt x="266699" y="120322"/>
                </a:lnTo>
                <a:lnTo>
                  <a:pt x="380999" y="62483"/>
                </a:lnTo>
                <a:close/>
              </a:path>
              <a:path w="381000" h="127000">
                <a:moveTo>
                  <a:pt x="266699" y="120322"/>
                </a:moveTo>
                <a:lnTo>
                  <a:pt x="266699" y="71627"/>
                </a:lnTo>
                <a:lnTo>
                  <a:pt x="254507" y="71627"/>
                </a:lnTo>
                <a:lnTo>
                  <a:pt x="254507" y="126491"/>
                </a:lnTo>
                <a:lnTo>
                  <a:pt x="266699" y="120322"/>
                </a:lnTo>
                <a:close/>
              </a:path>
            </a:pathLst>
          </a:custGeom>
          <a:solidFill>
            <a:srgbClr val="000000"/>
          </a:solidFill>
        </p:spPr>
        <p:txBody>
          <a:bodyPr wrap="square" lIns="0" tIns="0" rIns="0" bIns="0" rtlCol="0"/>
          <a:lstStyle/>
          <a:p>
            <a:endParaRPr/>
          </a:p>
        </p:txBody>
      </p:sp>
      <p:sp>
        <p:nvSpPr>
          <p:cNvPr id="41" name="object 41"/>
          <p:cNvSpPr/>
          <p:nvPr/>
        </p:nvSpPr>
        <p:spPr>
          <a:xfrm>
            <a:off x="5024627" y="5070347"/>
            <a:ext cx="381000" cy="127000"/>
          </a:xfrm>
          <a:custGeom>
            <a:avLst/>
            <a:gdLst/>
            <a:ahLst/>
            <a:cxnLst/>
            <a:rect l="l" t="t" r="r" b="b"/>
            <a:pathLst>
              <a:path w="381000" h="127000">
                <a:moveTo>
                  <a:pt x="266699" y="73151"/>
                </a:moveTo>
                <a:lnTo>
                  <a:pt x="266699" y="53339"/>
                </a:lnTo>
                <a:lnTo>
                  <a:pt x="0" y="53339"/>
                </a:lnTo>
                <a:lnTo>
                  <a:pt x="0" y="73151"/>
                </a:lnTo>
                <a:lnTo>
                  <a:pt x="266699" y="73151"/>
                </a:lnTo>
                <a:close/>
              </a:path>
              <a:path w="381000" h="127000">
                <a:moveTo>
                  <a:pt x="380999" y="64007"/>
                </a:moveTo>
                <a:lnTo>
                  <a:pt x="254507" y="0"/>
                </a:lnTo>
                <a:lnTo>
                  <a:pt x="254507" y="53339"/>
                </a:lnTo>
                <a:lnTo>
                  <a:pt x="266699" y="53339"/>
                </a:lnTo>
                <a:lnTo>
                  <a:pt x="266699" y="120469"/>
                </a:lnTo>
                <a:lnTo>
                  <a:pt x="380999" y="64007"/>
                </a:lnTo>
                <a:close/>
              </a:path>
              <a:path w="381000" h="127000">
                <a:moveTo>
                  <a:pt x="266699" y="120469"/>
                </a:moveTo>
                <a:lnTo>
                  <a:pt x="266699" y="73151"/>
                </a:lnTo>
                <a:lnTo>
                  <a:pt x="254507" y="73151"/>
                </a:lnTo>
                <a:lnTo>
                  <a:pt x="254507" y="126491"/>
                </a:lnTo>
                <a:lnTo>
                  <a:pt x="266699" y="120469"/>
                </a:lnTo>
                <a:close/>
              </a:path>
            </a:pathLst>
          </a:custGeom>
          <a:solidFill>
            <a:srgbClr val="000000"/>
          </a:solidFill>
        </p:spPr>
        <p:txBody>
          <a:bodyPr wrap="square" lIns="0" tIns="0" rIns="0" bIns="0" rtlCol="0"/>
          <a:lstStyle/>
          <a:p>
            <a:endParaRPr/>
          </a:p>
        </p:txBody>
      </p:sp>
      <p:sp>
        <p:nvSpPr>
          <p:cNvPr id="42" name="object 42"/>
          <p:cNvSpPr txBox="1"/>
          <p:nvPr/>
        </p:nvSpPr>
        <p:spPr>
          <a:xfrm>
            <a:off x="708149" y="5882129"/>
            <a:ext cx="4496435" cy="1220470"/>
          </a:xfrm>
          <a:prstGeom prst="rect">
            <a:avLst/>
          </a:prstGeom>
        </p:spPr>
        <p:txBody>
          <a:bodyPr vert="horz" wrap="square" lIns="0" tIns="0" rIns="0" bIns="0" rtlCol="0">
            <a:spAutoFit/>
          </a:bodyPr>
          <a:lstStyle/>
          <a:p>
            <a:pPr marR="5080" algn="r">
              <a:lnSpc>
                <a:spcPct val="100000"/>
              </a:lnSpc>
            </a:pPr>
            <a:r>
              <a:rPr sz="1600" b="1" spc="-10" dirty="0">
                <a:latin typeface="Arial"/>
                <a:cs typeface="Arial"/>
              </a:rPr>
              <a:t>to</a:t>
            </a:r>
            <a:r>
              <a:rPr sz="1600" b="1" spc="-5" dirty="0">
                <a:latin typeface="Arial"/>
                <a:cs typeface="Arial"/>
              </a:rPr>
              <a:t>p</a:t>
            </a:r>
            <a:endParaRPr sz="1600">
              <a:latin typeface="Arial"/>
              <a:cs typeface="Arial"/>
            </a:endParaRPr>
          </a:p>
          <a:p>
            <a:pPr marL="12700" marR="530860">
              <a:lnSpc>
                <a:spcPct val="100000"/>
              </a:lnSpc>
              <a:spcBef>
                <a:spcPts val="320"/>
              </a:spcBef>
            </a:pPr>
            <a:r>
              <a:rPr sz="2000" spc="-5" dirty="0">
                <a:latin typeface="Times New Roman"/>
                <a:cs typeface="Times New Roman"/>
              </a:rPr>
              <a:t>Variable length data </a:t>
            </a:r>
            <a:r>
              <a:rPr sz="2000" spc="-10" dirty="0">
                <a:latin typeface="Times New Roman"/>
                <a:cs typeface="Times New Roman"/>
              </a:rPr>
              <a:t>is </a:t>
            </a:r>
            <a:r>
              <a:rPr sz="2000" spc="-5" dirty="0">
                <a:latin typeface="Times New Roman"/>
                <a:cs typeface="Times New Roman"/>
              </a:rPr>
              <a:t>allocated </a:t>
            </a:r>
            <a:r>
              <a:rPr sz="2000" spc="-10" dirty="0">
                <a:latin typeface="Times New Roman"/>
                <a:cs typeface="Times New Roman"/>
              </a:rPr>
              <a:t>after  </a:t>
            </a:r>
            <a:r>
              <a:rPr sz="2000" spc="-5" dirty="0">
                <a:latin typeface="Times New Roman"/>
                <a:cs typeface="Times New Roman"/>
              </a:rPr>
              <a:t>temporaries, and there is </a:t>
            </a:r>
            <a:r>
              <a:rPr sz="2000" dirty="0">
                <a:latin typeface="Times New Roman"/>
                <a:cs typeface="Times New Roman"/>
              </a:rPr>
              <a:t>a </a:t>
            </a:r>
            <a:r>
              <a:rPr sz="2000" spc="-5" dirty="0">
                <a:latin typeface="Times New Roman"/>
                <a:cs typeface="Times New Roman"/>
              </a:rPr>
              <a:t>link </a:t>
            </a:r>
            <a:r>
              <a:rPr sz="2000" spc="-10" dirty="0">
                <a:latin typeface="Times New Roman"/>
                <a:cs typeface="Times New Roman"/>
              </a:rPr>
              <a:t>to </a:t>
            </a:r>
            <a:r>
              <a:rPr sz="2000" dirty="0">
                <a:latin typeface="Times New Roman"/>
                <a:cs typeface="Times New Roman"/>
              </a:rPr>
              <a:t>from  </a:t>
            </a:r>
            <a:r>
              <a:rPr sz="2000" spc="-5" dirty="0">
                <a:latin typeface="Times New Roman"/>
                <a:cs typeface="Times New Roman"/>
              </a:rPr>
              <a:t>local data </a:t>
            </a:r>
            <a:r>
              <a:rPr sz="2000" spc="-10" dirty="0">
                <a:latin typeface="Times New Roman"/>
                <a:cs typeface="Times New Roman"/>
              </a:rPr>
              <a:t>to that</a:t>
            </a:r>
            <a:r>
              <a:rPr sz="2000" spc="-30" dirty="0">
                <a:latin typeface="Times New Roman"/>
                <a:cs typeface="Times New Roman"/>
              </a:rPr>
              <a:t> </a:t>
            </a:r>
            <a:r>
              <a:rPr sz="2000" spc="-5" dirty="0">
                <a:latin typeface="Times New Roman"/>
                <a:cs typeface="Times New Roman"/>
              </a:rPr>
              <a:t>array.</a:t>
            </a:r>
            <a:endParaRPr sz="2000">
              <a:latin typeface="Times New Roman"/>
              <a:cs typeface="Times New Roman"/>
            </a:endParaRPr>
          </a:p>
        </p:txBody>
      </p:sp>
      <p:sp>
        <p:nvSpPr>
          <p:cNvPr id="43" name="object 43"/>
          <p:cNvSpPr txBox="1"/>
          <p:nvPr/>
        </p:nvSpPr>
        <p:spPr>
          <a:xfrm>
            <a:off x="4498338" y="4842761"/>
            <a:ext cx="688975" cy="266065"/>
          </a:xfrm>
          <a:prstGeom prst="rect">
            <a:avLst/>
          </a:prstGeom>
        </p:spPr>
        <p:txBody>
          <a:bodyPr vert="horz" wrap="square" lIns="0" tIns="0" rIns="0" bIns="0" rtlCol="0">
            <a:spAutoFit/>
          </a:bodyPr>
          <a:lstStyle/>
          <a:p>
            <a:pPr marL="12700">
              <a:lnSpc>
                <a:spcPct val="100000"/>
              </a:lnSpc>
            </a:pPr>
            <a:r>
              <a:rPr sz="1600" b="1" spc="-10" dirty="0">
                <a:latin typeface="Arial"/>
                <a:cs typeface="Arial"/>
              </a:rPr>
              <a:t>top_s</a:t>
            </a:r>
            <a:r>
              <a:rPr sz="1600" b="1" spc="-5" dirty="0">
                <a:latin typeface="Arial"/>
                <a:cs typeface="Arial"/>
              </a:rPr>
              <a:t>p</a:t>
            </a:r>
            <a:endParaRPr sz="1600">
              <a:latin typeface="Arial"/>
              <a:cs typeface="Arial"/>
            </a:endParaRPr>
          </a:p>
        </p:txBody>
      </p:sp>
      <p:sp>
        <p:nvSpPr>
          <p:cNvPr id="44" name="object 44"/>
          <p:cNvSpPr/>
          <p:nvPr/>
        </p:nvSpPr>
        <p:spPr>
          <a:xfrm>
            <a:off x="4898135" y="2122932"/>
            <a:ext cx="601980" cy="2778760"/>
          </a:xfrm>
          <a:custGeom>
            <a:avLst/>
            <a:gdLst/>
            <a:ahLst/>
            <a:cxnLst/>
            <a:rect l="l" t="t" r="r" b="b"/>
            <a:pathLst>
              <a:path w="601979" h="2778760">
                <a:moveTo>
                  <a:pt x="454500" y="41313"/>
                </a:moveTo>
                <a:lnTo>
                  <a:pt x="416051" y="42671"/>
                </a:lnTo>
                <a:lnTo>
                  <a:pt x="380999" y="57911"/>
                </a:lnTo>
                <a:lnTo>
                  <a:pt x="345947" y="74675"/>
                </a:lnTo>
                <a:lnTo>
                  <a:pt x="329183" y="85343"/>
                </a:lnTo>
                <a:lnTo>
                  <a:pt x="312419" y="94487"/>
                </a:lnTo>
                <a:lnTo>
                  <a:pt x="297179" y="105155"/>
                </a:lnTo>
                <a:lnTo>
                  <a:pt x="280415" y="117347"/>
                </a:lnTo>
                <a:lnTo>
                  <a:pt x="265175" y="131063"/>
                </a:lnTo>
                <a:lnTo>
                  <a:pt x="248411" y="144779"/>
                </a:lnTo>
                <a:lnTo>
                  <a:pt x="233171" y="158495"/>
                </a:lnTo>
                <a:lnTo>
                  <a:pt x="219455" y="175259"/>
                </a:lnTo>
                <a:lnTo>
                  <a:pt x="204215" y="192023"/>
                </a:lnTo>
                <a:lnTo>
                  <a:pt x="176783" y="228599"/>
                </a:lnTo>
                <a:lnTo>
                  <a:pt x="150875" y="271271"/>
                </a:lnTo>
                <a:lnTo>
                  <a:pt x="126491" y="320039"/>
                </a:lnTo>
                <a:lnTo>
                  <a:pt x="105155" y="374903"/>
                </a:lnTo>
                <a:lnTo>
                  <a:pt x="85343" y="437387"/>
                </a:lnTo>
                <a:lnTo>
                  <a:pt x="77723" y="470915"/>
                </a:lnTo>
                <a:lnTo>
                  <a:pt x="68579" y="505967"/>
                </a:lnTo>
                <a:lnTo>
                  <a:pt x="60959" y="542543"/>
                </a:lnTo>
                <a:lnTo>
                  <a:pt x="54863" y="583691"/>
                </a:lnTo>
                <a:lnTo>
                  <a:pt x="47243" y="627887"/>
                </a:lnTo>
                <a:lnTo>
                  <a:pt x="41147" y="675131"/>
                </a:lnTo>
                <a:lnTo>
                  <a:pt x="35051" y="726947"/>
                </a:lnTo>
                <a:lnTo>
                  <a:pt x="12191" y="1025651"/>
                </a:lnTo>
                <a:lnTo>
                  <a:pt x="9143" y="1091183"/>
                </a:lnTo>
                <a:lnTo>
                  <a:pt x="4571" y="1228343"/>
                </a:lnTo>
                <a:lnTo>
                  <a:pt x="1523" y="1368551"/>
                </a:lnTo>
                <a:lnTo>
                  <a:pt x="0" y="1510283"/>
                </a:lnTo>
                <a:lnTo>
                  <a:pt x="0" y="1652015"/>
                </a:lnTo>
                <a:lnTo>
                  <a:pt x="1523" y="1792223"/>
                </a:lnTo>
                <a:lnTo>
                  <a:pt x="4571" y="1859279"/>
                </a:lnTo>
                <a:lnTo>
                  <a:pt x="6095" y="1926335"/>
                </a:lnTo>
                <a:lnTo>
                  <a:pt x="12191" y="2054351"/>
                </a:lnTo>
                <a:lnTo>
                  <a:pt x="12191" y="1510283"/>
                </a:lnTo>
                <a:lnTo>
                  <a:pt x="13715" y="1368551"/>
                </a:lnTo>
                <a:lnTo>
                  <a:pt x="16763" y="1228343"/>
                </a:lnTo>
                <a:lnTo>
                  <a:pt x="28955" y="961643"/>
                </a:lnTo>
                <a:lnTo>
                  <a:pt x="42671" y="781811"/>
                </a:lnTo>
                <a:lnTo>
                  <a:pt x="54863" y="676655"/>
                </a:lnTo>
                <a:lnTo>
                  <a:pt x="67055" y="585215"/>
                </a:lnTo>
                <a:lnTo>
                  <a:pt x="73151" y="545591"/>
                </a:lnTo>
                <a:lnTo>
                  <a:pt x="80771" y="507491"/>
                </a:lnTo>
                <a:lnTo>
                  <a:pt x="89915" y="472439"/>
                </a:lnTo>
                <a:lnTo>
                  <a:pt x="97535" y="440435"/>
                </a:lnTo>
                <a:lnTo>
                  <a:pt x="117347" y="379475"/>
                </a:lnTo>
                <a:lnTo>
                  <a:pt x="149351" y="300227"/>
                </a:lnTo>
                <a:lnTo>
                  <a:pt x="175259" y="256031"/>
                </a:lnTo>
                <a:lnTo>
                  <a:pt x="187451" y="236219"/>
                </a:lnTo>
                <a:lnTo>
                  <a:pt x="228599" y="182879"/>
                </a:lnTo>
                <a:lnTo>
                  <a:pt x="272795" y="140207"/>
                </a:lnTo>
                <a:lnTo>
                  <a:pt x="303275" y="115823"/>
                </a:lnTo>
                <a:lnTo>
                  <a:pt x="353567" y="86867"/>
                </a:lnTo>
                <a:lnTo>
                  <a:pt x="368807" y="77723"/>
                </a:lnTo>
                <a:lnTo>
                  <a:pt x="387095" y="68579"/>
                </a:lnTo>
                <a:lnTo>
                  <a:pt x="420623" y="54863"/>
                </a:lnTo>
                <a:lnTo>
                  <a:pt x="454500" y="41313"/>
                </a:lnTo>
                <a:close/>
              </a:path>
              <a:path w="601979" h="2778760">
                <a:moveTo>
                  <a:pt x="601979" y="2759963"/>
                </a:moveTo>
                <a:lnTo>
                  <a:pt x="600455" y="2747771"/>
                </a:lnTo>
                <a:lnTo>
                  <a:pt x="557783" y="2753867"/>
                </a:lnTo>
                <a:lnTo>
                  <a:pt x="475487" y="2763011"/>
                </a:lnTo>
                <a:lnTo>
                  <a:pt x="455675" y="2764535"/>
                </a:lnTo>
                <a:lnTo>
                  <a:pt x="435863" y="2764535"/>
                </a:lnTo>
                <a:lnTo>
                  <a:pt x="416051" y="2766059"/>
                </a:lnTo>
                <a:lnTo>
                  <a:pt x="396239" y="2764535"/>
                </a:lnTo>
                <a:lnTo>
                  <a:pt x="377951" y="2764535"/>
                </a:lnTo>
                <a:lnTo>
                  <a:pt x="358139" y="2761487"/>
                </a:lnTo>
                <a:lnTo>
                  <a:pt x="303275" y="2750819"/>
                </a:lnTo>
                <a:lnTo>
                  <a:pt x="252983" y="2731007"/>
                </a:lnTo>
                <a:lnTo>
                  <a:pt x="205739" y="2699003"/>
                </a:lnTo>
                <a:lnTo>
                  <a:pt x="175259" y="2670047"/>
                </a:lnTo>
                <a:lnTo>
                  <a:pt x="149351" y="2633471"/>
                </a:lnTo>
                <a:lnTo>
                  <a:pt x="135635" y="2613659"/>
                </a:lnTo>
                <a:lnTo>
                  <a:pt x="112775" y="2566415"/>
                </a:lnTo>
                <a:lnTo>
                  <a:pt x="91439" y="2511551"/>
                </a:lnTo>
                <a:lnTo>
                  <a:pt x="73151" y="2447543"/>
                </a:lnTo>
                <a:lnTo>
                  <a:pt x="57911" y="2369819"/>
                </a:lnTo>
                <a:lnTo>
                  <a:pt x="51815" y="2325623"/>
                </a:lnTo>
                <a:lnTo>
                  <a:pt x="39623" y="2225039"/>
                </a:lnTo>
                <a:lnTo>
                  <a:pt x="35051" y="2170175"/>
                </a:lnTo>
                <a:lnTo>
                  <a:pt x="28955" y="2113787"/>
                </a:lnTo>
                <a:lnTo>
                  <a:pt x="16763" y="1859279"/>
                </a:lnTo>
                <a:lnTo>
                  <a:pt x="12191" y="1652015"/>
                </a:lnTo>
                <a:lnTo>
                  <a:pt x="12191" y="2054351"/>
                </a:lnTo>
                <a:lnTo>
                  <a:pt x="21335" y="2171699"/>
                </a:lnTo>
                <a:lnTo>
                  <a:pt x="27431" y="2226563"/>
                </a:lnTo>
                <a:lnTo>
                  <a:pt x="32003" y="2278379"/>
                </a:lnTo>
                <a:lnTo>
                  <a:pt x="39623" y="2327147"/>
                </a:lnTo>
                <a:lnTo>
                  <a:pt x="45719" y="2372867"/>
                </a:lnTo>
                <a:lnTo>
                  <a:pt x="53339" y="2414015"/>
                </a:lnTo>
                <a:lnTo>
                  <a:pt x="70103" y="2484119"/>
                </a:lnTo>
                <a:lnTo>
                  <a:pt x="89915" y="2545079"/>
                </a:lnTo>
                <a:lnTo>
                  <a:pt x="112775" y="2596895"/>
                </a:lnTo>
                <a:lnTo>
                  <a:pt x="138683" y="2641091"/>
                </a:lnTo>
                <a:lnTo>
                  <a:pt x="166115" y="2677667"/>
                </a:lnTo>
                <a:lnTo>
                  <a:pt x="196595" y="2708147"/>
                </a:lnTo>
                <a:lnTo>
                  <a:pt x="230123" y="2732531"/>
                </a:lnTo>
                <a:lnTo>
                  <a:pt x="263651" y="2750819"/>
                </a:lnTo>
                <a:lnTo>
                  <a:pt x="300227" y="2763011"/>
                </a:lnTo>
                <a:lnTo>
                  <a:pt x="338327" y="2772155"/>
                </a:lnTo>
                <a:lnTo>
                  <a:pt x="396239" y="2778251"/>
                </a:lnTo>
                <a:lnTo>
                  <a:pt x="437387" y="2778251"/>
                </a:lnTo>
                <a:lnTo>
                  <a:pt x="477011" y="2775203"/>
                </a:lnTo>
                <a:lnTo>
                  <a:pt x="518159" y="2770631"/>
                </a:lnTo>
                <a:lnTo>
                  <a:pt x="560831" y="2766059"/>
                </a:lnTo>
                <a:lnTo>
                  <a:pt x="601979" y="2759963"/>
                </a:lnTo>
                <a:close/>
              </a:path>
              <a:path w="601979" h="2778760">
                <a:moveTo>
                  <a:pt x="524255" y="10667"/>
                </a:moveTo>
                <a:lnTo>
                  <a:pt x="440435" y="0"/>
                </a:lnTo>
                <a:lnTo>
                  <a:pt x="450644" y="29988"/>
                </a:lnTo>
                <a:lnTo>
                  <a:pt x="461771" y="25907"/>
                </a:lnTo>
                <a:lnTo>
                  <a:pt x="466343" y="36575"/>
                </a:lnTo>
                <a:lnTo>
                  <a:pt x="466343" y="70064"/>
                </a:lnTo>
                <a:lnTo>
                  <a:pt x="524255" y="10667"/>
                </a:lnTo>
                <a:close/>
              </a:path>
              <a:path w="601979" h="2778760">
                <a:moveTo>
                  <a:pt x="466343" y="36575"/>
                </a:moveTo>
                <a:lnTo>
                  <a:pt x="461771" y="25907"/>
                </a:lnTo>
                <a:lnTo>
                  <a:pt x="450644" y="29988"/>
                </a:lnTo>
                <a:lnTo>
                  <a:pt x="454500" y="41313"/>
                </a:lnTo>
                <a:lnTo>
                  <a:pt x="466343" y="36575"/>
                </a:lnTo>
                <a:close/>
              </a:path>
              <a:path w="601979" h="2778760">
                <a:moveTo>
                  <a:pt x="466343" y="70064"/>
                </a:moveTo>
                <a:lnTo>
                  <a:pt x="466343" y="36575"/>
                </a:lnTo>
                <a:lnTo>
                  <a:pt x="454500" y="41313"/>
                </a:lnTo>
                <a:lnTo>
                  <a:pt x="464819" y="71627"/>
                </a:lnTo>
                <a:lnTo>
                  <a:pt x="466343" y="70064"/>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739" y="799083"/>
            <a:ext cx="8376920" cy="800219"/>
          </a:xfrm>
        </p:spPr>
        <p:txBody>
          <a:bodyPr/>
          <a:lstStyle/>
          <a:p>
            <a:pPr algn="ctr"/>
            <a:r>
              <a:rPr lang="en-US" b="1" dirty="0">
                <a:solidFill>
                  <a:srgbClr val="000000"/>
                </a:solidFill>
                <a:latin typeface="Open Sans"/>
              </a:rPr>
              <a:t>SUBDIVISION OF RUNTIME MEMORY</a:t>
            </a:r>
            <a:r>
              <a:rPr lang="en-US" dirty="0">
                <a:solidFill>
                  <a:srgbClr val="000000"/>
                </a:solidFill>
                <a:latin typeface="Open Sans"/>
              </a:rPr>
              <a:t/>
            </a:r>
            <a:br>
              <a:rPr lang="en-US" dirty="0">
                <a:solidFill>
                  <a:srgbClr val="000000"/>
                </a:solidFill>
                <a:latin typeface="Open Sans"/>
              </a:rPr>
            </a:br>
            <a:endParaRPr lang="en-US" dirty="0"/>
          </a:p>
        </p:txBody>
      </p:sp>
      <p:sp>
        <p:nvSpPr>
          <p:cNvPr id="4" name="Rectangle 3"/>
          <p:cNvSpPr/>
          <p:nvPr/>
        </p:nvSpPr>
        <p:spPr>
          <a:xfrm>
            <a:off x="1143000" y="1599302"/>
            <a:ext cx="6019800" cy="1754326"/>
          </a:xfrm>
          <a:prstGeom prst="rect">
            <a:avLst/>
          </a:prstGeom>
        </p:spPr>
        <p:txBody>
          <a:bodyPr wrap="square">
            <a:spAutoFit/>
          </a:bodyPr>
          <a:lstStyle/>
          <a:p>
            <a:pPr algn="just" fontAlgn="base"/>
            <a:r>
              <a:rPr lang="en-US" dirty="0" smtClean="0">
                <a:solidFill>
                  <a:srgbClr val="000000"/>
                </a:solidFill>
                <a:latin typeface="Open Sans"/>
              </a:rPr>
              <a:t>Runtime </a:t>
            </a:r>
            <a:r>
              <a:rPr lang="en-US" dirty="0">
                <a:solidFill>
                  <a:srgbClr val="000000"/>
                </a:solidFill>
                <a:latin typeface="Open Sans"/>
              </a:rPr>
              <a:t>storage can be subdivide to hold :</a:t>
            </a:r>
          </a:p>
          <a:p>
            <a:pPr algn="just" fontAlgn="base">
              <a:buFont typeface="Arial" panose="020B0604020202020204" pitchFamily="34" charset="0"/>
              <a:buChar char="•"/>
            </a:pPr>
            <a:r>
              <a:rPr lang="en-US" dirty="0">
                <a:solidFill>
                  <a:srgbClr val="000000"/>
                </a:solidFill>
                <a:latin typeface="Open Sans"/>
              </a:rPr>
              <a:t>Target code- the program code , it is static as its size can be determined at compile time</a:t>
            </a:r>
          </a:p>
          <a:p>
            <a:pPr algn="just" fontAlgn="base">
              <a:buFont typeface="Arial" panose="020B0604020202020204" pitchFamily="34" charset="0"/>
              <a:buChar char="•"/>
            </a:pPr>
            <a:r>
              <a:rPr lang="en-US" dirty="0">
                <a:solidFill>
                  <a:srgbClr val="000000"/>
                </a:solidFill>
                <a:latin typeface="Open Sans"/>
              </a:rPr>
              <a:t>Static data objects</a:t>
            </a:r>
          </a:p>
          <a:p>
            <a:pPr algn="just" fontAlgn="base">
              <a:buFont typeface="Arial" panose="020B0604020202020204" pitchFamily="34" charset="0"/>
              <a:buChar char="•"/>
            </a:pPr>
            <a:r>
              <a:rPr lang="en-US" dirty="0">
                <a:solidFill>
                  <a:srgbClr val="000000"/>
                </a:solidFill>
                <a:latin typeface="Open Sans"/>
              </a:rPr>
              <a:t>Dynamic data objects- heap</a:t>
            </a:r>
          </a:p>
          <a:p>
            <a:pPr algn="just" fontAlgn="base">
              <a:buFont typeface="Arial" panose="020B0604020202020204" pitchFamily="34" charset="0"/>
              <a:buChar char="•"/>
            </a:pPr>
            <a:r>
              <a:rPr lang="en-US" dirty="0">
                <a:solidFill>
                  <a:srgbClr val="000000"/>
                </a:solidFill>
                <a:latin typeface="Open Sans"/>
              </a:rPr>
              <a:t>Automatic data objects- stack</a:t>
            </a:r>
            <a:endParaRPr lang="en-US" b="0" i="0" dirty="0">
              <a:solidFill>
                <a:srgbClr val="000000"/>
              </a:solidFill>
              <a:effectLst/>
              <a:latin typeface="Open Sans"/>
            </a:endParaRPr>
          </a:p>
        </p:txBody>
      </p:sp>
      <p:pic>
        <p:nvPicPr>
          <p:cNvPr id="6" name="Picture 2" descr="activation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75" y="3048000"/>
            <a:ext cx="489585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24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838200"/>
            <a:ext cx="8534400" cy="6186309"/>
          </a:xfrm>
          <a:prstGeom prst="rect">
            <a:avLst/>
          </a:prstGeom>
        </p:spPr>
        <p:txBody>
          <a:bodyPr wrap="square">
            <a:spAutoFit/>
          </a:bodyPr>
          <a:lstStyle/>
          <a:p>
            <a:pPr algn="ctr" fontAlgn="base"/>
            <a:r>
              <a:rPr lang="en-US" b="1" dirty="0">
                <a:solidFill>
                  <a:srgbClr val="000000"/>
                </a:solidFill>
                <a:latin typeface="Open Sans"/>
              </a:rPr>
              <a:t>STORAGE ALLOCATION TECHNIQUES</a:t>
            </a:r>
            <a:endParaRPr lang="en-US" dirty="0">
              <a:solidFill>
                <a:srgbClr val="000000"/>
              </a:solidFill>
              <a:latin typeface="Open Sans"/>
            </a:endParaRPr>
          </a:p>
          <a:p>
            <a:pPr algn="just" fontAlgn="base"/>
            <a:r>
              <a:rPr lang="en-US" b="1" dirty="0">
                <a:solidFill>
                  <a:srgbClr val="000000"/>
                </a:solidFill>
                <a:latin typeface="Open Sans"/>
              </a:rPr>
              <a:t>I. Static Storage Allocation</a:t>
            </a:r>
            <a:endParaRPr lang="en-US" dirty="0">
              <a:solidFill>
                <a:srgbClr val="000000"/>
              </a:solidFill>
              <a:latin typeface="Open Sans"/>
            </a:endParaRPr>
          </a:p>
          <a:p>
            <a:pPr marL="742950" lvl="1" indent="-285750" algn="just" fontAlgn="base">
              <a:buFont typeface="Arial" panose="020B0604020202020204" pitchFamily="34" charset="0"/>
              <a:buChar char="•"/>
            </a:pPr>
            <a:r>
              <a:rPr lang="en-US" dirty="0">
                <a:solidFill>
                  <a:srgbClr val="000000"/>
                </a:solidFill>
                <a:latin typeface="Open Sans"/>
              </a:rPr>
              <a:t>For any program if we create memory at compile time, memory will be created in the static area.</a:t>
            </a:r>
          </a:p>
          <a:p>
            <a:pPr marL="742950" lvl="1" indent="-285750" algn="just" fontAlgn="base">
              <a:buFont typeface="Arial" panose="020B0604020202020204" pitchFamily="34" charset="0"/>
              <a:buChar char="•"/>
            </a:pPr>
            <a:r>
              <a:rPr lang="en-US" dirty="0">
                <a:solidFill>
                  <a:srgbClr val="000000"/>
                </a:solidFill>
                <a:latin typeface="Open Sans"/>
              </a:rPr>
              <a:t>For any program if we create memory at compile time only, memory is created only once.</a:t>
            </a:r>
          </a:p>
          <a:p>
            <a:pPr marL="742950" lvl="1" indent="-285750" algn="just" fontAlgn="base">
              <a:buFont typeface="Arial" panose="020B0604020202020204" pitchFamily="34" charset="0"/>
              <a:buChar char="•"/>
            </a:pPr>
            <a:r>
              <a:rPr lang="en-US" dirty="0">
                <a:solidFill>
                  <a:srgbClr val="000000"/>
                </a:solidFill>
                <a:latin typeface="Open Sans"/>
              </a:rPr>
              <a:t>It don’t support dynamic data structure </a:t>
            </a:r>
            <a:r>
              <a:rPr lang="en-US" dirty="0" err="1">
                <a:solidFill>
                  <a:srgbClr val="000000"/>
                </a:solidFill>
                <a:latin typeface="Open Sans"/>
              </a:rPr>
              <a:t>i.e</a:t>
            </a:r>
            <a:r>
              <a:rPr lang="en-US" dirty="0">
                <a:solidFill>
                  <a:srgbClr val="000000"/>
                </a:solidFill>
                <a:latin typeface="Open Sans"/>
              </a:rPr>
              <a:t> memory is created at compile time and </a:t>
            </a:r>
            <a:r>
              <a:rPr lang="en-US" dirty="0" err="1">
                <a:solidFill>
                  <a:srgbClr val="000000"/>
                </a:solidFill>
                <a:latin typeface="Open Sans"/>
              </a:rPr>
              <a:t>deallocated</a:t>
            </a:r>
            <a:r>
              <a:rPr lang="en-US" dirty="0">
                <a:solidFill>
                  <a:srgbClr val="000000"/>
                </a:solidFill>
                <a:latin typeface="Open Sans"/>
              </a:rPr>
              <a:t> after program completion.</a:t>
            </a:r>
          </a:p>
          <a:p>
            <a:pPr marL="742950" lvl="1" indent="-285750" algn="just" fontAlgn="base">
              <a:buFont typeface="Arial" panose="020B0604020202020204" pitchFamily="34" charset="0"/>
              <a:buChar char="•"/>
            </a:pPr>
            <a:r>
              <a:rPr lang="en-US" dirty="0">
                <a:solidFill>
                  <a:srgbClr val="000000"/>
                </a:solidFill>
                <a:latin typeface="Open Sans"/>
              </a:rPr>
              <a:t>The drawback with static storage allocation is recursion is not supported.</a:t>
            </a:r>
          </a:p>
          <a:p>
            <a:pPr marL="742950" lvl="1" indent="-285750" algn="just" fontAlgn="base">
              <a:buFont typeface="Arial" panose="020B0604020202020204" pitchFamily="34" charset="0"/>
              <a:buChar char="•"/>
            </a:pPr>
            <a:r>
              <a:rPr lang="en-US" dirty="0">
                <a:solidFill>
                  <a:srgbClr val="000000"/>
                </a:solidFill>
                <a:latin typeface="Open Sans"/>
              </a:rPr>
              <a:t>Another drawback is size of data should be known at compile time</a:t>
            </a:r>
          </a:p>
          <a:p>
            <a:pPr algn="just" fontAlgn="base"/>
            <a:r>
              <a:rPr lang="en-US" dirty="0" err="1">
                <a:solidFill>
                  <a:srgbClr val="000000"/>
                </a:solidFill>
                <a:latin typeface="Open Sans"/>
              </a:rPr>
              <a:t>Eg</a:t>
            </a:r>
            <a:r>
              <a:rPr lang="en-US" dirty="0">
                <a:solidFill>
                  <a:srgbClr val="000000"/>
                </a:solidFill>
                <a:latin typeface="Open Sans"/>
              </a:rPr>
              <a:t>- FORTRAN was designed to permit static storage allocation.</a:t>
            </a:r>
          </a:p>
          <a:p>
            <a:pPr algn="just" fontAlgn="base"/>
            <a:r>
              <a:rPr lang="en-US" b="1" dirty="0">
                <a:solidFill>
                  <a:srgbClr val="000000"/>
                </a:solidFill>
                <a:latin typeface="Open Sans"/>
              </a:rPr>
              <a:t>II. Stack Storage Allocation</a:t>
            </a:r>
            <a:endParaRPr lang="en-US" dirty="0">
              <a:solidFill>
                <a:srgbClr val="000000"/>
              </a:solidFill>
              <a:latin typeface="Open Sans"/>
            </a:endParaRPr>
          </a:p>
          <a:p>
            <a:pPr algn="just" fontAlgn="base">
              <a:buFont typeface="Arial" panose="020B0604020202020204" pitchFamily="34" charset="0"/>
              <a:buChar char="•"/>
            </a:pPr>
            <a:r>
              <a:rPr lang="en-US" dirty="0">
                <a:solidFill>
                  <a:srgbClr val="000000"/>
                </a:solidFill>
                <a:latin typeface="Open Sans"/>
              </a:rPr>
              <a:t>Storage is </a:t>
            </a:r>
            <a:r>
              <a:rPr lang="en-US" dirty="0" err="1">
                <a:solidFill>
                  <a:srgbClr val="000000"/>
                </a:solidFill>
                <a:latin typeface="Open Sans"/>
              </a:rPr>
              <a:t>organised</a:t>
            </a:r>
            <a:r>
              <a:rPr lang="en-US" dirty="0">
                <a:solidFill>
                  <a:srgbClr val="000000"/>
                </a:solidFill>
                <a:latin typeface="Open Sans"/>
              </a:rPr>
              <a:t> as a stack and activation records are pushed and popped as activation begin and end respectively. Locals are contained in activation records so they are bound to fresh storage in each activation.</a:t>
            </a:r>
          </a:p>
          <a:p>
            <a:pPr algn="just" fontAlgn="base">
              <a:buFont typeface="Arial" panose="020B0604020202020204" pitchFamily="34" charset="0"/>
              <a:buChar char="•"/>
            </a:pPr>
            <a:r>
              <a:rPr lang="en-US" dirty="0">
                <a:solidFill>
                  <a:srgbClr val="000000"/>
                </a:solidFill>
                <a:latin typeface="Open Sans"/>
              </a:rPr>
              <a:t>Recursion is supported in stack allocation</a:t>
            </a:r>
          </a:p>
          <a:p>
            <a:pPr algn="just" fontAlgn="base"/>
            <a:r>
              <a:rPr lang="en-US" b="1" dirty="0">
                <a:solidFill>
                  <a:srgbClr val="000000"/>
                </a:solidFill>
                <a:latin typeface="Open Sans"/>
              </a:rPr>
              <a:t>III. Heap Storage Allocation</a:t>
            </a:r>
            <a:endParaRPr lang="en-US" dirty="0">
              <a:solidFill>
                <a:srgbClr val="000000"/>
              </a:solidFill>
              <a:latin typeface="Open Sans"/>
            </a:endParaRPr>
          </a:p>
          <a:p>
            <a:pPr algn="just" fontAlgn="base">
              <a:buFont typeface="Arial" panose="020B0604020202020204" pitchFamily="34" charset="0"/>
              <a:buChar char="•"/>
            </a:pPr>
            <a:r>
              <a:rPr lang="en-US" dirty="0">
                <a:solidFill>
                  <a:srgbClr val="000000"/>
                </a:solidFill>
                <a:latin typeface="Open Sans"/>
              </a:rPr>
              <a:t>Memory allocation and </a:t>
            </a:r>
            <a:r>
              <a:rPr lang="en-US" dirty="0" err="1">
                <a:solidFill>
                  <a:srgbClr val="000000"/>
                </a:solidFill>
                <a:latin typeface="Open Sans"/>
              </a:rPr>
              <a:t>deallocation</a:t>
            </a:r>
            <a:r>
              <a:rPr lang="en-US" dirty="0">
                <a:solidFill>
                  <a:srgbClr val="000000"/>
                </a:solidFill>
                <a:latin typeface="Open Sans"/>
              </a:rPr>
              <a:t> can be done at any time and at any place depending on the requirement of the user.</a:t>
            </a:r>
          </a:p>
          <a:p>
            <a:pPr algn="just" fontAlgn="base">
              <a:buFont typeface="Arial" panose="020B0604020202020204" pitchFamily="34" charset="0"/>
              <a:buChar char="•"/>
            </a:pPr>
            <a:r>
              <a:rPr lang="en-US" dirty="0">
                <a:solidFill>
                  <a:srgbClr val="000000"/>
                </a:solidFill>
                <a:latin typeface="Open Sans"/>
              </a:rPr>
              <a:t>Heap allocation is used to dynamically allocate memory to the variables and claim it back when the variables are no more required.</a:t>
            </a:r>
          </a:p>
          <a:p>
            <a:pPr algn="just" fontAlgn="base">
              <a:buFont typeface="Arial" panose="020B0604020202020204" pitchFamily="34" charset="0"/>
              <a:buChar char="•"/>
            </a:pPr>
            <a:r>
              <a:rPr lang="en-US" dirty="0">
                <a:solidFill>
                  <a:srgbClr val="000000"/>
                </a:solidFill>
                <a:latin typeface="Open Sans"/>
              </a:rPr>
              <a:t>Recursion is supported.</a:t>
            </a:r>
            <a:endParaRPr lang="en-US" b="0" i="0" dirty="0">
              <a:solidFill>
                <a:srgbClr val="000000"/>
              </a:solidFill>
              <a:effectLst/>
              <a:latin typeface="Open Sans"/>
            </a:endParaRPr>
          </a:p>
        </p:txBody>
      </p:sp>
    </p:spTree>
    <p:extLst>
      <p:ext uri="{BB962C8B-B14F-4D97-AF65-F5344CB8AC3E}">
        <p14:creationId xmlns:p14="http://schemas.microsoft.com/office/powerpoint/2010/main" val="923383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85800"/>
            <a:ext cx="8376920" cy="492443"/>
          </a:xfrm>
          <a:prstGeom prst="rect">
            <a:avLst/>
          </a:prstGeom>
        </p:spPr>
        <p:txBody>
          <a:bodyPr vert="horz" wrap="square" lIns="0" tIns="0" rIns="0" bIns="0" rtlCol="0">
            <a:spAutoFit/>
          </a:bodyPr>
          <a:lstStyle/>
          <a:p>
            <a:pPr marL="12700">
              <a:lnSpc>
                <a:spcPct val="100000"/>
              </a:lnSpc>
            </a:pPr>
            <a:r>
              <a:rPr sz="3200" dirty="0"/>
              <a:t>Procedure</a:t>
            </a:r>
            <a:r>
              <a:rPr sz="3200" spc="-60" dirty="0"/>
              <a:t> </a:t>
            </a:r>
            <a:r>
              <a:rPr sz="3200" spc="-5" dirty="0"/>
              <a:t>Activations</a:t>
            </a:r>
          </a:p>
        </p:txBody>
      </p:sp>
      <p:sp>
        <p:nvSpPr>
          <p:cNvPr id="3" name="object 3"/>
          <p:cNvSpPr txBox="1"/>
          <p:nvPr/>
        </p:nvSpPr>
        <p:spPr>
          <a:xfrm>
            <a:off x="457200" y="1573783"/>
            <a:ext cx="9372600" cy="5804153"/>
          </a:xfrm>
          <a:prstGeom prst="rect">
            <a:avLst/>
          </a:prstGeom>
        </p:spPr>
        <p:txBody>
          <a:bodyPr vert="horz" wrap="square" lIns="0" tIns="0" rIns="0" bIns="0" rtlCol="0">
            <a:spAutoFit/>
          </a:bodyPr>
          <a:lstStyle/>
          <a:p>
            <a:pPr marL="355600" marR="475615" indent="-342900">
              <a:lnSpc>
                <a:spcPts val="2870"/>
              </a:lnSpc>
              <a:buClr>
                <a:srgbClr val="CD3100"/>
              </a:buClr>
              <a:buChar char="•"/>
              <a:tabLst>
                <a:tab pos="355600" algn="l"/>
              </a:tabLst>
            </a:pPr>
            <a:r>
              <a:rPr sz="2600" spc="-5" dirty="0">
                <a:latin typeface="Arial"/>
                <a:cs typeface="Arial"/>
              </a:rPr>
              <a:t>Each execution of </a:t>
            </a:r>
            <a:r>
              <a:rPr sz="2600" dirty="0">
                <a:latin typeface="Arial"/>
                <a:cs typeface="Arial"/>
              </a:rPr>
              <a:t>a procedure </a:t>
            </a:r>
            <a:r>
              <a:rPr sz="2600" spc="-5" dirty="0">
                <a:latin typeface="Arial"/>
                <a:cs typeface="Arial"/>
              </a:rPr>
              <a:t>is called as </a:t>
            </a:r>
            <a:r>
              <a:rPr sz="2600" spc="-5" dirty="0">
                <a:solidFill>
                  <a:srgbClr val="3131FF"/>
                </a:solidFill>
                <a:latin typeface="Arial"/>
                <a:cs typeface="Arial"/>
              </a:rPr>
              <a:t>activation </a:t>
            </a:r>
            <a:r>
              <a:rPr sz="2600" spc="-5" dirty="0">
                <a:latin typeface="Arial"/>
                <a:cs typeface="Arial"/>
              </a:rPr>
              <a:t>of  that</a:t>
            </a:r>
            <a:r>
              <a:rPr sz="2600" spc="-45" dirty="0">
                <a:latin typeface="Arial"/>
                <a:cs typeface="Arial"/>
              </a:rPr>
              <a:t> </a:t>
            </a:r>
            <a:r>
              <a:rPr sz="2600" spc="-5" dirty="0">
                <a:latin typeface="Arial"/>
                <a:cs typeface="Arial"/>
              </a:rPr>
              <a:t>procedure.</a:t>
            </a:r>
            <a:endParaRPr sz="2600">
              <a:latin typeface="Arial"/>
              <a:cs typeface="Arial"/>
            </a:endParaRPr>
          </a:p>
          <a:p>
            <a:pPr marL="355600" marR="393700" indent="-342900">
              <a:lnSpc>
                <a:spcPts val="2870"/>
              </a:lnSpc>
              <a:spcBef>
                <a:spcPts val="585"/>
              </a:spcBef>
              <a:buClr>
                <a:srgbClr val="CD3100"/>
              </a:buClr>
              <a:buChar char="•"/>
              <a:tabLst>
                <a:tab pos="355600" algn="l"/>
              </a:tabLst>
            </a:pPr>
            <a:r>
              <a:rPr sz="2600" spc="-5" dirty="0">
                <a:latin typeface="Arial"/>
                <a:cs typeface="Arial"/>
              </a:rPr>
              <a:t>An execution of </a:t>
            </a:r>
            <a:r>
              <a:rPr sz="2600" dirty="0">
                <a:latin typeface="Arial"/>
                <a:cs typeface="Arial"/>
              </a:rPr>
              <a:t>a </a:t>
            </a:r>
            <a:r>
              <a:rPr sz="2600" spc="-5" dirty="0">
                <a:latin typeface="Arial"/>
                <a:cs typeface="Arial"/>
              </a:rPr>
              <a:t>procedure </a:t>
            </a:r>
            <a:r>
              <a:rPr sz="2600" b="1" dirty="0">
                <a:solidFill>
                  <a:srgbClr val="007E00"/>
                </a:solidFill>
                <a:latin typeface="Arial"/>
                <a:cs typeface="Arial"/>
              </a:rPr>
              <a:t>P </a:t>
            </a:r>
            <a:r>
              <a:rPr sz="2600" spc="-5" dirty="0">
                <a:latin typeface="Arial"/>
                <a:cs typeface="Arial"/>
              </a:rPr>
              <a:t>starts </a:t>
            </a:r>
            <a:r>
              <a:rPr sz="2600" spc="-10" dirty="0">
                <a:latin typeface="Arial"/>
                <a:cs typeface="Arial"/>
              </a:rPr>
              <a:t>at </a:t>
            </a:r>
            <a:r>
              <a:rPr sz="2600" dirty="0">
                <a:latin typeface="Arial"/>
                <a:cs typeface="Arial"/>
              </a:rPr>
              <a:t>the beginning </a:t>
            </a:r>
            <a:r>
              <a:rPr sz="2600" spc="-5" dirty="0">
                <a:latin typeface="Arial"/>
                <a:cs typeface="Arial"/>
              </a:rPr>
              <a:t>of  </a:t>
            </a:r>
            <a:r>
              <a:rPr sz="2600" dirty="0">
                <a:latin typeface="Arial"/>
                <a:cs typeface="Arial"/>
              </a:rPr>
              <a:t>the </a:t>
            </a:r>
            <a:r>
              <a:rPr sz="2600" spc="-5" dirty="0">
                <a:latin typeface="Arial"/>
                <a:cs typeface="Arial"/>
              </a:rPr>
              <a:t>procedure</a:t>
            </a:r>
            <a:r>
              <a:rPr sz="2600" spc="-45" dirty="0">
                <a:latin typeface="Arial"/>
                <a:cs typeface="Arial"/>
              </a:rPr>
              <a:t> </a:t>
            </a:r>
            <a:r>
              <a:rPr sz="2600" spc="-5" dirty="0">
                <a:latin typeface="Arial"/>
                <a:cs typeface="Arial"/>
              </a:rPr>
              <a:t>body;</a:t>
            </a:r>
            <a:endParaRPr sz="2600">
              <a:latin typeface="Arial"/>
              <a:cs typeface="Arial"/>
            </a:endParaRPr>
          </a:p>
          <a:p>
            <a:pPr marL="355600" marR="122555" indent="-342900">
              <a:lnSpc>
                <a:spcPct val="100000"/>
              </a:lnSpc>
              <a:spcBef>
                <a:spcPts val="480"/>
              </a:spcBef>
              <a:buClr>
                <a:srgbClr val="CD3100"/>
              </a:buClr>
              <a:buChar char="•"/>
              <a:tabLst>
                <a:tab pos="355600" algn="l"/>
              </a:tabLst>
            </a:pPr>
            <a:r>
              <a:rPr sz="2600" spc="-5" dirty="0">
                <a:latin typeface="Arial"/>
                <a:cs typeface="Arial"/>
              </a:rPr>
              <a:t>When </a:t>
            </a:r>
            <a:r>
              <a:rPr sz="2600" dirty="0">
                <a:latin typeface="Arial"/>
                <a:cs typeface="Arial"/>
              </a:rPr>
              <a:t>a </a:t>
            </a:r>
            <a:r>
              <a:rPr sz="2600" spc="-5" dirty="0">
                <a:latin typeface="Arial"/>
                <a:cs typeface="Arial"/>
              </a:rPr>
              <a:t>procedure </a:t>
            </a:r>
            <a:r>
              <a:rPr sz="2600" b="1" dirty="0">
                <a:solidFill>
                  <a:srgbClr val="007E00"/>
                </a:solidFill>
                <a:latin typeface="Arial"/>
                <a:cs typeface="Arial"/>
              </a:rPr>
              <a:t>P </a:t>
            </a:r>
            <a:r>
              <a:rPr sz="2600" spc="-5" dirty="0">
                <a:latin typeface="Arial"/>
                <a:cs typeface="Arial"/>
              </a:rPr>
              <a:t>is completed, it returns control </a:t>
            </a:r>
            <a:r>
              <a:rPr sz="2600" dirty="0">
                <a:latin typeface="Arial"/>
                <a:cs typeface="Arial"/>
              </a:rPr>
              <a:t>to </a:t>
            </a:r>
            <a:r>
              <a:rPr sz="2600" spc="-5" dirty="0">
                <a:latin typeface="Arial"/>
                <a:cs typeface="Arial"/>
              </a:rPr>
              <a:t>the  point immediately after </a:t>
            </a:r>
            <a:r>
              <a:rPr sz="2600" dirty="0">
                <a:latin typeface="Arial"/>
                <a:cs typeface="Arial"/>
              </a:rPr>
              <a:t>the </a:t>
            </a:r>
            <a:r>
              <a:rPr sz="2600" spc="-5" dirty="0">
                <a:latin typeface="Arial"/>
                <a:cs typeface="Arial"/>
              </a:rPr>
              <a:t>place </a:t>
            </a:r>
            <a:r>
              <a:rPr sz="2600" dirty="0">
                <a:latin typeface="Arial"/>
                <a:cs typeface="Arial"/>
              </a:rPr>
              <a:t>where </a:t>
            </a:r>
            <a:r>
              <a:rPr sz="2600" b="1" dirty="0">
                <a:solidFill>
                  <a:srgbClr val="007E00"/>
                </a:solidFill>
                <a:latin typeface="Arial"/>
                <a:cs typeface="Arial"/>
              </a:rPr>
              <a:t>P </a:t>
            </a:r>
            <a:r>
              <a:rPr sz="2600" spc="-5" dirty="0">
                <a:latin typeface="Arial"/>
                <a:cs typeface="Arial"/>
              </a:rPr>
              <a:t>was</a:t>
            </a:r>
            <a:r>
              <a:rPr sz="2600" spc="60" dirty="0">
                <a:latin typeface="Arial"/>
                <a:cs typeface="Arial"/>
              </a:rPr>
              <a:t> </a:t>
            </a:r>
            <a:r>
              <a:rPr sz="2600" spc="-5" dirty="0">
                <a:latin typeface="Arial"/>
                <a:cs typeface="Arial"/>
              </a:rPr>
              <a:t>called.</a:t>
            </a:r>
            <a:endParaRPr sz="2600">
              <a:latin typeface="Arial"/>
              <a:cs typeface="Arial"/>
            </a:endParaRPr>
          </a:p>
          <a:p>
            <a:pPr marL="355600" marR="5080" indent="-342900">
              <a:lnSpc>
                <a:spcPct val="99800"/>
              </a:lnSpc>
              <a:spcBef>
                <a:spcPts val="570"/>
              </a:spcBef>
              <a:buClr>
                <a:srgbClr val="CD3100"/>
              </a:buClr>
              <a:buFont typeface="Arial"/>
              <a:buChar char="•"/>
              <a:tabLst>
                <a:tab pos="355600" algn="l"/>
                <a:tab pos="727075" algn="l"/>
              </a:tabLst>
            </a:pPr>
            <a:r>
              <a:rPr sz="2600" spc="-5" dirty="0">
                <a:solidFill>
                  <a:srgbClr val="3131FF"/>
                </a:solidFill>
                <a:latin typeface="Arial"/>
                <a:cs typeface="Arial"/>
              </a:rPr>
              <a:t>Lifetime </a:t>
            </a:r>
            <a:r>
              <a:rPr sz="2600" spc="-5" dirty="0">
                <a:latin typeface="Arial"/>
                <a:cs typeface="Arial"/>
              </a:rPr>
              <a:t>of an </a:t>
            </a:r>
            <a:r>
              <a:rPr sz="2600" spc="-5" dirty="0">
                <a:solidFill>
                  <a:srgbClr val="7030A0"/>
                </a:solidFill>
                <a:latin typeface="Arial"/>
                <a:cs typeface="Arial"/>
              </a:rPr>
              <a:t>activation of </a:t>
            </a:r>
            <a:r>
              <a:rPr sz="2600" dirty="0">
                <a:solidFill>
                  <a:srgbClr val="7030A0"/>
                </a:solidFill>
                <a:latin typeface="Arial"/>
                <a:cs typeface="Arial"/>
              </a:rPr>
              <a:t>a </a:t>
            </a:r>
            <a:r>
              <a:rPr sz="2600" spc="-5" dirty="0">
                <a:solidFill>
                  <a:srgbClr val="7030A0"/>
                </a:solidFill>
                <a:latin typeface="Arial"/>
                <a:cs typeface="Arial"/>
              </a:rPr>
              <a:t>procedure </a:t>
            </a:r>
            <a:r>
              <a:rPr sz="2600" b="1" dirty="0">
                <a:solidFill>
                  <a:srgbClr val="007E00"/>
                </a:solidFill>
                <a:latin typeface="Arial"/>
                <a:cs typeface="Arial"/>
              </a:rPr>
              <a:t>P </a:t>
            </a:r>
            <a:r>
              <a:rPr sz="2600" spc="-5" dirty="0">
                <a:latin typeface="Arial"/>
                <a:cs typeface="Arial"/>
              </a:rPr>
              <a:t>is the </a:t>
            </a:r>
            <a:r>
              <a:rPr sz="2600" dirty="0">
                <a:latin typeface="Arial"/>
                <a:cs typeface="Arial"/>
              </a:rPr>
              <a:t>sequence  </a:t>
            </a:r>
            <a:r>
              <a:rPr sz="2600" spc="-5" dirty="0">
                <a:latin typeface="Arial"/>
                <a:cs typeface="Arial"/>
              </a:rPr>
              <a:t>of steps between </a:t>
            </a:r>
            <a:r>
              <a:rPr sz="2600" dirty="0">
                <a:latin typeface="Arial"/>
                <a:cs typeface="Arial"/>
              </a:rPr>
              <a:t>the </a:t>
            </a:r>
            <a:r>
              <a:rPr sz="2600" spc="-5" dirty="0">
                <a:latin typeface="Arial"/>
                <a:cs typeface="Arial"/>
              </a:rPr>
              <a:t>first and </a:t>
            </a:r>
            <a:r>
              <a:rPr sz="2600" dirty="0">
                <a:latin typeface="Arial"/>
                <a:cs typeface="Arial"/>
              </a:rPr>
              <a:t>the </a:t>
            </a:r>
            <a:r>
              <a:rPr sz="2600" spc="-5" dirty="0">
                <a:latin typeface="Arial"/>
                <a:cs typeface="Arial"/>
              </a:rPr>
              <a:t>last steps in execution of  </a:t>
            </a:r>
            <a:r>
              <a:rPr sz="2600" b="1" dirty="0">
                <a:solidFill>
                  <a:srgbClr val="007E00"/>
                </a:solidFill>
                <a:latin typeface="Arial"/>
                <a:cs typeface="Arial"/>
              </a:rPr>
              <a:t>P	</a:t>
            </a:r>
            <a:r>
              <a:rPr sz="2600" dirty="0">
                <a:latin typeface="Arial"/>
                <a:cs typeface="Arial"/>
              </a:rPr>
              <a:t>(including the </a:t>
            </a:r>
            <a:r>
              <a:rPr sz="2600" spc="-5" dirty="0">
                <a:latin typeface="Arial"/>
                <a:cs typeface="Arial"/>
              </a:rPr>
              <a:t>other procedures called by</a:t>
            </a:r>
            <a:r>
              <a:rPr sz="2600" spc="25" dirty="0">
                <a:latin typeface="Arial"/>
                <a:cs typeface="Arial"/>
              </a:rPr>
              <a:t> </a:t>
            </a:r>
            <a:r>
              <a:rPr sz="2600" b="1" spc="-5" dirty="0">
                <a:solidFill>
                  <a:srgbClr val="007E00"/>
                </a:solidFill>
                <a:latin typeface="Arial"/>
                <a:cs typeface="Arial"/>
              </a:rPr>
              <a:t>P</a:t>
            </a:r>
            <a:r>
              <a:rPr sz="2600" spc="-5" dirty="0">
                <a:latin typeface="Arial"/>
                <a:cs typeface="Arial"/>
              </a:rPr>
              <a:t>).</a:t>
            </a:r>
            <a:endParaRPr sz="2600">
              <a:latin typeface="Arial"/>
              <a:cs typeface="Arial"/>
            </a:endParaRPr>
          </a:p>
          <a:p>
            <a:pPr marL="355600" marR="394335" indent="-342900">
              <a:lnSpc>
                <a:spcPts val="2870"/>
              </a:lnSpc>
              <a:spcBef>
                <a:spcPts val="680"/>
              </a:spcBef>
              <a:buClr>
                <a:srgbClr val="CD3100"/>
              </a:buClr>
              <a:buChar char="•"/>
              <a:tabLst>
                <a:tab pos="355600" algn="l"/>
              </a:tabLst>
            </a:pPr>
            <a:r>
              <a:rPr sz="2600" spc="-5" dirty="0">
                <a:latin typeface="Arial"/>
                <a:cs typeface="Arial"/>
              </a:rPr>
              <a:t>If </a:t>
            </a:r>
            <a:r>
              <a:rPr sz="2600" b="1" dirty="0">
                <a:solidFill>
                  <a:srgbClr val="009A00"/>
                </a:solidFill>
                <a:latin typeface="Arial"/>
                <a:cs typeface="Arial"/>
              </a:rPr>
              <a:t>A </a:t>
            </a:r>
            <a:r>
              <a:rPr sz="2600" spc="-5" dirty="0">
                <a:latin typeface="Arial"/>
                <a:cs typeface="Arial"/>
              </a:rPr>
              <a:t>and </a:t>
            </a:r>
            <a:r>
              <a:rPr sz="2600" b="1" dirty="0">
                <a:solidFill>
                  <a:srgbClr val="009A00"/>
                </a:solidFill>
                <a:latin typeface="Arial"/>
                <a:cs typeface="Arial"/>
              </a:rPr>
              <a:t>B </a:t>
            </a:r>
            <a:r>
              <a:rPr sz="2600" dirty="0">
                <a:latin typeface="Arial"/>
                <a:cs typeface="Arial"/>
              </a:rPr>
              <a:t>are </a:t>
            </a:r>
            <a:r>
              <a:rPr sz="2600" spc="-5" dirty="0">
                <a:latin typeface="Arial"/>
                <a:cs typeface="Arial"/>
              </a:rPr>
              <a:t>procedure activations, then their lifetimes  </a:t>
            </a:r>
            <a:r>
              <a:rPr sz="2600" dirty="0">
                <a:latin typeface="Arial"/>
                <a:cs typeface="Arial"/>
              </a:rPr>
              <a:t>are </a:t>
            </a:r>
            <a:r>
              <a:rPr sz="2600" spc="-5" dirty="0">
                <a:latin typeface="Arial"/>
                <a:cs typeface="Arial"/>
              </a:rPr>
              <a:t>either </a:t>
            </a:r>
            <a:r>
              <a:rPr sz="2600" dirty="0">
                <a:solidFill>
                  <a:schemeClr val="accent6"/>
                </a:solidFill>
                <a:latin typeface="Arial"/>
                <a:cs typeface="Arial"/>
              </a:rPr>
              <a:t>non-overlapping</a:t>
            </a:r>
            <a:r>
              <a:rPr sz="2600" dirty="0">
                <a:latin typeface="Arial"/>
                <a:cs typeface="Arial"/>
              </a:rPr>
              <a:t> </a:t>
            </a:r>
            <a:r>
              <a:rPr sz="2600" spc="-5" dirty="0">
                <a:latin typeface="Arial"/>
                <a:cs typeface="Arial"/>
              </a:rPr>
              <a:t>or </a:t>
            </a:r>
            <a:r>
              <a:rPr sz="2600" dirty="0">
                <a:solidFill>
                  <a:schemeClr val="accent6"/>
                </a:solidFill>
                <a:latin typeface="Arial"/>
                <a:cs typeface="Arial"/>
              </a:rPr>
              <a:t>are</a:t>
            </a:r>
            <a:r>
              <a:rPr sz="2600" spc="-40" dirty="0">
                <a:solidFill>
                  <a:schemeClr val="accent6"/>
                </a:solidFill>
                <a:latin typeface="Arial"/>
                <a:cs typeface="Arial"/>
              </a:rPr>
              <a:t> </a:t>
            </a:r>
            <a:r>
              <a:rPr sz="2600" spc="-5" dirty="0">
                <a:solidFill>
                  <a:schemeClr val="accent6"/>
                </a:solidFill>
                <a:latin typeface="Arial"/>
                <a:cs typeface="Arial"/>
              </a:rPr>
              <a:t>nested</a:t>
            </a:r>
            <a:r>
              <a:rPr sz="2600" spc="-5" dirty="0">
                <a:latin typeface="Arial"/>
                <a:cs typeface="Arial"/>
              </a:rPr>
              <a:t>.</a:t>
            </a:r>
            <a:endParaRPr sz="2600">
              <a:latin typeface="Arial"/>
              <a:cs typeface="Arial"/>
            </a:endParaRPr>
          </a:p>
          <a:p>
            <a:pPr marL="354965" marR="561340" indent="-342265" algn="just">
              <a:lnSpc>
                <a:spcPct val="99800"/>
              </a:lnSpc>
              <a:spcBef>
                <a:spcPts val="484"/>
              </a:spcBef>
              <a:buClr>
                <a:srgbClr val="CD3100"/>
              </a:buClr>
              <a:buChar char="•"/>
              <a:tabLst>
                <a:tab pos="355600" algn="l"/>
              </a:tabLst>
            </a:pPr>
            <a:r>
              <a:rPr sz="2600" spc="-5" dirty="0">
                <a:latin typeface="Arial"/>
                <a:cs typeface="Arial"/>
              </a:rPr>
              <a:t>If </a:t>
            </a:r>
            <a:r>
              <a:rPr sz="2600" dirty="0">
                <a:latin typeface="Arial"/>
                <a:cs typeface="Arial"/>
              </a:rPr>
              <a:t>a </a:t>
            </a:r>
            <a:r>
              <a:rPr sz="2600" spc="-5" dirty="0">
                <a:latin typeface="Arial"/>
                <a:cs typeface="Arial"/>
              </a:rPr>
              <a:t>procedure is recursive, </a:t>
            </a:r>
            <a:r>
              <a:rPr sz="2600" dirty="0">
                <a:latin typeface="Arial"/>
                <a:cs typeface="Arial"/>
              </a:rPr>
              <a:t>a </a:t>
            </a:r>
            <a:r>
              <a:rPr sz="2600" spc="-10" dirty="0">
                <a:latin typeface="Arial"/>
                <a:cs typeface="Arial"/>
              </a:rPr>
              <a:t>new </a:t>
            </a:r>
            <a:r>
              <a:rPr sz="2600" spc="-5" dirty="0">
                <a:latin typeface="Arial"/>
                <a:cs typeface="Arial"/>
              </a:rPr>
              <a:t>activation can </a:t>
            </a:r>
            <a:r>
              <a:rPr sz="2600" dirty="0">
                <a:latin typeface="Arial"/>
                <a:cs typeface="Arial"/>
              </a:rPr>
              <a:t>begin  </a:t>
            </a:r>
            <a:r>
              <a:rPr sz="2600" spc="-5" dirty="0">
                <a:latin typeface="Arial"/>
                <a:cs typeface="Arial"/>
              </a:rPr>
              <a:t>before an earlier activation of </a:t>
            </a:r>
            <a:r>
              <a:rPr sz="2600" dirty="0">
                <a:latin typeface="Arial"/>
                <a:cs typeface="Arial"/>
              </a:rPr>
              <a:t>the same </a:t>
            </a:r>
            <a:r>
              <a:rPr sz="2600" spc="-5" dirty="0">
                <a:latin typeface="Arial"/>
                <a:cs typeface="Arial"/>
              </a:rPr>
              <a:t>procedure </a:t>
            </a:r>
            <a:r>
              <a:rPr sz="2600" dirty="0">
                <a:latin typeface="Arial"/>
                <a:cs typeface="Arial"/>
              </a:rPr>
              <a:t>has  </a:t>
            </a:r>
            <a:r>
              <a:rPr sz="2600" spc="-5" dirty="0">
                <a:latin typeface="Arial"/>
                <a:cs typeface="Arial"/>
              </a:rPr>
              <a:t>ended.</a:t>
            </a:r>
            <a:endParaRPr sz="2600">
              <a:latin typeface="Arial"/>
              <a:cs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739" y="799083"/>
            <a:ext cx="8376920" cy="400110"/>
          </a:xfrm>
        </p:spPr>
        <p:txBody>
          <a:bodyPr/>
          <a:lstStyle/>
          <a:p>
            <a:r>
              <a:rPr lang="en-US" dirty="0" smtClean="0"/>
              <a:t>Reference</a:t>
            </a:r>
            <a:endParaRPr lang="en-US" dirty="0"/>
          </a:p>
        </p:txBody>
      </p:sp>
      <p:sp>
        <p:nvSpPr>
          <p:cNvPr id="3" name="Text Placeholder 2"/>
          <p:cNvSpPr>
            <a:spLocks noGrp="1"/>
          </p:cNvSpPr>
          <p:nvPr>
            <p:ph type="body" idx="1"/>
          </p:nvPr>
        </p:nvSpPr>
        <p:spPr>
          <a:xfrm>
            <a:off x="716280" y="1571751"/>
            <a:ext cx="8625839" cy="1354217"/>
          </a:xfrm>
        </p:spPr>
        <p:txBody>
          <a:bodyPr/>
          <a:lstStyle/>
          <a:p>
            <a:r>
              <a:rPr lang="en-US" dirty="0">
                <a:hlinkClick r:id="rId2"/>
              </a:rPr>
              <a:t>https://</a:t>
            </a:r>
            <a:r>
              <a:rPr lang="en-US" dirty="0" smtClean="0">
                <a:hlinkClick r:id="rId2"/>
              </a:rPr>
              <a:t>www.youtube.com/watch?v=2z50z25ygLg&amp;list=PLO9y7hOkmmSFj91O7ZM-Im_5107nLLnGQ&amp;index=2</a:t>
            </a:r>
            <a:endParaRPr lang="en-US" dirty="0" smtClean="0"/>
          </a:p>
          <a:p>
            <a:endParaRPr lang="en-US" dirty="0"/>
          </a:p>
          <a:p>
            <a:endParaRPr lang="en-US" dirty="0"/>
          </a:p>
        </p:txBody>
      </p:sp>
    </p:spTree>
    <p:extLst>
      <p:ext uri="{BB962C8B-B14F-4D97-AF65-F5344CB8AC3E}">
        <p14:creationId xmlns:p14="http://schemas.microsoft.com/office/powerpoint/2010/main" val="2303641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85800" y="2743200"/>
            <a:ext cx="8625839" cy="1477328"/>
          </a:xfrm>
        </p:spPr>
        <p:txBody>
          <a:bodyPr/>
          <a:lstStyle/>
          <a:p>
            <a:pPr algn="ctr"/>
            <a:endParaRPr lang="en-US" sz="4800" dirty="0" smtClean="0"/>
          </a:p>
          <a:p>
            <a:pPr algn="ctr"/>
            <a:r>
              <a:rPr lang="en-US" sz="4800" dirty="0" smtClean="0"/>
              <a:t>Thank you</a:t>
            </a:r>
            <a:endParaRPr lang="en-US" sz="4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5800" y="2059438"/>
            <a:ext cx="8382000" cy="3045962"/>
          </a:xfrm>
          <a:prstGeom prst="rect">
            <a:avLst/>
          </a:prstGeom>
        </p:spPr>
        <p:txBody>
          <a:bodyPr vert="horz" wrap="square" lIns="0" tIns="0" rIns="0" bIns="0" rtlCol="0">
            <a:spAutoFit/>
          </a:bodyPr>
          <a:lstStyle/>
          <a:p>
            <a:pPr marL="12700">
              <a:lnSpc>
                <a:spcPct val="100000"/>
              </a:lnSpc>
            </a:pPr>
            <a:r>
              <a:rPr sz="2400" dirty="0">
                <a:latin typeface="Arial"/>
                <a:cs typeface="Arial"/>
              </a:rPr>
              <a:t>A </a:t>
            </a:r>
            <a:r>
              <a:rPr sz="2400" b="1" dirty="0">
                <a:solidFill>
                  <a:srgbClr val="31319A"/>
                </a:solidFill>
                <a:latin typeface="Arial"/>
                <a:cs typeface="Arial"/>
              </a:rPr>
              <a:t>call graph </a:t>
            </a:r>
            <a:r>
              <a:rPr sz="2400" spc="-5" dirty="0">
                <a:latin typeface="Arial"/>
                <a:cs typeface="Arial"/>
              </a:rPr>
              <a:t>is a directed multi-graph</a:t>
            </a:r>
            <a:r>
              <a:rPr sz="2400" spc="30" dirty="0">
                <a:latin typeface="Arial"/>
                <a:cs typeface="Arial"/>
              </a:rPr>
              <a:t> </a:t>
            </a:r>
            <a:r>
              <a:rPr sz="2400" spc="-5" dirty="0">
                <a:latin typeface="Arial"/>
                <a:cs typeface="Arial"/>
              </a:rPr>
              <a:t>where:</a:t>
            </a:r>
            <a:endParaRPr sz="2400">
              <a:latin typeface="Arial"/>
              <a:cs typeface="Arial"/>
            </a:endParaRPr>
          </a:p>
          <a:p>
            <a:pPr marL="355600" indent="-342900">
              <a:lnSpc>
                <a:spcPct val="100000"/>
              </a:lnSpc>
              <a:spcBef>
                <a:spcPts val="525"/>
              </a:spcBef>
              <a:buClr>
                <a:srgbClr val="CD3100"/>
              </a:buClr>
              <a:buChar char="•"/>
              <a:tabLst>
                <a:tab pos="356235" algn="l"/>
              </a:tabLst>
            </a:pPr>
            <a:r>
              <a:rPr sz="2400" dirty="0">
                <a:latin typeface="Arial"/>
                <a:cs typeface="Arial"/>
              </a:rPr>
              <a:t>the </a:t>
            </a:r>
            <a:r>
              <a:rPr sz="2400" spc="-5" dirty="0">
                <a:latin typeface="Arial"/>
                <a:cs typeface="Arial"/>
              </a:rPr>
              <a:t>nodes </a:t>
            </a:r>
            <a:r>
              <a:rPr sz="2400" dirty="0">
                <a:latin typeface="Arial"/>
                <a:cs typeface="Arial"/>
              </a:rPr>
              <a:t>are the </a:t>
            </a:r>
            <a:r>
              <a:rPr sz="2400" spc="-5" dirty="0">
                <a:latin typeface="Arial"/>
                <a:cs typeface="Arial"/>
              </a:rPr>
              <a:t>procedures </a:t>
            </a:r>
            <a:r>
              <a:rPr sz="2400" dirty="0">
                <a:latin typeface="Arial"/>
                <a:cs typeface="Arial"/>
              </a:rPr>
              <a:t>of the program and</a:t>
            </a:r>
            <a:endParaRPr sz="2400">
              <a:latin typeface="Arial"/>
              <a:cs typeface="Arial"/>
            </a:endParaRPr>
          </a:p>
          <a:p>
            <a:pPr marL="355600" indent="-342900">
              <a:lnSpc>
                <a:spcPct val="100000"/>
              </a:lnSpc>
              <a:spcBef>
                <a:spcPts val="515"/>
              </a:spcBef>
              <a:buClr>
                <a:srgbClr val="CD3100"/>
              </a:buClr>
              <a:buChar char="•"/>
              <a:tabLst>
                <a:tab pos="356235" algn="l"/>
              </a:tabLst>
            </a:pPr>
            <a:r>
              <a:rPr sz="2400" dirty="0">
                <a:latin typeface="Arial"/>
                <a:cs typeface="Arial"/>
              </a:rPr>
              <a:t>the </a:t>
            </a:r>
            <a:r>
              <a:rPr sz="2400" spc="-5" dirty="0">
                <a:latin typeface="Arial"/>
                <a:cs typeface="Arial"/>
              </a:rPr>
              <a:t>edges </a:t>
            </a:r>
            <a:r>
              <a:rPr sz="2400" dirty="0">
                <a:latin typeface="Arial"/>
                <a:cs typeface="Arial"/>
              </a:rPr>
              <a:t>represent </a:t>
            </a:r>
            <a:r>
              <a:rPr sz="2400" spc="-5" dirty="0">
                <a:latin typeface="Arial"/>
                <a:cs typeface="Arial"/>
              </a:rPr>
              <a:t>calls between </a:t>
            </a:r>
            <a:r>
              <a:rPr sz="2400" dirty="0">
                <a:latin typeface="Arial"/>
                <a:cs typeface="Arial"/>
              </a:rPr>
              <a:t>these</a:t>
            </a:r>
            <a:r>
              <a:rPr sz="2400" spc="40" dirty="0">
                <a:latin typeface="Arial"/>
                <a:cs typeface="Arial"/>
              </a:rPr>
              <a:t> </a:t>
            </a:r>
            <a:r>
              <a:rPr sz="2400" spc="-5" dirty="0">
                <a:latin typeface="Arial"/>
                <a:cs typeface="Arial"/>
              </a:rPr>
              <a:t>procedures.</a:t>
            </a:r>
            <a:endParaRPr sz="2400">
              <a:latin typeface="Arial"/>
              <a:cs typeface="Arial"/>
            </a:endParaRPr>
          </a:p>
          <a:p>
            <a:pPr>
              <a:lnSpc>
                <a:spcPct val="100000"/>
              </a:lnSpc>
              <a:spcBef>
                <a:spcPts val="4"/>
              </a:spcBef>
            </a:pPr>
            <a:endParaRPr sz="3600">
              <a:latin typeface="Times New Roman"/>
              <a:cs typeface="Times New Roman"/>
            </a:endParaRPr>
          </a:p>
          <a:p>
            <a:pPr marL="12700">
              <a:lnSpc>
                <a:spcPct val="100000"/>
              </a:lnSpc>
            </a:pPr>
            <a:r>
              <a:rPr sz="2400" spc="-5" dirty="0">
                <a:latin typeface="Arial"/>
                <a:cs typeface="Arial"/>
              </a:rPr>
              <a:t>Used in optimization</a:t>
            </a:r>
            <a:r>
              <a:rPr sz="2400" spc="-10" dirty="0">
                <a:latin typeface="Arial"/>
                <a:cs typeface="Arial"/>
              </a:rPr>
              <a:t> </a:t>
            </a:r>
            <a:r>
              <a:rPr sz="2400" dirty="0">
                <a:latin typeface="Arial"/>
                <a:cs typeface="Arial"/>
              </a:rPr>
              <a:t>phase.</a:t>
            </a:r>
            <a:endParaRPr sz="2400">
              <a:latin typeface="Arial"/>
              <a:cs typeface="Arial"/>
            </a:endParaRPr>
          </a:p>
          <a:p>
            <a:pPr marL="12700" marR="2207260">
              <a:lnSpc>
                <a:spcPct val="119500"/>
              </a:lnSpc>
              <a:spcBef>
                <a:spcPts val="10"/>
              </a:spcBef>
            </a:pPr>
            <a:r>
              <a:rPr sz="2400" spc="-5" dirty="0">
                <a:latin typeface="Arial"/>
                <a:cs typeface="Arial"/>
              </a:rPr>
              <a:t>Acyclic </a:t>
            </a:r>
            <a:r>
              <a:rPr sz="2400" spc="930" dirty="0">
                <a:latin typeface="Microsoft Sans Serif"/>
                <a:cs typeface="Microsoft Sans Serif"/>
              </a:rPr>
              <a:t>€</a:t>
            </a:r>
            <a:r>
              <a:rPr sz="2400" spc="20" dirty="0">
                <a:latin typeface="Microsoft Sans Serif"/>
                <a:cs typeface="Microsoft Sans Serif"/>
              </a:rPr>
              <a:t> </a:t>
            </a:r>
            <a:r>
              <a:rPr sz="2400" spc="-10" dirty="0">
                <a:latin typeface="Arial"/>
                <a:cs typeface="Arial"/>
              </a:rPr>
              <a:t>no </a:t>
            </a:r>
            <a:r>
              <a:rPr sz="2400" spc="-5" dirty="0">
                <a:latin typeface="Arial"/>
                <a:cs typeface="Arial"/>
              </a:rPr>
              <a:t>recursion in </a:t>
            </a:r>
            <a:r>
              <a:rPr sz="2400" dirty="0">
                <a:latin typeface="Arial"/>
                <a:cs typeface="Arial"/>
              </a:rPr>
              <a:t>the program  </a:t>
            </a:r>
            <a:r>
              <a:rPr sz="2400" spc="-5" dirty="0">
                <a:latin typeface="Arial"/>
                <a:cs typeface="Arial"/>
              </a:rPr>
              <a:t>Can be </a:t>
            </a:r>
            <a:r>
              <a:rPr sz="2400" dirty="0">
                <a:latin typeface="Arial"/>
                <a:cs typeface="Arial"/>
              </a:rPr>
              <a:t>computed</a:t>
            </a:r>
            <a:r>
              <a:rPr sz="2400" spc="-65" dirty="0">
                <a:latin typeface="Arial"/>
                <a:cs typeface="Arial"/>
              </a:rPr>
              <a:t> </a:t>
            </a:r>
            <a:r>
              <a:rPr sz="2400" b="1" dirty="0">
                <a:solidFill>
                  <a:srgbClr val="31319A"/>
                </a:solidFill>
                <a:latin typeface="Arial"/>
                <a:cs typeface="Arial"/>
              </a:rPr>
              <a:t>statically</a:t>
            </a:r>
            <a:r>
              <a:rPr sz="2400" dirty="0">
                <a:latin typeface="Arial"/>
                <a:cs typeface="Arial"/>
              </a:rPr>
              <a:t>.</a:t>
            </a:r>
            <a:endParaRPr sz="2400">
              <a:latin typeface="Arial"/>
              <a:cs typeface="Arial"/>
            </a:endParaRPr>
          </a:p>
        </p:txBody>
      </p:sp>
      <p:sp>
        <p:nvSpPr>
          <p:cNvPr id="3" name="object 3"/>
          <p:cNvSpPr txBox="1">
            <a:spLocks noGrp="1"/>
          </p:cNvSpPr>
          <p:nvPr>
            <p:ph type="title"/>
          </p:nvPr>
        </p:nvSpPr>
        <p:spPr>
          <a:xfrm>
            <a:off x="840739" y="799083"/>
            <a:ext cx="8376920" cy="492443"/>
          </a:xfrm>
          <a:prstGeom prst="rect">
            <a:avLst/>
          </a:prstGeom>
        </p:spPr>
        <p:txBody>
          <a:bodyPr vert="horz" wrap="square" lIns="0" tIns="0" rIns="0" bIns="0" rtlCol="0">
            <a:spAutoFit/>
          </a:bodyPr>
          <a:lstStyle/>
          <a:p>
            <a:pPr marL="12700">
              <a:lnSpc>
                <a:spcPct val="100000"/>
              </a:lnSpc>
            </a:pPr>
            <a:r>
              <a:rPr sz="3200" dirty="0"/>
              <a:t>Call</a:t>
            </a:r>
            <a:r>
              <a:rPr sz="3200" spc="-80" dirty="0"/>
              <a:t> </a:t>
            </a:r>
            <a:r>
              <a:rPr sz="3200" spc="-5" dirty="0"/>
              <a:t>Graph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94307" y="2008631"/>
            <a:ext cx="2576830" cy="247650"/>
          </a:xfrm>
          <a:prstGeom prst="rect">
            <a:avLst/>
          </a:prstGeom>
        </p:spPr>
        <p:txBody>
          <a:bodyPr vert="horz" wrap="square" lIns="0" tIns="0" rIns="0" bIns="0" rtlCol="0">
            <a:spAutoFit/>
          </a:bodyPr>
          <a:lstStyle/>
          <a:p>
            <a:pPr marL="12700">
              <a:lnSpc>
                <a:spcPct val="100000"/>
              </a:lnSpc>
            </a:pPr>
            <a:r>
              <a:rPr sz="1500" spc="-10" dirty="0">
                <a:latin typeface="Arial"/>
                <a:cs typeface="Arial"/>
              </a:rPr>
              <a:t>var </a:t>
            </a:r>
            <a:r>
              <a:rPr sz="1500" dirty="0">
                <a:latin typeface="Arial"/>
                <a:cs typeface="Arial"/>
              </a:rPr>
              <a:t>a: </a:t>
            </a:r>
            <a:r>
              <a:rPr sz="1500" spc="-5" dirty="0">
                <a:latin typeface="Arial"/>
                <a:cs typeface="Arial"/>
              </a:rPr>
              <a:t>array </a:t>
            </a:r>
            <a:r>
              <a:rPr sz="1500" dirty="0">
                <a:latin typeface="Arial"/>
                <a:cs typeface="Arial"/>
              </a:rPr>
              <a:t>[0 </a:t>
            </a:r>
            <a:r>
              <a:rPr sz="1500" spc="-5" dirty="0">
                <a:latin typeface="Arial"/>
                <a:cs typeface="Arial"/>
              </a:rPr>
              <a:t>.. 10] </a:t>
            </a:r>
            <a:r>
              <a:rPr sz="1500" dirty="0">
                <a:latin typeface="Arial"/>
                <a:cs typeface="Arial"/>
              </a:rPr>
              <a:t>of</a:t>
            </a:r>
            <a:r>
              <a:rPr sz="1500" spc="-40" dirty="0">
                <a:latin typeface="Arial"/>
                <a:cs typeface="Arial"/>
              </a:rPr>
              <a:t> </a:t>
            </a:r>
            <a:r>
              <a:rPr sz="1500" spc="-5" dirty="0">
                <a:latin typeface="Arial"/>
                <a:cs typeface="Arial"/>
              </a:rPr>
              <a:t>integer;</a:t>
            </a:r>
            <a:endParaRPr sz="1500">
              <a:latin typeface="Arial"/>
              <a:cs typeface="Arial"/>
            </a:endParaRPr>
          </a:p>
        </p:txBody>
      </p:sp>
      <p:sp>
        <p:nvSpPr>
          <p:cNvPr id="3" name="object 3"/>
          <p:cNvSpPr txBox="1"/>
          <p:nvPr/>
        </p:nvSpPr>
        <p:spPr>
          <a:xfrm>
            <a:off x="1194308" y="4937757"/>
            <a:ext cx="3322954" cy="524510"/>
          </a:xfrm>
          <a:prstGeom prst="rect">
            <a:avLst/>
          </a:prstGeom>
        </p:spPr>
        <p:txBody>
          <a:bodyPr vert="horz" wrap="square" lIns="0" tIns="0" rIns="0" bIns="0" rtlCol="0">
            <a:spAutoFit/>
          </a:bodyPr>
          <a:lstStyle/>
          <a:p>
            <a:pPr marL="12700">
              <a:lnSpc>
                <a:spcPct val="100000"/>
              </a:lnSpc>
            </a:pPr>
            <a:r>
              <a:rPr sz="1500" dirty="0">
                <a:latin typeface="Arial"/>
                <a:cs typeface="Arial"/>
              </a:rPr>
              <a:t>procedure</a:t>
            </a:r>
            <a:r>
              <a:rPr sz="1500" spc="-105" dirty="0">
                <a:latin typeface="Arial"/>
                <a:cs typeface="Arial"/>
              </a:rPr>
              <a:t> </a:t>
            </a:r>
            <a:r>
              <a:rPr sz="1500" dirty="0">
                <a:latin typeface="Arial"/>
                <a:cs typeface="Arial"/>
              </a:rPr>
              <a:t>main</a:t>
            </a:r>
            <a:endParaRPr sz="1500">
              <a:latin typeface="Arial"/>
              <a:cs typeface="Arial"/>
            </a:endParaRPr>
          </a:p>
          <a:p>
            <a:pPr marL="12700">
              <a:lnSpc>
                <a:spcPct val="100000"/>
              </a:lnSpc>
              <a:spcBef>
                <a:spcPts val="359"/>
              </a:spcBef>
            </a:pPr>
            <a:r>
              <a:rPr sz="1500" dirty="0">
                <a:latin typeface="Arial"/>
                <a:cs typeface="Arial"/>
              </a:rPr>
              <a:t>begin </a:t>
            </a:r>
            <a:r>
              <a:rPr sz="1500" b="1" spc="-5" dirty="0">
                <a:solidFill>
                  <a:srgbClr val="FF3100"/>
                </a:solidFill>
                <a:latin typeface="Arial"/>
                <a:cs typeface="Arial"/>
              </a:rPr>
              <a:t>readarray</a:t>
            </a:r>
            <a:r>
              <a:rPr sz="1500" spc="-5" dirty="0">
                <a:solidFill>
                  <a:srgbClr val="FF3100"/>
                </a:solidFill>
                <a:latin typeface="Arial"/>
                <a:cs typeface="Arial"/>
              </a:rPr>
              <a:t>(); </a:t>
            </a:r>
            <a:r>
              <a:rPr sz="1500" b="1" spc="-5" dirty="0">
                <a:solidFill>
                  <a:srgbClr val="FF3100"/>
                </a:solidFill>
                <a:latin typeface="Arial"/>
                <a:cs typeface="Arial"/>
              </a:rPr>
              <a:t>quicksort</a:t>
            </a:r>
            <a:r>
              <a:rPr sz="1500" spc="-5" dirty="0">
                <a:solidFill>
                  <a:srgbClr val="FF3100"/>
                </a:solidFill>
                <a:latin typeface="Arial"/>
                <a:cs typeface="Arial"/>
              </a:rPr>
              <a:t>(1,9);</a:t>
            </a:r>
            <a:r>
              <a:rPr sz="1500" spc="-40" dirty="0">
                <a:solidFill>
                  <a:srgbClr val="FF3100"/>
                </a:solidFill>
                <a:latin typeface="Arial"/>
                <a:cs typeface="Arial"/>
              </a:rPr>
              <a:t> </a:t>
            </a:r>
            <a:r>
              <a:rPr sz="1500" dirty="0">
                <a:latin typeface="Arial"/>
                <a:cs typeface="Arial"/>
              </a:rPr>
              <a:t>end</a:t>
            </a:r>
            <a:endParaRPr sz="1500">
              <a:latin typeface="Arial"/>
              <a:cs typeface="Arial"/>
            </a:endParaRPr>
          </a:p>
        </p:txBody>
      </p:sp>
      <p:graphicFrame>
        <p:nvGraphicFramePr>
          <p:cNvPr id="4" name="object 4"/>
          <p:cNvGraphicFramePr>
            <a:graphicFrameLocks noGrp="1"/>
          </p:cNvGraphicFramePr>
          <p:nvPr/>
        </p:nvGraphicFramePr>
        <p:xfrm>
          <a:off x="1138237" y="2305621"/>
          <a:ext cx="5638797" cy="2590797"/>
        </p:xfrm>
        <a:graphic>
          <a:graphicData uri="http://schemas.openxmlformats.org/drawingml/2006/table">
            <a:tbl>
              <a:tblPr firstRow="1" bandRow="1">
                <a:tableStyleId>{2D5ABB26-0587-4C30-8999-92F81FD0307C}</a:tableStyleId>
              </a:tblPr>
              <a:tblGrid>
                <a:gridCol w="2590799"/>
                <a:gridCol w="990599"/>
                <a:gridCol w="2057399"/>
              </a:tblGrid>
              <a:tr h="838199">
                <a:tc>
                  <a:txBody>
                    <a:bodyPr/>
                    <a:lstStyle/>
                    <a:p>
                      <a:pPr marL="59055">
                        <a:lnSpc>
                          <a:spcPts val="1545"/>
                        </a:lnSpc>
                      </a:pPr>
                      <a:r>
                        <a:rPr sz="1500" dirty="0">
                          <a:latin typeface="Arial"/>
                          <a:cs typeface="Arial"/>
                        </a:rPr>
                        <a:t>procedure</a:t>
                      </a:r>
                      <a:r>
                        <a:rPr sz="1500" spc="-100" dirty="0">
                          <a:latin typeface="Arial"/>
                          <a:cs typeface="Arial"/>
                        </a:rPr>
                        <a:t> </a:t>
                      </a:r>
                      <a:r>
                        <a:rPr sz="1500" b="1" dirty="0">
                          <a:latin typeface="Arial"/>
                          <a:cs typeface="Arial"/>
                        </a:rPr>
                        <a:t>readarray</a:t>
                      </a:r>
                      <a:endParaRPr sz="1500">
                        <a:latin typeface="Arial"/>
                        <a:cs typeface="Arial"/>
                      </a:endParaRPr>
                    </a:p>
                    <a:p>
                      <a:pPr marL="59055">
                        <a:lnSpc>
                          <a:spcPct val="100000"/>
                        </a:lnSpc>
                        <a:spcBef>
                          <a:spcPts val="360"/>
                        </a:spcBef>
                      </a:pPr>
                      <a:r>
                        <a:rPr sz="1500" spc="-10" dirty="0">
                          <a:latin typeface="Arial"/>
                          <a:cs typeface="Arial"/>
                        </a:rPr>
                        <a:t>var </a:t>
                      </a:r>
                      <a:r>
                        <a:rPr sz="1500" dirty="0">
                          <a:latin typeface="Arial"/>
                          <a:cs typeface="Arial"/>
                        </a:rPr>
                        <a:t>i:</a:t>
                      </a:r>
                      <a:r>
                        <a:rPr sz="1500" spc="-35" dirty="0">
                          <a:latin typeface="Arial"/>
                          <a:cs typeface="Arial"/>
                        </a:rPr>
                        <a:t> </a:t>
                      </a:r>
                      <a:r>
                        <a:rPr sz="1500" spc="-5" dirty="0">
                          <a:latin typeface="Arial"/>
                          <a:cs typeface="Arial"/>
                        </a:rPr>
                        <a:t>integer</a:t>
                      </a:r>
                      <a:endParaRPr sz="1500">
                        <a:latin typeface="Arial"/>
                        <a:cs typeface="Arial"/>
                      </a:endParaRPr>
                    </a:p>
                    <a:p>
                      <a:pPr marL="59055">
                        <a:lnSpc>
                          <a:spcPct val="100000"/>
                        </a:lnSpc>
                        <a:spcBef>
                          <a:spcPts val="359"/>
                        </a:spcBef>
                      </a:pPr>
                      <a:r>
                        <a:rPr sz="1500" dirty="0">
                          <a:latin typeface="Arial"/>
                          <a:cs typeface="Arial"/>
                        </a:rPr>
                        <a:t>begin … </a:t>
                      </a:r>
                      <a:r>
                        <a:rPr sz="1500" spc="-5" dirty="0">
                          <a:latin typeface="Arial"/>
                          <a:cs typeface="Arial"/>
                        </a:rPr>
                        <a:t>a[i] </a:t>
                      </a:r>
                      <a:r>
                        <a:rPr sz="1500" dirty="0">
                          <a:latin typeface="Arial"/>
                          <a:cs typeface="Arial"/>
                        </a:rPr>
                        <a:t>…</a:t>
                      </a:r>
                      <a:r>
                        <a:rPr sz="1500" spc="-100" dirty="0">
                          <a:latin typeface="Arial"/>
                          <a:cs typeface="Arial"/>
                        </a:rPr>
                        <a:t> </a:t>
                      </a:r>
                      <a:r>
                        <a:rPr sz="1500" spc="-5" dirty="0">
                          <a:latin typeface="Arial"/>
                          <a:cs typeface="Arial"/>
                        </a:rPr>
                        <a:t>end</a:t>
                      </a:r>
                      <a:endParaRPr sz="15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gridSpan="2">
                  <a:txBody>
                    <a:bodyPr/>
                    <a:lstStyle/>
                    <a:p>
                      <a:endParaRPr sz="1500">
                        <a:latin typeface="Arial"/>
                        <a:cs typeface="Arial"/>
                      </a:endParaRPr>
                    </a:p>
                  </a:txBody>
                  <a:tcPr marL="0" marR="0" marT="0" marB="0">
                    <a:lnL w="9524">
                      <a:solidFill>
                        <a:srgbClr val="000000"/>
                      </a:solidFill>
                      <a:prstDash val="solid"/>
                    </a:lnL>
                  </a:tcPr>
                </a:tc>
                <a:tc hMerge="1">
                  <a:txBody>
                    <a:bodyPr/>
                    <a:lstStyle/>
                    <a:p>
                      <a:endParaRPr/>
                    </a:p>
                  </a:txBody>
                  <a:tcPr marL="0" marR="0" marT="0" marB="0"/>
                </a:tc>
              </a:tr>
              <a:tr h="914399">
                <a:tc gridSpan="2">
                  <a:txBody>
                    <a:bodyPr/>
                    <a:lstStyle/>
                    <a:p>
                      <a:pPr marL="59055">
                        <a:lnSpc>
                          <a:spcPct val="100000"/>
                        </a:lnSpc>
                        <a:spcBef>
                          <a:spcPts val="215"/>
                        </a:spcBef>
                      </a:pPr>
                      <a:r>
                        <a:rPr sz="1500" spc="-5" dirty="0">
                          <a:latin typeface="Arial"/>
                          <a:cs typeface="Arial"/>
                        </a:rPr>
                        <a:t>function </a:t>
                      </a:r>
                      <a:r>
                        <a:rPr sz="1500" b="1" spc="-5" dirty="0">
                          <a:latin typeface="Arial"/>
                          <a:cs typeface="Arial"/>
                        </a:rPr>
                        <a:t>partition</a:t>
                      </a:r>
                      <a:r>
                        <a:rPr sz="1500" spc="-5" dirty="0">
                          <a:latin typeface="Arial"/>
                          <a:cs typeface="Arial"/>
                        </a:rPr>
                        <a:t>(y,z: integer):</a:t>
                      </a:r>
                      <a:r>
                        <a:rPr sz="1500" spc="5" dirty="0">
                          <a:latin typeface="Arial"/>
                          <a:cs typeface="Arial"/>
                        </a:rPr>
                        <a:t> </a:t>
                      </a:r>
                      <a:r>
                        <a:rPr sz="1500" spc="-5" dirty="0">
                          <a:latin typeface="Arial"/>
                          <a:cs typeface="Arial"/>
                        </a:rPr>
                        <a:t>integer</a:t>
                      </a:r>
                      <a:endParaRPr sz="1500">
                        <a:latin typeface="Arial"/>
                        <a:cs typeface="Arial"/>
                      </a:endParaRPr>
                    </a:p>
                    <a:p>
                      <a:pPr marL="59055" marR="2064385">
                        <a:lnSpc>
                          <a:spcPct val="120000"/>
                        </a:lnSpc>
                      </a:pPr>
                      <a:r>
                        <a:rPr sz="1500" spc="-10" dirty="0">
                          <a:latin typeface="Arial"/>
                          <a:cs typeface="Arial"/>
                        </a:rPr>
                        <a:t>var </a:t>
                      </a:r>
                      <a:r>
                        <a:rPr sz="1500" spc="-5" dirty="0">
                          <a:latin typeface="Arial"/>
                          <a:cs typeface="Arial"/>
                        </a:rPr>
                        <a:t>i,j,x,v: integer  </a:t>
                      </a:r>
                      <a:r>
                        <a:rPr sz="1500" dirty="0">
                          <a:latin typeface="Arial"/>
                          <a:cs typeface="Arial"/>
                        </a:rPr>
                        <a:t>begin …</a:t>
                      </a:r>
                      <a:r>
                        <a:rPr sz="1500" spc="-95" dirty="0">
                          <a:latin typeface="Arial"/>
                          <a:cs typeface="Arial"/>
                        </a:rPr>
                        <a:t> </a:t>
                      </a:r>
                      <a:r>
                        <a:rPr sz="1500" spc="-5" dirty="0">
                          <a:latin typeface="Arial"/>
                          <a:cs typeface="Arial"/>
                        </a:rPr>
                        <a:t>end</a:t>
                      </a:r>
                      <a:endParaRPr sz="15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hMerge="1">
                  <a:txBody>
                    <a:bodyPr/>
                    <a:lstStyle/>
                    <a:p>
                      <a:endParaRPr/>
                    </a:p>
                  </a:txBody>
                  <a:tcPr marL="0" marR="0" marT="0" marB="0"/>
                </a:tc>
                <a:tc>
                  <a:txBody>
                    <a:bodyPr/>
                    <a:lstStyle/>
                    <a:p>
                      <a:endParaRPr sz="1500">
                        <a:latin typeface="Arial"/>
                        <a:cs typeface="Arial"/>
                      </a:endParaRPr>
                    </a:p>
                  </a:txBody>
                  <a:tcPr marL="0" marR="0" marT="0" marB="0">
                    <a:lnL w="9524">
                      <a:solidFill>
                        <a:srgbClr val="000000"/>
                      </a:solidFill>
                      <a:prstDash val="solid"/>
                    </a:lnL>
                    <a:lnB w="9524">
                      <a:solidFill>
                        <a:srgbClr val="000000"/>
                      </a:solidFill>
                      <a:prstDash val="solid"/>
                    </a:lnB>
                  </a:tcPr>
                </a:tc>
              </a:tr>
              <a:tr h="838199">
                <a:tc gridSpan="3">
                  <a:txBody>
                    <a:bodyPr/>
                    <a:lstStyle/>
                    <a:p>
                      <a:pPr marL="59055">
                        <a:lnSpc>
                          <a:spcPts val="1580"/>
                        </a:lnSpc>
                      </a:pPr>
                      <a:r>
                        <a:rPr sz="1500" dirty="0">
                          <a:latin typeface="Arial"/>
                          <a:cs typeface="Arial"/>
                        </a:rPr>
                        <a:t>procedure </a:t>
                      </a:r>
                      <a:r>
                        <a:rPr sz="1500" b="1" spc="-5" dirty="0">
                          <a:latin typeface="Arial"/>
                          <a:cs typeface="Arial"/>
                        </a:rPr>
                        <a:t>quicksort</a:t>
                      </a:r>
                      <a:r>
                        <a:rPr sz="1500" spc="-5" dirty="0">
                          <a:latin typeface="Arial"/>
                          <a:cs typeface="Arial"/>
                        </a:rPr>
                        <a:t>(m,n:</a:t>
                      </a:r>
                      <a:r>
                        <a:rPr sz="1500" spc="-65" dirty="0">
                          <a:latin typeface="Arial"/>
                          <a:cs typeface="Arial"/>
                        </a:rPr>
                        <a:t> </a:t>
                      </a:r>
                      <a:r>
                        <a:rPr sz="1500" spc="-5" dirty="0">
                          <a:latin typeface="Arial"/>
                          <a:cs typeface="Arial"/>
                        </a:rPr>
                        <a:t>integer)</a:t>
                      </a:r>
                      <a:endParaRPr sz="1500">
                        <a:latin typeface="Arial"/>
                        <a:cs typeface="Arial"/>
                      </a:endParaRPr>
                    </a:p>
                    <a:p>
                      <a:pPr marL="59055">
                        <a:lnSpc>
                          <a:spcPct val="100000"/>
                        </a:lnSpc>
                        <a:spcBef>
                          <a:spcPts val="359"/>
                        </a:spcBef>
                      </a:pPr>
                      <a:r>
                        <a:rPr sz="1500" spc="-10" dirty="0">
                          <a:latin typeface="Arial"/>
                          <a:cs typeface="Arial"/>
                        </a:rPr>
                        <a:t>var </a:t>
                      </a:r>
                      <a:r>
                        <a:rPr sz="1500" dirty="0">
                          <a:latin typeface="Arial"/>
                          <a:cs typeface="Arial"/>
                        </a:rPr>
                        <a:t>i:</a:t>
                      </a:r>
                      <a:r>
                        <a:rPr sz="1500" spc="-35" dirty="0">
                          <a:latin typeface="Arial"/>
                          <a:cs typeface="Arial"/>
                        </a:rPr>
                        <a:t> </a:t>
                      </a:r>
                      <a:r>
                        <a:rPr sz="1500" spc="-5" dirty="0">
                          <a:latin typeface="Arial"/>
                          <a:cs typeface="Arial"/>
                        </a:rPr>
                        <a:t>integer</a:t>
                      </a:r>
                      <a:endParaRPr sz="1500">
                        <a:latin typeface="Arial"/>
                        <a:cs typeface="Arial"/>
                      </a:endParaRPr>
                    </a:p>
                    <a:p>
                      <a:pPr marL="59055">
                        <a:lnSpc>
                          <a:spcPct val="100000"/>
                        </a:lnSpc>
                        <a:spcBef>
                          <a:spcPts val="370"/>
                        </a:spcBef>
                      </a:pPr>
                      <a:r>
                        <a:rPr sz="1500" dirty="0">
                          <a:latin typeface="Arial"/>
                          <a:cs typeface="Arial"/>
                        </a:rPr>
                        <a:t>begin i </a:t>
                      </a:r>
                      <a:r>
                        <a:rPr sz="1500" spc="-5" dirty="0">
                          <a:latin typeface="Arial"/>
                          <a:cs typeface="Arial"/>
                        </a:rPr>
                        <a:t>:= </a:t>
                      </a:r>
                      <a:r>
                        <a:rPr sz="1500" b="1" spc="-5" dirty="0">
                          <a:solidFill>
                            <a:srgbClr val="FF3100"/>
                          </a:solidFill>
                          <a:latin typeface="Arial"/>
                          <a:cs typeface="Arial"/>
                        </a:rPr>
                        <a:t>partition</a:t>
                      </a:r>
                      <a:r>
                        <a:rPr sz="1500" spc="-5" dirty="0">
                          <a:solidFill>
                            <a:srgbClr val="FF3100"/>
                          </a:solidFill>
                          <a:latin typeface="Arial"/>
                          <a:cs typeface="Arial"/>
                        </a:rPr>
                        <a:t>(m,n); </a:t>
                      </a:r>
                      <a:r>
                        <a:rPr sz="1500" b="1" spc="-5" dirty="0">
                          <a:solidFill>
                            <a:srgbClr val="FF3100"/>
                          </a:solidFill>
                          <a:latin typeface="Arial"/>
                          <a:cs typeface="Arial"/>
                        </a:rPr>
                        <a:t>quicksort</a:t>
                      </a:r>
                      <a:r>
                        <a:rPr sz="1500" spc="-5" dirty="0">
                          <a:solidFill>
                            <a:srgbClr val="FF3100"/>
                          </a:solidFill>
                          <a:latin typeface="Arial"/>
                          <a:cs typeface="Arial"/>
                        </a:rPr>
                        <a:t>(m,i-1); </a:t>
                      </a:r>
                      <a:r>
                        <a:rPr sz="1500" b="1" spc="-5" dirty="0">
                          <a:solidFill>
                            <a:srgbClr val="FF3100"/>
                          </a:solidFill>
                          <a:latin typeface="Arial"/>
                          <a:cs typeface="Arial"/>
                        </a:rPr>
                        <a:t>quicksort</a:t>
                      </a:r>
                      <a:r>
                        <a:rPr sz="1500" spc="-5" dirty="0">
                          <a:solidFill>
                            <a:srgbClr val="FF3100"/>
                          </a:solidFill>
                          <a:latin typeface="Arial"/>
                          <a:cs typeface="Arial"/>
                        </a:rPr>
                        <a:t>(i+1,n)</a:t>
                      </a:r>
                      <a:r>
                        <a:rPr sz="1500" spc="-15" dirty="0">
                          <a:solidFill>
                            <a:srgbClr val="FF3100"/>
                          </a:solidFill>
                          <a:latin typeface="Arial"/>
                          <a:cs typeface="Arial"/>
                        </a:rPr>
                        <a:t> </a:t>
                      </a:r>
                      <a:r>
                        <a:rPr sz="1500" dirty="0">
                          <a:latin typeface="Arial"/>
                          <a:cs typeface="Arial"/>
                        </a:rPr>
                        <a:t>end</a:t>
                      </a:r>
                      <a:endParaRPr sz="1500">
                        <a:latin typeface="Arial"/>
                        <a:cs typeface="Arial"/>
                      </a:endParaRPr>
                    </a:p>
                  </a:txBody>
                  <a:tcPr marL="0" marR="0" marT="0" marB="0">
                    <a:lnL w="9524">
                      <a:solidFill>
                        <a:srgbClr val="000000"/>
                      </a:solidFill>
                      <a:prstDash val="solid"/>
                    </a:lnL>
                    <a:lnR w="9524">
                      <a:solidFill>
                        <a:srgbClr val="000000"/>
                      </a:solidFill>
                      <a:prstDash val="solid"/>
                    </a:lnR>
                    <a:lnT w="9524">
                      <a:solidFill>
                        <a:srgbClr val="000000"/>
                      </a:solidFill>
                      <a:prstDash val="solid"/>
                    </a:lnT>
                    <a:lnB w="9524">
                      <a:solidFill>
                        <a:srgbClr val="000000"/>
                      </a:solidFill>
                      <a:prstDash val="solid"/>
                    </a:lnB>
                  </a:tcPr>
                </a:tc>
                <a:tc hMerge="1">
                  <a:txBody>
                    <a:bodyPr/>
                    <a:lstStyle/>
                    <a:p>
                      <a:endParaRPr/>
                    </a:p>
                  </a:txBody>
                  <a:tcPr marL="0" marR="0" marT="0" marB="0"/>
                </a:tc>
                <a:tc hMerge="1">
                  <a:txBody>
                    <a:bodyPr/>
                    <a:lstStyle/>
                    <a:p>
                      <a:endParaRPr/>
                    </a:p>
                  </a:txBody>
                  <a:tcPr marL="0" marR="0" marT="0" marB="0"/>
                </a:tc>
              </a:tr>
            </a:tbl>
          </a:graphicData>
        </a:graphic>
      </p:graphicFrame>
      <p:sp>
        <p:nvSpPr>
          <p:cNvPr id="5" name="object 5"/>
          <p:cNvSpPr/>
          <p:nvPr/>
        </p:nvSpPr>
        <p:spPr>
          <a:xfrm>
            <a:off x="1066800" y="1929383"/>
            <a:ext cx="5791200" cy="3733800"/>
          </a:xfrm>
          <a:custGeom>
            <a:avLst/>
            <a:gdLst/>
            <a:ahLst/>
            <a:cxnLst/>
            <a:rect l="l" t="t" r="r" b="b"/>
            <a:pathLst>
              <a:path w="5791200" h="3733800">
                <a:moveTo>
                  <a:pt x="0" y="0"/>
                </a:moveTo>
                <a:lnTo>
                  <a:pt x="0" y="3733799"/>
                </a:lnTo>
                <a:lnTo>
                  <a:pt x="5791199" y="3733799"/>
                </a:lnTo>
                <a:lnTo>
                  <a:pt x="5791199" y="0"/>
                </a:lnTo>
                <a:lnTo>
                  <a:pt x="0" y="0"/>
                </a:lnTo>
                <a:close/>
              </a:path>
            </a:pathLst>
          </a:custGeom>
          <a:ln w="9524">
            <a:solidFill>
              <a:srgbClr val="000000"/>
            </a:solidFill>
          </a:ln>
        </p:spPr>
        <p:txBody>
          <a:bodyPr wrap="square" lIns="0" tIns="0" rIns="0" bIns="0" rtlCol="0"/>
          <a:lstStyle/>
          <a:p>
            <a:endParaRPr/>
          </a:p>
        </p:txBody>
      </p:sp>
      <p:sp>
        <p:nvSpPr>
          <p:cNvPr id="6" name="object 6"/>
          <p:cNvSpPr/>
          <p:nvPr/>
        </p:nvSpPr>
        <p:spPr>
          <a:xfrm>
            <a:off x="6970776" y="2205037"/>
            <a:ext cx="2101786" cy="2277046"/>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7089137" y="2402330"/>
            <a:ext cx="403225" cy="232410"/>
          </a:xfrm>
          <a:prstGeom prst="rect">
            <a:avLst/>
          </a:prstGeom>
        </p:spPr>
        <p:txBody>
          <a:bodyPr vert="horz" wrap="square" lIns="0" tIns="0" rIns="0" bIns="0" rtlCol="0">
            <a:spAutoFit/>
          </a:bodyPr>
          <a:lstStyle/>
          <a:p>
            <a:pPr marL="12700">
              <a:lnSpc>
                <a:spcPct val="100000"/>
              </a:lnSpc>
            </a:pPr>
            <a:r>
              <a:rPr sz="1400" dirty="0">
                <a:latin typeface="Times New Roman"/>
                <a:cs typeface="Times New Roman"/>
              </a:rPr>
              <a:t>M</a:t>
            </a:r>
            <a:r>
              <a:rPr sz="1400" spc="-5" dirty="0">
                <a:latin typeface="Times New Roman"/>
                <a:cs typeface="Times New Roman"/>
              </a:rPr>
              <a:t>a</a:t>
            </a:r>
            <a:r>
              <a:rPr sz="1400" spc="5" dirty="0">
                <a:latin typeface="Times New Roman"/>
                <a:cs typeface="Times New Roman"/>
              </a:rPr>
              <a:t>i</a:t>
            </a:r>
            <a:r>
              <a:rPr sz="1400" dirty="0">
                <a:latin typeface="Times New Roman"/>
                <a:cs typeface="Times New Roman"/>
              </a:rPr>
              <a:t>n</a:t>
            </a:r>
            <a:endParaRPr sz="1400">
              <a:latin typeface="Times New Roman"/>
              <a:cs typeface="Times New Roman"/>
            </a:endParaRPr>
          </a:p>
        </p:txBody>
      </p:sp>
      <p:sp>
        <p:nvSpPr>
          <p:cNvPr id="8" name="object 8"/>
          <p:cNvSpPr txBox="1"/>
          <p:nvPr/>
        </p:nvSpPr>
        <p:spPr>
          <a:xfrm>
            <a:off x="7099805" y="3723130"/>
            <a:ext cx="592455" cy="200660"/>
          </a:xfrm>
          <a:prstGeom prst="rect">
            <a:avLst/>
          </a:prstGeom>
        </p:spPr>
        <p:txBody>
          <a:bodyPr vert="horz" wrap="square" lIns="0" tIns="0" rIns="0" bIns="0" rtlCol="0">
            <a:spAutoFit/>
          </a:bodyPr>
          <a:lstStyle/>
          <a:p>
            <a:pPr marL="12700">
              <a:lnSpc>
                <a:spcPct val="100000"/>
              </a:lnSpc>
            </a:pPr>
            <a:r>
              <a:rPr sz="1200" spc="-5" dirty="0">
                <a:latin typeface="Times New Roman"/>
                <a:cs typeface="Times New Roman"/>
              </a:rPr>
              <a:t>quicksort</a:t>
            </a:r>
            <a:endParaRPr sz="1200">
              <a:latin typeface="Times New Roman"/>
              <a:cs typeface="Times New Roman"/>
            </a:endParaRPr>
          </a:p>
        </p:txBody>
      </p:sp>
      <p:sp>
        <p:nvSpPr>
          <p:cNvPr id="9" name="object 9"/>
          <p:cNvSpPr txBox="1"/>
          <p:nvPr/>
        </p:nvSpPr>
        <p:spPr>
          <a:xfrm>
            <a:off x="8384536" y="2402330"/>
            <a:ext cx="698500" cy="232410"/>
          </a:xfrm>
          <a:prstGeom prst="rect">
            <a:avLst/>
          </a:prstGeom>
        </p:spPr>
        <p:txBody>
          <a:bodyPr vert="horz" wrap="square" lIns="0" tIns="0" rIns="0" bIns="0" rtlCol="0">
            <a:spAutoFit/>
          </a:bodyPr>
          <a:lstStyle/>
          <a:p>
            <a:pPr marL="12700">
              <a:lnSpc>
                <a:spcPct val="100000"/>
              </a:lnSpc>
            </a:pPr>
            <a:r>
              <a:rPr sz="1400" spc="-5" dirty="0">
                <a:latin typeface="Times New Roman"/>
                <a:cs typeface="Times New Roman"/>
              </a:rPr>
              <a:t>readarray</a:t>
            </a:r>
            <a:endParaRPr sz="1400">
              <a:latin typeface="Times New Roman"/>
              <a:cs typeface="Times New Roman"/>
            </a:endParaRPr>
          </a:p>
        </p:txBody>
      </p:sp>
      <p:sp>
        <p:nvSpPr>
          <p:cNvPr id="10" name="object 10"/>
          <p:cNvSpPr txBox="1"/>
          <p:nvPr/>
        </p:nvSpPr>
        <p:spPr>
          <a:xfrm>
            <a:off x="8384536" y="3697730"/>
            <a:ext cx="628650" cy="232410"/>
          </a:xfrm>
          <a:prstGeom prst="rect">
            <a:avLst/>
          </a:prstGeom>
        </p:spPr>
        <p:txBody>
          <a:bodyPr vert="horz" wrap="square" lIns="0" tIns="0" rIns="0" bIns="0" rtlCol="0">
            <a:spAutoFit/>
          </a:bodyPr>
          <a:lstStyle/>
          <a:p>
            <a:pPr marL="12700">
              <a:lnSpc>
                <a:spcPct val="100000"/>
              </a:lnSpc>
            </a:pPr>
            <a:r>
              <a:rPr sz="1400" spc="-5" dirty="0">
                <a:latin typeface="Times New Roman"/>
                <a:cs typeface="Times New Roman"/>
              </a:rPr>
              <a:t>partition</a:t>
            </a:r>
            <a:endParaRPr sz="1400">
              <a:latin typeface="Times New Roman"/>
              <a:cs typeface="Times New Roman"/>
            </a:endParaRPr>
          </a:p>
        </p:txBody>
      </p:sp>
      <p:sp>
        <p:nvSpPr>
          <p:cNvPr id="11" name="object 11"/>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Example: Call</a:t>
            </a:r>
            <a:r>
              <a:rPr spc="-85" dirty="0"/>
              <a:t> </a:t>
            </a:r>
            <a:r>
              <a:rPr spc="-5" dirty="0"/>
              <a:t>Graph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Content Placeholder 3"/>
          <p:cNvSpPr>
            <a:spLocks noGrp="1"/>
          </p:cNvSpPr>
          <p:nvPr>
            <p:ph sz="half" idx="3"/>
          </p:nvPr>
        </p:nvSpPr>
        <p:spPr/>
        <p:txBody>
          <a:bodyPr/>
          <a:lstStyle/>
          <a:p>
            <a:endParaRPr lang="en-US"/>
          </a:p>
        </p:txBody>
      </p:sp>
      <p:pic>
        <p:nvPicPr>
          <p:cNvPr id="5" name="Picture 4"/>
          <p:cNvPicPr>
            <a:picLocks noChangeAspect="1"/>
          </p:cNvPicPr>
          <p:nvPr/>
        </p:nvPicPr>
        <p:blipFill rotWithShape="1">
          <a:blip r:embed="rId2"/>
          <a:srcRect l="23060" t="14584" r="23060" b="13542"/>
          <a:stretch/>
        </p:blipFill>
        <p:spPr>
          <a:xfrm>
            <a:off x="0" y="0"/>
            <a:ext cx="10160000" cy="7620000"/>
          </a:xfrm>
          <a:prstGeom prst="rect">
            <a:avLst/>
          </a:prstGeom>
        </p:spPr>
      </p:pic>
    </p:spTree>
    <p:extLst>
      <p:ext uri="{BB962C8B-B14F-4D97-AF65-F5344CB8AC3E}">
        <p14:creationId xmlns:p14="http://schemas.microsoft.com/office/powerpoint/2010/main" val="368786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739" y="799083"/>
            <a:ext cx="8376920" cy="400110"/>
          </a:xfrm>
        </p:spPr>
        <p:txBody>
          <a:bodyPr/>
          <a:lstStyle/>
          <a:p>
            <a:r>
              <a:rPr lang="en-US" dirty="0"/>
              <a:t>Example: Call</a:t>
            </a:r>
            <a:r>
              <a:rPr lang="en-US" spc="-85" dirty="0"/>
              <a:t> </a:t>
            </a:r>
            <a:r>
              <a:rPr lang="en-US" spc="-5" dirty="0"/>
              <a:t>Graph</a:t>
            </a:r>
            <a:endParaRPr lang="en-US" dirty="0"/>
          </a:p>
        </p:txBody>
      </p:sp>
      <p:sp>
        <p:nvSpPr>
          <p:cNvPr id="3" name="Content Placeholder 2"/>
          <p:cNvSpPr>
            <a:spLocks noGrp="1"/>
          </p:cNvSpPr>
          <p:nvPr>
            <p:ph sz="half" idx="2"/>
          </p:nvPr>
        </p:nvSpPr>
        <p:spPr>
          <a:xfrm>
            <a:off x="502920" y="1787652"/>
            <a:ext cx="6736080" cy="5078313"/>
          </a:xfrm>
        </p:spPr>
        <p:txBody>
          <a:bodyPr/>
          <a:lstStyle/>
          <a:p>
            <a:r>
              <a:rPr lang="en-US" b="0" dirty="0"/>
              <a:t>void Output(</a:t>
            </a:r>
            <a:r>
              <a:rPr lang="en-US" b="0" dirty="0" err="1"/>
              <a:t>int</a:t>
            </a:r>
            <a:r>
              <a:rPr lang="en-US" b="0" dirty="0"/>
              <a:t> n, </a:t>
            </a:r>
            <a:r>
              <a:rPr lang="en-US" b="0" dirty="0" err="1"/>
              <a:t>int</a:t>
            </a:r>
            <a:r>
              <a:rPr lang="en-US" b="0" dirty="0"/>
              <a:t> x){</a:t>
            </a:r>
          </a:p>
          <a:p>
            <a:r>
              <a:rPr lang="en-US" b="0" dirty="0" smtClean="0"/>
              <a:t>	</a:t>
            </a:r>
            <a:r>
              <a:rPr lang="en-US" b="0" dirty="0" err="1" smtClean="0"/>
              <a:t>printf</a:t>
            </a:r>
            <a:r>
              <a:rPr lang="en-US" b="0" dirty="0"/>
              <a:t>(“The value of %d! is %d.\n”,</a:t>
            </a:r>
            <a:r>
              <a:rPr lang="en-US" b="0" dirty="0" err="1"/>
              <a:t>n,x</a:t>
            </a:r>
            <a:r>
              <a:rPr lang="en-US" b="0" dirty="0"/>
              <a:t>);</a:t>
            </a:r>
          </a:p>
          <a:p>
            <a:r>
              <a:rPr lang="en-US" b="0" dirty="0"/>
              <a:t>}</a:t>
            </a:r>
          </a:p>
          <a:p>
            <a:r>
              <a:rPr lang="en-US" b="0" dirty="0" err="1"/>
              <a:t>int</a:t>
            </a:r>
            <a:r>
              <a:rPr lang="en-US" b="0" dirty="0"/>
              <a:t> Fat(</a:t>
            </a:r>
            <a:r>
              <a:rPr lang="en-US" b="0" dirty="0" err="1"/>
              <a:t>int</a:t>
            </a:r>
            <a:r>
              <a:rPr lang="en-US" b="0" dirty="0"/>
              <a:t> n){</a:t>
            </a:r>
          </a:p>
          <a:p>
            <a:r>
              <a:rPr lang="en-US" b="0" dirty="0" smtClean="0"/>
              <a:t>	</a:t>
            </a:r>
            <a:r>
              <a:rPr lang="en-US" b="0" dirty="0" err="1" smtClean="0"/>
              <a:t>int</a:t>
            </a:r>
            <a:r>
              <a:rPr lang="en-US" b="0" dirty="0" smtClean="0"/>
              <a:t> </a:t>
            </a:r>
            <a:r>
              <a:rPr lang="en-US" b="0" dirty="0"/>
              <a:t>x;</a:t>
            </a:r>
          </a:p>
          <a:p>
            <a:r>
              <a:rPr lang="en-US" b="0" dirty="0" smtClean="0"/>
              <a:t>	if(n </a:t>
            </a:r>
            <a:r>
              <a:rPr lang="en-US" b="0" dirty="0"/>
              <a:t>&gt; 1)</a:t>
            </a:r>
          </a:p>
          <a:p>
            <a:r>
              <a:rPr lang="en-US" b="0" dirty="0" smtClean="0"/>
              <a:t>		x </a:t>
            </a:r>
            <a:r>
              <a:rPr lang="en-US" b="0" dirty="0"/>
              <a:t>= n * Fat(n-1);</a:t>
            </a:r>
          </a:p>
          <a:p>
            <a:r>
              <a:rPr lang="en-US" b="0" dirty="0" smtClean="0"/>
              <a:t>	else</a:t>
            </a:r>
            <a:endParaRPr lang="en-US" b="0" dirty="0"/>
          </a:p>
          <a:p>
            <a:r>
              <a:rPr lang="en-US" b="0" dirty="0" smtClean="0"/>
              <a:t>		x </a:t>
            </a:r>
            <a:r>
              <a:rPr lang="en-US" b="0" dirty="0"/>
              <a:t>= 1;</a:t>
            </a:r>
          </a:p>
          <a:p>
            <a:r>
              <a:rPr lang="en-US" b="0" dirty="0" smtClean="0"/>
              <a:t>	Output(</a:t>
            </a:r>
            <a:r>
              <a:rPr lang="en-US" b="0" dirty="0" err="1" smtClean="0"/>
              <a:t>n,x</a:t>
            </a:r>
            <a:r>
              <a:rPr lang="en-US" b="0" dirty="0"/>
              <a:t>);</a:t>
            </a:r>
          </a:p>
          <a:p>
            <a:r>
              <a:rPr lang="en-US" b="0" dirty="0" smtClean="0"/>
              <a:t>	return </a:t>
            </a:r>
            <a:r>
              <a:rPr lang="en-US" b="0" dirty="0"/>
              <a:t>x;</a:t>
            </a:r>
          </a:p>
          <a:p>
            <a:r>
              <a:rPr lang="en-US" b="0" dirty="0"/>
              <a:t>}</a:t>
            </a:r>
          </a:p>
          <a:p>
            <a:r>
              <a:rPr lang="en-US" b="0" dirty="0"/>
              <a:t>void main(){</a:t>
            </a:r>
          </a:p>
          <a:p>
            <a:r>
              <a:rPr lang="en-US" b="0" dirty="0" smtClean="0"/>
              <a:t>	Fat(4</a:t>
            </a:r>
            <a:r>
              <a:rPr lang="en-US" b="0" dirty="0"/>
              <a:t>);</a:t>
            </a:r>
          </a:p>
          <a:p>
            <a:r>
              <a:rPr lang="en-US" b="0" dirty="0"/>
              <a:t>}</a:t>
            </a:r>
            <a:endParaRPr lang="en-US" dirty="0"/>
          </a:p>
        </p:txBody>
      </p:sp>
      <p:sp>
        <p:nvSpPr>
          <p:cNvPr id="4" name="Content Placeholder 3"/>
          <p:cNvSpPr>
            <a:spLocks noGrp="1"/>
          </p:cNvSpPr>
          <p:nvPr>
            <p:ph sz="half" idx="3"/>
          </p:nvPr>
        </p:nvSpPr>
        <p:spPr/>
        <p:txBody>
          <a:bodyPr/>
          <a:lstStyle/>
          <a:p>
            <a:endParaRPr lang="en-US"/>
          </a:p>
        </p:txBody>
      </p:sp>
    </p:spTree>
    <p:extLst>
      <p:ext uri="{BB962C8B-B14F-4D97-AF65-F5344CB8AC3E}">
        <p14:creationId xmlns:p14="http://schemas.microsoft.com/office/powerpoint/2010/main" val="3985879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TotalTime>
  <Words>2994</Words>
  <Application>Microsoft Office PowerPoint</Application>
  <PresentationFormat>Custom</PresentationFormat>
  <Paragraphs>528</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Courier New</vt:lpstr>
      <vt:lpstr>Microsoft Sans Serif</vt:lpstr>
      <vt:lpstr>Open Sans</vt:lpstr>
      <vt:lpstr>Times New Roman</vt:lpstr>
      <vt:lpstr>Verdana</vt:lpstr>
      <vt:lpstr>Office Theme</vt:lpstr>
      <vt:lpstr>Run-Time Environment Lecture 13 </vt:lpstr>
      <vt:lpstr>Run-time Environment</vt:lpstr>
      <vt:lpstr>Storage Organization</vt:lpstr>
      <vt:lpstr>Run-Time Environments</vt:lpstr>
      <vt:lpstr>Procedure Activations</vt:lpstr>
      <vt:lpstr>Call Graph</vt:lpstr>
      <vt:lpstr>Example: Call Graph</vt:lpstr>
      <vt:lpstr>PowerPoint Presentation</vt:lpstr>
      <vt:lpstr>Example: Call Graph</vt:lpstr>
      <vt:lpstr>PowerPoint Presentation</vt:lpstr>
      <vt:lpstr>PowerPoint Presentation</vt:lpstr>
      <vt:lpstr>PowerPoint Presentation</vt:lpstr>
      <vt:lpstr>Implementing Run-time control flow</vt:lpstr>
      <vt:lpstr>Static Allocation</vt:lpstr>
      <vt:lpstr>Static Allocation</vt:lpstr>
      <vt:lpstr>Call/Return processing in Static Allocation</vt:lpstr>
      <vt:lpstr>Static Allocation</vt:lpstr>
      <vt:lpstr>Static Allocation</vt:lpstr>
      <vt:lpstr>Static Allocation</vt:lpstr>
      <vt:lpstr>Static Allocation: Recursion?</vt:lpstr>
      <vt:lpstr>Static Allocation: Recursion</vt:lpstr>
      <vt:lpstr>Static Allocation: Recursion</vt:lpstr>
      <vt:lpstr>Static Allocation: Recursion</vt:lpstr>
      <vt:lpstr>Static Allocation: Recursion</vt:lpstr>
      <vt:lpstr>Static Allocation: Recursion</vt:lpstr>
      <vt:lpstr>Variable addresses hard-coded, usually as  offset from data area where variable is  declared. addr(x) = start of x's local scope + x's offset</vt:lpstr>
      <vt:lpstr>Stack Allocation</vt:lpstr>
      <vt:lpstr>Control Stack</vt:lpstr>
      <vt:lpstr>PowerPoint Presentation</vt:lpstr>
      <vt:lpstr>PowerPoint Presentation</vt:lpstr>
      <vt:lpstr>PowerPoint Presentation</vt:lpstr>
      <vt:lpstr>Activation Records (cont.)</vt:lpstr>
      <vt:lpstr>PowerPoint Presentation</vt:lpstr>
      <vt:lpstr>Activation Records (Ex1)</vt:lpstr>
      <vt:lpstr>Activation Records for Recursive Procedures</vt:lpstr>
      <vt:lpstr>Stack Allocation for quicksort 1</vt:lpstr>
      <vt:lpstr>Stack Allocation for quicksort 2</vt:lpstr>
      <vt:lpstr>Stack Allocation for quicksort 3</vt:lpstr>
      <vt:lpstr>Activation Trees </vt:lpstr>
      <vt:lpstr>Activation Trees </vt:lpstr>
      <vt:lpstr>Activation Trees</vt:lpstr>
      <vt:lpstr>Layout of the stack frame</vt:lpstr>
      <vt:lpstr>Creation of An Activation Record</vt:lpstr>
      <vt:lpstr>Creation of An Activation Record (cont.)</vt:lpstr>
      <vt:lpstr>PowerPoint Presentation</vt:lpstr>
      <vt:lpstr>Variable-Length Local Variables</vt:lpstr>
      <vt:lpstr>Variable Length Data</vt:lpstr>
      <vt:lpstr>SUBDIVISION OF RUNTIME MEMORY </vt:lpstr>
      <vt:lpstr>PowerPoint Presentation</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Lecture 22.ppt</dc:title>
  <dc:creator>Nasimul Noman</dc:creator>
  <cp:lastModifiedBy>Md. Iftekharul Mobin</cp:lastModifiedBy>
  <cp:revision>38</cp:revision>
  <dcterms:created xsi:type="dcterms:W3CDTF">2015-11-07T17:46:09Z</dcterms:created>
  <dcterms:modified xsi:type="dcterms:W3CDTF">2017-11-22T08:57:32Z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2015-11-07T00:00:00Z</vt:filetime>
  </property>
  <property fmtid="{D5CDD505-2E9C-101B-9397-08002B2CF9AE}" pid="3" name="Creator">
    <vt:lpwstr>PScript5.dll Version 5.2</vt:lpwstr>
  </property>
  <property fmtid="{D5CDD505-2E9C-101B-9397-08002B2CF9AE}" pid="4" name="LastSaved">
    <vt:filetime>2015-11-07T00:00:00Z</vt:filetime>
  </property>
</Properties>
</file>