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10"/>
  </p:notesMasterIdLst>
  <p:sldIdLst>
    <p:sldId id="264" r:id="rId2"/>
    <p:sldId id="265" r:id="rId3"/>
    <p:sldId id="266" r:id="rId4"/>
    <p:sldId id="310" r:id="rId5"/>
    <p:sldId id="391" r:id="rId6"/>
    <p:sldId id="311" r:id="rId7"/>
    <p:sldId id="268" r:id="rId8"/>
    <p:sldId id="392" r:id="rId9"/>
    <p:sldId id="269" r:id="rId10"/>
    <p:sldId id="393" r:id="rId11"/>
    <p:sldId id="313" r:id="rId12"/>
    <p:sldId id="312" r:id="rId13"/>
    <p:sldId id="270" r:id="rId14"/>
    <p:sldId id="271" r:id="rId15"/>
    <p:sldId id="273" r:id="rId16"/>
    <p:sldId id="382" r:id="rId17"/>
    <p:sldId id="394" r:id="rId18"/>
    <p:sldId id="274" r:id="rId19"/>
    <p:sldId id="275" r:id="rId20"/>
    <p:sldId id="380" r:id="rId21"/>
    <p:sldId id="381" r:id="rId22"/>
    <p:sldId id="281" r:id="rId23"/>
    <p:sldId id="282" r:id="rId24"/>
    <p:sldId id="283" r:id="rId25"/>
    <p:sldId id="395" r:id="rId26"/>
    <p:sldId id="286" r:id="rId27"/>
    <p:sldId id="287" r:id="rId28"/>
    <p:sldId id="288" r:id="rId29"/>
    <p:sldId id="289" r:id="rId30"/>
    <p:sldId id="290" r:id="rId31"/>
    <p:sldId id="383" r:id="rId32"/>
    <p:sldId id="396" r:id="rId33"/>
    <p:sldId id="317" r:id="rId34"/>
    <p:sldId id="315" r:id="rId35"/>
    <p:sldId id="433" r:id="rId36"/>
    <p:sldId id="434" r:id="rId37"/>
    <p:sldId id="435" r:id="rId38"/>
    <p:sldId id="389" r:id="rId39"/>
    <p:sldId id="397" r:id="rId40"/>
    <p:sldId id="398" r:id="rId41"/>
    <p:sldId id="390" r:id="rId42"/>
    <p:sldId id="292" r:id="rId43"/>
    <p:sldId id="293" r:id="rId44"/>
    <p:sldId id="294" r:id="rId45"/>
    <p:sldId id="385" r:id="rId46"/>
    <p:sldId id="387" r:id="rId47"/>
    <p:sldId id="388" r:id="rId48"/>
    <p:sldId id="384" r:id="rId49"/>
    <p:sldId id="386" r:id="rId50"/>
    <p:sldId id="319" r:id="rId51"/>
    <p:sldId id="320" r:id="rId52"/>
    <p:sldId id="321" r:id="rId53"/>
    <p:sldId id="322" r:id="rId54"/>
    <p:sldId id="323" r:id="rId55"/>
    <p:sldId id="324" r:id="rId56"/>
    <p:sldId id="325" r:id="rId57"/>
    <p:sldId id="328" r:id="rId58"/>
    <p:sldId id="338" r:id="rId59"/>
    <p:sldId id="339" r:id="rId60"/>
    <p:sldId id="340" r:id="rId61"/>
    <p:sldId id="341" r:id="rId62"/>
    <p:sldId id="343" r:id="rId63"/>
    <p:sldId id="344" r:id="rId64"/>
    <p:sldId id="345" r:id="rId65"/>
    <p:sldId id="346" r:id="rId66"/>
    <p:sldId id="347" r:id="rId67"/>
    <p:sldId id="348" r:id="rId68"/>
    <p:sldId id="349" r:id="rId69"/>
    <p:sldId id="350" r:id="rId70"/>
    <p:sldId id="351" r:id="rId71"/>
    <p:sldId id="352" r:id="rId72"/>
    <p:sldId id="353" r:id="rId73"/>
    <p:sldId id="436" r:id="rId74"/>
    <p:sldId id="357" r:id="rId75"/>
    <p:sldId id="400" r:id="rId76"/>
    <p:sldId id="401" r:id="rId77"/>
    <p:sldId id="402" r:id="rId78"/>
    <p:sldId id="403" r:id="rId79"/>
    <p:sldId id="404" r:id="rId80"/>
    <p:sldId id="405" r:id="rId81"/>
    <p:sldId id="406" r:id="rId82"/>
    <p:sldId id="407" r:id="rId83"/>
    <p:sldId id="408" r:id="rId84"/>
    <p:sldId id="409" r:id="rId85"/>
    <p:sldId id="410" r:id="rId86"/>
    <p:sldId id="411" r:id="rId87"/>
    <p:sldId id="412" r:id="rId88"/>
    <p:sldId id="413" r:id="rId89"/>
    <p:sldId id="414" r:id="rId90"/>
    <p:sldId id="415" r:id="rId91"/>
    <p:sldId id="416" r:id="rId92"/>
    <p:sldId id="417" r:id="rId93"/>
    <p:sldId id="418" r:id="rId94"/>
    <p:sldId id="419" r:id="rId95"/>
    <p:sldId id="420" r:id="rId96"/>
    <p:sldId id="421" r:id="rId97"/>
    <p:sldId id="422" r:id="rId98"/>
    <p:sldId id="423" r:id="rId99"/>
    <p:sldId id="424" r:id="rId100"/>
    <p:sldId id="425" r:id="rId101"/>
    <p:sldId id="426" r:id="rId102"/>
    <p:sldId id="427" r:id="rId103"/>
    <p:sldId id="428" r:id="rId104"/>
    <p:sldId id="429" r:id="rId105"/>
    <p:sldId id="430" r:id="rId106"/>
    <p:sldId id="431" r:id="rId107"/>
    <p:sldId id="432" r:id="rId108"/>
    <p:sldId id="318" r:id="rId109"/>
  </p:sldIdLst>
  <p:sldSz cx="9144000" cy="6858000" type="screen4x3"/>
  <p:notesSz cx="7315200" cy="96012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663300"/>
    <a:srgbClr val="009900"/>
    <a:srgbClr val="008000"/>
    <a:srgbClr val="CC3300"/>
    <a:srgbClr val="3333FF"/>
    <a:srgbClr val="FF330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427" autoAdjust="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dirty="0"/>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dirty="0"/>
          </a:p>
        </p:txBody>
      </p:sp>
      <p:sp>
        <p:nvSpPr>
          <p:cNvPr id="1095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dirty="0"/>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2A5AF5F3-1D25-41A9-AD2F-BF173685DF98}" type="slidenum">
              <a:rPr lang="en-US"/>
              <a:pPr>
                <a:defRPr/>
              </a:pPr>
              <a:t>‹#›</a:t>
            </a:fld>
            <a:endParaRPr lang="en-US" dirty="0"/>
          </a:p>
        </p:txBody>
      </p:sp>
    </p:spTree>
    <p:extLst>
      <p:ext uri="{BB962C8B-B14F-4D97-AF65-F5344CB8AC3E}">
        <p14:creationId xmlns:p14="http://schemas.microsoft.com/office/powerpoint/2010/main" val="3682564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4580DC52-21D6-4865-A435-527FAC361919}" type="slidenum">
              <a:rPr lang="en-US" smtClean="0"/>
              <a:pPr/>
              <a:t>1</a:t>
            </a:fld>
            <a:endParaRPr lang="en-US" dirty="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74725" y="4560888"/>
            <a:ext cx="5365750" cy="4319587"/>
          </a:xfrm>
          <a:noFill/>
          <a:ln/>
        </p:spPr>
        <p:txBody>
          <a:bodyPr/>
          <a:lstStyle/>
          <a:p>
            <a:pPr eaLnBrk="1" hangingPunct="1"/>
            <a:endParaRPr lang="en-US" dirty="0" smtClean="0"/>
          </a:p>
        </p:txBody>
      </p:sp>
    </p:spTree>
    <p:extLst>
      <p:ext uri="{BB962C8B-B14F-4D97-AF65-F5344CB8AC3E}">
        <p14:creationId xmlns:p14="http://schemas.microsoft.com/office/powerpoint/2010/main" val="3618132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CABC7-C71B-4A99-8725-537B5A70658F}" type="slidenum">
              <a:rPr lang="en-US"/>
              <a:pPr/>
              <a:t>10</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t>Here is an example of use of instruction selection:</a:t>
            </a:r>
          </a:p>
          <a:p>
            <a:r>
              <a:rPr lang="en-US"/>
              <a:t>Straight forward code if efficiency is not an issue</a:t>
            </a:r>
          </a:p>
          <a:p>
            <a:r>
              <a:rPr lang="en-US"/>
              <a:t>	a=b+c	Mov b, R0</a:t>
            </a:r>
          </a:p>
          <a:p>
            <a:r>
              <a:rPr lang="en-US"/>
              <a:t>	d=a+e	Add c, R0</a:t>
            </a:r>
          </a:p>
          <a:p>
            <a:r>
              <a:rPr lang="en-US"/>
              <a:t>			Mov R0, a</a:t>
            </a:r>
          </a:p>
          <a:p>
            <a:r>
              <a:rPr lang="en-US"/>
              <a:t>			Mov a, R0	can be eliminated as a has the value of R0</a:t>
            </a:r>
          </a:p>
          <a:p>
            <a:r>
              <a:rPr lang="en-US"/>
              <a:t>			Add e, R0</a:t>
            </a:r>
          </a:p>
          <a:p>
            <a:r>
              <a:rPr lang="en-US"/>
              <a:t>			Mov R0, d</a:t>
            </a:r>
          </a:p>
          <a:p>
            <a:r>
              <a:rPr lang="en-US"/>
              <a:t>	a=a+1	Mov a, R0	Inc a</a:t>
            </a:r>
          </a:p>
          <a:p>
            <a:r>
              <a:rPr lang="en-US"/>
              <a:t>			Add #1, R0</a:t>
            </a:r>
          </a:p>
          <a:p>
            <a:r>
              <a:rPr lang="en-US"/>
              <a:t>			Mov R0, a</a:t>
            </a:r>
          </a:p>
          <a:p>
            <a:r>
              <a:rPr lang="en-US"/>
              <a:t>Here, “Inc a” takes lesser time as compared to the other set of instructions as others take almost 3 cycles for each instruction but “Inc a” takes only one cycle. Therefore, we should use “Inc a” instruction in place of the other set of instructions.</a:t>
            </a:r>
          </a:p>
          <a:p>
            <a:endParaRPr lang="en-US"/>
          </a:p>
        </p:txBody>
      </p:sp>
    </p:spTree>
    <p:extLst>
      <p:ext uri="{BB962C8B-B14F-4D97-AF65-F5344CB8AC3E}">
        <p14:creationId xmlns:p14="http://schemas.microsoft.com/office/powerpoint/2010/main" val="4086839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1849318-2C73-46F0-B6F2-7212DBBD15B3}" type="slidenum">
              <a:rPr lang="en-US" smtClean="0"/>
              <a:pPr/>
              <a:t>11</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52465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7F9D762-C848-47FC-8EB3-A5BA258F471B}" type="slidenum">
              <a:rPr lang="en-US" smtClean="0"/>
              <a:pPr/>
              <a:t>12</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1866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E9828D2-55E9-4B09-9AB6-2490952F49E3}" type="slidenum">
              <a:rPr lang="en-US" smtClean="0"/>
              <a:pPr/>
              <a:t>13</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02950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13B75C1-439A-4F01-AFD7-B9C8F3BE5D2E}" type="slidenum">
              <a:rPr lang="en-US" smtClean="0"/>
              <a:pPr/>
              <a:t>14</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33440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74AD6CC9-FEEE-4CB5-A500-E35B368D9306}" type="slidenum">
              <a:rPr lang="en-US" smtClean="0"/>
              <a:pPr/>
              <a:t>15</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78740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C346A995-ADFA-4ED9-B51F-769CB47B557A}" type="slidenum">
              <a:rPr lang="en-US" smtClean="0"/>
              <a:pPr/>
              <a:t>16</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8120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DDE023-176A-4039-9B76-1C5033F45A7D}" type="slidenum">
              <a:rPr lang="en-US"/>
              <a:pPr/>
              <a:t>17</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a:t>Familiarity with the target machine and its instruction set is a prerequisite for designing a good code generator. Our target computer is a byte addressable machine with four bytes to a word and n general purpose registers, R</a:t>
            </a:r>
            <a:r>
              <a:rPr lang="en-US" baseline="-25000"/>
              <a:t>0</a:t>
            </a:r>
            <a:r>
              <a:rPr lang="en-US"/>
              <a:t>, R</a:t>
            </a:r>
            <a:r>
              <a:rPr lang="en-US" baseline="-25000"/>
              <a:t>1</a:t>
            </a:r>
            <a:r>
              <a:rPr lang="en-US"/>
              <a:t>,……R</a:t>
            </a:r>
            <a:r>
              <a:rPr lang="en-US" baseline="-25000"/>
              <a:t>n-1</a:t>
            </a:r>
            <a:r>
              <a:rPr lang="en-US"/>
              <a:t>. It has two address instructions of the form</a:t>
            </a:r>
          </a:p>
          <a:p>
            <a:r>
              <a:rPr lang="en-US"/>
              <a:t>		op	source, destination</a:t>
            </a:r>
          </a:p>
          <a:p>
            <a:r>
              <a:rPr lang="en-US"/>
              <a:t>In which op is an op-code, and source and destination re data fields. It has the following op-codes among others:</a:t>
            </a:r>
          </a:p>
          <a:p>
            <a:r>
              <a:rPr lang="en-US"/>
              <a:t>		MOV	(move source to destination)</a:t>
            </a:r>
          </a:p>
          <a:p>
            <a:r>
              <a:rPr lang="en-US"/>
              <a:t>		ADD	(add source to destination)</a:t>
            </a:r>
          </a:p>
          <a:p>
            <a:r>
              <a:rPr lang="en-US"/>
              <a:t>		SUB	(subtract source from destination)</a:t>
            </a:r>
          </a:p>
          <a:p>
            <a:r>
              <a:rPr lang="en-US"/>
              <a:t>The source and destination fields are not long enough to hold memory addresses, so certain bit patterns in these fields specify that words following an instruction contain operands and/or addresses. The address modes together with their assembly-language forms are shown above.</a:t>
            </a:r>
          </a:p>
          <a:p>
            <a:endParaRPr lang="en-US"/>
          </a:p>
        </p:txBody>
      </p:sp>
    </p:spTree>
    <p:extLst>
      <p:ext uri="{BB962C8B-B14F-4D97-AF65-F5344CB8AC3E}">
        <p14:creationId xmlns:p14="http://schemas.microsoft.com/office/powerpoint/2010/main" val="2484428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791CC440-66E6-40FA-BCAC-C1F61F473710}" type="slidenum">
              <a:rPr lang="en-US" smtClean="0"/>
              <a:pPr/>
              <a:t>18</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2326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2746AB1F-3FA3-4C6C-929E-882E2C5A8988}" type="slidenum">
              <a:rPr lang="en-US" smtClean="0"/>
              <a:pPr/>
              <a:t>19</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632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D48D127-99E6-4740-800B-235881AC4C75}" type="slidenum">
              <a:rPr lang="en-US" smtClean="0"/>
              <a:pPr/>
              <a:t>2</a:t>
            </a:fld>
            <a:endParaRPr lang="en-US" dirty="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6886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ED2D4B0D-A869-4494-B12F-2D533C582286}" type="slidenum">
              <a:rPr lang="en-US" smtClean="0"/>
              <a:pPr/>
              <a:t>20</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0332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22550E5A-89DC-4E2C-B48B-7C8233C50D41}" type="slidenum">
              <a:rPr lang="en-US" smtClean="0"/>
              <a:pPr/>
              <a:t>21</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02797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288D3736-5021-416A-ACF2-EC792C94FA86}" type="slidenum">
              <a:rPr lang="en-US" smtClean="0"/>
              <a:pPr/>
              <a:t>22</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50698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AE16A420-F119-4832-B357-F21C7BAD22C3}" type="slidenum">
              <a:rPr lang="en-US" smtClean="0"/>
              <a:pPr/>
              <a:t>23</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31360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820998B6-C59E-475B-9F81-3182213FD994}" type="slidenum">
              <a:rPr lang="en-US" smtClean="0"/>
              <a:pPr/>
              <a:t>24</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73635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E8A509-C013-4FA5-BD8E-01AA8D3C8AD1}" type="slidenum">
              <a:rPr lang="en-US"/>
              <a:pPr/>
              <a:t>25</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marL="228600" indent="-228600"/>
            <a:r>
              <a:rPr lang="en-US"/>
              <a:t>A basic block is a sequence of consecutive statements in which flow of control enters at the beginning and leaves at the end without halt or possibility of branching except at the end. The following algorithm can be used to partition a sequence of three-address statements into basic blocks:</a:t>
            </a:r>
          </a:p>
          <a:p>
            <a:pPr marL="228600" indent="-228600">
              <a:buFontTx/>
              <a:buAutoNum type="arabicPeriod"/>
            </a:pPr>
            <a:r>
              <a:rPr lang="en-US"/>
              <a:t>We first determine the set of leaders, the first statements of basic blocks. The rules we use are the following:</a:t>
            </a:r>
          </a:p>
          <a:p>
            <a:pPr marL="228600" indent="-228600">
              <a:buFontTx/>
              <a:buChar char="•"/>
            </a:pPr>
            <a:r>
              <a:rPr lang="en-US"/>
              <a:t>The first statement is a leader</a:t>
            </a:r>
          </a:p>
          <a:p>
            <a:pPr marL="228600" indent="-228600">
              <a:buFontTx/>
              <a:buChar char="•"/>
            </a:pPr>
            <a:r>
              <a:rPr lang="en-US"/>
              <a:t>Any statement that is the target of a conditional or unconditional goto is a leader.</a:t>
            </a:r>
          </a:p>
          <a:p>
            <a:pPr marL="228600" indent="-228600">
              <a:buFontTx/>
              <a:buChar char="•"/>
            </a:pPr>
            <a:r>
              <a:rPr lang="en-US"/>
              <a:t>Any statement that immediately follows a goto or conditional goto statement is a leader.</a:t>
            </a:r>
          </a:p>
          <a:p>
            <a:pPr marL="228600" indent="-228600"/>
            <a:r>
              <a:rPr lang="en-US"/>
              <a:t>2. For each leader, its basic block consists of the leader and all statements up to but not including the next leader or the end of the program.</a:t>
            </a:r>
          </a:p>
          <a:p>
            <a:pPr marL="228600" indent="-228600"/>
            <a:endParaRPr lang="en-US"/>
          </a:p>
        </p:txBody>
      </p:sp>
    </p:spTree>
    <p:extLst>
      <p:ext uri="{BB962C8B-B14F-4D97-AF65-F5344CB8AC3E}">
        <p14:creationId xmlns:p14="http://schemas.microsoft.com/office/powerpoint/2010/main" val="1936826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B51CE58-C9C5-4BFE-8E87-E6B9EB676015}" type="slidenum">
              <a:rPr lang="en-US" smtClean="0"/>
              <a:pPr/>
              <a:t>26</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9682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9C577109-C649-4D91-BD26-97A8838DCB0C}" type="slidenum">
              <a:rPr lang="en-US" smtClean="0"/>
              <a:pPr/>
              <a:t>27</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390640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A2AB570C-8334-46AC-A4CE-8232E1AE5163}" type="slidenum">
              <a:rPr lang="en-US" smtClean="0"/>
              <a:pPr/>
              <a:t>28</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79530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81667E3B-B592-4628-B803-BE5C8E47DA81}" type="slidenum">
              <a:rPr lang="en-US" smtClean="0"/>
              <a:pPr/>
              <a:t>29</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4536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CC8BC3E-97D8-4C1C-82EE-28F99B04915C}" type="slidenum">
              <a:rPr lang="en-US" smtClean="0"/>
              <a:pPr/>
              <a:t>3</a:t>
            </a:fld>
            <a:endParaRPr lang="en-US" dirty="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74725" y="4560888"/>
            <a:ext cx="5365750" cy="4319587"/>
          </a:xfrm>
          <a:noFill/>
          <a:ln/>
        </p:spPr>
        <p:txBody>
          <a:bodyPr/>
          <a:lstStyle/>
          <a:p>
            <a:pPr eaLnBrk="1" hangingPunct="1"/>
            <a:endParaRPr lang="en-US" dirty="0" smtClean="0"/>
          </a:p>
        </p:txBody>
      </p:sp>
    </p:spTree>
    <p:extLst>
      <p:ext uri="{BB962C8B-B14F-4D97-AF65-F5344CB8AC3E}">
        <p14:creationId xmlns:p14="http://schemas.microsoft.com/office/powerpoint/2010/main" val="2465857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121D9476-DCA4-4EF1-ABD0-89757E7AA74C}" type="slidenum">
              <a:rPr lang="en-US" smtClean="0"/>
              <a:pPr/>
              <a:t>30</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70281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00A019CF-13C4-4A4C-A90E-6D9DE31EA79E}" type="slidenum">
              <a:rPr lang="en-US" smtClean="0"/>
              <a:pPr/>
              <a:t>31</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89369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C28F0-4072-4EF4-98FD-C8D68F66C51D}" type="slidenum">
              <a:rPr lang="en-US"/>
              <a:pPr/>
              <a:t>32</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a:t>We can add flow control information to the set of basic blocks making up a program by constructing a directed graph called a flow graph. The nodes of a flow graph are the basic nodes. Once node is distinguished as initial; it is the block whose leader is the first statement. There is a directed edge from block B</a:t>
            </a:r>
            <a:r>
              <a:rPr lang="en-US" baseline="-25000"/>
              <a:t>1</a:t>
            </a:r>
            <a:r>
              <a:rPr lang="en-US"/>
              <a:t> to block B</a:t>
            </a:r>
            <a:r>
              <a:rPr lang="en-US" baseline="-25000"/>
              <a:t>2</a:t>
            </a:r>
            <a:r>
              <a:rPr lang="en-US"/>
              <a:t> if B</a:t>
            </a:r>
            <a:r>
              <a:rPr lang="en-US" baseline="-25000"/>
              <a:t>2</a:t>
            </a:r>
            <a:r>
              <a:rPr lang="en-US"/>
              <a:t> can immediately follow B</a:t>
            </a:r>
            <a:r>
              <a:rPr lang="en-US" baseline="-25000"/>
              <a:t>1</a:t>
            </a:r>
            <a:r>
              <a:rPr lang="en-US"/>
              <a:t> in some execution sequence; that is, if</a:t>
            </a:r>
          </a:p>
          <a:p>
            <a:pPr>
              <a:buFontTx/>
              <a:buChar char="•"/>
            </a:pPr>
            <a:r>
              <a:rPr lang="en-US"/>
              <a:t>There is conditional or unconditional jump from the last statement of B</a:t>
            </a:r>
            <a:r>
              <a:rPr lang="en-US" baseline="-25000"/>
              <a:t>1</a:t>
            </a:r>
            <a:r>
              <a:rPr lang="en-US"/>
              <a:t> to the first statement of B</a:t>
            </a:r>
            <a:r>
              <a:rPr lang="en-US" baseline="-25000"/>
              <a:t>2</a:t>
            </a:r>
            <a:r>
              <a:rPr lang="en-US"/>
              <a:t>, or</a:t>
            </a:r>
          </a:p>
          <a:p>
            <a:pPr>
              <a:buFontTx/>
              <a:buChar char="•"/>
            </a:pPr>
            <a:r>
              <a:rPr lang="en-US"/>
              <a:t>B</a:t>
            </a:r>
            <a:r>
              <a:rPr lang="en-US" baseline="-25000"/>
              <a:t>2</a:t>
            </a:r>
            <a:r>
              <a:rPr lang="en-US"/>
              <a:t> immediately follows B</a:t>
            </a:r>
            <a:r>
              <a:rPr lang="en-US" baseline="-25000"/>
              <a:t>1</a:t>
            </a:r>
            <a:r>
              <a:rPr lang="en-US"/>
              <a:t> in the order of the program, and B</a:t>
            </a:r>
            <a:r>
              <a:rPr lang="en-US" baseline="-25000"/>
              <a:t>1</a:t>
            </a:r>
            <a:r>
              <a:rPr lang="en-US"/>
              <a:t> does not end in an unconditional jump.</a:t>
            </a:r>
          </a:p>
          <a:p>
            <a:r>
              <a:rPr lang="en-US"/>
              <a:t>We say that B</a:t>
            </a:r>
            <a:r>
              <a:rPr lang="en-US" baseline="-25000"/>
              <a:t>1</a:t>
            </a:r>
            <a:r>
              <a:rPr lang="en-US"/>
              <a:t> is the predecessor of B</a:t>
            </a:r>
            <a:r>
              <a:rPr lang="en-US" baseline="-25000"/>
              <a:t>2</a:t>
            </a:r>
            <a:r>
              <a:rPr lang="en-US"/>
              <a:t>, and B</a:t>
            </a:r>
            <a:r>
              <a:rPr lang="en-US" baseline="-25000"/>
              <a:t>2</a:t>
            </a:r>
            <a:r>
              <a:rPr lang="en-US"/>
              <a:t> is a successor of B</a:t>
            </a:r>
            <a:r>
              <a:rPr lang="en-US" baseline="-25000"/>
              <a:t>1</a:t>
            </a:r>
            <a:r>
              <a:rPr lang="en-US"/>
              <a:t>.</a:t>
            </a:r>
          </a:p>
          <a:p>
            <a:endParaRPr lang="en-US"/>
          </a:p>
        </p:txBody>
      </p:sp>
    </p:spTree>
    <p:extLst>
      <p:ext uri="{BB962C8B-B14F-4D97-AF65-F5344CB8AC3E}">
        <p14:creationId xmlns:p14="http://schemas.microsoft.com/office/powerpoint/2010/main" val="2915521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F1B8610E-FC26-4076-A376-895155541CAD}" type="slidenum">
              <a:rPr lang="en-US" smtClean="0"/>
              <a:pPr/>
              <a:t>33</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511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D6F68FBE-6051-44E6-BD5C-055FE5E83E51}" type="slidenum">
              <a:rPr lang="en-US" smtClean="0"/>
              <a:pPr/>
              <a:t>34</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14771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797E6-B6CC-4DE3-AA17-D4678EA15907}" type="slidenum">
              <a:rPr lang="en-US"/>
              <a:pPr/>
              <a:t>39</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pPr marL="228600" indent="-228600"/>
            <a:r>
              <a:rPr lang="en-US"/>
              <a:t>The use of a name in a three-address statement is defined as follows. Suppose three-address statement i assigns a value to x. If statement j has x as an operand, and control can flow from statement i to j along a path that has no intervening assignments to x, then we say statement j uses the value of x computed at i.</a:t>
            </a:r>
          </a:p>
          <a:p>
            <a:pPr marL="228600" indent="-228600"/>
            <a:r>
              <a:rPr lang="en-US"/>
              <a:t>We wish to determine for each three-address statement x := y op z what the next uses of x, y and z are. We collect next-use information about names in basic blocks. If the name in a register is no longer needed, then the register can be assigned to some other name. This idea of keeping a name in storage only if it will be used subsequently can be applied in a number of contexts. It is used to assign space for attribute values. The simple code generator applies it to register assignment. Our algorithm to determine next uses makes a backward pass over each basic block, recording (in the symbol table) for each name x whether x has a next use in the block and if not, whether it is live on exit from that block. We can assume that all non-temporary variables are live on exit and all temporary variables are dead on exit.</a:t>
            </a:r>
          </a:p>
          <a:p>
            <a:pPr marL="228600" indent="-228600"/>
            <a:endParaRPr lang="en-US"/>
          </a:p>
        </p:txBody>
      </p:sp>
    </p:spTree>
    <p:extLst>
      <p:ext uri="{BB962C8B-B14F-4D97-AF65-F5344CB8AC3E}">
        <p14:creationId xmlns:p14="http://schemas.microsoft.com/office/powerpoint/2010/main" val="17316398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8E978-5A54-414E-975E-EF9C0A0A9A35}" type="slidenum">
              <a:rPr lang="en-US"/>
              <a:pPr/>
              <a:t>40</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pPr marL="228600" indent="-228600"/>
            <a:r>
              <a:rPr lang="en-US"/>
              <a:t>As an application, we consider the assignment of storage for temporary names.</a:t>
            </a:r>
          </a:p>
          <a:p>
            <a:pPr marL="228600" indent="-228600"/>
            <a:r>
              <a:rPr lang="en-US"/>
              <a:t>Suppose we reach three-address statement i: x := y op z in our backward scan. We then do the following:</a:t>
            </a:r>
          </a:p>
          <a:p>
            <a:pPr marL="228600" indent="-228600">
              <a:buFontTx/>
              <a:buAutoNum type="arabicPeriod"/>
            </a:pPr>
            <a:r>
              <a:rPr lang="en-US"/>
              <a:t>Attach to statement i the information currently found in the symbol table regarding the next use and live ness of x, y and z.</a:t>
            </a:r>
          </a:p>
          <a:p>
            <a:pPr marL="228600" indent="-228600">
              <a:buFontTx/>
              <a:buAutoNum type="arabicPeriod"/>
            </a:pPr>
            <a:r>
              <a:rPr lang="en-US"/>
              <a:t>In the symbol table, set x to “not live” and “no next use”.</a:t>
            </a:r>
          </a:p>
          <a:p>
            <a:pPr marL="228600" indent="-228600">
              <a:buFontTx/>
              <a:buAutoNum type="arabicPeriod"/>
            </a:pPr>
            <a:r>
              <a:rPr lang="en-US"/>
              <a:t>In the symbol table, set y and z to “live” and the next uses of y and z to i. Note that the order of steps (2) and (3) may not be interchanged because x may be y or z.</a:t>
            </a:r>
          </a:p>
          <a:p>
            <a:pPr marL="228600" indent="-228600"/>
            <a:r>
              <a:rPr lang="en-US"/>
              <a:t>If three-address statement i is of the form x := y or x := op y, the steps are the same as above, ignoring z.</a:t>
            </a:r>
          </a:p>
          <a:p>
            <a:pPr marL="228600" indent="-228600"/>
            <a:endParaRPr lang="en-US"/>
          </a:p>
        </p:txBody>
      </p:sp>
    </p:spTree>
    <p:extLst>
      <p:ext uri="{BB962C8B-B14F-4D97-AF65-F5344CB8AC3E}">
        <p14:creationId xmlns:p14="http://schemas.microsoft.com/office/powerpoint/2010/main" val="2371865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B9EADEA3-2898-4E52-A356-8A814BC08C15}" type="slidenum">
              <a:rPr lang="en-US" sz="1200"/>
              <a:pPr/>
              <a:t>41</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754217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2121943-1CAE-4E5E-A340-78CFDC39B34C}" type="slidenum">
              <a:rPr lang="en-US" smtClean="0"/>
              <a:pPr/>
              <a:t>42</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12446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CD5BA7F5-D666-413F-9207-9870D93EECB2}" type="slidenum">
              <a:rPr lang="en-US" smtClean="0"/>
              <a:pPr/>
              <a:t>43</a:t>
            </a:fld>
            <a:endParaRPr 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70682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A1278AE-7B00-44B5-B24F-E63215F788FE}" type="slidenum">
              <a:rPr lang="en-US" smtClean="0"/>
              <a:pPr/>
              <a:t>4</a:t>
            </a:fld>
            <a:endParaRPr lang="en-US" dirty="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272255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A0D48617-3F10-47C7-B628-B8986562D94E}" type="slidenum">
              <a:rPr lang="en-US" smtClean="0"/>
              <a:pPr/>
              <a:t>44</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81774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9E0AEAA9-1082-4E04-A334-8D63C0472E0C}" type="slidenum">
              <a:rPr lang="en-US" sz="1200"/>
              <a:pPr/>
              <a:t>46</a:t>
            </a:fld>
            <a:endParaRPr 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191840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8F50F8FE-5E5D-464B-924D-4851002F81E8}" type="slidenum">
              <a:rPr lang="en-US" sz="1200"/>
              <a:pPr/>
              <a:t>47</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846320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73C2AC7-1B3F-4642-BC08-FD3AE44129D7}" type="slidenum">
              <a:rPr lang="en-US" smtClean="0"/>
              <a:pPr/>
              <a:t>48</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70985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201B0-EF47-41D3-A876-CB56D67471BC}" type="slidenum">
              <a:rPr lang="en-US"/>
              <a:pPr/>
              <a:t>75</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r>
              <a:rPr lang="en-US"/>
              <a:t>We can allocate storage locations for temporaries by examining each in turn and assigning a temporary to the first location in the field for temporaries that does not contain a live temporary. If a temporary cannot be assigned to any previously created location, add a new location to the data area for the current procedure. In many cases, temporaries can be packed into registers rather than memory locations, as in the next section.</a:t>
            </a:r>
          </a:p>
          <a:p>
            <a:endParaRPr lang="en-US"/>
          </a:p>
        </p:txBody>
      </p:sp>
    </p:spTree>
    <p:extLst>
      <p:ext uri="{BB962C8B-B14F-4D97-AF65-F5344CB8AC3E}">
        <p14:creationId xmlns:p14="http://schemas.microsoft.com/office/powerpoint/2010/main" val="1986522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01290-F16A-4DE7-9613-6342E895C648}" type="slidenum">
              <a:rPr lang="en-US"/>
              <a:pPr/>
              <a:t>76</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t>The six temporaries in the basic block can be packed into two locations. These locations correspond to t</a:t>
            </a:r>
            <a:r>
              <a:rPr lang="en-US" baseline="-25000"/>
              <a:t>1</a:t>
            </a:r>
            <a:r>
              <a:rPr lang="en-US"/>
              <a:t> and t</a:t>
            </a:r>
            <a:r>
              <a:rPr lang="en-US" baseline="-25000"/>
              <a:t>2</a:t>
            </a:r>
            <a:r>
              <a:rPr lang="en-US"/>
              <a:t> in:</a:t>
            </a:r>
          </a:p>
          <a:p>
            <a:r>
              <a:rPr lang="en-US"/>
              <a:t>1: t</a:t>
            </a:r>
            <a:r>
              <a:rPr lang="en-US" baseline="-25000"/>
              <a:t>1</a:t>
            </a:r>
            <a:r>
              <a:rPr lang="en-US"/>
              <a:t> = a * a</a:t>
            </a:r>
          </a:p>
          <a:p>
            <a:r>
              <a:rPr lang="en-US"/>
              <a:t>2: t</a:t>
            </a:r>
            <a:r>
              <a:rPr lang="en-US" baseline="-25000"/>
              <a:t>2</a:t>
            </a:r>
            <a:r>
              <a:rPr lang="en-US"/>
              <a:t> = a * b</a:t>
            </a:r>
          </a:p>
          <a:p>
            <a:r>
              <a:rPr lang="en-US"/>
              <a:t>3: t</a:t>
            </a:r>
            <a:r>
              <a:rPr lang="en-US" baseline="-25000"/>
              <a:t>2</a:t>
            </a:r>
            <a:r>
              <a:rPr lang="en-US"/>
              <a:t> = 2 * t</a:t>
            </a:r>
            <a:r>
              <a:rPr lang="en-US" baseline="-25000"/>
              <a:t>2</a:t>
            </a:r>
            <a:endParaRPr lang="en-US"/>
          </a:p>
          <a:p>
            <a:r>
              <a:rPr lang="en-US"/>
              <a:t>4: t</a:t>
            </a:r>
            <a:r>
              <a:rPr lang="en-US" baseline="-25000"/>
              <a:t>1</a:t>
            </a:r>
            <a:r>
              <a:rPr lang="en-US"/>
              <a:t> = t</a:t>
            </a:r>
            <a:r>
              <a:rPr lang="en-US" baseline="-25000"/>
              <a:t>1</a:t>
            </a:r>
            <a:r>
              <a:rPr lang="en-US"/>
              <a:t> + t</a:t>
            </a:r>
            <a:r>
              <a:rPr lang="en-US" baseline="-25000"/>
              <a:t>2</a:t>
            </a:r>
            <a:endParaRPr lang="en-US"/>
          </a:p>
          <a:p>
            <a:r>
              <a:rPr lang="en-US"/>
              <a:t>5: t</a:t>
            </a:r>
            <a:r>
              <a:rPr lang="en-US" baseline="-25000"/>
              <a:t>2</a:t>
            </a:r>
            <a:r>
              <a:rPr lang="en-US"/>
              <a:t> = b * b</a:t>
            </a:r>
          </a:p>
          <a:p>
            <a:r>
              <a:rPr lang="en-US"/>
              <a:t>6: t</a:t>
            </a:r>
            <a:r>
              <a:rPr lang="en-US" baseline="-25000"/>
              <a:t>1</a:t>
            </a:r>
            <a:r>
              <a:rPr lang="en-US"/>
              <a:t> = t</a:t>
            </a:r>
            <a:r>
              <a:rPr lang="en-US" baseline="-25000"/>
              <a:t>1</a:t>
            </a:r>
            <a:r>
              <a:rPr lang="en-US"/>
              <a:t> + t</a:t>
            </a:r>
            <a:r>
              <a:rPr lang="en-US" baseline="-25000"/>
              <a:t>2</a:t>
            </a:r>
            <a:endParaRPr lang="en-US"/>
          </a:p>
          <a:p>
            <a:r>
              <a:rPr lang="en-US"/>
              <a:t>7: X = t</a:t>
            </a:r>
            <a:r>
              <a:rPr lang="en-US" baseline="-25000"/>
              <a:t>1</a:t>
            </a:r>
            <a:endParaRPr lang="en-US"/>
          </a:p>
          <a:p>
            <a:endParaRPr lang="en-US"/>
          </a:p>
        </p:txBody>
      </p:sp>
    </p:spTree>
    <p:extLst>
      <p:ext uri="{BB962C8B-B14F-4D97-AF65-F5344CB8AC3E}">
        <p14:creationId xmlns:p14="http://schemas.microsoft.com/office/powerpoint/2010/main" val="34417749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211F87-5575-4747-A30D-4A1853778A9D}" type="slidenum">
              <a:rPr lang="en-US"/>
              <a:pPr/>
              <a:t>77</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pPr marL="228600" indent="-228600"/>
            <a:r>
              <a:rPr lang="en-US"/>
              <a:t>The code generator generates target code for a sequence of three-address statement. It considers each statement in turn, remembering if any of the operands of the statement are currently in registers, and taking advantage of that fact, if possible. The code-generation uses descriptors to keep track of register contents and addresses for names.</a:t>
            </a:r>
          </a:p>
          <a:p>
            <a:pPr marL="228600" indent="-228600">
              <a:buFontTx/>
              <a:buAutoNum type="arabicPeriod"/>
            </a:pPr>
            <a:r>
              <a:rPr lang="en-US"/>
              <a:t>A register descriptor keeps track of what is currently in each register. It is consulted whenever a new register is needed. We assume that initially the register descriptor shows that all registers are empty. (If registers are assigned across blocks, this would not be the case). As the code generation for the block progresses, each register will hold the value of zero or more names at any given time.</a:t>
            </a:r>
          </a:p>
          <a:p>
            <a:pPr marL="228600" indent="-228600">
              <a:buFontTx/>
              <a:buAutoNum type="arabicPeriod"/>
            </a:pPr>
            <a:r>
              <a:rPr lang="en-US"/>
              <a:t>An address descriptor keeps track of the location (or locations) where the current value of the name can be found at run time. The location might be a register, a stack location, a memory address, or some set of these, since when copied, a value also stays where it was. This information can be stored in the symbol table and is used to determine the accessing method for a name.</a:t>
            </a:r>
          </a:p>
          <a:p>
            <a:pPr marL="228600" indent="-228600"/>
            <a:endParaRPr lang="en-US"/>
          </a:p>
        </p:txBody>
      </p:sp>
    </p:spTree>
    <p:extLst>
      <p:ext uri="{BB962C8B-B14F-4D97-AF65-F5344CB8AC3E}">
        <p14:creationId xmlns:p14="http://schemas.microsoft.com/office/powerpoint/2010/main" val="23788671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FA3A84-E2FE-47DB-BC26-79D71BC46887}" type="slidenum">
              <a:rPr lang="en-US"/>
              <a:pPr/>
              <a:t>78</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pPr marL="228600" indent="-228600"/>
            <a:r>
              <a:rPr lang="en-US"/>
              <a:t>The code generation algorithm takes as input a sequence of three-address statements constituting a basic block. For each three-address statement of the form x := y op z we perform the following actions:</a:t>
            </a:r>
          </a:p>
          <a:p>
            <a:pPr marL="228600" indent="-228600">
              <a:buFontTx/>
              <a:buAutoNum type="arabicPeriod"/>
            </a:pPr>
            <a:r>
              <a:rPr lang="en-US"/>
              <a:t>Invoke a function getreg to determine the location L where the result of the computation y op z should be stored. L will usually be a register, but it could also be a memory location. We shall describe getreg shortly.</a:t>
            </a:r>
          </a:p>
          <a:p>
            <a:pPr marL="228600" indent="-228600">
              <a:buFontTx/>
              <a:buAutoNum type="arabicPeriod"/>
            </a:pPr>
            <a:r>
              <a:rPr lang="en-US"/>
              <a:t>Consult the address descriptor for u to determine y’, (one of) the current location(s) of y. Prefer the register for y’ if the value of y is currently both in memory and a register. If the value of u is not already in L, generate the instruction MOV y’, L to place a copy of y in L.</a:t>
            </a:r>
          </a:p>
          <a:p>
            <a:pPr marL="228600" indent="-228600">
              <a:buFontTx/>
              <a:buAutoNum type="arabicPeriod"/>
            </a:pPr>
            <a:r>
              <a:rPr lang="en-US"/>
              <a:t>Generate the instruction OP z’, L where z’ is a current location of z. Again, prefer a register to a memory location if z is in both. Update the address descriptor to indicate that x is in location L. If L is a register, update its descriptor to indicate that it contains the value of x, and remove x from all other register descriptors.</a:t>
            </a:r>
          </a:p>
          <a:p>
            <a:pPr marL="228600" indent="-228600">
              <a:buFontTx/>
              <a:buAutoNum type="arabicPeriod"/>
            </a:pPr>
            <a:r>
              <a:rPr lang="en-US"/>
              <a:t>If the current values of y and/or y have no next uses, are not live on exit from the block, and are in registers, alter the register descriptor to indicate that, after execution of x := y op z, those registers no longer will contain y and/or z, respectively.</a:t>
            </a:r>
          </a:p>
          <a:p>
            <a:pPr marL="228600" indent="-228600"/>
            <a:endParaRPr lang="en-US"/>
          </a:p>
        </p:txBody>
      </p:sp>
    </p:spTree>
    <p:extLst>
      <p:ext uri="{BB962C8B-B14F-4D97-AF65-F5344CB8AC3E}">
        <p14:creationId xmlns:p14="http://schemas.microsoft.com/office/powerpoint/2010/main" val="25140404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A3D11-2290-4F19-A2BE-A4F68C3C78FA}" type="slidenum">
              <a:rPr lang="en-US"/>
              <a:pPr/>
              <a:t>79</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pPr marL="228600" indent="-228600"/>
            <a:r>
              <a:rPr lang="en-US"/>
              <a:t>The function getreg returns the location L to hold the value of x for the assignment x := y op z.</a:t>
            </a:r>
          </a:p>
          <a:p>
            <a:pPr marL="228600" indent="-228600">
              <a:buFontTx/>
              <a:buAutoNum type="arabicPeriod"/>
            </a:pPr>
            <a:r>
              <a:rPr lang="en-US"/>
              <a:t>If the name y is in a register that holds the value of no other names (recall that copy instructions such as x := y could cause a register to hold the value of two or more variables simultaneously), and y is not live and has no next use after execution of x := y op z, then return the register of y for L. Update the address descriptor of y to indicate that y is no longer in L</a:t>
            </a:r>
          </a:p>
          <a:p>
            <a:pPr marL="228600" indent="-228600">
              <a:buFontTx/>
              <a:buAutoNum type="arabicPeriod"/>
            </a:pPr>
            <a:r>
              <a:rPr lang="en-US"/>
              <a:t>Failing (1), return an empty register for L if there is one.</a:t>
            </a:r>
          </a:p>
          <a:p>
            <a:pPr marL="228600" indent="-228600">
              <a:buFontTx/>
              <a:buAutoNum type="arabicPeriod"/>
            </a:pPr>
            <a:r>
              <a:rPr lang="en-US"/>
              <a:t>Failing (2), if x has a next use in the block, or op is an operator such as indexing, that requires a register, find an occupied register R. Store the value of R into memory location (by MOV R, M) if it is not already in the proper memory location M, update the address descriptor M, and return R. If R holds the value of several variables, a MOV instruction must be generated for each variable that needs to be stored. A suitable occupied register might be one whose datum is referenced furthest in the future, or one whose value is also in memory.</a:t>
            </a:r>
          </a:p>
          <a:p>
            <a:pPr marL="228600" indent="-228600">
              <a:buFontTx/>
              <a:buAutoNum type="arabicPeriod"/>
            </a:pPr>
            <a:r>
              <a:rPr lang="en-US"/>
              <a:t>If x is not used in the block, or no suitable occupied register can be found, select the memory location of x as L.</a:t>
            </a:r>
          </a:p>
          <a:p>
            <a:pPr marL="228600" indent="-228600"/>
            <a:endParaRPr lang="en-US"/>
          </a:p>
        </p:txBody>
      </p:sp>
    </p:spTree>
    <p:extLst>
      <p:ext uri="{BB962C8B-B14F-4D97-AF65-F5344CB8AC3E}">
        <p14:creationId xmlns:p14="http://schemas.microsoft.com/office/powerpoint/2010/main" val="6591068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33B33-8B37-48E3-8006-7B3200D6856C}" type="slidenum">
              <a:rPr lang="en-US"/>
              <a:pPr/>
              <a:t>80</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a:t>For example, the assignment d := (a - b) + (a - c) + (a - c) might be translated into the following three-address code sequence:</a:t>
            </a:r>
          </a:p>
          <a:p>
            <a:r>
              <a:rPr lang="en-US"/>
              <a:t>t</a:t>
            </a:r>
            <a:r>
              <a:rPr lang="en-US" baseline="-25000"/>
              <a:t>1</a:t>
            </a:r>
            <a:r>
              <a:rPr lang="en-US"/>
              <a:t> = a – b</a:t>
            </a:r>
          </a:p>
          <a:p>
            <a:r>
              <a:rPr lang="en-US"/>
              <a:t>t</a:t>
            </a:r>
            <a:r>
              <a:rPr lang="en-US" baseline="-25000"/>
              <a:t>2</a:t>
            </a:r>
            <a:r>
              <a:rPr lang="en-US"/>
              <a:t> = a – c</a:t>
            </a:r>
          </a:p>
          <a:p>
            <a:pPr>
              <a:spcBef>
                <a:spcPct val="0"/>
              </a:spcBef>
            </a:pPr>
            <a:r>
              <a:rPr lang="en-US" sz="1800"/>
              <a:t>t</a:t>
            </a:r>
            <a:r>
              <a:rPr lang="en-US" sz="1800" baseline="-25000"/>
              <a:t>3 </a:t>
            </a:r>
            <a:r>
              <a:rPr lang="en-US" sz="1800"/>
              <a:t>= t</a:t>
            </a:r>
            <a:r>
              <a:rPr lang="en-US" sz="1800" baseline="-25000"/>
              <a:t>1 </a:t>
            </a:r>
            <a:r>
              <a:rPr lang="en-US" sz="1800"/>
              <a:t>+ t</a:t>
            </a:r>
            <a:r>
              <a:rPr lang="en-US" sz="1800" baseline="-25000"/>
              <a:t>2</a:t>
            </a:r>
          </a:p>
          <a:p>
            <a:pPr>
              <a:spcBef>
                <a:spcPct val="0"/>
              </a:spcBef>
            </a:pPr>
            <a:r>
              <a:rPr lang="en-US" sz="1800"/>
              <a:t>d = t</a:t>
            </a:r>
            <a:r>
              <a:rPr lang="en-US" sz="1800" baseline="-25000"/>
              <a:t>3 </a:t>
            </a:r>
            <a:r>
              <a:rPr lang="en-US" sz="1800"/>
              <a:t>+ t</a:t>
            </a:r>
            <a:r>
              <a:rPr lang="en-US" sz="1800" baseline="-25000"/>
              <a:t>2</a:t>
            </a:r>
            <a:endParaRPr lang="en-US"/>
          </a:p>
          <a:p>
            <a:pPr>
              <a:spcBef>
                <a:spcPct val="0"/>
              </a:spcBef>
            </a:pPr>
            <a:r>
              <a:rPr lang="en-US"/>
              <a:t>The code generation algorithm that we discussed would produce the code sequence as shown. Shown alongside are the values of the register and address descriptors as code generation progresses.</a:t>
            </a:r>
          </a:p>
          <a:p>
            <a:pPr>
              <a:spcBef>
                <a:spcPct val="0"/>
              </a:spcBef>
            </a:pPr>
            <a:endParaRPr lang="en-US"/>
          </a:p>
        </p:txBody>
      </p:sp>
    </p:spTree>
    <p:extLst>
      <p:ext uri="{BB962C8B-B14F-4D97-AF65-F5344CB8AC3E}">
        <p14:creationId xmlns:p14="http://schemas.microsoft.com/office/powerpoint/2010/main" val="160280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4F5DC-418E-4633-AD2C-0E59D449810F}" type="slidenum">
              <a:rPr lang="en-US"/>
              <a:pPr/>
              <a:t>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pPr marL="228600" indent="-228600"/>
            <a:r>
              <a:rPr lang="en-US" sz="2000"/>
              <a:t>Lets examine the generic issues in the design of code generators.</a:t>
            </a:r>
          </a:p>
          <a:p>
            <a:pPr marL="228600" indent="-228600">
              <a:buFontTx/>
              <a:buAutoNum type="arabicPeriod"/>
            </a:pPr>
            <a:r>
              <a:rPr lang="en-US" sz="2000"/>
              <a:t>Input to the code generator: The input to the code generator consists of the intermediate representation of the source program produced by the front end, together with the information in the symbol table that is used to determine the runtime addresses of the data objects denoted by the names in the intermediate representation. We assume that prior to code generation the input has been validated by the front end i.e. type checking, syntax, semantics etc. have been taken care of. The code generation phase can therefore proceed on the assumption that the input is free of errors.</a:t>
            </a:r>
          </a:p>
          <a:p>
            <a:pPr marL="228600" indent="-228600">
              <a:buFontTx/>
              <a:buAutoNum type="arabicPeriod"/>
            </a:pPr>
            <a:r>
              <a:rPr lang="en-US" sz="2000"/>
              <a:t>Target programs: The output of the code generator is the target program. This output may take a variety of forms; absolute machine language, relocatable machine language, or assembly language.</a:t>
            </a:r>
          </a:p>
          <a:p>
            <a:pPr marL="685800" lvl="1" indent="-228600">
              <a:buFontTx/>
              <a:buChar char="•"/>
            </a:pPr>
            <a:r>
              <a:rPr lang="en-US" sz="2000"/>
              <a:t>Producing an absolute machine language as output has the advantage that it can be placed in a fixed location in memory and immediately executed. A small program can be thus compiled and executed quickly.</a:t>
            </a:r>
          </a:p>
          <a:p>
            <a:pPr marL="685800" lvl="1" indent="-228600">
              <a:buFontTx/>
              <a:buChar char="•"/>
            </a:pPr>
            <a:r>
              <a:rPr lang="en-US" sz="2000"/>
              <a:t>Producing a relocatable machine code as output allows subprograms to be compiled separately. Although we must pay the added expense of linking and loading if we produce relocatable object modules, we gain a great deal of flexibility in being able to compile subroutines separately and to call other previously compiled programs from an object module.</a:t>
            </a:r>
          </a:p>
          <a:p>
            <a:pPr marL="685800" lvl="1" indent="-228600">
              <a:buFontTx/>
              <a:buChar char="•"/>
            </a:pPr>
            <a:r>
              <a:rPr lang="en-US" sz="2000"/>
              <a:t>Producing an assembly code as output makes the process of code generation easier as we can generate symbolic instructions. The price paid is the assembling, linking and loading steps after code generation.</a:t>
            </a:r>
          </a:p>
          <a:p>
            <a:pPr marL="228600" indent="-228600"/>
            <a:endParaRPr lang="en-US" sz="2000"/>
          </a:p>
        </p:txBody>
      </p:sp>
    </p:spTree>
    <p:extLst>
      <p:ext uri="{BB962C8B-B14F-4D97-AF65-F5344CB8AC3E}">
        <p14:creationId xmlns:p14="http://schemas.microsoft.com/office/powerpoint/2010/main" val="21692399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159A2-DED4-4CC4-974B-CEC02A8B33BE}" type="slidenum">
              <a:rPr lang="en-US"/>
              <a:pPr/>
              <a:t>81</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a:t>Machines implement conditional jumps in one of two ways.</a:t>
            </a:r>
          </a:p>
          <a:p>
            <a:r>
              <a:rPr lang="en-US"/>
              <a:t>One way is to branch if the value of a designated register meets one of the six conditions: negative, zero, positive, non-negative, non-zero, and non-positive. On such a machine a three-address statement such as if x &lt; y goto z can be implemented by subtracting y from x in register R, and then jumping to z if the value in register is negative.</a:t>
            </a:r>
          </a:p>
          <a:p>
            <a:r>
              <a:rPr lang="en-US"/>
              <a:t>A second approach, common to many machines, uses a set of condition codes to indicate whether the last quantity computed or loaded into a register is negative, zero or positive.</a:t>
            </a:r>
          </a:p>
          <a:p>
            <a:endParaRPr lang="en-US"/>
          </a:p>
        </p:txBody>
      </p:sp>
    </p:spTree>
    <p:extLst>
      <p:ext uri="{BB962C8B-B14F-4D97-AF65-F5344CB8AC3E}">
        <p14:creationId xmlns:p14="http://schemas.microsoft.com/office/powerpoint/2010/main" val="26212849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D9B6D7-1A71-4016-A908-F33DD6A60F52}" type="slidenum">
              <a:rPr lang="en-US"/>
              <a:pPr/>
              <a:t>82</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en-US"/>
              <a:t>A compare instruction has the property that it sets the condition code without actually computing the value. That is, CMP x, y sets the condition code to positive if x &gt; y, and so on. A conditional jump machine instruction makes the jump if a designated condition &lt;, =, &gt;, </a:t>
            </a:r>
            <a:r>
              <a:rPr lang="en-US">
                <a:cs typeface="Times New Roman" panose="02020603050405020304" pitchFamily="18" charset="0"/>
              </a:rPr>
              <a:t>≥, ≤ or ≠ is met. For example, if x &lt; y goto z could be implemented by</a:t>
            </a:r>
          </a:p>
          <a:p>
            <a:r>
              <a:rPr lang="en-US">
                <a:cs typeface="Times New Roman" panose="02020603050405020304" pitchFamily="18" charset="0"/>
              </a:rPr>
              <a:t>	CMP x, y</a:t>
            </a:r>
          </a:p>
          <a:p>
            <a:r>
              <a:rPr lang="en-US">
                <a:cs typeface="Times New Roman" panose="02020603050405020304" pitchFamily="18" charset="0"/>
              </a:rPr>
              <a:t>	CJ&lt; z</a:t>
            </a:r>
          </a:p>
          <a:p>
            <a:r>
              <a:rPr lang="en-US"/>
              <a:t>If we are generating code for a machine with condition codes it is useful to maintain a condition-code descriptor as we generate code. This descriptor tells the name that last set the condition code, or the pair of names compared, if the condition code was last set that way. Thus we could implement</a:t>
            </a:r>
          </a:p>
          <a:p>
            <a:r>
              <a:rPr lang="en-US"/>
              <a:t>	x := y + z</a:t>
            </a:r>
          </a:p>
          <a:p>
            <a:r>
              <a:rPr lang="en-US"/>
              <a:t>	if x &lt; 0 goto z</a:t>
            </a:r>
          </a:p>
          <a:p>
            <a:r>
              <a:rPr lang="en-US"/>
              <a:t>by</a:t>
            </a:r>
          </a:p>
          <a:p>
            <a:r>
              <a:rPr lang="en-US"/>
              <a:t>	MOV Y,R0</a:t>
            </a:r>
          </a:p>
          <a:p>
            <a:r>
              <a:rPr lang="en-US"/>
              <a:t>	ADD Z, R0</a:t>
            </a:r>
          </a:p>
          <a:p>
            <a:r>
              <a:rPr lang="en-US"/>
              <a:t>	MOV R0, X</a:t>
            </a:r>
          </a:p>
          <a:p>
            <a:r>
              <a:rPr lang="en-US"/>
              <a:t>	CJ&lt; L</a:t>
            </a:r>
          </a:p>
          <a:p>
            <a:endParaRPr lang="en-US"/>
          </a:p>
        </p:txBody>
      </p:sp>
    </p:spTree>
    <p:extLst>
      <p:ext uri="{BB962C8B-B14F-4D97-AF65-F5344CB8AC3E}">
        <p14:creationId xmlns:p14="http://schemas.microsoft.com/office/powerpoint/2010/main" val="3151007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61C73-1D8D-47FD-980C-4DFD61CEC094}" type="slidenum">
              <a:rPr lang="en-US"/>
              <a:pPr/>
              <a:t>83</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pPr marL="228600" indent="-228600"/>
            <a:r>
              <a:rPr lang="en-US"/>
              <a:t>DAG (Directed Acyclic Graphs) are useful data structures for implementing transformations on basic blocks. A DAG gives a picture of how the value computed by a statement in a basic block is used in subsequent statements of the block. Constructing a DAG from three-address statements is a good way of determining common sub-expressions (expressions computed more than once) within a block, determining which names are used inside the block but evaluated outside the block, and determining which statements of the block could have their computed value used outside the block. A DAG for a basic block is a directed cyclic graph with the following labels on nodes:</a:t>
            </a:r>
          </a:p>
          <a:p>
            <a:pPr marL="228600" indent="-228600">
              <a:buFontTx/>
              <a:buAutoNum type="arabicPeriod"/>
            </a:pPr>
            <a:r>
              <a:rPr lang="en-US"/>
              <a:t>Leaves are labeled by unique identifiers, either variable names or constants. From the operator applied to a name we determine whether the l-value or r-value of a name is needed; most leaves represent r-values. The leaves represent initial values of names, and we subscript them with 0 to avoid confusion with labels denoting “current“ values of names as in (3) below.</a:t>
            </a:r>
          </a:p>
          <a:p>
            <a:pPr marL="228600" indent="-228600">
              <a:buFontTx/>
              <a:buAutoNum type="arabicPeriod"/>
            </a:pPr>
            <a:r>
              <a:rPr lang="en-US"/>
              <a:t>Interior nodes are labeled by an operator symbol.</a:t>
            </a:r>
          </a:p>
          <a:p>
            <a:pPr marL="228600" indent="-228600">
              <a:buFontTx/>
              <a:buAutoNum type="arabicPeriod"/>
            </a:pPr>
            <a:r>
              <a:rPr lang="en-US"/>
              <a:t>Nodes are also optionally given a sequence of identifiers for labels. The intention is that interior nodes represent computed values, and the identifiers labeling a node are deemed to have that value.</a:t>
            </a:r>
          </a:p>
          <a:p>
            <a:pPr marL="228600" indent="-228600"/>
            <a:endParaRPr lang="en-US"/>
          </a:p>
        </p:txBody>
      </p:sp>
    </p:spTree>
    <p:extLst>
      <p:ext uri="{BB962C8B-B14F-4D97-AF65-F5344CB8AC3E}">
        <p14:creationId xmlns:p14="http://schemas.microsoft.com/office/powerpoint/2010/main" val="23297590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2EEE93-94DB-40CF-9B65-C530190B14E4}" type="slidenum">
              <a:rPr lang="en-US"/>
              <a:pPr/>
              <a:t>84</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a:t>For example, the slide shows a three-address code. The corresponding DAG is shown. We observe that each node of the DAG represents a formula in terms of the leaves, that is, the values possessed by variables and constants upon entering the block. For example, the node labeled t</a:t>
            </a:r>
            <a:r>
              <a:rPr lang="en-US" baseline="-25000"/>
              <a:t>4</a:t>
            </a:r>
            <a:r>
              <a:rPr lang="en-US"/>
              <a:t> represents the formula</a:t>
            </a:r>
          </a:p>
          <a:p>
            <a:r>
              <a:rPr lang="en-US"/>
              <a:t>	b[4 * i]</a:t>
            </a:r>
          </a:p>
          <a:p>
            <a:r>
              <a:rPr lang="en-US"/>
              <a:t>that is, the value of the word whose address is 4*i bytes offset from address b, which is the intended value of t</a:t>
            </a:r>
            <a:r>
              <a:rPr lang="en-US" baseline="-25000"/>
              <a:t>4</a:t>
            </a:r>
            <a:r>
              <a:rPr lang="en-US"/>
              <a:t>.</a:t>
            </a:r>
          </a:p>
          <a:p>
            <a:endParaRPr lang="en-US"/>
          </a:p>
        </p:txBody>
      </p:sp>
    </p:spTree>
    <p:extLst>
      <p:ext uri="{BB962C8B-B14F-4D97-AF65-F5344CB8AC3E}">
        <p14:creationId xmlns:p14="http://schemas.microsoft.com/office/powerpoint/2010/main" val="6808178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D9754-E323-4D14-ACD3-A9599B33BFC0}" type="slidenum">
              <a:rPr lang="en-US"/>
              <a:pPr/>
              <a:t>85</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US"/>
              <a:t>We see how to generate code for a basic block from its DAG representation. The advantage of doing so is that from a DAG we can more easily see how to rearrange the order of the final computation sequence than we can starting from a linear sequence of three-address statements or quadruples. If the DAG is a tree, we can generate code that we can prove is optimal under such criteria as program length or the fewest number of temporaries used. The algorithm for optimal code generation from a tree is also useful when the intermediate code is a parse tree.</a:t>
            </a:r>
          </a:p>
          <a:p>
            <a:endParaRPr lang="en-US"/>
          </a:p>
        </p:txBody>
      </p:sp>
    </p:spTree>
    <p:extLst>
      <p:ext uri="{BB962C8B-B14F-4D97-AF65-F5344CB8AC3E}">
        <p14:creationId xmlns:p14="http://schemas.microsoft.com/office/powerpoint/2010/main" val="986608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7AC59-10CE-4B5C-8331-3A70F4D46459}" type="slidenum">
              <a:rPr lang="en-US"/>
              <a:pPr/>
              <a:t>86</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a:t>Here, we briefly consider how the order in which computations are done can affect the cost of resulting object code. Consider the basic block and its corresponding DAG representation as shown in the slide.</a:t>
            </a:r>
          </a:p>
          <a:p>
            <a:endParaRPr lang="en-US"/>
          </a:p>
        </p:txBody>
      </p:sp>
    </p:spTree>
    <p:extLst>
      <p:ext uri="{BB962C8B-B14F-4D97-AF65-F5344CB8AC3E}">
        <p14:creationId xmlns:p14="http://schemas.microsoft.com/office/powerpoint/2010/main" val="4952424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EEE0D-B669-48F7-98B0-FC5B51282BC5}" type="slidenum">
              <a:rPr lang="en-US"/>
              <a:pPr/>
              <a:t>87</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t>If we generate code for the three-address statements using the code generation algorithm described before, we get the code sequence as shown (assuming two registers R0 and R1 are available, and only X is live on exit). On the other hand suppose we rearranged the order of the statements so that the computation of t</a:t>
            </a:r>
            <a:r>
              <a:rPr lang="en-US" baseline="-25000"/>
              <a:t>1</a:t>
            </a:r>
            <a:r>
              <a:rPr lang="en-US"/>
              <a:t> occurs immediately before that of X as:</a:t>
            </a:r>
          </a:p>
          <a:p>
            <a:pPr>
              <a:lnSpc>
                <a:spcPct val="80000"/>
              </a:lnSpc>
            </a:pPr>
            <a:r>
              <a:rPr lang="en-US" sz="1200"/>
              <a:t>	t</a:t>
            </a:r>
            <a:r>
              <a:rPr lang="en-US" sz="1200" baseline="-25000"/>
              <a:t>2</a:t>
            </a:r>
            <a:r>
              <a:rPr lang="en-US" sz="1200"/>
              <a:t> = c + d</a:t>
            </a:r>
          </a:p>
          <a:p>
            <a:r>
              <a:rPr lang="en-US" sz="1200"/>
              <a:t>	t</a:t>
            </a:r>
            <a:r>
              <a:rPr lang="en-US" sz="1200" baseline="-25000"/>
              <a:t>3</a:t>
            </a:r>
            <a:r>
              <a:rPr lang="en-US" sz="1200"/>
              <a:t> = e – t</a:t>
            </a:r>
            <a:r>
              <a:rPr lang="en-US" sz="1200" baseline="-25000"/>
              <a:t>2</a:t>
            </a:r>
          </a:p>
          <a:p>
            <a:r>
              <a:rPr lang="en-US" sz="1200"/>
              <a:t>	t</a:t>
            </a:r>
            <a:r>
              <a:rPr lang="en-US" sz="1200" baseline="-25000"/>
              <a:t>1</a:t>
            </a:r>
            <a:r>
              <a:rPr lang="en-US" sz="1200"/>
              <a:t> = a + b</a:t>
            </a:r>
            <a:endParaRPr lang="en-US" sz="1200" baseline="-25000"/>
          </a:p>
          <a:p>
            <a:r>
              <a:rPr lang="en-US" sz="1200"/>
              <a:t>	X = t</a:t>
            </a:r>
            <a:r>
              <a:rPr lang="en-US" sz="1200" baseline="-25000"/>
              <a:t>1</a:t>
            </a:r>
            <a:r>
              <a:rPr lang="en-US" sz="1200"/>
              <a:t> – t</a:t>
            </a:r>
            <a:r>
              <a:rPr lang="en-US" sz="1200" baseline="-25000"/>
              <a:t>3</a:t>
            </a:r>
          </a:p>
          <a:p>
            <a:r>
              <a:rPr lang="en-US"/>
              <a:t>Then, using the code generation algorithm, we get the new code sequence as shown (again only R0 and R1 are available). By performing the computation in this order, we have been able to save two instructions; MOV R0, t</a:t>
            </a:r>
            <a:r>
              <a:rPr lang="en-US" baseline="-25000"/>
              <a:t>1</a:t>
            </a:r>
            <a:r>
              <a:rPr lang="en-US"/>
              <a:t> (which stores the value of R0 in memory location t</a:t>
            </a:r>
            <a:r>
              <a:rPr lang="en-US" baseline="-25000"/>
              <a:t>1</a:t>
            </a:r>
            <a:r>
              <a:rPr lang="en-US"/>
              <a:t>) and MOV t</a:t>
            </a:r>
            <a:r>
              <a:rPr lang="en-US" baseline="-25000"/>
              <a:t>1</a:t>
            </a:r>
            <a:r>
              <a:rPr lang="en-US"/>
              <a:t>, R1 (which reloads the value of t</a:t>
            </a:r>
            <a:r>
              <a:rPr lang="en-US" baseline="-25000"/>
              <a:t>1</a:t>
            </a:r>
            <a:r>
              <a:rPr lang="en-US"/>
              <a:t> in the register R1).</a:t>
            </a:r>
          </a:p>
          <a:p>
            <a:endParaRPr lang="en-US"/>
          </a:p>
        </p:txBody>
      </p:sp>
    </p:spTree>
    <p:extLst>
      <p:ext uri="{BB962C8B-B14F-4D97-AF65-F5344CB8AC3E}">
        <p14:creationId xmlns:p14="http://schemas.microsoft.com/office/powerpoint/2010/main" val="20969157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65B22-4F36-490C-AC67-5A01493EDF8F}" type="slidenum">
              <a:rPr lang="en-US"/>
              <a:pPr/>
              <a:t>88</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r>
              <a:rPr lang="en-US"/>
              <a:t>A statement-by-statement code-generation strategy often produces target code that contains redundant instructions and suboptimal constructs. A simple but effective technique for locally improving the target code is peephole optimization, a method for trying to improve the performance of the target program by examining a short sequence of target instructions (called the peephole) and replacing these instructions by a shorter or faster sequence, whenever possible. The peephole is a small, moving window on the target program. The code in the peephole need not be contiguous, although some implementations do require this.</a:t>
            </a:r>
          </a:p>
          <a:p>
            <a:endParaRPr lang="en-US"/>
          </a:p>
        </p:txBody>
      </p:sp>
    </p:spTree>
    <p:extLst>
      <p:ext uri="{BB962C8B-B14F-4D97-AF65-F5344CB8AC3E}">
        <p14:creationId xmlns:p14="http://schemas.microsoft.com/office/powerpoint/2010/main" val="31115540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28A7D6-1921-4549-8C5D-C8F34EE2244D}" type="slidenum">
              <a:rPr lang="en-US"/>
              <a:pPr/>
              <a:t>89</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lang="en-US"/>
              <a:t>Now, we will give some examples of program transformations that are characteristic of peephole optimization:</a:t>
            </a:r>
          </a:p>
          <a:p>
            <a:r>
              <a:rPr lang="en-US"/>
              <a:t>Redundant loads and stores:</a:t>
            </a:r>
          </a:p>
          <a:p>
            <a:r>
              <a:rPr lang="en-US"/>
              <a:t>If we see the instruction sequence</a:t>
            </a:r>
          </a:p>
          <a:p>
            <a:r>
              <a:rPr lang="en-US"/>
              <a:t>	Move R</a:t>
            </a:r>
            <a:r>
              <a:rPr lang="en-US" baseline="-25000"/>
              <a:t>0</a:t>
            </a:r>
            <a:r>
              <a:rPr lang="en-US"/>
              <a:t>, a</a:t>
            </a:r>
          </a:p>
          <a:p>
            <a:r>
              <a:rPr lang="en-US"/>
              <a:t>	Move a, R</a:t>
            </a:r>
            <a:r>
              <a:rPr lang="en-US" baseline="-25000"/>
              <a:t>0</a:t>
            </a:r>
          </a:p>
          <a:p>
            <a:r>
              <a:rPr lang="en-US"/>
              <a:t>We can delete instruction (2) because whenever (2) is executed, (1) will ensure that the value of a is already in register R0. Note that is (2) has a label, we could not be sure that (1) was always executed immediately before (2) and so we could not remove (2).</a:t>
            </a:r>
          </a:p>
          <a:p>
            <a:endParaRPr lang="en-US"/>
          </a:p>
        </p:txBody>
      </p:sp>
    </p:spTree>
    <p:extLst>
      <p:ext uri="{BB962C8B-B14F-4D97-AF65-F5344CB8AC3E}">
        <p14:creationId xmlns:p14="http://schemas.microsoft.com/office/powerpoint/2010/main" val="3100042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D1676-E0B4-4D68-BF36-5B51EA82BA80}" type="slidenum">
              <a:rPr lang="en-US"/>
              <a:pPr/>
              <a:t>90</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a:t>Another opportunity for peephole optimization is the removal of unreachable instructions.</a:t>
            </a:r>
          </a:p>
          <a:p>
            <a:endParaRPr lang="en-US"/>
          </a:p>
        </p:txBody>
      </p:sp>
    </p:spTree>
    <p:extLst>
      <p:ext uri="{BB962C8B-B14F-4D97-AF65-F5344CB8AC3E}">
        <p14:creationId xmlns:p14="http://schemas.microsoft.com/office/powerpoint/2010/main" val="128068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09D9DBFC-A129-47C3-AFB7-ABA1EBC48468}" type="slidenum">
              <a:rPr lang="en-US" smtClean="0"/>
              <a:pPr/>
              <a:t>6</a:t>
            </a:fld>
            <a:endParaRPr lang="en-US" dirty="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351392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222C4AA-4C62-42C0-BFDC-379E84D078A9}" type="slidenum">
              <a:rPr lang="en-US" smtClean="0"/>
              <a:pPr/>
              <a:t>7</a:t>
            </a:fld>
            <a:endParaRPr lang="en-US" dirty="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8725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12D919-F6BA-4022-B63A-0968A26ECEB2}" type="slidenum">
              <a:rPr lang="en-US"/>
              <a:pPr/>
              <a:t>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pPr marL="228600" indent="-228600"/>
            <a:r>
              <a:rPr lang="en-US"/>
              <a:t>The nature of the instruction set of the target machine determines the difficulty of instruction selection. The uniformity and completeness of the instruction set are important factors. So, the instruction selection depends upon:</a:t>
            </a:r>
          </a:p>
          <a:p>
            <a:pPr marL="228600" indent="-228600">
              <a:buFontTx/>
              <a:buAutoNum type="arabicPeriod"/>
            </a:pPr>
            <a:r>
              <a:rPr lang="en-US"/>
              <a:t>Instructions used i.e. which instructions should be used in case there are multiple instructions that do the same job.</a:t>
            </a:r>
          </a:p>
          <a:p>
            <a:pPr marL="228600" indent="-228600">
              <a:buFontTx/>
              <a:buAutoNum type="arabicPeriod"/>
            </a:pPr>
            <a:r>
              <a:rPr lang="en-US"/>
              <a:t>Uniformity i.e. support for different object/data types, what op-codes are applicable on what data types etc.</a:t>
            </a:r>
          </a:p>
          <a:p>
            <a:pPr marL="228600" indent="-228600">
              <a:buFontTx/>
              <a:buAutoNum type="arabicPeriod"/>
            </a:pPr>
            <a:r>
              <a:rPr lang="en-US"/>
              <a:t>Completeness: Not all source programs can be converted/translated in to machine code for all architectures/machines. E.g. 80x86 doesn’t support multiplication.</a:t>
            </a:r>
          </a:p>
          <a:p>
            <a:pPr marL="228600" indent="-228600">
              <a:buFontTx/>
              <a:buAutoNum type="arabicPeriod"/>
            </a:pPr>
            <a:r>
              <a:rPr lang="en-US"/>
              <a:t>Instruction Speed: This is needed for better performance.</a:t>
            </a:r>
          </a:p>
          <a:p>
            <a:pPr marL="228600" indent="-228600">
              <a:buFontTx/>
              <a:buAutoNum type="arabicPeriod"/>
            </a:pPr>
            <a:r>
              <a:rPr lang="en-US"/>
              <a:t>Register Allocation:</a:t>
            </a:r>
          </a:p>
          <a:p>
            <a:pPr marL="685800" lvl="1" indent="-228600">
              <a:buFontTx/>
              <a:buChar char="•"/>
            </a:pPr>
            <a:r>
              <a:rPr lang="en-US"/>
              <a:t>Instructions involving registers are usually faster than those involving operands memory.</a:t>
            </a:r>
          </a:p>
          <a:p>
            <a:pPr marL="685800" lvl="1" indent="-228600">
              <a:buFontTx/>
              <a:buChar char="•"/>
            </a:pPr>
            <a:r>
              <a:rPr lang="en-US"/>
              <a:t>Store long life time values that are often used in registers.</a:t>
            </a:r>
          </a:p>
          <a:p>
            <a:pPr marL="228600" indent="-228600">
              <a:buFontTx/>
              <a:buAutoNum type="arabicPeriod"/>
            </a:pPr>
            <a:r>
              <a:rPr lang="en-US"/>
              <a:t>Evaluation Order: The order in which the instructions will be executed. This increases performance of the code.</a:t>
            </a:r>
          </a:p>
          <a:p>
            <a:pPr marL="228600" indent="-228600"/>
            <a:endParaRPr lang="en-US"/>
          </a:p>
        </p:txBody>
      </p:sp>
    </p:spTree>
    <p:extLst>
      <p:ext uri="{BB962C8B-B14F-4D97-AF65-F5344CB8AC3E}">
        <p14:creationId xmlns:p14="http://schemas.microsoft.com/office/powerpoint/2010/main" val="367123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2A0B0876-D5A7-4224-876B-F12FC0158A4B}" type="slidenum">
              <a:rPr lang="en-US" smtClean="0"/>
              <a:pPr/>
              <a:t>9</a:t>
            </a:fld>
            <a:endParaRPr lang="en-US" dirty="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24133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dirty="0"/>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99B51253-F7C9-46F3-8C0C-4F7246653218}" type="datetime1">
              <a:rPr lang="en-US" smtClean="0"/>
              <a:pPr>
                <a:defRPr/>
              </a:pPr>
              <a:t>11/27/2017</a:t>
            </a:fld>
            <a:endParaRPr lang="en-US" dirty="0"/>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dirty="0"/>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388A1389-6684-4F8E-9D27-46CFFC0947B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D54F7CB-B602-409D-A3DC-833BF495B41A}" type="datetime1">
              <a:rPr lang="en-US" smtClean="0"/>
              <a:pPr>
                <a:defRPr/>
              </a:pPr>
              <a:t>11/27/2017</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C863C6A9-EF7D-450D-BFE0-152E6EA730E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03037B3-E30C-41AB-B810-F2A6EC63739C}" type="datetime1">
              <a:rPr lang="en-US" smtClean="0"/>
              <a:pPr>
                <a:defRPr/>
              </a:pPr>
              <a:t>11/27/2017</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942B8811-40DB-4988-93DF-8227FA3B93D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C08B76C2-3A12-4223-93FD-3D981BD7D4DA}" type="slidenum">
              <a:rPr lang="en-US"/>
              <a:pPr/>
              <a:t>‹#›</a:t>
            </a:fld>
            <a:endParaRPr lang="en-US"/>
          </a:p>
        </p:txBody>
      </p:sp>
    </p:spTree>
    <p:extLst>
      <p:ext uri="{BB962C8B-B14F-4D97-AF65-F5344CB8AC3E}">
        <p14:creationId xmlns:p14="http://schemas.microsoft.com/office/powerpoint/2010/main" val="74469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6456D40E-F0C6-4828-8212-F6829B917B6C}" type="datetime1">
              <a:rPr lang="en-US" smtClean="0"/>
              <a:pPr>
                <a:defRPr/>
              </a:pPr>
              <a:t>11/27/2017</a:t>
            </a:fld>
            <a:endParaRPr lang="en-US" dirty="0"/>
          </a:p>
        </p:txBody>
      </p:sp>
      <p:sp>
        <p:nvSpPr>
          <p:cNvPr id="5" name="Slide Number Placeholder 8"/>
          <p:cNvSpPr>
            <a:spLocks noGrp="1"/>
          </p:cNvSpPr>
          <p:nvPr>
            <p:ph type="sldNum" sz="quarter" idx="11"/>
          </p:nvPr>
        </p:nvSpPr>
        <p:spPr/>
        <p:txBody>
          <a:bodyPr rtlCol="0"/>
          <a:lstStyle>
            <a:lvl1pPr>
              <a:defRPr/>
            </a:lvl1pPr>
          </a:lstStyle>
          <a:p>
            <a:pPr>
              <a:defRPr/>
            </a:pPr>
            <a:fld id="{35EEB8B7-0F7D-4CFB-B61B-6F27B7C02B7E}" type="slidenum">
              <a:rPr lang="en-US"/>
              <a:pPr>
                <a:defRPr/>
              </a:pPr>
              <a:t>‹#›</a:t>
            </a:fld>
            <a:endParaRPr lang="en-US" dirty="0"/>
          </a:p>
        </p:txBody>
      </p:sp>
      <p:sp>
        <p:nvSpPr>
          <p:cNvPr id="6" name="Footer Placeholder 9"/>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dirty="0"/>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dirty="0"/>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AAAABE78-8892-4536-95DF-A105AA4966FF}" type="datetime1">
              <a:rPr lang="en-US" smtClean="0"/>
              <a:pPr>
                <a:defRPr/>
              </a:pPr>
              <a:t>11/27/2017</a:t>
            </a:fld>
            <a:endParaRPr lang="en-US" dirty="0"/>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dirty="0"/>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3E2A105E-820B-4345-805E-D0AFED67CF7F}"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1FFCA97B-E255-4305-9AAF-021F27C5B4DD}" type="datetime1">
              <a:rPr lang="en-US" smtClean="0"/>
              <a:pPr>
                <a:defRPr/>
              </a:pPr>
              <a:t>11/27/2017</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45AD5B5C-83C7-4E07-ADF2-00BF9D675A5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66B2A874-AAA6-4B90-8E49-982438A8AAE9}" type="datetime1">
              <a:rPr lang="en-US" smtClean="0"/>
              <a:pPr>
                <a:defRPr/>
              </a:pPr>
              <a:t>11/27/2017</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dirty="0"/>
          </a:p>
        </p:txBody>
      </p:sp>
      <p:sp>
        <p:nvSpPr>
          <p:cNvPr id="9" name="Slide Number Placeholder 22"/>
          <p:cNvSpPr>
            <a:spLocks noGrp="1"/>
          </p:cNvSpPr>
          <p:nvPr>
            <p:ph type="sldNum" sz="quarter" idx="12"/>
          </p:nvPr>
        </p:nvSpPr>
        <p:spPr/>
        <p:txBody>
          <a:bodyPr/>
          <a:lstStyle>
            <a:lvl1pPr>
              <a:defRPr/>
            </a:lvl1pPr>
          </a:lstStyle>
          <a:p>
            <a:pPr>
              <a:defRPr/>
            </a:pPr>
            <a:fld id="{062AF2FE-E54E-42FB-B70B-596A2E51B28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58BDE8E6-7819-40EC-A6F5-4ED981A5EF7E}" type="datetime1">
              <a:rPr lang="en-US" smtClean="0"/>
              <a:pPr>
                <a:defRPr/>
              </a:pPr>
              <a:t>11/27/2017</a:t>
            </a:fld>
            <a:endParaRPr lang="en-US" dirty="0"/>
          </a:p>
        </p:txBody>
      </p:sp>
      <p:sp>
        <p:nvSpPr>
          <p:cNvPr id="4" name="Slide Number Placeholder 6"/>
          <p:cNvSpPr>
            <a:spLocks noGrp="1"/>
          </p:cNvSpPr>
          <p:nvPr>
            <p:ph type="sldNum" sz="quarter" idx="11"/>
          </p:nvPr>
        </p:nvSpPr>
        <p:spPr/>
        <p:txBody>
          <a:bodyPr rtlCol="0"/>
          <a:lstStyle>
            <a:lvl1pPr>
              <a:defRPr/>
            </a:lvl1pPr>
          </a:lstStyle>
          <a:p>
            <a:pPr>
              <a:defRPr/>
            </a:pPr>
            <a:fld id="{4179404C-A432-4193-9955-6FFE12148A45}" type="slidenum">
              <a:rPr lang="en-US"/>
              <a:pPr>
                <a:defRPr/>
              </a:pPr>
              <a:t>‹#›</a:t>
            </a:fld>
            <a:endParaRPr lang="en-US" dirty="0"/>
          </a:p>
        </p:txBody>
      </p:sp>
      <p:sp>
        <p:nvSpPr>
          <p:cNvPr id="5" name="Footer Placeholder 7"/>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A0694F32-DEE9-4A05-86F5-962E8BFAB440}" type="datetime1">
              <a:rPr lang="en-US" smtClean="0"/>
              <a:pPr>
                <a:defRPr/>
              </a:pPr>
              <a:t>11/27/2017</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22"/>
          <p:cNvSpPr>
            <a:spLocks noGrp="1"/>
          </p:cNvSpPr>
          <p:nvPr>
            <p:ph type="sldNum" sz="quarter" idx="12"/>
          </p:nvPr>
        </p:nvSpPr>
        <p:spPr/>
        <p:txBody>
          <a:bodyPr/>
          <a:lstStyle>
            <a:lvl1pPr>
              <a:defRPr/>
            </a:lvl1pPr>
          </a:lstStyle>
          <a:p>
            <a:pPr>
              <a:defRPr/>
            </a:pPr>
            <a:fld id="{70A1C836-4D49-43CB-90FB-A9C312AD1E7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0B8BBE8B-9442-4718-A251-CD85D9BF7F75}" type="datetime1">
              <a:rPr lang="en-US" smtClean="0"/>
              <a:pPr>
                <a:defRPr/>
              </a:pPr>
              <a:t>11/27/2017</a:t>
            </a:fld>
            <a:endParaRPr lang="en-US" dirty="0"/>
          </a:p>
        </p:txBody>
      </p:sp>
      <p:sp>
        <p:nvSpPr>
          <p:cNvPr id="13" name="Slide Number Placeholder 21"/>
          <p:cNvSpPr>
            <a:spLocks noGrp="1"/>
          </p:cNvSpPr>
          <p:nvPr>
            <p:ph type="sldNum" sz="quarter" idx="11"/>
          </p:nvPr>
        </p:nvSpPr>
        <p:spPr/>
        <p:txBody>
          <a:bodyPr rtlCol="0"/>
          <a:lstStyle>
            <a:lvl1pPr>
              <a:defRPr/>
            </a:lvl1pPr>
          </a:lstStyle>
          <a:p>
            <a:pPr>
              <a:defRPr/>
            </a:pPr>
            <a:fld id="{5B36ABFC-7258-4A10-A4D7-9B8C21CE3182}" type="slidenum">
              <a:rPr lang="en-US"/>
              <a:pPr>
                <a:defRPr/>
              </a:pPr>
              <a:t>‹#›</a:t>
            </a:fld>
            <a:endParaRPr lang="en-US" dirty="0"/>
          </a:p>
        </p:txBody>
      </p:sp>
      <p:sp>
        <p:nvSpPr>
          <p:cNvPr id="14" name="Footer Placeholder 22"/>
          <p:cNvSpPr>
            <a:spLocks noGrp="1"/>
          </p:cNvSpPr>
          <p:nvPr>
            <p:ph type="ftr" sz="quarter" idx="12"/>
          </p:nvPr>
        </p:nvSpPr>
        <p:spPr/>
        <p:txBody>
          <a:bodyPr rtlCol="0"/>
          <a:lstStyle>
            <a:lvl1pP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65767E71-4602-4482-AA24-11BA8F705423}" type="datetime1">
              <a:rPr lang="en-US" smtClean="0"/>
              <a:pPr>
                <a:defRPr/>
              </a:pPr>
              <a:t>11/27/2017</a:t>
            </a:fld>
            <a:endParaRPr lang="en-US" dirty="0"/>
          </a:p>
        </p:txBody>
      </p:sp>
      <p:sp>
        <p:nvSpPr>
          <p:cNvPr id="13" name="Slide Number Placeholder 17"/>
          <p:cNvSpPr>
            <a:spLocks noGrp="1"/>
          </p:cNvSpPr>
          <p:nvPr>
            <p:ph type="sldNum" sz="quarter" idx="11"/>
          </p:nvPr>
        </p:nvSpPr>
        <p:spPr/>
        <p:txBody>
          <a:bodyPr rtlCol="0"/>
          <a:lstStyle>
            <a:lvl1pPr>
              <a:defRPr/>
            </a:lvl1pPr>
          </a:lstStyle>
          <a:p>
            <a:pPr>
              <a:defRPr/>
            </a:pPr>
            <a:fld id="{CAB1B737-5701-4C34-85DC-9D38BB78715E}" type="slidenum">
              <a:rPr lang="en-US"/>
              <a:pPr>
                <a:defRPr/>
              </a:pPr>
              <a:t>‹#›</a:t>
            </a:fld>
            <a:endParaRPr lang="en-US" dirty="0"/>
          </a:p>
        </p:txBody>
      </p:sp>
      <p:sp>
        <p:nvSpPr>
          <p:cNvPr id="14" name="Footer Placeholder 20"/>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defRPr>
            </a:lvl1pPr>
          </a:lstStyle>
          <a:p>
            <a:pPr>
              <a:defRPr/>
            </a:pPr>
            <a:fld id="{A203215E-38D9-434B-9E9B-FAAD06DAC400}" type="datetime1">
              <a:rPr lang="en-US" smtClean="0"/>
              <a:pPr>
                <a:defRPr/>
              </a:pPr>
              <a:t>11/27/2017</a:t>
            </a:fld>
            <a:endParaRPr lang="en-US" dirty="0"/>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a:solidFill>
                  <a:srgbClr val="FFFFFF"/>
                </a:solidFill>
              </a:defRPr>
            </a:lvl1pPr>
          </a:lstStyle>
          <a:p>
            <a:pPr>
              <a:defRPr/>
            </a:pPr>
            <a:fld id="{CF5D0ED8-9C93-4F6A-9350-88B71BBB177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1" r:id="rId4"/>
    <p:sldLayoutId id="2147483742" r:id="rId5"/>
    <p:sldLayoutId id="2147483749" r:id="rId6"/>
    <p:sldLayoutId id="2147483743" r:id="rId7"/>
    <p:sldLayoutId id="2147483750" r:id="rId8"/>
    <p:sldLayoutId id="2147483751" r:id="rId9"/>
    <p:sldLayoutId id="2147483744" r:id="rId10"/>
    <p:sldLayoutId id="2147483745" r:id="rId11"/>
    <p:sldLayoutId id="2147483752" r:id="rId12"/>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81200" y="5105400"/>
            <a:ext cx="7772400" cy="1143000"/>
          </a:xfrm>
        </p:spPr>
        <p:txBody>
          <a:bodyPr>
            <a:normAutofit fontScale="90000"/>
          </a:bodyPr>
          <a:lstStyle/>
          <a:p>
            <a:pPr eaLnBrk="1" fontAlgn="auto" hangingPunct="1">
              <a:spcAft>
                <a:spcPts val="0"/>
              </a:spcAft>
              <a:defRPr/>
            </a:pPr>
            <a:r>
              <a:rPr lang="en-US" sz="5300" dirty="0" smtClean="0"/>
              <a:t>Code Generation</a:t>
            </a:r>
            <a:r>
              <a:rPr lang="en-US" sz="4300" dirty="0" smtClean="0"/>
              <a:t/>
            </a:r>
            <a:br>
              <a:rPr lang="en-US" sz="4300" dirty="0" smtClean="0"/>
            </a:br>
            <a:r>
              <a:rPr lang="en-US" sz="4300" smtClean="0"/>
              <a:t>Lecture 14-15</a:t>
            </a:r>
            <a:endParaRPr lang="en-US" sz="43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4D6994-3711-4B06-A5B1-85F77B8709EC}" type="slidenum">
              <a:rPr lang="en-US"/>
              <a:pPr/>
              <a:t>10</a:t>
            </a:fld>
            <a:endParaRPr lang="en-US"/>
          </a:p>
        </p:txBody>
      </p:sp>
      <p:sp>
        <p:nvSpPr>
          <p:cNvPr id="59394" name="Rectangle 2"/>
          <p:cNvSpPr>
            <a:spLocks noGrp="1" noChangeArrowheads="1"/>
          </p:cNvSpPr>
          <p:nvPr>
            <p:ph type="title"/>
          </p:nvPr>
        </p:nvSpPr>
        <p:spPr>
          <a:xfrm>
            <a:off x="731838" y="228600"/>
            <a:ext cx="7772400" cy="1143000"/>
          </a:xfrm>
        </p:spPr>
        <p:txBody>
          <a:bodyPr/>
          <a:lstStyle/>
          <a:p>
            <a:r>
              <a:rPr lang="en-US"/>
              <a:t>Instruction Selection</a:t>
            </a:r>
          </a:p>
        </p:txBody>
      </p:sp>
      <p:sp>
        <p:nvSpPr>
          <p:cNvPr id="59395" name="Rectangle 3"/>
          <p:cNvSpPr>
            <a:spLocks noGrp="1" noChangeArrowheads="1"/>
          </p:cNvSpPr>
          <p:nvPr>
            <p:ph type="body" idx="1"/>
          </p:nvPr>
        </p:nvSpPr>
        <p:spPr>
          <a:xfrm>
            <a:off x="685800" y="1325563"/>
            <a:ext cx="7772400" cy="4559300"/>
          </a:xfrm>
        </p:spPr>
        <p:txBody>
          <a:bodyPr/>
          <a:lstStyle/>
          <a:p>
            <a:r>
              <a:rPr lang="en-US" sz="2000" b="1"/>
              <a:t>straight forward code if efficiency is not an issue</a:t>
            </a:r>
          </a:p>
          <a:p>
            <a:pPr lvl="1">
              <a:buFontTx/>
              <a:buNone/>
            </a:pPr>
            <a:r>
              <a:rPr lang="en-US" sz="2000" b="1"/>
              <a:t>	</a:t>
            </a:r>
          </a:p>
          <a:p>
            <a:pPr lvl="1">
              <a:buFontTx/>
              <a:buNone/>
            </a:pPr>
            <a:r>
              <a:rPr lang="en-US" sz="2000" b="1"/>
              <a:t>	a=b+c		Mov b, R</a:t>
            </a:r>
            <a:r>
              <a:rPr lang="en-US" sz="2000" b="1" baseline="-25000"/>
              <a:t>0</a:t>
            </a:r>
          </a:p>
          <a:p>
            <a:pPr lvl="1">
              <a:buFontTx/>
              <a:buNone/>
            </a:pPr>
            <a:r>
              <a:rPr lang="en-US" sz="2000" b="1"/>
              <a:t>	d=a+e		Add c, R</a:t>
            </a:r>
            <a:r>
              <a:rPr lang="en-US" sz="2000" b="1" baseline="-25000"/>
              <a:t>0</a:t>
            </a:r>
            <a:r>
              <a:rPr lang="en-US" sz="2000" b="1"/>
              <a:t> </a:t>
            </a:r>
          </a:p>
          <a:p>
            <a:pPr lvl="1">
              <a:buFontTx/>
              <a:buNone/>
            </a:pPr>
            <a:r>
              <a:rPr lang="en-US" sz="2000" b="1"/>
              <a:t>				Mov R</a:t>
            </a:r>
            <a:r>
              <a:rPr lang="en-US" sz="2000" b="1" baseline="-25000"/>
              <a:t>0</a:t>
            </a:r>
            <a:r>
              <a:rPr lang="en-US" sz="2000" b="1"/>
              <a:t>, a</a:t>
            </a:r>
          </a:p>
          <a:p>
            <a:pPr lvl="1">
              <a:buFontTx/>
              <a:buNone/>
            </a:pPr>
            <a:r>
              <a:rPr lang="en-US" sz="2000" b="1"/>
              <a:t>				Mov a, R</a:t>
            </a:r>
            <a:r>
              <a:rPr lang="en-US" sz="2000" b="1" baseline="-25000"/>
              <a:t>0</a:t>
            </a:r>
            <a:r>
              <a:rPr lang="en-US" sz="2000" b="1"/>
              <a:t> 	can be eliminated</a:t>
            </a:r>
          </a:p>
          <a:p>
            <a:pPr lvl="1">
              <a:buFontTx/>
              <a:buNone/>
            </a:pPr>
            <a:r>
              <a:rPr lang="en-US" sz="2000" b="1"/>
              <a:t>				Add e, R</a:t>
            </a:r>
            <a:r>
              <a:rPr lang="en-US" sz="2000" b="1" baseline="-25000"/>
              <a:t>0</a:t>
            </a:r>
            <a:r>
              <a:rPr lang="en-US" sz="2000" b="1"/>
              <a:t> </a:t>
            </a:r>
          </a:p>
          <a:p>
            <a:pPr lvl="1">
              <a:buFontTx/>
              <a:buNone/>
            </a:pPr>
            <a:r>
              <a:rPr lang="en-US" sz="2000" b="1"/>
              <a:t>				Mov R</a:t>
            </a:r>
            <a:r>
              <a:rPr lang="en-US" sz="2000" b="1" baseline="-25000"/>
              <a:t>0</a:t>
            </a:r>
            <a:r>
              <a:rPr lang="en-US" sz="2000" b="1"/>
              <a:t>, d</a:t>
            </a:r>
          </a:p>
          <a:p>
            <a:pPr lvl="1">
              <a:buFontTx/>
              <a:buNone/>
            </a:pPr>
            <a:endParaRPr lang="en-US" sz="2000" b="1"/>
          </a:p>
          <a:p>
            <a:pPr>
              <a:buFontTx/>
              <a:buNone/>
            </a:pPr>
            <a:r>
              <a:rPr lang="en-US" sz="2000" b="1"/>
              <a:t>		a=a+1		Mov a, R</a:t>
            </a:r>
            <a:r>
              <a:rPr lang="en-US" sz="2000" b="1" baseline="-25000"/>
              <a:t>0</a:t>
            </a:r>
            <a:r>
              <a:rPr lang="en-US" sz="2000" b="1"/>
              <a:t> 		Inc a</a:t>
            </a:r>
          </a:p>
          <a:p>
            <a:pPr lvl="1">
              <a:buFontTx/>
              <a:buNone/>
            </a:pPr>
            <a:r>
              <a:rPr lang="en-US" sz="2000" b="1"/>
              <a:t>				Add #1, R</a:t>
            </a:r>
            <a:r>
              <a:rPr lang="en-US" sz="2000" b="1" baseline="-25000"/>
              <a:t>0</a:t>
            </a:r>
          </a:p>
          <a:p>
            <a:pPr lvl="1">
              <a:buFontTx/>
              <a:buNone/>
            </a:pPr>
            <a:r>
              <a:rPr lang="en-US" sz="2000" b="1"/>
              <a:t>				Mov R</a:t>
            </a:r>
            <a:r>
              <a:rPr lang="en-US" sz="2000" b="1" baseline="-25000"/>
              <a:t>0</a:t>
            </a:r>
            <a:r>
              <a:rPr lang="en-US" sz="2000" b="1"/>
              <a:t>, a</a:t>
            </a:r>
          </a:p>
        </p:txBody>
      </p:sp>
    </p:spTree>
    <p:extLst>
      <p:ext uri="{BB962C8B-B14F-4D97-AF65-F5344CB8AC3E}">
        <p14:creationId xmlns:p14="http://schemas.microsoft.com/office/powerpoint/2010/main" val="15004952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1"/>
          <p:cNvSpPr>
            <a:spLocks noGrp="1"/>
          </p:cNvSpPr>
          <p:nvPr>
            <p:ph type="sldNum" sz="quarter" idx="12"/>
          </p:nvPr>
        </p:nvSpPr>
        <p:spPr/>
        <p:txBody>
          <a:bodyPr/>
          <a:lstStyle/>
          <a:p>
            <a:fld id="{B06BEA36-EDE7-4F96-B908-88B8260E236D}" type="slidenum">
              <a:rPr lang="en-US"/>
              <a:pPr/>
              <a:t>100</a:t>
            </a:fld>
            <a:endParaRPr lang="en-US"/>
          </a:p>
        </p:txBody>
      </p:sp>
      <p:sp>
        <p:nvSpPr>
          <p:cNvPr id="98306" name="Rectangle 2"/>
          <p:cNvSpPr>
            <a:spLocks noGrp="1" noChangeArrowheads="1"/>
          </p:cNvSpPr>
          <p:nvPr>
            <p:ph type="title"/>
          </p:nvPr>
        </p:nvSpPr>
        <p:spPr>
          <a:xfrm>
            <a:off x="639763" y="0"/>
            <a:ext cx="7772400" cy="1143000"/>
          </a:xfrm>
        </p:spPr>
        <p:txBody>
          <a:bodyPr/>
          <a:lstStyle/>
          <a:p>
            <a:r>
              <a:rPr lang="en-US"/>
              <a:t>Example …</a:t>
            </a:r>
          </a:p>
        </p:txBody>
      </p:sp>
      <p:sp>
        <p:nvSpPr>
          <p:cNvPr id="98307" name="Text Box 3"/>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8308" name="Text Box 4"/>
          <p:cNvSpPr txBox="1">
            <a:spLocks noChangeArrowheads="1"/>
          </p:cNvSpPr>
          <p:nvPr/>
        </p:nvSpPr>
        <p:spPr bwMode="auto">
          <a:xfrm>
            <a:off x="4941888" y="24653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8313" name="Text Box 9"/>
          <p:cNvSpPr txBox="1">
            <a:spLocks noChangeArrowheads="1"/>
          </p:cNvSpPr>
          <p:nvPr/>
        </p:nvSpPr>
        <p:spPr bwMode="auto">
          <a:xfrm>
            <a:off x="6764338" y="334803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8314" name="Text Box 10"/>
          <p:cNvSpPr txBox="1">
            <a:spLocks noChangeArrowheads="1"/>
          </p:cNvSpPr>
          <p:nvPr/>
        </p:nvSpPr>
        <p:spPr bwMode="auto">
          <a:xfrm>
            <a:off x="7677150" y="43132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a:t>
            </a:r>
          </a:p>
        </p:txBody>
      </p:sp>
      <p:sp>
        <p:nvSpPr>
          <p:cNvPr id="98315" name="Line 11"/>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16" name="Line 12"/>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17" name="Line 13"/>
          <p:cNvSpPr>
            <a:spLocks noChangeShapeType="1"/>
          </p:cNvSpPr>
          <p:nvPr/>
        </p:nvSpPr>
        <p:spPr bwMode="auto">
          <a:xfrm flipH="1">
            <a:off x="4303713" y="2838450"/>
            <a:ext cx="685800" cy="617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21" name="Text Box 17"/>
          <p:cNvSpPr txBox="1">
            <a:spLocks noChangeArrowheads="1"/>
          </p:cNvSpPr>
          <p:nvPr/>
        </p:nvSpPr>
        <p:spPr bwMode="auto">
          <a:xfrm>
            <a:off x="5837238" y="52689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8322" name="Text Box 18"/>
          <p:cNvSpPr txBox="1">
            <a:spLocks noChangeArrowheads="1"/>
          </p:cNvSpPr>
          <p:nvPr/>
        </p:nvSpPr>
        <p:spPr bwMode="auto">
          <a:xfrm>
            <a:off x="5170488" y="62230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c</a:t>
            </a:r>
          </a:p>
        </p:txBody>
      </p:sp>
      <p:sp>
        <p:nvSpPr>
          <p:cNvPr id="98323" name="Text Box 19"/>
          <p:cNvSpPr txBox="1">
            <a:spLocks noChangeArrowheads="1"/>
          </p:cNvSpPr>
          <p:nvPr/>
        </p:nvSpPr>
        <p:spPr bwMode="auto">
          <a:xfrm>
            <a:off x="6423025" y="62182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8324" name="Text Box 20"/>
          <p:cNvSpPr txBox="1">
            <a:spLocks noChangeArrowheads="1"/>
          </p:cNvSpPr>
          <p:nvPr/>
        </p:nvSpPr>
        <p:spPr bwMode="auto">
          <a:xfrm>
            <a:off x="5872163" y="43640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8325" name="Line 21"/>
          <p:cNvSpPr>
            <a:spLocks noChangeShapeType="1"/>
          </p:cNvSpPr>
          <p:nvPr/>
        </p:nvSpPr>
        <p:spPr bwMode="auto">
          <a:xfrm>
            <a:off x="6032500" y="46751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26" name="Line 22"/>
          <p:cNvSpPr>
            <a:spLocks noChangeShapeType="1"/>
          </p:cNvSpPr>
          <p:nvPr/>
        </p:nvSpPr>
        <p:spPr bwMode="auto">
          <a:xfrm flipH="1">
            <a:off x="5400675" y="56705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27" name="Line 23"/>
          <p:cNvSpPr>
            <a:spLocks noChangeShapeType="1"/>
          </p:cNvSpPr>
          <p:nvPr/>
        </p:nvSpPr>
        <p:spPr bwMode="auto">
          <a:xfrm>
            <a:off x="6180138" y="56705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28" name="Line 24"/>
          <p:cNvSpPr>
            <a:spLocks noChangeShapeType="1"/>
          </p:cNvSpPr>
          <p:nvPr/>
        </p:nvSpPr>
        <p:spPr bwMode="auto">
          <a:xfrm>
            <a:off x="5313363" y="2811463"/>
            <a:ext cx="1465262" cy="698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29" name="Line 25"/>
          <p:cNvSpPr>
            <a:spLocks noChangeShapeType="1"/>
          </p:cNvSpPr>
          <p:nvPr/>
        </p:nvSpPr>
        <p:spPr bwMode="auto">
          <a:xfrm flipH="1">
            <a:off x="6242050" y="3652838"/>
            <a:ext cx="671513"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30" name="Line 26"/>
          <p:cNvSpPr>
            <a:spLocks noChangeShapeType="1"/>
          </p:cNvSpPr>
          <p:nvPr/>
        </p:nvSpPr>
        <p:spPr bwMode="auto">
          <a:xfrm>
            <a:off x="7015163" y="3673475"/>
            <a:ext cx="796925" cy="677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31" name="Text Box 27"/>
          <p:cNvSpPr txBox="1">
            <a:spLocks noChangeArrowheads="1"/>
          </p:cNvSpPr>
          <p:nvPr/>
        </p:nvSpPr>
        <p:spPr bwMode="auto">
          <a:xfrm>
            <a:off x="6550025" y="679450"/>
            <a:ext cx="25939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3366FF"/>
                </a:solidFill>
                <a:latin typeface="Georgia" panose="02040502050405020303" pitchFamily="18" charset="0"/>
              </a:rPr>
              <a:t>Generate</a:t>
            </a:r>
          </a:p>
          <a:p>
            <a:endParaRPr lang="en-US">
              <a:solidFill>
                <a:srgbClr val="3366FF"/>
              </a:solidFill>
              <a:latin typeface="Georgia" panose="02040502050405020303" pitchFamily="18" charset="0"/>
            </a:endParaRPr>
          </a:p>
          <a:p>
            <a:r>
              <a:rPr lang="en-US">
                <a:solidFill>
                  <a:srgbClr val="3366FF"/>
                </a:solidFill>
                <a:latin typeface="Georgia" panose="02040502050405020303" pitchFamily="18" charset="0"/>
              </a:rPr>
              <a:t>Move #a,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@(b), R</a:t>
            </a:r>
            <a:r>
              <a:rPr lang="en-US" baseline="-25000">
                <a:solidFill>
                  <a:srgbClr val="3366FF"/>
                </a:solidFill>
                <a:latin typeface="Georgia" panose="02040502050405020303" pitchFamily="18" charset="0"/>
              </a:rPr>
              <a:t>2</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@(c), R</a:t>
            </a:r>
            <a:r>
              <a:rPr lang="en-US" baseline="-25000">
                <a:solidFill>
                  <a:srgbClr val="3366FF"/>
                </a:solidFill>
                <a:latin typeface="Georgia" panose="02040502050405020303" pitchFamily="18" charset="0"/>
              </a:rPr>
              <a:t>3</a:t>
            </a:r>
          </a:p>
        </p:txBody>
      </p:sp>
      <p:sp>
        <p:nvSpPr>
          <p:cNvPr id="98332" name="Text Box 28"/>
          <p:cNvSpPr txBox="1">
            <a:spLocks noChangeArrowheads="1"/>
          </p:cNvSpPr>
          <p:nvPr/>
        </p:nvSpPr>
        <p:spPr bwMode="auto">
          <a:xfrm>
            <a:off x="2225675" y="25844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1</a:t>
            </a:r>
          </a:p>
        </p:txBody>
      </p:sp>
      <p:sp>
        <p:nvSpPr>
          <p:cNvPr id="98340" name="Text Box 36"/>
          <p:cNvSpPr txBox="1">
            <a:spLocks noChangeArrowheads="1"/>
          </p:cNvSpPr>
          <p:nvPr/>
        </p:nvSpPr>
        <p:spPr bwMode="auto">
          <a:xfrm>
            <a:off x="3170238" y="4383088"/>
            <a:ext cx="2151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latin typeface="Georgia" panose="02040502050405020303" pitchFamily="18" charset="0"/>
              </a:rPr>
              <a:t>matches </a:t>
            </a:r>
          </a:p>
          <a:p>
            <a:pPr algn="ctr"/>
            <a:r>
              <a:rPr lang="en-US">
                <a:solidFill>
                  <a:srgbClr val="CC0000"/>
                </a:solidFill>
                <a:latin typeface="Georgia" panose="02040502050405020303" pitchFamily="18" charset="0"/>
              </a:rPr>
              <a:t>Add R@(d), R’</a:t>
            </a:r>
          </a:p>
        </p:txBody>
      </p:sp>
      <p:sp>
        <p:nvSpPr>
          <p:cNvPr id="98341" name="Text Box 37"/>
          <p:cNvSpPr txBox="1">
            <a:spLocks noChangeArrowheads="1"/>
          </p:cNvSpPr>
          <p:nvPr/>
        </p:nvSpPr>
        <p:spPr bwMode="auto">
          <a:xfrm>
            <a:off x="4037013" y="34083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2</a:t>
            </a:r>
          </a:p>
        </p:txBody>
      </p:sp>
      <p:sp>
        <p:nvSpPr>
          <p:cNvPr id="98342" name="Text Box 38"/>
          <p:cNvSpPr txBox="1">
            <a:spLocks noChangeArrowheads="1"/>
          </p:cNvSpPr>
          <p:nvPr/>
        </p:nvSpPr>
        <p:spPr bwMode="auto">
          <a:xfrm>
            <a:off x="5837238" y="525303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98343" name="Text Box 39"/>
          <p:cNvSpPr txBox="1">
            <a:spLocks noChangeArrowheads="1"/>
          </p:cNvSpPr>
          <p:nvPr/>
        </p:nvSpPr>
        <p:spPr bwMode="auto">
          <a:xfrm>
            <a:off x="5170488" y="6207125"/>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c</a:t>
            </a:r>
          </a:p>
        </p:txBody>
      </p:sp>
      <p:sp>
        <p:nvSpPr>
          <p:cNvPr id="98344" name="Text Box 40"/>
          <p:cNvSpPr txBox="1">
            <a:spLocks noChangeArrowheads="1"/>
          </p:cNvSpPr>
          <p:nvPr/>
        </p:nvSpPr>
        <p:spPr bwMode="auto">
          <a:xfrm>
            <a:off x="6423025" y="62023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R</a:t>
            </a:r>
            <a:r>
              <a:rPr lang="en-US" baseline="-25000">
                <a:solidFill>
                  <a:srgbClr val="CC0000"/>
                </a:solidFill>
              </a:rPr>
              <a:t>0</a:t>
            </a:r>
          </a:p>
        </p:txBody>
      </p:sp>
      <p:sp>
        <p:nvSpPr>
          <p:cNvPr id="98345" name="Text Box 41"/>
          <p:cNvSpPr txBox="1">
            <a:spLocks noChangeArrowheads="1"/>
          </p:cNvSpPr>
          <p:nvPr/>
        </p:nvSpPr>
        <p:spPr bwMode="auto">
          <a:xfrm>
            <a:off x="5872163" y="4348163"/>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98346" name="Line 42"/>
          <p:cNvSpPr>
            <a:spLocks noChangeShapeType="1"/>
          </p:cNvSpPr>
          <p:nvPr/>
        </p:nvSpPr>
        <p:spPr bwMode="auto">
          <a:xfrm>
            <a:off x="6032500" y="4659313"/>
            <a:ext cx="0" cy="658812"/>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47" name="Line 43"/>
          <p:cNvSpPr>
            <a:spLocks noChangeShapeType="1"/>
          </p:cNvSpPr>
          <p:nvPr/>
        </p:nvSpPr>
        <p:spPr bwMode="auto">
          <a:xfrm flipH="1">
            <a:off x="5400675" y="5654675"/>
            <a:ext cx="511175" cy="6858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48" name="Line 44"/>
          <p:cNvSpPr>
            <a:spLocks noChangeShapeType="1"/>
          </p:cNvSpPr>
          <p:nvPr/>
        </p:nvSpPr>
        <p:spPr bwMode="auto">
          <a:xfrm>
            <a:off x="6180138" y="5654675"/>
            <a:ext cx="403225" cy="604838"/>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49" name="Text Box 45"/>
          <p:cNvSpPr txBox="1">
            <a:spLocks noChangeArrowheads="1"/>
          </p:cNvSpPr>
          <p:nvPr/>
        </p:nvSpPr>
        <p:spPr bwMode="auto">
          <a:xfrm>
            <a:off x="5526088" y="4068763"/>
            <a:ext cx="677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8000"/>
                </a:solidFill>
              </a:rPr>
              <a:t>R</a:t>
            </a:r>
            <a:r>
              <a:rPr lang="en-US" baseline="-25000">
                <a:solidFill>
                  <a:srgbClr val="008000"/>
                </a:solidFill>
              </a:rPr>
              <a:t>3</a:t>
            </a:r>
          </a:p>
        </p:txBody>
      </p:sp>
    </p:spTree>
    <p:extLst>
      <p:ext uri="{BB962C8B-B14F-4D97-AF65-F5344CB8AC3E}">
        <p14:creationId xmlns:p14="http://schemas.microsoft.com/office/powerpoint/2010/main" val="513541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98321"/>
                                        </p:tgtEl>
                                      </p:cBhvr>
                                    </p:animEffect>
                                    <p:set>
                                      <p:cBhvr>
                                        <p:cTn id="7" dur="1" fill="hold">
                                          <p:stCondLst>
                                            <p:cond delay="499"/>
                                          </p:stCondLst>
                                        </p:cTn>
                                        <p:tgtEl>
                                          <p:spTgt spid="98321"/>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8322"/>
                                        </p:tgtEl>
                                      </p:cBhvr>
                                    </p:animEffect>
                                    <p:set>
                                      <p:cBhvr>
                                        <p:cTn id="10" dur="1" fill="hold">
                                          <p:stCondLst>
                                            <p:cond delay="499"/>
                                          </p:stCondLst>
                                        </p:cTn>
                                        <p:tgtEl>
                                          <p:spTgt spid="98322"/>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8323"/>
                                        </p:tgtEl>
                                      </p:cBhvr>
                                    </p:animEffect>
                                    <p:set>
                                      <p:cBhvr>
                                        <p:cTn id="13" dur="1" fill="hold">
                                          <p:stCondLst>
                                            <p:cond delay="499"/>
                                          </p:stCondLst>
                                        </p:cTn>
                                        <p:tgtEl>
                                          <p:spTgt spid="98323"/>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98324"/>
                                        </p:tgtEl>
                                      </p:cBhvr>
                                    </p:animEffect>
                                    <p:set>
                                      <p:cBhvr>
                                        <p:cTn id="16" dur="1" fill="hold">
                                          <p:stCondLst>
                                            <p:cond delay="499"/>
                                          </p:stCondLst>
                                        </p:cTn>
                                        <p:tgtEl>
                                          <p:spTgt spid="98324"/>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98325"/>
                                        </p:tgtEl>
                                      </p:cBhvr>
                                    </p:animEffect>
                                    <p:set>
                                      <p:cBhvr>
                                        <p:cTn id="19" dur="1" fill="hold">
                                          <p:stCondLst>
                                            <p:cond delay="499"/>
                                          </p:stCondLst>
                                        </p:cTn>
                                        <p:tgtEl>
                                          <p:spTgt spid="98325"/>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98326"/>
                                        </p:tgtEl>
                                      </p:cBhvr>
                                    </p:animEffect>
                                    <p:set>
                                      <p:cBhvr>
                                        <p:cTn id="22" dur="1" fill="hold">
                                          <p:stCondLst>
                                            <p:cond delay="499"/>
                                          </p:stCondLst>
                                        </p:cTn>
                                        <p:tgtEl>
                                          <p:spTgt spid="98326"/>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98327"/>
                                        </p:tgtEl>
                                      </p:cBhvr>
                                    </p:animEffect>
                                    <p:set>
                                      <p:cBhvr>
                                        <p:cTn id="25" dur="1" fill="hold">
                                          <p:stCondLst>
                                            <p:cond delay="499"/>
                                          </p:stCondLst>
                                        </p:cTn>
                                        <p:tgtEl>
                                          <p:spTgt spid="98327"/>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9834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834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834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834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834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834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834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8340"/>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98331">
                                            <p:txEl>
                                              <p:pRg st="5" end="5"/>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8349"/>
                                        </p:tgtEl>
                                        <p:attrNameLst>
                                          <p:attrName>style.visibility</p:attrName>
                                        </p:attrNameLst>
                                      </p:cBhvr>
                                      <p:to>
                                        <p:strVal val="visible"/>
                                      </p:to>
                                    </p:set>
                                  </p:childTnLst>
                                </p:cTn>
                              </p:par>
                              <p:par>
                                <p:cTn id="50" presetID="3" presetClass="exit" presetSubtype="10" fill="hold" grpId="1" nodeType="withEffect">
                                  <p:stCondLst>
                                    <p:cond delay="0"/>
                                  </p:stCondLst>
                                  <p:childTnLst>
                                    <p:animEffect transition="out" filter="blinds(horizontal)">
                                      <p:cBhvr>
                                        <p:cTn id="51" dur="500"/>
                                        <p:tgtEl>
                                          <p:spTgt spid="98321"/>
                                        </p:tgtEl>
                                      </p:cBhvr>
                                    </p:animEffect>
                                    <p:set>
                                      <p:cBhvr>
                                        <p:cTn id="52" dur="1" fill="hold">
                                          <p:stCondLst>
                                            <p:cond delay="499"/>
                                          </p:stCondLst>
                                        </p:cTn>
                                        <p:tgtEl>
                                          <p:spTgt spid="98321"/>
                                        </p:tgtEl>
                                        <p:attrNameLst>
                                          <p:attrName>style.visibility</p:attrName>
                                        </p:attrNameLst>
                                      </p:cBhvr>
                                      <p:to>
                                        <p:strVal val="hidden"/>
                                      </p:to>
                                    </p:set>
                                  </p:childTnLst>
                                </p:cTn>
                              </p:par>
                              <p:par>
                                <p:cTn id="53" presetID="3" presetClass="exit" presetSubtype="10" fill="hold" grpId="1" nodeType="withEffect">
                                  <p:stCondLst>
                                    <p:cond delay="0"/>
                                  </p:stCondLst>
                                  <p:childTnLst>
                                    <p:animEffect transition="out" filter="blinds(horizontal)">
                                      <p:cBhvr>
                                        <p:cTn id="54" dur="500"/>
                                        <p:tgtEl>
                                          <p:spTgt spid="98322"/>
                                        </p:tgtEl>
                                      </p:cBhvr>
                                    </p:animEffect>
                                    <p:set>
                                      <p:cBhvr>
                                        <p:cTn id="55" dur="1" fill="hold">
                                          <p:stCondLst>
                                            <p:cond delay="499"/>
                                          </p:stCondLst>
                                        </p:cTn>
                                        <p:tgtEl>
                                          <p:spTgt spid="98322"/>
                                        </p:tgtEl>
                                        <p:attrNameLst>
                                          <p:attrName>style.visibility</p:attrName>
                                        </p:attrNameLst>
                                      </p:cBhvr>
                                      <p:to>
                                        <p:strVal val="hidden"/>
                                      </p:to>
                                    </p:set>
                                  </p:childTnLst>
                                </p:cTn>
                              </p:par>
                              <p:par>
                                <p:cTn id="56" presetID="3" presetClass="exit" presetSubtype="10" fill="hold" grpId="1" nodeType="withEffect">
                                  <p:stCondLst>
                                    <p:cond delay="0"/>
                                  </p:stCondLst>
                                  <p:childTnLst>
                                    <p:animEffect transition="out" filter="blinds(horizontal)">
                                      <p:cBhvr>
                                        <p:cTn id="57" dur="500"/>
                                        <p:tgtEl>
                                          <p:spTgt spid="98323"/>
                                        </p:tgtEl>
                                      </p:cBhvr>
                                    </p:animEffect>
                                    <p:set>
                                      <p:cBhvr>
                                        <p:cTn id="58" dur="1" fill="hold">
                                          <p:stCondLst>
                                            <p:cond delay="499"/>
                                          </p:stCondLst>
                                        </p:cTn>
                                        <p:tgtEl>
                                          <p:spTgt spid="98323"/>
                                        </p:tgtEl>
                                        <p:attrNameLst>
                                          <p:attrName>style.visibility</p:attrName>
                                        </p:attrNameLst>
                                      </p:cBhvr>
                                      <p:to>
                                        <p:strVal val="hidden"/>
                                      </p:to>
                                    </p:set>
                                  </p:childTnLst>
                                </p:cTn>
                              </p:par>
                              <p:par>
                                <p:cTn id="59" presetID="3" presetClass="exit" presetSubtype="10" fill="hold" grpId="1" nodeType="withEffect">
                                  <p:stCondLst>
                                    <p:cond delay="0"/>
                                  </p:stCondLst>
                                  <p:childTnLst>
                                    <p:animEffect transition="out" filter="blinds(horizontal)">
                                      <p:cBhvr>
                                        <p:cTn id="60" dur="500"/>
                                        <p:tgtEl>
                                          <p:spTgt spid="98324"/>
                                        </p:tgtEl>
                                      </p:cBhvr>
                                    </p:animEffect>
                                    <p:set>
                                      <p:cBhvr>
                                        <p:cTn id="61" dur="1" fill="hold">
                                          <p:stCondLst>
                                            <p:cond delay="499"/>
                                          </p:stCondLst>
                                        </p:cTn>
                                        <p:tgtEl>
                                          <p:spTgt spid="98324"/>
                                        </p:tgtEl>
                                        <p:attrNameLst>
                                          <p:attrName>style.visibility</p:attrName>
                                        </p:attrNameLst>
                                      </p:cBhvr>
                                      <p:to>
                                        <p:strVal val="hidden"/>
                                      </p:to>
                                    </p:set>
                                  </p:childTnLst>
                                </p:cTn>
                              </p:par>
                              <p:par>
                                <p:cTn id="62" presetID="3" presetClass="exit" presetSubtype="10" fill="hold" grpId="1" nodeType="withEffect">
                                  <p:stCondLst>
                                    <p:cond delay="0"/>
                                  </p:stCondLst>
                                  <p:childTnLst>
                                    <p:animEffect transition="out" filter="blinds(horizontal)">
                                      <p:cBhvr>
                                        <p:cTn id="63" dur="500"/>
                                        <p:tgtEl>
                                          <p:spTgt spid="98325"/>
                                        </p:tgtEl>
                                      </p:cBhvr>
                                    </p:animEffect>
                                    <p:set>
                                      <p:cBhvr>
                                        <p:cTn id="64" dur="1" fill="hold">
                                          <p:stCondLst>
                                            <p:cond delay="499"/>
                                          </p:stCondLst>
                                        </p:cTn>
                                        <p:tgtEl>
                                          <p:spTgt spid="98325"/>
                                        </p:tgtEl>
                                        <p:attrNameLst>
                                          <p:attrName>style.visibility</p:attrName>
                                        </p:attrNameLst>
                                      </p:cBhvr>
                                      <p:to>
                                        <p:strVal val="hidden"/>
                                      </p:to>
                                    </p:set>
                                  </p:childTnLst>
                                </p:cTn>
                              </p:par>
                              <p:par>
                                <p:cTn id="65" presetID="3" presetClass="exit" presetSubtype="10" fill="hold" grpId="1" nodeType="withEffect">
                                  <p:stCondLst>
                                    <p:cond delay="0"/>
                                  </p:stCondLst>
                                  <p:childTnLst>
                                    <p:animEffect transition="out" filter="blinds(horizontal)">
                                      <p:cBhvr>
                                        <p:cTn id="66" dur="500"/>
                                        <p:tgtEl>
                                          <p:spTgt spid="98326"/>
                                        </p:tgtEl>
                                      </p:cBhvr>
                                    </p:animEffect>
                                    <p:set>
                                      <p:cBhvr>
                                        <p:cTn id="67" dur="1" fill="hold">
                                          <p:stCondLst>
                                            <p:cond delay="499"/>
                                          </p:stCondLst>
                                        </p:cTn>
                                        <p:tgtEl>
                                          <p:spTgt spid="98326"/>
                                        </p:tgtEl>
                                        <p:attrNameLst>
                                          <p:attrName>style.visibility</p:attrName>
                                        </p:attrNameLst>
                                      </p:cBhvr>
                                      <p:to>
                                        <p:strVal val="hidden"/>
                                      </p:to>
                                    </p:set>
                                  </p:childTnLst>
                                </p:cTn>
                              </p:par>
                              <p:par>
                                <p:cTn id="68" presetID="3" presetClass="exit" presetSubtype="10" fill="hold" grpId="1" nodeType="withEffect">
                                  <p:stCondLst>
                                    <p:cond delay="0"/>
                                  </p:stCondLst>
                                  <p:childTnLst>
                                    <p:animEffect transition="out" filter="blinds(horizontal)">
                                      <p:cBhvr>
                                        <p:cTn id="69" dur="500"/>
                                        <p:tgtEl>
                                          <p:spTgt spid="98327"/>
                                        </p:tgtEl>
                                      </p:cBhvr>
                                    </p:animEffect>
                                    <p:set>
                                      <p:cBhvr>
                                        <p:cTn id="70" dur="1" fill="hold">
                                          <p:stCondLst>
                                            <p:cond delay="499"/>
                                          </p:stCondLst>
                                        </p:cTn>
                                        <p:tgtEl>
                                          <p:spTgt spid="98327"/>
                                        </p:tgtEl>
                                        <p:attrNameLst>
                                          <p:attrName>style.visibility</p:attrName>
                                        </p:attrNameLst>
                                      </p:cBhvr>
                                      <p:to>
                                        <p:strVal val="hidden"/>
                                      </p:to>
                                    </p:set>
                                  </p:childTnLst>
                                </p:cTn>
                              </p:par>
                              <p:par>
                                <p:cTn id="71" presetID="3" presetClass="exit" presetSubtype="10" fill="hold" grpId="1" nodeType="withEffect">
                                  <p:stCondLst>
                                    <p:cond delay="0"/>
                                  </p:stCondLst>
                                  <p:childTnLst>
                                    <p:animEffect transition="out" filter="blinds(horizontal)">
                                      <p:cBhvr>
                                        <p:cTn id="72" dur="500"/>
                                        <p:tgtEl>
                                          <p:spTgt spid="98342"/>
                                        </p:tgtEl>
                                      </p:cBhvr>
                                    </p:animEffect>
                                    <p:set>
                                      <p:cBhvr>
                                        <p:cTn id="73" dur="1" fill="hold">
                                          <p:stCondLst>
                                            <p:cond delay="499"/>
                                          </p:stCondLst>
                                        </p:cTn>
                                        <p:tgtEl>
                                          <p:spTgt spid="98342"/>
                                        </p:tgtEl>
                                        <p:attrNameLst>
                                          <p:attrName>style.visibility</p:attrName>
                                        </p:attrNameLst>
                                      </p:cBhvr>
                                      <p:to>
                                        <p:strVal val="hidden"/>
                                      </p:to>
                                    </p:set>
                                  </p:childTnLst>
                                </p:cTn>
                              </p:par>
                              <p:par>
                                <p:cTn id="74" presetID="3" presetClass="exit" presetSubtype="10" fill="hold" grpId="1" nodeType="withEffect">
                                  <p:stCondLst>
                                    <p:cond delay="0"/>
                                  </p:stCondLst>
                                  <p:childTnLst>
                                    <p:animEffect transition="out" filter="blinds(horizontal)">
                                      <p:cBhvr>
                                        <p:cTn id="75" dur="500"/>
                                        <p:tgtEl>
                                          <p:spTgt spid="98343"/>
                                        </p:tgtEl>
                                      </p:cBhvr>
                                    </p:animEffect>
                                    <p:set>
                                      <p:cBhvr>
                                        <p:cTn id="76" dur="1" fill="hold">
                                          <p:stCondLst>
                                            <p:cond delay="499"/>
                                          </p:stCondLst>
                                        </p:cTn>
                                        <p:tgtEl>
                                          <p:spTgt spid="98343"/>
                                        </p:tgtEl>
                                        <p:attrNameLst>
                                          <p:attrName>style.visibility</p:attrName>
                                        </p:attrNameLst>
                                      </p:cBhvr>
                                      <p:to>
                                        <p:strVal val="hidden"/>
                                      </p:to>
                                    </p:set>
                                  </p:childTnLst>
                                </p:cTn>
                              </p:par>
                              <p:par>
                                <p:cTn id="77" presetID="3" presetClass="exit" presetSubtype="10" fill="hold" grpId="1" nodeType="withEffect">
                                  <p:stCondLst>
                                    <p:cond delay="0"/>
                                  </p:stCondLst>
                                  <p:childTnLst>
                                    <p:animEffect transition="out" filter="blinds(horizontal)">
                                      <p:cBhvr>
                                        <p:cTn id="78" dur="500"/>
                                        <p:tgtEl>
                                          <p:spTgt spid="98344"/>
                                        </p:tgtEl>
                                      </p:cBhvr>
                                    </p:animEffect>
                                    <p:set>
                                      <p:cBhvr>
                                        <p:cTn id="79" dur="1" fill="hold">
                                          <p:stCondLst>
                                            <p:cond delay="499"/>
                                          </p:stCondLst>
                                        </p:cTn>
                                        <p:tgtEl>
                                          <p:spTgt spid="98344"/>
                                        </p:tgtEl>
                                        <p:attrNameLst>
                                          <p:attrName>style.visibility</p:attrName>
                                        </p:attrNameLst>
                                      </p:cBhvr>
                                      <p:to>
                                        <p:strVal val="hidden"/>
                                      </p:to>
                                    </p:set>
                                  </p:childTnLst>
                                </p:cTn>
                              </p:par>
                              <p:par>
                                <p:cTn id="80" presetID="3" presetClass="exit" presetSubtype="10" fill="hold" grpId="1" nodeType="withEffect">
                                  <p:stCondLst>
                                    <p:cond delay="0"/>
                                  </p:stCondLst>
                                  <p:childTnLst>
                                    <p:animEffect transition="out" filter="blinds(horizontal)">
                                      <p:cBhvr>
                                        <p:cTn id="81" dur="500"/>
                                        <p:tgtEl>
                                          <p:spTgt spid="98345"/>
                                        </p:tgtEl>
                                      </p:cBhvr>
                                    </p:animEffect>
                                    <p:set>
                                      <p:cBhvr>
                                        <p:cTn id="82" dur="1" fill="hold">
                                          <p:stCondLst>
                                            <p:cond delay="499"/>
                                          </p:stCondLst>
                                        </p:cTn>
                                        <p:tgtEl>
                                          <p:spTgt spid="98345"/>
                                        </p:tgtEl>
                                        <p:attrNameLst>
                                          <p:attrName>style.visibility</p:attrName>
                                        </p:attrNameLst>
                                      </p:cBhvr>
                                      <p:to>
                                        <p:strVal val="hidden"/>
                                      </p:to>
                                    </p:set>
                                  </p:childTnLst>
                                </p:cTn>
                              </p:par>
                              <p:par>
                                <p:cTn id="83" presetID="3" presetClass="exit" presetSubtype="10" fill="hold" grpId="1" nodeType="withEffect">
                                  <p:stCondLst>
                                    <p:cond delay="0"/>
                                  </p:stCondLst>
                                  <p:childTnLst>
                                    <p:animEffect transition="out" filter="blinds(horizontal)">
                                      <p:cBhvr>
                                        <p:cTn id="84" dur="500"/>
                                        <p:tgtEl>
                                          <p:spTgt spid="98346"/>
                                        </p:tgtEl>
                                      </p:cBhvr>
                                    </p:animEffect>
                                    <p:set>
                                      <p:cBhvr>
                                        <p:cTn id="85" dur="1" fill="hold">
                                          <p:stCondLst>
                                            <p:cond delay="499"/>
                                          </p:stCondLst>
                                        </p:cTn>
                                        <p:tgtEl>
                                          <p:spTgt spid="98346"/>
                                        </p:tgtEl>
                                        <p:attrNameLst>
                                          <p:attrName>style.visibility</p:attrName>
                                        </p:attrNameLst>
                                      </p:cBhvr>
                                      <p:to>
                                        <p:strVal val="hidden"/>
                                      </p:to>
                                    </p:set>
                                  </p:childTnLst>
                                </p:cTn>
                              </p:par>
                              <p:par>
                                <p:cTn id="86" presetID="3" presetClass="exit" presetSubtype="10" fill="hold" grpId="1" nodeType="withEffect">
                                  <p:stCondLst>
                                    <p:cond delay="0"/>
                                  </p:stCondLst>
                                  <p:childTnLst>
                                    <p:animEffect transition="out" filter="blinds(horizontal)">
                                      <p:cBhvr>
                                        <p:cTn id="87" dur="500"/>
                                        <p:tgtEl>
                                          <p:spTgt spid="98347"/>
                                        </p:tgtEl>
                                      </p:cBhvr>
                                    </p:animEffect>
                                    <p:set>
                                      <p:cBhvr>
                                        <p:cTn id="88" dur="1" fill="hold">
                                          <p:stCondLst>
                                            <p:cond delay="499"/>
                                          </p:stCondLst>
                                        </p:cTn>
                                        <p:tgtEl>
                                          <p:spTgt spid="98347"/>
                                        </p:tgtEl>
                                        <p:attrNameLst>
                                          <p:attrName>style.visibility</p:attrName>
                                        </p:attrNameLst>
                                      </p:cBhvr>
                                      <p:to>
                                        <p:strVal val="hidden"/>
                                      </p:to>
                                    </p:set>
                                  </p:childTnLst>
                                </p:cTn>
                              </p:par>
                              <p:par>
                                <p:cTn id="89" presetID="3" presetClass="exit" presetSubtype="10" fill="hold" grpId="1" nodeType="withEffect">
                                  <p:stCondLst>
                                    <p:cond delay="0"/>
                                  </p:stCondLst>
                                  <p:childTnLst>
                                    <p:animEffect transition="out" filter="blinds(horizontal)">
                                      <p:cBhvr>
                                        <p:cTn id="90" dur="500"/>
                                        <p:tgtEl>
                                          <p:spTgt spid="98348"/>
                                        </p:tgtEl>
                                      </p:cBhvr>
                                    </p:animEffect>
                                    <p:set>
                                      <p:cBhvr>
                                        <p:cTn id="91" dur="1" fill="hold">
                                          <p:stCondLst>
                                            <p:cond delay="499"/>
                                          </p:stCondLst>
                                        </p:cTn>
                                        <p:tgtEl>
                                          <p:spTgt spid="98348"/>
                                        </p:tgtEl>
                                        <p:attrNameLst>
                                          <p:attrName>style.visibility</p:attrName>
                                        </p:attrNameLst>
                                      </p:cBhvr>
                                      <p:to>
                                        <p:strVal val="hidden"/>
                                      </p:to>
                                    </p:set>
                                  </p:childTnLst>
                                </p:cTn>
                              </p:par>
                              <p:par>
                                <p:cTn id="92" presetID="3" presetClass="exit" presetSubtype="10" fill="hold" grpId="1" nodeType="withEffect">
                                  <p:stCondLst>
                                    <p:cond delay="0"/>
                                  </p:stCondLst>
                                  <p:childTnLst>
                                    <p:animEffect transition="out" filter="blinds(horizontal)">
                                      <p:cBhvr>
                                        <p:cTn id="93" dur="500"/>
                                        <p:tgtEl>
                                          <p:spTgt spid="98340"/>
                                        </p:tgtEl>
                                      </p:cBhvr>
                                    </p:animEffect>
                                    <p:set>
                                      <p:cBhvr>
                                        <p:cTn id="94" dur="1" fill="hold">
                                          <p:stCondLst>
                                            <p:cond delay="499"/>
                                          </p:stCondLst>
                                        </p:cTn>
                                        <p:tgtEl>
                                          <p:spTgt spid="983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1" grpId="0"/>
      <p:bldP spid="98321" grpId="1"/>
      <p:bldP spid="98322" grpId="0"/>
      <p:bldP spid="98322" grpId="1"/>
      <p:bldP spid="98323" grpId="0"/>
      <p:bldP spid="98323" grpId="1"/>
      <p:bldP spid="98324" grpId="0"/>
      <p:bldP spid="98324" grpId="1"/>
      <p:bldP spid="98325" grpId="0" animBg="1"/>
      <p:bldP spid="98325" grpId="1" animBg="1"/>
      <p:bldP spid="98326" grpId="0" animBg="1"/>
      <p:bldP spid="98326" grpId="1" animBg="1"/>
      <p:bldP spid="98327" grpId="0" animBg="1"/>
      <p:bldP spid="98327" grpId="1" animBg="1"/>
      <p:bldP spid="98340" grpId="0"/>
      <p:bldP spid="98340" grpId="1"/>
      <p:bldP spid="98342" grpId="0"/>
      <p:bldP spid="98342" grpId="1"/>
      <p:bldP spid="98343" grpId="0"/>
      <p:bldP spid="98343" grpId="1"/>
      <p:bldP spid="98344" grpId="0"/>
      <p:bldP spid="98344" grpId="1"/>
      <p:bldP spid="98345" grpId="0"/>
      <p:bldP spid="98345" grpId="1"/>
      <p:bldP spid="98346" grpId="0" animBg="1"/>
      <p:bldP spid="98346" grpId="1" animBg="1"/>
      <p:bldP spid="98347" grpId="0" animBg="1"/>
      <p:bldP spid="98347" grpId="1" animBg="1"/>
      <p:bldP spid="98348" grpId="0" animBg="1"/>
      <p:bldP spid="98348" grpId="1" animBg="1"/>
      <p:bldP spid="9834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p:cNvSpPr>
            <a:spLocks noGrp="1"/>
          </p:cNvSpPr>
          <p:nvPr>
            <p:ph type="sldNum" sz="quarter" idx="12"/>
          </p:nvPr>
        </p:nvSpPr>
        <p:spPr/>
        <p:txBody>
          <a:bodyPr/>
          <a:lstStyle/>
          <a:p>
            <a:fld id="{FA8E7449-4A3E-4A5A-9A67-7B77BC65EA87}" type="slidenum">
              <a:rPr lang="en-US"/>
              <a:pPr/>
              <a:t>101</a:t>
            </a:fld>
            <a:endParaRPr lang="en-US"/>
          </a:p>
        </p:txBody>
      </p:sp>
      <p:sp>
        <p:nvSpPr>
          <p:cNvPr id="99330" name="Rectangle 2"/>
          <p:cNvSpPr>
            <a:spLocks noGrp="1" noChangeArrowheads="1"/>
          </p:cNvSpPr>
          <p:nvPr>
            <p:ph type="title"/>
          </p:nvPr>
        </p:nvSpPr>
        <p:spPr>
          <a:xfrm>
            <a:off x="639763" y="0"/>
            <a:ext cx="7772400" cy="1143000"/>
          </a:xfrm>
        </p:spPr>
        <p:txBody>
          <a:bodyPr/>
          <a:lstStyle/>
          <a:p>
            <a:r>
              <a:rPr lang="en-US"/>
              <a:t>Example …</a:t>
            </a:r>
          </a:p>
        </p:txBody>
      </p:sp>
      <p:sp>
        <p:nvSpPr>
          <p:cNvPr id="99331" name="Text Box 3"/>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9332" name="Text Box 4"/>
          <p:cNvSpPr txBox="1">
            <a:spLocks noChangeArrowheads="1"/>
          </p:cNvSpPr>
          <p:nvPr/>
        </p:nvSpPr>
        <p:spPr bwMode="auto">
          <a:xfrm>
            <a:off x="4941888" y="24653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9333" name="Text Box 5"/>
          <p:cNvSpPr txBox="1">
            <a:spLocks noChangeArrowheads="1"/>
          </p:cNvSpPr>
          <p:nvPr/>
        </p:nvSpPr>
        <p:spPr bwMode="auto">
          <a:xfrm>
            <a:off x="6850063" y="339883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9334" name="Text Box 6"/>
          <p:cNvSpPr txBox="1">
            <a:spLocks noChangeArrowheads="1"/>
          </p:cNvSpPr>
          <p:nvPr/>
        </p:nvSpPr>
        <p:spPr bwMode="auto">
          <a:xfrm>
            <a:off x="7677150" y="43132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a:t>
            </a:r>
          </a:p>
        </p:txBody>
      </p:sp>
      <p:sp>
        <p:nvSpPr>
          <p:cNvPr id="99335" name="Line 7"/>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36" name="Line 8"/>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37" name="Line 9"/>
          <p:cNvSpPr>
            <a:spLocks noChangeShapeType="1"/>
          </p:cNvSpPr>
          <p:nvPr/>
        </p:nvSpPr>
        <p:spPr bwMode="auto">
          <a:xfrm flipH="1">
            <a:off x="4303713" y="2838450"/>
            <a:ext cx="685800" cy="617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5" name="Line 17"/>
          <p:cNvSpPr>
            <a:spLocks noChangeShapeType="1"/>
          </p:cNvSpPr>
          <p:nvPr/>
        </p:nvSpPr>
        <p:spPr bwMode="auto">
          <a:xfrm>
            <a:off x="5297488" y="2778125"/>
            <a:ext cx="1465262" cy="698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6" name="Line 18"/>
          <p:cNvSpPr>
            <a:spLocks noChangeShapeType="1"/>
          </p:cNvSpPr>
          <p:nvPr/>
        </p:nvSpPr>
        <p:spPr bwMode="auto">
          <a:xfrm flipH="1">
            <a:off x="6173788" y="3738563"/>
            <a:ext cx="671512"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7" name="Line 19"/>
          <p:cNvSpPr>
            <a:spLocks noChangeShapeType="1"/>
          </p:cNvSpPr>
          <p:nvPr/>
        </p:nvSpPr>
        <p:spPr bwMode="auto">
          <a:xfrm>
            <a:off x="7100888" y="3725863"/>
            <a:ext cx="658812" cy="644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8" name="Text Box 20"/>
          <p:cNvSpPr txBox="1">
            <a:spLocks noChangeArrowheads="1"/>
          </p:cNvSpPr>
          <p:nvPr/>
        </p:nvSpPr>
        <p:spPr bwMode="auto">
          <a:xfrm>
            <a:off x="6826250" y="679450"/>
            <a:ext cx="23177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3366FF"/>
                </a:solidFill>
                <a:latin typeface="Georgia" panose="02040502050405020303" pitchFamily="18" charset="0"/>
              </a:rPr>
              <a:t>Generate</a:t>
            </a:r>
          </a:p>
          <a:p>
            <a:endParaRPr lang="en-US">
              <a:solidFill>
                <a:srgbClr val="3366FF"/>
              </a:solidFill>
              <a:latin typeface="Georgia" panose="02040502050405020303" pitchFamily="18" charset="0"/>
            </a:endParaRPr>
          </a:p>
          <a:p>
            <a:r>
              <a:rPr lang="en-US">
                <a:solidFill>
                  <a:srgbClr val="3366FF"/>
                </a:solidFill>
                <a:latin typeface="Georgia" panose="02040502050405020303" pitchFamily="18" charset="0"/>
              </a:rPr>
              <a:t>Move #a,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@(b), R</a:t>
            </a:r>
            <a:r>
              <a:rPr lang="en-US" baseline="-25000">
                <a:solidFill>
                  <a:srgbClr val="3366FF"/>
                </a:solidFill>
                <a:latin typeface="Georgia" panose="02040502050405020303" pitchFamily="18" charset="0"/>
              </a:rPr>
              <a:t>2</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@(c), R</a:t>
            </a:r>
            <a:r>
              <a:rPr lang="en-US" baseline="-25000">
                <a:solidFill>
                  <a:srgbClr val="3366FF"/>
                </a:solidFill>
                <a:latin typeface="Georgia" panose="02040502050405020303" pitchFamily="18" charset="0"/>
              </a:rPr>
              <a:t>3</a:t>
            </a:r>
          </a:p>
          <a:p>
            <a:r>
              <a:rPr lang="en-US">
                <a:solidFill>
                  <a:srgbClr val="3366FF"/>
                </a:solidFill>
                <a:latin typeface="Georgia" panose="02040502050405020303" pitchFamily="18" charset="0"/>
              </a:rPr>
              <a:t>Add #9, R</a:t>
            </a:r>
            <a:r>
              <a:rPr lang="en-US" baseline="-25000">
                <a:solidFill>
                  <a:srgbClr val="3366FF"/>
                </a:solidFill>
                <a:latin typeface="Georgia" panose="02040502050405020303" pitchFamily="18" charset="0"/>
              </a:rPr>
              <a:t>3</a:t>
            </a:r>
          </a:p>
        </p:txBody>
      </p:sp>
      <p:sp>
        <p:nvSpPr>
          <p:cNvPr id="99349" name="Text Box 21"/>
          <p:cNvSpPr txBox="1">
            <a:spLocks noChangeArrowheads="1"/>
          </p:cNvSpPr>
          <p:nvPr/>
        </p:nvSpPr>
        <p:spPr bwMode="auto">
          <a:xfrm>
            <a:off x="2225675" y="25844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1</a:t>
            </a:r>
          </a:p>
        </p:txBody>
      </p:sp>
      <p:sp>
        <p:nvSpPr>
          <p:cNvPr id="99350" name="Text Box 22"/>
          <p:cNvSpPr txBox="1">
            <a:spLocks noChangeArrowheads="1"/>
          </p:cNvSpPr>
          <p:nvPr/>
        </p:nvSpPr>
        <p:spPr bwMode="auto">
          <a:xfrm>
            <a:off x="3403600" y="4829175"/>
            <a:ext cx="1914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CC0000"/>
                </a:solidFill>
                <a:latin typeface="Georgia" panose="02040502050405020303" pitchFamily="18" charset="0"/>
              </a:rPr>
              <a:t>matches </a:t>
            </a:r>
          </a:p>
          <a:p>
            <a:pPr algn="ctr"/>
            <a:r>
              <a:rPr lang="en-US">
                <a:solidFill>
                  <a:srgbClr val="CC0000"/>
                </a:solidFill>
                <a:latin typeface="Georgia" panose="02040502050405020303" pitchFamily="18" charset="0"/>
              </a:rPr>
              <a:t>Add #d, R</a:t>
            </a:r>
          </a:p>
        </p:txBody>
      </p:sp>
      <p:sp>
        <p:nvSpPr>
          <p:cNvPr id="99351" name="Text Box 23"/>
          <p:cNvSpPr txBox="1">
            <a:spLocks noChangeArrowheads="1"/>
          </p:cNvSpPr>
          <p:nvPr/>
        </p:nvSpPr>
        <p:spPr bwMode="auto">
          <a:xfrm>
            <a:off x="4037013" y="34083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2</a:t>
            </a:r>
          </a:p>
        </p:txBody>
      </p:sp>
      <p:sp>
        <p:nvSpPr>
          <p:cNvPr id="99361" name="Text Box 33"/>
          <p:cNvSpPr txBox="1">
            <a:spLocks noChangeArrowheads="1"/>
          </p:cNvSpPr>
          <p:nvPr/>
        </p:nvSpPr>
        <p:spPr bwMode="auto">
          <a:xfrm>
            <a:off x="7673975" y="4297363"/>
            <a:ext cx="346075" cy="466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9</a:t>
            </a:r>
          </a:p>
        </p:txBody>
      </p:sp>
      <p:sp>
        <p:nvSpPr>
          <p:cNvPr id="99362" name="Line 34"/>
          <p:cNvSpPr>
            <a:spLocks noChangeShapeType="1"/>
          </p:cNvSpPr>
          <p:nvPr/>
        </p:nvSpPr>
        <p:spPr bwMode="auto">
          <a:xfrm flipH="1">
            <a:off x="6175375" y="3722688"/>
            <a:ext cx="671513" cy="6731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63" name="Line 35"/>
          <p:cNvSpPr>
            <a:spLocks noChangeShapeType="1"/>
          </p:cNvSpPr>
          <p:nvPr/>
        </p:nvSpPr>
        <p:spPr bwMode="auto">
          <a:xfrm>
            <a:off x="7102475" y="3709988"/>
            <a:ext cx="658813" cy="644525"/>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64" name="Text Box 36"/>
          <p:cNvSpPr txBox="1">
            <a:spLocks noChangeArrowheads="1"/>
          </p:cNvSpPr>
          <p:nvPr/>
        </p:nvSpPr>
        <p:spPr bwMode="auto">
          <a:xfrm>
            <a:off x="5697538" y="4440238"/>
            <a:ext cx="619125" cy="466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CC0000"/>
                </a:solidFill>
              </a:rPr>
              <a:t>R</a:t>
            </a:r>
            <a:r>
              <a:rPr lang="en-US" baseline="-25000">
                <a:solidFill>
                  <a:srgbClr val="CC0000"/>
                </a:solidFill>
              </a:rPr>
              <a:t>3</a:t>
            </a:r>
          </a:p>
        </p:txBody>
      </p:sp>
      <p:sp>
        <p:nvSpPr>
          <p:cNvPr id="99365" name="Text Box 37"/>
          <p:cNvSpPr txBox="1">
            <a:spLocks noChangeArrowheads="1"/>
          </p:cNvSpPr>
          <p:nvPr/>
        </p:nvSpPr>
        <p:spPr bwMode="auto">
          <a:xfrm rot="-10873418" flipH="1" flipV="1">
            <a:off x="7367588" y="3509963"/>
            <a:ext cx="105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8000"/>
                </a:solidFill>
              </a:rPr>
              <a:t>R</a:t>
            </a:r>
            <a:r>
              <a:rPr lang="en-US" baseline="-25000">
                <a:solidFill>
                  <a:srgbClr val="008000"/>
                </a:solidFill>
              </a:rPr>
              <a:t>3</a:t>
            </a:r>
          </a:p>
        </p:txBody>
      </p:sp>
    </p:spTree>
    <p:extLst>
      <p:ext uri="{BB962C8B-B14F-4D97-AF65-F5344CB8AC3E}">
        <p14:creationId xmlns:p14="http://schemas.microsoft.com/office/powerpoint/2010/main" val="701729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99333"/>
                                        </p:tgtEl>
                                      </p:cBhvr>
                                    </p:animEffect>
                                    <p:set>
                                      <p:cBhvr>
                                        <p:cTn id="7" dur="1" fill="hold">
                                          <p:stCondLst>
                                            <p:cond delay="499"/>
                                          </p:stCondLst>
                                        </p:cTn>
                                        <p:tgtEl>
                                          <p:spTgt spid="99333"/>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9334"/>
                                        </p:tgtEl>
                                      </p:cBhvr>
                                    </p:animEffect>
                                    <p:set>
                                      <p:cBhvr>
                                        <p:cTn id="10" dur="1" fill="hold">
                                          <p:stCondLst>
                                            <p:cond delay="499"/>
                                          </p:stCondLst>
                                        </p:cTn>
                                        <p:tgtEl>
                                          <p:spTgt spid="99334"/>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9346"/>
                                        </p:tgtEl>
                                      </p:cBhvr>
                                    </p:animEffect>
                                    <p:set>
                                      <p:cBhvr>
                                        <p:cTn id="13" dur="1" fill="hold">
                                          <p:stCondLst>
                                            <p:cond delay="499"/>
                                          </p:stCondLst>
                                        </p:cTn>
                                        <p:tgtEl>
                                          <p:spTgt spid="99346"/>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99347"/>
                                        </p:tgtEl>
                                      </p:cBhvr>
                                    </p:animEffect>
                                    <p:set>
                                      <p:cBhvr>
                                        <p:cTn id="16" dur="1" fill="hold">
                                          <p:stCondLst>
                                            <p:cond delay="499"/>
                                          </p:stCondLst>
                                        </p:cTn>
                                        <p:tgtEl>
                                          <p:spTgt spid="9934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93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3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3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3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934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365"/>
                                        </p:tgtEl>
                                        <p:attrNameLst>
                                          <p:attrName>style.visibility</p:attrName>
                                        </p:attrNameLst>
                                      </p:cBhvr>
                                      <p:to>
                                        <p:strVal val="visible"/>
                                      </p:to>
                                    </p:set>
                                  </p:childTnLst>
                                </p:cTn>
                              </p:par>
                              <p:par>
                                <p:cTn id="35" presetID="3" presetClass="exit" presetSubtype="10" fill="hold" grpId="1" nodeType="withEffect">
                                  <p:stCondLst>
                                    <p:cond delay="0"/>
                                  </p:stCondLst>
                                  <p:childTnLst>
                                    <p:animEffect transition="out" filter="blinds(horizontal)">
                                      <p:cBhvr>
                                        <p:cTn id="36" dur="500"/>
                                        <p:tgtEl>
                                          <p:spTgt spid="99350"/>
                                        </p:tgtEl>
                                      </p:cBhvr>
                                    </p:animEffect>
                                    <p:set>
                                      <p:cBhvr>
                                        <p:cTn id="37" dur="1" fill="hold">
                                          <p:stCondLst>
                                            <p:cond delay="499"/>
                                          </p:stCondLst>
                                        </p:cTn>
                                        <p:tgtEl>
                                          <p:spTgt spid="99350"/>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99361"/>
                                        </p:tgtEl>
                                      </p:cBhvr>
                                    </p:animEffect>
                                    <p:set>
                                      <p:cBhvr>
                                        <p:cTn id="40" dur="1" fill="hold">
                                          <p:stCondLst>
                                            <p:cond delay="499"/>
                                          </p:stCondLst>
                                        </p:cTn>
                                        <p:tgtEl>
                                          <p:spTgt spid="99361"/>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99362"/>
                                        </p:tgtEl>
                                      </p:cBhvr>
                                    </p:animEffect>
                                    <p:set>
                                      <p:cBhvr>
                                        <p:cTn id="43" dur="1" fill="hold">
                                          <p:stCondLst>
                                            <p:cond delay="499"/>
                                          </p:stCondLst>
                                        </p:cTn>
                                        <p:tgtEl>
                                          <p:spTgt spid="99362"/>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99363"/>
                                        </p:tgtEl>
                                      </p:cBhvr>
                                    </p:animEffect>
                                    <p:set>
                                      <p:cBhvr>
                                        <p:cTn id="46" dur="1" fill="hold">
                                          <p:stCondLst>
                                            <p:cond delay="499"/>
                                          </p:stCondLst>
                                        </p:cTn>
                                        <p:tgtEl>
                                          <p:spTgt spid="99363"/>
                                        </p:tgtEl>
                                        <p:attrNameLst>
                                          <p:attrName>style.visibility</p:attrName>
                                        </p:attrNameLst>
                                      </p:cBhvr>
                                      <p:to>
                                        <p:strVal val="hidden"/>
                                      </p:to>
                                    </p:set>
                                  </p:childTnLst>
                                </p:cTn>
                              </p:par>
                              <p:par>
                                <p:cTn id="47" presetID="3" presetClass="exit" presetSubtype="10" fill="hold" grpId="1" nodeType="withEffect">
                                  <p:stCondLst>
                                    <p:cond delay="0"/>
                                  </p:stCondLst>
                                  <p:childTnLst>
                                    <p:animEffect transition="out" filter="blinds(horizontal)">
                                      <p:cBhvr>
                                        <p:cTn id="48" dur="500"/>
                                        <p:tgtEl>
                                          <p:spTgt spid="99364"/>
                                        </p:tgtEl>
                                      </p:cBhvr>
                                    </p:animEffect>
                                    <p:set>
                                      <p:cBhvr>
                                        <p:cTn id="49" dur="1" fill="hold">
                                          <p:stCondLst>
                                            <p:cond delay="499"/>
                                          </p:stCondLst>
                                        </p:cTn>
                                        <p:tgtEl>
                                          <p:spTgt spid="993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p:bldP spid="99334" grpId="0"/>
      <p:bldP spid="99346" grpId="0" animBg="1"/>
      <p:bldP spid="99347" grpId="0" animBg="1"/>
      <p:bldP spid="99350" grpId="0"/>
      <p:bldP spid="99350" grpId="1"/>
      <p:bldP spid="99361" grpId="0" animBg="1"/>
      <p:bldP spid="99361" grpId="1" animBg="1"/>
      <p:bldP spid="99362" grpId="0" animBg="1"/>
      <p:bldP spid="99362" grpId="1" animBg="1"/>
      <p:bldP spid="99363" grpId="0" animBg="1"/>
      <p:bldP spid="99363" grpId="1" animBg="1"/>
      <p:bldP spid="99364" grpId="0" animBg="1"/>
      <p:bldP spid="99364" grpId="1" animBg="1"/>
      <p:bldP spid="9936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p:txBody>
          <a:bodyPr/>
          <a:lstStyle/>
          <a:p>
            <a:fld id="{10AEBB9C-A716-435E-AA07-7E0FD0263DE7}" type="slidenum">
              <a:rPr lang="en-US"/>
              <a:pPr/>
              <a:t>102</a:t>
            </a:fld>
            <a:endParaRPr lang="en-US"/>
          </a:p>
        </p:txBody>
      </p:sp>
      <p:sp>
        <p:nvSpPr>
          <p:cNvPr id="102402" name="Rectangle 2"/>
          <p:cNvSpPr>
            <a:spLocks noGrp="1" noChangeArrowheads="1"/>
          </p:cNvSpPr>
          <p:nvPr>
            <p:ph type="title"/>
          </p:nvPr>
        </p:nvSpPr>
        <p:spPr>
          <a:xfrm>
            <a:off x="639763" y="0"/>
            <a:ext cx="7772400" cy="1143000"/>
          </a:xfrm>
        </p:spPr>
        <p:txBody>
          <a:bodyPr/>
          <a:lstStyle/>
          <a:p>
            <a:r>
              <a:rPr lang="en-US"/>
              <a:t>Example …</a:t>
            </a:r>
          </a:p>
        </p:txBody>
      </p:sp>
      <p:sp>
        <p:nvSpPr>
          <p:cNvPr id="102403" name="Text Box 3"/>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2404" name="Text Box 4"/>
          <p:cNvSpPr txBox="1">
            <a:spLocks noChangeArrowheads="1"/>
          </p:cNvSpPr>
          <p:nvPr/>
        </p:nvSpPr>
        <p:spPr bwMode="auto">
          <a:xfrm>
            <a:off x="4941888" y="24653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2405" name="Line 5"/>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6" name="Line 6"/>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7" name="Line 7"/>
          <p:cNvSpPr>
            <a:spLocks noChangeShapeType="1"/>
          </p:cNvSpPr>
          <p:nvPr/>
        </p:nvSpPr>
        <p:spPr bwMode="auto">
          <a:xfrm flipH="1">
            <a:off x="4303713" y="2838450"/>
            <a:ext cx="685800" cy="617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8" name="Line 8"/>
          <p:cNvSpPr>
            <a:spLocks noChangeShapeType="1"/>
          </p:cNvSpPr>
          <p:nvPr/>
        </p:nvSpPr>
        <p:spPr bwMode="auto">
          <a:xfrm>
            <a:off x="5313363" y="2811463"/>
            <a:ext cx="1465262" cy="698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9" name="Text Box 9"/>
          <p:cNvSpPr txBox="1">
            <a:spLocks noChangeArrowheads="1"/>
          </p:cNvSpPr>
          <p:nvPr/>
        </p:nvSpPr>
        <p:spPr bwMode="auto">
          <a:xfrm>
            <a:off x="6826250" y="679450"/>
            <a:ext cx="231775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3366FF"/>
                </a:solidFill>
                <a:latin typeface="Georgia" panose="02040502050405020303" pitchFamily="18" charset="0"/>
              </a:rPr>
              <a:t>Generate</a:t>
            </a:r>
          </a:p>
          <a:p>
            <a:endParaRPr lang="en-US">
              <a:solidFill>
                <a:srgbClr val="3366FF"/>
              </a:solidFill>
              <a:latin typeface="Georgia" panose="02040502050405020303" pitchFamily="18" charset="0"/>
            </a:endParaRPr>
          </a:p>
          <a:p>
            <a:r>
              <a:rPr lang="en-US">
                <a:solidFill>
                  <a:srgbClr val="3366FF"/>
                </a:solidFill>
                <a:latin typeface="Georgia" panose="02040502050405020303" pitchFamily="18" charset="0"/>
              </a:rPr>
              <a:t>Move #a,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@(b), R</a:t>
            </a:r>
            <a:r>
              <a:rPr lang="en-US" baseline="-25000">
                <a:solidFill>
                  <a:srgbClr val="3366FF"/>
                </a:solidFill>
                <a:latin typeface="Georgia" panose="02040502050405020303" pitchFamily="18" charset="0"/>
              </a:rPr>
              <a:t>2</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@(c), R</a:t>
            </a:r>
            <a:r>
              <a:rPr lang="en-US" baseline="-25000">
                <a:solidFill>
                  <a:srgbClr val="3366FF"/>
                </a:solidFill>
                <a:latin typeface="Georgia" panose="02040502050405020303" pitchFamily="18" charset="0"/>
              </a:rPr>
              <a:t>3</a:t>
            </a:r>
          </a:p>
          <a:p>
            <a:r>
              <a:rPr lang="en-US">
                <a:solidFill>
                  <a:srgbClr val="3366FF"/>
                </a:solidFill>
                <a:latin typeface="Georgia" panose="02040502050405020303" pitchFamily="18" charset="0"/>
              </a:rPr>
              <a:t>Add #9, R</a:t>
            </a:r>
            <a:r>
              <a:rPr lang="en-US" baseline="-25000">
                <a:solidFill>
                  <a:srgbClr val="3366FF"/>
                </a:solidFill>
                <a:latin typeface="Georgia" panose="02040502050405020303" pitchFamily="18" charset="0"/>
              </a:rPr>
              <a:t>3</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3</a:t>
            </a:r>
            <a:r>
              <a:rPr lang="en-US">
                <a:solidFill>
                  <a:srgbClr val="3366FF"/>
                </a:solidFill>
                <a:latin typeface="Georgia" panose="02040502050405020303" pitchFamily="18" charset="0"/>
              </a:rPr>
              <a:t>, R</a:t>
            </a:r>
            <a:r>
              <a:rPr lang="en-US" baseline="-25000">
                <a:solidFill>
                  <a:srgbClr val="3366FF"/>
                </a:solidFill>
                <a:latin typeface="Georgia" panose="02040502050405020303" pitchFamily="18" charset="0"/>
              </a:rPr>
              <a:t>2</a:t>
            </a:r>
          </a:p>
        </p:txBody>
      </p:sp>
      <p:sp>
        <p:nvSpPr>
          <p:cNvPr id="102410" name="Text Box 10"/>
          <p:cNvSpPr txBox="1">
            <a:spLocks noChangeArrowheads="1"/>
          </p:cNvSpPr>
          <p:nvPr/>
        </p:nvSpPr>
        <p:spPr bwMode="auto">
          <a:xfrm>
            <a:off x="2225675" y="25844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1</a:t>
            </a:r>
          </a:p>
        </p:txBody>
      </p:sp>
      <p:sp>
        <p:nvSpPr>
          <p:cNvPr id="102411" name="Text Box 11"/>
          <p:cNvSpPr txBox="1">
            <a:spLocks noChangeArrowheads="1"/>
          </p:cNvSpPr>
          <p:nvPr/>
        </p:nvSpPr>
        <p:spPr bwMode="auto">
          <a:xfrm>
            <a:off x="4037013" y="34083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2</a:t>
            </a:r>
          </a:p>
        </p:txBody>
      </p:sp>
      <p:sp>
        <p:nvSpPr>
          <p:cNvPr id="102412" name="Text Box 12"/>
          <p:cNvSpPr txBox="1">
            <a:spLocks noChangeArrowheads="1"/>
          </p:cNvSpPr>
          <p:nvPr/>
        </p:nvSpPr>
        <p:spPr bwMode="auto">
          <a:xfrm>
            <a:off x="6640513" y="34845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3</a:t>
            </a:r>
          </a:p>
        </p:txBody>
      </p:sp>
      <p:sp>
        <p:nvSpPr>
          <p:cNvPr id="102413" name="Text Box 13"/>
          <p:cNvSpPr txBox="1">
            <a:spLocks noChangeArrowheads="1"/>
          </p:cNvSpPr>
          <p:nvPr/>
        </p:nvSpPr>
        <p:spPr bwMode="auto">
          <a:xfrm>
            <a:off x="4926013" y="246380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102414" name="Line 14"/>
          <p:cNvSpPr>
            <a:spLocks noChangeShapeType="1"/>
          </p:cNvSpPr>
          <p:nvPr/>
        </p:nvSpPr>
        <p:spPr bwMode="auto">
          <a:xfrm flipH="1">
            <a:off x="4287838" y="2836863"/>
            <a:ext cx="685800" cy="617537"/>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5" name="Line 15"/>
          <p:cNvSpPr>
            <a:spLocks noChangeShapeType="1"/>
          </p:cNvSpPr>
          <p:nvPr/>
        </p:nvSpPr>
        <p:spPr bwMode="auto">
          <a:xfrm>
            <a:off x="5297488" y="2809875"/>
            <a:ext cx="1465262" cy="6985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6" name="Text Box 16"/>
          <p:cNvSpPr txBox="1">
            <a:spLocks noChangeArrowheads="1"/>
          </p:cNvSpPr>
          <p:nvPr/>
        </p:nvSpPr>
        <p:spPr bwMode="auto">
          <a:xfrm>
            <a:off x="4021138" y="34067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0000"/>
                </a:solidFill>
              </a:rPr>
              <a:t>R</a:t>
            </a:r>
            <a:r>
              <a:rPr lang="en-US" baseline="-25000">
                <a:solidFill>
                  <a:srgbClr val="CC0000"/>
                </a:solidFill>
              </a:rPr>
              <a:t>2</a:t>
            </a:r>
          </a:p>
        </p:txBody>
      </p:sp>
      <p:sp>
        <p:nvSpPr>
          <p:cNvPr id="102417" name="Text Box 17"/>
          <p:cNvSpPr txBox="1">
            <a:spLocks noChangeArrowheads="1"/>
          </p:cNvSpPr>
          <p:nvPr/>
        </p:nvSpPr>
        <p:spPr bwMode="auto">
          <a:xfrm>
            <a:off x="6624638" y="34829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0000"/>
                </a:solidFill>
              </a:rPr>
              <a:t>R</a:t>
            </a:r>
            <a:r>
              <a:rPr lang="en-US" baseline="-25000">
                <a:solidFill>
                  <a:srgbClr val="CC0000"/>
                </a:solidFill>
              </a:rPr>
              <a:t>3</a:t>
            </a:r>
          </a:p>
        </p:txBody>
      </p:sp>
      <p:sp>
        <p:nvSpPr>
          <p:cNvPr id="102418" name="Text Box 18"/>
          <p:cNvSpPr txBox="1">
            <a:spLocks noChangeArrowheads="1"/>
          </p:cNvSpPr>
          <p:nvPr/>
        </p:nvSpPr>
        <p:spPr bwMode="auto">
          <a:xfrm>
            <a:off x="4578350" y="3621088"/>
            <a:ext cx="1465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latin typeface="Georgia" panose="02040502050405020303" pitchFamily="18" charset="0"/>
              </a:rPr>
              <a:t>matches </a:t>
            </a:r>
          </a:p>
          <a:p>
            <a:pPr algn="ctr"/>
            <a:r>
              <a:rPr lang="en-US">
                <a:solidFill>
                  <a:srgbClr val="CC0000"/>
                </a:solidFill>
                <a:latin typeface="Georgia" panose="02040502050405020303" pitchFamily="18" charset="0"/>
              </a:rPr>
              <a:t>Add R’, R</a:t>
            </a:r>
          </a:p>
        </p:txBody>
      </p:sp>
      <p:sp>
        <p:nvSpPr>
          <p:cNvPr id="102419" name="Text Box 19"/>
          <p:cNvSpPr txBox="1">
            <a:spLocks noChangeArrowheads="1"/>
          </p:cNvSpPr>
          <p:nvPr/>
        </p:nvSpPr>
        <p:spPr bwMode="auto">
          <a:xfrm>
            <a:off x="4937125" y="25114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2</a:t>
            </a:r>
          </a:p>
        </p:txBody>
      </p:sp>
    </p:spTree>
    <p:extLst>
      <p:ext uri="{BB962C8B-B14F-4D97-AF65-F5344CB8AC3E}">
        <p14:creationId xmlns:p14="http://schemas.microsoft.com/office/powerpoint/2010/main" val="3214735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02404"/>
                                        </p:tgtEl>
                                      </p:cBhvr>
                                    </p:animEffect>
                                    <p:set>
                                      <p:cBhvr>
                                        <p:cTn id="7" dur="1" fill="hold">
                                          <p:stCondLst>
                                            <p:cond delay="499"/>
                                          </p:stCondLst>
                                        </p:cTn>
                                        <p:tgtEl>
                                          <p:spTgt spid="102404"/>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02407"/>
                                        </p:tgtEl>
                                      </p:cBhvr>
                                    </p:animEffect>
                                    <p:set>
                                      <p:cBhvr>
                                        <p:cTn id="10" dur="1" fill="hold">
                                          <p:stCondLst>
                                            <p:cond delay="499"/>
                                          </p:stCondLst>
                                        </p:cTn>
                                        <p:tgtEl>
                                          <p:spTgt spid="102407"/>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02408"/>
                                        </p:tgtEl>
                                      </p:cBhvr>
                                    </p:animEffect>
                                    <p:set>
                                      <p:cBhvr>
                                        <p:cTn id="13" dur="1" fill="hold">
                                          <p:stCondLst>
                                            <p:cond delay="499"/>
                                          </p:stCondLst>
                                        </p:cTn>
                                        <p:tgtEl>
                                          <p:spTgt spid="102408"/>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102411"/>
                                        </p:tgtEl>
                                      </p:cBhvr>
                                    </p:animEffect>
                                    <p:set>
                                      <p:cBhvr>
                                        <p:cTn id="16" dur="1" fill="hold">
                                          <p:stCondLst>
                                            <p:cond delay="499"/>
                                          </p:stCondLst>
                                        </p:cTn>
                                        <p:tgtEl>
                                          <p:spTgt spid="102411"/>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02412"/>
                                        </p:tgtEl>
                                      </p:cBhvr>
                                    </p:animEffect>
                                    <p:set>
                                      <p:cBhvr>
                                        <p:cTn id="19" dur="1" fill="hold">
                                          <p:stCondLst>
                                            <p:cond delay="499"/>
                                          </p:stCondLst>
                                        </p:cTn>
                                        <p:tgtEl>
                                          <p:spTgt spid="102412"/>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024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241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241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241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241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241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02409">
                                            <p:txEl>
                                              <p:pRg st="7" end="7"/>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2419"/>
                                        </p:tgtEl>
                                        <p:attrNameLst>
                                          <p:attrName>style.visibility</p:attrName>
                                        </p:attrNameLst>
                                      </p:cBhvr>
                                      <p:to>
                                        <p:strVal val="visible"/>
                                      </p:to>
                                    </p:set>
                                  </p:childTnLst>
                                </p:cTn>
                              </p:par>
                              <p:par>
                                <p:cTn id="40" presetID="3" presetClass="exit" presetSubtype="10" fill="hold" grpId="1" nodeType="withEffect">
                                  <p:stCondLst>
                                    <p:cond delay="0"/>
                                  </p:stCondLst>
                                  <p:childTnLst>
                                    <p:animEffect transition="out" filter="blinds(horizontal)">
                                      <p:cBhvr>
                                        <p:cTn id="41" dur="500"/>
                                        <p:tgtEl>
                                          <p:spTgt spid="102413"/>
                                        </p:tgtEl>
                                      </p:cBhvr>
                                    </p:animEffect>
                                    <p:set>
                                      <p:cBhvr>
                                        <p:cTn id="42" dur="1" fill="hold">
                                          <p:stCondLst>
                                            <p:cond delay="499"/>
                                          </p:stCondLst>
                                        </p:cTn>
                                        <p:tgtEl>
                                          <p:spTgt spid="102413"/>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102414"/>
                                        </p:tgtEl>
                                      </p:cBhvr>
                                    </p:animEffect>
                                    <p:set>
                                      <p:cBhvr>
                                        <p:cTn id="45" dur="1" fill="hold">
                                          <p:stCondLst>
                                            <p:cond delay="499"/>
                                          </p:stCondLst>
                                        </p:cTn>
                                        <p:tgtEl>
                                          <p:spTgt spid="102414"/>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102415"/>
                                        </p:tgtEl>
                                      </p:cBhvr>
                                    </p:animEffect>
                                    <p:set>
                                      <p:cBhvr>
                                        <p:cTn id="48" dur="1" fill="hold">
                                          <p:stCondLst>
                                            <p:cond delay="499"/>
                                          </p:stCondLst>
                                        </p:cTn>
                                        <p:tgtEl>
                                          <p:spTgt spid="102415"/>
                                        </p:tgtEl>
                                        <p:attrNameLst>
                                          <p:attrName>style.visibility</p:attrName>
                                        </p:attrNameLst>
                                      </p:cBhvr>
                                      <p:to>
                                        <p:strVal val="hidden"/>
                                      </p:to>
                                    </p:set>
                                  </p:childTnLst>
                                </p:cTn>
                              </p:par>
                              <p:par>
                                <p:cTn id="49" presetID="3" presetClass="exit" presetSubtype="10" fill="hold" grpId="1" nodeType="withEffect">
                                  <p:stCondLst>
                                    <p:cond delay="0"/>
                                  </p:stCondLst>
                                  <p:childTnLst>
                                    <p:animEffect transition="out" filter="blinds(horizontal)">
                                      <p:cBhvr>
                                        <p:cTn id="50" dur="500"/>
                                        <p:tgtEl>
                                          <p:spTgt spid="102416"/>
                                        </p:tgtEl>
                                      </p:cBhvr>
                                    </p:animEffect>
                                    <p:set>
                                      <p:cBhvr>
                                        <p:cTn id="51" dur="1" fill="hold">
                                          <p:stCondLst>
                                            <p:cond delay="499"/>
                                          </p:stCondLst>
                                        </p:cTn>
                                        <p:tgtEl>
                                          <p:spTgt spid="102416"/>
                                        </p:tgtEl>
                                        <p:attrNameLst>
                                          <p:attrName>style.visibility</p:attrName>
                                        </p:attrNameLst>
                                      </p:cBhvr>
                                      <p:to>
                                        <p:strVal val="hidden"/>
                                      </p:to>
                                    </p:set>
                                  </p:childTnLst>
                                </p:cTn>
                              </p:par>
                              <p:par>
                                <p:cTn id="52" presetID="3" presetClass="exit" presetSubtype="10" fill="hold" grpId="1" nodeType="withEffect">
                                  <p:stCondLst>
                                    <p:cond delay="0"/>
                                  </p:stCondLst>
                                  <p:childTnLst>
                                    <p:animEffect transition="out" filter="blinds(horizontal)">
                                      <p:cBhvr>
                                        <p:cTn id="53" dur="500"/>
                                        <p:tgtEl>
                                          <p:spTgt spid="102417"/>
                                        </p:tgtEl>
                                      </p:cBhvr>
                                    </p:animEffect>
                                    <p:set>
                                      <p:cBhvr>
                                        <p:cTn id="54" dur="1" fill="hold">
                                          <p:stCondLst>
                                            <p:cond delay="499"/>
                                          </p:stCondLst>
                                        </p:cTn>
                                        <p:tgtEl>
                                          <p:spTgt spid="102417"/>
                                        </p:tgtEl>
                                        <p:attrNameLst>
                                          <p:attrName>style.visibility</p:attrName>
                                        </p:attrNameLst>
                                      </p:cBhvr>
                                      <p:to>
                                        <p:strVal val="hidden"/>
                                      </p:to>
                                    </p:set>
                                  </p:childTnLst>
                                </p:cTn>
                              </p:par>
                              <p:par>
                                <p:cTn id="55" presetID="3" presetClass="exit" presetSubtype="10" fill="hold" grpId="1" nodeType="withEffect">
                                  <p:stCondLst>
                                    <p:cond delay="0"/>
                                  </p:stCondLst>
                                  <p:childTnLst>
                                    <p:animEffect transition="out" filter="blinds(horizontal)">
                                      <p:cBhvr>
                                        <p:cTn id="56" dur="500"/>
                                        <p:tgtEl>
                                          <p:spTgt spid="102418"/>
                                        </p:tgtEl>
                                      </p:cBhvr>
                                    </p:animEffect>
                                    <p:set>
                                      <p:cBhvr>
                                        <p:cTn id="57" dur="1" fill="hold">
                                          <p:stCondLst>
                                            <p:cond delay="499"/>
                                          </p:stCondLst>
                                        </p:cTn>
                                        <p:tgtEl>
                                          <p:spTgt spid="1024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P spid="102407" grpId="0" animBg="1"/>
      <p:bldP spid="102408" grpId="0" animBg="1"/>
      <p:bldP spid="102411" grpId="0"/>
      <p:bldP spid="102412" grpId="0"/>
      <p:bldP spid="102413" grpId="0"/>
      <p:bldP spid="102413" grpId="1"/>
      <p:bldP spid="102414" grpId="0" animBg="1"/>
      <p:bldP spid="102414" grpId="1" animBg="1"/>
      <p:bldP spid="102415" grpId="0" animBg="1"/>
      <p:bldP spid="102415" grpId="1" animBg="1"/>
      <p:bldP spid="102416" grpId="0"/>
      <p:bldP spid="102416" grpId="1"/>
      <p:bldP spid="102417" grpId="0"/>
      <p:bldP spid="102417" grpId="1"/>
      <p:bldP spid="102418" grpId="0"/>
      <p:bldP spid="102418" grpId="1"/>
      <p:bldP spid="10241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1D0B5946-44F4-4A47-B624-CEB13C30687A}" type="slidenum">
              <a:rPr lang="en-US"/>
              <a:pPr/>
              <a:t>103</a:t>
            </a:fld>
            <a:endParaRPr lang="en-US"/>
          </a:p>
        </p:txBody>
      </p:sp>
      <p:sp>
        <p:nvSpPr>
          <p:cNvPr id="100354" name="Rectangle 2"/>
          <p:cNvSpPr>
            <a:spLocks noGrp="1" noChangeArrowheads="1"/>
          </p:cNvSpPr>
          <p:nvPr>
            <p:ph type="title"/>
          </p:nvPr>
        </p:nvSpPr>
        <p:spPr>
          <a:xfrm>
            <a:off x="639763" y="0"/>
            <a:ext cx="7772400" cy="1143000"/>
          </a:xfrm>
        </p:spPr>
        <p:txBody>
          <a:bodyPr/>
          <a:lstStyle/>
          <a:p>
            <a:r>
              <a:rPr lang="en-US"/>
              <a:t>Example …</a:t>
            </a:r>
          </a:p>
        </p:txBody>
      </p:sp>
      <p:sp>
        <p:nvSpPr>
          <p:cNvPr id="100355" name="Text Box 3"/>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0359" name="Line 7"/>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60" name="Line 8"/>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65" name="Text Box 13"/>
          <p:cNvSpPr txBox="1">
            <a:spLocks noChangeArrowheads="1"/>
          </p:cNvSpPr>
          <p:nvPr/>
        </p:nvSpPr>
        <p:spPr bwMode="auto">
          <a:xfrm>
            <a:off x="6826250" y="679450"/>
            <a:ext cx="231775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3366FF"/>
                </a:solidFill>
                <a:latin typeface="Georgia" panose="02040502050405020303" pitchFamily="18" charset="0"/>
              </a:rPr>
              <a:t>Generate</a:t>
            </a:r>
          </a:p>
          <a:p>
            <a:endParaRPr lang="en-US">
              <a:solidFill>
                <a:srgbClr val="3366FF"/>
              </a:solidFill>
              <a:latin typeface="Georgia" panose="02040502050405020303" pitchFamily="18" charset="0"/>
            </a:endParaRPr>
          </a:p>
          <a:p>
            <a:r>
              <a:rPr lang="en-US">
                <a:solidFill>
                  <a:srgbClr val="3366FF"/>
                </a:solidFill>
                <a:latin typeface="Georgia" panose="02040502050405020303" pitchFamily="18" charset="0"/>
              </a:rPr>
              <a:t>Move #a,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@(b), R</a:t>
            </a:r>
            <a:r>
              <a:rPr lang="en-US" baseline="-25000">
                <a:solidFill>
                  <a:srgbClr val="3366FF"/>
                </a:solidFill>
                <a:latin typeface="Georgia" panose="02040502050405020303" pitchFamily="18" charset="0"/>
              </a:rPr>
              <a:t>2</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@(c), R</a:t>
            </a:r>
            <a:r>
              <a:rPr lang="en-US" baseline="-25000">
                <a:solidFill>
                  <a:srgbClr val="3366FF"/>
                </a:solidFill>
                <a:latin typeface="Georgia" panose="02040502050405020303" pitchFamily="18" charset="0"/>
              </a:rPr>
              <a:t>3</a:t>
            </a:r>
          </a:p>
          <a:p>
            <a:r>
              <a:rPr lang="en-US">
                <a:solidFill>
                  <a:srgbClr val="3366FF"/>
                </a:solidFill>
                <a:latin typeface="Georgia" panose="02040502050405020303" pitchFamily="18" charset="0"/>
              </a:rPr>
              <a:t>Add #9, R</a:t>
            </a:r>
            <a:r>
              <a:rPr lang="en-US" baseline="-25000">
                <a:solidFill>
                  <a:srgbClr val="3366FF"/>
                </a:solidFill>
                <a:latin typeface="Georgia" panose="02040502050405020303" pitchFamily="18" charset="0"/>
              </a:rPr>
              <a:t>3</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3</a:t>
            </a:r>
            <a:r>
              <a:rPr lang="en-US">
                <a:solidFill>
                  <a:srgbClr val="3366FF"/>
                </a:solidFill>
                <a:latin typeface="Georgia" panose="02040502050405020303" pitchFamily="18" charset="0"/>
              </a:rPr>
              <a:t>, R</a:t>
            </a:r>
            <a:r>
              <a:rPr lang="en-US" baseline="-25000">
                <a:solidFill>
                  <a:srgbClr val="3366FF"/>
                </a:solidFill>
                <a:latin typeface="Georgia" panose="02040502050405020303" pitchFamily="18" charset="0"/>
              </a:rPr>
              <a:t>2</a:t>
            </a:r>
          </a:p>
          <a:p>
            <a:r>
              <a:rPr lang="en-US">
                <a:solidFill>
                  <a:srgbClr val="3366FF"/>
                </a:solidFill>
                <a:latin typeface="Georgia" panose="02040502050405020303" pitchFamily="18" charset="0"/>
              </a:rPr>
              <a:t>Move R</a:t>
            </a:r>
            <a:r>
              <a:rPr lang="en-US" baseline="-25000">
                <a:solidFill>
                  <a:srgbClr val="3366FF"/>
                </a:solidFill>
                <a:latin typeface="Georgia" panose="02040502050405020303" pitchFamily="18" charset="0"/>
              </a:rPr>
              <a:t>2</a:t>
            </a:r>
            <a:r>
              <a:rPr lang="en-US">
                <a:solidFill>
                  <a:srgbClr val="3366FF"/>
                </a:solidFill>
                <a:latin typeface="Georgia" panose="02040502050405020303" pitchFamily="18" charset="0"/>
              </a:rPr>
              <a:t>, R</a:t>
            </a:r>
            <a:r>
              <a:rPr lang="en-US" baseline="-25000">
                <a:solidFill>
                  <a:srgbClr val="3366FF"/>
                </a:solidFill>
                <a:latin typeface="Georgia" panose="02040502050405020303" pitchFamily="18" charset="0"/>
              </a:rPr>
              <a:t>1</a:t>
            </a:r>
            <a:r>
              <a:rPr lang="en-US">
                <a:solidFill>
                  <a:srgbClr val="3366FF"/>
                </a:solidFill>
                <a:latin typeface="Georgia" panose="02040502050405020303" pitchFamily="18" charset="0"/>
              </a:rPr>
              <a:t>@</a:t>
            </a:r>
          </a:p>
        </p:txBody>
      </p:sp>
      <p:sp>
        <p:nvSpPr>
          <p:cNvPr id="100366" name="Text Box 14"/>
          <p:cNvSpPr txBox="1">
            <a:spLocks noChangeArrowheads="1"/>
          </p:cNvSpPr>
          <p:nvPr/>
        </p:nvSpPr>
        <p:spPr bwMode="auto">
          <a:xfrm>
            <a:off x="2225675" y="25844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1</a:t>
            </a:r>
          </a:p>
        </p:txBody>
      </p:sp>
      <p:sp>
        <p:nvSpPr>
          <p:cNvPr id="100381" name="Text Box 29"/>
          <p:cNvSpPr txBox="1">
            <a:spLocks noChangeArrowheads="1"/>
          </p:cNvSpPr>
          <p:nvPr/>
        </p:nvSpPr>
        <p:spPr bwMode="auto">
          <a:xfrm>
            <a:off x="2671763" y="2873375"/>
            <a:ext cx="17478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latin typeface="Georgia" panose="02040502050405020303" pitchFamily="18" charset="0"/>
              </a:rPr>
              <a:t>matches </a:t>
            </a:r>
          </a:p>
          <a:p>
            <a:pPr algn="ctr"/>
            <a:r>
              <a:rPr lang="en-US">
                <a:solidFill>
                  <a:srgbClr val="CC0000"/>
                </a:solidFill>
                <a:latin typeface="Georgia" panose="02040502050405020303" pitchFamily="18" charset="0"/>
              </a:rPr>
              <a:t>Add R’, R@</a:t>
            </a:r>
          </a:p>
        </p:txBody>
      </p:sp>
      <p:sp>
        <p:nvSpPr>
          <p:cNvPr id="100382" name="Text Box 30"/>
          <p:cNvSpPr txBox="1">
            <a:spLocks noChangeArrowheads="1"/>
          </p:cNvSpPr>
          <p:nvPr/>
        </p:nvSpPr>
        <p:spPr bwMode="auto">
          <a:xfrm>
            <a:off x="4800600" y="25701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2</a:t>
            </a:r>
          </a:p>
        </p:txBody>
      </p:sp>
      <p:sp>
        <p:nvSpPr>
          <p:cNvPr id="100383" name="Text Box 31"/>
          <p:cNvSpPr txBox="1">
            <a:spLocks noChangeArrowheads="1"/>
          </p:cNvSpPr>
          <p:nvPr/>
        </p:nvSpPr>
        <p:spPr bwMode="auto">
          <a:xfrm>
            <a:off x="3063875" y="1516063"/>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100384" name="Line 32"/>
          <p:cNvSpPr>
            <a:spLocks noChangeShapeType="1"/>
          </p:cNvSpPr>
          <p:nvPr/>
        </p:nvSpPr>
        <p:spPr bwMode="auto">
          <a:xfrm flipH="1">
            <a:off x="2528888" y="1949450"/>
            <a:ext cx="631825" cy="619125"/>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5" name="Line 33"/>
          <p:cNvSpPr>
            <a:spLocks noChangeShapeType="1"/>
          </p:cNvSpPr>
          <p:nvPr/>
        </p:nvSpPr>
        <p:spPr bwMode="auto">
          <a:xfrm>
            <a:off x="3457575" y="1882775"/>
            <a:ext cx="1519238" cy="725488"/>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6" name="Text Box 34"/>
          <p:cNvSpPr txBox="1">
            <a:spLocks noChangeArrowheads="1"/>
          </p:cNvSpPr>
          <p:nvPr/>
        </p:nvSpPr>
        <p:spPr bwMode="auto">
          <a:xfrm>
            <a:off x="2225675" y="25701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0000"/>
                </a:solidFill>
              </a:rPr>
              <a:t>R</a:t>
            </a:r>
            <a:r>
              <a:rPr lang="en-US" baseline="-25000">
                <a:solidFill>
                  <a:srgbClr val="CC0000"/>
                </a:solidFill>
              </a:rPr>
              <a:t>1</a:t>
            </a:r>
          </a:p>
        </p:txBody>
      </p:sp>
      <p:sp>
        <p:nvSpPr>
          <p:cNvPr id="100387" name="Text Box 35"/>
          <p:cNvSpPr txBox="1">
            <a:spLocks noChangeArrowheads="1"/>
          </p:cNvSpPr>
          <p:nvPr/>
        </p:nvSpPr>
        <p:spPr bwMode="auto">
          <a:xfrm>
            <a:off x="4800600" y="25558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0000"/>
                </a:solidFill>
              </a:rPr>
              <a:t>R</a:t>
            </a:r>
            <a:r>
              <a:rPr lang="en-US" baseline="-25000">
                <a:solidFill>
                  <a:srgbClr val="CC0000"/>
                </a:solidFill>
              </a:rPr>
              <a:t>2</a:t>
            </a:r>
          </a:p>
        </p:txBody>
      </p:sp>
      <p:sp>
        <p:nvSpPr>
          <p:cNvPr id="100388" name="Text Box 36"/>
          <p:cNvSpPr txBox="1">
            <a:spLocks noChangeArrowheads="1"/>
          </p:cNvSpPr>
          <p:nvPr/>
        </p:nvSpPr>
        <p:spPr bwMode="auto">
          <a:xfrm>
            <a:off x="3063875" y="1220788"/>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M</a:t>
            </a:r>
          </a:p>
        </p:txBody>
      </p:sp>
    </p:spTree>
    <p:extLst>
      <p:ext uri="{BB962C8B-B14F-4D97-AF65-F5344CB8AC3E}">
        <p14:creationId xmlns:p14="http://schemas.microsoft.com/office/powerpoint/2010/main" val="3317010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00355"/>
                                        </p:tgtEl>
                                      </p:cBhvr>
                                    </p:animEffect>
                                    <p:set>
                                      <p:cBhvr>
                                        <p:cTn id="7" dur="1" fill="hold">
                                          <p:stCondLst>
                                            <p:cond delay="499"/>
                                          </p:stCondLst>
                                        </p:cTn>
                                        <p:tgtEl>
                                          <p:spTgt spid="100355"/>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00359"/>
                                        </p:tgtEl>
                                      </p:cBhvr>
                                    </p:animEffect>
                                    <p:set>
                                      <p:cBhvr>
                                        <p:cTn id="10" dur="1" fill="hold">
                                          <p:stCondLst>
                                            <p:cond delay="499"/>
                                          </p:stCondLst>
                                        </p:cTn>
                                        <p:tgtEl>
                                          <p:spTgt spid="100359"/>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00360"/>
                                        </p:tgtEl>
                                      </p:cBhvr>
                                    </p:animEffect>
                                    <p:set>
                                      <p:cBhvr>
                                        <p:cTn id="13" dur="1" fill="hold">
                                          <p:stCondLst>
                                            <p:cond delay="499"/>
                                          </p:stCondLst>
                                        </p:cTn>
                                        <p:tgtEl>
                                          <p:spTgt spid="100360"/>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100366"/>
                                        </p:tgtEl>
                                      </p:cBhvr>
                                    </p:animEffect>
                                    <p:set>
                                      <p:cBhvr>
                                        <p:cTn id="16" dur="1" fill="hold">
                                          <p:stCondLst>
                                            <p:cond delay="499"/>
                                          </p:stCondLst>
                                        </p:cTn>
                                        <p:tgtEl>
                                          <p:spTgt spid="100366"/>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00382"/>
                                        </p:tgtEl>
                                      </p:cBhvr>
                                    </p:animEffect>
                                    <p:set>
                                      <p:cBhvr>
                                        <p:cTn id="19" dur="1" fill="hold">
                                          <p:stCondLst>
                                            <p:cond delay="499"/>
                                          </p:stCondLst>
                                        </p:cTn>
                                        <p:tgtEl>
                                          <p:spTgt spid="100382"/>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0038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038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038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038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038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038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00365">
                                            <p:txEl>
                                              <p:pRg st="8" end="8"/>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0388"/>
                                        </p:tgtEl>
                                        <p:attrNameLst>
                                          <p:attrName>style.visibility</p:attrName>
                                        </p:attrNameLst>
                                      </p:cBhvr>
                                      <p:to>
                                        <p:strVal val="visible"/>
                                      </p:to>
                                    </p:set>
                                  </p:childTnLst>
                                </p:cTn>
                              </p:par>
                              <p:par>
                                <p:cTn id="40" presetID="3" presetClass="exit" presetSubtype="10" fill="hold" grpId="1" nodeType="withEffect">
                                  <p:stCondLst>
                                    <p:cond delay="0"/>
                                  </p:stCondLst>
                                  <p:childTnLst>
                                    <p:animEffect transition="out" filter="blinds(horizontal)">
                                      <p:cBhvr>
                                        <p:cTn id="41" dur="500"/>
                                        <p:tgtEl>
                                          <p:spTgt spid="100383"/>
                                        </p:tgtEl>
                                      </p:cBhvr>
                                    </p:animEffect>
                                    <p:set>
                                      <p:cBhvr>
                                        <p:cTn id="42" dur="1" fill="hold">
                                          <p:stCondLst>
                                            <p:cond delay="499"/>
                                          </p:stCondLst>
                                        </p:cTn>
                                        <p:tgtEl>
                                          <p:spTgt spid="100383"/>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100384"/>
                                        </p:tgtEl>
                                      </p:cBhvr>
                                    </p:animEffect>
                                    <p:set>
                                      <p:cBhvr>
                                        <p:cTn id="45" dur="1" fill="hold">
                                          <p:stCondLst>
                                            <p:cond delay="499"/>
                                          </p:stCondLst>
                                        </p:cTn>
                                        <p:tgtEl>
                                          <p:spTgt spid="100384"/>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100385"/>
                                        </p:tgtEl>
                                      </p:cBhvr>
                                    </p:animEffect>
                                    <p:set>
                                      <p:cBhvr>
                                        <p:cTn id="48" dur="1" fill="hold">
                                          <p:stCondLst>
                                            <p:cond delay="499"/>
                                          </p:stCondLst>
                                        </p:cTn>
                                        <p:tgtEl>
                                          <p:spTgt spid="100385"/>
                                        </p:tgtEl>
                                        <p:attrNameLst>
                                          <p:attrName>style.visibility</p:attrName>
                                        </p:attrNameLst>
                                      </p:cBhvr>
                                      <p:to>
                                        <p:strVal val="hidden"/>
                                      </p:to>
                                    </p:set>
                                  </p:childTnLst>
                                </p:cTn>
                              </p:par>
                              <p:par>
                                <p:cTn id="49" presetID="3" presetClass="exit" presetSubtype="10" fill="hold" grpId="1" nodeType="withEffect">
                                  <p:stCondLst>
                                    <p:cond delay="0"/>
                                  </p:stCondLst>
                                  <p:childTnLst>
                                    <p:animEffect transition="out" filter="blinds(horizontal)">
                                      <p:cBhvr>
                                        <p:cTn id="50" dur="500"/>
                                        <p:tgtEl>
                                          <p:spTgt spid="100386"/>
                                        </p:tgtEl>
                                      </p:cBhvr>
                                    </p:animEffect>
                                    <p:set>
                                      <p:cBhvr>
                                        <p:cTn id="51" dur="1" fill="hold">
                                          <p:stCondLst>
                                            <p:cond delay="499"/>
                                          </p:stCondLst>
                                        </p:cTn>
                                        <p:tgtEl>
                                          <p:spTgt spid="100386"/>
                                        </p:tgtEl>
                                        <p:attrNameLst>
                                          <p:attrName>style.visibility</p:attrName>
                                        </p:attrNameLst>
                                      </p:cBhvr>
                                      <p:to>
                                        <p:strVal val="hidden"/>
                                      </p:to>
                                    </p:set>
                                  </p:childTnLst>
                                </p:cTn>
                              </p:par>
                              <p:par>
                                <p:cTn id="52" presetID="3" presetClass="exit" presetSubtype="10" fill="hold" grpId="1" nodeType="withEffect">
                                  <p:stCondLst>
                                    <p:cond delay="0"/>
                                  </p:stCondLst>
                                  <p:childTnLst>
                                    <p:animEffect transition="out" filter="blinds(horizontal)">
                                      <p:cBhvr>
                                        <p:cTn id="53" dur="500"/>
                                        <p:tgtEl>
                                          <p:spTgt spid="100387"/>
                                        </p:tgtEl>
                                      </p:cBhvr>
                                    </p:animEffect>
                                    <p:set>
                                      <p:cBhvr>
                                        <p:cTn id="54" dur="1" fill="hold">
                                          <p:stCondLst>
                                            <p:cond delay="499"/>
                                          </p:stCondLst>
                                        </p:cTn>
                                        <p:tgtEl>
                                          <p:spTgt spid="100387"/>
                                        </p:tgtEl>
                                        <p:attrNameLst>
                                          <p:attrName>style.visibility</p:attrName>
                                        </p:attrNameLst>
                                      </p:cBhvr>
                                      <p:to>
                                        <p:strVal val="hidden"/>
                                      </p:to>
                                    </p:set>
                                  </p:childTnLst>
                                </p:cTn>
                              </p:par>
                            </p:childTnLst>
                          </p:cTn>
                        </p:par>
                        <p:par>
                          <p:cTn id="55" fill="hold" nodeType="afterGroup">
                            <p:stCondLst>
                              <p:cond delay="500"/>
                            </p:stCondLst>
                            <p:childTnLst>
                              <p:par>
                                <p:cTn id="56" presetID="3" presetClass="exit" presetSubtype="10" fill="hold" grpId="1" nodeType="afterEffect">
                                  <p:stCondLst>
                                    <p:cond delay="0"/>
                                  </p:stCondLst>
                                  <p:childTnLst>
                                    <p:animEffect transition="out" filter="blinds(horizontal)">
                                      <p:cBhvr>
                                        <p:cTn id="57" dur="500"/>
                                        <p:tgtEl>
                                          <p:spTgt spid="100381"/>
                                        </p:tgtEl>
                                      </p:cBhvr>
                                    </p:animEffect>
                                    <p:set>
                                      <p:cBhvr>
                                        <p:cTn id="58" dur="1" fill="hold">
                                          <p:stCondLst>
                                            <p:cond delay="499"/>
                                          </p:stCondLst>
                                        </p:cTn>
                                        <p:tgtEl>
                                          <p:spTgt spid="1003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p:bldP spid="100359" grpId="0" animBg="1"/>
      <p:bldP spid="100360" grpId="0" animBg="1"/>
      <p:bldP spid="100366" grpId="0"/>
      <p:bldP spid="100381" grpId="0"/>
      <p:bldP spid="100381" grpId="1"/>
      <p:bldP spid="100382" grpId="0"/>
      <p:bldP spid="100383" grpId="0"/>
      <p:bldP spid="100383" grpId="1"/>
      <p:bldP spid="100384" grpId="0" animBg="1"/>
      <p:bldP spid="100384" grpId="1" animBg="1"/>
      <p:bldP spid="100385" grpId="0" animBg="1"/>
      <p:bldP spid="100385" grpId="1" animBg="1"/>
      <p:bldP spid="100386" grpId="0"/>
      <p:bldP spid="100386" grpId="1"/>
      <p:bldP spid="100387" grpId="0"/>
      <p:bldP spid="100387" grpId="1"/>
      <p:bldP spid="10038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5"/>
          <p:cNvSpPr>
            <a:spLocks noGrp="1"/>
          </p:cNvSpPr>
          <p:nvPr>
            <p:ph type="sldNum" sz="quarter" idx="12"/>
          </p:nvPr>
        </p:nvSpPr>
        <p:spPr/>
        <p:txBody>
          <a:bodyPr/>
          <a:lstStyle/>
          <a:p>
            <a:fld id="{846FFFB3-6170-453A-B6A6-844E5AA715E0}" type="slidenum">
              <a:rPr lang="en-US"/>
              <a:pPr/>
              <a:t>104</a:t>
            </a:fld>
            <a:endParaRPr lang="en-US"/>
          </a:p>
        </p:txBody>
      </p:sp>
      <p:sp>
        <p:nvSpPr>
          <p:cNvPr id="104450" name="Rectangle 2"/>
          <p:cNvSpPr>
            <a:spLocks noGrp="1" noChangeArrowheads="1"/>
          </p:cNvSpPr>
          <p:nvPr>
            <p:ph type="title"/>
          </p:nvPr>
        </p:nvSpPr>
        <p:spPr>
          <a:xfrm>
            <a:off x="639763" y="0"/>
            <a:ext cx="7772400" cy="1143000"/>
          </a:xfrm>
        </p:spPr>
        <p:txBody>
          <a:bodyPr/>
          <a:lstStyle/>
          <a:p>
            <a:r>
              <a:rPr lang="en-US"/>
              <a:t>Example</a:t>
            </a:r>
          </a:p>
        </p:txBody>
      </p:sp>
      <p:sp>
        <p:nvSpPr>
          <p:cNvPr id="104451" name="Text Box 3"/>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4452" name="Text Box 4"/>
          <p:cNvSpPr txBox="1">
            <a:spLocks noChangeArrowheads="1"/>
          </p:cNvSpPr>
          <p:nvPr/>
        </p:nvSpPr>
        <p:spPr bwMode="auto">
          <a:xfrm>
            <a:off x="2185988" y="24780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4453" name="Text Box 5"/>
          <p:cNvSpPr txBox="1">
            <a:spLocks noChangeArrowheads="1"/>
          </p:cNvSpPr>
          <p:nvPr/>
        </p:nvSpPr>
        <p:spPr bwMode="auto">
          <a:xfrm>
            <a:off x="1570038" y="3433763"/>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a:t>
            </a:r>
          </a:p>
        </p:txBody>
      </p:sp>
      <p:sp>
        <p:nvSpPr>
          <p:cNvPr id="104454" name="Text Box 6"/>
          <p:cNvSpPr txBox="1">
            <a:spLocks noChangeArrowheads="1"/>
          </p:cNvSpPr>
          <p:nvPr/>
        </p:nvSpPr>
        <p:spPr bwMode="auto">
          <a:xfrm>
            <a:off x="2790825" y="34210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104455" name="Text Box 7"/>
          <p:cNvSpPr txBox="1">
            <a:spLocks noChangeArrowheads="1"/>
          </p:cNvSpPr>
          <p:nvPr/>
        </p:nvSpPr>
        <p:spPr bwMode="auto">
          <a:xfrm>
            <a:off x="4941888" y="24653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4456" name="Text Box 8"/>
          <p:cNvSpPr txBox="1">
            <a:spLocks noChangeArrowheads="1"/>
          </p:cNvSpPr>
          <p:nvPr/>
        </p:nvSpPr>
        <p:spPr bwMode="auto">
          <a:xfrm>
            <a:off x="3987800" y="42656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4457" name="Text Box 9"/>
          <p:cNvSpPr txBox="1">
            <a:spLocks noChangeArrowheads="1"/>
          </p:cNvSpPr>
          <p:nvPr/>
        </p:nvSpPr>
        <p:spPr bwMode="auto">
          <a:xfrm>
            <a:off x="3311525" y="5219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b</a:t>
            </a:r>
          </a:p>
        </p:txBody>
      </p:sp>
      <p:sp>
        <p:nvSpPr>
          <p:cNvPr id="104458" name="Text Box 10"/>
          <p:cNvSpPr txBox="1">
            <a:spLocks noChangeArrowheads="1"/>
          </p:cNvSpPr>
          <p:nvPr/>
        </p:nvSpPr>
        <p:spPr bwMode="auto">
          <a:xfrm>
            <a:off x="4573588" y="52149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104459" name="Text Box 11"/>
          <p:cNvSpPr txBox="1">
            <a:spLocks noChangeArrowheads="1"/>
          </p:cNvSpPr>
          <p:nvPr/>
        </p:nvSpPr>
        <p:spPr bwMode="auto">
          <a:xfrm>
            <a:off x="4022725" y="33607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4460" name="Text Box 12"/>
          <p:cNvSpPr txBox="1">
            <a:spLocks noChangeArrowheads="1"/>
          </p:cNvSpPr>
          <p:nvPr/>
        </p:nvSpPr>
        <p:spPr bwMode="auto">
          <a:xfrm>
            <a:off x="6764338" y="334803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4461" name="Text Box 13"/>
          <p:cNvSpPr txBox="1">
            <a:spLocks noChangeArrowheads="1"/>
          </p:cNvSpPr>
          <p:nvPr/>
        </p:nvSpPr>
        <p:spPr bwMode="auto">
          <a:xfrm>
            <a:off x="7677150" y="43132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a:t>
            </a:r>
          </a:p>
        </p:txBody>
      </p:sp>
      <p:sp>
        <p:nvSpPr>
          <p:cNvPr id="104462" name="Line 14"/>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3" name="Line 15"/>
          <p:cNvSpPr>
            <a:spLocks noChangeShapeType="1"/>
          </p:cNvSpPr>
          <p:nvPr/>
        </p:nvSpPr>
        <p:spPr bwMode="auto">
          <a:xfrm flipH="1">
            <a:off x="1803400" y="2838450"/>
            <a:ext cx="442913" cy="712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4" name="Line 16"/>
          <p:cNvSpPr>
            <a:spLocks noChangeShapeType="1"/>
          </p:cNvSpPr>
          <p:nvPr/>
        </p:nvSpPr>
        <p:spPr bwMode="auto">
          <a:xfrm>
            <a:off x="2516188" y="2851150"/>
            <a:ext cx="376237" cy="646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5" name="Line 17"/>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6" name="Line 18"/>
          <p:cNvSpPr>
            <a:spLocks noChangeShapeType="1"/>
          </p:cNvSpPr>
          <p:nvPr/>
        </p:nvSpPr>
        <p:spPr bwMode="auto">
          <a:xfrm flipH="1">
            <a:off x="4303713" y="2838450"/>
            <a:ext cx="685800" cy="617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7" name="Line 19"/>
          <p:cNvSpPr>
            <a:spLocks noChangeShapeType="1"/>
          </p:cNvSpPr>
          <p:nvPr/>
        </p:nvSpPr>
        <p:spPr bwMode="auto">
          <a:xfrm>
            <a:off x="4183063" y="36718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8" name="Line 20"/>
          <p:cNvSpPr>
            <a:spLocks noChangeShapeType="1"/>
          </p:cNvSpPr>
          <p:nvPr/>
        </p:nvSpPr>
        <p:spPr bwMode="auto">
          <a:xfrm flipH="1">
            <a:off x="3551238" y="46672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9" name="Line 21"/>
          <p:cNvSpPr>
            <a:spLocks noChangeShapeType="1"/>
          </p:cNvSpPr>
          <p:nvPr/>
        </p:nvSpPr>
        <p:spPr bwMode="auto">
          <a:xfrm>
            <a:off x="4330700" y="46672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70" name="Text Box 22"/>
          <p:cNvSpPr txBox="1">
            <a:spLocks noChangeArrowheads="1"/>
          </p:cNvSpPr>
          <p:nvPr/>
        </p:nvSpPr>
        <p:spPr bwMode="auto">
          <a:xfrm>
            <a:off x="5837238" y="52689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4471" name="Text Box 23"/>
          <p:cNvSpPr txBox="1">
            <a:spLocks noChangeArrowheads="1"/>
          </p:cNvSpPr>
          <p:nvPr/>
        </p:nvSpPr>
        <p:spPr bwMode="auto">
          <a:xfrm>
            <a:off x="5170488" y="62230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c</a:t>
            </a:r>
          </a:p>
        </p:txBody>
      </p:sp>
      <p:sp>
        <p:nvSpPr>
          <p:cNvPr id="104472" name="Text Box 24"/>
          <p:cNvSpPr txBox="1">
            <a:spLocks noChangeArrowheads="1"/>
          </p:cNvSpPr>
          <p:nvPr/>
        </p:nvSpPr>
        <p:spPr bwMode="auto">
          <a:xfrm>
            <a:off x="6423025" y="62182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104473" name="Text Box 25"/>
          <p:cNvSpPr txBox="1">
            <a:spLocks noChangeArrowheads="1"/>
          </p:cNvSpPr>
          <p:nvPr/>
        </p:nvSpPr>
        <p:spPr bwMode="auto">
          <a:xfrm>
            <a:off x="5872163" y="43640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4474" name="Line 26"/>
          <p:cNvSpPr>
            <a:spLocks noChangeShapeType="1"/>
          </p:cNvSpPr>
          <p:nvPr/>
        </p:nvSpPr>
        <p:spPr bwMode="auto">
          <a:xfrm>
            <a:off x="6032500" y="46751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75" name="Line 27"/>
          <p:cNvSpPr>
            <a:spLocks noChangeShapeType="1"/>
          </p:cNvSpPr>
          <p:nvPr/>
        </p:nvSpPr>
        <p:spPr bwMode="auto">
          <a:xfrm flipH="1">
            <a:off x="5400675" y="56705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76" name="Line 28"/>
          <p:cNvSpPr>
            <a:spLocks noChangeShapeType="1"/>
          </p:cNvSpPr>
          <p:nvPr/>
        </p:nvSpPr>
        <p:spPr bwMode="auto">
          <a:xfrm>
            <a:off x="6180138" y="56705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77" name="Line 29"/>
          <p:cNvSpPr>
            <a:spLocks noChangeShapeType="1"/>
          </p:cNvSpPr>
          <p:nvPr/>
        </p:nvSpPr>
        <p:spPr bwMode="auto">
          <a:xfrm>
            <a:off x="5313363" y="2811463"/>
            <a:ext cx="1465262" cy="698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78" name="Line 30"/>
          <p:cNvSpPr>
            <a:spLocks noChangeShapeType="1"/>
          </p:cNvSpPr>
          <p:nvPr/>
        </p:nvSpPr>
        <p:spPr bwMode="auto">
          <a:xfrm flipH="1">
            <a:off x="6173788" y="3738563"/>
            <a:ext cx="671512"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79" name="Line 31"/>
          <p:cNvSpPr>
            <a:spLocks noChangeShapeType="1"/>
          </p:cNvSpPr>
          <p:nvPr/>
        </p:nvSpPr>
        <p:spPr bwMode="auto">
          <a:xfrm>
            <a:off x="7100888" y="3725863"/>
            <a:ext cx="658812" cy="644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80" name="Text Box 32"/>
          <p:cNvSpPr txBox="1">
            <a:spLocks noChangeArrowheads="1"/>
          </p:cNvSpPr>
          <p:nvPr/>
        </p:nvSpPr>
        <p:spPr bwMode="auto">
          <a:xfrm>
            <a:off x="7673975" y="4308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9</a:t>
            </a:r>
          </a:p>
        </p:txBody>
      </p:sp>
      <p:sp>
        <p:nvSpPr>
          <p:cNvPr id="104481" name="Text Box 33"/>
          <p:cNvSpPr txBox="1">
            <a:spLocks noChangeArrowheads="1"/>
          </p:cNvSpPr>
          <p:nvPr/>
        </p:nvSpPr>
        <p:spPr bwMode="auto">
          <a:xfrm>
            <a:off x="7658100" y="43275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8000"/>
                </a:solidFill>
              </a:rPr>
              <a:t>R</a:t>
            </a:r>
            <a:r>
              <a:rPr lang="en-US" baseline="-25000">
                <a:solidFill>
                  <a:srgbClr val="008000"/>
                </a:solidFill>
              </a:rPr>
              <a:t>1</a:t>
            </a:r>
          </a:p>
        </p:txBody>
      </p:sp>
      <p:sp>
        <p:nvSpPr>
          <p:cNvPr id="104482" name="Text Box 34"/>
          <p:cNvSpPr txBox="1">
            <a:spLocks noChangeArrowheads="1"/>
          </p:cNvSpPr>
          <p:nvPr/>
        </p:nvSpPr>
        <p:spPr bwMode="auto">
          <a:xfrm>
            <a:off x="6965950" y="4883150"/>
            <a:ext cx="1728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latin typeface="Georgia" panose="02040502050405020303" pitchFamily="18" charset="0"/>
              </a:rPr>
              <a:t>matches </a:t>
            </a:r>
          </a:p>
          <a:p>
            <a:pPr algn="ctr"/>
            <a:r>
              <a:rPr lang="en-US">
                <a:solidFill>
                  <a:srgbClr val="CC0000"/>
                </a:solidFill>
                <a:latin typeface="Georgia" panose="02040502050405020303" pitchFamily="18" charset="0"/>
              </a:rPr>
              <a:t>move #d, R</a:t>
            </a:r>
          </a:p>
        </p:txBody>
      </p:sp>
      <p:sp>
        <p:nvSpPr>
          <p:cNvPr id="104483" name="Text Box 35"/>
          <p:cNvSpPr txBox="1">
            <a:spLocks noChangeArrowheads="1"/>
          </p:cNvSpPr>
          <p:nvPr/>
        </p:nvSpPr>
        <p:spPr bwMode="auto">
          <a:xfrm>
            <a:off x="6826250" y="679450"/>
            <a:ext cx="182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3366FF"/>
                </a:solidFill>
                <a:latin typeface="Georgia" panose="02040502050405020303" pitchFamily="18" charset="0"/>
              </a:rPr>
              <a:t>Generate</a:t>
            </a:r>
          </a:p>
          <a:p>
            <a:endParaRPr lang="en-US">
              <a:solidFill>
                <a:srgbClr val="3366FF"/>
              </a:solidFill>
              <a:latin typeface="Georgia" panose="02040502050405020303" pitchFamily="18" charset="0"/>
            </a:endParaRPr>
          </a:p>
          <a:p>
            <a:r>
              <a:rPr lang="en-US">
                <a:solidFill>
                  <a:srgbClr val="3366FF"/>
                </a:solidFill>
                <a:latin typeface="Georgia" panose="02040502050405020303" pitchFamily="18" charset="0"/>
              </a:rPr>
              <a:t>Move #9, R</a:t>
            </a:r>
            <a:r>
              <a:rPr lang="en-US" baseline="-25000">
                <a:solidFill>
                  <a:srgbClr val="3366FF"/>
                </a:solidFill>
                <a:latin typeface="Georgia" panose="02040502050405020303" pitchFamily="18" charset="0"/>
              </a:rPr>
              <a:t>1</a:t>
            </a:r>
          </a:p>
        </p:txBody>
      </p:sp>
    </p:spTree>
    <p:extLst>
      <p:ext uri="{BB962C8B-B14F-4D97-AF65-F5344CB8AC3E}">
        <p14:creationId xmlns:p14="http://schemas.microsoft.com/office/powerpoint/2010/main" val="1810185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04461"/>
                                        </p:tgtEl>
                                      </p:cBhvr>
                                    </p:animEffect>
                                    <p:set>
                                      <p:cBhvr>
                                        <p:cTn id="7" dur="1" fill="hold">
                                          <p:stCondLst>
                                            <p:cond delay="499"/>
                                          </p:stCondLst>
                                        </p:cTn>
                                        <p:tgtEl>
                                          <p:spTgt spid="104461"/>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0448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0448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448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04480"/>
                                        </p:tgtEl>
                                      </p:cBhvr>
                                    </p:animEffect>
                                    <p:set>
                                      <p:cBhvr>
                                        <p:cTn id="20" dur="1" fill="hold">
                                          <p:stCondLst>
                                            <p:cond delay="499"/>
                                          </p:stCondLst>
                                        </p:cTn>
                                        <p:tgtEl>
                                          <p:spTgt spid="104480"/>
                                        </p:tgtEl>
                                        <p:attrNameLst>
                                          <p:attrName>style.visibility</p:attrName>
                                        </p:attrNameLst>
                                      </p:cBhvr>
                                      <p:to>
                                        <p:strVal val="hidden"/>
                                      </p:to>
                                    </p:set>
                                  </p:childTnLst>
                                </p:cTn>
                              </p:par>
                              <p:par>
                                <p:cTn id="21" presetID="3" presetClass="exit" presetSubtype="10" fill="hold" grpId="1" nodeType="withEffect">
                                  <p:stCondLst>
                                    <p:cond delay="0"/>
                                  </p:stCondLst>
                                  <p:childTnLst>
                                    <p:animEffect transition="out" filter="blinds(horizontal)">
                                      <p:cBhvr>
                                        <p:cTn id="22" dur="500"/>
                                        <p:tgtEl>
                                          <p:spTgt spid="104482"/>
                                        </p:tgtEl>
                                      </p:cBhvr>
                                    </p:animEffect>
                                    <p:set>
                                      <p:cBhvr>
                                        <p:cTn id="23" dur="1" fill="hold">
                                          <p:stCondLst>
                                            <p:cond delay="499"/>
                                          </p:stCondLst>
                                        </p:cTn>
                                        <p:tgtEl>
                                          <p:spTgt spid="10448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104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1" grpId="0"/>
      <p:bldP spid="104480" grpId="0"/>
      <p:bldP spid="104480" grpId="1"/>
      <p:bldP spid="104481" grpId="0"/>
      <p:bldP spid="104482" grpId="0"/>
      <p:bldP spid="104482" grpId="1"/>
      <p:bldP spid="10448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12"/>
          </p:nvPr>
        </p:nvSpPr>
        <p:spPr/>
        <p:txBody>
          <a:bodyPr/>
          <a:lstStyle/>
          <a:p>
            <a:fld id="{0B2F53A3-0F3E-4425-8E78-A619364C82DC}" type="slidenum">
              <a:rPr lang="en-US"/>
              <a:pPr/>
              <a:t>105</a:t>
            </a:fld>
            <a:endParaRPr lang="en-US"/>
          </a:p>
        </p:txBody>
      </p:sp>
      <p:sp>
        <p:nvSpPr>
          <p:cNvPr id="105474" name="Rectangle 2"/>
          <p:cNvSpPr>
            <a:spLocks noGrp="1" noChangeArrowheads="1"/>
          </p:cNvSpPr>
          <p:nvPr>
            <p:ph type="title"/>
          </p:nvPr>
        </p:nvSpPr>
        <p:spPr>
          <a:xfrm>
            <a:off x="639763" y="0"/>
            <a:ext cx="7772400" cy="1143000"/>
          </a:xfrm>
        </p:spPr>
        <p:txBody>
          <a:bodyPr/>
          <a:lstStyle/>
          <a:p>
            <a:r>
              <a:rPr lang="en-US"/>
              <a:t>Example …</a:t>
            </a:r>
          </a:p>
        </p:txBody>
      </p:sp>
      <p:sp>
        <p:nvSpPr>
          <p:cNvPr id="105475" name="Text Box 3"/>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5476" name="Text Box 4"/>
          <p:cNvSpPr txBox="1">
            <a:spLocks noChangeArrowheads="1"/>
          </p:cNvSpPr>
          <p:nvPr/>
        </p:nvSpPr>
        <p:spPr bwMode="auto">
          <a:xfrm>
            <a:off x="2185988" y="24780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5478" name="Text Box 6"/>
          <p:cNvSpPr txBox="1">
            <a:spLocks noChangeArrowheads="1"/>
          </p:cNvSpPr>
          <p:nvPr/>
        </p:nvSpPr>
        <p:spPr bwMode="auto">
          <a:xfrm>
            <a:off x="2790825" y="34210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105479" name="Text Box 7"/>
          <p:cNvSpPr txBox="1">
            <a:spLocks noChangeArrowheads="1"/>
          </p:cNvSpPr>
          <p:nvPr/>
        </p:nvSpPr>
        <p:spPr bwMode="auto">
          <a:xfrm>
            <a:off x="4941888" y="24653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5480" name="Text Box 8"/>
          <p:cNvSpPr txBox="1">
            <a:spLocks noChangeArrowheads="1"/>
          </p:cNvSpPr>
          <p:nvPr/>
        </p:nvSpPr>
        <p:spPr bwMode="auto">
          <a:xfrm>
            <a:off x="3987800" y="42656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5481" name="Text Box 9"/>
          <p:cNvSpPr txBox="1">
            <a:spLocks noChangeArrowheads="1"/>
          </p:cNvSpPr>
          <p:nvPr/>
        </p:nvSpPr>
        <p:spPr bwMode="auto">
          <a:xfrm>
            <a:off x="3311525" y="5219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b</a:t>
            </a:r>
          </a:p>
        </p:txBody>
      </p:sp>
      <p:sp>
        <p:nvSpPr>
          <p:cNvPr id="105482" name="Text Box 10"/>
          <p:cNvSpPr txBox="1">
            <a:spLocks noChangeArrowheads="1"/>
          </p:cNvSpPr>
          <p:nvPr/>
        </p:nvSpPr>
        <p:spPr bwMode="auto">
          <a:xfrm>
            <a:off x="4573588" y="52149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105483" name="Text Box 11"/>
          <p:cNvSpPr txBox="1">
            <a:spLocks noChangeArrowheads="1"/>
          </p:cNvSpPr>
          <p:nvPr/>
        </p:nvSpPr>
        <p:spPr bwMode="auto">
          <a:xfrm>
            <a:off x="4022725" y="33607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5484" name="Text Box 12"/>
          <p:cNvSpPr txBox="1">
            <a:spLocks noChangeArrowheads="1"/>
          </p:cNvSpPr>
          <p:nvPr/>
        </p:nvSpPr>
        <p:spPr bwMode="auto">
          <a:xfrm>
            <a:off x="6710363" y="3379788"/>
            <a:ext cx="37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t>
            </a:r>
          </a:p>
        </p:txBody>
      </p:sp>
      <p:sp>
        <p:nvSpPr>
          <p:cNvPr id="105486" name="Line 14"/>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87" name="Line 15"/>
          <p:cNvSpPr>
            <a:spLocks noChangeShapeType="1"/>
          </p:cNvSpPr>
          <p:nvPr/>
        </p:nvSpPr>
        <p:spPr bwMode="auto">
          <a:xfrm flipH="1">
            <a:off x="1803400" y="2838450"/>
            <a:ext cx="442913" cy="712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88" name="Line 16"/>
          <p:cNvSpPr>
            <a:spLocks noChangeShapeType="1"/>
          </p:cNvSpPr>
          <p:nvPr/>
        </p:nvSpPr>
        <p:spPr bwMode="auto">
          <a:xfrm>
            <a:off x="2516188" y="2851150"/>
            <a:ext cx="376237" cy="646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89" name="Line 17"/>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0" name="Line 18"/>
          <p:cNvSpPr>
            <a:spLocks noChangeShapeType="1"/>
          </p:cNvSpPr>
          <p:nvPr/>
        </p:nvSpPr>
        <p:spPr bwMode="auto">
          <a:xfrm flipH="1">
            <a:off x="4303713" y="2838450"/>
            <a:ext cx="685800" cy="617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1" name="Line 19"/>
          <p:cNvSpPr>
            <a:spLocks noChangeShapeType="1"/>
          </p:cNvSpPr>
          <p:nvPr/>
        </p:nvSpPr>
        <p:spPr bwMode="auto">
          <a:xfrm>
            <a:off x="4183063" y="36718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2" name="Line 20"/>
          <p:cNvSpPr>
            <a:spLocks noChangeShapeType="1"/>
          </p:cNvSpPr>
          <p:nvPr/>
        </p:nvSpPr>
        <p:spPr bwMode="auto">
          <a:xfrm flipH="1">
            <a:off x="3551238" y="46672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3" name="Line 21"/>
          <p:cNvSpPr>
            <a:spLocks noChangeShapeType="1"/>
          </p:cNvSpPr>
          <p:nvPr/>
        </p:nvSpPr>
        <p:spPr bwMode="auto">
          <a:xfrm>
            <a:off x="4330700" y="46672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4" name="Text Box 22"/>
          <p:cNvSpPr txBox="1">
            <a:spLocks noChangeArrowheads="1"/>
          </p:cNvSpPr>
          <p:nvPr/>
        </p:nvSpPr>
        <p:spPr bwMode="auto">
          <a:xfrm>
            <a:off x="5837238" y="52689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5495" name="Text Box 23"/>
          <p:cNvSpPr txBox="1">
            <a:spLocks noChangeArrowheads="1"/>
          </p:cNvSpPr>
          <p:nvPr/>
        </p:nvSpPr>
        <p:spPr bwMode="auto">
          <a:xfrm>
            <a:off x="5170488" y="62230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c</a:t>
            </a:r>
          </a:p>
        </p:txBody>
      </p:sp>
      <p:sp>
        <p:nvSpPr>
          <p:cNvPr id="105496" name="Text Box 24"/>
          <p:cNvSpPr txBox="1">
            <a:spLocks noChangeArrowheads="1"/>
          </p:cNvSpPr>
          <p:nvPr/>
        </p:nvSpPr>
        <p:spPr bwMode="auto">
          <a:xfrm>
            <a:off x="6423025" y="62182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105497" name="Text Box 25"/>
          <p:cNvSpPr txBox="1">
            <a:spLocks noChangeArrowheads="1"/>
          </p:cNvSpPr>
          <p:nvPr/>
        </p:nvSpPr>
        <p:spPr bwMode="auto">
          <a:xfrm>
            <a:off x="5872163" y="43640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5498" name="Line 26"/>
          <p:cNvSpPr>
            <a:spLocks noChangeShapeType="1"/>
          </p:cNvSpPr>
          <p:nvPr/>
        </p:nvSpPr>
        <p:spPr bwMode="auto">
          <a:xfrm>
            <a:off x="6032500" y="46751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9" name="Line 27"/>
          <p:cNvSpPr>
            <a:spLocks noChangeShapeType="1"/>
          </p:cNvSpPr>
          <p:nvPr/>
        </p:nvSpPr>
        <p:spPr bwMode="auto">
          <a:xfrm flipH="1">
            <a:off x="5400675" y="56705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0" name="Line 28"/>
          <p:cNvSpPr>
            <a:spLocks noChangeShapeType="1"/>
          </p:cNvSpPr>
          <p:nvPr/>
        </p:nvSpPr>
        <p:spPr bwMode="auto">
          <a:xfrm>
            <a:off x="6180138" y="56705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1" name="Line 29"/>
          <p:cNvSpPr>
            <a:spLocks noChangeShapeType="1"/>
          </p:cNvSpPr>
          <p:nvPr/>
        </p:nvSpPr>
        <p:spPr bwMode="auto">
          <a:xfrm>
            <a:off x="5313363" y="2811463"/>
            <a:ext cx="1465262" cy="698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2" name="Line 30"/>
          <p:cNvSpPr>
            <a:spLocks noChangeShapeType="1"/>
          </p:cNvSpPr>
          <p:nvPr/>
        </p:nvSpPr>
        <p:spPr bwMode="auto">
          <a:xfrm flipH="1">
            <a:off x="6173788" y="3738563"/>
            <a:ext cx="671512"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3" name="Line 31"/>
          <p:cNvSpPr>
            <a:spLocks noChangeShapeType="1"/>
          </p:cNvSpPr>
          <p:nvPr/>
        </p:nvSpPr>
        <p:spPr bwMode="auto">
          <a:xfrm>
            <a:off x="7100888" y="3725863"/>
            <a:ext cx="658812" cy="644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5" name="Text Box 33"/>
          <p:cNvSpPr txBox="1">
            <a:spLocks noChangeArrowheads="1"/>
          </p:cNvSpPr>
          <p:nvPr/>
        </p:nvSpPr>
        <p:spPr bwMode="auto">
          <a:xfrm>
            <a:off x="7623175" y="43338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8000"/>
                </a:solidFill>
              </a:rPr>
              <a:t>R</a:t>
            </a:r>
            <a:r>
              <a:rPr lang="en-US" baseline="-25000">
                <a:solidFill>
                  <a:srgbClr val="008000"/>
                </a:solidFill>
              </a:rPr>
              <a:t>1</a:t>
            </a:r>
          </a:p>
        </p:txBody>
      </p:sp>
      <p:sp>
        <p:nvSpPr>
          <p:cNvPr id="105507" name="Text Box 35"/>
          <p:cNvSpPr txBox="1">
            <a:spLocks noChangeArrowheads="1"/>
          </p:cNvSpPr>
          <p:nvPr/>
        </p:nvSpPr>
        <p:spPr bwMode="auto">
          <a:xfrm>
            <a:off x="6826250" y="679450"/>
            <a:ext cx="22574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3366FF"/>
                </a:solidFill>
                <a:latin typeface="Georgia" panose="02040502050405020303" pitchFamily="18" charset="0"/>
              </a:rPr>
              <a:t>Generate</a:t>
            </a:r>
          </a:p>
          <a:p>
            <a:endParaRPr lang="en-US">
              <a:solidFill>
                <a:srgbClr val="3366FF"/>
              </a:solidFill>
              <a:latin typeface="Georgia" panose="02040502050405020303" pitchFamily="18" charset="0"/>
            </a:endParaRPr>
          </a:p>
          <a:p>
            <a:r>
              <a:rPr lang="en-US">
                <a:solidFill>
                  <a:srgbClr val="3366FF"/>
                </a:solidFill>
                <a:latin typeface="Georgia" panose="02040502050405020303" pitchFamily="18" charset="0"/>
              </a:rPr>
              <a:t>Move #9,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@(c), R</a:t>
            </a:r>
            <a:r>
              <a:rPr lang="en-US" baseline="-25000">
                <a:solidFill>
                  <a:srgbClr val="3366FF"/>
                </a:solidFill>
                <a:latin typeface="Georgia" panose="02040502050405020303" pitchFamily="18" charset="0"/>
              </a:rPr>
              <a:t>1</a:t>
            </a:r>
          </a:p>
        </p:txBody>
      </p:sp>
      <p:sp>
        <p:nvSpPr>
          <p:cNvPr id="105519" name="Text Box 47"/>
          <p:cNvSpPr txBox="1">
            <a:spLocks noChangeArrowheads="1"/>
          </p:cNvSpPr>
          <p:nvPr/>
        </p:nvSpPr>
        <p:spPr bwMode="auto">
          <a:xfrm>
            <a:off x="1592263" y="3444875"/>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a:t>
            </a:r>
          </a:p>
        </p:txBody>
      </p:sp>
      <p:sp>
        <p:nvSpPr>
          <p:cNvPr id="105521" name="Text Box 49"/>
          <p:cNvSpPr txBox="1">
            <a:spLocks noChangeArrowheads="1"/>
          </p:cNvSpPr>
          <p:nvPr/>
        </p:nvSpPr>
        <p:spPr bwMode="auto">
          <a:xfrm>
            <a:off x="6664325" y="4899025"/>
            <a:ext cx="2085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latin typeface="Georgia" panose="02040502050405020303" pitchFamily="18" charset="0"/>
              </a:rPr>
              <a:t>matches </a:t>
            </a:r>
          </a:p>
          <a:p>
            <a:pPr algn="ctr"/>
            <a:r>
              <a:rPr lang="en-US">
                <a:solidFill>
                  <a:srgbClr val="CC0000"/>
                </a:solidFill>
                <a:latin typeface="Georgia" panose="02040502050405020303" pitchFamily="18" charset="0"/>
              </a:rPr>
              <a:t>add R@(d), R</a:t>
            </a:r>
            <a:r>
              <a:rPr lang="en-US">
                <a:solidFill>
                  <a:srgbClr val="CC0000"/>
                </a:solidFill>
                <a:latin typeface="Comic Sans MS" panose="030F0702030302020204" pitchFamily="66" charset="0"/>
              </a:rPr>
              <a:t>’</a:t>
            </a:r>
          </a:p>
        </p:txBody>
      </p:sp>
      <p:sp>
        <p:nvSpPr>
          <p:cNvPr id="105524" name="Text Box 52"/>
          <p:cNvSpPr txBox="1">
            <a:spLocks noChangeArrowheads="1"/>
          </p:cNvSpPr>
          <p:nvPr/>
        </p:nvSpPr>
        <p:spPr bwMode="auto">
          <a:xfrm>
            <a:off x="5832475" y="526415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105525" name="Text Box 53"/>
          <p:cNvSpPr txBox="1">
            <a:spLocks noChangeArrowheads="1"/>
          </p:cNvSpPr>
          <p:nvPr/>
        </p:nvSpPr>
        <p:spPr bwMode="auto">
          <a:xfrm>
            <a:off x="5165725" y="6218238"/>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c</a:t>
            </a:r>
          </a:p>
        </p:txBody>
      </p:sp>
      <p:sp>
        <p:nvSpPr>
          <p:cNvPr id="105526" name="Text Box 54"/>
          <p:cNvSpPr txBox="1">
            <a:spLocks noChangeArrowheads="1"/>
          </p:cNvSpPr>
          <p:nvPr/>
        </p:nvSpPr>
        <p:spPr bwMode="auto">
          <a:xfrm>
            <a:off x="6418263" y="62134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R</a:t>
            </a:r>
            <a:r>
              <a:rPr lang="en-US" baseline="-25000">
                <a:solidFill>
                  <a:srgbClr val="CC0000"/>
                </a:solidFill>
              </a:rPr>
              <a:t>0</a:t>
            </a:r>
          </a:p>
        </p:txBody>
      </p:sp>
      <p:sp>
        <p:nvSpPr>
          <p:cNvPr id="105527" name="Text Box 55"/>
          <p:cNvSpPr txBox="1">
            <a:spLocks noChangeArrowheads="1"/>
          </p:cNvSpPr>
          <p:nvPr/>
        </p:nvSpPr>
        <p:spPr bwMode="auto">
          <a:xfrm>
            <a:off x="5867400" y="4359275"/>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105528" name="Line 56"/>
          <p:cNvSpPr>
            <a:spLocks noChangeShapeType="1"/>
          </p:cNvSpPr>
          <p:nvPr/>
        </p:nvSpPr>
        <p:spPr bwMode="auto">
          <a:xfrm>
            <a:off x="6027738" y="4670425"/>
            <a:ext cx="0" cy="658813"/>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29" name="Line 57"/>
          <p:cNvSpPr>
            <a:spLocks noChangeShapeType="1"/>
          </p:cNvSpPr>
          <p:nvPr/>
        </p:nvSpPr>
        <p:spPr bwMode="auto">
          <a:xfrm flipH="1">
            <a:off x="5395913" y="5665788"/>
            <a:ext cx="511175" cy="6858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30" name="Line 58"/>
          <p:cNvSpPr>
            <a:spLocks noChangeShapeType="1"/>
          </p:cNvSpPr>
          <p:nvPr/>
        </p:nvSpPr>
        <p:spPr bwMode="auto">
          <a:xfrm>
            <a:off x="6175375" y="5665788"/>
            <a:ext cx="403225" cy="604837"/>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32" name="Line 60"/>
          <p:cNvSpPr>
            <a:spLocks noChangeShapeType="1"/>
          </p:cNvSpPr>
          <p:nvPr/>
        </p:nvSpPr>
        <p:spPr bwMode="auto">
          <a:xfrm>
            <a:off x="7096125" y="3721100"/>
            <a:ext cx="658813" cy="644525"/>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33" name="Text Box 61"/>
          <p:cNvSpPr txBox="1">
            <a:spLocks noChangeArrowheads="1"/>
          </p:cNvSpPr>
          <p:nvPr/>
        </p:nvSpPr>
        <p:spPr bwMode="auto">
          <a:xfrm>
            <a:off x="7621588" y="43576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R</a:t>
            </a:r>
            <a:r>
              <a:rPr lang="en-US" baseline="-25000">
                <a:solidFill>
                  <a:srgbClr val="CC0000"/>
                </a:solidFill>
              </a:rPr>
              <a:t>1</a:t>
            </a:r>
          </a:p>
        </p:txBody>
      </p:sp>
    </p:spTree>
    <p:extLst>
      <p:ext uri="{BB962C8B-B14F-4D97-AF65-F5344CB8AC3E}">
        <p14:creationId xmlns:p14="http://schemas.microsoft.com/office/powerpoint/2010/main" val="3439340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05484"/>
                                        </p:tgtEl>
                                      </p:cBhvr>
                                    </p:animEffect>
                                    <p:set>
                                      <p:cBhvr>
                                        <p:cTn id="7" dur="1" fill="hold">
                                          <p:stCondLst>
                                            <p:cond delay="499"/>
                                          </p:stCondLst>
                                        </p:cTn>
                                        <p:tgtEl>
                                          <p:spTgt spid="105484"/>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05494"/>
                                        </p:tgtEl>
                                      </p:cBhvr>
                                    </p:animEffect>
                                    <p:set>
                                      <p:cBhvr>
                                        <p:cTn id="10" dur="1" fill="hold">
                                          <p:stCondLst>
                                            <p:cond delay="499"/>
                                          </p:stCondLst>
                                        </p:cTn>
                                        <p:tgtEl>
                                          <p:spTgt spid="105494"/>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05495"/>
                                        </p:tgtEl>
                                      </p:cBhvr>
                                    </p:animEffect>
                                    <p:set>
                                      <p:cBhvr>
                                        <p:cTn id="13" dur="1" fill="hold">
                                          <p:stCondLst>
                                            <p:cond delay="499"/>
                                          </p:stCondLst>
                                        </p:cTn>
                                        <p:tgtEl>
                                          <p:spTgt spid="105495"/>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105496"/>
                                        </p:tgtEl>
                                      </p:cBhvr>
                                    </p:animEffect>
                                    <p:set>
                                      <p:cBhvr>
                                        <p:cTn id="16" dur="1" fill="hold">
                                          <p:stCondLst>
                                            <p:cond delay="499"/>
                                          </p:stCondLst>
                                        </p:cTn>
                                        <p:tgtEl>
                                          <p:spTgt spid="105496"/>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05497"/>
                                        </p:tgtEl>
                                      </p:cBhvr>
                                    </p:animEffect>
                                    <p:set>
                                      <p:cBhvr>
                                        <p:cTn id="19" dur="1" fill="hold">
                                          <p:stCondLst>
                                            <p:cond delay="499"/>
                                          </p:stCondLst>
                                        </p:cTn>
                                        <p:tgtEl>
                                          <p:spTgt spid="105497"/>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105498"/>
                                        </p:tgtEl>
                                      </p:cBhvr>
                                    </p:animEffect>
                                    <p:set>
                                      <p:cBhvr>
                                        <p:cTn id="22" dur="1" fill="hold">
                                          <p:stCondLst>
                                            <p:cond delay="499"/>
                                          </p:stCondLst>
                                        </p:cTn>
                                        <p:tgtEl>
                                          <p:spTgt spid="105498"/>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105499"/>
                                        </p:tgtEl>
                                      </p:cBhvr>
                                    </p:animEffect>
                                    <p:set>
                                      <p:cBhvr>
                                        <p:cTn id="25" dur="1" fill="hold">
                                          <p:stCondLst>
                                            <p:cond delay="499"/>
                                          </p:stCondLst>
                                        </p:cTn>
                                        <p:tgtEl>
                                          <p:spTgt spid="105499"/>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105500"/>
                                        </p:tgtEl>
                                      </p:cBhvr>
                                    </p:animEffect>
                                    <p:set>
                                      <p:cBhvr>
                                        <p:cTn id="28" dur="1" fill="hold">
                                          <p:stCondLst>
                                            <p:cond delay="499"/>
                                          </p:stCondLst>
                                        </p:cTn>
                                        <p:tgtEl>
                                          <p:spTgt spid="105500"/>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105502"/>
                                        </p:tgtEl>
                                      </p:cBhvr>
                                    </p:animEffect>
                                    <p:set>
                                      <p:cBhvr>
                                        <p:cTn id="31" dur="1" fill="hold">
                                          <p:stCondLst>
                                            <p:cond delay="499"/>
                                          </p:stCondLst>
                                        </p:cTn>
                                        <p:tgtEl>
                                          <p:spTgt spid="105502"/>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105503"/>
                                        </p:tgtEl>
                                      </p:cBhvr>
                                    </p:animEffect>
                                    <p:set>
                                      <p:cBhvr>
                                        <p:cTn id="34" dur="1" fill="hold">
                                          <p:stCondLst>
                                            <p:cond delay="499"/>
                                          </p:stCondLst>
                                        </p:cTn>
                                        <p:tgtEl>
                                          <p:spTgt spid="105503"/>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105505"/>
                                        </p:tgtEl>
                                      </p:cBhvr>
                                    </p:animEffect>
                                    <p:set>
                                      <p:cBhvr>
                                        <p:cTn id="37" dur="1" fill="hold">
                                          <p:stCondLst>
                                            <p:cond delay="499"/>
                                          </p:stCondLst>
                                        </p:cTn>
                                        <p:tgtEl>
                                          <p:spTgt spid="105505"/>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10552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552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552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0552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0552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055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0553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0553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0553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05521"/>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105507">
                                            <p:txEl>
                                              <p:pRg st="3" end="3"/>
                                            </p:txEl>
                                          </p:spTgt>
                                        </p:tgtEl>
                                        <p:attrNameLst>
                                          <p:attrName>style.visibility</p:attrName>
                                        </p:attrNameLst>
                                      </p:cBhvr>
                                      <p:to>
                                        <p:strVal val="visible"/>
                                      </p:to>
                                    </p:set>
                                  </p:childTnLst>
                                </p:cTn>
                              </p:par>
                              <p:par>
                                <p:cTn id="62" presetID="3" presetClass="exit" presetSubtype="10" fill="hold" grpId="1" nodeType="withEffect">
                                  <p:stCondLst>
                                    <p:cond delay="0"/>
                                  </p:stCondLst>
                                  <p:childTnLst>
                                    <p:animEffect transition="out" filter="blinds(horizontal)">
                                      <p:cBhvr>
                                        <p:cTn id="63" dur="500"/>
                                        <p:tgtEl>
                                          <p:spTgt spid="105521"/>
                                        </p:tgtEl>
                                      </p:cBhvr>
                                    </p:animEffect>
                                    <p:set>
                                      <p:cBhvr>
                                        <p:cTn id="64" dur="1" fill="hold">
                                          <p:stCondLst>
                                            <p:cond delay="499"/>
                                          </p:stCondLst>
                                        </p:cTn>
                                        <p:tgtEl>
                                          <p:spTgt spid="105521"/>
                                        </p:tgtEl>
                                        <p:attrNameLst>
                                          <p:attrName>style.visibility</p:attrName>
                                        </p:attrNameLst>
                                      </p:cBhvr>
                                      <p:to>
                                        <p:strVal val="hidden"/>
                                      </p:to>
                                    </p:set>
                                  </p:childTnLst>
                                </p:cTn>
                              </p:par>
                              <p:par>
                                <p:cTn id="65" presetID="3" presetClass="exit" presetSubtype="10" fill="hold" grpId="1" nodeType="withEffect">
                                  <p:stCondLst>
                                    <p:cond delay="0"/>
                                  </p:stCondLst>
                                  <p:childTnLst>
                                    <p:animEffect transition="out" filter="blinds(horizontal)">
                                      <p:cBhvr>
                                        <p:cTn id="66" dur="500"/>
                                        <p:tgtEl>
                                          <p:spTgt spid="105484"/>
                                        </p:tgtEl>
                                      </p:cBhvr>
                                    </p:animEffect>
                                    <p:set>
                                      <p:cBhvr>
                                        <p:cTn id="67" dur="1" fill="hold">
                                          <p:stCondLst>
                                            <p:cond delay="499"/>
                                          </p:stCondLst>
                                        </p:cTn>
                                        <p:tgtEl>
                                          <p:spTgt spid="105484"/>
                                        </p:tgtEl>
                                        <p:attrNameLst>
                                          <p:attrName>style.visibility</p:attrName>
                                        </p:attrNameLst>
                                      </p:cBhvr>
                                      <p:to>
                                        <p:strVal val="hidden"/>
                                      </p:to>
                                    </p:set>
                                  </p:childTnLst>
                                </p:cTn>
                              </p:par>
                              <p:par>
                                <p:cTn id="68" presetID="3" presetClass="exit" presetSubtype="10" fill="hold" grpId="1" nodeType="withEffect">
                                  <p:stCondLst>
                                    <p:cond delay="0"/>
                                  </p:stCondLst>
                                  <p:childTnLst>
                                    <p:animEffect transition="out" filter="blinds(horizontal)">
                                      <p:cBhvr>
                                        <p:cTn id="69" dur="500"/>
                                        <p:tgtEl>
                                          <p:spTgt spid="105494"/>
                                        </p:tgtEl>
                                      </p:cBhvr>
                                    </p:animEffect>
                                    <p:set>
                                      <p:cBhvr>
                                        <p:cTn id="70" dur="1" fill="hold">
                                          <p:stCondLst>
                                            <p:cond delay="499"/>
                                          </p:stCondLst>
                                        </p:cTn>
                                        <p:tgtEl>
                                          <p:spTgt spid="105494"/>
                                        </p:tgtEl>
                                        <p:attrNameLst>
                                          <p:attrName>style.visibility</p:attrName>
                                        </p:attrNameLst>
                                      </p:cBhvr>
                                      <p:to>
                                        <p:strVal val="hidden"/>
                                      </p:to>
                                    </p:set>
                                  </p:childTnLst>
                                </p:cTn>
                              </p:par>
                              <p:par>
                                <p:cTn id="71" presetID="3" presetClass="exit" presetSubtype="10" fill="hold" grpId="1" nodeType="withEffect">
                                  <p:stCondLst>
                                    <p:cond delay="0"/>
                                  </p:stCondLst>
                                  <p:childTnLst>
                                    <p:animEffect transition="out" filter="blinds(horizontal)">
                                      <p:cBhvr>
                                        <p:cTn id="72" dur="500"/>
                                        <p:tgtEl>
                                          <p:spTgt spid="105495"/>
                                        </p:tgtEl>
                                      </p:cBhvr>
                                    </p:animEffect>
                                    <p:set>
                                      <p:cBhvr>
                                        <p:cTn id="73" dur="1" fill="hold">
                                          <p:stCondLst>
                                            <p:cond delay="499"/>
                                          </p:stCondLst>
                                        </p:cTn>
                                        <p:tgtEl>
                                          <p:spTgt spid="105495"/>
                                        </p:tgtEl>
                                        <p:attrNameLst>
                                          <p:attrName>style.visibility</p:attrName>
                                        </p:attrNameLst>
                                      </p:cBhvr>
                                      <p:to>
                                        <p:strVal val="hidden"/>
                                      </p:to>
                                    </p:set>
                                  </p:childTnLst>
                                </p:cTn>
                              </p:par>
                              <p:par>
                                <p:cTn id="74" presetID="3" presetClass="exit" presetSubtype="10" fill="hold" grpId="1" nodeType="withEffect">
                                  <p:stCondLst>
                                    <p:cond delay="0"/>
                                  </p:stCondLst>
                                  <p:childTnLst>
                                    <p:animEffect transition="out" filter="blinds(horizontal)">
                                      <p:cBhvr>
                                        <p:cTn id="75" dur="500"/>
                                        <p:tgtEl>
                                          <p:spTgt spid="105496"/>
                                        </p:tgtEl>
                                      </p:cBhvr>
                                    </p:animEffect>
                                    <p:set>
                                      <p:cBhvr>
                                        <p:cTn id="76" dur="1" fill="hold">
                                          <p:stCondLst>
                                            <p:cond delay="499"/>
                                          </p:stCondLst>
                                        </p:cTn>
                                        <p:tgtEl>
                                          <p:spTgt spid="105496"/>
                                        </p:tgtEl>
                                        <p:attrNameLst>
                                          <p:attrName>style.visibility</p:attrName>
                                        </p:attrNameLst>
                                      </p:cBhvr>
                                      <p:to>
                                        <p:strVal val="hidden"/>
                                      </p:to>
                                    </p:set>
                                  </p:childTnLst>
                                </p:cTn>
                              </p:par>
                              <p:par>
                                <p:cTn id="77" presetID="3" presetClass="exit" presetSubtype="10" fill="hold" grpId="1" nodeType="withEffect">
                                  <p:stCondLst>
                                    <p:cond delay="0"/>
                                  </p:stCondLst>
                                  <p:childTnLst>
                                    <p:animEffect transition="out" filter="blinds(horizontal)">
                                      <p:cBhvr>
                                        <p:cTn id="78" dur="500"/>
                                        <p:tgtEl>
                                          <p:spTgt spid="105497"/>
                                        </p:tgtEl>
                                      </p:cBhvr>
                                    </p:animEffect>
                                    <p:set>
                                      <p:cBhvr>
                                        <p:cTn id="79" dur="1" fill="hold">
                                          <p:stCondLst>
                                            <p:cond delay="499"/>
                                          </p:stCondLst>
                                        </p:cTn>
                                        <p:tgtEl>
                                          <p:spTgt spid="105497"/>
                                        </p:tgtEl>
                                        <p:attrNameLst>
                                          <p:attrName>style.visibility</p:attrName>
                                        </p:attrNameLst>
                                      </p:cBhvr>
                                      <p:to>
                                        <p:strVal val="hidden"/>
                                      </p:to>
                                    </p:set>
                                  </p:childTnLst>
                                </p:cTn>
                              </p:par>
                              <p:par>
                                <p:cTn id="80" presetID="3" presetClass="exit" presetSubtype="10" fill="hold" grpId="1" nodeType="withEffect">
                                  <p:stCondLst>
                                    <p:cond delay="0"/>
                                  </p:stCondLst>
                                  <p:childTnLst>
                                    <p:animEffect transition="out" filter="blinds(horizontal)">
                                      <p:cBhvr>
                                        <p:cTn id="81" dur="500"/>
                                        <p:tgtEl>
                                          <p:spTgt spid="105498"/>
                                        </p:tgtEl>
                                      </p:cBhvr>
                                    </p:animEffect>
                                    <p:set>
                                      <p:cBhvr>
                                        <p:cTn id="82" dur="1" fill="hold">
                                          <p:stCondLst>
                                            <p:cond delay="499"/>
                                          </p:stCondLst>
                                        </p:cTn>
                                        <p:tgtEl>
                                          <p:spTgt spid="105498"/>
                                        </p:tgtEl>
                                        <p:attrNameLst>
                                          <p:attrName>style.visibility</p:attrName>
                                        </p:attrNameLst>
                                      </p:cBhvr>
                                      <p:to>
                                        <p:strVal val="hidden"/>
                                      </p:to>
                                    </p:set>
                                  </p:childTnLst>
                                </p:cTn>
                              </p:par>
                              <p:par>
                                <p:cTn id="83" presetID="3" presetClass="exit" presetSubtype="10" fill="hold" grpId="1" nodeType="withEffect">
                                  <p:stCondLst>
                                    <p:cond delay="0"/>
                                  </p:stCondLst>
                                  <p:childTnLst>
                                    <p:animEffect transition="out" filter="blinds(horizontal)">
                                      <p:cBhvr>
                                        <p:cTn id="84" dur="500"/>
                                        <p:tgtEl>
                                          <p:spTgt spid="105499"/>
                                        </p:tgtEl>
                                      </p:cBhvr>
                                    </p:animEffect>
                                    <p:set>
                                      <p:cBhvr>
                                        <p:cTn id="85" dur="1" fill="hold">
                                          <p:stCondLst>
                                            <p:cond delay="499"/>
                                          </p:stCondLst>
                                        </p:cTn>
                                        <p:tgtEl>
                                          <p:spTgt spid="105499"/>
                                        </p:tgtEl>
                                        <p:attrNameLst>
                                          <p:attrName>style.visibility</p:attrName>
                                        </p:attrNameLst>
                                      </p:cBhvr>
                                      <p:to>
                                        <p:strVal val="hidden"/>
                                      </p:to>
                                    </p:set>
                                  </p:childTnLst>
                                </p:cTn>
                              </p:par>
                              <p:par>
                                <p:cTn id="86" presetID="3" presetClass="exit" presetSubtype="10" fill="hold" grpId="1" nodeType="withEffect">
                                  <p:stCondLst>
                                    <p:cond delay="0"/>
                                  </p:stCondLst>
                                  <p:childTnLst>
                                    <p:animEffect transition="out" filter="blinds(horizontal)">
                                      <p:cBhvr>
                                        <p:cTn id="87" dur="500"/>
                                        <p:tgtEl>
                                          <p:spTgt spid="105500"/>
                                        </p:tgtEl>
                                      </p:cBhvr>
                                    </p:animEffect>
                                    <p:set>
                                      <p:cBhvr>
                                        <p:cTn id="88" dur="1" fill="hold">
                                          <p:stCondLst>
                                            <p:cond delay="499"/>
                                          </p:stCondLst>
                                        </p:cTn>
                                        <p:tgtEl>
                                          <p:spTgt spid="105500"/>
                                        </p:tgtEl>
                                        <p:attrNameLst>
                                          <p:attrName>style.visibility</p:attrName>
                                        </p:attrNameLst>
                                      </p:cBhvr>
                                      <p:to>
                                        <p:strVal val="hidden"/>
                                      </p:to>
                                    </p:set>
                                  </p:childTnLst>
                                </p:cTn>
                              </p:par>
                              <p:par>
                                <p:cTn id="89" presetID="3" presetClass="exit" presetSubtype="10" fill="hold" grpId="1" nodeType="withEffect">
                                  <p:stCondLst>
                                    <p:cond delay="0"/>
                                  </p:stCondLst>
                                  <p:childTnLst>
                                    <p:animEffect transition="out" filter="blinds(horizontal)">
                                      <p:cBhvr>
                                        <p:cTn id="90" dur="500"/>
                                        <p:tgtEl>
                                          <p:spTgt spid="105502"/>
                                        </p:tgtEl>
                                      </p:cBhvr>
                                    </p:animEffect>
                                    <p:set>
                                      <p:cBhvr>
                                        <p:cTn id="91" dur="1" fill="hold">
                                          <p:stCondLst>
                                            <p:cond delay="499"/>
                                          </p:stCondLst>
                                        </p:cTn>
                                        <p:tgtEl>
                                          <p:spTgt spid="105502"/>
                                        </p:tgtEl>
                                        <p:attrNameLst>
                                          <p:attrName>style.visibility</p:attrName>
                                        </p:attrNameLst>
                                      </p:cBhvr>
                                      <p:to>
                                        <p:strVal val="hidden"/>
                                      </p:to>
                                    </p:set>
                                  </p:childTnLst>
                                </p:cTn>
                              </p:par>
                              <p:par>
                                <p:cTn id="92" presetID="3" presetClass="exit" presetSubtype="10" fill="hold" grpId="1" nodeType="withEffect">
                                  <p:stCondLst>
                                    <p:cond delay="0"/>
                                  </p:stCondLst>
                                  <p:childTnLst>
                                    <p:animEffect transition="out" filter="blinds(horizontal)">
                                      <p:cBhvr>
                                        <p:cTn id="93" dur="500"/>
                                        <p:tgtEl>
                                          <p:spTgt spid="105503"/>
                                        </p:tgtEl>
                                      </p:cBhvr>
                                    </p:animEffect>
                                    <p:set>
                                      <p:cBhvr>
                                        <p:cTn id="94" dur="1" fill="hold">
                                          <p:stCondLst>
                                            <p:cond delay="499"/>
                                          </p:stCondLst>
                                        </p:cTn>
                                        <p:tgtEl>
                                          <p:spTgt spid="105503"/>
                                        </p:tgtEl>
                                        <p:attrNameLst>
                                          <p:attrName>style.visibility</p:attrName>
                                        </p:attrNameLst>
                                      </p:cBhvr>
                                      <p:to>
                                        <p:strVal val="hidden"/>
                                      </p:to>
                                    </p:set>
                                  </p:childTnLst>
                                </p:cTn>
                              </p:par>
                              <p:par>
                                <p:cTn id="95" presetID="3" presetClass="exit" presetSubtype="10" fill="hold" grpId="1" nodeType="withEffect">
                                  <p:stCondLst>
                                    <p:cond delay="0"/>
                                  </p:stCondLst>
                                  <p:childTnLst>
                                    <p:animEffect transition="out" filter="blinds(horizontal)">
                                      <p:cBhvr>
                                        <p:cTn id="96" dur="500"/>
                                        <p:tgtEl>
                                          <p:spTgt spid="105505"/>
                                        </p:tgtEl>
                                      </p:cBhvr>
                                    </p:animEffect>
                                    <p:set>
                                      <p:cBhvr>
                                        <p:cTn id="97" dur="1" fill="hold">
                                          <p:stCondLst>
                                            <p:cond delay="499"/>
                                          </p:stCondLst>
                                        </p:cTn>
                                        <p:tgtEl>
                                          <p:spTgt spid="105505"/>
                                        </p:tgtEl>
                                        <p:attrNameLst>
                                          <p:attrName>style.visibility</p:attrName>
                                        </p:attrNameLst>
                                      </p:cBhvr>
                                      <p:to>
                                        <p:strVal val="hidden"/>
                                      </p:to>
                                    </p:set>
                                  </p:childTnLst>
                                </p:cTn>
                              </p:par>
                              <p:par>
                                <p:cTn id="98" presetID="3" presetClass="exit" presetSubtype="10" fill="hold" grpId="1" nodeType="withEffect">
                                  <p:stCondLst>
                                    <p:cond delay="0"/>
                                  </p:stCondLst>
                                  <p:childTnLst>
                                    <p:animEffect transition="out" filter="blinds(horizontal)">
                                      <p:cBhvr>
                                        <p:cTn id="99" dur="500"/>
                                        <p:tgtEl>
                                          <p:spTgt spid="105524"/>
                                        </p:tgtEl>
                                      </p:cBhvr>
                                    </p:animEffect>
                                    <p:set>
                                      <p:cBhvr>
                                        <p:cTn id="100" dur="1" fill="hold">
                                          <p:stCondLst>
                                            <p:cond delay="499"/>
                                          </p:stCondLst>
                                        </p:cTn>
                                        <p:tgtEl>
                                          <p:spTgt spid="105524"/>
                                        </p:tgtEl>
                                        <p:attrNameLst>
                                          <p:attrName>style.visibility</p:attrName>
                                        </p:attrNameLst>
                                      </p:cBhvr>
                                      <p:to>
                                        <p:strVal val="hidden"/>
                                      </p:to>
                                    </p:set>
                                  </p:childTnLst>
                                </p:cTn>
                              </p:par>
                              <p:par>
                                <p:cTn id="101" presetID="3" presetClass="exit" presetSubtype="10" fill="hold" grpId="1" nodeType="withEffect">
                                  <p:stCondLst>
                                    <p:cond delay="0"/>
                                  </p:stCondLst>
                                  <p:childTnLst>
                                    <p:animEffect transition="out" filter="blinds(horizontal)">
                                      <p:cBhvr>
                                        <p:cTn id="102" dur="500"/>
                                        <p:tgtEl>
                                          <p:spTgt spid="105525"/>
                                        </p:tgtEl>
                                      </p:cBhvr>
                                    </p:animEffect>
                                    <p:set>
                                      <p:cBhvr>
                                        <p:cTn id="103" dur="1" fill="hold">
                                          <p:stCondLst>
                                            <p:cond delay="499"/>
                                          </p:stCondLst>
                                        </p:cTn>
                                        <p:tgtEl>
                                          <p:spTgt spid="105525"/>
                                        </p:tgtEl>
                                        <p:attrNameLst>
                                          <p:attrName>style.visibility</p:attrName>
                                        </p:attrNameLst>
                                      </p:cBhvr>
                                      <p:to>
                                        <p:strVal val="hidden"/>
                                      </p:to>
                                    </p:set>
                                  </p:childTnLst>
                                </p:cTn>
                              </p:par>
                              <p:par>
                                <p:cTn id="104" presetID="3" presetClass="exit" presetSubtype="10" fill="hold" grpId="1" nodeType="withEffect">
                                  <p:stCondLst>
                                    <p:cond delay="0"/>
                                  </p:stCondLst>
                                  <p:childTnLst>
                                    <p:animEffect transition="out" filter="blinds(horizontal)">
                                      <p:cBhvr>
                                        <p:cTn id="105" dur="500"/>
                                        <p:tgtEl>
                                          <p:spTgt spid="105526"/>
                                        </p:tgtEl>
                                      </p:cBhvr>
                                    </p:animEffect>
                                    <p:set>
                                      <p:cBhvr>
                                        <p:cTn id="106" dur="1" fill="hold">
                                          <p:stCondLst>
                                            <p:cond delay="499"/>
                                          </p:stCondLst>
                                        </p:cTn>
                                        <p:tgtEl>
                                          <p:spTgt spid="105526"/>
                                        </p:tgtEl>
                                        <p:attrNameLst>
                                          <p:attrName>style.visibility</p:attrName>
                                        </p:attrNameLst>
                                      </p:cBhvr>
                                      <p:to>
                                        <p:strVal val="hidden"/>
                                      </p:to>
                                    </p:set>
                                  </p:childTnLst>
                                </p:cTn>
                              </p:par>
                              <p:par>
                                <p:cTn id="107" presetID="3" presetClass="exit" presetSubtype="10" fill="hold" grpId="1" nodeType="withEffect">
                                  <p:stCondLst>
                                    <p:cond delay="0"/>
                                  </p:stCondLst>
                                  <p:childTnLst>
                                    <p:animEffect transition="out" filter="blinds(horizontal)">
                                      <p:cBhvr>
                                        <p:cTn id="108" dur="500"/>
                                        <p:tgtEl>
                                          <p:spTgt spid="105527"/>
                                        </p:tgtEl>
                                      </p:cBhvr>
                                    </p:animEffect>
                                    <p:set>
                                      <p:cBhvr>
                                        <p:cTn id="109" dur="1" fill="hold">
                                          <p:stCondLst>
                                            <p:cond delay="499"/>
                                          </p:stCondLst>
                                        </p:cTn>
                                        <p:tgtEl>
                                          <p:spTgt spid="105527"/>
                                        </p:tgtEl>
                                        <p:attrNameLst>
                                          <p:attrName>style.visibility</p:attrName>
                                        </p:attrNameLst>
                                      </p:cBhvr>
                                      <p:to>
                                        <p:strVal val="hidden"/>
                                      </p:to>
                                    </p:set>
                                  </p:childTnLst>
                                </p:cTn>
                              </p:par>
                              <p:par>
                                <p:cTn id="110" presetID="3" presetClass="exit" presetSubtype="10" fill="hold" grpId="1" nodeType="withEffect">
                                  <p:stCondLst>
                                    <p:cond delay="0"/>
                                  </p:stCondLst>
                                  <p:childTnLst>
                                    <p:animEffect transition="out" filter="blinds(horizontal)">
                                      <p:cBhvr>
                                        <p:cTn id="111" dur="500"/>
                                        <p:tgtEl>
                                          <p:spTgt spid="105528"/>
                                        </p:tgtEl>
                                      </p:cBhvr>
                                    </p:animEffect>
                                    <p:set>
                                      <p:cBhvr>
                                        <p:cTn id="112" dur="1" fill="hold">
                                          <p:stCondLst>
                                            <p:cond delay="499"/>
                                          </p:stCondLst>
                                        </p:cTn>
                                        <p:tgtEl>
                                          <p:spTgt spid="105528"/>
                                        </p:tgtEl>
                                        <p:attrNameLst>
                                          <p:attrName>style.visibility</p:attrName>
                                        </p:attrNameLst>
                                      </p:cBhvr>
                                      <p:to>
                                        <p:strVal val="hidden"/>
                                      </p:to>
                                    </p:set>
                                  </p:childTnLst>
                                </p:cTn>
                              </p:par>
                              <p:par>
                                <p:cTn id="113" presetID="3" presetClass="exit" presetSubtype="10" fill="hold" grpId="1" nodeType="withEffect">
                                  <p:stCondLst>
                                    <p:cond delay="0"/>
                                  </p:stCondLst>
                                  <p:childTnLst>
                                    <p:animEffect transition="out" filter="blinds(horizontal)">
                                      <p:cBhvr>
                                        <p:cTn id="114" dur="500"/>
                                        <p:tgtEl>
                                          <p:spTgt spid="105529"/>
                                        </p:tgtEl>
                                      </p:cBhvr>
                                    </p:animEffect>
                                    <p:set>
                                      <p:cBhvr>
                                        <p:cTn id="115" dur="1" fill="hold">
                                          <p:stCondLst>
                                            <p:cond delay="499"/>
                                          </p:stCondLst>
                                        </p:cTn>
                                        <p:tgtEl>
                                          <p:spTgt spid="105529"/>
                                        </p:tgtEl>
                                        <p:attrNameLst>
                                          <p:attrName>style.visibility</p:attrName>
                                        </p:attrNameLst>
                                      </p:cBhvr>
                                      <p:to>
                                        <p:strVal val="hidden"/>
                                      </p:to>
                                    </p:set>
                                  </p:childTnLst>
                                </p:cTn>
                              </p:par>
                              <p:par>
                                <p:cTn id="116" presetID="3" presetClass="exit" presetSubtype="10" fill="hold" grpId="1" nodeType="withEffect">
                                  <p:stCondLst>
                                    <p:cond delay="0"/>
                                  </p:stCondLst>
                                  <p:childTnLst>
                                    <p:animEffect transition="out" filter="blinds(horizontal)">
                                      <p:cBhvr>
                                        <p:cTn id="117" dur="500"/>
                                        <p:tgtEl>
                                          <p:spTgt spid="105530"/>
                                        </p:tgtEl>
                                      </p:cBhvr>
                                    </p:animEffect>
                                    <p:set>
                                      <p:cBhvr>
                                        <p:cTn id="118" dur="1" fill="hold">
                                          <p:stCondLst>
                                            <p:cond delay="499"/>
                                          </p:stCondLst>
                                        </p:cTn>
                                        <p:tgtEl>
                                          <p:spTgt spid="105530"/>
                                        </p:tgtEl>
                                        <p:attrNameLst>
                                          <p:attrName>style.visibility</p:attrName>
                                        </p:attrNameLst>
                                      </p:cBhvr>
                                      <p:to>
                                        <p:strVal val="hidden"/>
                                      </p:to>
                                    </p:set>
                                  </p:childTnLst>
                                </p:cTn>
                              </p:par>
                              <p:par>
                                <p:cTn id="119" presetID="3" presetClass="exit" presetSubtype="10" fill="hold" grpId="1" nodeType="withEffect">
                                  <p:stCondLst>
                                    <p:cond delay="0"/>
                                  </p:stCondLst>
                                  <p:childTnLst>
                                    <p:animEffect transition="out" filter="blinds(horizontal)">
                                      <p:cBhvr>
                                        <p:cTn id="120" dur="500"/>
                                        <p:tgtEl>
                                          <p:spTgt spid="105532"/>
                                        </p:tgtEl>
                                      </p:cBhvr>
                                    </p:animEffect>
                                    <p:set>
                                      <p:cBhvr>
                                        <p:cTn id="121" dur="1" fill="hold">
                                          <p:stCondLst>
                                            <p:cond delay="499"/>
                                          </p:stCondLst>
                                        </p:cTn>
                                        <p:tgtEl>
                                          <p:spTgt spid="105532"/>
                                        </p:tgtEl>
                                        <p:attrNameLst>
                                          <p:attrName>style.visibility</p:attrName>
                                        </p:attrNameLst>
                                      </p:cBhvr>
                                      <p:to>
                                        <p:strVal val="hidden"/>
                                      </p:to>
                                    </p:set>
                                  </p:childTnLst>
                                </p:cTn>
                              </p:par>
                              <p:par>
                                <p:cTn id="122" presetID="3" presetClass="exit" presetSubtype="10" fill="hold" grpId="1" nodeType="withEffect">
                                  <p:stCondLst>
                                    <p:cond delay="0"/>
                                  </p:stCondLst>
                                  <p:childTnLst>
                                    <p:animEffect transition="out" filter="blinds(horizontal)">
                                      <p:cBhvr>
                                        <p:cTn id="123" dur="500"/>
                                        <p:tgtEl>
                                          <p:spTgt spid="105533"/>
                                        </p:tgtEl>
                                      </p:cBhvr>
                                    </p:animEffect>
                                    <p:set>
                                      <p:cBhvr>
                                        <p:cTn id="124" dur="1" fill="hold">
                                          <p:stCondLst>
                                            <p:cond delay="499"/>
                                          </p:stCondLst>
                                        </p:cTn>
                                        <p:tgtEl>
                                          <p:spTgt spid="1055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4" grpId="0"/>
      <p:bldP spid="105484" grpId="1"/>
      <p:bldP spid="105494" grpId="0"/>
      <p:bldP spid="105494" grpId="1"/>
      <p:bldP spid="105495" grpId="0"/>
      <p:bldP spid="105495" grpId="1"/>
      <p:bldP spid="105496" grpId="0"/>
      <p:bldP spid="105496" grpId="1"/>
      <p:bldP spid="105497" grpId="0"/>
      <p:bldP spid="105497" grpId="1"/>
      <p:bldP spid="105498" grpId="0" animBg="1"/>
      <p:bldP spid="105498" grpId="1" animBg="1"/>
      <p:bldP spid="105499" grpId="0" animBg="1"/>
      <p:bldP spid="105499" grpId="1" animBg="1"/>
      <p:bldP spid="105500" grpId="0" animBg="1"/>
      <p:bldP spid="105500" grpId="1" animBg="1"/>
      <p:bldP spid="105502" grpId="0" animBg="1"/>
      <p:bldP spid="105502" grpId="1" animBg="1"/>
      <p:bldP spid="105503" grpId="0" animBg="1"/>
      <p:bldP spid="105503" grpId="1" animBg="1"/>
      <p:bldP spid="105505" grpId="0"/>
      <p:bldP spid="105505" grpId="1"/>
      <p:bldP spid="105521" grpId="0"/>
      <p:bldP spid="105521" grpId="1"/>
      <p:bldP spid="105524" grpId="0"/>
      <p:bldP spid="105524" grpId="1"/>
      <p:bldP spid="105525" grpId="0"/>
      <p:bldP spid="105525" grpId="1"/>
      <p:bldP spid="105526" grpId="0"/>
      <p:bldP spid="105526" grpId="1"/>
      <p:bldP spid="105527" grpId="0"/>
      <p:bldP spid="105527" grpId="1"/>
      <p:bldP spid="105528" grpId="0" animBg="1"/>
      <p:bldP spid="105528" grpId="1" animBg="1"/>
      <p:bldP spid="105529" grpId="0" animBg="1"/>
      <p:bldP spid="105529" grpId="1" animBg="1"/>
      <p:bldP spid="105530" grpId="0" animBg="1"/>
      <p:bldP spid="105530" grpId="1" animBg="1"/>
      <p:bldP spid="105532" grpId="0" animBg="1"/>
      <p:bldP spid="105532" grpId="1" animBg="1"/>
      <p:bldP spid="105533" grpId="0"/>
      <p:bldP spid="105533"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5"/>
          <p:cNvSpPr>
            <a:spLocks noGrp="1"/>
          </p:cNvSpPr>
          <p:nvPr>
            <p:ph type="sldNum" sz="quarter" idx="12"/>
          </p:nvPr>
        </p:nvSpPr>
        <p:spPr/>
        <p:txBody>
          <a:bodyPr/>
          <a:lstStyle/>
          <a:p>
            <a:fld id="{3184EB9C-194E-44D4-A0D3-21C1D71F0EEE}" type="slidenum">
              <a:rPr lang="en-US"/>
              <a:pPr/>
              <a:t>106</a:t>
            </a:fld>
            <a:endParaRPr lang="en-US"/>
          </a:p>
        </p:txBody>
      </p:sp>
      <p:sp>
        <p:nvSpPr>
          <p:cNvPr id="108546" name="Rectangle 2"/>
          <p:cNvSpPr>
            <a:spLocks noGrp="1" noChangeArrowheads="1"/>
          </p:cNvSpPr>
          <p:nvPr>
            <p:ph type="title"/>
          </p:nvPr>
        </p:nvSpPr>
        <p:spPr>
          <a:xfrm>
            <a:off x="639763" y="0"/>
            <a:ext cx="7772400" cy="1143000"/>
          </a:xfrm>
        </p:spPr>
        <p:txBody>
          <a:bodyPr/>
          <a:lstStyle/>
          <a:p>
            <a:r>
              <a:rPr lang="en-US"/>
              <a:t>Example …</a:t>
            </a:r>
          </a:p>
        </p:txBody>
      </p:sp>
      <p:sp>
        <p:nvSpPr>
          <p:cNvPr id="108547" name="Text Box 3"/>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8548" name="Text Box 4"/>
          <p:cNvSpPr txBox="1">
            <a:spLocks noChangeArrowheads="1"/>
          </p:cNvSpPr>
          <p:nvPr/>
        </p:nvSpPr>
        <p:spPr bwMode="auto">
          <a:xfrm>
            <a:off x="2185988" y="24780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8549" name="Text Box 5"/>
          <p:cNvSpPr txBox="1">
            <a:spLocks noChangeArrowheads="1"/>
          </p:cNvSpPr>
          <p:nvPr/>
        </p:nvSpPr>
        <p:spPr bwMode="auto">
          <a:xfrm>
            <a:off x="2790825" y="34210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108556" name="Line 12"/>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7" name="Line 13"/>
          <p:cNvSpPr>
            <a:spLocks noChangeShapeType="1"/>
          </p:cNvSpPr>
          <p:nvPr/>
        </p:nvSpPr>
        <p:spPr bwMode="auto">
          <a:xfrm flipH="1">
            <a:off x="1803400" y="2838450"/>
            <a:ext cx="442913" cy="712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8" name="Line 14"/>
          <p:cNvSpPr>
            <a:spLocks noChangeShapeType="1"/>
          </p:cNvSpPr>
          <p:nvPr/>
        </p:nvSpPr>
        <p:spPr bwMode="auto">
          <a:xfrm>
            <a:off x="2516188" y="2851150"/>
            <a:ext cx="376237" cy="646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9" name="Line 15"/>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75" name="Text Box 31"/>
          <p:cNvSpPr txBox="1">
            <a:spLocks noChangeArrowheads="1"/>
          </p:cNvSpPr>
          <p:nvPr/>
        </p:nvSpPr>
        <p:spPr bwMode="auto">
          <a:xfrm>
            <a:off x="6826250" y="679450"/>
            <a:ext cx="22907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3366FF"/>
                </a:solidFill>
                <a:latin typeface="Georgia" panose="02040502050405020303" pitchFamily="18" charset="0"/>
              </a:rPr>
              <a:t>Generate</a:t>
            </a:r>
          </a:p>
          <a:p>
            <a:endParaRPr lang="en-US">
              <a:solidFill>
                <a:srgbClr val="3366FF"/>
              </a:solidFill>
              <a:latin typeface="Georgia" panose="02040502050405020303" pitchFamily="18" charset="0"/>
            </a:endParaRPr>
          </a:p>
          <a:p>
            <a:r>
              <a:rPr lang="en-US">
                <a:solidFill>
                  <a:srgbClr val="3366FF"/>
                </a:solidFill>
                <a:latin typeface="Georgia" panose="02040502050405020303" pitchFamily="18" charset="0"/>
              </a:rPr>
              <a:t>Move #9,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@(c),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@(b), R</a:t>
            </a:r>
            <a:r>
              <a:rPr lang="en-US" baseline="-25000">
                <a:solidFill>
                  <a:srgbClr val="3366FF"/>
                </a:solidFill>
                <a:latin typeface="Georgia" panose="02040502050405020303" pitchFamily="18" charset="0"/>
              </a:rPr>
              <a:t>1</a:t>
            </a:r>
          </a:p>
        </p:txBody>
      </p:sp>
      <p:sp>
        <p:nvSpPr>
          <p:cNvPr id="108576" name="Text Box 32"/>
          <p:cNvSpPr txBox="1">
            <a:spLocks noChangeArrowheads="1"/>
          </p:cNvSpPr>
          <p:nvPr/>
        </p:nvSpPr>
        <p:spPr bwMode="auto">
          <a:xfrm>
            <a:off x="1658938" y="3513138"/>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a:t>
            </a:r>
          </a:p>
        </p:txBody>
      </p:sp>
      <p:sp>
        <p:nvSpPr>
          <p:cNvPr id="108550" name="Text Box 6"/>
          <p:cNvSpPr txBox="1">
            <a:spLocks noChangeArrowheads="1"/>
          </p:cNvSpPr>
          <p:nvPr/>
        </p:nvSpPr>
        <p:spPr bwMode="auto">
          <a:xfrm>
            <a:off x="4941888" y="24653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8551" name="Text Box 7"/>
          <p:cNvSpPr txBox="1">
            <a:spLocks noChangeArrowheads="1"/>
          </p:cNvSpPr>
          <p:nvPr/>
        </p:nvSpPr>
        <p:spPr bwMode="auto">
          <a:xfrm>
            <a:off x="3987800" y="42656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8552" name="Text Box 8"/>
          <p:cNvSpPr txBox="1">
            <a:spLocks noChangeArrowheads="1"/>
          </p:cNvSpPr>
          <p:nvPr/>
        </p:nvSpPr>
        <p:spPr bwMode="auto">
          <a:xfrm>
            <a:off x="3311525" y="5219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b</a:t>
            </a:r>
          </a:p>
        </p:txBody>
      </p:sp>
      <p:sp>
        <p:nvSpPr>
          <p:cNvPr id="108553" name="Text Box 9"/>
          <p:cNvSpPr txBox="1">
            <a:spLocks noChangeArrowheads="1"/>
          </p:cNvSpPr>
          <p:nvPr/>
        </p:nvSpPr>
        <p:spPr bwMode="auto">
          <a:xfrm>
            <a:off x="4573588" y="52149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108554" name="Text Box 10"/>
          <p:cNvSpPr txBox="1">
            <a:spLocks noChangeArrowheads="1"/>
          </p:cNvSpPr>
          <p:nvPr/>
        </p:nvSpPr>
        <p:spPr bwMode="auto">
          <a:xfrm>
            <a:off x="4022725" y="33607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8560" name="Line 16"/>
          <p:cNvSpPr>
            <a:spLocks noChangeShapeType="1"/>
          </p:cNvSpPr>
          <p:nvPr/>
        </p:nvSpPr>
        <p:spPr bwMode="auto">
          <a:xfrm flipH="1">
            <a:off x="4303713" y="2838450"/>
            <a:ext cx="685800" cy="617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61" name="Line 17"/>
          <p:cNvSpPr>
            <a:spLocks noChangeShapeType="1"/>
          </p:cNvSpPr>
          <p:nvPr/>
        </p:nvSpPr>
        <p:spPr bwMode="auto">
          <a:xfrm>
            <a:off x="4183063" y="36718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62" name="Line 18"/>
          <p:cNvSpPr>
            <a:spLocks noChangeShapeType="1"/>
          </p:cNvSpPr>
          <p:nvPr/>
        </p:nvSpPr>
        <p:spPr bwMode="auto">
          <a:xfrm flipH="1">
            <a:off x="3551238" y="46672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63" name="Line 19"/>
          <p:cNvSpPr>
            <a:spLocks noChangeShapeType="1"/>
          </p:cNvSpPr>
          <p:nvPr/>
        </p:nvSpPr>
        <p:spPr bwMode="auto">
          <a:xfrm>
            <a:off x="4330700" y="46672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71" name="Line 27"/>
          <p:cNvSpPr>
            <a:spLocks noChangeShapeType="1"/>
          </p:cNvSpPr>
          <p:nvPr/>
        </p:nvSpPr>
        <p:spPr bwMode="auto">
          <a:xfrm>
            <a:off x="5313363" y="2811463"/>
            <a:ext cx="1465262" cy="698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77" name="Text Box 33"/>
          <p:cNvSpPr txBox="1">
            <a:spLocks noChangeArrowheads="1"/>
          </p:cNvSpPr>
          <p:nvPr/>
        </p:nvSpPr>
        <p:spPr bwMode="auto">
          <a:xfrm>
            <a:off x="6702425" y="34591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8000"/>
                </a:solidFill>
              </a:rPr>
              <a:t>R</a:t>
            </a:r>
            <a:r>
              <a:rPr lang="en-US" baseline="-25000">
                <a:solidFill>
                  <a:srgbClr val="008000"/>
                </a:solidFill>
              </a:rPr>
              <a:t>1</a:t>
            </a:r>
          </a:p>
        </p:txBody>
      </p:sp>
      <p:sp>
        <p:nvSpPr>
          <p:cNvPr id="108591" name="Text Box 47"/>
          <p:cNvSpPr txBox="1">
            <a:spLocks noChangeArrowheads="1"/>
          </p:cNvSpPr>
          <p:nvPr/>
        </p:nvSpPr>
        <p:spPr bwMode="auto">
          <a:xfrm>
            <a:off x="4938713" y="245745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108592" name="Text Box 48"/>
          <p:cNvSpPr txBox="1">
            <a:spLocks noChangeArrowheads="1"/>
          </p:cNvSpPr>
          <p:nvPr/>
        </p:nvSpPr>
        <p:spPr bwMode="auto">
          <a:xfrm>
            <a:off x="3984625" y="4257675"/>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108593" name="Text Box 49"/>
          <p:cNvSpPr txBox="1">
            <a:spLocks noChangeArrowheads="1"/>
          </p:cNvSpPr>
          <p:nvPr/>
        </p:nvSpPr>
        <p:spPr bwMode="auto">
          <a:xfrm>
            <a:off x="3308350" y="52117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b</a:t>
            </a:r>
          </a:p>
        </p:txBody>
      </p:sp>
      <p:sp>
        <p:nvSpPr>
          <p:cNvPr id="108594" name="Text Box 50"/>
          <p:cNvSpPr txBox="1">
            <a:spLocks noChangeArrowheads="1"/>
          </p:cNvSpPr>
          <p:nvPr/>
        </p:nvSpPr>
        <p:spPr bwMode="auto">
          <a:xfrm>
            <a:off x="4570413" y="5207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R</a:t>
            </a:r>
            <a:r>
              <a:rPr lang="en-US" baseline="-25000">
                <a:solidFill>
                  <a:srgbClr val="CC0000"/>
                </a:solidFill>
              </a:rPr>
              <a:t>0</a:t>
            </a:r>
          </a:p>
        </p:txBody>
      </p:sp>
      <p:sp>
        <p:nvSpPr>
          <p:cNvPr id="108595" name="Text Box 51"/>
          <p:cNvSpPr txBox="1">
            <a:spLocks noChangeArrowheads="1"/>
          </p:cNvSpPr>
          <p:nvPr/>
        </p:nvSpPr>
        <p:spPr bwMode="auto">
          <a:xfrm>
            <a:off x="4019550" y="33528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108596" name="Line 52"/>
          <p:cNvSpPr>
            <a:spLocks noChangeShapeType="1"/>
          </p:cNvSpPr>
          <p:nvPr/>
        </p:nvSpPr>
        <p:spPr bwMode="auto">
          <a:xfrm flipH="1">
            <a:off x="4300538" y="2830513"/>
            <a:ext cx="685800" cy="617537"/>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97" name="Line 53"/>
          <p:cNvSpPr>
            <a:spLocks noChangeShapeType="1"/>
          </p:cNvSpPr>
          <p:nvPr/>
        </p:nvSpPr>
        <p:spPr bwMode="auto">
          <a:xfrm>
            <a:off x="4179888" y="3663950"/>
            <a:ext cx="0" cy="658813"/>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98" name="Line 54"/>
          <p:cNvSpPr>
            <a:spLocks noChangeShapeType="1"/>
          </p:cNvSpPr>
          <p:nvPr/>
        </p:nvSpPr>
        <p:spPr bwMode="auto">
          <a:xfrm flipH="1">
            <a:off x="3548063" y="4659313"/>
            <a:ext cx="511175" cy="6858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99" name="Line 55"/>
          <p:cNvSpPr>
            <a:spLocks noChangeShapeType="1"/>
          </p:cNvSpPr>
          <p:nvPr/>
        </p:nvSpPr>
        <p:spPr bwMode="auto">
          <a:xfrm>
            <a:off x="4327525" y="4659313"/>
            <a:ext cx="403225" cy="604837"/>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00" name="Line 56"/>
          <p:cNvSpPr>
            <a:spLocks noChangeShapeType="1"/>
          </p:cNvSpPr>
          <p:nvPr/>
        </p:nvSpPr>
        <p:spPr bwMode="auto">
          <a:xfrm>
            <a:off x="5310188" y="2803525"/>
            <a:ext cx="1465262" cy="6985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01" name="Text Box 57"/>
          <p:cNvSpPr txBox="1">
            <a:spLocks noChangeArrowheads="1"/>
          </p:cNvSpPr>
          <p:nvPr/>
        </p:nvSpPr>
        <p:spPr bwMode="auto">
          <a:xfrm>
            <a:off x="6699250" y="34512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R</a:t>
            </a:r>
            <a:r>
              <a:rPr lang="en-US" baseline="-25000">
                <a:solidFill>
                  <a:srgbClr val="CC0000"/>
                </a:solidFill>
              </a:rPr>
              <a:t>1</a:t>
            </a:r>
          </a:p>
        </p:txBody>
      </p:sp>
      <p:sp>
        <p:nvSpPr>
          <p:cNvPr id="108603" name="Text Box 59"/>
          <p:cNvSpPr txBox="1">
            <a:spLocks noChangeArrowheads="1"/>
          </p:cNvSpPr>
          <p:nvPr/>
        </p:nvSpPr>
        <p:spPr bwMode="auto">
          <a:xfrm>
            <a:off x="5330825" y="4243388"/>
            <a:ext cx="2100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latin typeface="Georgia" panose="02040502050405020303" pitchFamily="18" charset="0"/>
              </a:rPr>
              <a:t>matches </a:t>
            </a:r>
          </a:p>
          <a:p>
            <a:pPr algn="ctr"/>
            <a:r>
              <a:rPr lang="en-US">
                <a:solidFill>
                  <a:srgbClr val="CC0000"/>
                </a:solidFill>
                <a:latin typeface="Georgia" panose="02040502050405020303" pitchFamily="18" charset="0"/>
              </a:rPr>
              <a:t>add R@(d), R’</a:t>
            </a:r>
          </a:p>
        </p:txBody>
      </p:sp>
      <p:sp>
        <p:nvSpPr>
          <p:cNvPr id="108604" name="Text Box 60"/>
          <p:cNvSpPr txBox="1">
            <a:spLocks noChangeArrowheads="1"/>
          </p:cNvSpPr>
          <p:nvPr/>
        </p:nvSpPr>
        <p:spPr bwMode="auto">
          <a:xfrm>
            <a:off x="4910138" y="28908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1</a:t>
            </a:r>
          </a:p>
        </p:txBody>
      </p:sp>
    </p:spTree>
    <p:extLst>
      <p:ext uri="{BB962C8B-B14F-4D97-AF65-F5344CB8AC3E}">
        <p14:creationId xmlns:p14="http://schemas.microsoft.com/office/powerpoint/2010/main" val="2510163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08550"/>
                                        </p:tgtEl>
                                      </p:cBhvr>
                                    </p:animEffect>
                                    <p:set>
                                      <p:cBhvr>
                                        <p:cTn id="7" dur="1" fill="hold">
                                          <p:stCondLst>
                                            <p:cond delay="499"/>
                                          </p:stCondLst>
                                        </p:cTn>
                                        <p:tgtEl>
                                          <p:spTgt spid="10855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08571"/>
                                        </p:tgtEl>
                                      </p:cBhvr>
                                    </p:animEffect>
                                    <p:set>
                                      <p:cBhvr>
                                        <p:cTn id="10" dur="1" fill="hold">
                                          <p:stCondLst>
                                            <p:cond delay="499"/>
                                          </p:stCondLst>
                                        </p:cTn>
                                        <p:tgtEl>
                                          <p:spTgt spid="108571"/>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08577"/>
                                        </p:tgtEl>
                                      </p:cBhvr>
                                    </p:animEffect>
                                    <p:set>
                                      <p:cBhvr>
                                        <p:cTn id="13" dur="1" fill="hold">
                                          <p:stCondLst>
                                            <p:cond delay="499"/>
                                          </p:stCondLst>
                                        </p:cTn>
                                        <p:tgtEl>
                                          <p:spTgt spid="108577"/>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108560"/>
                                        </p:tgtEl>
                                      </p:cBhvr>
                                    </p:animEffect>
                                    <p:set>
                                      <p:cBhvr>
                                        <p:cTn id="16" dur="1" fill="hold">
                                          <p:stCondLst>
                                            <p:cond delay="499"/>
                                          </p:stCondLst>
                                        </p:cTn>
                                        <p:tgtEl>
                                          <p:spTgt spid="108560"/>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08554"/>
                                        </p:tgtEl>
                                      </p:cBhvr>
                                    </p:animEffect>
                                    <p:set>
                                      <p:cBhvr>
                                        <p:cTn id="19" dur="1" fill="hold">
                                          <p:stCondLst>
                                            <p:cond delay="499"/>
                                          </p:stCondLst>
                                        </p:cTn>
                                        <p:tgtEl>
                                          <p:spTgt spid="108554"/>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108561"/>
                                        </p:tgtEl>
                                      </p:cBhvr>
                                    </p:animEffect>
                                    <p:set>
                                      <p:cBhvr>
                                        <p:cTn id="22" dur="1" fill="hold">
                                          <p:stCondLst>
                                            <p:cond delay="499"/>
                                          </p:stCondLst>
                                        </p:cTn>
                                        <p:tgtEl>
                                          <p:spTgt spid="108561"/>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108551"/>
                                        </p:tgtEl>
                                      </p:cBhvr>
                                    </p:animEffect>
                                    <p:set>
                                      <p:cBhvr>
                                        <p:cTn id="25" dur="1" fill="hold">
                                          <p:stCondLst>
                                            <p:cond delay="499"/>
                                          </p:stCondLst>
                                        </p:cTn>
                                        <p:tgtEl>
                                          <p:spTgt spid="108551"/>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108562"/>
                                        </p:tgtEl>
                                      </p:cBhvr>
                                    </p:animEffect>
                                    <p:set>
                                      <p:cBhvr>
                                        <p:cTn id="28" dur="1" fill="hold">
                                          <p:stCondLst>
                                            <p:cond delay="499"/>
                                          </p:stCondLst>
                                        </p:cTn>
                                        <p:tgtEl>
                                          <p:spTgt spid="108562"/>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108563"/>
                                        </p:tgtEl>
                                      </p:cBhvr>
                                    </p:animEffect>
                                    <p:set>
                                      <p:cBhvr>
                                        <p:cTn id="31" dur="1" fill="hold">
                                          <p:stCondLst>
                                            <p:cond delay="499"/>
                                          </p:stCondLst>
                                        </p:cTn>
                                        <p:tgtEl>
                                          <p:spTgt spid="108563"/>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108553"/>
                                        </p:tgtEl>
                                      </p:cBhvr>
                                    </p:animEffect>
                                    <p:set>
                                      <p:cBhvr>
                                        <p:cTn id="34" dur="1" fill="hold">
                                          <p:stCondLst>
                                            <p:cond delay="499"/>
                                          </p:stCondLst>
                                        </p:cTn>
                                        <p:tgtEl>
                                          <p:spTgt spid="108553"/>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108552"/>
                                        </p:tgtEl>
                                      </p:cBhvr>
                                    </p:animEffect>
                                    <p:set>
                                      <p:cBhvr>
                                        <p:cTn id="37" dur="1" fill="hold">
                                          <p:stCondLst>
                                            <p:cond delay="499"/>
                                          </p:stCondLst>
                                        </p:cTn>
                                        <p:tgtEl>
                                          <p:spTgt spid="108552"/>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10859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860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860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0859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0859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0859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0859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0859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0859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0859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0859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08603"/>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108575">
                                            <p:txEl>
                                              <p:pRg st="4" end="4"/>
                                            </p:txEl>
                                          </p:spTgt>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108604">
                                            <p:txEl>
                                              <p:pRg st="0" end="0"/>
                                            </p:txEl>
                                          </p:spTgt>
                                        </p:tgtEl>
                                        <p:attrNameLst>
                                          <p:attrName>style.visibility</p:attrName>
                                        </p:attrNameLst>
                                      </p:cBhvr>
                                      <p:to>
                                        <p:strVal val="visible"/>
                                      </p:to>
                                    </p:set>
                                  </p:childTnLst>
                                </p:cTn>
                              </p:par>
                              <p:par>
                                <p:cTn id="70" presetID="3" presetClass="exit" presetSubtype="10" fill="hold" grpId="1" nodeType="withEffect">
                                  <p:stCondLst>
                                    <p:cond delay="0"/>
                                  </p:stCondLst>
                                  <p:childTnLst>
                                    <p:animEffect transition="out" filter="blinds(horizontal)">
                                      <p:cBhvr>
                                        <p:cTn id="71" dur="500"/>
                                        <p:tgtEl>
                                          <p:spTgt spid="108603"/>
                                        </p:tgtEl>
                                      </p:cBhvr>
                                    </p:animEffect>
                                    <p:set>
                                      <p:cBhvr>
                                        <p:cTn id="72" dur="1" fill="hold">
                                          <p:stCondLst>
                                            <p:cond delay="499"/>
                                          </p:stCondLst>
                                        </p:cTn>
                                        <p:tgtEl>
                                          <p:spTgt spid="108603"/>
                                        </p:tgtEl>
                                        <p:attrNameLst>
                                          <p:attrName>style.visibility</p:attrName>
                                        </p:attrNameLst>
                                      </p:cBhvr>
                                      <p:to>
                                        <p:strVal val="hidden"/>
                                      </p:to>
                                    </p:set>
                                  </p:childTnLst>
                                </p:cTn>
                              </p:par>
                              <p:par>
                                <p:cTn id="73" presetID="3" presetClass="exit" presetSubtype="10" fill="hold" grpId="1" nodeType="withEffect">
                                  <p:stCondLst>
                                    <p:cond delay="0"/>
                                  </p:stCondLst>
                                  <p:childTnLst>
                                    <p:animEffect transition="out" filter="blinds(horizontal)">
                                      <p:cBhvr>
                                        <p:cTn id="74" dur="500"/>
                                        <p:tgtEl>
                                          <p:spTgt spid="108591"/>
                                        </p:tgtEl>
                                      </p:cBhvr>
                                    </p:animEffect>
                                    <p:set>
                                      <p:cBhvr>
                                        <p:cTn id="75" dur="1" fill="hold">
                                          <p:stCondLst>
                                            <p:cond delay="499"/>
                                          </p:stCondLst>
                                        </p:cTn>
                                        <p:tgtEl>
                                          <p:spTgt spid="108591"/>
                                        </p:tgtEl>
                                        <p:attrNameLst>
                                          <p:attrName>style.visibility</p:attrName>
                                        </p:attrNameLst>
                                      </p:cBhvr>
                                      <p:to>
                                        <p:strVal val="hidden"/>
                                      </p:to>
                                    </p:set>
                                  </p:childTnLst>
                                </p:cTn>
                              </p:par>
                              <p:par>
                                <p:cTn id="76" presetID="3" presetClass="exit" presetSubtype="10" fill="hold" grpId="1" nodeType="withEffect">
                                  <p:stCondLst>
                                    <p:cond delay="0"/>
                                  </p:stCondLst>
                                  <p:childTnLst>
                                    <p:animEffect transition="out" filter="blinds(horizontal)">
                                      <p:cBhvr>
                                        <p:cTn id="77" dur="500"/>
                                        <p:tgtEl>
                                          <p:spTgt spid="108596"/>
                                        </p:tgtEl>
                                      </p:cBhvr>
                                    </p:animEffect>
                                    <p:set>
                                      <p:cBhvr>
                                        <p:cTn id="78" dur="1" fill="hold">
                                          <p:stCondLst>
                                            <p:cond delay="499"/>
                                          </p:stCondLst>
                                        </p:cTn>
                                        <p:tgtEl>
                                          <p:spTgt spid="108596"/>
                                        </p:tgtEl>
                                        <p:attrNameLst>
                                          <p:attrName>style.visibility</p:attrName>
                                        </p:attrNameLst>
                                      </p:cBhvr>
                                      <p:to>
                                        <p:strVal val="hidden"/>
                                      </p:to>
                                    </p:set>
                                  </p:childTnLst>
                                </p:cTn>
                              </p:par>
                              <p:par>
                                <p:cTn id="79" presetID="3" presetClass="exit" presetSubtype="10" fill="hold" grpId="1" nodeType="withEffect">
                                  <p:stCondLst>
                                    <p:cond delay="0"/>
                                  </p:stCondLst>
                                  <p:childTnLst>
                                    <p:animEffect transition="out" filter="blinds(horizontal)">
                                      <p:cBhvr>
                                        <p:cTn id="80" dur="500"/>
                                        <p:tgtEl>
                                          <p:spTgt spid="108600"/>
                                        </p:tgtEl>
                                      </p:cBhvr>
                                    </p:animEffect>
                                    <p:set>
                                      <p:cBhvr>
                                        <p:cTn id="81" dur="1" fill="hold">
                                          <p:stCondLst>
                                            <p:cond delay="499"/>
                                          </p:stCondLst>
                                        </p:cTn>
                                        <p:tgtEl>
                                          <p:spTgt spid="108600"/>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108601"/>
                                        </p:tgtEl>
                                      </p:cBhvr>
                                    </p:animEffect>
                                    <p:set>
                                      <p:cBhvr>
                                        <p:cTn id="84" dur="1" fill="hold">
                                          <p:stCondLst>
                                            <p:cond delay="499"/>
                                          </p:stCondLst>
                                        </p:cTn>
                                        <p:tgtEl>
                                          <p:spTgt spid="108601"/>
                                        </p:tgtEl>
                                        <p:attrNameLst>
                                          <p:attrName>style.visibility</p:attrName>
                                        </p:attrNameLst>
                                      </p:cBhvr>
                                      <p:to>
                                        <p:strVal val="hidden"/>
                                      </p:to>
                                    </p:set>
                                  </p:childTnLst>
                                </p:cTn>
                              </p:par>
                              <p:par>
                                <p:cTn id="85" presetID="3" presetClass="exit" presetSubtype="10" fill="hold" grpId="1" nodeType="withEffect">
                                  <p:stCondLst>
                                    <p:cond delay="0"/>
                                  </p:stCondLst>
                                  <p:childTnLst>
                                    <p:animEffect transition="out" filter="blinds(horizontal)">
                                      <p:cBhvr>
                                        <p:cTn id="86" dur="500"/>
                                        <p:tgtEl>
                                          <p:spTgt spid="108595"/>
                                        </p:tgtEl>
                                      </p:cBhvr>
                                    </p:animEffect>
                                    <p:set>
                                      <p:cBhvr>
                                        <p:cTn id="87" dur="1" fill="hold">
                                          <p:stCondLst>
                                            <p:cond delay="499"/>
                                          </p:stCondLst>
                                        </p:cTn>
                                        <p:tgtEl>
                                          <p:spTgt spid="108595"/>
                                        </p:tgtEl>
                                        <p:attrNameLst>
                                          <p:attrName>style.visibility</p:attrName>
                                        </p:attrNameLst>
                                      </p:cBhvr>
                                      <p:to>
                                        <p:strVal val="hidden"/>
                                      </p:to>
                                    </p:set>
                                  </p:childTnLst>
                                </p:cTn>
                              </p:par>
                              <p:par>
                                <p:cTn id="88" presetID="3" presetClass="exit" presetSubtype="10" fill="hold" grpId="1" nodeType="withEffect">
                                  <p:stCondLst>
                                    <p:cond delay="0"/>
                                  </p:stCondLst>
                                  <p:childTnLst>
                                    <p:animEffect transition="out" filter="blinds(horizontal)">
                                      <p:cBhvr>
                                        <p:cTn id="89" dur="500"/>
                                        <p:tgtEl>
                                          <p:spTgt spid="108597"/>
                                        </p:tgtEl>
                                      </p:cBhvr>
                                    </p:animEffect>
                                    <p:set>
                                      <p:cBhvr>
                                        <p:cTn id="90" dur="1" fill="hold">
                                          <p:stCondLst>
                                            <p:cond delay="499"/>
                                          </p:stCondLst>
                                        </p:cTn>
                                        <p:tgtEl>
                                          <p:spTgt spid="108597"/>
                                        </p:tgtEl>
                                        <p:attrNameLst>
                                          <p:attrName>style.visibility</p:attrName>
                                        </p:attrNameLst>
                                      </p:cBhvr>
                                      <p:to>
                                        <p:strVal val="hidden"/>
                                      </p:to>
                                    </p:set>
                                  </p:childTnLst>
                                </p:cTn>
                              </p:par>
                              <p:par>
                                <p:cTn id="91" presetID="3" presetClass="exit" presetSubtype="10" fill="hold" grpId="1" nodeType="withEffect">
                                  <p:stCondLst>
                                    <p:cond delay="0"/>
                                  </p:stCondLst>
                                  <p:childTnLst>
                                    <p:animEffect transition="out" filter="blinds(horizontal)">
                                      <p:cBhvr>
                                        <p:cTn id="92" dur="500"/>
                                        <p:tgtEl>
                                          <p:spTgt spid="108592"/>
                                        </p:tgtEl>
                                      </p:cBhvr>
                                    </p:animEffect>
                                    <p:set>
                                      <p:cBhvr>
                                        <p:cTn id="93" dur="1" fill="hold">
                                          <p:stCondLst>
                                            <p:cond delay="499"/>
                                          </p:stCondLst>
                                        </p:cTn>
                                        <p:tgtEl>
                                          <p:spTgt spid="108592"/>
                                        </p:tgtEl>
                                        <p:attrNameLst>
                                          <p:attrName>style.visibility</p:attrName>
                                        </p:attrNameLst>
                                      </p:cBhvr>
                                      <p:to>
                                        <p:strVal val="hidden"/>
                                      </p:to>
                                    </p:set>
                                  </p:childTnLst>
                                </p:cTn>
                              </p:par>
                              <p:par>
                                <p:cTn id="94" presetID="3" presetClass="exit" presetSubtype="10" fill="hold" grpId="1" nodeType="withEffect">
                                  <p:stCondLst>
                                    <p:cond delay="0"/>
                                  </p:stCondLst>
                                  <p:childTnLst>
                                    <p:animEffect transition="out" filter="blinds(horizontal)">
                                      <p:cBhvr>
                                        <p:cTn id="95" dur="500"/>
                                        <p:tgtEl>
                                          <p:spTgt spid="108598"/>
                                        </p:tgtEl>
                                      </p:cBhvr>
                                    </p:animEffect>
                                    <p:set>
                                      <p:cBhvr>
                                        <p:cTn id="96" dur="1" fill="hold">
                                          <p:stCondLst>
                                            <p:cond delay="499"/>
                                          </p:stCondLst>
                                        </p:cTn>
                                        <p:tgtEl>
                                          <p:spTgt spid="108598"/>
                                        </p:tgtEl>
                                        <p:attrNameLst>
                                          <p:attrName>style.visibility</p:attrName>
                                        </p:attrNameLst>
                                      </p:cBhvr>
                                      <p:to>
                                        <p:strVal val="hidden"/>
                                      </p:to>
                                    </p:set>
                                  </p:childTnLst>
                                </p:cTn>
                              </p:par>
                              <p:par>
                                <p:cTn id="97" presetID="3" presetClass="exit" presetSubtype="10" fill="hold" grpId="1" nodeType="withEffect">
                                  <p:stCondLst>
                                    <p:cond delay="0"/>
                                  </p:stCondLst>
                                  <p:childTnLst>
                                    <p:animEffect transition="out" filter="blinds(horizontal)">
                                      <p:cBhvr>
                                        <p:cTn id="98" dur="500"/>
                                        <p:tgtEl>
                                          <p:spTgt spid="108599"/>
                                        </p:tgtEl>
                                      </p:cBhvr>
                                    </p:animEffect>
                                    <p:set>
                                      <p:cBhvr>
                                        <p:cTn id="99" dur="1" fill="hold">
                                          <p:stCondLst>
                                            <p:cond delay="499"/>
                                          </p:stCondLst>
                                        </p:cTn>
                                        <p:tgtEl>
                                          <p:spTgt spid="108599"/>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108594"/>
                                        </p:tgtEl>
                                      </p:cBhvr>
                                    </p:animEffect>
                                    <p:set>
                                      <p:cBhvr>
                                        <p:cTn id="102" dur="1" fill="hold">
                                          <p:stCondLst>
                                            <p:cond delay="499"/>
                                          </p:stCondLst>
                                        </p:cTn>
                                        <p:tgtEl>
                                          <p:spTgt spid="108594"/>
                                        </p:tgtEl>
                                        <p:attrNameLst>
                                          <p:attrName>style.visibility</p:attrName>
                                        </p:attrNameLst>
                                      </p:cBhvr>
                                      <p:to>
                                        <p:strVal val="hidden"/>
                                      </p:to>
                                    </p:set>
                                  </p:childTnLst>
                                </p:cTn>
                              </p:par>
                              <p:par>
                                <p:cTn id="103" presetID="3" presetClass="exit" presetSubtype="10" fill="hold" grpId="1" nodeType="withEffect">
                                  <p:stCondLst>
                                    <p:cond delay="0"/>
                                  </p:stCondLst>
                                  <p:childTnLst>
                                    <p:animEffect transition="out" filter="blinds(horizontal)">
                                      <p:cBhvr>
                                        <p:cTn id="104" dur="500"/>
                                        <p:tgtEl>
                                          <p:spTgt spid="108593"/>
                                        </p:tgtEl>
                                      </p:cBhvr>
                                    </p:animEffect>
                                    <p:set>
                                      <p:cBhvr>
                                        <p:cTn id="105" dur="1" fill="hold">
                                          <p:stCondLst>
                                            <p:cond delay="499"/>
                                          </p:stCondLst>
                                        </p:cTn>
                                        <p:tgtEl>
                                          <p:spTgt spid="1085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0" grpId="0"/>
      <p:bldP spid="108551" grpId="0"/>
      <p:bldP spid="108552" grpId="0"/>
      <p:bldP spid="108553" grpId="0"/>
      <p:bldP spid="108554" grpId="0"/>
      <p:bldP spid="108560" grpId="0" animBg="1"/>
      <p:bldP spid="108561" grpId="0" animBg="1"/>
      <p:bldP spid="108562" grpId="0" animBg="1"/>
      <p:bldP spid="108563" grpId="0" animBg="1"/>
      <p:bldP spid="108571" grpId="0" animBg="1"/>
      <p:bldP spid="108577" grpId="0"/>
      <p:bldP spid="108591" grpId="0"/>
      <p:bldP spid="108591" grpId="1"/>
      <p:bldP spid="108592" grpId="0"/>
      <p:bldP spid="108592" grpId="1"/>
      <p:bldP spid="108593" grpId="0"/>
      <p:bldP spid="108593" grpId="1"/>
      <p:bldP spid="108594" grpId="0"/>
      <p:bldP spid="108594" grpId="1"/>
      <p:bldP spid="108595" grpId="0"/>
      <p:bldP spid="108595" grpId="1"/>
      <p:bldP spid="108596" grpId="0" animBg="1"/>
      <p:bldP spid="108596" grpId="1" animBg="1"/>
      <p:bldP spid="108597" grpId="0" animBg="1"/>
      <p:bldP spid="108597" grpId="1" animBg="1"/>
      <p:bldP spid="108598" grpId="0" animBg="1"/>
      <p:bldP spid="108598" grpId="1" animBg="1"/>
      <p:bldP spid="108599" grpId="0" animBg="1"/>
      <p:bldP spid="108599" grpId="1" animBg="1"/>
      <p:bldP spid="108600" grpId="0" animBg="1"/>
      <p:bldP spid="108600" grpId="1" animBg="1"/>
      <p:bldP spid="108601" grpId="0"/>
      <p:bldP spid="108601" grpId="1"/>
      <p:bldP spid="108603" grpId="0"/>
      <p:bldP spid="108603"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p>
            <a:fld id="{0FE7FAF8-EA7D-4F32-9669-9BFE55594DE1}" type="slidenum">
              <a:rPr lang="en-US"/>
              <a:pPr/>
              <a:t>107</a:t>
            </a:fld>
            <a:endParaRPr lang="en-US"/>
          </a:p>
        </p:txBody>
      </p:sp>
      <p:sp>
        <p:nvSpPr>
          <p:cNvPr id="109570" name="Rectangle 2"/>
          <p:cNvSpPr>
            <a:spLocks noGrp="1" noChangeArrowheads="1"/>
          </p:cNvSpPr>
          <p:nvPr>
            <p:ph type="title"/>
          </p:nvPr>
        </p:nvSpPr>
        <p:spPr>
          <a:xfrm>
            <a:off x="639763" y="0"/>
            <a:ext cx="7772400" cy="1143000"/>
          </a:xfrm>
        </p:spPr>
        <p:txBody>
          <a:bodyPr/>
          <a:lstStyle/>
          <a:p>
            <a:r>
              <a:rPr lang="en-US"/>
              <a:t>Example …</a:t>
            </a:r>
          </a:p>
        </p:txBody>
      </p:sp>
      <p:sp>
        <p:nvSpPr>
          <p:cNvPr id="109571" name="Text Box 3"/>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9572" name="Text Box 4"/>
          <p:cNvSpPr txBox="1">
            <a:spLocks noChangeArrowheads="1"/>
          </p:cNvSpPr>
          <p:nvPr/>
        </p:nvSpPr>
        <p:spPr bwMode="auto">
          <a:xfrm>
            <a:off x="2185988" y="24780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109573" name="Text Box 5"/>
          <p:cNvSpPr txBox="1">
            <a:spLocks noChangeArrowheads="1"/>
          </p:cNvSpPr>
          <p:nvPr/>
        </p:nvSpPr>
        <p:spPr bwMode="auto">
          <a:xfrm>
            <a:off x="2790825" y="34210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109574" name="Line 6"/>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5" name="Line 7"/>
          <p:cNvSpPr>
            <a:spLocks noChangeShapeType="1"/>
          </p:cNvSpPr>
          <p:nvPr/>
        </p:nvSpPr>
        <p:spPr bwMode="auto">
          <a:xfrm flipH="1">
            <a:off x="1803400" y="2838450"/>
            <a:ext cx="442913" cy="712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6" name="Line 8"/>
          <p:cNvSpPr>
            <a:spLocks noChangeShapeType="1"/>
          </p:cNvSpPr>
          <p:nvPr/>
        </p:nvSpPr>
        <p:spPr bwMode="auto">
          <a:xfrm>
            <a:off x="2516188" y="2851150"/>
            <a:ext cx="376237" cy="646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7" name="Line 9"/>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8" name="Text Box 10"/>
          <p:cNvSpPr txBox="1">
            <a:spLocks noChangeArrowheads="1"/>
          </p:cNvSpPr>
          <p:nvPr/>
        </p:nvSpPr>
        <p:spPr bwMode="auto">
          <a:xfrm>
            <a:off x="6461125" y="741363"/>
            <a:ext cx="24653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3366FF"/>
                </a:solidFill>
                <a:latin typeface="Georgia" panose="02040502050405020303" pitchFamily="18" charset="0"/>
              </a:rPr>
              <a:t>Generate</a:t>
            </a:r>
          </a:p>
          <a:p>
            <a:endParaRPr lang="en-US">
              <a:solidFill>
                <a:srgbClr val="3366FF"/>
              </a:solidFill>
              <a:latin typeface="Georgia" panose="02040502050405020303" pitchFamily="18" charset="0"/>
            </a:endParaRPr>
          </a:p>
          <a:p>
            <a:r>
              <a:rPr lang="en-US">
                <a:solidFill>
                  <a:srgbClr val="3366FF"/>
                </a:solidFill>
                <a:latin typeface="Georgia" panose="02040502050405020303" pitchFamily="18" charset="0"/>
              </a:rPr>
              <a:t>Move #9,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@(c),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@(b),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Move R</a:t>
            </a:r>
            <a:r>
              <a:rPr lang="en-US" baseline="-25000">
                <a:solidFill>
                  <a:srgbClr val="3366FF"/>
                </a:solidFill>
                <a:latin typeface="Georgia" panose="02040502050405020303" pitchFamily="18" charset="0"/>
              </a:rPr>
              <a:t>1</a:t>
            </a:r>
            <a:r>
              <a:rPr lang="en-US">
                <a:solidFill>
                  <a:srgbClr val="3366FF"/>
                </a:solidFill>
                <a:latin typeface="Georgia" panose="02040502050405020303" pitchFamily="18" charset="0"/>
              </a:rPr>
              <a:t>,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@(a)</a:t>
            </a:r>
          </a:p>
        </p:txBody>
      </p:sp>
      <p:sp>
        <p:nvSpPr>
          <p:cNvPr id="109579" name="Text Box 11"/>
          <p:cNvSpPr txBox="1">
            <a:spLocks noChangeArrowheads="1"/>
          </p:cNvSpPr>
          <p:nvPr/>
        </p:nvSpPr>
        <p:spPr bwMode="auto">
          <a:xfrm>
            <a:off x="1658938" y="3513138"/>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a:t>
            </a:r>
          </a:p>
        </p:txBody>
      </p:sp>
      <p:sp>
        <p:nvSpPr>
          <p:cNvPr id="109603" name="Text Box 35"/>
          <p:cNvSpPr txBox="1">
            <a:spLocks noChangeArrowheads="1"/>
          </p:cNvSpPr>
          <p:nvPr/>
        </p:nvSpPr>
        <p:spPr bwMode="auto">
          <a:xfrm>
            <a:off x="4859338" y="25431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1</a:t>
            </a:r>
          </a:p>
        </p:txBody>
      </p:sp>
      <p:sp>
        <p:nvSpPr>
          <p:cNvPr id="109605" name="Text Box 37"/>
          <p:cNvSpPr txBox="1">
            <a:spLocks noChangeArrowheads="1"/>
          </p:cNvSpPr>
          <p:nvPr/>
        </p:nvSpPr>
        <p:spPr bwMode="auto">
          <a:xfrm>
            <a:off x="2201863" y="246380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109606" name="Text Box 38"/>
          <p:cNvSpPr txBox="1">
            <a:spLocks noChangeArrowheads="1"/>
          </p:cNvSpPr>
          <p:nvPr/>
        </p:nvSpPr>
        <p:spPr bwMode="auto">
          <a:xfrm>
            <a:off x="2806700" y="34067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R</a:t>
            </a:r>
            <a:r>
              <a:rPr lang="en-US" baseline="-25000">
                <a:solidFill>
                  <a:srgbClr val="CC0000"/>
                </a:solidFill>
              </a:rPr>
              <a:t>0</a:t>
            </a:r>
          </a:p>
        </p:txBody>
      </p:sp>
      <p:sp>
        <p:nvSpPr>
          <p:cNvPr id="109607" name="Line 39"/>
          <p:cNvSpPr>
            <a:spLocks noChangeShapeType="1"/>
          </p:cNvSpPr>
          <p:nvPr/>
        </p:nvSpPr>
        <p:spPr bwMode="auto">
          <a:xfrm flipH="1">
            <a:off x="2544763" y="1949450"/>
            <a:ext cx="631825" cy="619125"/>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08" name="Line 40"/>
          <p:cNvSpPr>
            <a:spLocks noChangeShapeType="1"/>
          </p:cNvSpPr>
          <p:nvPr/>
        </p:nvSpPr>
        <p:spPr bwMode="auto">
          <a:xfrm flipH="1">
            <a:off x="1819275" y="2824163"/>
            <a:ext cx="442913" cy="712787"/>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09" name="Line 41"/>
          <p:cNvSpPr>
            <a:spLocks noChangeShapeType="1"/>
          </p:cNvSpPr>
          <p:nvPr/>
        </p:nvSpPr>
        <p:spPr bwMode="auto">
          <a:xfrm>
            <a:off x="2532063" y="2836863"/>
            <a:ext cx="376237" cy="646112"/>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10" name="Line 42"/>
          <p:cNvSpPr>
            <a:spLocks noChangeShapeType="1"/>
          </p:cNvSpPr>
          <p:nvPr/>
        </p:nvSpPr>
        <p:spPr bwMode="auto">
          <a:xfrm>
            <a:off x="3473450" y="1882775"/>
            <a:ext cx="1519238" cy="725488"/>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11" name="Text Box 43"/>
          <p:cNvSpPr txBox="1">
            <a:spLocks noChangeArrowheads="1"/>
          </p:cNvSpPr>
          <p:nvPr/>
        </p:nvSpPr>
        <p:spPr bwMode="auto">
          <a:xfrm>
            <a:off x="1674813" y="349885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a:t>
            </a:r>
          </a:p>
        </p:txBody>
      </p:sp>
      <p:sp>
        <p:nvSpPr>
          <p:cNvPr id="109612" name="Text Box 44"/>
          <p:cNvSpPr txBox="1">
            <a:spLocks noChangeArrowheads="1"/>
          </p:cNvSpPr>
          <p:nvPr/>
        </p:nvSpPr>
        <p:spPr bwMode="auto">
          <a:xfrm>
            <a:off x="4875213" y="25288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0000"/>
                </a:solidFill>
              </a:rPr>
              <a:t>R</a:t>
            </a:r>
            <a:r>
              <a:rPr lang="en-US" baseline="-25000">
                <a:solidFill>
                  <a:srgbClr val="CC0000"/>
                </a:solidFill>
              </a:rPr>
              <a:t>1</a:t>
            </a:r>
          </a:p>
        </p:txBody>
      </p:sp>
      <p:sp>
        <p:nvSpPr>
          <p:cNvPr id="109613" name="Text Box 45"/>
          <p:cNvSpPr txBox="1">
            <a:spLocks noChangeArrowheads="1"/>
          </p:cNvSpPr>
          <p:nvPr/>
        </p:nvSpPr>
        <p:spPr bwMode="auto">
          <a:xfrm>
            <a:off x="3611563" y="3360738"/>
            <a:ext cx="2339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latin typeface="Georgia" panose="02040502050405020303" pitchFamily="18" charset="0"/>
              </a:rPr>
              <a:t>matches </a:t>
            </a:r>
          </a:p>
          <a:p>
            <a:pPr algn="ctr"/>
            <a:r>
              <a:rPr lang="en-US">
                <a:solidFill>
                  <a:srgbClr val="CC0000"/>
                </a:solidFill>
                <a:latin typeface="Georgia" panose="02040502050405020303" pitchFamily="18" charset="0"/>
              </a:rPr>
              <a:t>Move R, R’@(d</a:t>
            </a:r>
            <a:r>
              <a:rPr lang="en-US">
                <a:solidFill>
                  <a:srgbClr val="CC0000"/>
                </a:solidFill>
                <a:latin typeface="Comic Sans MS" panose="030F0702030302020204" pitchFamily="66" charset="0"/>
              </a:rPr>
              <a:t>)</a:t>
            </a:r>
          </a:p>
        </p:txBody>
      </p:sp>
      <p:sp>
        <p:nvSpPr>
          <p:cNvPr id="109614" name="Text Box 46"/>
          <p:cNvSpPr txBox="1">
            <a:spLocks noChangeArrowheads="1"/>
          </p:cNvSpPr>
          <p:nvPr/>
        </p:nvSpPr>
        <p:spPr bwMode="auto">
          <a:xfrm>
            <a:off x="3078163" y="1169988"/>
            <a:ext cx="45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M</a:t>
            </a:r>
          </a:p>
        </p:txBody>
      </p:sp>
    </p:spTree>
    <p:extLst>
      <p:ext uri="{BB962C8B-B14F-4D97-AF65-F5344CB8AC3E}">
        <p14:creationId xmlns:p14="http://schemas.microsoft.com/office/powerpoint/2010/main" val="2290138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09571"/>
                                        </p:tgtEl>
                                      </p:cBhvr>
                                    </p:animEffect>
                                    <p:set>
                                      <p:cBhvr>
                                        <p:cTn id="7" dur="1" fill="hold">
                                          <p:stCondLst>
                                            <p:cond delay="499"/>
                                          </p:stCondLst>
                                        </p:cTn>
                                        <p:tgtEl>
                                          <p:spTgt spid="109571"/>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09572"/>
                                        </p:tgtEl>
                                      </p:cBhvr>
                                    </p:animEffect>
                                    <p:set>
                                      <p:cBhvr>
                                        <p:cTn id="10" dur="1" fill="hold">
                                          <p:stCondLst>
                                            <p:cond delay="499"/>
                                          </p:stCondLst>
                                        </p:cTn>
                                        <p:tgtEl>
                                          <p:spTgt spid="109572"/>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09573"/>
                                        </p:tgtEl>
                                      </p:cBhvr>
                                    </p:animEffect>
                                    <p:set>
                                      <p:cBhvr>
                                        <p:cTn id="13" dur="1" fill="hold">
                                          <p:stCondLst>
                                            <p:cond delay="499"/>
                                          </p:stCondLst>
                                        </p:cTn>
                                        <p:tgtEl>
                                          <p:spTgt spid="109573"/>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109574"/>
                                        </p:tgtEl>
                                      </p:cBhvr>
                                    </p:animEffect>
                                    <p:set>
                                      <p:cBhvr>
                                        <p:cTn id="16" dur="1" fill="hold">
                                          <p:stCondLst>
                                            <p:cond delay="499"/>
                                          </p:stCondLst>
                                        </p:cTn>
                                        <p:tgtEl>
                                          <p:spTgt spid="109574"/>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09575"/>
                                        </p:tgtEl>
                                      </p:cBhvr>
                                    </p:animEffect>
                                    <p:set>
                                      <p:cBhvr>
                                        <p:cTn id="19" dur="1" fill="hold">
                                          <p:stCondLst>
                                            <p:cond delay="499"/>
                                          </p:stCondLst>
                                        </p:cTn>
                                        <p:tgtEl>
                                          <p:spTgt spid="109575"/>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109576"/>
                                        </p:tgtEl>
                                      </p:cBhvr>
                                    </p:animEffect>
                                    <p:set>
                                      <p:cBhvr>
                                        <p:cTn id="22" dur="1" fill="hold">
                                          <p:stCondLst>
                                            <p:cond delay="499"/>
                                          </p:stCondLst>
                                        </p:cTn>
                                        <p:tgtEl>
                                          <p:spTgt spid="109576"/>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109577"/>
                                        </p:tgtEl>
                                      </p:cBhvr>
                                    </p:animEffect>
                                    <p:set>
                                      <p:cBhvr>
                                        <p:cTn id="25" dur="1" fill="hold">
                                          <p:stCondLst>
                                            <p:cond delay="499"/>
                                          </p:stCondLst>
                                        </p:cTn>
                                        <p:tgtEl>
                                          <p:spTgt spid="109577"/>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109579"/>
                                        </p:tgtEl>
                                      </p:cBhvr>
                                    </p:animEffect>
                                    <p:set>
                                      <p:cBhvr>
                                        <p:cTn id="28" dur="1" fill="hold">
                                          <p:stCondLst>
                                            <p:cond delay="499"/>
                                          </p:stCondLst>
                                        </p:cTn>
                                        <p:tgtEl>
                                          <p:spTgt spid="109579"/>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109603"/>
                                        </p:tgtEl>
                                      </p:cBhvr>
                                    </p:animEffect>
                                    <p:set>
                                      <p:cBhvr>
                                        <p:cTn id="31" dur="1" fill="hold">
                                          <p:stCondLst>
                                            <p:cond delay="499"/>
                                          </p:stCondLst>
                                        </p:cTn>
                                        <p:tgtEl>
                                          <p:spTgt spid="10960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0960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960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0960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960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960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961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0961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0961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0961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109578">
                                            <p:txEl>
                                              <p:pRg st="5" end="5"/>
                                            </p:txEl>
                                          </p:spTgt>
                                        </p:tgtEl>
                                        <p:attrNameLst>
                                          <p:attrName>style.visibility</p:attrName>
                                        </p:attrNameLst>
                                      </p:cBhvr>
                                      <p:to>
                                        <p:strVal val="visible"/>
                                      </p:to>
                                    </p:set>
                                  </p:childTnLst>
                                </p:cTn>
                              </p:par>
                              <p:par>
                                <p:cTn id="54" presetID="3" presetClass="exit" presetSubtype="10" fill="hold" grpId="1" nodeType="withEffect">
                                  <p:stCondLst>
                                    <p:cond delay="0"/>
                                  </p:stCondLst>
                                  <p:childTnLst>
                                    <p:animEffect transition="out" filter="blinds(horizontal)">
                                      <p:cBhvr>
                                        <p:cTn id="55" dur="500"/>
                                        <p:tgtEl>
                                          <p:spTgt spid="109605"/>
                                        </p:tgtEl>
                                      </p:cBhvr>
                                    </p:animEffect>
                                    <p:set>
                                      <p:cBhvr>
                                        <p:cTn id="56" dur="1" fill="hold">
                                          <p:stCondLst>
                                            <p:cond delay="499"/>
                                          </p:stCondLst>
                                        </p:cTn>
                                        <p:tgtEl>
                                          <p:spTgt spid="10960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109606"/>
                                        </p:tgtEl>
                                      </p:cBhvr>
                                    </p:animEffect>
                                    <p:set>
                                      <p:cBhvr>
                                        <p:cTn id="59" dur="1" fill="hold">
                                          <p:stCondLst>
                                            <p:cond delay="499"/>
                                          </p:stCondLst>
                                        </p:cTn>
                                        <p:tgtEl>
                                          <p:spTgt spid="109606"/>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109607"/>
                                        </p:tgtEl>
                                      </p:cBhvr>
                                    </p:animEffect>
                                    <p:set>
                                      <p:cBhvr>
                                        <p:cTn id="62" dur="1" fill="hold">
                                          <p:stCondLst>
                                            <p:cond delay="499"/>
                                          </p:stCondLst>
                                        </p:cTn>
                                        <p:tgtEl>
                                          <p:spTgt spid="109607"/>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109608"/>
                                        </p:tgtEl>
                                      </p:cBhvr>
                                    </p:animEffect>
                                    <p:set>
                                      <p:cBhvr>
                                        <p:cTn id="65" dur="1" fill="hold">
                                          <p:stCondLst>
                                            <p:cond delay="499"/>
                                          </p:stCondLst>
                                        </p:cTn>
                                        <p:tgtEl>
                                          <p:spTgt spid="109608"/>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109609"/>
                                        </p:tgtEl>
                                      </p:cBhvr>
                                    </p:animEffect>
                                    <p:set>
                                      <p:cBhvr>
                                        <p:cTn id="68" dur="1" fill="hold">
                                          <p:stCondLst>
                                            <p:cond delay="499"/>
                                          </p:stCondLst>
                                        </p:cTn>
                                        <p:tgtEl>
                                          <p:spTgt spid="109609"/>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109610"/>
                                        </p:tgtEl>
                                      </p:cBhvr>
                                    </p:animEffect>
                                    <p:set>
                                      <p:cBhvr>
                                        <p:cTn id="71" dur="1" fill="hold">
                                          <p:stCondLst>
                                            <p:cond delay="499"/>
                                          </p:stCondLst>
                                        </p:cTn>
                                        <p:tgtEl>
                                          <p:spTgt spid="109610"/>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109611"/>
                                        </p:tgtEl>
                                      </p:cBhvr>
                                    </p:animEffect>
                                    <p:set>
                                      <p:cBhvr>
                                        <p:cTn id="74" dur="1" fill="hold">
                                          <p:stCondLst>
                                            <p:cond delay="499"/>
                                          </p:stCondLst>
                                        </p:cTn>
                                        <p:tgtEl>
                                          <p:spTgt spid="109611"/>
                                        </p:tgtEl>
                                        <p:attrNameLst>
                                          <p:attrName>style.visibility</p:attrName>
                                        </p:attrNameLst>
                                      </p:cBhvr>
                                      <p:to>
                                        <p:strVal val="hidden"/>
                                      </p:to>
                                    </p:set>
                                  </p:childTnLst>
                                </p:cTn>
                              </p:par>
                              <p:par>
                                <p:cTn id="75" presetID="3" presetClass="exit" presetSubtype="10" fill="hold" grpId="1" nodeType="withEffect">
                                  <p:stCondLst>
                                    <p:cond delay="0"/>
                                  </p:stCondLst>
                                  <p:childTnLst>
                                    <p:animEffect transition="out" filter="blinds(horizontal)">
                                      <p:cBhvr>
                                        <p:cTn id="76" dur="500"/>
                                        <p:tgtEl>
                                          <p:spTgt spid="109612"/>
                                        </p:tgtEl>
                                      </p:cBhvr>
                                    </p:animEffect>
                                    <p:set>
                                      <p:cBhvr>
                                        <p:cTn id="77" dur="1" fill="hold">
                                          <p:stCondLst>
                                            <p:cond delay="499"/>
                                          </p:stCondLst>
                                        </p:cTn>
                                        <p:tgtEl>
                                          <p:spTgt spid="109612"/>
                                        </p:tgtEl>
                                        <p:attrNameLst>
                                          <p:attrName>style.visibility</p:attrName>
                                        </p:attrNameLst>
                                      </p:cBhvr>
                                      <p:to>
                                        <p:strVal val="hidden"/>
                                      </p:to>
                                    </p:set>
                                  </p:childTnLst>
                                </p:cTn>
                              </p:par>
                              <p:par>
                                <p:cTn id="78" presetID="3" presetClass="exit" presetSubtype="10" fill="hold" grpId="1" nodeType="withEffect">
                                  <p:stCondLst>
                                    <p:cond delay="0"/>
                                  </p:stCondLst>
                                  <p:childTnLst>
                                    <p:animEffect transition="out" filter="blinds(horizontal)">
                                      <p:cBhvr>
                                        <p:cTn id="79" dur="500"/>
                                        <p:tgtEl>
                                          <p:spTgt spid="109613"/>
                                        </p:tgtEl>
                                      </p:cBhvr>
                                    </p:animEffect>
                                    <p:set>
                                      <p:cBhvr>
                                        <p:cTn id="80" dur="1" fill="hold">
                                          <p:stCondLst>
                                            <p:cond delay="499"/>
                                          </p:stCondLst>
                                        </p:cTn>
                                        <p:tgtEl>
                                          <p:spTgt spid="109613"/>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109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p:bldP spid="109572" grpId="0"/>
      <p:bldP spid="109573" grpId="0"/>
      <p:bldP spid="109574" grpId="0" animBg="1"/>
      <p:bldP spid="109575" grpId="0" animBg="1"/>
      <p:bldP spid="109576" grpId="0" animBg="1"/>
      <p:bldP spid="109577" grpId="0" animBg="1"/>
      <p:bldP spid="109579" grpId="0"/>
      <p:bldP spid="109603" grpId="0"/>
      <p:bldP spid="109605" grpId="0"/>
      <p:bldP spid="109605" grpId="1"/>
      <p:bldP spid="109606" grpId="0"/>
      <p:bldP spid="109606" grpId="1"/>
      <p:bldP spid="109607" grpId="0" animBg="1"/>
      <p:bldP spid="109607" grpId="1" animBg="1"/>
      <p:bldP spid="109608" grpId="0" animBg="1"/>
      <p:bldP spid="109608" grpId="1" animBg="1"/>
      <p:bldP spid="109609" grpId="0" animBg="1"/>
      <p:bldP spid="109609" grpId="1" animBg="1"/>
      <p:bldP spid="109610" grpId="0" animBg="1"/>
      <p:bldP spid="109610" grpId="1" animBg="1"/>
      <p:bldP spid="109611" grpId="0"/>
      <p:bldP spid="109611" grpId="1"/>
      <p:bldP spid="109612" grpId="0"/>
      <p:bldP spid="109612" grpId="1"/>
      <p:bldP spid="109613" grpId="0"/>
      <p:bldP spid="109613" grpId="1"/>
      <p:bldP spid="10961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67000"/>
            <a:ext cx="8534400" cy="1143000"/>
          </a:xfrm>
        </p:spPr>
        <p:txBody>
          <a:bodyPr/>
          <a:lstStyle/>
          <a:p>
            <a:pPr algn="ctr" eaLnBrk="1" hangingPunct="1">
              <a:defRPr/>
            </a:pPr>
            <a:r>
              <a:rPr lang="en-US" sz="4000" dirty="0" smtClean="0"/>
              <a:t>Any Question ?</a:t>
            </a:r>
            <a:endParaRPr lang="en-US" sz="4000" dirty="0"/>
          </a:p>
        </p:txBody>
      </p:sp>
      <p:sp>
        <p:nvSpPr>
          <p:cNvPr id="10854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4A035321-F2B1-4C0B-8686-8AA23CDE8023}" type="slidenum">
              <a:rPr lang="en-US" smtClean="0"/>
              <a:pPr/>
              <a:t>108</a:t>
            </a:fld>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274638"/>
            <a:ext cx="7543800" cy="868362"/>
          </a:xfrm>
        </p:spPr>
        <p:txBody>
          <a:bodyPr/>
          <a:lstStyle/>
          <a:p>
            <a:pPr eaLnBrk="1" fontAlgn="auto" hangingPunct="1">
              <a:spcAft>
                <a:spcPts val="0"/>
              </a:spcAft>
              <a:defRPr/>
            </a:pPr>
            <a:r>
              <a:rPr lang="en-US" sz="3200" dirty="0" smtClean="0"/>
              <a:t>Instruction Selection</a:t>
            </a:r>
          </a:p>
        </p:txBody>
      </p:sp>
      <p:sp>
        <p:nvSpPr>
          <p:cNvPr id="1539075" name="Text Box 3"/>
          <p:cNvSpPr txBox="1">
            <a:spLocks noChangeArrowheads="1"/>
          </p:cNvSpPr>
          <p:nvPr/>
        </p:nvSpPr>
        <p:spPr bwMode="auto">
          <a:xfrm>
            <a:off x="3048000" y="1371600"/>
            <a:ext cx="2514600" cy="788988"/>
          </a:xfrm>
          <a:prstGeom prst="rect">
            <a:avLst/>
          </a:prstGeom>
          <a:noFill/>
          <a:ln w="9525">
            <a:solidFill>
              <a:schemeClr val="tx1"/>
            </a:solidFill>
            <a:miter lim="800000"/>
            <a:headEnd/>
            <a:tailEnd/>
          </a:ln>
        </p:spPr>
        <p:txBody>
          <a:bodyPr>
            <a:spAutoFit/>
          </a:bodyPr>
          <a:lstStyle/>
          <a:p>
            <a:pPr algn="ctr">
              <a:spcBef>
                <a:spcPct val="50000"/>
              </a:spcBef>
            </a:pPr>
            <a:r>
              <a:rPr lang="en-US" sz="1800">
                <a:latin typeface="Times New Roman" pitchFamily="18" charset="0"/>
              </a:rPr>
              <a:t>a := b + c</a:t>
            </a:r>
          </a:p>
          <a:p>
            <a:pPr algn="ctr">
              <a:spcBef>
                <a:spcPct val="50000"/>
              </a:spcBef>
            </a:pPr>
            <a:r>
              <a:rPr lang="en-US" sz="1800">
                <a:latin typeface="Times New Roman" pitchFamily="18" charset="0"/>
              </a:rPr>
              <a:t>d := a + e</a:t>
            </a:r>
          </a:p>
        </p:txBody>
      </p:sp>
      <p:sp>
        <p:nvSpPr>
          <p:cNvPr id="1539076" name="Text Box 4"/>
          <p:cNvSpPr txBox="1">
            <a:spLocks noChangeArrowheads="1"/>
          </p:cNvSpPr>
          <p:nvPr/>
        </p:nvSpPr>
        <p:spPr bwMode="auto">
          <a:xfrm>
            <a:off x="3505200" y="2590800"/>
            <a:ext cx="1524000" cy="2682875"/>
          </a:xfrm>
          <a:prstGeom prst="rect">
            <a:avLst/>
          </a:prstGeom>
          <a:solidFill>
            <a:srgbClr val="EAEAEA"/>
          </a:solidFill>
          <a:ln w="9525">
            <a:noFill/>
            <a:miter lim="800000"/>
            <a:headEnd/>
            <a:tailEnd/>
          </a:ln>
        </p:spPr>
        <p:txBody>
          <a:bodyPr>
            <a:spAutoFit/>
          </a:bodyPr>
          <a:lstStyle/>
          <a:p>
            <a:pPr>
              <a:spcBef>
                <a:spcPct val="50000"/>
              </a:spcBef>
            </a:pPr>
            <a:r>
              <a:rPr lang="en-US" sz="2000">
                <a:solidFill>
                  <a:srgbClr val="A50021"/>
                </a:solidFill>
                <a:latin typeface="Times New Roman" pitchFamily="18" charset="0"/>
              </a:rPr>
              <a:t>MOV b, R0</a:t>
            </a:r>
          </a:p>
          <a:p>
            <a:pPr>
              <a:spcBef>
                <a:spcPct val="50000"/>
              </a:spcBef>
            </a:pPr>
            <a:r>
              <a:rPr lang="en-US" sz="2000">
                <a:solidFill>
                  <a:srgbClr val="A50021"/>
                </a:solidFill>
                <a:latin typeface="Times New Roman" pitchFamily="18" charset="0"/>
              </a:rPr>
              <a:t>ADD c, R0</a:t>
            </a:r>
          </a:p>
          <a:p>
            <a:pPr>
              <a:spcBef>
                <a:spcPct val="50000"/>
              </a:spcBef>
            </a:pPr>
            <a:r>
              <a:rPr lang="en-US" sz="2000">
                <a:solidFill>
                  <a:srgbClr val="A50021"/>
                </a:solidFill>
                <a:latin typeface="Times New Roman" pitchFamily="18" charset="0"/>
              </a:rPr>
              <a:t>MOV R0, a</a:t>
            </a:r>
          </a:p>
          <a:p>
            <a:pPr>
              <a:spcBef>
                <a:spcPct val="50000"/>
              </a:spcBef>
            </a:pPr>
            <a:r>
              <a:rPr lang="en-US" sz="2000">
                <a:solidFill>
                  <a:srgbClr val="A50021"/>
                </a:solidFill>
                <a:latin typeface="Times New Roman" pitchFamily="18" charset="0"/>
              </a:rPr>
              <a:t>MOV a, R0</a:t>
            </a:r>
          </a:p>
          <a:p>
            <a:pPr>
              <a:spcBef>
                <a:spcPct val="50000"/>
              </a:spcBef>
            </a:pPr>
            <a:r>
              <a:rPr lang="en-US" sz="2000">
                <a:solidFill>
                  <a:srgbClr val="A50021"/>
                </a:solidFill>
                <a:latin typeface="Times New Roman" pitchFamily="18" charset="0"/>
              </a:rPr>
              <a:t>ADD e, R0</a:t>
            </a:r>
          </a:p>
          <a:p>
            <a:pPr>
              <a:spcBef>
                <a:spcPct val="50000"/>
              </a:spcBef>
            </a:pPr>
            <a:r>
              <a:rPr lang="en-US" sz="2000">
                <a:solidFill>
                  <a:srgbClr val="A50021"/>
                </a:solidFill>
                <a:latin typeface="Times New Roman" pitchFamily="18" charset="0"/>
              </a:rPr>
              <a:t>MOV R0, d</a:t>
            </a:r>
          </a:p>
        </p:txBody>
      </p:sp>
      <p:sp>
        <p:nvSpPr>
          <p:cNvPr id="1539077" name="Rectangle 5"/>
          <p:cNvSpPr>
            <a:spLocks noChangeArrowheads="1"/>
          </p:cNvSpPr>
          <p:nvPr/>
        </p:nvSpPr>
        <p:spPr bwMode="auto">
          <a:xfrm>
            <a:off x="2438400" y="3962400"/>
            <a:ext cx="3429000" cy="4572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2000">
                <a:solidFill>
                  <a:srgbClr val="A50021"/>
                </a:solidFill>
                <a:latin typeface="Times New Roman" pitchFamily="18" charset="0"/>
              </a:rPr>
              <a:t>MOV a, R0</a:t>
            </a:r>
            <a:endParaRPr lang="en-US" sz="2400">
              <a:latin typeface="Times New Roman" pitchFamily="18" charset="0"/>
            </a:endParaRPr>
          </a:p>
        </p:txBody>
      </p:sp>
      <p:sp>
        <p:nvSpPr>
          <p:cNvPr id="1539078" name="Rectangle 6"/>
          <p:cNvSpPr>
            <a:spLocks noChangeArrowheads="1"/>
          </p:cNvSpPr>
          <p:nvPr/>
        </p:nvSpPr>
        <p:spPr bwMode="auto">
          <a:xfrm>
            <a:off x="2438400" y="3505200"/>
            <a:ext cx="3429000" cy="4572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2000">
                <a:solidFill>
                  <a:srgbClr val="A50021"/>
                </a:solidFill>
                <a:latin typeface="Times New Roman" pitchFamily="18" charset="0"/>
              </a:rPr>
              <a:t>MOV R0, a</a:t>
            </a:r>
            <a:endParaRPr lang="en-US" sz="2400">
              <a:latin typeface="Times New Roman" pitchFamily="18" charset="0"/>
            </a:endParaRPr>
          </a:p>
        </p:txBody>
      </p:sp>
      <p:sp>
        <p:nvSpPr>
          <p:cNvPr id="1539079" name="Text Box 7"/>
          <p:cNvSpPr txBox="1">
            <a:spLocks noChangeArrowheads="1"/>
          </p:cNvSpPr>
          <p:nvPr/>
        </p:nvSpPr>
        <p:spPr bwMode="auto">
          <a:xfrm>
            <a:off x="6477000" y="3505200"/>
            <a:ext cx="2362200" cy="641350"/>
          </a:xfrm>
          <a:prstGeom prst="rect">
            <a:avLst/>
          </a:prstGeom>
          <a:solidFill>
            <a:srgbClr val="EAEAEA"/>
          </a:solidFill>
          <a:ln w="9525">
            <a:noFill/>
            <a:miter lim="800000"/>
            <a:headEnd/>
            <a:tailEnd/>
          </a:ln>
        </p:spPr>
        <p:txBody>
          <a:bodyPr>
            <a:spAutoFit/>
          </a:bodyPr>
          <a:lstStyle/>
          <a:p>
            <a:pPr>
              <a:spcBef>
                <a:spcPct val="50000"/>
              </a:spcBef>
            </a:pPr>
            <a:r>
              <a:rPr lang="en-US" sz="1800">
                <a:latin typeface="Times New Roman" pitchFamily="18" charset="0"/>
              </a:rPr>
              <a:t>If a is subsequently used</a:t>
            </a:r>
          </a:p>
        </p:txBody>
      </p:sp>
      <p:sp>
        <p:nvSpPr>
          <p:cNvPr id="1539080" name="Line 8"/>
          <p:cNvSpPr>
            <a:spLocks noChangeShapeType="1"/>
          </p:cNvSpPr>
          <p:nvPr/>
        </p:nvSpPr>
        <p:spPr bwMode="auto">
          <a:xfrm>
            <a:off x="5867400" y="3733800"/>
            <a:ext cx="609600" cy="0"/>
          </a:xfrm>
          <a:prstGeom prst="line">
            <a:avLst/>
          </a:prstGeom>
          <a:noFill/>
          <a:ln w="76200">
            <a:solidFill>
              <a:schemeClr val="tx1"/>
            </a:solidFill>
            <a:round/>
            <a:headEnd/>
            <a:tailEnd type="triangle" w="med" len="med"/>
          </a:ln>
        </p:spPr>
        <p:txBody>
          <a:bodyPr/>
          <a:lstStyle/>
          <a:p>
            <a:endParaRPr lang="en-US"/>
          </a:p>
        </p:txBody>
      </p:sp>
      <p:sp>
        <p:nvSpPr>
          <p:cNvPr id="16393" name="Slide Number Placeholder 8"/>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39544560-DD52-45F9-9FFF-A5350026C7FA}" type="slidenum">
              <a:rPr lang="en-US" smtClean="0"/>
              <a:pPr/>
              <a:t>11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9075"/>
                                        </p:tgtEl>
                                        <p:attrNameLst>
                                          <p:attrName>style.visibility</p:attrName>
                                        </p:attrNameLst>
                                      </p:cBhvr>
                                      <p:to>
                                        <p:strVal val="visible"/>
                                      </p:to>
                                    </p:set>
                                    <p:animEffect transition="in" filter="wipe(up)">
                                      <p:cBhvr>
                                        <p:cTn id="7" dur="500"/>
                                        <p:tgtEl>
                                          <p:spTgt spid="15390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9076"/>
                                        </p:tgtEl>
                                        <p:attrNameLst>
                                          <p:attrName>style.visibility</p:attrName>
                                        </p:attrNameLst>
                                      </p:cBhvr>
                                      <p:to>
                                        <p:strVal val="visible"/>
                                      </p:to>
                                    </p:set>
                                    <p:animEffect transition="in" filter="wipe(up)">
                                      <p:cBhvr>
                                        <p:cTn id="12" dur="500"/>
                                        <p:tgtEl>
                                          <p:spTgt spid="15390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39077"/>
                                        </p:tgtEl>
                                        <p:attrNameLst>
                                          <p:attrName>style.visibility</p:attrName>
                                        </p:attrNameLst>
                                      </p:cBhvr>
                                      <p:to>
                                        <p:strVal val="visible"/>
                                      </p:to>
                                    </p:set>
                                    <p:animEffect transition="in" filter="wipe(up)">
                                      <p:cBhvr>
                                        <p:cTn id="17" dur="500"/>
                                        <p:tgtEl>
                                          <p:spTgt spid="15390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39078"/>
                                        </p:tgtEl>
                                        <p:attrNameLst>
                                          <p:attrName>style.visibility</p:attrName>
                                        </p:attrNameLst>
                                      </p:cBhvr>
                                      <p:to>
                                        <p:strVal val="visible"/>
                                      </p:to>
                                    </p:set>
                                    <p:animEffect transition="in" filter="wipe(up)">
                                      <p:cBhvr>
                                        <p:cTn id="22" dur="500"/>
                                        <p:tgtEl>
                                          <p:spTgt spid="15390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39079"/>
                                        </p:tgtEl>
                                        <p:attrNameLst>
                                          <p:attrName>style.visibility</p:attrName>
                                        </p:attrNameLst>
                                      </p:cBhvr>
                                      <p:to>
                                        <p:strVal val="visible"/>
                                      </p:to>
                                    </p:set>
                                    <p:animEffect transition="in" filter="wipe(up)">
                                      <p:cBhvr>
                                        <p:cTn id="27" dur="500"/>
                                        <p:tgtEl>
                                          <p:spTgt spid="15390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39080"/>
                                        </p:tgtEl>
                                        <p:attrNameLst>
                                          <p:attrName>style.visibility</p:attrName>
                                        </p:attrNameLst>
                                      </p:cBhvr>
                                      <p:to>
                                        <p:strVal val="visible"/>
                                      </p:to>
                                    </p:set>
                                    <p:animEffect transition="in" filter="wipe(up)">
                                      <p:cBhvr>
                                        <p:cTn id="32" dur="500"/>
                                        <p:tgtEl>
                                          <p:spTgt spid="1539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075" grpId="0" animBg="1" autoUpdateAnimBg="0"/>
      <p:bldP spid="1539076" grpId="0" animBg="1" autoUpdateAnimBg="0"/>
      <p:bldP spid="1539077" grpId="0" animBg="1" autoUpdateAnimBg="0"/>
      <p:bldP spid="1539078" grpId="0" animBg="1" autoUpdateAnimBg="0"/>
      <p:bldP spid="1539079" grpId="0" animBg="1" autoUpdateAnimBg="0"/>
      <p:bldP spid="15390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7467600" cy="792162"/>
          </a:xfrm>
        </p:spPr>
        <p:txBody>
          <a:bodyPr/>
          <a:lstStyle/>
          <a:p>
            <a:pPr eaLnBrk="1" fontAlgn="auto" hangingPunct="1">
              <a:spcAft>
                <a:spcPts val="0"/>
              </a:spcAft>
              <a:defRPr/>
            </a:pPr>
            <a:r>
              <a:rPr lang="en-US" sz="3200" dirty="0" smtClean="0"/>
              <a:t>Instruction Selection</a:t>
            </a:r>
          </a:p>
        </p:txBody>
      </p:sp>
      <p:sp>
        <p:nvSpPr>
          <p:cNvPr id="15363" name="Rectangle 3"/>
          <p:cNvSpPr>
            <a:spLocks noGrp="1" noChangeArrowheads="1"/>
          </p:cNvSpPr>
          <p:nvPr>
            <p:ph sz="quarter" idx="1"/>
          </p:nvPr>
        </p:nvSpPr>
        <p:spPr>
          <a:xfrm>
            <a:off x="533400" y="1066800"/>
            <a:ext cx="8458200" cy="3946525"/>
          </a:xfrm>
        </p:spPr>
        <p:txBody>
          <a:bodyPr/>
          <a:lstStyle/>
          <a:p>
            <a:pPr eaLnBrk="1" hangingPunct="1"/>
            <a:r>
              <a:rPr lang="en-US" dirty="0" smtClean="0"/>
              <a:t>For each type of three-address statement, </a:t>
            </a:r>
            <a:r>
              <a:rPr lang="en-US" i="1" dirty="0" smtClean="0"/>
              <a:t>a code skeleton</a:t>
            </a:r>
            <a:r>
              <a:rPr lang="en-US" dirty="0" smtClean="0"/>
              <a:t> can be designed that outlines the target code to be generated for that construct.</a:t>
            </a:r>
          </a:p>
          <a:p>
            <a:pPr lvl="1" eaLnBrk="1" hangingPunct="1"/>
            <a:r>
              <a:rPr lang="en-US" dirty="0" smtClean="0"/>
              <a:t>Say, x := y + z</a:t>
            </a:r>
          </a:p>
          <a:p>
            <a:pPr lvl="2" eaLnBrk="1" hangingPunct="1">
              <a:buFontTx/>
              <a:buNone/>
            </a:pPr>
            <a:r>
              <a:rPr lang="en-US" sz="1800" dirty="0" err="1" smtClean="0"/>
              <a:t>Mov</a:t>
            </a:r>
            <a:r>
              <a:rPr lang="en-US" sz="1800" dirty="0" smtClean="0"/>
              <a:t> y, R0</a:t>
            </a:r>
          </a:p>
          <a:p>
            <a:pPr lvl="2" eaLnBrk="1" hangingPunct="1">
              <a:buFontTx/>
              <a:buNone/>
            </a:pPr>
            <a:r>
              <a:rPr lang="en-US" sz="1800" dirty="0" smtClean="0"/>
              <a:t>Add z, R0</a:t>
            </a:r>
          </a:p>
          <a:p>
            <a:pPr lvl="2" eaLnBrk="1" hangingPunct="1">
              <a:buFontTx/>
              <a:buNone/>
            </a:pPr>
            <a:r>
              <a:rPr lang="en-US" sz="1800" dirty="0" err="1" smtClean="0"/>
              <a:t>Mov</a:t>
            </a:r>
            <a:r>
              <a:rPr lang="en-US" sz="1800" dirty="0" smtClean="0"/>
              <a:t> R0, x</a:t>
            </a:r>
          </a:p>
          <a:p>
            <a:pPr lvl="2" eaLnBrk="1" hangingPunct="1">
              <a:buFontTx/>
              <a:buNone/>
            </a:pPr>
            <a:endParaRPr lang="en-US" sz="1800" dirty="0" smtClean="0"/>
          </a:p>
        </p:txBody>
      </p:sp>
      <p:sp>
        <p:nvSpPr>
          <p:cNvPr id="15364" name="Text Box 4"/>
          <p:cNvSpPr txBox="1">
            <a:spLocks noChangeArrowheads="1"/>
          </p:cNvSpPr>
          <p:nvPr/>
        </p:nvSpPr>
        <p:spPr bwMode="auto">
          <a:xfrm>
            <a:off x="381000" y="4572000"/>
            <a:ext cx="8077200" cy="955675"/>
          </a:xfrm>
          <a:prstGeom prst="rect">
            <a:avLst/>
          </a:prstGeom>
          <a:solidFill>
            <a:srgbClr val="EAEAEA"/>
          </a:solidFill>
          <a:ln w="9525">
            <a:solidFill>
              <a:schemeClr val="tx1"/>
            </a:solidFill>
            <a:miter lim="800000"/>
            <a:headEnd/>
            <a:tailEnd/>
          </a:ln>
        </p:spPr>
        <p:txBody>
          <a:bodyPr>
            <a:spAutoFit/>
          </a:bodyPr>
          <a:lstStyle/>
          <a:p>
            <a:pPr lvl="2" algn="ctr">
              <a:spcBef>
                <a:spcPct val="20000"/>
              </a:spcBef>
            </a:pPr>
            <a:r>
              <a:rPr lang="en-US" sz="2800" b="1">
                <a:solidFill>
                  <a:schemeClr val="accent2"/>
                </a:solidFill>
                <a:latin typeface="Arial Narrow" pitchFamily="34" charset="0"/>
              </a:rPr>
              <a:t>Statement by statement code generation often produces poor code</a:t>
            </a:r>
            <a:endParaRPr lang="en-US" sz="2000">
              <a:latin typeface="Times New Roman" pitchFamily="18" charset="0"/>
            </a:endParaRPr>
          </a:p>
        </p:txBody>
      </p:sp>
      <p:sp>
        <p:nvSpPr>
          <p:cNvPr id="15365"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89F50192-7B0E-4903-A71A-6DD845F4CC95}"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en-US" smtClean="0"/>
              <a:t>Instruction selection: Machine Idioms</a:t>
            </a:r>
          </a:p>
        </p:txBody>
      </p:sp>
      <p:pic>
        <p:nvPicPr>
          <p:cNvPr id="17411" name="Picture 3"/>
          <p:cNvPicPr>
            <a:picLocks noChangeAspect="1" noChangeArrowheads="1"/>
          </p:cNvPicPr>
          <p:nvPr/>
        </p:nvPicPr>
        <p:blipFill>
          <a:blip r:embed="rId3"/>
          <a:srcRect/>
          <a:stretch>
            <a:fillRect/>
          </a:stretch>
        </p:blipFill>
        <p:spPr bwMode="auto">
          <a:xfrm>
            <a:off x="457200" y="990600"/>
            <a:ext cx="7924800" cy="5065713"/>
          </a:xfrm>
          <a:prstGeom prst="rect">
            <a:avLst/>
          </a:prstGeom>
          <a:noFill/>
          <a:ln w="9525" algn="ctr">
            <a:noFill/>
            <a:miter lim="800000"/>
            <a:headEnd/>
            <a:tailEnd/>
          </a:ln>
        </p:spPr>
      </p:pic>
      <p:sp>
        <p:nvSpPr>
          <p:cNvPr id="17412"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BA2BF03-5E0C-405D-9E46-C5760F773BD7}"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7467600" cy="792162"/>
          </a:xfrm>
        </p:spPr>
        <p:txBody>
          <a:bodyPr/>
          <a:lstStyle/>
          <a:p>
            <a:pPr eaLnBrk="1" fontAlgn="auto" hangingPunct="1">
              <a:spcAft>
                <a:spcPts val="0"/>
              </a:spcAft>
              <a:defRPr/>
            </a:pPr>
            <a:r>
              <a:rPr lang="en-US" dirty="0" smtClean="0"/>
              <a:t>Register Allocation</a:t>
            </a:r>
          </a:p>
        </p:txBody>
      </p:sp>
      <p:sp>
        <p:nvSpPr>
          <p:cNvPr id="18435" name="Rectangle 3"/>
          <p:cNvSpPr>
            <a:spLocks noGrp="1" noChangeArrowheads="1"/>
          </p:cNvSpPr>
          <p:nvPr>
            <p:ph sz="quarter" idx="1"/>
          </p:nvPr>
        </p:nvSpPr>
        <p:spPr>
          <a:xfrm>
            <a:off x="533400" y="1066800"/>
            <a:ext cx="8382000" cy="5638800"/>
          </a:xfrm>
        </p:spPr>
        <p:txBody>
          <a:bodyPr/>
          <a:lstStyle/>
          <a:p>
            <a:pPr eaLnBrk="1" hangingPunct="1"/>
            <a:r>
              <a:rPr lang="en-US" smtClean="0"/>
              <a:t>How to best use the bounded number of registers.  </a:t>
            </a:r>
          </a:p>
          <a:p>
            <a:pPr eaLnBrk="1" hangingPunct="1"/>
            <a:r>
              <a:rPr lang="en-US" smtClean="0"/>
              <a:t>Use or registers</a:t>
            </a:r>
          </a:p>
          <a:p>
            <a:pPr lvl="1" eaLnBrk="1" hangingPunct="1"/>
            <a:r>
              <a:rPr lang="en-US" smtClean="0">
                <a:solidFill>
                  <a:srgbClr val="CC3300"/>
                </a:solidFill>
              </a:rPr>
              <a:t>Register allocation</a:t>
            </a:r>
          </a:p>
          <a:p>
            <a:pPr lvl="2" eaLnBrk="1" hangingPunct="1"/>
            <a:r>
              <a:rPr lang="en-US" sz="1800" smtClean="0"/>
              <a:t>We select a set of variables that will reside in registers at each point in the program</a:t>
            </a:r>
          </a:p>
          <a:p>
            <a:pPr lvl="1" eaLnBrk="1" hangingPunct="1"/>
            <a:r>
              <a:rPr lang="en-US" smtClean="0">
                <a:solidFill>
                  <a:srgbClr val="CC3300"/>
                </a:solidFill>
              </a:rPr>
              <a:t>Register assignment</a:t>
            </a:r>
          </a:p>
          <a:p>
            <a:pPr lvl="2" eaLnBrk="1" hangingPunct="1"/>
            <a:r>
              <a:rPr lang="en-US" sz="1800" smtClean="0"/>
              <a:t>We pick the specific register that a variable will reside in.</a:t>
            </a:r>
          </a:p>
          <a:p>
            <a:pPr eaLnBrk="1" hangingPunct="1"/>
            <a:r>
              <a:rPr lang="en-US" smtClean="0"/>
              <a:t>Complications: </a:t>
            </a:r>
          </a:p>
          <a:p>
            <a:pPr lvl="1" eaLnBrk="1" hangingPunct="1"/>
            <a:r>
              <a:rPr lang="en-US" smtClean="0"/>
              <a:t>special purpose registers </a:t>
            </a:r>
          </a:p>
          <a:p>
            <a:pPr lvl="1" eaLnBrk="1" hangingPunct="1"/>
            <a:r>
              <a:rPr lang="en-US" smtClean="0"/>
              <a:t>operators requiring multiple registers. </a:t>
            </a:r>
          </a:p>
          <a:p>
            <a:pPr eaLnBrk="1" hangingPunct="1"/>
            <a:r>
              <a:rPr lang="en-US" smtClean="0"/>
              <a:t>Optimal assignment is NP-complete</a:t>
            </a:r>
          </a:p>
        </p:txBody>
      </p:sp>
      <p:sp>
        <p:nvSpPr>
          <p:cNvPr id="1843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B7D7405A-C4E0-4535-9BAC-FAF57C912CF8}"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7467600" cy="792162"/>
          </a:xfrm>
        </p:spPr>
        <p:txBody>
          <a:bodyPr/>
          <a:lstStyle/>
          <a:p>
            <a:pPr eaLnBrk="1" fontAlgn="auto" hangingPunct="1">
              <a:spcAft>
                <a:spcPts val="0"/>
              </a:spcAft>
              <a:defRPr/>
            </a:pPr>
            <a:r>
              <a:rPr lang="en-US" sz="3200" dirty="0" smtClean="0"/>
              <a:t>Register Allocation</a:t>
            </a:r>
          </a:p>
        </p:txBody>
      </p:sp>
      <p:sp>
        <p:nvSpPr>
          <p:cNvPr id="20483"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20484" name="Picture 4"/>
          <p:cNvPicPr>
            <a:picLocks noChangeAspect="1" noChangeArrowheads="1"/>
          </p:cNvPicPr>
          <p:nvPr/>
        </p:nvPicPr>
        <p:blipFill>
          <a:blip r:embed="rId3"/>
          <a:srcRect/>
          <a:stretch>
            <a:fillRect/>
          </a:stretch>
        </p:blipFill>
        <p:spPr bwMode="auto">
          <a:xfrm>
            <a:off x="533400" y="1143000"/>
            <a:ext cx="7391400" cy="5399088"/>
          </a:xfrm>
          <a:prstGeom prst="rect">
            <a:avLst/>
          </a:prstGeom>
          <a:noFill/>
          <a:ln w="9525" algn="ctr">
            <a:noFill/>
            <a:miter lim="800000"/>
            <a:headEnd/>
            <a:tailEnd/>
          </a:ln>
        </p:spPr>
      </p:pic>
      <p:sp>
        <p:nvSpPr>
          <p:cNvPr id="20485"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29030843-8D3C-4A73-847A-AA9AD87A5D45}" type="slidenum">
              <a:rPr lang="en-US" smtClean="0"/>
              <a:pPr/>
              <a:t>15</a:t>
            </a:fld>
            <a:endParaRPr lang="en-US"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98438"/>
            <a:ext cx="7467600" cy="487362"/>
          </a:xfrm>
        </p:spPr>
        <p:txBody>
          <a:bodyPr>
            <a:noAutofit/>
          </a:bodyPr>
          <a:lstStyle/>
          <a:p>
            <a:pPr eaLnBrk="1" fontAlgn="auto" hangingPunct="1">
              <a:spcAft>
                <a:spcPts val="0"/>
              </a:spcAft>
              <a:defRPr/>
            </a:pPr>
            <a:r>
              <a:rPr lang="en-US" sz="3200" dirty="0" smtClean="0"/>
              <a:t>Example Target Machine</a:t>
            </a:r>
          </a:p>
        </p:txBody>
      </p:sp>
      <p:sp>
        <p:nvSpPr>
          <p:cNvPr id="25603" name="Rectangle 3"/>
          <p:cNvSpPr>
            <a:spLocks noGrp="1" noChangeArrowheads="1"/>
          </p:cNvSpPr>
          <p:nvPr>
            <p:ph sz="quarter" idx="1"/>
          </p:nvPr>
        </p:nvSpPr>
        <p:spPr>
          <a:xfrm>
            <a:off x="457200" y="1600200"/>
            <a:ext cx="7467600" cy="4873625"/>
          </a:xfrm>
        </p:spPr>
        <p:txBody>
          <a:bodyPr/>
          <a:lstStyle/>
          <a:p>
            <a:pPr eaLnBrk="1" hangingPunct="1">
              <a:lnSpc>
                <a:spcPct val="90000"/>
              </a:lnSpc>
              <a:buFontTx/>
              <a:buNone/>
            </a:pPr>
            <a:endParaRPr lang="en-US" sz="2200" smtClean="0"/>
          </a:p>
        </p:txBody>
      </p:sp>
      <p:pic>
        <p:nvPicPr>
          <p:cNvPr id="25604" name="Picture 4"/>
          <p:cNvPicPr>
            <a:picLocks noChangeAspect="1" noChangeArrowheads="1"/>
          </p:cNvPicPr>
          <p:nvPr/>
        </p:nvPicPr>
        <p:blipFill>
          <a:blip r:embed="rId3"/>
          <a:srcRect b="1872"/>
          <a:stretch>
            <a:fillRect/>
          </a:stretch>
        </p:blipFill>
        <p:spPr bwMode="auto">
          <a:xfrm>
            <a:off x="152400" y="762000"/>
            <a:ext cx="8153400" cy="5907088"/>
          </a:xfrm>
          <a:prstGeom prst="rect">
            <a:avLst/>
          </a:prstGeom>
          <a:noFill/>
          <a:ln w="9525" algn="ctr">
            <a:noFill/>
            <a:miter lim="800000"/>
            <a:headEnd/>
            <a:tailEnd/>
          </a:ln>
        </p:spPr>
      </p:pic>
      <p:sp>
        <p:nvSpPr>
          <p:cNvPr id="25605"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74757D82-55AB-44C3-BC4B-DD2615FA7D78}"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2CFFF9-1AB8-48D3-95DC-0CC7FCBC273D}" type="slidenum">
              <a:rPr lang="en-US"/>
              <a:pPr/>
              <a:t>17</a:t>
            </a:fld>
            <a:endParaRPr lang="en-US"/>
          </a:p>
        </p:txBody>
      </p:sp>
      <p:sp>
        <p:nvSpPr>
          <p:cNvPr id="60418" name="Rectangle 2"/>
          <p:cNvSpPr>
            <a:spLocks noGrp="1" noChangeArrowheads="1"/>
          </p:cNvSpPr>
          <p:nvPr>
            <p:ph type="title"/>
          </p:nvPr>
        </p:nvSpPr>
        <p:spPr>
          <a:xfrm>
            <a:off x="639763" y="0"/>
            <a:ext cx="7772400" cy="600075"/>
          </a:xfrm>
        </p:spPr>
        <p:txBody>
          <a:bodyPr>
            <a:normAutofit fontScale="90000"/>
          </a:bodyPr>
          <a:lstStyle/>
          <a:p>
            <a:r>
              <a:rPr lang="en-US" sz="4000"/>
              <a:t>Target Machine</a:t>
            </a:r>
          </a:p>
        </p:txBody>
      </p:sp>
      <p:sp>
        <p:nvSpPr>
          <p:cNvPr id="60419" name="Rectangle 3"/>
          <p:cNvSpPr>
            <a:spLocks noGrp="1" noChangeArrowheads="1"/>
          </p:cNvSpPr>
          <p:nvPr>
            <p:ph type="body" idx="1"/>
          </p:nvPr>
        </p:nvSpPr>
        <p:spPr>
          <a:xfrm>
            <a:off x="457200" y="904875"/>
            <a:ext cx="8229600" cy="5214938"/>
          </a:xfrm>
        </p:spPr>
        <p:txBody>
          <a:bodyPr/>
          <a:lstStyle/>
          <a:p>
            <a:pPr>
              <a:lnSpc>
                <a:spcPct val="80000"/>
              </a:lnSpc>
            </a:pPr>
            <a:r>
              <a:rPr lang="en-US" sz="2000" b="1"/>
              <a:t>Byte addressable with 4 bytes per word</a:t>
            </a:r>
          </a:p>
          <a:p>
            <a:pPr>
              <a:lnSpc>
                <a:spcPct val="80000"/>
              </a:lnSpc>
            </a:pPr>
            <a:endParaRPr lang="en-US" sz="2000" b="1"/>
          </a:p>
          <a:p>
            <a:pPr>
              <a:lnSpc>
                <a:spcPct val="80000"/>
              </a:lnSpc>
            </a:pPr>
            <a:r>
              <a:rPr lang="en-US" sz="2000" b="1"/>
              <a:t>It has n registers R</a:t>
            </a:r>
            <a:r>
              <a:rPr lang="en-US" sz="2000" b="1" baseline="-25000"/>
              <a:t>0</a:t>
            </a:r>
            <a:r>
              <a:rPr lang="en-US" sz="2000" b="1"/>
              <a:t>, R</a:t>
            </a:r>
            <a:r>
              <a:rPr lang="en-US" sz="2000" b="1" baseline="-25000"/>
              <a:t>1</a:t>
            </a:r>
            <a:r>
              <a:rPr lang="en-US" sz="2000" b="1"/>
              <a:t>, ..., R</a:t>
            </a:r>
            <a:r>
              <a:rPr lang="en-US" sz="2000" b="1" baseline="-25000"/>
              <a:t>n-l</a:t>
            </a:r>
          </a:p>
          <a:p>
            <a:pPr>
              <a:lnSpc>
                <a:spcPct val="80000"/>
              </a:lnSpc>
            </a:pPr>
            <a:endParaRPr lang="en-US" sz="2000" b="1"/>
          </a:p>
          <a:p>
            <a:pPr>
              <a:lnSpc>
                <a:spcPct val="80000"/>
              </a:lnSpc>
            </a:pPr>
            <a:r>
              <a:rPr lang="en-US" sz="2000" b="1"/>
              <a:t>Two address instructions of the form 	</a:t>
            </a:r>
          </a:p>
          <a:p>
            <a:pPr>
              <a:lnSpc>
                <a:spcPct val="80000"/>
              </a:lnSpc>
              <a:buFontTx/>
              <a:buNone/>
            </a:pPr>
            <a:r>
              <a:rPr lang="en-US" sz="2000" b="1"/>
              <a:t>		opcode source, destination</a:t>
            </a:r>
          </a:p>
          <a:p>
            <a:pPr>
              <a:lnSpc>
                <a:spcPct val="80000"/>
              </a:lnSpc>
            </a:pPr>
            <a:endParaRPr lang="en-US" sz="2000" b="1"/>
          </a:p>
          <a:p>
            <a:pPr>
              <a:lnSpc>
                <a:spcPct val="80000"/>
              </a:lnSpc>
            </a:pPr>
            <a:r>
              <a:rPr lang="en-US" sz="2000" b="1"/>
              <a:t>Usual opcodes like move, add, sub etc.</a:t>
            </a:r>
          </a:p>
          <a:p>
            <a:pPr>
              <a:lnSpc>
                <a:spcPct val="80000"/>
              </a:lnSpc>
            </a:pPr>
            <a:endParaRPr lang="en-US" sz="2000" b="1"/>
          </a:p>
          <a:p>
            <a:pPr>
              <a:lnSpc>
                <a:spcPct val="80000"/>
              </a:lnSpc>
            </a:pPr>
            <a:r>
              <a:rPr lang="en-US" sz="2000" b="1"/>
              <a:t>Addressing modes</a:t>
            </a:r>
          </a:p>
          <a:p>
            <a:pPr>
              <a:lnSpc>
                <a:spcPct val="80000"/>
              </a:lnSpc>
              <a:buFontTx/>
              <a:buNone/>
            </a:pPr>
            <a:r>
              <a:rPr lang="en-US" sz="2000" b="1"/>
              <a:t>	</a:t>
            </a:r>
            <a:r>
              <a:rPr lang="en-US" sz="2000" b="1">
                <a:solidFill>
                  <a:srgbClr val="008000"/>
                </a:solidFill>
              </a:rPr>
              <a:t>MODE 			FORM	     ADDRESS</a:t>
            </a:r>
          </a:p>
          <a:p>
            <a:pPr>
              <a:lnSpc>
                <a:spcPct val="80000"/>
              </a:lnSpc>
              <a:buFontTx/>
              <a:buNone/>
            </a:pPr>
            <a:r>
              <a:rPr lang="en-US" sz="2000" b="1"/>
              <a:t>	Absolute			M	     M</a:t>
            </a:r>
          </a:p>
          <a:p>
            <a:pPr>
              <a:lnSpc>
                <a:spcPct val="80000"/>
              </a:lnSpc>
              <a:buFontTx/>
              <a:buNone/>
            </a:pPr>
            <a:r>
              <a:rPr lang="en-US" sz="2000" b="1"/>
              <a:t>	register			R	     R</a:t>
            </a:r>
          </a:p>
          <a:p>
            <a:pPr>
              <a:lnSpc>
                <a:spcPct val="80000"/>
              </a:lnSpc>
              <a:buFontTx/>
              <a:buNone/>
            </a:pPr>
            <a:r>
              <a:rPr lang="en-US" sz="2000" b="1"/>
              <a:t>	index			c(R)          c+cont(R)</a:t>
            </a:r>
          </a:p>
          <a:p>
            <a:pPr>
              <a:lnSpc>
                <a:spcPct val="80000"/>
              </a:lnSpc>
              <a:buFontTx/>
              <a:buNone/>
            </a:pPr>
            <a:r>
              <a:rPr lang="en-US" sz="2000" b="1"/>
              <a:t>	indirect register		*R 	    cont(R)</a:t>
            </a:r>
          </a:p>
          <a:p>
            <a:pPr>
              <a:lnSpc>
                <a:spcPct val="80000"/>
              </a:lnSpc>
              <a:buFontTx/>
              <a:buNone/>
            </a:pPr>
            <a:r>
              <a:rPr lang="en-US" sz="2000" b="1"/>
              <a:t>	indirect index     		*c(R)        cont(c+cont(R))</a:t>
            </a:r>
          </a:p>
          <a:p>
            <a:pPr>
              <a:lnSpc>
                <a:spcPct val="80000"/>
              </a:lnSpc>
              <a:buFontTx/>
              <a:buNone/>
            </a:pPr>
            <a:r>
              <a:rPr lang="en-US" sz="2000" b="1"/>
              <a:t>	literal            		#c            c</a:t>
            </a:r>
          </a:p>
        </p:txBody>
      </p:sp>
    </p:spTree>
    <p:extLst>
      <p:ext uri="{BB962C8B-B14F-4D97-AF65-F5344CB8AC3E}">
        <p14:creationId xmlns:p14="http://schemas.microsoft.com/office/powerpoint/2010/main" val="340615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7467600" cy="639762"/>
          </a:xfrm>
        </p:spPr>
        <p:txBody>
          <a:bodyPr/>
          <a:lstStyle/>
          <a:p>
            <a:pPr eaLnBrk="1" fontAlgn="auto" hangingPunct="1">
              <a:spcAft>
                <a:spcPts val="0"/>
              </a:spcAft>
              <a:defRPr/>
            </a:pPr>
            <a:r>
              <a:rPr lang="en-US" dirty="0" smtClean="0"/>
              <a:t>Evaluation Order</a:t>
            </a:r>
          </a:p>
        </p:txBody>
      </p:sp>
      <p:sp>
        <p:nvSpPr>
          <p:cNvPr id="21507" name="Rectangle 3"/>
          <p:cNvSpPr>
            <a:spLocks noGrp="1" noChangeArrowheads="1"/>
          </p:cNvSpPr>
          <p:nvPr>
            <p:ph sz="quarter" idx="1"/>
          </p:nvPr>
        </p:nvSpPr>
        <p:spPr>
          <a:xfrm>
            <a:off x="381000" y="1066800"/>
            <a:ext cx="7924800" cy="4873625"/>
          </a:xfrm>
        </p:spPr>
        <p:txBody>
          <a:bodyPr/>
          <a:lstStyle/>
          <a:p>
            <a:pPr eaLnBrk="1" hangingPunct="1">
              <a:lnSpc>
                <a:spcPct val="80000"/>
              </a:lnSpc>
            </a:pPr>
            <a:r>
              <a:rPr lang="en-US" dirty="0" smtClean="0"/>
              <a:t>Choosing the order of instructions to best utilize resources</a:t>
            </a:r>
          </a:p>
          <a:p>
            <a:pPr eaLnBrk="1" hangingPunct="1">
              <a:lnSpc>
                <a:spcPct val="80000"/>
              </a:lnSpc>
            </a:pPr>
            <a:r>
              <a:rPr lang="en-US" dirty="0" smtClean="0">
                <a:solidFill>
                  <a:srgbClr val="FF0000"/>
                </a:solidFill>
              </a:rPr>
              <a:t>Picking the optimal order is NP-complete problem</a:t>
            </a:r>
          </a:p>
          <a:p>
            <a:pPr eaLnBrk="1" hangingPunct="1">
              <a:lnSpc>
                <a:spcPct val="80000"/>
              </a:lnSpc>
            </a:pPr>
            <a:endParaRPr lang="en-US" dirty="0" smtClean="0"/>
          </a:p>
          <a:p>
            <a:pPr eaLnBrk="1" hangingPunct="1"/>
            <a:r>
              <a:rPr lang="en-US" dirty="0" smtClean="0"/>
              <a:t>Simplest Approach</a:t>
            </a:r>
          </a:p>
          <a:p>
            <a:pPr lvl="1" eaLnBrk="1" hangingPunct="1"/>
            <a:r>
              <a:rPr lang="en-US" dirty="0" smtClean="0"/>
              <a:t>Don’t mess with re-ordering.</a:t>
            </a:r>
          </a:p>
          <a:p>
            <a:pPr lvl="1" eaLnBrk="1" hangingPunct="1"/>
            <a:r>
              <a:rPr lang="en-US" dirty="0" smtClean="0"/>
              <a:t>Target code will perform all operations in the same order as the IR code</a:t>
            </a:r>
          </a:p>
          <a:p>
            <a:pPr eaLnBrk="1" hangingPunct="1"/>
            <a:r>
              <a:rPr lang="en-US" dirty="0" smtClean="0"/>
              <a:t>Trickier Approach</a:t>
            </a:r>
          </a:p>
          <a:p>
            <a:pPr lvl="1" eaLnBrk="1" hangingPunct="1"/>
            <a:r>
              <a:rPr lang="en-US" dirty="0" smtClean="0"/>
              <a:t>Consider re-ordering operations</a:t>
            </a:r>
          </a:p>
          <a:p>
            <a:pPr lvl="1" eaLnBrk="1" hangingPunct="1"/>
            <a:r>
              <a:rPr lang="en-US" dirty="0" smtClean="0"/>
              <a:t>May produce better code</a:t>
            </a:r>
          </a:p>
          <a:p>
            <a:pPr lvl="1" eaLnBrk="1" hangingPunct="1">
              <a:buFont typeface="Arial" charset="0"/>
              <a:buNone/>
            </a:pPr>
            <a:r>
              <a:rPr lang="en-US" sz="2200" dirty="0" smtClean="0"/>
              <a:t>	... Get operands into registers just before they are needed</a:t>
            </a:r>
          </a:p>
          <a:p>
            <a:pPr lvl="1" eaLnBrk="1" hangingPunct="1">
              <a:buFont typeface="Arial" charset="0"/>
              <a:buNone/>
            </a:pPr>
            <a:r>
              <a:rPr lang="en-US" sz="2200" dirty="0" smtClean="0"/>
              <a:t>		... May use registers more efficiently</a:t>
            </a:r>
          </a:p>
        </p:txBody>
      </p:sp>
      <p:sp>
        <p:nvSpPr>
          <p:cNvPr id="2150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87A6C404-C8D6-4C25-8FC5-BF6F3AE12F33}"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en-US" smtClean="0"/>
              <a:t>Moving Results Back to Memory</a:t>
            </a:r>
          </a:p>
        </p:txBody>
      </p:sp>
      <p:sp>
        <p:nvSpPr>
          <p:cNvPr id="22531" name="Rectangle 3"/>
          <p:cNvSpPr>
            <a:spLocks noGrp="1" noChangeArrowheads="1"/>
          </p:cNvSpPr>
          <p:nvPr>
            <p:ph sz="quarter" idx="1"/>
          </p:nvPr>
        </p:nvSpPr>
        <p:spPr>
          <a:xfrm>
            <a:off x="457200" y="1600200"/>
            <a:ext cx="7467600" cy="4873625"/>
          </a:xfrm>
        </p:spPr>
        <p:txBody>
          <a:bodyPr/>
          <a:lstStyle/>
          <a:p>
            <a:pPr eaLnBrk="1" hangingPunct="1"/>
            <a:r>
              <a:rPr lang="en-US" dirty="0" smtClean="0"/>
              <a:t>When to move results from registers back into memory?</a:t>
            </a:r>
          </a:p>
          <a:p>
            <a:pPr lvl="1" eaLnBrk="1" hangingPunct="1"/>
            <a:r>
              <a:rPr lang="en-US" dirty="0" smtClean="0"/>
              <a:t>After an operation, the result will be in a register.</a:t>
            </a:r>
          </a:p>
          <a:p>
            <a:pPr eaLnBrk="1" hangingPunct="1"/>
            <a:r>
              <a:rPr lang="en-US" b="1" dirty="0" smtClean="0">
                <a:solidFill>
                  <a:srgbClr val="3333FF"/>
                </a:solidFill>
              </a:rPr>
              <a:t>Immediately</a:t>
            </a:r>
          </a:p>
          <a:p>
            <a:pPr lvl="1" eaLnBrk="1" hangingPunct="1"/>
            <a:r>
              <a:rPr lang="en-US" dirty="0" smtClean="0"/>
              <a:t>Move data back to memory just after it is computed.</a:t>
            </a:r>
          </a:p>
          <a:p>
            <a:pPr lvl="1" eaLnBrk="1" hangingPunct="1"/>
            <a:r>
              <a:rPr lang="en-US" dirty="0" smtClean="0"/>
              <a:t>May make more registers available for use elsewhere.</a:t>
            </a:r>
          </a:p>
          <a:p>
            <a:pPr eaLnBrk="1" hangingPunct="1"/>
            <a:r>
              <a:rPr lang="en-US" b="1" i="1" dirty="0" smtClean="0">
                <a:solidFill>
                  <a:srgbClr val="3333FF"/>
                </a:solidFill>
              </a:rPr>
              <a:t>Wait as long as possible </a:t>
            </a:r>
            <a:r>
              <a:rPr lang="en-US" b="1" dirty="0" smtClean="0">
                <a:solidFill>
                  <a:srgbClr val="3333FF"/>
                </a:solidFill>
              </a:rPr>
              <a:t>before moving it back</a:t>
            </a:r>
            <a:endParaRPr lang="en-US" dirty="0" smtClean="0"/>
          </a:p>
          <a:p>
            <a:pPr lvl="1" eaLnBrk="1" hangingPunct="1"/>
            <a:r>
              <a:rPr lang="en-US" dirty="0" smtClean="0"/>
              <a:t>Only move data back to memory “at the end”</a:t>
            </a:r>
          </a:p>
          <a:p>
            <a:pPr lvl="2" eaLnBrk="1" hangingPunct="1"/>
            <a:r>
              <a:rPr lang="en-US" sz="1800" dirty="0" smtClean="0"/>
              <a:t>or “when absolutely necessary”</a:t>
            </a:r>
          </a:p>
          <a:p>
            <a:pPr lvl="1" eaLnBrk="1" hangingPunct="1"/>
            <a:r>
              <a:rPr lang="en-US" dirty="0" smtClean="0"/>
              <a:t>May be able to avoid re-loading it later!</a:t>
            </a:r>
          </a:p>
        </p:txBody>
      </p:sp>
      <p:sp>
        <p:nvSpPr>
          <p:cNvPr id="22532"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5ECAFFC2-2934-408F-88F1-01CE19A99C04}"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sz="3200" dirty="0" smtClean="0"/>
              <a:t>Code Generation</a:t>
            </a:r>
          </a:p>
        </p:txBody>
      </p:sp>
      <p:sp>
        <p:nvSpPr>
          <p:cNvPr id="9219" name="Rectangle 3"/>
          <p:cNvSpPr>
            <a:spLocks noGrp="1" noChangeArrowheads="1"/>
          </p:cNvSpPr>
          <p:nvPr>
            <p:ph sz="quarter" idx="1"/>
          </p:nvPr>
        </p:nvSpPr>
        <p:spPr>
          <a:xfrm>
            <a:off x="457200" y="1600200"/>
            <a:ext cx="7467600" cy="4873625"/>
          </a:xfrm>
        </p:spPr>
        <p:txBody>
          <a:bodyPr/>
          <a:lstStyle/>
          <a:p>
            <a:pPr eaLnBrk="1" hangingPunct="1">
              <a:buFontTx/>
              <a:buNone/>
            </a:pPr>
            <a:r>
              <a:rPr lang="en-US" dirty="0" smtClean="0"/>
              <a:t>The code generation problem is the task of mapping intermediate code to machine code. </a:t>
            </a:r>
          </a:p>
          <a:p>
            <a:pPr eaLnBrk="1" hangingPunct="1">
              <a:buFontTx/>
              <a:buNone/>
            </a:pPr>
            <a:r>
              <a:rPr lang="en-US" dirty="0" smtClean="0"/>
              <a:t>     </a:t>
            </a:r>
          </a:p>
          <a:p>
            <a:pPr eaLnBrk="1" hangingPunct="1">
              <a:buFontTx/>
              <a:buNone/>
            </a:pPr>
            <a:r>
              <a:rPr lang="en-US" b="1" dirty="0" smtClean="0"/>
              <a:t>Requirements: </a:t>
            </a:r>
            <a:r>
              <a:rPr lang="en-US" dirty="0" smtClean="0"/>
              <a:t>  </a:t>
            </a:r>
          </a:p>
          <a:p>
            <a:pPr eaLnBrk="1" hangingPunct="1"/>
            <a:r>
              <a:rPr lang="en-US" dirty="0" smtClean="0"/>
              <a:t>Correctness</a:t>
            </a:r>
          </a:p>
          <a:p>
            <a:pPr lvl="1" eaLnBrk="1" hangingPunct="1"/>
            <a:r>
              <a:rPr lang="en-US" dirty="0" smtClean="0"/>
              <a:t>Must preserve semantic meaning of source program </a:t>
            </a:r>
          </a:p>
          <a:p>
            <a:pPr eaLnBrk="1" hangingPunct="1"/>
            <a:r>
              <a:rPr lang="en-US" dirty="0" smtClean="0"/>
              <a:t>Efficiency </a:t>
            </a:r>
          </a:p>
          <a:p>
            <a:pPr lvl="1" eaLnBrk="1" hangingPunct="1"/>
            <a:r>
              <a:rPr lang="en-US" dirty="0" smtClean="0"/>
              <a:t>Make effective use of available resources</a:t>
            </a:r>
          </a:p>
          <a:p>
            <a:pPr lvl="1" eaLnBrk="1" hangingPunct="1"/>
            <a:r>
              <a:rPr lang="en-US" dirty="0" smtClean="0"/>
              <a:t>Code Generator itself must run efficiently</a:t>
            </a:r>
          </a:p>
        </p:txBody>
      </p:sp>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9DB7A98B-CA0B-4E0E-8A38-5393D96FEFCD}" type="slidenum">
              <a:rPr lang="en-US" smtClean="0"/>
              <a:pPr/>
              <a:t>2</a:t>
            </a:fld>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z="3200" b="1" smtClean="0"/>
              <a:t>Evaluating A Potential Code Sequence</a:t>
            </a:r>
          </a:p>
        </p:txBody>
      </p:sp>
      <p:sp>
        <p:nvSpPr>
          <p:cNvPr id="26627" name="Rectangle 3"/>
          <p:cNvSpPr>
            <a:spLocks noGrp="1" noChangeArrowheads="1"/>
          </p:cNvSpPr>
          <p:nvPr>
            <p:ph type="body" idx="1"/>
          </p:nvPr>
        </p:nvSpPr>
        <p:spPr>
          <a:xfrm>
            <a:off x="457200" y="1600200"/>
            <a:ext cx="7467600" cy="4873625"/>
          </a:xfrm>
        </p:spPr>
        <p:txBody>
          <a:bodyPr/>
          <a:lstStyle/>
          <a:p>
            <a:pPr eaLnBrk="1" hangingPunct="1"/>
            <a:r>
              <a:rPr lang="en-US" dirty="0" smtClean="0"/>
              <a:t>Each instruction has a “</a:t>
            </a:r>
            <a:r>
              <a:rPr lang="en-US" i="1" dirty="0" smtClean="0"/>
              <a:t>cost”</a:t>
            </a:r>
          </a:p>
          <a:p>
            <a:pPr eaLnBrk="1" hangingPunct="1">
              <a:buFontTx/>
              <a:buNone/>
            </a:pPr>
            <a:r>
              <a:rPr lang="en-US" dirty="0" smtClean="0"/>
              <a:t>		</a:t>
            </a:r>
            <a:r>
              <a:rPr lang="en-US" sz="2800" b="1" dirty="0" smtClean="0">
                <a:solidFill>
                  <a:srgbClr val="FF0000"/>
                </a:solidFill>
              </a:rPr>
              <a:t>Cost = Execution Time</a:t>
            </a:r>
            <a:endParaRPr lang="en-US" b="1" dirty="0" smtClean="0">
              <a:solidFill>
                <a:srgbClr val="FF0000"/>
              </a:solidFill>
            </a:endParaRPr>
          </a:p>
          <a:p>
            <a:pPr eaLnBrk="1" hangingPunct="1"/>
            <a:r>
              <a:rPr lang="en-US" dirty="0" smtClean="0"/>
              <a:t>Execution Time is difficult to predict.</a:t>
            </a:r>
          </a:p>
          <a:p>
            <a:pPr eaLnBrk="1" hangingPunct="1">
              <a:buFontTx/>
              <a:buNone/>
            </a:pPr>
            <a:r>
              <a:rPr lang="en-US" dirty="0" smtClean="0"/>
              <a:t>		Pipelining, Branches, Delay Slots, etc.</a:t>
            </a:r>
          </a:p>
          <a:p>
            <a:pPr eaLnBrk="1" hangingPunct="1"/>
            <a:r>
              <a:rPr lang="en-US" b="1" dirty="0" smtClean="0"/>
              <a:t>Goal: </a:t>
            </a:r>
            <a:r>
              <a:rPr lang="en-US" dirty="0" smtClean="0"/>
              <a:t>Approximate the real cost</a:t>
            </a:r>
          </a:p>
          <a:p>
            <a:pPr eaLnBrk="1" hangingPunct="1">
              <a:buFontTx/>
              <a:buNone/>
            </a:pPr>
            <a:r>
              <a:rPr lang="en-US" dirty="0" smtClean="0"/>
              <a:t>		A “</a:t>
            </a:r>
            <a:r>
              <a:rPr lang="en-US" b="1" i="1" dirty="0" smtClean="0"/>
              <a:t>Cost Model</a:t>
            </a:r>
            <a:r>
              <a:rPr lang="en-US" dirty="0" smtClean="0"/>
              <a:t>”</a:t>
            </a:r>
          </a:p>
        </p:txBody>
      </p:sp>
      <p:pic>
        <p:nvPicPr>
          <p:cNvPr id="26628" name="Picture 4"/>
          <p:cNvPicPr>
            <a:picLocks noChangeAspect="1" noChangeArrowheads="1"/>
          </p:cNvPicPr>
          <p:nvPr/>
        </p:nvPicPr>
        <p:blipFill>
          <a:blip r:embed="rId3"/>
          <a:srcRect/>
          <a:stretch>
            <a:fillRect/>
          </a:stretch>
        </p:blipFill>
        <p:spPr bwMode="auto">
          <a:xfrm>
            <a:off x="2133600" y="4440237"/>
            <a:ext cx="5029200" cy="1579563"/>
          </a:xfrm>
          <a:prstGeom prst="rect">
            <a:avLst/>
          </a:prstGeom>
          <a:noFill/>
          <a:ln w="9525" algn="ctr">
            <a:noFill/>
            <a:miter lim="800000"/>
            <a:headEnd/>
            <a:tailEnd/>
          </a:ln>
        </p:spPr>
      </p:pic>
      <p:sp>
        <p:nvSpPr>
          <p:cNvPr id="5" name="Slide Number Placeholder 4"/>
          <p:cNvSpPr>
            <a:spLocks noGrp="1"/>
          </p:cNvSpPr>
          <p:nvPr>
            <p:ph type="sldNum" sz="quarter" idx="11"/>
          </p:nvPr>
        </p:nvSpPr>
        <p:spPr/>
        <p:txBody>
          <a:bodyPr/>
          <a:lstStyle/>
          <a:p>
            <a:pPr>
              <a:defRPr/>
            </a:pPr>
            <a:fld id="{35EEB8B7-0F7D-4CFB-B61B-6F27B7C02B7E}" type="slidenum">
              <a:rPr lang="en-US" smtClean="0"/>
              <a:pPr>
                <a:defRPr/>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7467600" cy="715962"/>
          </a:xfrm>
        </p:spPr>
        <p:txBody>
          <a:bodyPr/>
          <a:lstStyle/>
          <a:p>
            <a:pPr eaLnBrk="1" hangingPunct="1">
              <a:defRPr/>
            </a:pPr>
            <a:r>
              <a:rPr lang="en-US" sz="3200" dirty="0" smtClean="0"/>
              <a:t>A Better Cost Model</a:t>
            </a:r>
          </a:p>
        </p:txBody>
      </p:sp>
      <p:sp>
        <p:nvSpPr>
          <p:cNvPr id="27651" name="Rectangle 3"/>
          <p:cNvSpPr>
            <a:spLocks noGrp="1" noChangeArrowheads="1"/>
          </p:cNvSpPr>
          <p:nvPr>
            <p:ph type="body" idx="1"/>
          </p:nvPr>
        </p:nvSpPr>
        <p:spPr>
          <a:xfrm>
            <a:off x="457200" y="1600200"/>
            <a:ext cx="7467600" cy="4873625"/>
          </a:xfrm>
        </p:spPr>
        <p:txBody>
          <a:bodyPr/>
          <a:lstStyle/>
          <a:p>
            <a:pPr eaLnBrk="1" hangingPunct="1">
              <a:buFontTx/>
              <a:buNone/>
            </a:pPr>
            <a:endParaRPr lang="en-US" smtClean="0"/>
          </a:p>
        </p:txBody>
      </p:sp>
      <p:pic>
        <p:nvPicPr>
          <p:cNvPr id="27652" name="Picture 4"/>
          <p:cNvPicPr>
            <a:picLocks noChangeAspect="1" noChangeArrowheads="1"/>
          </p:cNvPicPr>
          <p:nvPr/>
        </p:nvPicPr>
        <p:blipFill>
          <a:blip r:embed="rId3"/>
          <a:srcRect/>
          <a:stretch>
            <a:fillRect/>
          </a:stretch>
        </p:blipFill>
        <p:spPr bwMode="auto">
          <a:xfrm>
            <a:off x="533400" y="1066800"/>
            <a:ext cx="8382000" cy="5632450"/>
          </a:xfrm>
          <a:prstGeom prst="rect">
            <a:avLst/>
          </a:prstGeom>
          <a:noFill/>
          <a:ln w="9525" algn="ctr">
            <a:noFill/>
            <a:miter lim="800000"/>
            <a:headEnd/>
            <a:tailEnd/>
          </a:ln>
        </p:spPr>
      </p:pic>
      <p:sp>
        <p:nvSpPr>
          <p:cNvPr id="5" name="Slide Number Placeholder 4"/>
          <p:cNvSpPr>
            <a:spLocks noGrp="1"/>
          </p:cNvSpPr>
          <p:nvPr>
            <p:ph type="sldNum" sz="quarter" idx="11"/>
          </p:nvPr>
        </p:nvSpPr>
        <p:spPr/>
        <p:txBody>
          <a:bodyPr/>
          <a:lstStyle/>
          <a:p>
            <a:pPr>
              <a:defRPr/>
            </a:pPr>
            <a:fld id="{35EEB8B7-0F7D-4CFB-B61B-6F27B7C02B7E}" type="slidenum">
              <a:rPr lang="en-US" smtClean="0"/>
              <a:pPr>
                <a:defRPr/>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7467600" cy="639762"/>
          </a:xfrm>
        </p:spPr>
        <p:txBody>
          <a:bodyPr/>
          <a:lstStyle/>
          <a:p>
            <a:pPr eaLnBrk="1" fontAlgn="auto" hangingPunct="1">
              <a:spcAft>
                <a:spcPts val="0"/>
              </a:spcAft>
              <a:defRPr/>
            </a:pPr>
            <a:r>
              <a:rPr lang="en-US" sz="3200" dirty="0" smtClean="0"/>
              <a:t>Cost Generation Example</a:t>
            </a:r>
          </a:p>
        </p:txBody>
      </p:sp>
      <p:sp>
        <p:nvSpPr>
          <p:cNvPr id="28675" name="Rectangle 3"/>
          <p:cNvSpPr>
            <a:spLocks noGrp="1" noChangeArrowheads="1"/>
          </p:cNvSpPr>
          <p:nvPr>
            <p:ph sz="quarter" idx="1"/>
          </p:nvPr>
        </p:nvSpPr>
        <p:spPr>
          <a:xfrm>
            <a:off x="457200" y="1600200"/>
            <a:ext cx="7467600" cy="4873625"/>
          </a:xfrm>
        </p:spPr>
        <p:txBody>
          <a:bodyPr/>
          <a:lstStyle/>
          <a:p>
            <a:pPr eaLnBrk="1" hangingPunct="1">
              <a:buFontTx/>
              <a:buNone/>
            </a:pPr>
            <a:endParaRPr lang="en-US" smtClean="0"/>
          </a:p>
        </p:txBody>
      </p:sp>
      <p:pic>
        <p:nvPicPr>
          <p:cNvPr id="28676" name="Picture 4"/>
          <p:cNvPicPr>
            <a:picLocks noChangeAspect="1" noChangeArrowheads="1"/>
          </p:cNvPicPr>
          <p:nvPr/>
        </p:nvPicPr>
        <p:blipFill>
          <a:blip r:embed="rId3"/>
          <a:srcRect/>
          <a:stretch>
            <a:fillRect/>
          </a:stretch>
        </p:blipFill>
        <p:spPr bwMode="auto">
          <a:xfrm>
            <a:off x="152400" y="1066800"/>
            <a:ext cx="8382000" cy="5402263"/>
          </a:xfrm>
          <a:prstGeom prst="rect">
            <a:avLst/>
          </a:prstGeom>
          <a:noFill/>
          <a:ln w="9525" algn="ctr">
            <a:noFill/>
            <a:miter lim="800000"/>
            <a:headEnd/>
            <a:tailEnd/>
          </a:ln>
        </p:spPr>
      </p:pic>
      <p:sp>
        <p:nvSpPr>
          <p:cNvPr id="28677"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B8D6F8B8-F806-4C3A-87DE-8BE4696F2573}"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7467600" cy="792162"/>
          </a:xfrm>
        </p:spPr>
        <p:txBody>
          <a:bodyPr>
            <a:normAutofit/>
          </a:bodyPr>
          <a:lstStyle/>
          <a:p>
            <a:pPr eaLnBrk="1" fontAlgn="auto" hangingPunct="1">
              <a:spcAft>
                <a:spcPts val="0"/>
              </a:spcAft>
              <a:defRPr/>
            </a:pPr>
            <a:r>
              <a:rPr lang="en-US" sz="3600" dirty="0" smtClean="0">
                <a:solidFill>
                  <a:srgbClr val="FF0000"/>
                </a:solidFill>
              </a:rPr>
              <a:t>Basic Blocks</a:t>
            </a:r>
          </a:p>
        </p:txBody>
      </p:sp>
      <p:sp>
        <p:nvSpPr>
          <p:cNvPr id="29699"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29700" name="Picture 4"/>
          <p:cNvPicPr>
            <a:picLocks noChangeAspect="1" noChangeArrowheads="1"/>
          </p:cNvPicPr>
          <p:nvPr/>
        </p:nvPicPr>
        <p:blipFill>
          <a:blip r:embed="rId3"/>
          <a:srcRect/>
          <a:stretch>
            <a:fillRect/>
          </a:stretch>
        </p:blipFill>
        <p:spPr bwMode="auto">
          <a:xfrm>
            <a:off x="533400" y="1066800"/>
            <a:ext cx="8229600" cy="4786313"/>
          </a:xfrm>
          <a:prstGeom prst="rect">
            <a:avLst/>
          </a:prstGeom>
          <a:noFill/>
          <a:ln w="9525" algn="ctr">
            <a:noFill/>
            <a:miter lim="800000"/>
            <a:headEnd/>
            <a:tailEnd/>
          </a:ln>
        </p:spPr>
      </p:pic>
      <p:sp>
        <p:nvSpPr>
          <p:cNvPr id="29701"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6622A7A0-F6B4-44E1-A259-0E3F5A9A1479}"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7467600" cy="715962"/>
          </a:xfrm>
        </p:spPr>
        <p:txBody>
          <a:bodyPr/>
          <a:lstStyle/>
          <a:p>
            <a:pPr eaLnBrk="1" fontAlgn="auto" hangingPunct="1">
              <a:spcAft>
                <a:spcPts val="0"/>
              </a:spcAft>
              <a:defRPr/>
            </a:pPr>
            <a:r>
              <a:rPr lang="en-US" sz="3200" dirty="0" smtClean="0"/>
              <a:t>Basic Blocks</a:t>
            </a:r>
          </a:p>
        </p:txBody>
      </p:sp>
      <p:sp>
        <p:nvSpPr>
          <p:cNvPr id="30723"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30724" name="Picture 4"/>
          <p:cNvPicPr>
            <a:picLocks noChangeAspect="1" noChangeArrowheads="1"/>
          </p:cNvPicPr>
          <p:nvPr/>
        </p:nvPicPr>
        <p:blipFill>
          <a:blip r:embed="rId3"/>
          <a:srcRect/>
          <a:stretch>
            <a:fillRect/>
          </a:stretch>
        </p:blipFill>
        <p:spPr bwMode="auto">
          <a:xfrm>
            <a:off x="533400" y="1066800"/>
            <a:ext cx="5715000" cy="5176838"/>
          </a:xfrm>
          <a:prstGeom prst="rect">
            <a:avLst/>
          </a:prstGeom>
          <a:noFill/>
          <a:ln w="9525" algn="ctr">
            <a:noFill/>
            <a:miter lim="800000"/>
            <a:headEnd/>
            <a:tailEnd/>
          </a:ln>
        </p:spPr>
      </p:pic>
      <p:sp>
        <p:nvSpPr>
          <p:cNvPr id="30725"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6297A5E7-C968-43FA-8101-F58AD92E2845}"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77BC646-5854-4B73-89A2-5EA144B58200}" type="slidenum">
              <a:rPr lang="en-US"/>
              <a:pPr/>
              <a:t>25</a:t>
            </a:fld>
            <a:endParaRPr lang="en-US"/>
          </a:p>
        </p:txBody>
      </p:sp>
      <p:sp>
        <p:nvSpPr>
          <p:cNvPr id="24579" name="Rectangle 3"/>
          <p:cNvSpPr>
            <a:spLocks noGrp="1" noChangeArrowheads="1"/>
          </p:cNvSpPr>
          <p:nvPr>
            <p:ph type="title"/>
          </p:nvPr>
        </p:nvSpPr>
        <p:spPr>
          <a:xfrm>
            <a:off x="731838" y="228600"/>
            <a:ext cx="7772400" cy="1143000"/>
          </a:xfrm>
        </p:spPr>
        <p:txBody>
          <a:bodyPr/>
          <a:lstStyle/>
          <a:p>
            <a:r>
              <a:rPr lang="en-US" sz="4800"/>
              <a:t>Basic blocks</a:t>
            </a:r>
          </a:p>
        </p:txBody>
      </p:sp>
      <p:sp>
        <p:nvSpPr>
          <p:cNvPr id="24580" name="Rectangle 4"/>
          <p:cNvSpPr>
            <a:spLocks noGrp="1" noChangeArrowheads="1"/>
          </p:cNvSpPr>
          <p:nvPr>
            <p:ph type="body" idx="1"/>
          </p:nvPr>
        </p:nvSpPr>
        <p:spPr>
          <a:xfrm>
            <a:off x="685800" y="1325563"/>
            <a:ext cx="7772400" cy="4676775"/>
          </a:xfrm>
        </p:spPr>
        <p:txBody>
          <a:bodyPr/>
          <a:lstStyle/>
          <a:p>
            <a:pPr>
              <a:lnSpc>
                <a:spcPct val="80000"/>
              </a:lnSpc>
              <a:spcBef>
                <a:spcPct val="0"/>
              </a:spcBef>
            </a:pPr>
            <a:r>
              <a:rPr lang="en-US" sz="2400" b="1"/>
              <a:t>sequence of statements in which flow of control enters at beginning and leaves at the end</a:t>
            </a:r>
          </a:p>
          <a:p>
            <a:pPr>
              <a:lnSpc>
                <a:spcPct val="80000"/>
              </a:lnSpc>
            </a:pPr>
            <a:endParaRPr lang="en-US" sz="2400" b="1"/>
          </a:p>
          <a:p>
            <a:pPr>
              <a:lnSpc>
                <a:spcPct val="80000"/>
              </a:lnSpc>
            </a:pPr>
            <a:r>
              <a:rPr lang="en-US" sz="2400" b="1"/>
              <a:t>Algorithm to identify basic blocks</a:t>
            </a:r>
          </a:p>
          <a:p>
            <a:pPr>
              <a:lnSpc>
                <a:spcPct val="80000"/>
              </a:lnSpc>
            </a:pPr>
            <a:endParaRPr lang="en-US" sz="2400" b="1"/>
          </a:p>
          <a:p>
            <a:pPr>
              <a:lnSpc>
                <a:spcPct val="80000"/>
              </a:lnSpc>
            </a:pPr>
            <a:r>
              <a:rPr lang="en-US" sz="2400" b="1"/>
              <a:t>determine leader</a:t>
            </a:r>
          </a:p>
          <a:p>
            <a:pPr lvl="1">
              <a:lnSpc>
                <a:spcPct val="80000"/>
              </a:lnSpc>
            </a:pPr>
            <a:r>
              <a:rPr lang="en-US" sz="2000" b="1"/>
              <a:t>first statement is a leader</a:t>
            </a:r>
          </a:p>
          <a:p>
            <a:pPr lvl="1">
              <a:lnSpc>
                <a:spcPct val="80000"/>
              </a:lnSpc>
            </a:pPr>
            <a:r>
              <a:rPr lang="en-US" sz="2000" b="1"/>
              <a:t>any target of a goto statement is a leader</a:t>
            </a:r>
          </a:p>
          <a:p>
            <a:pPr lvl="1">
              <a:lnSpc>
                <a:spcPct val="80000"/>
              </a:lnSpc>
            </a:pPr>
            <a:r>
              <a:rPr lang="en-US" sz="2000" b="1"/>
              <a:t>any statement that follows a goto statement is a leader</a:t>
            </a:r>
          </a:p>
          <a:p>
            <a:pPr>
              <a:lnSpc>
                <a:spcPct val="80000"/>
              </a:lnSpc>
            </a:pPr>
            <a:endParaRPr lang="en-US" sz="2400" b="1"/>
          </a:p>
          <a:p>
            <a:pPr>
              <a:lnSpc>
                <a:spcPct val="80000"/>
              </a:lnSpc>
            </a:pPr>
            <a:r>
              <a:rPr lang="en-US" sz="2400" b="1"/>
              <a:t>for each leader its basic block consists of the leader and all statements up to next leader</a:t>
            </a:r>
          </a:p>
        </p:txBody>
      </p:sp>
    </p:spTree>
    <p:extLst>
      <p:ext uri="{BB962C8B-B14F-4D97-AF65-F5344CB8AC3E}">
        <p14:creationId xmlns:p14="http://schemas.microsoft.com/office/powerpoint/2010/main" val="1797168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fontAlgn="auto" hangingPunct="1">
              <a:spcAft>
                <a:spcPts val="0"/>
              </a:spcAft>
              <a:defRPr/>
            </a:pPr>
            <a:r>
              <a:rPr lang="en-US" b="1" smtClean="0"/>
              <a:t>Algorithm to Partition Instructions into Basic Blocks</a:t>
            </a:r>
          </a:p>
        </p:txBody>
      </p:sp>
      <p:sp>
        <p:nvSpPr>
          <p:cNvPr id="33795"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33796" name="Picture 4"/>
          <p:cNvPicPr>
            <a:picLocks noChangeAspect="1" noChangeArrowheads="1"/>
          </p:cNvPicPr>
          <p:nvPr/>
        </p:nvPicPr>
        <p:blipFill>
          <a:blip r:embed="rId3"/>
          <a:srcRect/>
          <a:stretch>
            <a:fillRect/>
          </a:stretch>
        </p:blipFill>
        <p:spPr bwMode="auto">
          <a:xfrm>
            <a:off x="304800" y="1592263"/>
            <a:ext cx="8382000" cy="4884737"/>
          </a:xfrm>
          <a:prstGeom prst="rect">
            <a:avLst/>
          </a:prstGeom>
          <a:noFill/>
          <a:ln w="9525" algn="ctr">
            <a:noFill/>
            <a:miter lim="800000"/>
            <a:headEnd/>
            <a:tailEnd/>
          </a:ln>
        </p:spPr>
      </p:pic>
      <p:sp>
        <p:nvSpPr>
          <p:cNvPr id="33797"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B1C71B93-509A-46BC-994C-B5154A86617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7467600" cy="639762"/>
          </a:xfrm>
        </p:spPr>
        <p:txBody>
          <a:bodyPr/>
          <a:lstStyle/>
          <a:p>
            <a:pPr eaLnBrk="1" fontAlgn="auto" hangingPunct="1">
              <a:spcAft>
                <a:spcPts val="0"/>
              </a:spcAft>
              <a:defRPr/>
            </a:pPr>
            <a:r>
              <a:rPr lang="en-US" b="1" dirty="0" smtClean="0"/>
              <a:t>Identify Leaders – Example 1:</a:t>
            </a:r>
          </a:p>
        </p:txBody>
      </p:sp>
      <p:sp>
        <p:nvSpPr>
          <p:cNvPr id="35843"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35844" name="Picture 4"/>
          <p:cNvPicPr>
            <a:picLocks noChangeAspect="1" noChangeArrowheads="1"/>
          </p:cNvPicPr>
          <p:nvPr/>
        </p:nvPicPr>
        <p:blipFill>
          <a:blip r:embed="rId3"/>
          <a:srcRect/>
          <a:stretch>
            <a:fillRect/>
          </a:stretch>
        </p:blipFill>
        <p:spPr bwMode="auto">
          <a:xfrm>
            <a:off x="533400" y="990600"/>
            <a:ext cx="5943600" cy="5643563"/>
          </a:xfrm>
          <a:prstGeom prst="rect">
            <a:avLst/>
          </a:prstGeom>
          <a:noFill/>
          <a:ln w="9525" algn="ctr">
            <a:noFill/>
            <a:miter lim="800000"/>
            <a:headEnd/>
            <a:tailEnd/>
          </a:ln>
        </p:spPr>
      </p:pic>
      <p:sp>
        <p:nvSpPr>
          <p:cNvPr id="35845"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F3C5D659-08CA-45D0-AD16-3F54D1CFE3F4}"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7467600" cy="715962"/>
          </a:xfrm>
        </p:spPr>
        <p:txBody>
          <a:bodyPr/>
          <a:lstStyle/>
          <a:p>
            <a:pPr eaLnBrk="1" fontAlgn="auto" hangingPunct="1">
              <a:spcAft>
                <a:spcPts val="0"/>
              </a:spcAft>
              <a:defRPr/>
            </a:pPr>
            <a:r>
              <a:rPr lang="en-US" b="1" dirty="0" smtClean="0"/>
              <a:t>Identify Leaders – Example 1:</a:t>
            </a:r>
          </a:p>
        </p:txBody>
      </p:sp>
      <p:sp>
        <p:nvSpPr>
          <p:cNvPr id="36867"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36868" name="Picture 4"/>
          <p:cNvPicPr>
            <a:picLocks noChangeAspect="1" noChangeArrowheads="1"/>
          </p:cNvPicPr>
          <p:nvPr/>
        </p:nvPicPr>
        <p:blipFill>
          <a:blip r:embed="rId3"/>
          <a:srcRect/>
          <a:stretch>
            <a:fillRect/>
          </a:stretch>
        </p:blipFill>
        <p:spPr bwMode="auto">
          <a:xfrm>
            <a:off x="533400" y="1066800"/>
            <a:ext cx="8229600" cy="5546725"/>
          </a:xfrm>
          <a:prstGeom prst="rect">
            <a:avLst/>
          </a:prstGeom>
          <a:noFill/>
          <a:ln w="9525" algn="ctr">
            <a:noFill/>
            <a:miter lim="800000"/>
            <a:headEnd/>
            <a:tailEnd/>
          </a:ln>
        </p:spPr>
      </p:pic>
      <p:sp>
        <p:nvSpPr>
          <p:cNvPr id="36869"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4F416FCE-94D2-4563-80B4-FBC748A5B0E0}"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7467600" cy="715962"/>
          </a:xfrm>
        </p:spPr>
        <p:txBody>
          <a:bodyPr/>
          <a:lstStyle/>
          <a:p>
            <a:pPr eaLnBrk="1" fontAlgn="auto" hangingPunct="1">
              <a:spcAft>
                <a:spcPts val="0"/>
              </a:spcAft>
              <a:defRPr/>
            </a:pPr>
            <a:r>
              <a:rPr lang="en-US" b="1" dirty="0" smtClean="0"/>
              <a:t>Identify Leaders – Example 1:</a:t>
            </a:r>
          </a:p>
        </p:txBody>
      </p:sp>
      <p:sp>
        <p:nvSpPr>
          <p:cNvPr id="37891"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37892" name="Picture 4"/>
          <p:cNvPicPr>
            <a:picLocks noChangeAspect="1" noChangeArrowheads="1"/>
          </p:cNvPicPr>
          <p:nvPr/>
        </p:nvPicPr>
        <p:blipFill>
          <a:blip r:embed="rId3"/>
          <a:srcRect/>
          <a:stretch>
            <a:fillRect/>
          </a:stretch>
        </p:blipFill>
        <p:spPr bwMode="auto">
          <a:xfrm>
            <a:off x="533400" y="1066800"/>
            <a:ext cx="7772400" cy="5557838"/>
          </a:xfrm>
          <a:prstGeom prst="rect">
            <a:avLst/>
          </a:prstGeom>
          <a:noFill/>
          <a:ln w="9525" algn="ctr">
            <a:noFill/>
            <a:miter lim="800000"/>
            <a:headEnd/>
            <a:tailEnd/>
          </a:ln>
        </p:spPr>
      </p:pic>
      <p:sp>
        <p:nvSpPr>
          <p:cNvPr id="37893"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090AFEB6-CB47-4079-AC71-974443CB2535}"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7467600" cy="944562"/>
          </a:xfrm>
        </p:spPr>
        <p:txBody>
          <a:bodyPr/>
          <a:lstStyle/>
          <a:p>
            <a:pPr eaLnBrk="1" fontAlgn="auto" hangingPunct="1">
              <a:spcAft>
                <a:spcPts val="0"/>
              </a:spcAft>
              <a:defRPr/>
            </a:pPr>
            <a:r>
              <a:rPr lang="en-US" sz="3200" dirty="0" smtClean="0"/>
              <a:t>Compiler Architecture</a:t>
            </a:r>
          </a:p>
        </p:txBody>
      </p:sp>
      <p:grpSp>
        <p:nvGrpSpPr>
          <p:cNvPr id="10243" name="Group 3"/>
          <p:cNvGrpSpPr>
            <a:grpSpLocks/>
          </p:cNvGrpSpPr>
          <p:nvPr/>
        </p:nvGrpSpPr>
        <p:grpSpPr bwMode="auto">
          <a:xfrm>
            <a:off x="-57150" y="1381125"/>
            <a:ext cx="9315450" cy="4562475"/>
            <a:chOff x="-45" y="870"/>
            <a:chExt cx="5868" cy="2874"/>
          </a:xfrm>
        </p:grpSpPr>
        <p:sp>
          <p:nvSpPr>
            <p:cNvPr id="10245" name="Rectangle 4"/>
            <p:cNvSpPr>
              <a:spLocks noChangeArrowheads="1"/>
            </p:cNvSpPr>
            <p:nvPr/>
          </p:nvSpPr>
          <p:spPr bwMode="auto">
            <a:xfrm>
              <a:off x="589" y="1250"/>
              <a:ext cx="622" cy="434"/>
            </a:xfrm>
            <a:prstGeom prst="rect">
              <a:avLst/>
            </a:prstGeom>
            <a:solidFill>
              <a:schemeClr val="accent1"/>
            </a:solidFill>
            <a:ln w="9525">
              <a:solidFill>
                <a:schemeClr val="tx1"/>
              </a:solidFill>
              <a:miter lim="800000"/>
              <a:headEnd/>
              <a:tailEnd/>
            </a:ln>
          </p:spPr>
          <p:txBody>
            <a:bodyPr wrap="none" anchor="ctr"/>
            <a:lstStyle/>
            <a:p>
              <a:pPr algn="ctr"/>
              <a:r>
                <a:rPr lang="en-US" sz="1600" dirty="0">
                  <a:latin typeface="Times New Roman" pitchFamily="18" charset="0"/>
                </a:rPr>
                <a:t>Scanner</a:t>
              </a:r>
            </a:p>
            <a:p>
              <a:pPr algn="ctr"/>
              <a:r>
                <a:rPr lang="en-US" sz="1600" dirty="0">
                  <a:latin typeface="Times New Roman" pitchFamily="18" charset="0"/>
                </a:rPr>
                <a:t>(lexical</a:t>
              </a:r>
            </a:p>
            <a:p>
              <a:pPr algn="ctr"/>
              <a:r>
                <a:rPr lang="en-US" sz="1600" dirty="0">
                  <a:latin typeface="Times New Roman" pitchFamily="18" charset="0"/>
                </a:rPr>
                <a:t>  analysis)</a:t>
              </a:r>
            </a:p>
          </p:txBody>
        </p:sp>
        <p:sp>
          <p:nvSpPr>
            <p:cNvPr id="10246" name="Rectangle 5"/>
            <p:cNvSpPr>
              <a:spLocks noChangeArrowheads="1"/>
            </p:cNvSpPr>
            <p:nvPr/>
          </p:nvSpPr>
          <p:spPr bwMode="auto">
            <a:xfrm>
              <a:off x="1514" y="1250"/>
              <a:ext cx="622" cy="434"/>
            </a:xfrm>
            <a:prstGeom prst="rect">
              <a:avLst/>
            </a:prstGeom>
            <a:solidFill>
              <a:schemeClr val="accent1"/>
            </a:solidFill>
            <a:ln w="9525">
              <a:solidFill>
                <a:schemeClr val="tx1"/>
              </a:solidFill>
              <a:miter lim="800000"/>
              <a:headEnd/>
              <a:tailEnd/>
            </a:ln>
          </p:spPr>
          <p:txBody>
            <a:bodyPr wrap="none" anchor="ctr"/>
            <a:lstStyle/>
            <a:p>
              <a:pPr algn="ctr"/>
              <a:r>
                <a:rPr lang="en-US" sz="1600" dirty="0">
                  <a:latin typeface="Times New Roman" pitchFamily="18" charset="0"/>
                </a:rPr>
                <a:t>Parser</a:t>
              </a:r>
            </a:p>
            <a:p>
              <a:pPr algn="ctr"/>
              <a:r>
                <a:rPr lang="en-US" sz="1600" dirty="0">
                  <a:latin typeface="Times New Roman" pitchFamily="18" charset="0"/>
                </a:rPr>
                <a:t>(syntax</a:t>
              </a:r>
            </a:p>
            <a:p>
              <a:pPr algn="ctr"/>
              <a:r>
                <a:rPr lang="en-US" sz="1600" dirty="0">
                  <a:latin typeface="Times New Roman" pitchFamily="18" charset="0"/>
                </a:rPr>
                <a:t>  analysis)</a:t>
              </a:r>
            </a:p>
          </p:txBody>
        </p:sp>
        <p:sp>
          <p:nvSpPr>
            <p:cNvPr id="10247" name="Line 6"/>
            <p:cNvSpPr>
              <a:spLocks noChangeShapeType="1"/>
            </p:cNvSpPr>
            <p:nvPr/>
          </p:nvSpPr>
          <p:spPr bwMode="auto">
            <a:xfrm>
              <a:off x="1212" y="1467"/>
              <a:ext cx="305" cy="1"/>
            </a:xfrm>
            <a:prstGeom prst="line">
              <a:avLst/>
            </a:prstGeom>
            <a:noFill/>
            <a:ln w="9525">
              <a:solidFill>
                <a:schemeClr val="tx1"/>
              </a:solidFill>
              <a:round/>
              <a:headEnd/>
              <a:tailEnd type="triangle" w="med" len="med"/>
            </a:ln>
          </p:spPr>
          <p:txBody>
            <a:bodyPr/>
            <a:lstStyle/>
            <a:p>
              <a:endParaRPr lang="en-US" dirty="0"/>
            </a:p>
          </p:txBody>
        </p:sp>
        <p:sp>
          <p:nvSpPr>
            <p:cNvPr id="10248" name="Line 7"/>
            <p:cNvSpPr>
              <a:spLocks noChangeShapeType="1"/>
            </p:cNvSpPr>
            <p:nvPr/>
          </p:nvSpPr>
          <p:spPr bwMode="auto">
            <a:xfrm>
              <a:off x="2136" y="1467"/>
              <a:ext cx="364" cy="1"/>
            </a:xfrm>
            <a:prstGeom prst="line">
              <a:avLst/>
            </a:prstGeom>
            <a:noFill/>
            <a:ln w="9525">
              <a:solidFill>
                <a:schemeClr val="tx1"/>
              </a:solidFill>
              <a:round/>
              <a:headEnd/>
              <a:tailEnd type="triangle" w="med" len="med"/>
            </a:ln>
          </p:spPr>
          <p:txBody>
            <a:bodyPr/>
            <a:lstStyle/>
            <a:p>
              <a:endParaRPr lang="en-US" dirty="0"/>
            </a:p>
          </p:txBody>
        </p:sp>
        <p:sp>
          <p:nvSpPr>
            <p:cNvPr id="10249" name="Rectangle 8"/>
            <p:cNvSpPr>
              <a:spLocks noChangeArrowheads="1"/>
            </p:cNvSpPr>
            <p:nvPr/>
          </p:nvSpPr>
          <p:spPr bwMode="auto">
            <a:xfrm>
              <a:off x="3693" y="1250"/>
              <a:ext cx="623" cy="434"/>
            </a:xfrm>
            <a:prstGeom prst="rect">
              <a:avLst/>
            </a:prstGeom>
            <a:solidFill>
              <a:schemeClr val="accent1"/>
            </a:solidFill>
            <a:ln w="9525">
              <a:solidFill>
                <a:schemeClr val="tx1"/>
              </a:solidFill>
              <a:miter lim="800000"/>
              <a:headEnd/>
              <a:tailEnd/>
            </a:ln>
          </p:spPr>
          <p:txBody>
            <a:bodyPr wrap="none" anchor="ctr"/>
            <a:lstStyle/>
            <a:p>
              <a:pPr algn="ctr"/>
              <a:r>
                <a:rPr lang="en-US" sz="1600" dirty="0">
                  <a:latin typeface="Times New Roman" pitchFamily="18" charset="0"/>
                </a:rPr>
                <a:t>Code</a:t>
              </a:r>
            </a:p>
            <a:p>
              <a:pPr algn="ctr"/>
              <a:r>
                <a:rPr lang="en-US" sz="1600" dirty="0">
                  <a:latin typeface="Times New Roman" pitchFamily="18" charset="0"/>
                </a:rPr>
                <a:t>Optimizer</a:t>
              </a:r>
            </a:p>
          </p:txBody>
        </p:sp>
        <p:sp>
          <p:nvSpPr>
            <p:cNvPr id="10250" name="Rectangle 9"/>
            <p:cNvSpPr>
              <a:spLocks noChangeArrowheads="1"/>
            </p:cNvSpPr>
            <p:nvPr/>
          </p:nvSpPr>
          <p:spPr bwMode="auto">
            <a:xfrm>
              <a:off x="2500" y="1250"/>
              <a:ext cx="778" cy="488"/>
            </a:xfrm>
            <a:prstGeom prst="rect">
              <a:avLst/>
            </a:prstGeom>
            <a:solidFill>
              <a:schemeClr val="accent1"/>
            </a:solidFill>
            <a:ln w="9525">
              <a:solidFill>
                <a:schemeClr val="tx1"/>
              </a:solidFill>
              <a:miter lim="800000"/>
              <a:headEnd/>
              <a:tailEnd/>
            </a:ln>
          </p:spPr>
          <p:txBody>
            <a:bodyPr wrap="none" anchor="ctr"/>
            <a:lstStyle/>
            <a:p>
              <a:pPr algn="ctr"/>
              <a:r>
                <a:rPr lang="en-US" sz="1600" dirty="0">
                  <a:latin typeface="Times New Roman" pitchFamily="18" charset="0"/>
                </a:rPr>
                <a:t>Semantic</a:t>
              </a:r>
            </a:p>
            <a:p>
              <a:pPr algn="ctr"/>
              <a:r>
                <a:rPr lang="en-US" sz="1600" dirty="0">
                  <a:latin typeface="Times New Roman" pitchFamily="18" charset="0"/>
                </a:rPr>
                <a:t>Analysis</a:t>
              </a:r>
            </a:p>
            <a:p>
              <a:pPr algn="ctr"/>
              <a:r>
                <a:rPr lang="en-US" sz="1600" dirty="0">
                  <a:latin typeface="Times New Roman" pitchFamily="18" charset="0"/>
                </a:rPr>
                <a:t>(IC generator)</a:t>
              </a:r>
            </a:p>
          </p:txBody>
        </p:sp>
        <p:sp>
          <p:nvSpPr>
            <p:cNvPr id="10251" name="Rectangle 10"/>
            <p:cNvSpPr>
              <a:spLocks noChangeArrowheads="1"/>
            </p:cNvSpPr>
            <p:nvPr/>
          </p:nvSpPr>
          <p:spPr bwMode="auto">
            <a:xfrm>
              <a:off x="4628" y="1250"/>
              <a:ext cx="622" cy="434"/>
            </a:xfrm>
            <a:prstGeom prst="rect">
              <a:avLst/>
            </a:prstGeom>
            <a:solidFill>
              <a:schemeClr val="accent1"/>
            </a:solidFill>
            <a:ln w="9525">
              <a:solidFill>
                <a:schemeClr val="tx1"/>
              </a:solidFill>
              <a:miter lim="800000"/>
              <a:headEnd/>
              <a:tailEnd/>
            </a:ln>
          </p:spPr>
          <p:txBody>
            <a:bodyPr wrap="none" anchor="ctr"/>
            <a:lstStyle/>
            <a:p>
              <a:pPr algn="ctr"/>
              <a:r>
                <a:rPr lang="en-US" sz="1600" dirty="0">
                  <a:latin typeface="Times New Roman" pitchFamily="18" charset="0"/>
                </a:rPr>
                <a:t>Code</a:t>
              </a:r>
            </a:p>
            <a:p>
              <a:pPr algn="ctr"/>
              <a:r>
                <a:rPr lang="en-US" sz="1600" dirty="0">
                  <a:latin typeface="Times New Roman" pitchFamily="18" charset="0"/>
                </a:rPr>
                <a:t>Generator</a:t>
              </a:r>
            </a:p>
            <a:p>
              <a:pPr algn="ctr"/>
              <a:endParaRPr lang="en-US" sz="1600" dirty="0">
                <a:latin typeface="Times New Roman" pitchFamily="18" charset="0"/>
              </a:endParaRPr>
            </a:p>
          </p:txBody>
        </p:sp>
        <p:sp>
          <p:nvSpPr>
            <p:cNvPr id="10252" name="Line 11"/>
            <p:cNvSpPr>
              <a:spLocks noChangeShapeType="1"/>
            </p:cNvSpPr>
            <p:nvPr/>
          </p:nvSpPr>
          <p:spPr bwMode="auto">
            <a:xfrm>
              <a:off x="329" y="1467"/>
              <a:ext cx="260" cy="1"/>
            </a:xfrm>
            <a:prstGeom prst="line">
              <a:avLst/>
            </a:prstGeom>
            <a:noFill/>
            <a:ln w="9525">
              <a:solidFill>
                <a:schemeClr val="tx1"/>
              </a:solidFill>
              <a:round/>
              <a:headEnd/>
              <a:tailEnd type="triangle" w="med" len="med"/>
            </a:ln>
          </p:spPr>
          <p:txBody>
            <a:bodyPr/>
            <a:lstStyle/>
            <a:p>
              <a:endParaRPr lang="en-US" dirty="0"/>
            </a:p>
          </p:txBody>
        </p:sp>
        <p:sp>
          <p:nvSpPr>
            <p:cNvPr id="10253" name="Line 12"/>
            <p:cNvSpPr>
              <a:spLocks noChangeShapeType="1"/>
            </p:cNvSpPr>
            <p:nvPr/>
          </p:nvSpPr>
          <p:spPr bwMode="auto">
            <a:xfrm>
              <a:off x="5250" y="1467"/>
              <a:ext cx="208" cy="1"/>
            </a:xfrm>
            <a:prstGeom prst="line">
              <a:avLst/>
            </a:prstGeom>
            <a:noFill/>
            <a:ln w="9525">
              <a:solidFill>
                <a:schemeClr val="tx1"/>
              </a:solidFill>
              <a:round/>
              <a:headEnd/>
              <a:tailEnd type="triangle" w="med" len="med"/>
            </a:ln>
          </p:spPr>
          <p:txBody>
            <a:bodyPr/>
            <a:lstStyle/>
            <a:p>
              <a:endParaRPr lang="en-US" dirty="0"/>
            </a:p>
          </p:txBody>
        </p:sp>
        <p:sp>
          <p:nvSpPr>
            <p:cNvPr id="10254" name="Rectangle 13"/>
            <p:cNvSpPr>
              <a:spLocks noChangeArrowheads="1"/>
            </p:cNvSpPr>
            <p:nvPr/>
          </p:nvSpPr>
          <p:spPr bwMode="auto">
            <a:xfrm>
              <a:off x="2344" y="3039"/>
              <a:ext cx="830" cy="705"/>
            </a:xfrm>
            <a:prstGeom prst="rect">
              <a:avLst/>
            </a:prstGeom>
            <a:solidFill>
              <a:srgbClr val="FFCC00"/>
            </a:solidFill>
            <a:ln w="9525">
              <a:solidFill>
                <a:schemeClr val="tx1"/>
              </a:solidFill>
              <a:miter lim="800000"/>
              <a:headEnd/>
              <a:tailEnd/>
            </a:ln>
          </p:spPr>
          <p:txBody>
            <a:bodyPr wrap="none" anchor="ctr"/>
            <a:lstStyle/>
            <a:p>
              <a:pPr algn="ctr"/>
              <a:r>
                <a:rPr lang="en-US" sz="2400" dirty="0">
                  <a:latin typeface="Times New Roman" pitchFamily="18" charset="0"/>
                </a:rPr>
                <a:t>Symbol</a:t>
              </a:r>
            </a:p>
            <a:p>
              <a:pPr algn="ctr"/>
              <a:r>
                <a:rPr lang="en-US" sz="2400" dirty="0">
                  <a:latin typeface="Times New Roman" pitchFamily="18" charset="0"/>
                </a:rPr>
                <a:t>Table</a:t>
              </a:r>
            </a:p>
          </p:txBody>
        </p:sp>
        <p:sp>
          <p:nvSpPr>
            <p:cNvPr id="10255" name="Line 14"/>
            <p:cNvSpPr>
              <a:spLocks noChangeShapeType="1"/>
            </p:cNvSpPr>
            <p:nvPr/>
          </p:nvSpPr>
          <p:spPr bwMode="auto">
            <a:xfrm>
              <a:off x="1047" y="1684"/>
              <a:ext cx="1297" cy="1518"/>
            </a:xfrm>
            <a:prstGeom prst="line">
              <a:avLst/>
            </a:prstGeom>
            <a:noFill/>
            <a:ln w="9525">
              <a:solidFill>
                <a:schemeClr val="tx1"/>
              </a:solidFill>
              <a:prstDash val="sysDot"/>
              <a:round/>
              <a:headEnd/>
              <a:tailEnd/>
            </a:ln>
          </p:spPr>
          <p:txBody>
            <a:bodyPr wrap="none" anchor="ctr"/>
            <a:lstStyle/>
            <a:p>
              <a:endParaRPr lang="en-US" dirty="0"/>
            </a:p>
          </p:txBody>
        </p:sp>
        <p:sp>
          <p:nvSpPr>
            <p:cNvPr id="10256" name="Line 15"/>
            <p:cNvSpPr>
              <a:spLocks noChangeShapeType="1"/>
            </p:cNvSpPr>
            <p:nvPr/>
          </p:nvSpPr>
          <p:spPr bwMode="auto">
            <a:xfrm>
              <a:off x="1877" y="1684"/>
              <a:ext cx="519" cy="1355"/>
            </a:xfrm>
            <a:prstGeom prst="line">
              <a:avLst/>
            </a:prstGeom>
            <a:noFill/>
            <a:ln w="9525">
              <a:solidFill>
                <a:schemeClr val="tx1"/>
              </a:solidFill>
              <a:prstDash val="sysDot"/>
              <a:round/>
              <a:headEnd/>
              <a:tailEnd/>
            </a:ln>
          </p:spPr>
          <p:txBody>
            <a:bodyPr wrap="none" anchor="ctr"/>
            <a:lstStyle/>
            <a:p>
              <a:endParaRPr lang="en-US" dirty="0"/>
            </a:p>
          </p:txBody>
        </p:sp>
        <p:sp>
          <p:nvSpPr>
            <p:cNvPr id="10257" name="Line 16"/>
            <p:cNvSpPr>
              <a:spLocks noChangeShapeType="1"/>
            </p:cNvSpPr>
            <p:nvPr/>
          </p:nvSpPr>
          <p:spPr bwMode="auto">
            <a:xfrm flipH="1">
              <a:off x="2604" y="1738"/>
              <a:ext cx="518" cy="1301"/>
            </a:xfrm>
            <a:prstGeom prst="line">
              <a:avLst/>
            </a:prstGeom>
            <a:noFill/>
            <a:ln w="9525">
              <a:solidFill>
                <a:schemeClr val="tx1"/>
              </a:solidFill>
              <a:prstDash val="sysDot"/>
              <a:round/>
              <a:headEnd/>
              <a:tailEnd/>
            </a:ln>
          </p:spPr>
          <p:txBody>
            <a:bodyPr wrap="none" anchor="ctr"/>
            <a:lstStyle/>
            <a:p>
              <a:endParaRPr lang="en-US" dirty="0"/>
            </a:p>
          </p:txBody>
        </p:sp>
        <p:sp>
          <p:nvSpPr>
            <p:cNvPr id="10258" name="Line 17"/>
            <p:cNvSpPr>
              <a:spLocks noChangeShapeType="1"/>
            </p:cNvSpPr>
            <p:nvPr/>
          </p:nvSpPr>
          <p:spPr bwMode="auto">
            <a:xfrm flipH="1">
              <a:off x="2967" y="1684"/>
              <a:ext cx="882" cy="1355"/>
            </a:xfrm>
            <a:prstGeom prst="line">
              <a:avLst/>
            </a:prstGeom>
            <a:noFill/>
            <a:ln w="9525">
              <a:solidFill>
                <a:schemeClr val="tx1"/>
              </a:solidFill>
              <a:prstDash val="sysDot"/>
              <a:round/>
              <a:headEnd/>
              <a:tailEnd/>
            </a:ln>
          </p:spPr>
          <p:txBody>
            <a:bodyPr wrap="none" anchor="ctr"/>
            <a:lstStyle/>
            <a:p>
              <a:endParaRPr lang="en-US" dirty="0"/>
            </a:p>
          </p:txBody>
        </p:sp>
        <p:sp>
          <p:nvSpPr>
            <p:cNvPr id="10259" name="Line 18"/>
            <p:cNvSpPr>
              <a:spLocks noChangeShapeType="1"/>
            </p:cNvSpPr>
            <p:nvPr/>
          </p:nvSpPr>
          <p:spPr bwMode="auto">
            <a:xfrm flipH="1">
              <a:off x="3174" y="1684"/>
              <a:ext cx="1609" cy="1789"/>
            </a:xfrm>
            <a:prstGeom prst="line">
              <a:avLst/>
            </a:prstGeom>
            <a:noFill/>
            <a:ln w="9525">
              <a:solidFill>
                <a:schemeClr val="tx1"/>
              </a:solidFill>
              <a:prstDash val="sysDot"/>
              <a:round/>
              <a:headEnd/>
              <a:tailEnd/>
            </a:ln>
          </p:spPr>
          <p:txBody>
            <a:bodyPr wrap="none" anchor="ctr"/>
            <a:lstStyle/>
            <a:p>
              <a:endParaRPr lang="en-US" dirty="0"/>
            </a:p>
          </p:txBody>
        </p:sp>
        <p:sp>
          <p:nvSpPr>
            <p:cNvPr id="10260" name="Text Box 19"/>
            <p:cNvSpPr txBox="1">
              <a:spLocks noChangeArrowheads="1"/>
            </p:cNvSpPr>
            <p:nvPr/>
          </p:nvSpPr>
          <p:spPr bwMode="auto">
            <a:xfrm>
              <a:off x="-45" y="1288"/>
              <a:ext cx="521" cy="326"/>
            </a:xfrm>
            <a:prstGeom prst="rect">
              <a:avLst/>
            </a:prstGeom>
            <a:noFill/>
            <a:ln w="9525">
              <a:noFill/>
              <a:miter lim="800000"/>
              <a:headEnd/>
              <a:tailEnd/>
            </a:ln>
          </p:spPr>
          <p:txBody>
            <a:bodyPr wrap="none">
              <a:spAutoFit/>
            </a:bodyPr>
            <a:lstStyle/>
            <a:p>
              <a:pPr algn="ctr"/>
              <a:r>
                <a:rPr lang="en-US" dirty="0">
                  <a:latin typeface="Times New Roman" pitchFamily="18" charset="0"/>
                </a:rPr>
                <a:t>Source</a:t>
              </a:r>
            </a:p>
            <a:p>
              <a:pPr algn="ctr"/>
              <a:r>
                <a:rPr lang="en-US" dirty="0">
                  <a:latin typeface="Times New Roman" pitchFamily="18" charset="0"/>
                </a:rPr>
                <a:t>language</a:t>
              </a:r>
            </a:p>
          </p:txBody>
        </p:sp>
        <p:sp>
          <p:nvSpPr>
            <p:cNvPr id="10261" name="Text Box 20"/>
            <p:cNvSpPr txBox="1">
              <a:spLocks noChangeArrowheads="1"/>
            </p:cNvSpPr>
            <p:nvPr/>
          </p:nvSpPr>
          <p:spPr bwMode="auto">
            <a:xfrm>
              <a:off x="1156" y="1095"/>
              <a:ext cx="410" cy="192"/>
            </a:xfrm>
            <a:prstGeom prst="rect">
              <a:avLst/>
            </a:prstGeom>
            <a:noFill/>
            <a:ln w="9525">
              <a:noFill/>
              <a:miter lim="800000"/>
              <a:headEnd/>
              <a:tailEnd/>
            </a:ln>
          </p:spPr>
          <p:txBody>
            <a:bodyPr wrap="none">
              <a:spAutoFit/>
            </a:bodyPr>
            <a:lstStyle/>
            <a:p>
              <a:pPr algn="ctr"/>
              <a:r>
                <a:rPr lang="en-US" dirty="0">
                  <a:latin typeface="Times New Roman" pitchFamily="18" charset="0"/>
                </a:rPr>
                <a:t>tokens</a:t>
              </a:r>
            </a:p>
          </p:txBody>
        </p:sp>
        <p:sp>
          <p:nvSpPr>
            <p:cNvPr id="10262" name="Text Box 21"/>
            <p:cNvSpPr txBox="1">
              <a:spLocks noChangeArrowheads="1"/>
            </p:cNvSpPr>
            <p:nvPr/>
          </p:nvSpPr>
          <p:spPr bwMode="auto">
            <a:xfrm>
              <a:off x="2031" y="960"/>
              <a:ext cx="533" cy="326"/>
            </a:xfrm>
            <a:prstGeom prst="rect">
              <a:avLst/>
            </a:prstGeom>
            <a:noFill/>
            <a:ln w="9525">
              <a:noFill/>
              <a:miter lim="800000"/>
              <a:headEnd/>
              <a:tailEnd/>
            </a:ln>
          </p:spPr>
          <p:txBody>
            <a:bodyPr wrap="none">
              <a:spAutoFit/>
            </a:bodyPr>
            <a:lstStyle/>
            <a:p>
              <a:pPr algn="ctr"/>
              <a:r>
                <a:rPr lang="en-US" dirty="0">
                  <a:latin typeface="Times New Roman" pitchFamily="18" charset="0"/>
                </a:rPr>
                <a:t>Syntactic</a:t>
              </a:r>
            </a:p>
            <a:p>
              <a:pPr algn="ctr"/>
              <a:r>
                <a:rPr lang="en-US" dirty="0">
                  <a:latin typeface="Times New Roman" pitchFamily="18" charset="0"/>
                </a:rPr>
                <a:t>structure</a:t>
              </a:r>
            </a:p>
          </p:txBody>
        </p:sp>
        <p:sp>
          <p:nvSpPr>
            <p:cNvPr id="10263" name="Text Box 22"/>
            <p:cNvSpPr txBox="1">
              <a:spLocks noChangeArrowheads="1"/>
            </p:cNvSpPr>
            <p:nvPr/>
          </p:nvSpPr>
          <p:spPr bwMode="auto">
            <a:xfrm>
              <a:off x="3054" y="888"/>
              <a:ext cx="986" cy="326"/>
            </a:xfrm>
            <a:prstGeom prst="rect">
              <a:avLst/>
            </a:prstGeom>
            <a:noFill/>
            <a:ln w="9525">
              <a:noFill/>
              <a:miter lim="800000"/>
              <a:headEnd/>
              <a:tailEnd/>
            </a:ln>
          </p:spPr>
          <p:txBody>
            <a:bodyPr>
              <a:spAutoFit/>
            </a:bodyPr>
            <a:lstStyle/>
            <a:p>
              <a:pPr algn="ctr"/>
              <a:r>
                <a:rPr lang="en-US" b="1" dirty="0">
                  <a:latin typeface="Times New Roman" pitchFamily="18" charset="0"/>
                </a:rPr>
                <a:t>Intermediate</a:t>
              </a:r>
            </a:p>
            <a:p>
              <a:pPr algn="ctr"/>
              <a:r>
                <a:rPr lang="en-US" b="1" dirty="0">
                  <a:latin typeface="Times New Roman" pitchFamily="18" charset="0"/>
                </a:rPr>
                <a:t>Language</a:t>
              </a:r>
            </a:p>
          </p:txBody>
        </p:sp>
        <p:sp>
          <p:nvSpPr>
            <p:cNvPr id="10264" name="Text Box 23"/>
            <p:cNvSpPr txBox="1">
              <a:spLocks noChangeArrowheads="1"/>
            </p:cNvSpPr>
            <p:nvPr/>
          </p:nvSpPr>
          <p:spPr bwMode="auto">
            <a:xfrm>
              <a:off x="5302" y="1297"/>
              <a:ext cx="521" cy="326"/>
            </a:xfrm>
            <a:prstGeom prst="rect">
              <a:avLst/>
            </a:prstGeom>
            <a:noFill/>
            <a:ln w="9525">
              <a:noFill/>
              <a:miter lim="800000"/>
              <a:headEnd/>
              <a:tailEnd/>
            </a:ln>
          </p:spPr>
          <p:txBody>
            <a:bodyPr wrap="none">
              <a:spAutoFit/>
            </a:bodyPr>
            <a:lstStyle/>
            <a:p>
              <a:pPr algn="ctr"/>
              <a:r>
                <a:rPr lang="en-US" dirty="0">
                  <a:latin typeface="Times New Roman" pitchFamily="18" charset="0"/>
                </a:rPr>
                <a:t>Target</a:t>
              </a:r>
            </a:p>
            <a:p>
              <a:pPr algn="ctr"/>
              <a:r>
                <a:rPr lang="en-US" dirty="0">
                  <a:latin typeface="Times New Roman" pitchFamily="18" charset="0"/>
                </a:rPr>
                <a:t>language</a:t>
              </a:r>
            </a:p>
          </p:txBody>
        </p:sp>
        <p:sp>
          <p:nvSpPr>
            <p:cNvPr id="10265" name="Line 24"/>
            <p:cNvSpPr>
              <a:spLocks noChangeShapeType="1"/>
            </p:cNvSpPr>
            <p:nvPr/>
          </p:nvSpPr>
          <p:spPr bwMode="auto">
            <a:xfrm>
              <a:off x="3278" y="1467"/>
              <a:ext cx="415" cy="1"/>
            </a:xfrm>
            <a:prstGeom prst="line">
              <a:avLst/>
            </a:prstGeom>
            <a:noFill/>
            <a:ln w="9525">
              <a:solidFill>
                <a:schemeClr val="tx1"/>
              </a:solidFill>
              <a:round/>
              <a:headEnd/>
              <a:tailEnd type="triangle" w="med" len="med"/>
            </a:ln>
          </p:spPr>
          <p:txBody>
            <a:bodyPr/>
            <a:lstStyle/>
            <a:p>
              <a:endParaRPr lang="en-US" dirty="0"/>
            </a:p>
          </p:txBody>
        </p:sp>
        <p:sp>
          <p:nvSpPr>
            <p:cNvPr id="10266" name="Line 25"/>
            <p:cNvSpPr>
              <a:spLocks noChangeShapeType="1"/>
            </p:cNvSpPr>
            <p:nvPr/>
          </p:nvSpPr>
          <p:spPr bwMode="auto">
            <a:xfrm>
              <a:off x="4316" y="1467"/>
              <a:ext cx="312" cy="1"/>
            </a:xfrm>
            <a:prstGeom prst="line">
              <a:avLst/>
            </a:prstGeom>
            <a:noFill/>
            <a:ln w="9525">
              <a:solidFill>
                <a:schemeClr val="tx1"/>
              </a:solidFill>
              <a:round/>
              <a:headEnd/>
              <a:tailEnd type="triangle" w="med" len="med"/>
            </a:ln>
          </p:spPr>
          <p:txBody>
            <a:bodyPr/>
            <a:lstStyle/>
            <a:p>
              <a:endParaRPr lang="en-US" dirty="0"/>
            </a:p>
          </p:txBody>
        </p:sp>
        <p:sp>
          <p:nvSpPr>
            <p:cNvPr id="10267" name="Line 26"/>
            <p:cNvSpPr>
              <a:spLocks noChangeShapeType="1"/>
            </p:cNvSpPr>
            <p:nvPr/>
          </p:nvSpPr>
          <p:spPr bwMode="auto">
            <a:xfrm>
              <a:off x="3122" y="870"/>
              <a:ext cx="2" cy="380"/>
            </a:xfrm>
            <a:prstGeom prst="line">
              <a:avLst/>
            </a:prstGeom>
            <a:noFill/>
            <a:ln w="9525">
              <a:solidFill>
                <a:schemeClr val="tx1"/>
              </a:solidFill>
              <a:round/>
              <a:headEnd/>
              <a:tailEnd/>
            </a:ln>
          </p:spPr>
          <p:txBody>
            <a:bodyPr wrap="none" anchor="ctr"/>
            <a:lstStyle/>
            <a:p>
              <a:endParaRPr lang="en-US" dirty="0"/>
            </a:p>
          </p:txBody>
        </p:sp>
        <p:sp>
          <p:nvSpPr>
            <p:cNvPr id="10268" name="Line 27"/>
            <p:cNvSpPr>
              <a:spLocks noChangeShapeType="1"/>
            </p:cNvSpPr>
            <p:nvPr/>
          </p:nvSpPr>
          <p:spPr bwMode="auto">
            <a:xfrm>
              <a:off x="3122" y="870"/>
              <a:ext cx="1713" cy="1"/>
            </a:xfrm>
            <a:prstGeom prst="line">
              <a:avLst/>
            </a:prstGeom>
            <a:noFill/>
            <a:ln w="9525">
              <a:solidFill>
                <a:schemeClr val="tx1"/>
              </a:solidFill>
              <a:round/>
              <a:headEnd/>
              <a:tailEnd/>
            </a:ln>
          </p:spPr>
          <p:txBody>
            <a:bodyPr wrap="none" anchor="ctr"/>
            <a:lstStyle/>
            <a:p>
              <a:endParaRPr lang="en-US" dirty="0"/>
            </a:p>
          </p:txBody>
        </p:sp>
        <p:sp>
          <p:nvSpPr>
            <p:cNvPr id="10269" name="Line 28"/>
            <p:cNvSpPr>
              <a:spLocks noChangeShapeType="1"/>
            </p:cNvSpPr>
            <p:nvPr/>
          </p:nvSpPr>
          <p:spPr bwMode="auto">
            <a:xfrm flipV="1">
              <a:off x="4835" y="870"/>
              <a:ext cx="1" cy="380"/>
            </a:xfrm>
            <a:prstGeom prst="line">
              <a:avLst/>
            </a:prstGeom>
            <a:noFill/>
            <a:ln w="9525">
              <a:solidFill>
                <a:schemeClr val="tx1"/>
              </a:solidFill>
              <a:round/>
              <a:headEnd type="triangle" w="med" len="med"/>
              <a:tailEnd/>
            </a:ln>
          </p:spPr>
          <p:txBody>
            <a:bodyPr wrap="none" anchor="ctr"/>
            <a:lstStyle/>
            <a:p>
              <a:endParaRPr lang="en-US" dirty="0"/>
            </a:p>
          </p:txBody>
        </p:sp>
        <p:sp>
          <p:nvSpPr>
            <p:cNvPr id="10270" name="Rectangle 29"/>
            <p:cNvSpPr>
              <a:spLocks noChangeArrowheads="1"/>
            </p:cNvSpPr>
            <p:nvPr/>
          </p:nvSpPr>
          <p:spPr bwMode="auto">
            <a:xfrm>
              <a:off x="4524" y="1087"/>
              <a:ext cx="784" cy="697"/>
            </a:xfrm>
            <a:prstGeom prst="rect">
              <a:avLst/>
            </a:prstGeom>
            <a:noFill/>
            <a:ln w="38100">
              <a:solidFill>
                <a:srgbClr val="FF3300"/>
              </a:solidFill>
              <a:miter lim="800000"/>
              <a:headEnd/>
              <a:tailEnd/>
            </a:ln>
          </p:spPr>
          <p:txBody>
            <a:bodyPr wrap="none" anchor="ctr"/>
            <a:lstStyle/>
            <a:p>
              <a:endParaRPr lang="en-US" dirty="0"/>
            </a:p>
          </p:txBody>
        </p:sp>
        <p:sp>
          <p:nvSpPr>
            <p:cNvPr id="10271" name="Text Box 30"/>
            <p:cNvSpPr txBox="1">
              <a:spLocks noChangeArrowheads="1"/>
            </p:cNvSpPr>
            <p:nvPr/>
          </p:nvSpPr>
          <p:spPr bwMode="auto">
            <a:xfrm>
              <a:off x="3953" y="922"/>
              <a:ext cx="987" cy="326"/>
            </a:xfrm>
            <a:prstGeom prst="rect">
              <a:avLst/>
            </a:prstGeom>
            <a:noFill/>
            <a:ln w="9525">
              <a:noFill/>
              <a:miter lim="800000"/>
              <a:headEnd/>
              <a:tailEnd/>
            </a:ln>
          </p:spPr>
          <p:txBody>
            <a:bodyPr>
              <a:spAutoFit/>
            </a:bodyPr>
            <a:lstStyle/>
            <a:p>
              <a:pPr algn="ctr"/>
              <a:r>
                <a:rPr lang="en-US" dirty="0">
                  <a:latin typeface="Times New Roman" pitchFamily="18" charset="0"/>
                </a:rPr>
                <a:t>Intermediate</a:t>
              </a:r>
            </a:p>
            <a:p>
              <a:pPr algn="ctr"/>
              <a:r>
                <a:rPr lang="en-US" dirty="0">
                  <a:latin typeface="Times New Roman" pitchFamily="18" charset="0"/>
                </a:rPr>
                <a:t>Language</a:t>
              </a:r>
            </a:p>
          </p:txBody>
        </p:sp>
      </p:grpSp>
      <p:sp>
        <p:nvSpPr>
          <p:cNvPr id="10244" name="Slide Number Placeholder 30"/>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FD3E323A-AEE2-4D06-B348-D26FA1C7B30A}" type="slidenum">
              <a:rPr lang="en-US" smtClean="0"/>
              <a:pPr/>
              <a:t>3</a:t>
            </a:fld>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7467600" cy="715962"/>
          </a:xfrm>
        </p:spPr>
        <p:txBody>
          <a:bodyPr/>
          <a:lstStyle/>
          <a:p>
            <a:pPr eaLnBrk="1" fontAlgn="auto" hangingPunct="1">
              <a:spcAft>
                <a:spcPts val="0"/>
              </a:spcAft>
              <a:defRPr/>
            </a:pPr>
            <a:r>
              <a:rPr lang="en-US" b="1" dirty="0" smtClean="0"/>
              <a:t>Identify Leaders</a:t>
            </a:r>
          </a:p>
        </p:txBody>
      </p:sp>
      <p:sp>
        <p:nvSpPr>
          <p:cNvPr id="38915"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38916" name="Picture 4"/>
          <p:cNvPicPr>
            <a:picLocks noChangeAspect="1" noChangeArrowheads="1"/>
          </p:cNvPicPr>
          <p:nvPr/>
        </p:nvPicPr>
        <p:blipFill>
          <a:blip r:embed="rId3"/>
          <a:srcRect/>
          <a:stretch>
            <a:fillRect/>
          </a:stretch>
        </p:blipFill>
        <p:spPr bwMode="auto">
          <a:xfrm>
            <a:off x="533400" y="1066800"/>
            <a:ext cx="7315200" cy="5614988"/>
          </a:xfrm>
          <a:prstGeom prst="rect">
            <a:avLst/>
          </a:prstGeom>
          <a:noFill/>
          <a:ln w="9525" algn="ctr">
            <a:noFill/>
            <a:miter lim="800000"/>
            <a:headEnd/>
            <a:tailEnd/>
          </a:ln>
        </p:spPr>
      </p:pic>
      <p:sp>
        <p:nvSpPr>
          <p:cNvPr id="38917"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61B41F2C-D04B-406E-A910-35796A9EC74D}"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7467600" cy="715962"/>
          </a:xfrm>
        </p:spPr>
        <p:txBody>
          <a:bodyPr/>
          <a:lstStyle/>
          <a:p>
            <a:pPr eaLnBrk="1" fontAlgn="auto" hangingPunct="1">
              <a:spcAft>
                <a:spcPts val="0"/>
              </a:spcAft>
              <a:defRPr/>
            </a:pPr>
            <a:r>
              <a:rPr lang="en-US" dirty="0" smtClean="0"/>
              <a:t>Control Flow Graph</a:t>
            </a:r>
          </a:p>
        </p:txBody>
      </p:sp>
      <p:sp>
        <p:nvSpPr>
          <p:cNvPr id="32771"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32772" name="Picture 4"/>
          <p:cNvPicPr>
            <a:picLocks noChangeAspect="1" noChangeArrowheads="1"/>
          </p:cNvPicPr>
          <p:nvPr/>
        </p:nvPicPr>
        <p:blipFill>
          <a:blip r:embed="rId3"/>
          <a:srcRect/>
          <a:stretch>
            <a:fillRect/>
          </a:stretch>
        </p:blipFill>
        <p:spPr bwMode="auto">
          <a:xfrm>
            <a:off x="533400" y="1066800"/>
            <a:ext cx="5943600" cy="5592763"/>
          </a:xfrm>
          <a:prstGeom prst="rect">
            <a:avLst/>
          </a:prstGeom>
          <a:noFill/>
          <a:ln w="9525" algn="ctr">
            <a:noFill/>
            <a:miter lim="800000"/>
            <a:headEnd/>
            <a:tailEnd/>
          </a:ln>
        </p:spPr>
      </p:pic>
      <p:sp>
        <p:nvSpPr>
          <p:cNvPr id="32773"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BAE760AC-D0BC-40F8-9782-0F31B7945C7C}"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BE-C19C-4C7A-9FA4-6B01E8112694}" type="slidenum">
              <a:rPr lang="en-US"/>
              <a:pPr/>
              <a:t>32</a:t>
            </a:fld>
            <a:endParaRPr lang="en-US"/>
          </a:p>
        </p:txBody>
      </p:sp>
      <p:sp>
        <p:nvSpPr>
          <p:cNvPr id="61442" name="Rectangle 2"/>
          <p:cNvSpPr>
            <a:spLocks noGrp="1" noChangeArrowheads="1"/>
          </p:cNvSpPr>
          <p:nvPr>
            <p:ph type="title"/>
          </p:nvPr>
        </p:nvSpPr>
        <p:spPr>
          <a:xfrm>
            <a:off x="639763" y="228600"/>
            <a:ext cx="7772400" cy="1143000"/>
          </a:xfrm>
        </p:spPr>
        <p:txBody>
          <a:bodyPr/>
          <a:lstStyle/>
          <a:p>
            <a:r>
              <a:rPr lang="en-US"/>
              <a:t>Flow graphs</a:t>
            </a:r>
          </a:p>
        </p:txBody>
      </p:sp>
      <p:sp>
        <p:nvSpPr>
          <p:cNvPr id="61443" name="Rectangle 3"/>
          <p:cNvSpPr>
            <a:spLocks noGrp="1" noChangeArrowheads="1"/>
          </p:cNvSpPr>
          <p:nvPr>
            <p:ph type="body" idx="1"/>
          </p:nvPr>
        </p:nvSpPr>
        <p:spPr>
          <a:xfrm>
            <a:off x="685800" y="1227138"/>
            <a:ext cx="7772400" cy="4868862"/>
          </a:xfrm>
        </p:spPr>
        <p:txBody>
          <a:bodyPr/>
          <a:lstStyle/>
          <a:p>
            <a:pPr>
              <a:lnSpc>
                <a:spcPct val="90000"/>
              </a:lnSpc>
            </a:pPr>
            <a:r>
              <a:rPr lang="en-US" sz="2400" b="1"/>
              <a:t>add control flow information to basic blocks</a:t>
            </a:r>
          </a:p>
          <a:p>
            <a:pPr>
              <a:lnSpc>
                <a:spcPct val="90000"/>
              </a:lnSpc>
            </a:pPr>
            <a:endParaRPr lang="en-US" sz="2400" b="1"/>
          </a:p>
          <a:p>
            <a:pPr>
              <a:lnSpc>
                <a:spcPct val="90000"/>
              </a:lnSpc>
            </a:pPr>
            <a:r>
              <a:rPr lang="en-US" sz="2400" b="1"/>
              <a:t>nodes are the basic blocks</a:t>
            </a:r>
          </a:p>
          <a:p>
            <a:pPr>
              <a:lnSpc>
                <a:spcPct val="90000"/>
              </a:lnSpc>
            </a:pPr>
            <a:endParaRPr lang="en-US" sz="2400" b="1"/>
          </a:p>
          <a:p>
            <a:pPr>
              <a:lnSpc>
                <a:spcPct val="90000"/>
              </a:lnSpc>
            </a:pPr>
            <a:r>
              <a:rPr lang="en-US" sz="2400" b="1"/>
              <a:t>there is a directed edge from B</a:t>
            </a:r>
            <a:r>
              <a:rPr lang="en-US" sz="2400" b="1" baseline="-25000"/>
              <a:t>1</a:t>
            </a:r>
            <a:r>
              <a:rPr lang="en-US" sz="2400" b="1"/>
              <a:t> to B</a:t>
            </a:r>
            <a:r>
              <a:rPr lang="en-US" sz="2400" b="1" baseline="-25000"/>
              <a:t>2</a:t>
            </a:r>
            <a:r>
              <a:rPr lang="en-US" sz="2400" b="1"/>
              <a:t> if B</a:t>
            </a:r>
            <a:r>
              <a:rPr lang="en-US" sz="2400" b="1" baseline="-25000"/>
              <a:t>2</a:t>
            </a:r>
            <a:r>
              <a:rPr lang="en-US" sz="2400" b="1"/>
              <a:t> can follow B</a:t>
            </a:r>
            <a:r>
              <a:rPr lang="en-US" sz="2400" b="1" baseline="-25000"/>
              <a:t>1</a:t>
            </a:r>
            <a:r>
              <a:rPr lang="en-US" sz="2400" b="1"/>
              <a:t> in some execution sequence</a:t>
            </a:r>
          </a:p>
          <a:p>
            <a:pPr>
              <a:lnSpc>
                <a:spcPct val="90000"/>
              </a:lnSpc>
            </a:pPr>
            <a:endParaRPr lang="en-US" sz="2400" b="1"/>
          </a:p>
          <a:p>
            <a:pPr lvl="1">
              <a:lnSpc>
                <a:spcPct val="90000"/>
              </a:lnSpc>
            </a:pPr>
            <a:r>
              <a:rPr lang="en-US" sz="2000" b="1"/>
              <a:t>there is a jump from the last statement of B</a:t>
            </a:r>
            <a:r>
              <a:rPr lang="en-US" sz="2400" b="1" baseline="-25000"/>
              <a:t>1</a:t>
            </a:r>
            <a:r>
              <a:rPr lang="en-US" sz="2000" b="1"/>
              <a:t> to the first statement of B</a:t>
            </a:r>
            <a:r>
              <a:rPr lang="en-US" sz="2400" b="1" baseline="-25000"/>
              <a:t>2</a:t>
            </a:r>
          </a:p>
          <a:p>
            <a:pPr lvl="1">
              <a:lnSpc>
                <a:spcPct val="90000"/>
              </a:lnSpc>
            </a:pPr>
            <a:r>
              <a:rPr lang="en-US" sz="2000" b="1"/>
              <a:t>B</a:t>
            </a:r>
            <a:r>
              <a:rPr lang="en-US" sz="2400" b="1" baseline="-25000"/>
              <a:t>2</a:t>
            </a:r>
            <a:r>
              <a:rPr lang="en-US" sz="2000" b="1"/>
              <a:t> follows B</a:t>
            </a:r>
            <a:r>
              <a:rPr lang="en-US" sz="2400" b="1" baseline="-25000"/>
              <a:t>1</a:t>
            </a:r>
            <a:r>
              <a:rPr lang="en-US" sz="2000" b="1"/>
              <a:t> in natural order of execution </a:t>
            </a:r>
          </a:p>
          <a:p>
            <a:pPr>
              <a:lnSpc>
                <a:spcPct val="90000"/>
              </a:lnSpc>
            </a:pPr>
            <a:endParaRPr lang="en-US" sz="2400" b="1"/>
          </a:p>
          <a:p>
            <a:pPr>
              <a:lnSpc>
                <a:spcPct val="90000"/>
              </a:lnSpc>
            </a:pPr>
            <a:r>
              <a:rPr lang="en-US" sz="2400" b="1"/>
              <a:t>initial node: block with first statement as leader</a:t>
            </a:r>
          </a:p>
        </p:txBody>
      </p:sp>
    </p:spTree>
    <p:extLst>
      <p:ext uri="{BB962C8B-B14F-4D97-AF65-F5344CB8AC3E}">
        <p14:creationId xmlns:p14="http://schemas.microsoft.com/office/powerpoint/2010/main" val="3650935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7467600" cy="639762"/>
          </a:xfrm>
        </p:spPr>
        <p:txBody>
          <a:bodyPr/>
          <a:lstStyle/>
          <a:p>
            <a:pPr eaLnBrk="1" fontAlgn="auto" hangingPunct="1">
              <a:spcAft>
                <a:spcPts val="0"/>
              </a:spcAft>
              <a:defRPr/>
            </a:pPr>
            <a:r>
              <a:rPr lang="en-US" b="1" dirty="0" smtClean="0"/>
              <a:t>Identify Leaders – Example 2:</a:t>
            </a:r>
          </a:p>
        </p:txBody>
      </p:sp>
      <p:pic>
        <p:nvPicPr>
          <p:cNvPr id="39939" name="Picture 4"/>
          <p:cNvPicPr>
            <a:picLocks noChangeAspect="1" noChangeArrowheads="1"/>
          </p:cNvPicPr>
          <p:nvPr/>
        </p:nvPicPr>
        <p:blipFill>
          <a:blip r:embed="rId3"/>
          <a:srcRect b="4271"/>
          <a:stretch>
            <a:fillRect/>
          </a:stretch>
        </p:blipFill>
        <p:spPr bwMode="auto">
          <a:xfrm>
            <a:off x="2895600" y="1066800"/>
            <a:ext cx="3684588" cy="5638800"/>
          </a:xfrm>
          <a:prstGeom prst="rect">
            <a:avLst/>
          </a:prstGeom>
          <a:noFill/>
          <a:ln w="9525" algn="ctr">
            <a:noFill/>
            <a:miter lim="800000"/>
            <a:headEnd/>
            <a:tailEnd/>
          </a:ln>
        </p:spPr>
      </p:pic>
      <p:sp>
        <p:nvSpPr>
          <p:cNvPr id="39940"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82519A93-4AF7-451B-9296-54945F7A4D8D}"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7467600" cy="639762"/>
          </a:xfrm>
        </p:spPr>
        <p:txBody>
          <a:bodyPr/>
          <a:lstStyle/>
          <a:p>
            <a:pPr eaLnBrk="1" fontAlgn="auto" hangingPunct="1">
              <a:spcAft>
                <a:spcPts val="0"/>
              </a:spcAft>
              <a:defRPr/>
            </a:pPr>
            <a:r>
              <a:rPr lang="en-US" sz="3200" b="1" dirty="0" smtClean="0"/>
              <a:t>Identify Leaders – Example 2:</a:t>
            </a:r>
          </a:p>
        </p:txBody>
      </p:sp>
      <p:sp>
        <p:nvSpPr>
          <p:cNvPr id="1546243" name="Rectangle 3"/>
          <p:cNvSpPr>
            <a:spLocks noGrp="1" noChangeArrowheads="1"/>
          </p:cNvSpPr>
          <p:nvPr>
            <p:ph sz="quarter" idx="1"/>
          </p:nvPr>
        </p:nvSpPr>
        <p:spPr>
          <a:xfrm>
            <a:off x="4953000" y="1066800"/>
            <a:ext cx="4038600" cy="3048000"/>
          </a:xfrm>
        </p:spPr>
        <p:txBody>
          <a:bodyPr/>
          <a:lstStyle/>
          <a:p>
            <a:pPr eaLnBrk="1" hangingPunct="1"/>
            <a:r>
              <a:rPr lang="en-US" sz="2000" smtClean="0">
                <a:solidFill>
                  <a:srgbClr val="3333FF"/>
                </a:solidFill>
              </a:rPr>
              <a:t>According to rule 1 : 1</a:t>
            </a:r>
          </a:p>
          <a:p>
            <a:pPr eaLnBrk="1" hangingPunct="1"/>
            <a:r>
              <a:rPr lang="en-US" sz="2000" smtClean="0">
                <a:solidFill>
                  <a:srgbClr val="3333FF"/>
                </a:solidFill>
              </a:rPr>
              <a:t>According to rule 2 : 3, 2, 13</a:t>
            </a:r>
          </a:p>
          <a:p>
            <a:pPr eaLnBrk="1" hangingPunct="1"/>
            <a:r>
              <a:rPr lang="en-US" sz="2000" smtClean="0">
                <a:solidFill>
                  <a:srgbClr val="3333FF"/>
                </a:solidFill>
              </a:rPr>
              <a:t>According to rule 3 : 10, 12</a:t>
            </a:r>
          </a:p>
          <a:p>
            <a:pPr eaLnBrk="1" hangingPunct="1"/>
            <a:endParaRPr lang="en-US" sz="2000" smtClean="0">
              <a:solidFill>
                <a:srgbClr val="3333FF"/>
              </a:solidFill>
            </a:endParaRPr>
          </a:p>
        </p:txBody>
      </p:sp>
      <p:pic>
        <p:nvPicPr>
          <p:cNvPr id="40964" name="Picture 4"/>
          <p:cNvPicPr>
            <a:picLocks noChangeAspect="1" noChangeArrowheads="1"/>
          </p:cNvPicPr>
          <p:nvPr/>
        </p:nvPicPr>
        <p:blipFill>
          <a:blip r:embed="rId3"/>
          <a:srcRect b="4271"/>
          <a:stretch>
            <a:fillRect/>
          </a:stretch>
        </p:blipFill>
        <p:spPr bwMode="auto">
          <a:xfrm>
            <a:off x="838200" y="990600"/>
            <a:ext cx="3684588" cy="5638800"/>
          </a:xfrm>
          <a:prstGeom prst="rect">
            <a:avLst/>
          </a:prstGeom>
          <a:noFill/>
          <a:ln w="9525" algn="ctr">
            <a:noFill/>
            <a:miter lim="800000"/>
            <a:headEnd/>
            <a:tailEnd/>
          </a:ln>
        </p:spPr>
      </p:pic>
      <p:sp>
        <p:nvSpPr>
          <p:cNvPr id="40965"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99409F92-7CBF-44C8-B0A0-E9AD64B24B82}" type="slidenum">
              <a:rPr lang="en-US" smtClean="0"/>
              <a:pPr/>
              <a:t>34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6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35EEB8B7-0F7D-4CFB-B61B-6F27B7C02B7E}" type="slidenum">
              <a:rPr lang="en-US" smtClean="0"/>
              <a:pPr>
                <a:defRPr/>
              </a:pPr>
              <a:t>35</a:t>
            </a:fld>
            <a:endParaRPr lang="en-US" dirty="0"/>
          </a:p>
        </p:txBody>
      </p:sp>
      <p:sp>
        <p:nvSpPr>
          <p:cNvPr id="5" name="Rectangle 4"/>
          <p:cNvSpPr/>
          <p:nvPr/>
        </p:nvSpPr>
        <p:spPr>
          <a:xfrm>
            <a:off x="609600" y="762000"/>
            <a:ext cx="6934200" cy="4185761"/>
          </a:xfrm>
          <a:prstGeom prst="rect">
            <a:avLst/>
          </a:prstGeom>
        </p:spPr>
        <p:txBody>
          <a:bodyPr wrap="square">
            <a:spAutoFit/>
          </a:bodyPr>
          <a:lstStyle/>
          <a:p>
            <a:r>
              <a:rPr lang="en-US" sz="3600" b="1" dirty="0">
                <a:solidFill>
                  <a:srgbClr val="000000"/>
                </a:solidFill>
                <a:latin typeface="Verdana" panose="020B0604030504040204" pitchFamily="34" charset="0"/>
              </a:rPr>
              <a:t>Basic block identification</a:t>
            </a:r>
          </a:p>
          <a:p>
            <a:pPr algn="just"/>
            <a:endParaRPr lang="en-US" dirty="0" smtClean="0">
              <a:solidFill>
                <a:srgbClr val="000000"/>
              </a:solidFill>
              <a:latin typeface="Verdana" panose="020B0604030504040204" pitchFamily="34" charset="0"/>
            </a:endParaRPr>
          </a:p>
          <a:p>
            <a:pPr algn="just"/>
            <a:r>
              <a:rPr lang="en-US" sz="1800" dirty="0" smtClean="0">
                <a:solidFill>
                  <a:srgbClr val="000000"/>
                </a:solidFill>
                <a:latin typeface="Verdana" panose="020B0604030504040204" pitchFamily="34" charset="0"/>
              </a:rPr>
              <a:t>We </a:t>
            </a:r>
            <a:r>
              <a:rPr lang="en-US" sz="1800" dirty="0">
                <a:solidFill>
                  <a:srgbClr val="000000"/>
                </a:solidFill>
                <a:latin typeface="Verdana" panose="020B0604030504040204" pitchFamily="34" charset="0"/>
              </a:rPr>
              <a:t>may use the following algorithm to find the basic blocks in a program:</a:t>
            </a:r>
          </a:p>
          <a:p>
            <a:pPr algn="just">
              <a:buFont typeface="Arial" panose="020B0604020202020204" pitchFamily="34" charset="0"/>
              <a:buChar char="•"/>
            </a:pPr>
            <a:r>
              <a:rPr lang="en-US" sz="1800" dirty="0">
                <a:solidFill>
                  <a:srgbClr val="000000"/>
                </a:solidFill>
                <a:latin typeface="Verdana" panose="020B0604030504040204" pitchFamily="34" charset="0"/>
              </a:rPr>
              <a:t>Search header statements of all the basic blocks from where a basic block starts:</a:t>
            </a:r>
          </a:p>
          <a:p>
            <a:pPr marL="742950" lvl="1" indent="-285750">
              <a:buFont typeface="Arial" panose="020B0604020202020204" pitchFamily="34" charset="0"/>
              <a:buChar char="•"/>
            </a:pPr>
            <a:r>
              <a:rPr lang="en-US" sz="1800" dirty="0">
                <a:solidFill>
                  <a:srgbClr val="000000"/>
                </a:solidFill>
                <a:latin typeface="Verdana" panose="020B0604030504040204" pitchFamily="34" charset="0"/>
              </a:rPr>
              <a:t>First statement of a program.</a:t>
            </a:r>
          </a:p>
          <a:p>
            <a:pPr marL="742950" lvl="1" indent="-285750">
              <a:buFont typeface="Arial" panose="020B0604020202020204" pitchFamily="34" charset="0"/>
              <a:buChar char="•"/>
            </a:pPr>
            <a:r>
              <a:rPr lang="en-US" sz="1800" dirty="0">
                <a:solidFill>
                  <a:srgbClr val="000000"/>
                </a:solidFill>
                <a:latin typeface="Verdana" panose="020B0604030504040204" pitchFamily="34" charset="0"/>
              </a:rPr>
              <a:t>Statements that are target of any branch (conditional/unconditional).</a:t>
            </a:r>
          </a:p>
          <a:p>
            <a:pPr marL="742950" lvl="1" indent="-285750">
              <a:buFont typeface="Arial" panose="020B0604020202020204" pitchFamily="34" charset="0"/>
              <a:buChar char="•"/>
            </a:pPr>
            <a:r>
              <a:rPr lang="en-US" sz="1800" dirty="0">
                <a:solidFill>
                  <a:srgbClr val="000000"/>
                </a:solidFill>
                <a:latin typeface="Verdana" panose="020B0604030504040204" pitchFamily="34" charset="0"/>
              </a:rPr>
              <a:t>Statements that follow any branch statement.</a:t>
            </a:r>
          </a:p>
          <a:p>
            <a:pPr algn="just">
              <a:buFont typeface="Arial" panose="020B0604020202020204" pitchFamily="34" charset="0"/>
              <a:buChar char="•"/>
            </a:pPr>
            <a:r>
              <a:rPr lang="en-US" sz="1800" dirty="0">
                <a:solidFill>
                  <a:srgbClr val="000000"/>
                </a:solidFill>
                <a:latin typeface="Verdana" panose="020B0604030504040204" pitchFamily="34" charset="0"/>
              </a:rPr>
              <a:t>Header statements and the statements following them form a basic block.</a:t>
            </a:r>
          </a:p>
          <a:p>
            <a:pPr algn="just">
              <a:buFont typeface="Arial" panose="020B0604020202020204" pitchFamily="34" charset="0"/>
              <a:buChar char="•"/>
            </a:pPr>
            <a:r>
              <a:rPr lang="en-US" sz="1800" dirty="0">
                <a:solidFill>
                  <a:srgbClr val="000000"/>
                </a:solidFill>
                <a:latin typeface="Verdana" panose="020B0604030504040204" pitchFamily="34" charset="0"/>
              </a:rPr>
              <a:t>A basic block does not include any header statement of any other basic block.</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49116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35EEB8B7-0F7D-4CFB-B61B-6F27B7C02B7E}" type="slidenum">
              <a:rPr lang="en-US" smtClean="0"/>
              <a:pPr>
                <a:defRPr/>
              </a:pPr>
              <a:t>36</a:t>
            </a:fld>
            <a:endParaRPr lang="en-US" dirty="0"/>
          </a:p>
        </p:txBody>
      </p:sp>
      <p:pic>
        <p:nvPicPr>
          <p:cNvPr id="1026" name="Picture 2" descr="Basic Blocks"/>
          <p:cNvPicPr>
            <a:picLocks noChangeAspect="1" noChangeArrowheads="1"/>
          </p:cNvPicPr>
          <p:nvPr/>
        </p:nvPicPr>
        <p:blipFill rotWithShape="1">
          <a:blip r:embed="rId2">
            <a:extLst>
              <a:ext uri="{28A0092B-C50C-407E-A947-70E740481C1C}">
                <a14:useLocalDpi xmlns:a14="http://schemas.microsoft.com/office/drawing/2010/main" val="0"/>
              </a:ext>
            </a:extLst>
          </a:blip>
          <a:srcRect r="60170"/>
          <a:stretch/>
        </p:blipFill>
        <p:spPr bwMode="auto">
          <a:xfrm>
            <a:off x="457201" y="274639"/>
            <a:ext cx="1752599" cy="4373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trol Flow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74637"/>
            <a:ext cx="4700588" cy="49033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sic Blocks"/>
          <p:cNvPicPr>
            <a:picLocks noChangeAspect="1" noChangeArrowheads="1"/>
          </p:cNvPicPr>
          <p:nvPr/>
        </p:nvPicPr>
        <p:blipFill rotWithShape="1">
          <a:blip r:embed="rId2">
            <a:extLst>
              <a:ext uri="{28A0092B-C50C-407E-A947-70E740481C1C}">
                <a14:useLocalDpi xmlns:a14="http://schemas.microsoft.com/office/drawing/2010/main" val="0"/>
              </a:ext>
            </a:extLst>
          </a:blip>
          <a:srcRect l="60611"/>
          <a:stretch/>
        </p:blipFill>
        <p:spPr bwMode="auto">
          <a:xfrm>
            <a:off x="2209800" y="274637"/>
            <a:ext cx="1733209" cy="4306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0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35EEB8B7-0F7D-4CFB-B61B-6F27B7C02B7E}" type="slidenum">
              <a:rPr lang="en-US" smtClean="0"/>
              <a:pPr>
                <a:defRPr/>
              </a:pPr>
              <a:t>37</a:t>
            </a:fld>
            <a:endParaRPr lang="en-US" dirty="0"/>
          </a:p>
        </p:txBody>
      </p:sp>
      <p:pic>
        <p:nvPicPr>
          <p:cNvPr id="5" name="Picture 4"/>
          <p:cNvPicPr>
            <a:picLocks noChangeAspect="1"/>
          </p:cNvPicPr>
          <p:nvPr/>
        </p:nvPicPr>
        <p:blipFill rotWithShape="1">
          <a:blip r:embed="rId2"/>
          <a:srcRect l="29502" t="25000" r="27746" b="16667"/>
          <a:stretch/>
        </p:blipFill>
        <p:spPr>
          <a:xfrm>
            <a:off x="228600" y="87354"/>
            <a:ext cx="8305800" cy="6371573"/>
          </a:xfrm>
          <a:prstGeom prst="rect">
            <a:avLst/>
          </a:prstGeom>
        </p:spPr>
      </p:pic>
    </p:spTree>
    <p:extLst>
      <p:ext uri="{BB962C8B-B14F-4D97-AF65-F5344CB8AC3E}">
        <p14:creationId xmlns:p14="http://schemas.microsoft.com/office/powerpoint/2010/main" val="306019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fontAlgn="auto" hangingPunct="1">
              <a:spcAft>
                <a:spcPts val="0"/>
              </a:spcAft>
              <a:defRPr/>
            </a:pPr>
            <a:r>
              <a:rPr lang="en-US" altLang="zh-CN" smtClean="0">
                <a:ea typeface="宋体" charset="-122"/>
              </a:rPr>
              <a:t>Code optimization</a:t>
            </a:r>
            <a:endParaRPr lang="zh-CN" altLang="en-US" smtClean="0">
              <a:ea typeface="宋体" charset="-122"/>
            </a:endParaRPr>
          </a:p>
        </p:txBody>
      </p:sp>
      <p:sp>
        <p:nvSpPr>
          <p:cNvPr id="9219" name="内容占位符 2"/>
          <p:cNvSpPr>
            <a:spLocks noGrp="1"/>
          </p:cNvSpPr>
          <p:nvPr>
            <p:ph sz="quarter" idx="1"/>
          </p:nvPr>
        </p:nvSpPr>
        <p:spPr>
          <a:xfrm>
            <a:off x="457200" y="1740877"/>
            <a:ext cx="7467600" cy="4498731"/>
          </a:xfrm>
        </p:spPr>
        <p:txBody>
          <a:bodyPr/>
          <a:lstStyle/>
          <a:p>
            <a:pPr eaLnBrk="1" hangingPunct="1"/>
            <a:r>
              <a:rPr lang="en-US" altLang="zh-CN" smtClean="0"/>
              <a:t>Elimination of unnecessary instructions</a:t>
            </a:r>
          </a:p>
          <a:p>
            <a:pPr eaLnBrk="1" hangingPunct="1"/>
            <a:r>
              <a:rPr lang="en-US" altLang="zh-CN" smtClean="0"/>
              <a:t>Replacement of one sequence of instructions by a faster sequence of instructions</a:t>
            </a:r>
          </a:p>
          <a:p>
            <a:pPr eaLnBrk="1" hangingPunct="1"/>
            <a:endParaRPr lang="en-US" altLang="zh-CN" smtClean="0"/>
          </a:p>
          <a:p>
            <a:pPr eaLnBrk="1" hangingPunct="1"/>
            <a:r>
              <a:rPr lang="en-US" altLang="zh-CN" smtClean="0"/>
              <a:t>Local optimization</a:t>
            </a:r>
          </a:p>
          <a:p>
            <a:pPr eaLnBrk="1" hangingPunct="1"/>
            <a:r>
              <a:rPr lang="en-US" altLang="zh-CN" smtClean="0"/>
              <a:t>Global optimizations</a:t>
            </a:r>
          </a:p>
          <a:p>
            <a:pPr lvl="1" eaLnBrk="1" hangingPunct="1"/>
            <a:r>
              <a:rPr lang="en-US" altLang="zh-CN" smtClean="0"/>
              <a:t>based on data flow analyses</a:t>
            </a:r>
            <a:endParaRPr lang="zh-CN" altLang="en-US" smtClean="0"/>
          </a:p>
        </p:txBody>
      </p:sp>
      <p:sp>
        <p:nvSpPr>
          <p:cNvPr id="9220"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5">
                <a:solidFill>
                  <a:schemeClr val="tx1"/>
                </a:solidFill>
                <a:latin typeface="Times New Roman" panose="02020603050405020304" pitchFamily="18" charset="0"/>
              </a:defRPr>
            </a:lvl1pPr>
            <a:lvl2pPr marL="685817" indent="-263776">
              <a:defRPr sz="2215">
                <a:solidFill>
                  <a:schemeClr val="tx1"/>
                </a:solidFill>
                <a:latin typeface="Times New Roman" panose="02020603050405020304" pitchFamily="18" charset="0"/>
              </a:defRPr>
            </a:lvl2pPr>
            <a:lvl3pPr marL="1055103" indent="-211021">
              <a:defRPr sz="2215">
                <a:solidFill>
                  <a:schemeClr val="tx1"/>
                </a:solidFill>
                <a:latin typeface="Times New Roman" panose="02020603050405020304" pitchFamily="18" charset="0"/>
              </a:defRPr>
            </a:lvl3pPr>
            <a:lvl4pPr marL="1477145" indent="-211021">
              <a:defRPr sz="2215">
                <a:solidFill>
                  <a:schemeClr val="tx1"/>
                </a:solidFill>
                <a:latin typeface="Times New Roman" panose="02020603050405020304" pitchFamily="18" charset="0"/>
              </a:defRPr>
            </a:lvl4pPr>
            <a:lvl5pPr marL="1899186" indent="-211021">
              <a:defRPr sz="2215">
                <a:solidFill>
                  <a:schemeClr val="tx1"/>
                </a:solidFill>
                <a:latin typeface="Times New Roman" panose="02020603050405020304" pitchFamily="18" charset="0"/>
              </a:defRPr>
            </a:lvl5pPr>
            <a:lvl6pPr marL="2321227" indent="-211021" eaLnBrk="0" fontAlgn="base" hangingPunct="0">
              <a:spcBef>
                <a:spcPct val="0"/>
              </a:spcBef>
              <a:spcAft>
                <a:spcPct val="0"/>
              </a:spcAft>
              <a:defRPr sz="2215">
                <a:solidFill>
                  <a:schemeClr val="tx1"/>
                </a:solidFill>
                <a:latin typeface="Times New Roman" panose="02020603050405020304" pitchFamily="18" charset="0"/>
              </a:defRPr>
            </a:lvl6pPr>
            <a:lvl7pPr marL="2743269" indent="-211021" eaLnBrk="0" fontAlgn="base" hangingPunct="0">
              <a:spcBef>
                <a:spcPct val="0"/>
              </a:spcBef>
              <a:spcAft>
                <a:spcPct val="0"/>
              </a:spcAft>
              <a:defRPr sz="2215">
                <a:solidFill>
                  <a:schemeClr val="tx1"/>
                </a:solidFill>
                <a:latin typeface="Times New Roman" panose="02020603050405020304" pitchFamily="18" charset="0"/>
              </a:defRPr>
            </a:lvl7pPr>
            <a:lvl8pPr marL="3165310" indent="-211021" eaLnBrk="0" fontAlgn="base" hangingPunct="0">
              <a:spcBef>
                <a:spcPct val="0"/>
              </a:spcBef>
              <a:spcAft>
                <a:spcPct val="0"/>
              </a:spcAft>
              <a:defRPr sz="2215">
                <a:solidFill>
                  <a:schemeClr val="tx1"/>
                </a:solidFill>
                <a:latin typeface="Times New Roman" panose="02020603050405020304" pitchFamily="18" charset="0"/>
              </a:defRPr>
            </a:lvl8pPr>
            <a:lvl9pPr marL="3587351" indent="-211021" eaLnBrk="0" fontAlgn="base" hangingPunct="0">
              <a:spcBef>
                <a:spcPct val="0"/>
              </a:spcBef>
              <a:spcAft>
                <a:spcPct val="0"/>
              </a:spcAft>
              <a:defRPr sz="2215">
                <a:solidFill>
                  <a:schemeClr val="tx1"/>
                </a:solidFill>
                <a:latin typeface="Times New Roman" panose="02020603050405020304" pitchFamily="18" charset="0"/>
              </a:defRPr>
            </a:lvl9pPr>
          </a:lstStyle>
          <a:p>
            <a:fld id="{6AABFE68-ABC9-4F7D-9D00-0D6E6924CC69}" type="slidenum">
              <a:rPr lang="en-US" altLang="zh-CN" sz="1292">
                <a:solidFill>
                  <a:srgbClr val="FFFFFF"/>
                </a:solidFill>
              </a:rPr>
              <a:pPr/>
              <a:t>38</a:t>
            </a:fld>
            <a:endParaRPr lang="en-US" altLang="zh-CN" sz="1292">
              <a:solidFill>
                <a:srgbClr val="FFFFFF"/>
              </a:solidFill>
            </a:endParaRPr>
          </a:p>
        </p:txBody>
      </p:sp>
    </p:spTree>
    <p:extLst>
      <p:ext uri="{BB962C8B-B14F-4D97-AF65-F5344CB8AC3E}">
        <p14:creationId xmlns:p14="http://schemas.microsoft.com/office/powerpoint/2010/main" val="581489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EF32A3-A2DC-4E75-944D-768C8B9A0099}" type="slidenum">
              <a:rPr lang="en-US"/>
              <a:pPr/>
              <a:t>39</a:t>
            </a:fld>
            <a:endParaRPr lang="en-US"/>
          </a:p>
        </p:txBody>
      </p:sp>
      <p:sp>
        <p:nvSpPr>
          <p:cNvPr id="64514" name="Rectangle 2"/>
          <p:cNvSpPr>
            <a:spLocks noGrp="1" noChangeArrowheads="1"/>
          </p:cNvSpPr>
          <p:nvPr>
            <p:ph type="title"/>
          </p:nvPr>
        </p:nvSpPr>
        <p:spPr>
          <a:xfrm>
            <a:off x="639763" y="228600"/>
            <a:ext cx="7772400" cy="1143000"/>
          </a:xfrm>
        </p:spPr>
        <p:txBody>
          <a:bodyPr/>
          <a:lstStyle/>
          <a:p>
            <a:r>
              <a:rPr lang="en-US"/>
              <a:t>Next use information</a:t>
            </a:r>
          </a:p>
        </p:txBody>
      </p:sp>
      <p:sp>
        <p:nvSpPr>
          <p:cNvPr id="64515" name="Rectangle 3"/>
          <p:cNvSpPr>
            <a:spLocks noGrp="1" noChangeArrowheads="1"/>
          </p:cNvSpPr>
          <p:nvPr>
            <p:ph type="body" idx="1"/>
          </p:nvPr>
        </p:nvSpPr>
        <p:spPr>
          <a:xfrm>
            <a:off x="685800" y="1160463"/>
            <a:ext cx="7772400" cy="5035550"/>
          </a:xfrm>
        </p:spPr>
        <p:txBody>
          <a:bodyPr/>
          <a:lstStyle/>
          <a:p>
            <a:pPr>
              <a:lnSpc>
                <a:spcPct val="90000"/>
              </a:lnSpc>
            </a:pPr>
            <a:r>
              <a:rPr lang="en-US" sz="2400" b="1"/>
              <a:t>for register and temporary allocation</a:t>
            </a:r>
          </a:p>
          <a:p>
            <a:pPr>
              <a:lnSpc>
                <a:spcPct val="90000"/>
              </a:lnSpc>
            </a:pPr>
            <a:endParaRPr lang="en-US" sz="2400" b="1"/>
          </a:p>
          <a:p>
            <a:pPr>
              <a:lnSpc>
                <a:spcPct val="90000"/>
              </a:lnSpc>
            </a:pPr>
            <a:r>
              <a:rPr lang="en-US" sz="2400" b="1"/>
              <a:t>remove variables from registers if not used</a:t>
            </a:r>
          </a:p>
          <a:p>
            <a:pPr>
              <a:lnSpc>
                <a:spcPct val="90000"/>
              </a:lnSpc>
            </a:pPr>
            <a:endParaRPr lang="en-US" sz="2400" b="1"/>
          </a:p>
          <a:p>
            <a:pPr>
              <a:lnSpc>
                <a:spcPct val="90000"/>
              </a:lnSpc>
            </a:pPr>
            <a:r>
              <a:rPr lang="en-US" sz="2400" b="1"/>
              <a:t>statement X = Y op Z </a:t>
            </a:r>
          </a:p>
          <a:p>
            <a:pPr>
              <a:lnSpc>
                <a:spcPct val="90000"/>
              </a:lnSpc>
              <a:buFontTx/>
              <a:buNone/>
            </a:pPr>
            <a:r>
              <a:rPr lang="en-US" sz="2400" b="1"/>
              <a:t>	defines X and uses Y and Z</a:t>
            </a:r>
          </a:p>
          <a:p>
            <a:pPr>
              <a:lnSpc>
                <a:spcPct val="90000"/>
              </a:lnSpc>
            </a:pPr>
            <a:endParaRPr lang="en-US" sz="2400" b="1"/>
          </a:p>
          <a:p>
            <a:pPr>
              <a:lnSpc>
                <a:spcPct val="90000"/>
              </a:lnSpc>
            </a:pPr>
            <a:r>
              <a:rPr lang="en-US" sz="2400" b="1"/>
              <a:t>scan each basic blocks backwards</a:t>
            </a:r>
          </a:p>
          <a:p>
            <a:pPr>
              <a:lnSpc>
                <a:spcPct val="90000"/>
              </a:lnSpc>
            </a:pPr>
            <a:endParaRPr lang="en-US" sz="2400" b="1"/>
          </a:p>
          <a:p>
            <a:pPr>
              <a:lnSpc>
                <a:spcPct val="90000"/>
              </a:lnSpc>
            </a:pPr>
            <a:r>
              <a:rPr lang="en-US" sz="2400" b="1"/>
              <a:t>assume all temporaries are dead on exit and all user variables are live on exit</a:t>
            </a:r>
          </a:p>
        </p:txBody>
      </p:sp>
    </p:spTree>
    <p:extLst>
      <p:ext uri="{BB962C8B-B14F-4D97-AF65-F5344CB8AC3E}">
        <p14:creationId xmlns:p14="http://schemas.microsoft.com/office/powerpoint/2010/main" val="2236828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467600" cy="639762"/>
          </a:xfrm>
        </p:spPr>
        <p:txBody>
          <a:bodyPr/>
          <a:lstStyle/>
          <a:p>
            <a:pPr eaLnBrk="1" fontAlgn="auto" hangingPunct="1">
              <a:spcAft>
                <a:spcPts val="0"/>
              </a:spcAft>
              <a:defRPr/>
            </a:pPr>
            <a:r>
              <a:rPr lang="en-US" sz="3200" dirty="0" smtClean="0"/>
              <a:t>Input to the Code Generator</a:t>
            </a:r>
          </a:p>
        </p:txBody>
      </p:sp>
      <p:sp>
        <p:nvSpPr>
          <p:cNvPr id="11267" name="Rectangle 3"/>
          <p:cNvSpPr>
            <a:spLocks noGrp="1" noChangeArrowheads="1"/>
          </p:cNvSpPr>
          <p:nvPr>
            <p:ph sz="quarter" idx="1"/>
          </p:nvPr>
        </p:nvSpPr>
        <p:spPr>
          <a:xfrm>
            <a:off x="228600" y="1066800"/>
            <a:ext cx="8610600" cy="5638800"/>
          </a:xfrm>
        </p:spPr>
        <p:txBody>
          <a:bodyPr/>
          <a:lstStyle/>
          <a:p>
            <a:pPr eaLnBrk="1" hangingPunct="1"/>
            <a:r>
              <a:rPr lang="en-US" sz="2800" dirty="0" smtClean="0"/>
              <a:t>We assume, front end has </a:t>
            </a:r>
          </a:p>
          <a:p>
            <a:pPr lvl="1" eaLnBrk="1" hangingPunct="1"/>
            <a:r>
              <a:rPr lang="en-US" sz="2400" dirty="0" smtClean="0"/>
              <a:t>Scanned, parsed and translate the source program into a reasonably detailed intermediate representations</a:t>
            </a:r>
          </a:p>
          <a:p>
            <a:pPr lvl="1" eaLnBrk="1" hangingPunct="1"/>
            <a:r>
              <a:rPr lang="en-US" sz="2400" dirty="0" smtClean="0"/>
              <a:t>Type checking, type conversion and obvious semantic errors have already been detected</a:t>
            </a:r>
          </a:p>
          <a:p>
            <a:pPr lvl="1" eaLnBrk="1" hangingPunct="1"/>
            <a:r>
              <a:rPr lang="en-US" sz="2400" dirty="0" smtClean="0"/>
              <a:t>Symbol table is able to provide run-time address of the data objects</a:t>
            </a:r>
          </a:p>
          <a:p>
            <a:pPr lvl="1" eaLnBrk="1" hangingPunct="1"/>
            <a:r>
              <a:rPr lang="en-US" sz="2400" dirty="0" smtClean="0"/>
              <a:t>Intermediate representations may be</a:t>
            </a:r>
          </a:p>
          <a:p>
            <a:pPr lvl="2" eaLnBrk="1" hangingPunct="1"/>
            <a:r>
              <a:rPr lang="en-US" sz="2000" dirty="0" smtClean="0"/>
              <a:t>Postfix notations</a:t>
            </a:r>
          </a:p>
          <a:p>
            <a:pPr lvl="2" eaLnBrk="1" hangingPunct="1"/>
            <a:r>
              <a:rPr lang="en-US" sz="2000" dirty="0" smtClean="0"/>
              <a:t>Three address representations</a:t>
            </a:r>
          </a:p>
          <a:p>
            <a:pPr lvl="2" eaLnBrk="1" hangingPunct="1"/>
            <a:r>
              <a:rPr lang="en-US" sz="2000" dirty="0" smtClean="0"/>
              <a:t>Syntax tree</a:t>
            </a:r>
          </a:p>
          <a:p>
            <a:pPr lvl="2" eaLnBrk="1" hangingPunct="1"/>
            <a:r>
              <a:rPr lang="en-US" sz="2000" dirty="0" smtClean="0"/>
              <a:t>DAG</a:t>
            </a:r>
          </a:p>
        </p:txBody>
      </p:sp>
      <p:sp>
        <p:nvSpPr>
          <p:cNvPr id="1126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30E1FBE0-C3E8-4BB4-B984-E24DF83BDD3F}" type="slidenum">
              <a:rPr lang="en-US" smtClean="0"/>
              <a:pPr/>
              <a:t>4</a:t>
            </a:fld>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B71148-9CBF-4C37-A857-983E8971FC6E}" type="slidenum">
              <a:rPr lang="en-US"/>
              <a:pPr/>
              <a:t>40</a:t>
            </a:fld>
            <a:endParaRPr lang="en-US"/>
          </a:p>
        </p:txBody>
      </p:sp>
      <p:sp>
        <p:nvSpPr>
          <p:cNvPr id="65538" name="Rectangle 2"/>
          <p:cNvSpPr>
            <a:spLocks noGrp="1" noChangeArrowheads="1"/>
          </p:cNvSpPr>
          <p:nvPr>
            <p:ph type="title"/>
          </p:nvPr>
        </p:nvSpPr>
        <p:spPr/>
        <p:txBody>
          <a:bodyPr>
            <a:normAutofit fontScale="90000"/>
          </a:bodyPr>
          <a:lstStyle/>
          <a:p>
            <a:r>
              <a:rPr lang="en-US" sz="4000"/>
              <a:t>Algorithm to compute next use information</a:t>
            </a:r>
          </a:p>
        </p:txBody>
      </p:sp>
      <p:sp>
        <p:nvSpPr>
          <p:cNvPr id="65539" name="Rectangle 3"/>
          <p:cNvSpPr>
            <a:spLocks noGrp="1" noChangeArrowheads="1"/>
          </p:cNvSpPr>
          <p:nvPr>
            <p:ph type="body" idx="1"/>
          </p:nvPr>
        </p:nvSpPr>
        <p:spPr/>
        <p:txBody>
          <a:bodyPr/>
          <a:lstStyle/>
          <a:p>
            <a:pPr>
              <a:lnSpc>
                <a:spcPct val="90000"/>
              </a:lnSpc>
            </a:pPr>
            <a:r>
              <a:rPr lang="en-US" sz="2800" b="1"/>
              <a:t>Suppose we are scanning </a:t>
            </a:r>
          </a:p>
          <a:p>
            <a:pPr>
              <a:lnSpc>
                <a:spcPct val="90000"/>
              </a:lnSpc>
              <a:buFontTx/>
              <a:buNone/>
            </a:pPr>
            <a:r>
              <a:rPr lang="en-US" sz="2800" b="1"/>
              <a:t>	i : X := Y op Z 		in backward scan</a:t>
            </a:r>
          </a:p>
          <a:p>
            <a:pPr>
              <a:lnSpc>
                <a:spcPct val="90000"/>
              </a:lnSpc>
            </a:pPr>
            <a:endParaRPr lang="en-US" sz="2800" b="1"/>
          </a:p>
          <a:p>
            <a:pPr lvl="1">
              <a:lnSpc>
                <a:spcPct val="90000"/>
              </a:lnSpc>
            </a:pPr>
            <a:r>
              <a:rPr lang="en-US" sz="2400" b="1"/>
              <a:t>attach to i, information in symbol table about X, Y, Z</a:t>
            </a:r>
          </a:p>
          <a:p>
            <a:pPr lvl="1">
              <a:lnSpc>
                <a:spcPct val="90000"/>
              </a:lnSpc>
            </a:pPr>
            <a:r>
              <a:rPr lang="en-US" sz="2400" b="1"/>
              <a:t>set X to not live and no next use in symbol table</a:t>
            </a:r>
          </a:p>
          <a:p>
            <a:pPr lvl="1">
              <a:lnSpc>
                <a:spcPct val="90000"/>
              </a:lnSpc>
            </a:pPr>
            <a:r>
              <a:rPr lang="en-US" sz="2400" b="1"/>
              <a:t>set Y and Z to be live and next use in i in symbol table</a:t>
            </a:r>
          </a:p>
        </p:txBody>
      </p:sp>
    </p:spTree>
    <p:extLst>
      <p:ext uri="{BB962C8B-B14F-4D97-AF65-F5344CB8AC3E}">
        <p14:creationId xmlns:p14="http://schemas.microsoft.com/office/powerpoint/2010/main" val="329717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304800" y="517281"/>
            <a:ext cx="8382000" cy="1055077"/>
          </a:xfrm>
        </p:spPr>
        <p:txBody>
          <a:bodyPr>
            <a:normAutofit fontScale="90000"/>
          </a:bodyPr>
          <a:lstStyle/>
          <a:p>
            <a:pPr eaLnBrk="1" hangingPunct="1">
              <a:defRPr/>
            </a:pPr>
            <a:r>
              <a:rPr lang="en-US" sz="3692" b="1" dirty="0"/>
              <a:t>Themes behind Optimization Techniques</a:t>
            </a:r>
          </a:p>
        </p:txBody>
      </p:sp>
      <p:sp>
        <p:nvSpPr>
          <p:cNvPr id="13315" name="Slide Number Placeholder 4"/>
          <p:cNvSpPr>
            <a:spLocks noGrp="1"/>
          </p:cNvSpPr>
          <p:nvPr>
            <p:ph type="sldNum" sz="quarter" idx="11"/>
          </p:nvPr>
        </p:nvSpPr>
        <p:spPr bwMode="auto">
          <a:xfrm rot="5400000">
            <a:off x="7112978" y="3698631"/>
            <a:ext cx="2954215" cy="366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5">
                <a:solidFill>
                  <a:schemeClr val="tx1"/>
                </a:solidFill>
                <a:latin typeface="Times New Roman" panose="02020603050405020304" pitchFamily="18" charset="0"/>
              </a:defRPr>
            </a:lvl1pPr>
            <a:lvl2pPr marL="685817" indent="-263776">
              <a:defRPr sz="2215">
                <a:solidFill>
                  <a:schemeClr val="tx1"/>
                </a:solidFill>
                <a:latin typeface="Times New Roman" panose="02020603050405020304" pitchFamily="18" charset="0"/>
              </a:defRPr>
            </a:lvl2pPr>
            <a:lvl3pPr marL="1055103" indent="-211021">
              <a:defRPr sz="2215">
                <a:solidFill>
                  <a:schemeClr val="tx1"/>
                </a:solidFill>
                <a:latin typeface="Times New Roman" panose="02020603050405020304" pitchFamily="18" charset="0"/>
              </a:defRPr>
            </a:lvl3pPr>
            <a:lvl4pPr marL="1477145" indent="-211021">
              <a:defRPr sz="2215">
                <a:solidFill>
                  <a:schemeClr val="tx1"/>
                </a:solidFill>
                <a:latin typeface="Times New Roman" panose="02020603050405020304" pitchFamily="18" charset="0"/>
              </a:defRPr>
            </a:lvl4pPr>
            <a:lvl5pPr marL="1899186" indent="-211021">
              <a:defRPr sz="2215">
                <a:solidFill>
                  <a:schemeClr val="tx1"/>
                </a:solidFill>
                <a:latin typeface="Times New Roman" panose="02020603050405020304" pitchFamily="18" charset="0"/>
              </a:defRPr>
            </a:lvl5pPr>
            <a:lvl6pPr marL="2321227" indent="-211021" eaLnBrk="0" fontAlgn="base" hangingPunct="0">
              <a:spcBef>
                <a:spcPct val="0"/>
              </a:spcBef>
              <a:spcAft>
                <a:spcPct val="0"/>
              </a:spcAft>
              <a:defRPr sz="2215">
                <a:solidFill>
                  <a:schemeClr val="tx1"/>
                </a:solidFill>
                <a:latin typeface="Times New Roman" panose="02020603050405020304" pitchFamily="18" charset="0"/>
              </a:defRPr>
            </a:lvl6pPr>
            <a:lvl7pPr marL="2743269" indent="-211021" eaLnBrk="0" fontAlgn="base" hangingPunct="0">
              <a:spcBef>
                <a:spcPct val="0"/>
              </a:spcBef>
              <a:spcAft>
                <a:spcPct val="0"/>
              </a:spcAft>
              <a:defRPr sz="2215">
                <a:solidFill>
                  <a:schemeClr val="tx1"/>
                </a:solidFill>
                <a:latin typeface="Times New Roman" panose="02020603050405020304" pitchFamily="18" charset="0"/>
              </a:defRPr>
            </a:lvl7pPr>
            <a:lvl8pPr marL="3165310" indent="-211021" eaLnBrk="0" fontAlgn="base" hangingPunct="0">
              <a:spcBef>
                <a:spcPct val="0"/>
              </a:spcBef>
              <a:spcAft>
                <a:spcPct val="0"/>
              </a:spcAft>
              <a:defRPr sz="2215">
                <a:solidFill>
                  <a:schemeClr val="tx1"/>
                </a:solidFill>
                <a:latin typeface="Times New Roman" panose="02020603050405020304" pitchFamily="18" charset="0"/>
              </a:defRPr>
            </a:lvl8pPr>
            <a:lvl9pPr marL="3587351" indent="-211021" eaLnBrk="0" fontAlgn="base" hangingPunct="0">
              <a:spcBef>
                <a:spcPct val="0"/>
              </a:spcBef>
              <a:spcAft>
                <a:spcPct val="0"/>
              </a:spcAft>
              <a:defRPr sz="2215">
                <a:solidFill>
                  <a:schemeClr val="tx1"/>
                </a:solidFill>
                <a:latin typeface="Times New Roman" panose="02020603050405020304" pitchFamily="18" charset="0"/>
              </a:defRPr>
            </a:lvl9pPr>
          </a:lstStyle>
          <a:p>
            <a:pPr algn="l"/>
            <a:fld id="{68FA7AF1-5F7E-4A96-8210-C4F0F87FBD49}" type="slidenum">
              <a:rPr lang="en-US" sz="1108" b="0">
                <a:solidFill>
                  <a:schemeClr val="tx2"/>
                </a:solidFill>
              </a:rPr>
              <a:pPr algn="l"/>
              <a:t>41</a:t>
            </a:fld>
            <a:endParaRPr lang="en-US" sz="1108" b="0">
              <a:solidFill>
                <a:schemeClr val="tx2"/>
              </a:solidFill>
            </a:endParaRPr>
          </a:p>
        </p:txBody>
      </p:sp>
      <p:sp>
        <p:nvSpPr>
          <p:cNvPr id="13316" name="Rectangle 3"/>
          <p:cNvSpPr>
            <a:spLocks noGrp="1" noChangeArrowheads="1"/>
          </p:cNvSpPr>
          <p:nvPr>
            <p:ph sz="quarter" idx="1"/>
          </p:nvPr>
        </p:nvSpPr>
        <p:spPr>
          <a:xfrm>
            <a:off x="609600" y="1811215"/>
            <a:ext cx="7772400" cy="4220308"/>
          </a:xfrm>
        </p:spPr>
        <p:txBody>
          <a:bodyPr/>
          <a:lstStyle/>
          <a:p>
            <a:pPr eaLnBrk="1" hangingPunct="1">
              <a:lnSpc>
                <a:spcPct val="90000"/>
              </a:lnSpc>
            </a:pPr>
            <a:r>
              <a:rPr lang="en-US" sz="2585"/>
              <a:t>Avoid redundancy: </a:t>
            </a:r>
            <a:r>
              <a:rPr lang="en-US" smtClean="0">
                <a:solidFill>
                  <a:srgbClr val="7030A0"/>
                </a:solidFill>
              </a:rPr>
              <a:t>something already computed need not be computed again</a:t>
            </a:r>
          </a:p>
          <a:p>
            <a:pPr eaLnBrk="1" hangingPunct="1">
              <a:lnSpc>
                <a:spcPct val="90000"/>
              </a:lnSpc>
            </a:pPr>
            <a:r>
              <a:rPr lang="en-US" sz="2585"/>
              <a:t>Smaller code: </a:t>
            </a:r>
            <a:r>
              <a:rPr lang="en-US" smtClean="0">
                <a:solidFill>
                  <a:srgbClr val="7030A0"/>
                </a:solidFill>
              </a:rPr>
              <a:t>less work for CPU, cache, and memory!</a:t>
            </a:r>
          </a:p>
          <a:p>
            <a:pPr eaLnBrk="1" hangingPunct="1">
              <a:lnSpc>
                <a:spcPct val="90000"/>
              </a:lnSpc>
            </a:pPr>
            <a:r>
              <a:rPr lang="en-US" sz="2585"/>
              <a:t>Less jumps</a:t>
            </a:r>
            <a:r>
              <a:rPr lang="en-US" sz="2585">
                <a:solidFill>
                  <a:srgbClr val="7030A0"/>
                </a:solidFill>
              </a:rPr>
              <a:t>: </a:t>
            </a:r>
            <a:r>
              <a:rPr lang="en-US" smtClean="0">
                <a:solidFill>
                  <a:srgbClr val="7030A0"/>
                </a:solidFill>
              </a:rPr>
              <a:t>jumps interfere with code pre-fetch</a:t>
            </a:r>
          </a:p>
          <a:p>
            <a:pPr eaLnBrk="1" hangingPunct="1">
              <a:lnSpc>
                <a:spcPct val="90000"/>
              </a:lnSpc>
            </a:pPr>
            <a:r>
              <a:rPr lang="en-US" sz="2585"/>
              <a:t>Code locality: </a:t>
            </a:r>
            <a:r>
              <a:rPr lang="en-US" smtClean="0">
                <a:solidFill>
                  <a:srgbClr val="7030A0"/>
                </a:solidFill>
              </a:rPr>
              <a:t>codes executed close together in time is generated close together in memory – increase locality of reference</a:t>
            </a:r>
          </a:p>
          <a:p>
            <a:pPr eaLnBrk="1" hangingPunct="1">
              <a:lnSpc>
                <a:spcPct val="90000"/>
              </a:lnSpc>
            </a:pPr>
            <a:r>
              <a:rPr lang="en-US" sz="2585"/>
              <a:t>Extract more information about code: </a:t>
            </a:r>
            <a:r>
              <a:rPr lang="en-US" smtClean="0">
                <a:solidFill>
                  <a:srgbClr val="7030A0"/>
                </a:solidFill>
              </a:rPr>
              <a:t>More info – better code generation</a:t>
            </a:r>
          </a:p>
        </p:txBody>
      </p:sp>
    </p:spTree>
    <p:extLst>
      <p:ext uri="{BB962C8B-B14F-4D97-AF65-F5344CB8AC3E}">
        <p14:creationId xmlns:p14="http://schemas.microsoft.com/office/powerpoint/2010/main" val="172696821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153400" cy="792162"/>
          </a:xfrm>
        </p:spPr>
        <p:txBody>
          <a:bodyPr/>
          <a:lstStyle/>
          <a:p>
            <a:pPr eaLnBrk="1" fontAlgn="auto" hangingPunct="1">
              <a:spcAft>
                <a:spcPts val="0"/>
              </a:spcAft>
              <a:defRPr/>
            </a:pPr>
            <a:r>
              <a:rPr lang="en-US" b="1" dirty="0" smtClean="0">
                <a:solidFill>
                  <a:srgbClr val="FF0000"/>
                </a:solidFill>
              </a:rPr>
              <a:t>Common Sub-Expression Elimination</a:t>
            </a:r>
          </a:p>
        </p:txBody>
      </p:sp>
      <p:sp>
        <p:nvSpPr>
          <p:cNvPr id="43011"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43012" name="Picture 4"/>
          <p:cNvPicPr>
            <a:picLocks noChangeAspect="1" noChangeArrowheads="1"/>
          </p:cNvPicPr>
          <p:nvPr/>
        </p:nvPicPr>
        <p:blipFill>
          <a:blip r:embed="rId3"/>
          <a:srcRect/>
          <a:stretch>
            <a:fillRect/>
          </a:stretch>
        </p:blipFill>
        <p:spPr bwMode="auto">
          <a:xfrm>
            <a:off x="533400" y="1066800"/>
            <a:ext cx="8229600" cy="4314825"/>
          </a:xfrm>
          <a:prstGeom prst="rect">
            <a:avLst/>
          </a:prstGeom>
          <a:noFill/>
          <a:ln w="9525" algn="ctr">
            <a:noFill/>
            <a:miter lim="800000"/>
            <a:headEnd/>
            <a:tailEnd/>
          </a:ln>
        </p:spPr>
      </p:pic>
      <p:sp>
        <p:nvSpPr>
          <p:cNvPr id="43013"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B3812FF5-D4D4-4548-B0AF-5BE73B08CA8F}"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8686800" cy="715962"/>
          </a:xfrm>
        </p:spPr>
        <p:txBody>
          <a:bodyPr/>
          <a:lstStyle/>
          <a:p>
            <a:pPr eaLnBrk="1" fontAlgn="auto" hangingPunct="1">
              <a:spcAft>
                <a:spcPts val="0"/>
              </a:spcAft>
              <a:defRPr/>
            </a:pPr>
            <a:r>
              <a:rPr lang="en-US" b="1" dirty="0" smtClean="0">
                <a:solidFill>
                  <a:srgbClr val="FF0000"/>
                </a:solidFill>
              </a:rPr>
              <a:t>Common Sub-Expression Elimination</a:t>
            </a:r>
          </a:p>
        </p:txBody>
      </p:sp>
      <p:sp>
        <p:nvSpPr>
          <p:cNvPr id="44035"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44036" name="Picture 4"/>
          <p:cNvPicPr>
            <a:picLocks noChangeAspect="1" noChangeArrowheads="1"/>
          </p:cNvPicPr>
          <p:nvPr/>
        </p:nvPicPr>
        <p:blipFill>
          <a:blip r:embed="rId3"/>
          <a:srcRect/>
          <a:stretch>
            <a:fillRect/>
          </a:stretch>
        </p:blipFill>
        <p:spPr bwMode="auto">
          <a:xfrm>
            <a:off x="533400" y="1066800"/>
            <a:ext cx="8382000" cy="4760913"/>
          </a:xfrm>
          <a:prstGeom prst="rect">
            <a:avLst/>
          </a:prstGeom>
          <a:noFill/>
          <a:ln w="9525" algn="ctr">
            <a:noFill/>
            <a:miter lim="800000"/>
            <a:headEnd/>
            <a:tailEnd/>
          </a:ln>
        </p:spPr>
      </p:pic>
      <p:sp>
        <p:nvSpPr>
          <p:cNvPr id="44037"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49B062E5-399E-4559-9915-C42ABDDBD149}"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0"/>
            <a:ext cx="8305800" cy="1143000"/>
          </a:xfrm>
        </p:spPr>
        <p:txBody>
          <a:bodyPr/>
          <a:lstStyle/>
          <a:p>
            <a:pPr eaLnBrk="1" fontAlgn="auto" hangingPunct="1">
              <a:spcAft>
                <a:spcPts val="0"/>
              </a:spcAft>
              <a:defRPr/>
            </a:pPr>
            <a:r>
              <a:rPr lang="en-US" b="1" dirty="0" smtClean="0">
                <a:solidFill>
                  <a:srgbClr val="FF0000"/>
                </a:solidFill>
              </a:rPr>
              <a:t>Reordering Instructions in a Basic Block</a:t>
            </a:r>
          </a:p>
        </p:txBody>
      </p:sp>
      <p:sp>
        <p:nvSpPr>
          <p:cNvPr id="45059"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45060" name="Picture 4"/>
          <p:cNvPicPr>
            <a:picLocks noChangeAspect="1" noChangeArrowheads="1"/>
          </p:cNvPicPr>
          <p:nvPr/>
        </p:nvPicPr>
        <p:blipFill>
          <a:blip r:embed="rId3"/>
          <a:srcRect/>
          <a:stretch>
            <a:fillRect/>
          </a:stretch>
        </p:blipFill>
        <p:spPr bwMode="auto">
          <a:xfrm>
            <a:off x="533400" y="1066800"/>
            <a:ext cx="8382000" cy="5081588"/>
          </a:xfrm>
          <a:prstGeom prst="rect">
            <a:avLst/>
          </a:prstGeom>
          <a:noFill/>
          <a:ln w="9525" algn="ctr">
            <a:noFill/>
            <a:miter lim="800000"/>
            <a:headEnd/>
            <a:tailEnd/>
          </a:ln>
        </p:spPr>
      </p:pic>
      <p:sp>
        <p:nvSpPr>
          <p:cNvPr id="45061"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122709BB-E109-47E1-9434-B4A5D3794E32}"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dirty="0">
                <a:solidFill>
                  <a:srgbClr val="FF0000"/>
                </a:solidFill>
              </a:rPr>
              <a:t>Algebraic</a:t>
            </a:r>
            <a:r>
              <a:rPr spc="-49" dirty="0">
                <a:solidFill>
                  <a:srgbClr val="FF0000"/>
                </a:solidFill>
              </a:rPr>
              <a:t> </a:t>
            </a:r>
            <a:r>
              <a:rPr spc="-4" dirty="0">
                <a:solidFill>
                  <a:srgbClr val="FF0000"/>
                </a:solidFill>
              </a:rPr>
              <a:t>Transformation</a:t>
            </a:r>
          </a:p>
        </p:txBody>
      </p:sp>
      <p:sp>
        <p:nvSpPr>
          <p:cNvPr id="54275" name="object 3"/>
          <p:cNvSpPr>
            <a:spLocks noChangeArrowheads="1"/>
          </p:cNvSpPr>
          <p:nvPr/>
        </p:nvSpPr>
        <p:spPr bwMode="auto">
          <a:xfrm>
            <a:off x="900113" y="1316038"/>
            <a:ext cx="7135812" cy="4735512"/>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5427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FD7B92D1-AB6F-4110-9571-6909E8C38652}" type="slidenum">
              <a:rPr lang="en-US" smtClean="0"/>
              <a:pPr/>
              <a:t>45</a:t>
            </a:fld>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pPr eaLnBrk="1" hangingPunct="1">
              <a:defRPr/>
            </a:pPr>
            <a:r>
              <a:rPr lang="en-US"/>
              <a:t>Usage of Machine idioms</a:t>
            </a:r>
          </a:p>
        </p:txBody>
      </p:sp>
      <p:sp>
        <p:nvSpPr>
          <p:cNvPr id="40963" name="Slide Number Placeholder 4"/>
          <p:cNvSpPr>
            <a:spLocks noGrp="1"/>
          </p:cNvSpPr>
          <p:nvPr>
            <p:ph type="sldNum" sz="quarter" idx="11"/>
          </p:nvPr>
        </p:nvSpPr>
        <p:spPr bwMode="auto">
          <a:xfrm rot="5400000">
            <a:off x="7112978" y="3698631"/>
            <a:ext cx="2954215" cy="366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5">
                <a:solidFill>
                  <a:schemeClr val="tx1"/>
                </a:solidFill>
                <a:latin typeface="Times New Roman" panose="02020603050405020304" pitchFamily="18" charset="0"/>
              </a:defRPr>
            </a:lvl1pPr>
            <a:lvl2pPr marL="685817" indent="-263776">
              <a:defRPr sz="2215">
                <a:solidFill>
                  <a:schemeClr val="tx1"/>
                </a:solidFill>
                <a:latin typeface="Times New Roman" panose="02020603050405020304" pitchFamily="18" charset="0"/>
              </a:defRPr>
            </a:lvl2pPr>
            <a:lvl3pPr marL="1055103" indent="-211021">
              <a:defRPr sz="2215">
                <a:solidFill>
                  <a:schemeClr val="tx1"/>
                </a:solidFill>
                <a:latin typeface="Times New Roman" panose="02020603050405020304" pitchFamily="18" charset="0"/>
              </a:defRPr>
            </a:lvl3pPr>
            <a:lvl4pPr marL="1477145" indent="-211021">
              <a:defRPr sz="2215">
                <a:solidFill>
                  <a:schemeClr val="tx1"/>
                </a:solidFill>
                <a:latin typeface="Times New Roman" panose="02020603050405020304" pitchFamily="18" charset="0"/>
              </a:defRPr>
            </a:lvl4pPr>
            <a:lvl5pPr marL="1899186" indent="-211021">
              <a:defRPr sz="2215">
                <a:solidFill>
                  <a:schemeClr val="tx1"/>
                </a:solidFill>
                <a:latin typeface="Times New Roman" panose="02020603050405020304" pitchFamily="18" charset="0"/>
              </a:defRPr>
            </a:lvl5pPr>
            <a:lvl6pPr marL="2321227" indent="-211021" eaLnBrk="0" fontAlgn="base" hangingPunct="0">
              <a:spcBef>
                <a:spcPct val="0"/>
              </a:spcBef>
              <a:spcAft>
                <a:spcPct val="0"/>
              </a:spcAft>
              <a:defRPr sz="2215">
                <a:solidFill>
                  <a:schemeClr val="tx1"/>
                </a:solidFill>
                <a:latin typeface="Times New Roman" panose="02020603050405020304" pitchFamily="18" charset="0"/>
              </a:defRPr>
            </a:lvl6pPr>
            <a:lvl7pPr marL="2743269" indent="-211021" eaLnBrk="0" fontAlgn="base" hangingPunct="0">
              <a:spcBef>
                <a:spcPct val="0"/>
              </a:spcBef>
              <a:spcAft>
                <a:spcPct val="0"/>
              </a:spcAft>
              <a:defRPr sz="2215">
                <a:solidFill>
                  <a:schemeClr val="tx1"/>
                </a:solidFill>
                <a:latin typeface="Times New Roman" panose="02020603050405020304" pitchFamily="18" charset="0"/>
              </a:defRPr>
            </a:lvl7pPr>
            <a:lvl8pPr marL="3165310" indent="-211021" eaLnBrk="0" fontAlgn="base" hangingPunct="0">
              <a:spcBef>
                <a:spcPct val="0"/>
              </a:spcBef>
              <a:spcAft>
                <a:spcPct val="0"/>
              </a:spcAft>
              <a:defRPr sz="2215">
                <a:solidFill>
                  <a:schemeClr val="tx1"/>
                </a:solidFill>
                <a:latin typeface="Times New Roman" panose="02020603050405020304" pitchFamily="18" charset="0"/>
              </a:defRPr>
            </a:lvl8pPr>
            <a:lvl9pPr marL="3587351" indent="-211021" eaLnBrk="0" fontAlgn="base" hangingPunct="0">
              <a:spcBef>
                <a:spcPct val="0"/>
              </a:spcBef>
              <a:spcAft>
                <a:spcPct val="0"/>
              </a:spcAft>
              <a:defRPr sz="2215">
                <a:solidFill>
                  <a:schemeClr val="tx1"/>
                </a:solidFill>
                <a:latin typeface="Times New Roman" panose="02020603050405020304" pitchFamily="18" charset="0"/>
              </a:defRPr>
            </a:lvl9pPr>
          </a:lstStyle>
          <a:p>
            <a:pPr algn="l"/>
            <a:fld id="{7F25D173-CD47-4401-A6E2-725AEA4B5242}" type="slidenum">
              <a:rPr lang="en-US" sz="1108" b="0">
                <a:solidFill>
                  <a:schemeClr val="tx2"/>
                </a:solidFill>
              </a:rPr>
              <a:pPr algn="l"/>
              <a:t>46</a:t>
            </a:fld>
            <a:endParaRPr lang="en-US" sz="1108" b="0">
              <a:solidFill>
                <a:schemeClr val="tx2"/>
              </a:solidFill>
            </a:endParaRPr>
          </a:p>
        </p:txBody>
      </p:sp>
      <p:sp>
        <p:nvSpPr>
          <p:cNvPr id="40964" name="Rectangle 3"/>
          <p:cNvSpPr>
            <a:spLocks noGrp="1" noChangeArrowheads="1"/>
          </p:cNvSpPr>
          <p:nvPr>
            <p:ph sz="quarter" idx="1"/>
          </p:nvPr>
        </p:nvSpPr>
        <p:spPr>
          <a:xfrm>
            <a:off x="457200" y="1740877"/>
            <a:ext cx="7467600" cy="4498731"/>
          </a:xfrm>
        </p:spPr>
        <p:txBody>
          <a:bodyPr/>
          <a:lstStyle/>
          <a:p>
            <a:pPr eaLnBrk="1" hangingPunct="1"/>
            <a:r>
              <a:rPr lang="en-US" smtClean="0"/>
              <a:t>Use machine specific hardware instruction which may be less costly.</a:t>
            </a:r>
          </a:p>
          <a:p>
            <a:pPr eaLnBrk="1" hangingPunct="1"/>
            <a:endParaRPr lang="en-US" smtClean="0"/>
          </a:p>
          <a:p>
            <a:pPr eaLnBrk="1" hangingPunct="1">
              <a:buFont typeface="Wingdings" panose="05000000000000000000" pitchFamily="2" charset="2"/>
              <a:buNone/>
            </a:pPr>
            <a:r>
              <a:rPr lang="en-US" smtClean="0"/>
              <a:t>				i := i + 1</a:t>
            </a:r>
          </a:p>
          <a:p>
            <a:pPr eaLnBrk="1" hangingPunct="1">
              <a:buFont typeface="Wingdings" panose="05000000000000000000" pitchFamily="2" charset="2"/>
              <a:buNone/>
            </a:pPr>
            <a:r>
              <a:rPr lang="en-US" smtClean="0"/>
              <a:t>		ADD i, #1  		INC i</a:t>
            </a:r>
          </a:p>
        </p:txBody>
      </p:sp>
      <p:sp>
        <p:nvSpPr>
          <p:cNvPr id="40965" name="Line 4"/>
          <p:cNvSpPr>
            <a:spLocks noChangeShapeType="1"/>
          </p:cNvSpPr>
          <p:nvPr/>
        </p:nvSpPr>
        <p:spPr bwMode="auto">
          <a:xfrm>
            <a:off x="3886200" y="4413738"/>
            <a:ext cx="609600" cy="0"/>
          </a:xfrm>
          <a:prstGeom prst="line">
            <a:avLst/>
          </a:prstGeom>
          <a:noFill/>
          <a:ln w="25400">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sz="1292"/>
          </a:p>
        </p:txBody>
      </p:sp>
    </p:spTree>
    <p:extLst>
      <p:ext uri="{BB962C8B-B14F-4D97-AF65-F5344CB8AC3E}">
        <p14:creationId xmlns:p14="http://schemas.microsoft.com/office/powerpoint/2010/main" val="127905442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eaLnBrk="1" hangingPunct="1">
              <a:defRPr/>
            </a:pPr>
            <a:r>
              <a:rPr lang="en-GB"/>
              <a:t>Replace Multiply by Shift</a:t>
            </a:r>
            <a:endParaRPr lang="en-US"/>
          </a:p>
        </p:txBody>
      </p:sp>
      <p:sp>
        <p:nvSpPr>
          <p:cNvPr id="35843" name="Slide Number Placeholder 4"/>
          <p:cNvSpPr>
            <a:spLocks noGrp="1"/>
          </p:cNvSpPr>
          <p:nvPr>
            <p:ph type="sldNum" sz="quarter" idx="11"/>
          </p:nvPr>
        </p:nvSpPr>
        <p:spPr bwMode="auto">
          <a:xfrm rot="5400000">
            <a:off x="7112978" y="3698631"/>
            <a:ext cx="2954215" cy="366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5">
                <a:solidFill>
                  <a:schemeClr val="tx1"/>
                </a:solidFill>
                <a:latin typeface="Times New Roman" panose="02020603050405020304" pitchFamily="18" charset="0"/>
              </a:defRPr>
            </a:lvl1pPr>
            <a:lvl2pPr marL="685817" indent="-263776">
              <a:defRPr sz="2215">
                <a:solidFill>
                  <a:schemeClr val="tx1"/>
                </a:solidFill>
                <a:latin typeface="Times New Roman" panose="02020603050405020304" pitchFamily="18" charset="0"/>
              </a:defRPr>
            </a:lvl2pPr>
            <a:lvl3pPr marL="1055103" indent="-211021">
              <a:defRPr sz="2215">
                <a:solidFill>
                  <a:schemeClr val="tx1"/>
                </a:solidFill>
                <a:latin typeface="Times New Roman" panose="02020603050405020304" pitchFamily="18" charset="0"/>
              </a:defRPr>
            </a:lvl3pPr>
            <a:lvl4pPr marL="1477145" indent="-211021">
              <a:defRPr sz="2215">
                <a:solidFill>
                  <a:schemeClr val="tx1"/>
                </a:solidFill>
                <a:latin typeface="Times New Roman" panose="02020603050405020304" pitchFamily="18" charset="0"/>
              </a:defRPr>
            </a:lvl4pPr>
            <a:lvl5pPr marL="1899186" indent="-211021">
              <a:defRPr sz="2215">
                <a:solidFill>
                  <a:schemeClr val="tx1"/>
                </a:solidFill>
                <a:latin typeface="Times New Roman" panose="02020603050405020304" pitchFamily="18" charset="0"/>
              </a:defRPr>
            </a:lvl5pPr>
            <a:lvl6pPr marL="2321227" indent="-211021" eaLnBrk="0" fontAlgn="base" hangingPunct="0">
              <a:spcBef>
                <a:spcPct val="0"/>
              </a:spcBef>
              <a:spcAft>
                <a:spcPct val="0"/>
              </a:spcAft>
              <a:defRPr sz="2215">
                <a:solidFill>
                  <a:schemeClr val="tx1"/>
                </a:solidFill>
                <a:latin typeface="Times New Roman" panose="02020603050405020304" pitchFamily="18" charset="0"/>
              </a:defRPr>
            </a:lvl6pPr>
            <a:lvl7pPr marL="2743269" indent="-211021" eaLnBrk="0" fontAlgn="base" hangingPunct="0">
              <a:spcBef>
                <a:spcPct val="0"/>
              </a:spcBef>
              <a:spcAft>
                <a:spcPct val="0"/>
              </a:spcAft>
              <a:defRPr sz="2215">
                <a:solidFill>
                  <a:schemeClr val="tx1"/>
                </a:solidFill>
                <a:latin typeface="Times New Roman" panose="02020603050405020304" pitchFamily="18" charset="0"/>
              </a:defRPr>
            </a:lvl7pPr>
            <a:lvl8pPr marL="3165310" indent="-211021" eaLnBrk="0" fontAlgn="base" hangingPunct="0">
              <a:spcBef>
                <a:spcPct val="0"/>
              </a:spcBef>
              <a:spcAft>
                <a:spcPct val="0"/>
              </a:spcAft>
              <a:defRPr sz="2215">
                <a:solidFill>
                  <a:schemeClr val="tx1"/>
                </a:solidFill>
                <a:latin typeface="Times New Roman" panose="02020603050405020304" pitchFamily="18" charset="0"/>
              </a:defRPr>
            </a:lvl8pPr>
            <a:lvl9pPr marL="3587351" indent="-211021" eaLnBrk="0" fontAlgn="base" hangingPunct="0">
              <a:spcBef>
                <a:spcPct val="0"/>
              </a:spcBef>
              <a:spcAft>
                <a:spcPct val="0"/>
              </a:spcAft>
              <a:defRPr sz="2215">
                <a:solidFill>
                  <a:schemeClr val="tx1"/>
                </a:solidFill>
                <a:latin typeface="Times New Roman" panose="02020603050405020304" pitchFamily="18" charset="0"/>
              </a:defRPr>
            </a:lvl9pPr>
          </a:lstStyle>
          <a:p>
            <a:pPr algn="l"/>
            <a:fld id="{1A7C4C54-A0CD-42A0-B6AC-E934ECCE9623}" type="slidenum">
              <a:rPr lang="en-US" sz="1108" b="0">
                <a:solidFill>
                  <a:schemeClr val="tx2"/>
                </a:solidFill>
              </a:rPr>
              <a:pPr algn="l"/>
              <a:t>47</a:t>
            </a:fld>
            <a:endParaRPr lang="en-US" sz="1108" b="0">
              <a:solidFill>
                <a:schemeClr val="tx2"/>
              </a:solidFill>
            </a:endParaRPr>
          </a:p>
        </p:txBody>
      </p:sp>
      <p:sp>
        <p:nvSpPr>
          <p:cNvPr id="35844" name="Rectangle 3"/>
          <p:cNvSpPr>
            <a:spLocks noGrp="1" noChangeArrowheads="1"/>
          </p:cNvSpPr>
          <p:nvPr>
            <p:ph sz="quarter" idx="1"/>
          </p:nvPr>
        </p:nvSpPr>
        <p:spPr>
          <a:xfrm>
            <a:off x="457200" y="1740877"/>
            <a:ext cx="7467600" cy="4498731"/>
          </a:xfrm>
        </p:spPr>
        <p:txBody>
          <a:bodyPr/>
          <a:lstStyle/>
          <a:p>
            <a:pPr eaLnBrk="1" hangingPunct="1">
              <a:spcBef>
                <a:spcPct val="0"/>
              </a:spcBef>
              <a:spcAft>
                <a:spcPts val="1315"/>
              </a:spcAft>
            </a:pPr>
            <a:r>
              <a:rPr lang="en-GB" sz="2492" b="1">
                <a:latin typeface="Courier New" panose="02070309020205020404" pitchFamily="49" charset="0"/>
              </a:rPr>
              <a:t>A := A * 4;</a:t>
            </a:r>
          </a:p>
          <a:p>
            <a:pPr lvl="1" eaLnBrk="1" hangingPunct="1">
              <a:spcBef>
                <a:spcPct val="0"/>
              </a:spcBef>
              <a:spcAft>
                <a:spcPts val="1038"/>
              </a:spcAft>
            </a:pPr>
            <a:r>
              <a:rPr lang="en-GB" sz="2123"/>
              <a:t>Can be replaced by 2-bit left shift (signed/unsigned)</a:t>
            </a:r>
          </a:p>
          <a:p>
            <a:pPr lvl="1" eaLnBrk="1" hangingPunct="1">
              <a:spcBef>
                <a:spcPct val="0"/>
              </a:spcBef>
              <a:spcAft>
                <a:spcPts val="1038"/>
              </a:spcAft>
            </a:pPr>
            <a:r>
              <a:rPr lang="en-GB" sz="2123"/>
              <a:t>But must worry about overflow if language does</a:t>
            </a:r>
          </a:p>
          <a:p>
            <a:pPr eaLnBrk="1" hangingPunct="1">
              <a:spcBef>
                <a:spcPct val="0"/>
              </a:spcBef>
              <a:spcAft>
                <a:spcPts val="1315"/>
              </a:spcAft>
            </a:pPr>
            <a:r>
              <a:rPr lang="en-GB" sz="2492" b="1">
                <a:latin typeface="Courier New" panose="02070309020205020404" pitchFamily="49" charset="0"/>
              </a:rPr>
              <a:t>A := A / 4;</a:t>
            </a:r>
          </a:p>
          <a:p>
            <a:pPr lvl="1" eaLnBrk="1" hangingPunct="1">
              <a:spcBef>
                <a:spcPct val="0"/>
              </a:spcBef>
              <a:spcAft>
                <a:spcPts val="1038"/>
              </a:spcAft>
            </a:pPr>
            <a:r>
              <a:rPr lang="en-GB" sz="2123"/>
              <a:t>If unsigned, can replace with shift right</a:t>
            </a:r>
          </a:p>
          <a:p>
            <a:pPr lvl="1" eaLnBrk="1" hangingPunct="1">
              <a:spcBef>
                <a:spcPct val="0"/>
              </a:spcBef>
              <a:spcAft>
                <a:spcPts val="1038"/>
              </a:spcAft>
            </a:pPr>
            <a:r>
              <a:rPr lang="en-GB" sz="2123"/>
              <a:t>But shift right arithmetic is a well-known problem</a:t>
            </a:r>
          </a:p>
          <a:p>
            <a:pPr lvl="1" eaLnBrk="1" hangingPunct="1">
              <a:spcBef>
                <a:spcPct val="0"/>
              </a:spcBef>
              <a:spcAft>
                <a:spcPts val="1038"/>
              </a:spcAft>
            </a:pPr>
            <a:r>
              <a:rPr lang="en-GB" sz="2123"/>
              <a:t>Language may allow it anyway (traditional C)</a:t>
            </a:r>
            <a:endParaRPr lang="en-US" sz="2215"/>
          </a:p>
        </p:txBody>
      </p:sp>
    </p:spTree>
    <p:extLst>
      <p:ext uri="{BB962C8B-B14F-4D97-AF65-F5344CB8AC3E}">
        <p14:creationId xmlns:p14="http://schemas.microsoft.com/office/powerpoint/2010/main" val="11374237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152400"/>
            <a:ext cx="8305800" cy="1143000"/>
          </a:xfrm>
        </p:spPr>
        <p:txBody>
          <a:bodyPr/>
          <a:lstStyle/>
          <a:p>
            <a:pPr eaLnBrk="1" fontAlgn="auto" hangingPunct="1">
              <a:spcAft>
                <a:spcPts val="0"/>
              </a:spcAft>
              <a:defRPr/>
            </a:pPr>
            <a:r>
              <a:rPr lang="en-US" b="1" dirty="0" smtClean="0"/>
              <a:t>Look at Each Basic Block in Isolation</a:t>
            </a:r>
          </a:p>
        </p:txBody>
      </p:sp>
      <p:sp>
        <p:nvSpPr>
          <p:cNvPr id="41987" name="Rectangle 3"/>
          <p:cNvSpPr>
            <a:spLocks noGrp="1" noChangeArrowheads="1"/>
          </p:cNvSpPr>
          <p:nvPr>
            <p:ph sz="quarter" idx="1"/>
          </p:nvPr>
        </p:nvSpPr>
        <p:spPr>
          <a:xfrm>
            <a:off x="457200" y="1600200"/>
            <a:ext cx="7467600" cy="4873625"/>
          </a:xfrm>
        </p:spPr>
        <p:txBody>
          <a:bodyPr/>
          <a:lstStyle/>
          <a:p>
            <a:pPr eaLnBrk="1" hangingPunct="1"/>
            <a:endParaRPr lang="en-US" smtClean="0"/>
          </a:p>
        </p:txBody>
      </p:sp>
      <p:pic>
        <p:nvPicPr>
          <p:cNvPr id="41988" name="Picture 4"/>
          <p:cNvPicPr>
            <a:picLocks noChangeAspect="1" noChangeArrowheads="1"/>
          </p:cNvPicPr>
          <p:nvPr/>
        </p:nvPicPr>
        <p:blipFill>
          <a:blip r:embed="rId3"/>
          <a:srcRect b="14697"/>
          <a:stretch>
            <a:fillRect/>
          </a:stretch>
        </p:blipFill>
        <p:spPr bwMode="auto">
          <a:xfrm>
            <a:off x="381000" y="1066800"/>
            <a:ext cx="7848600" cy="4876800"/>
          </a:xfrm>
          <a:prstGeom prst="rect">
            <a:avLst/>
          </a:prstGeom>
          <a:noFill/>
          <a:ln w="9525" algn="ctr">
            <a:noFill/>
            <a:miter lim="800000"/>
            <a:headEnd/>
            <a:tailEnd/>
          </a:ln>
        </p:spPr>
      </p:pic>
      <p:sp>
        <p:nvSpPr>
          <p:cNvPr id="41989"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D8513A10-2262-454F-AC73-0BC255CEDA44}"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dirty="0"/>
              <a:t>Definition and Use of</a:t>
            </a:r>
            <a:r>
              <a:rPr spc="-81" dirty="0"/>
              <a:t> </a:t>
            </a:r>
            <a:r>
              <a:rPr dirty="0"/>
              <a:t>variables</a:t>
            </a:r>
          </a:p>
        </p:txBody>
      </p:sp>
      <p:sp>
        <p:nvSpPr>
          <p:cNvPr id="64515" name="object 3"/>
          <p:cNvSpPr>
            <a:spLocks noChangeArrowheads="1"/>
          </p:cNvSpPr>
          <p:nvPr/>
        </p:nvSpPr>
        <p:spPr bwMode="auto">
          <a:xfrm>
            <a:off x="900113" y="1344613"/>
            <a:ext cx="7343775" cy="4491037"/>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6451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48114B5C-C024-409C-8916-709063887C3E}" type="slidenum">
              <a:rPr lang="en-US" smtClean="0"/>
              <a:pPr/>
              <a:t>49</a:t>
            </a:fld>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C2A14A-E244-478B-9F55-FBF3296D8E84}" type="slidenum">
              <a:rPr lang="en-US"/>
              <a:pPr/>
              <a:t>5</a:t>
            </a:fld>
            <a:endParaRPr lang="en-US"/>
          </a:p>
        </p:txBody>
      </p:sp>
      <p:sp>
        <p:nvSpPr>
          <p:cNvPr id="13315" name="Rectangle 3"/>
          <p:cNvSpPr>
            <a:spLocks noGrp="1" noChangeArrowheads="1"/>
          </p:cNvSpPr>
          <p:nvPr>
            <p:ph type="title"/>
          </p:nvPr>
        </p:nvSpPr>
        <p:spPr>
          <a:xfrm>
            <a:off x="639763" y="228600"/>
            <a:ext cx="7772400" cy="1143000"/>
          </a:xfrm>
        </p:spPr>
        <p:txBody>
          <a:bodyPr>
            <a:normAutofit fontScale="90000"/>
          </a:bodyPr>
          <a:lstStyle/>
          <a:p>
            <a:r>
              <a:rPr lang="en-US" sz="4000"/>
              <a:t>Issues in the design of code generator</a:t>
            </a:r>
          </a:p>
        </p:txBody>
      </p:sp>
      <p:sp>
        <p:nvSpPr>
          <p:cNvPr id="13316" name="Rectangle 4"/>
          <p:cNvSpPr>
            <a:spLocks noGrp="1" noChangeArrowheads="1"/>
          </p:cNvSpPr>
          <p:nvPr>
            <p:ph type="body" idx="1"/>
          </p:nvPr>
        </p:nvSpPr>
        <p:spPr>
          <a:xfrm>
            <a:off x="685800" y="1508125"/>
            <a:ext cx="7772400" cy="4587875"/>
          </a:xfrm>
        </p:spPr>
        <p:txBody>
          <a:bodyPr/>
          <a:lstStyle/>
          <a:p>
            <a:pPr>
              <a:lnSpc>
                <a:spcPct val="80000"/>
              </a:lnSpc>
            </a:pPr>
            <a:r>
              <a:rPr lang="en-US" sz="2800" b="1"/>
              <a:t>Input: Intermediate representation with symbol table</a:t>
            </a:r>
          </a:p>
          <a:p>
            <a:pPr>
              <a:lnSpc>
                <a:spcPct val="80000"/>
              </a:lnSpc>
              <a:buFontTx/>
              <a:buNone/>
            </a:pPr>
            <a:r>
              <a:rPr lang="en-US" sz="2800" b="1"/>
              <a:t>	assume that input has been validated by the front end</a:t>
            </a:r>
          </a:p>
          <a:p>
            <a:pPr>
              <a:lnSpc>
                <a:spcPct val="80000"/>
              </a:lnSpc>
            </a:pPr>
            <a:endParaRPr lang="en-US" sz="2800" b="1"/>
          </a:p>
          <a:p>
            <a:pPr>
              <a:lnSpc>
                <a:spcPct val="80000"/>
              </a:lnSpc>
            </a:pPr>
            <a:r>
              <a:rPr lang="en-US" sz="2800" b="1"/>
              <a:t>target programs :</a:t>
            </a:r>
          </a:p>
          <a:p>
            <a:pPr lvl="1">
              <a:lnSpc>
                <a:spcPct val="80000"/>
              </a:lnSpc>
            </a:pPr>
            <a:r>
              <a:rPr lang="en-US" sz="2400" b="1"/>
              <a:t>absolute machine language </a:t>
            </a:r>
          </a:p>
          <a:p>
            <a:pPr lvl="1">
              <a:lnSpc>
                <a:spcPct val="80000"/>
              </a:lnSpc>
              <a:buFontTx/>
              <a:buNone/>
            </a:pPr>
            <a:r>
              <a:rPr lang="en-US" sz="2400" b="1"/>
              <a:t>	fast for small programs</a:t>
            </a:r>
          </a:p>
          <a:p>
            <a:pPr lvl="1">
              <a:lnSpc>
                <a:spcPct val="80000"/>
              </a:lnSpc>
            </a:pPr>
            <a:r>
              <a:rPr lang="en-US" sz="2400" b="1"/>
              <a:t>relocatable machine code </a:t>
            </a:r>
          </a:p>
          <a:p>
            <a:pPr lvl="1">
              <a:lnSpc>
                <a:spcPct val="80000"/>
              </a:lnSpc>
              <a:buFontTx/>
              <a:buNone/>
            </a:pPr>
            <a:r>
              <a:rPr lang="en-US" sz="2400" b="1"/>
              <a:t>	requires linker and loader</a:t>
            </a:r>
          </a:p>
          <a:p>
            <a:pPr lvl="1">
              <a:lnSpc>
                <a:spcPct val="80000"/>
              </a:lnSpc>
            </a:pPr>
            <a:r>
              <a:rPr lang="en-US" sz="2400" b="1"/>
              <a:t>assembly code 	</a:t>
            </a:r>
          </a:p>
          <a:p>
            <a:pPr lvl="1">
              <a:lnSpc>
                <a:spcPct val="80000"/>
              </a:lnSpc>
              <a:buFontTx/>
              <a:buNone/>
            </a:pPr>
            <a:r>
              <a:rPr lang="en-US" sz="2400" b="1"/>
              <a:t>	requires assembler, linker, and loader</a:t>
            </a:r>
          </a:p>
        </p:txBody>
      </p:sp>
    </p:spTree>
    <p:extLst>
      <p:ext uri="{BB962C8B-B14F-4D97-AF65-F5344CB8AC3E}">
        <p14:creationId xmlns:p14="http://schemas.microsoft.com/office/powerpoint/2010/main" val="2006519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b="1" dirty="0">
                <a:latin typeface="Arial"/>
                <a:cs typeface="Arial"/>
              </a:rPr>
              <a:t>Live</a:t>
            </a:r>
            <a:r>
              <a:rPr b="1" spc="-85" dirty="0">
                <a:latin typeface="Arial"/>
                <a:cs typeface="Arial"/>
              </a:rPr>
              <a:t> </a:t>
            </a:r>
            <a:r>
              <a:rPr b="1" dirty="0">
                <a:latin typeface="Arial"/>
                <a:cs typeface="Arial"/>
              </a:rPr>
              <a:t>Variables</a:t>
            </a:r>
          </a:p>
        </p:txBody>
      </p:sp>
      <p:sp>
        <p:nvSpPr>
          <p:cNvPr id="46083" name="object 3"/>
          <p:cNvSpPr>
            <a:spLocks noChangeArrowheads="1"/>
          </p:cNvSpPr>
          <p:nvPr/>
        </p:nvSpPr>
        <p:spPr bwMode="auto">
          <a:xfrm>
            <a:off x="457200" y="1143000"/>
            <a:ext cx="7827962" cy="4927600"/>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4608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9B30A260-201B-4F1D-9654-4DD30C71D5DB}"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b="1" dirty="0">
                <a:latin typeface="Arial"/>
                <a:cs typeface="Arial"/>
              </a:rPr>
              <a:t>Dead</a:t>
            </a:r>
            <a:r>
              <a:rPr b="1" spc="-85" dirty="0">
                <a:latin typeface="Arial"/>
                <a:cs typeface="Arial"/>
              </a:rPr>
              <a:t> </a:t>
            </a:r>
            <a:r>
              <a:rPr b="1" dirty="0">
                <a:latin typeface="Arial"/>
                <a:cs typeface="Arial"/>
              </a:rPr>
              <a:t>Variables</a:t>
            </a:r>
          </a:p>
        </p:txBody>
      </p:sp>
      <p:sp>
        <p:nvSpPr>
          <p:cNvPr id="47107" name="object 3"/>
          <p:cNvSpPr>
            <a:spLocks noChangeArrowheads="1"/>
          </p:cNvSpPr>
          <p:nvPr/>
        </p:nvSpPr>
        <p:spPr bwMode="auto">
          <a:xfrm>
            <a:off x="900113" y="1344613"/>
            <a:ext cx="6303962" cy="2778125"/>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4710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06CEF5C7-CFB9-4B92-9A71-B944BD34BC18}"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b="1" dirty="0">
                <a:latin typeface="Arial"/>
                <a:cs typeface="Arial"/>
              </a:rPr>
              <a:t>Liveness</a:t>
            </a:r>
            <a:r>
              <a:rPr b="1" spc="-81" dirty="0">
                <a:latin typeface="Arial"/>
                <a:cs typeface="Arial"/>
              </a:rPr>
              <a:t> </a:t>
            </a:r>
            <a:r>
              <a:rPr b="1" dirty="0">
                <a:latin typeface="Arial"/>
                <a:cs typeface="Arial"/>
              </a:rPr>
              <a:t>Example</a:t>
            </a:r>
          </a:p>
        </p:txBody>
      </p:sp>
      <p:sp>
        <p:nvSpPr>
          <p:cNvPr id="48131" name="object 3"/>
          <p:cNvSpPr>
            <a:spLocks noChangeArrowheads="1"/>
          </p:cNvSpPr>
          <p:nvPr/>
        </p:nvSpPr>
        <p:spPr bwMode="auto">
          <a:xfrm>
            <a:off x="900113" y="1344613"/>
            <a:ext cx="6927850" cy="222567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48132"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384A5AA5-BD68-47B1-8039-2E7FA6A5C5E6}" type="slidenum">
              <a:rPr lang="en-US" smtClean="0"/>
              <a:pPr/>
              <a:t>52</a:t>
            </a:fld>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b="1" dirty="0">
                <a:latin typeface="Arial"/>
                <a:cs typeface="Arial"/>
              </a:rPr>
              <a:t>Liveness</a:t>
            </a:r>
            <a:r>
              <a:rPr b="1" spc="-81" dirty="0">
                <a:latin typeface="Arial"/>
                <a:cs typeface="Arial"/>
              </a:rPr>
              <a:t> </a:t>
            </a:r>
            <a:r>
              <a:rPr b="1" dirty="0">
                <a:latin typeface="Arial"/>
                <a:cs typeface="Arial"/>
              </a:rPr>
              <a:t>Example</a:t>
            </a:r>
          </a:p>
        </p:txBody>
      </p:sp>
      <p:sp>
        <p:nvSpPr>
          <p:cNvPr id="49155" name="object 3"/>
          <p:cNvSpPr>
            <a:spLocks noChangeArrowheads="1"/>
          </p:cNvSpPr>
          <p:nvPr/>
        </p:nvSpPr>
        <p:spPr bwMode="auto">
          <a:xfrm>
            <a:off x="512762" y="1173162"/>
            <a:ext cx="7716838" cy="4313238"/>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4915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61387DC1-2445-4641-9B01-2DEE67ED3C40}" type="slidenum">
              <a:rPr lang="en-US" smtClean="0"/>
              <a:pPr/>
              <a:t>53</a:t>
            </a:fld>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b="1" dirty="0">
                <a:latin typeface="Arial"/>
                <a:cs typeface="Arial"/>
              </a:rPr>
              <a:t>Live Variable</a:t>
            </a:r>
            <a:r>
              <a:rPr b="1" spc="-72" dirty="0">
                <a:latin typeface="Arial"/>
                <a:cs typeface="Arial"/>
              </a:rPr>
              <a:t> </a:t>
            </a:r>
            <a:r>
              <a:rPr b="1" spc="-4" dirty="0">
                <a:latin typeface="Arial"/>
                <a:cs typeface="Arial"/>
              </a:rPr>
              <a:t>Analysis</a:t>
            </a:r>
          </a:p>
        </p:txBody>
      </p:sp>
      <p:sp>
        <p:nvSpPr>
          <p:cNvPr id="50179" name="object 3"/>
          <p:cNvSpPr>
            <a:spLocks noChangeArrowheads="1"/>
          </p:cNvSpPr>
          <p:nvPr/>
        </p:nvSpPr>
        <p:spPr bwMode="auto">
          <a:xfrm>
            <a:off x="900113" y="1344613"/>
            <a:ext cx="7481887" cy="405447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5018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071739FB-0081-4E3B-B237-B3D0BE62EB42}" type="slidenum">
              <a:rPr lang="en-US" smtClean="0"/>
              <a:pPr/>
              <a:t>54</a:t>
            </a:fld>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b="1" spc="-4" dirty="0">
                <a:latin typeface="Arial"/>
                <a:cs typeface="Arial"/>
              </a:rPr>
              <a:t>Temporaries</a:t>
            </a:r>
          </a:p>
        </p:txBody>
      </p:sp>
      <p:sp>
        <p:nvSpPr>
          <p:cNvPr id="51203" name="object 3"/>
          <p:cNvSpPr>
            <a:spLocks noChangeArrowheads="1"/>
          </p:cNvSpPr>
          <p:nvPr/>
        </p:nvSpPr>
        <p:spPr bwMode="auto">
          <a:xfrm>
            <a:off x="900113" y="1344613"/>
            <a:ext cx="7481887" cy="4840287"/>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5120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10DE0157-1F36-46C4-8004-A6942DD31621}" type="slidenum">
              <a:rPr lang="en-US" smtClean="0"/>
              <a:pPr/>
              <a:t>55</a:t>
            </a:fld>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Dead</a:t>
            </a:r>
            <a:r>
              <a:rPr spc="-102" dirty="0"/>
              <a:t> </a:t>
            </a:r>
            <a:r>
              <a:rPr dirty="0"/>
              <a:t>Code</a:t>
            </a:r>
          </a:p>
        </p:txBody>
      </p:sp>
      <p:sp>
        <p:nvSpPr>
          <p:cNvPr id="52227" name="object 3"/>
          <p:cNvSpPr>
            <a:spLocks noChangeArrowheads="1"/>
          </p:cNvSpPr>
          <p:nvPr/>
        </p:nvSpPr>
        <p:spPr bwMode="auto">
          <a:xfrm>
            <a:off x="900113" y="1344613"/>
            <a:ext cx="7620000" cy="4646612"/>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5222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36EC47EA-58A8-4279-A188-2D912AAA499B}" type="slidenum">
              <a:rPr lang="en-US" smtClean="0"/>
              <a:pPr/>
              <a:t>56</a:t>
            </a:fld>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dirty="0"/>
              <a:t>Control </a:t>
            </a:r>
            <a:r>
              <a:rPr spc="-4" dirty="0"/>
              <a:t>Flow</a:t>
            </a:r>
            <a:r>
              <a:rPr spc="-76" dirty="0"/>
              <a:t> </a:t>
            </a:r>
            <a:r>
              <a:rPr dirty="0"/>
              <a:t>Graphs</a:t>
            </a:r>
          </a:p>
        </p:txBody>
      </p:sp>
      <p:sp>
        <p:nvSpPr>
          <p:cNvPr id="55299" name="object 3"/>
          <p:cNvSpPr>
            <a:spLocks noChangeArrowheads="1"/>
          </p:cNvSpPr>
          <p:nvPr/>
        </p:nvSpPr>
        <p:spPr bwMode="auto">
          <a:xfrm>
            <a:off x="990600" y="1344613"/>
            <a:ext cx="6907213" cy="4675188"/>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5530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53D38AA0-A5CF-4F56-9277-54F1D2CF8E22}" type="slidenum">
              <a:rPr lang="en-US" smtClean="0"/>
              <a:pPr/>
              <a:t>57</a:t>
            </a:fld>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The </a:t>
            </a:r>
            <a:r>
              <a:rPr spc="-4" dirty="0"/>
              <a:t>“Next-Use”</a:t>
            </a:r>
            <a:r>
              <a:rPr spc="-31" dirty="0"/>
              <a:t> </a:t>
            </a:r>
            <a:r>
              <a:rPr spc="-4" dirty="0"/>
              <a:t>Information</a:t>
            </a:r>
          </a:p>
        </p:txBody>
      </p:sp>
      <p:sp>
        <p:nvSpPr>
          <p:cNvPr id="65539" name="object 3"/>
          <p:cNvSpPr>
            <a:spLocks noChangeArrowheads="1"/>
          </p:cNvSpPr>
          <p:nvPr/>
        </p:nvSpPr>
        <p:spPr bwMode="auto">
          <a:xfrm>
            <a:off x="457200" y="1066800"/>
            <a:ext cx="8062913" cy="5173663"/>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6554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7EEF908C-420D-417D-8D5E-034726B81E26}" type="slidenum">
              <a:rPr lang="en-US" smtClean="0"/>
              <a:pPr/>
              <a:t>58</a:t>
            </a:fld>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The </a:t>
            </a:r>
            <a:r>
              <a:rPr spc="-4" dirty="0"/>
              <a:t>“Next-Use”</a:t>
            </a:r>
            <a:r>
              <a:rPr spc="-49" dirty="0"/>
              <a:t> </a:t>
            </a:r>
            <a:r>
              <a:rPr spc="-4" dirty="0"/>
              <a:t>Algorithm</a:t>
            </a:r>
          </a:p>
        </p:txBody>
      </p:sp>
      <p:sp>
        <p:nvSpPr>
          <p:cNvPr id="66563" name="object 3"/>
          <p:cNvSpPr>
            <a:spLocks noChangeArrowheads="1"/>
          </p:cNvSpPr>
          <p:nvPr/>
        </p:nvSpPr>
        <p:spPr bwMode="auto">
          <a:xfrm>
            <a:off x="900113" y="1344613"/>
            <a:ext cx="7273925" cy="436562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6656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234B23DB-7CD9-44AC-944D-92783E71090B}" type="slidenum">
              <a:rPr lang="en-US" smtClean="0"/>
              <a:pPr/>
              <a:t>59</a:t>
            </a:fld>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76200"/>
            <a:ext cx="7467600" cy="792163"/>
          </a:xfrm>
        </p:spPr>
        <p:txBody>
          <a:bodyPr/>
          <a:lstStyle/>
          <a:p>
            <a:pPr eaLnBrk="1" fontAlgn="auto" hangingPunct="1">
              <a:spcAft>
                <a:spcPts val="0"/>
              </a:spcAft>
              <a:defRPr/>
            </a:pPr>
            <a:r>
              <a:rPr lang="en-US" sz="3200" dirty="0" smtClean="0"/>
              <a:t>Target Programs</a:t>
            </a:r>
          </a:p>
        </p:txBody>
      </p:sp>
      <p:sp>
        <p:nvSpPr>
          <p:cNvPr id="7171" name="Rectangle 3"/>
          <p:cNvSpPr>
            <a:spLocks noGrp="1" noChangeArrowheads="1"/>
          </p:cNvSpPr>
          <p:nvPr>
            <p:ph sz="quarter" idx="1"/>
          </p:nvPr>
        </p:nvSpPr>
        <p:spPr>
          <a:xfrm>
            <a:off x="228600" y="990600"/>
            <a:ext cx="8534400" cy="4873625"/>
          </a:xfrm>
        </p:spPr>
        <p:txBody>
          <a:bodyPr>
            <a:noAutofit/>
          </a:bodyPr>
          <a:lstStyle/>
          <a:p>
            <a:pPr marL="274320" indent="-274320" eaLnBrk="1" fontAlgn="auto" hangingPunct="1">
              <a:spcAft>
                <a:spcPts val="0"/>
              </a:spcAft>
              <a:buFont typeface="Wingdings"/>
              <a:buChar char=""/>
              <a:defRPr/>
            </a:pPr>
            <a:r>
              <a:rPr lang="en-US" dirty="0" smtClean="0"/>
              <a:t>The output of the code generator is the target program.</a:t>
            </a:r>
          </a:p>
          <a:p>
            <a:pPr marL="274320" indent="-274320" eaLnBrk="1" fontAlgn="auto" hangingPunct="1">
              <a:spcAft>
                <a:spcPts val="0"/>
              </a:spcAft>
              <a:buFont typeface="Wingdings"/>
              <a:buChar char=""/>
              <a:defRPr/>
            </a:pPr>
            <a:r>
              <a:rPr lang="en-US" dirty="0" smtClean="0"/>
              <a:t>Target architecture: must be </a:t>
            </a:r>
            <a:r>
              <a:rPr lang="en-US" b="1" dirty="0" smtClean="0"/>
              <a:t>well</a:t>
            </a:r>
            <a:r>
              <a:rPr lang="en-US" dirty="0" smtClean="0"/>
              <a:t> understood </a:t>
            </a:r>
          </a:p>
          <a:p>
            <a:pPr marL="640080" lvl="1" indent="-274320" eaLnBrk="1" fontAlgn="auto" hangingPunct="1">
              <a:spcAft>
                <a:spcPts val="0"/>
              </a:spcAft>
              <a:buFont typeface="Wingdings 2"/>
              <a:buChar char=""/>
              <a:defRPr/>
            </a:pPr>
            <a:r>
              <a:rPr lang="en-US" sz="2400" dirty="0" smtClean="0"/>
              <a:t>Significantly influences the difficulty of code generation</a:t>
            </a:r>
          </a:p>
          <a:p>
            <a:pPr marL="640080" lvl="1" indent="-274320" eaLnBrk="1" fontAlgn="auto" hangingPunct="1">
              <a:spcAft>
                <a:spcPts val="0"/>
              </a:spcAft>
              <a:buFont typeface="Wingdings 2"/>
              <a:buChar char=""/>
              <a:defRPr/>
            </a:pPr>
            <a:r>
              <a:rPr lang="en-US" sz="2400" dirty="0" smtClean="0"/>
              <a:t>RISC, CISC</a:t>
            </a:r>
          </a:p>
          <a:p>
            <a:pPr marL="274320" indent="-274320" eaLnBrk="1" fontAlgn="auto" hangingPunct="1">
              <a:spcAft>
                <a:spcPts val="0"/>
              </a:spcAft>
              <a:buFont typeface="Wingdings"/>
              <a:buChar char=""/>
              <a:defRPr/>
            </a:pPr>
            <a:r>
              <a:rPr lang="en-US" dirty="0" smtClean="0"/>
              <a:t>Target program may be</a:t>
            </a:r>
          </a:p>
          <a:p>
            <a:pPr marL="640080" lvl="1" indent="-274320" eaLnBrk="1" fontAlgn="auto" hangingPunct="1">
              <a:spcAft>
                <a:spcPts val="0"/>
              </a:spcAft>
              <a:buFont typeface="Wingdings 2"/>
              <a:buChar char=""/>
              <a:defRPr/>
            </a:pPr>
            <a:r>
              <a:rPr lang="en-US" sz="2400" dirty="0" smtClean="0"/>
              <a:t>Absolute machine language</a:t>
            </a:r>
          </a:p>
          <a:p>
            <a:pPr lvl="2" indent="-182880" eaLnBrk="1" fontAlgn="auto" hangingPunct="1">
              <a:spcAft>
                <a:spcPts val="0"/>
              </a:spcAft>
              <a:buClr>
                <a:schemeClr val="accent1">
                  <a:shade val="75000"/>
                </a:schemeClr>
              </a:buClr>
              <a:buFont typeface="Wingdings"/>
              <a:buChar char=""/>
              <a:defRPr/>
            </a:pPr>
            <a:r>
              <a:rPr lang="en-US" sz="2000" dirty="0" smtClean="0"/>
              <a:t>It can be placed in a fixed location of memory and immediately executed</a:t>
            </a:r>
          </a:p>
          <a:p>
            <a:pPr marL="640080" lvl="1" indent="-274320" eaLnBrk="1" fontAlgn="auto" hangingPunct="1">
              <a:spcAft>
                <a:spcPts val="0"/>
              </a:spcAft>
              <a:buFont typeface="Wingdings 2"/>
              <a:buChar char=""/>
              <a:defRPr/>
            </a:pPr>
            <a:r>
              <a:rPr lang="en-US" sz="2400" dirty="0" smtClean="0"/>
              <a:t>Re-locatable machine language</a:t>
            </a:r>
          </a:p>
          <a:p>
            <a:pPr lvl="2" indent="-182880" eaLnBrk="1" fontAlgn="auto" hangingPunct="1">
              <a:spcAft>
                <a:spcPts val="0"/>
              </a:spcAft>
              <a:buClr>
                <a:schemeClr val="accent1">
                  <a:shade val="75000"/>
                </a:schemeClr>
              </a:buClr>
              <a:buFont typeface="Wingdings"/>
              <a:buChar char=""/>
              <a:defRPr/>
            </a:pPr>
            <a:r>
              <a:rPr lang="en-US" sz="2000" dirty="0" smtClean="0"/>
              <a:t>Subprograms to be compiled separately</a:t>
            </a:r>
          </a:p>
          <a:p>
            <a:pPr lvl="2" indent="-182880" eaLnBrk="1" fontAlgn="auto" hangingPunct="1">
              <a:spcAft>
                <a:spcPts val="0"/>
              </a:spcAft>
              <a:buClr>
                <a:schemeClr val="accent1">
                  <a:shade val="75000"/>
                </a:schemeClr>
              </a:buClr>
              <a:buFont typeface="Wingdings"/>
              <a:buChar char=""/>
              <a:defRPr/>
            </a:pPr>
            <a:r>
              <a:rPr lang="en-US" sz="2000" dirty="0" smtClean="0"/>
              <a:t>A set of re-locatable object modules can be linked together and loaded for execution by a linker</a:t>
            </a:r>
          </a:p>
        </p:txBody>
      </p:sp>
      <p:sp>
        <p:nvSpPr>
          <p:cNvPr id="12292"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7681593E-1378-4F9E-B748-A7552DBEB2D2}" type="slidenum">
              <a:rPr lang="en-US" smtClean="0"/>
              <a:pPr/>
              <a:t>6</a:t>
            </a:fld>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a:t>
            </a:r>
            <a:r>
              <a:rPr spc="-72" dirty="0"/>
              <a:t> </a:t>
            </a:r>
            <a:r>
              <a:rPr dirty="0"/>
              <a:t>Example</a:t>
            </a:r>
          </a:p>
        </p:txBody>
      </p:sp>
      <p:sp>
        <p:nvSpPr>
          <p:cNvPr id="67587" name="object 3"/>
          <p:cNvSpPr>
            <a:spLocks noChangeArrowheads="1"/>
          </p:cNvSpPr>
          <p:nvPr/>
        </p:nvSpPr>
        <p:spPr bwMode="auto">
          <a:xfrm>
            <a:off x="900113" y="1344613"/>
            <a:ext cx="7065962" cy="4946650"/>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6758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E58027C0-D879-43B2-91F1-B9CDEB4D1FD8}" type="slidenum">
              <a:rPr lang="en-US" smtClean="0"/>
              <a:pPr/>
              <a:t>60</a:t>
            </a:fld>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a:t>
            </a:r>
            <a:r>
              <a:rPr spc="-72" dirty="0"/>
              <a:t> </a:t>
            </a:r>
            <a:r>
              <a:rPr dirty="0"/>
              <a:t>Algorithm</a:t>
            </a:r>
          </a:p>
        </p:txBody>
      </p:sp>
      <p:sp>
        <p:nvSpPr>
          <p:cNvPr id="68611" name="object 3"/>
          <p:cNvSpPr>
            <a:spLocks noChangeArrowheads="1"/>
          </p:cNvSpPr>
          <p:nvPr/>
        </p:nvSpPr>
        <p:spPr bwMode="auto">
          <a:xfrm>
            <a:off x="900113" y="1344613"/>
            <a:ext cx="7620000" cy="4767262"/>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68612"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8481AD58-2FED-43F8-BFED-1B5468FDF01B}" type="slidenum">
              <a:rPr lang="en-US" smtClean="0"/>
              <a:pPr/>
              <a:t>61</a:t>
            </a:fld>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 </a:t>
            </a:r>
            <a:r>
              <a:rPr dirty="0"/>
              <a:t>Algorithm -</a:t>
            </a:r>
            <a:r>
              <a:rPr spc="-54" dirty="0"/>
              <a:t> </a:t>
            </a:r>
            <a:r>
              <a:rPr spc="-4" dirty="0"/>
              <a:t>Example</a:t>
            </a:r>
          </a:p>
        </p:txBody>
      </p:sp>
      <p:sp>
        <p:nvSpPr>
          <p:cNvPr id="70659" name="object 3"/>
          <p:cNvSpPr>
            <a:spLocks noChangeArrowheads="1"/>
          </p:cNvSpPr>
          <p:nvPr/>
        </p:nvSpPr>
        <p:spPr bwMode="auto">
          <a:xfrm>
            <a:off x="831850" y="1277938"/>
            <a:ext cx="4224338" cy="267017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70660" name="object 4"/>
          <p:cNvSpPr>
            <a:spLocks noChangeArrowheads="1"/>
          </p:cNvSpPr>
          <p:nvPr/>
        </p:nvSpPr>
        <p:spPr bwMode="auto">
          <a:xfrm>
            <a:off x="3208338" y="3898900"/>
            <a:ext cx="2359025" cy="2555875"/>
          </a:xfrm>
          <a:prstGeom prst="rect">
            <a:avLst/>
          </a:prstGeom>
          <a:blipFill dpi="0" rotWithShape="1">
            <a:blip r:embed="rId3"/>
            <a:srcRect/>
            <a:stretch>
              <a:fillRect/>
            </a:stretch>
          </a:blipFill>
          <a:ln w="9525">
            <a:noFill/>
            <a:miter lim="800000"/>
            <a:headEnd/>
            <a:tailEnd/>
          </a:ln>
        </p:spPr>
        <p:txBody>
          <a:bodyPr lIns="0" tIns="0" rIns="0" bIns="0"/>
          <a:lstStyle/>
          <a:p>
            <a:endParaRPr lang="en-US" dirty="0"/>
          </a:p>
        </p:txBody>
      </p:sp>
      <p:sp>
        <p:nvSpPr>
          <p:cNvPr id="70661"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31F760A0-ABB4-4ECF-A5AE-5B6FD499AAEF}" type="slidenum">
              <a:rPr lang="en-US" smtClean="0"/>
              <a:pPr/>
              <a:t>62</a:t>
            </a:fld>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 </a:t>
            </a:r>
            <a:r>
              <a:rPr dirty="0"/>
              <a:t>Algorithm -</a:t>
            </a:r>
            <a:r>
              <a:rPr spc="-54" dirty="0"/>
              <a:t> </a:t>
            </a:r>
            <a:r>
              <a:rPr spc="-4" dirty="0"/>
              <a:t>Example</a:t>
            </a:r>
          </a:p>
        </p:txBody>
      </p:sp>
      <p:sp>
        <p:nvSpPr>
          <p:cNvPr id="71683" name="object 3"/>
          <p:cNvSpPr>
            <a:spLocks noChangeArrowheads="1"/>
          </p:cNvSpPr>
          <p:nvPr/>
        </p:nvSpPr>
        <p:spPr bwMode="auto">
          <a:xfrm>
            <a:off x="1589088" y="3898900"/>
            <a:ext cx="2359025" cy="255587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71684" name="object 4"/>
          <p:cNvSpPr>
            <a:spLocks noChangeArrowheads="1"/>
          </p:cNvSpPr>
          <p:nvPr/>
        </p:nvSpPr>
        <p:spPr bwMode="auto">
          <a:xfrm>
            <a:off x="900113" y="1344613"/>
            <a:ext cx="4849812" cy="2549525"/>
          </a:xfrm>
          <a:prstGeom prst="rect">
            <a:avLst/>
          </a:prstGeom>
          <a:blipFill dpi="0" rotWithShape="1">
            <a:blip r:embed="rId3"/>
            <a:srcRect/>
            <a:stretch>
              <a:fillRect/>
            </a:stretch>
          </a:blipFill>
          <a:ln w="9525">
            <a:noFill/>
            <a:miter lim="800000"/>
            <a:headEnd/>
            <a:tailEnd/>
          </a:ln>
        </p:spPr>
        <p:txBody>
          <a:bodyPr lIns="0" tIns="0" rIns="0" bIns="0"/>
          <a:lstStyle/>
          <a:p>
            <a:endParaRPr lang="en-US" dirty="0"/>
          </a:p>
        </p:txBody>
      </p:sp>
      <p:sp>
        <p:nvSpPr>
          <p:cNvPr id="71685" name="object 5"/>
          <p:cNvSpPr>
            <a:spLocks noChangeArrowheads="1"/>
          </p:cNvSpPr>
          <p:nvPr/>
        </p:nvSpPr>
        <p:spPr bwMode="auto">
          <a:xfrm>
            <a:off x="4987925" y="3898900"/>
            <a:ext cx="2392363" cy="2555875"/>
          </a:xfrm>
          <a:prstGeom prst="rect">
            <a:avLst/>
          </a:prstGeom>
          <a:blipFill dpi="0" rotWithShape="1">
            <a:blip r:embed="rId4"/>
            <a:srcRect/>
            <a:stretch>
              <a:fillRect/>
            </a:stretch>
          </a:blipFill>
          <a:ln w="9525">
            <a:noFill/>
            <a:miter lim="800000"/>
            <a:headEnd/>
            <a:tailEnd/>
          </a:ln>
        </p:spPr>
        <p:txBody>
          <a:bodyPr lIns="0" tIns="0" rIns="0" bIns="0"/>
          <a:lstStyle/>
          <a:p>
            <a:endParaRPr lang="en-US" dirty="0"/>
          </a:p>
        </p:txBody>
      </p:sp>
      <p:sp>
        <p:nvSpPr>
          <p:cNvPr id="71686" name="object 6"/>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399287"/>
                </a:moveTo>
                <a:lnTo>
                  <a:pt x="685799" y="132587"/>
                </a:lnTo>
                <a:lnTo>
                  <a:pt x="0" y="132587"/>
                </a:lnTo>
                <a:lnTo>
                  <a:pt x="114299" y="266699"/>
                </a:lnTo>
                <a:lnTo>
                  <a:pt x="114299" y="399287"/>
                </a:lnTo>
                <a:lnTo>
                  <a:pt x="685799" y="399287"/>
                </a:lnTo>
                <a:close/>
              </a:path>
              <a:path w="914400" h="533400">
                <a:moveTo>
                  <a:pt x="114299" y="399287"/>
                </a:moveTo>
                <a:lnTo>
                  <a:pt x="114299" y="266699"/>
                </a:lnTo>
                <a:lnTo>
                  <a:pt x="0" y="399287"/>
                </a:lnTo>
                <a:lnTo>
                  <a:pt x="114299" y="399287"/>
                </a:lnTo>
                <a:close/>
              </a:path>
              <a:path w="914400" h="533400">
                <a:moveTo>
                  <a:pt x="914399" y="266699"/>
                </a:moveTo>
                <a:lnTo>
                  <a:pt x="685799" y="0"/>
                </a:lnTo>
                <a:lnTo>
                  <a:pt x="685799" y="533399"/>
                </a:lnTo>
                <a:lnTo>
                  <a:pt x="914399" y="266699"/>
                </a:lnTo>
                <a:close/>
              </a:path>
            </a:pathLst>
          </a:custGeom>
          <a:solidFill>
            <a:srgbClr val="33CCCC"/>
          </a:solidFill>
          <a:ln w="9525">
            <a:noFill/>
            <a:miter lim="800000"/>
            <a:headEnd/>
            <a:tailEnd/>
          </a:ln>
        </p:spPr>
        <p:txBody>
          <a:bodyPr lIns="0" tIns="0" rIns="0" bIns="0"/>
          <a:lstStyle/>
          <a:p>
            <a:endParaRPr lang="en-US" dirty="0"/>
          </a:p>
        </p:txBody>
      </p:sp>
      <p:sp>
        <p:nvSpPr>
          <p:cNvPr id="71687" name="object 7"/>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0"/>
                </a:moveTo>
                <a:lnTo>
                  <a:pt x="685799" y="132587"/>
                </a:lnTo>
                <a:lnTo>
                  <a:pt x="0" y="132587"/>
                </a:lnTo>
                <a:lnTo>
                  <a:pt x="114299" y="266699"/>
                </a:lnTo>
                <a:lnTo>
                  <a:pt x="0" y="399287"/>
                </a:lnTo>
                <a:lnTo>
                  <a:pt x="685799" y="399287"/>
                </a:lnTo>
                <a:lnTo>
                  <a:pt x="685799" y="533399"/>
                </a:lnTo>
                <a:lnTo>
                  <a:pt x="914399" y="266699"/>
                </a:lnTo>
                <a:lnTo>
                  <a:pt x="685799" y="0"/>
                </a:lnTo>
                <a:close/>
              </a:path>
            </a:pathLst>
          </a:custGeom>
          <a:noFill/>
          <a:ln w="12699">
            <a:solidFill>
              <a:srgbClr val="000000"/>
            </a:solidFill>
            <a:miter lim="800000"/>
            <a:headEnd/>
            <a:tailEnd/>
          </a:ln>
        </p:spPr>
        <p:txBody>
          <a:bodyPr lIns="0" tIns="0" rIns="0" bIns="0"/>
          <a:lstStyle/>
          <a:p>
            <a:endParaRPr lang="en-US" dirty="0"/>
          </a:p>
        </p:txBody>
      </p:sp>
      <p:sp>
        <p:nvSpPr>
          <p:cNvPr id="71688" name="Slide Number Placeholder 7"/>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CE09DB27-D60A-48DF-8E93-52EB1B55B9C7}" type="slidenum">
              <a:rPr lang="en-US" smtClean="0"/>
              <a:pPr/>
              <a:t>63</a:t>
            </a:fld>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 </a:t>
            </a:r>
            <a:r>
              <a:rPr dirty="0"/>
              <a:t>Algorithm -</a:t>
            </a:r>
            <a:r>
              <a:rPr spc="-54" dirty="0"/>
              <a:t> </a:t>
            </a:r>
            <a:r>
              <a:rPr spc="-4" dirty="0"/>
              <a:t>Example</a:t>
            </a:r>
          </a:p>
        </p:txBody>
      </p:sp>
      <p:sp>
        <p:nvSpPr>
          <p:cNvPr id="72707" name="object 3"/>
          <p:cNvSpPr>
            <a:spLocks noChangeArrowheads="1"/>
          </p:cNvSpPr>
          <p:nvPr/>
        </p:nvSpPr>
        <p:spPr bwMode="auto">
          <a:xfrm>
            <a:off x="1454150" y="3873500"/>
            <a:ext cx="2393950" cy="258127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72708" name="object 4"/>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399287"/>
                </a:moveTo>
                <a:lnTo>
                  <a:pt x="685799" y="132587"/>
                </a:lnTo>
                <a:lnTo>
                  <a:pt x="0" y="132587"/>
                </a:lnTo>
                <a:lnTo>
                  <a:pt x="114299" y="266699"/>
                </a:lnTo>
                <a:lnTo>
                  <a:pt x="114299" y="399287"/>
                </a:lnTo>
                <a:lnTo>
                  <a:pt x="685799" y="399287"/>
                </a:lnTo>
                <a:close/>
              </a:path>
              <a:path w="914400" h="533400">
                <a:moveTo>
                  <a:pt x="114299" y="399287"/>
                </a:moveTo>
                <a:lnTo>
                  <a:pt x="114299" y="266699"/>
                </a:lnTo>
                <a:lnTo>
                  <a:pt x="0" y="399287"/>
                </a:lnTo>
                <a:lnTo>
                  <a:pt x="114299" y="399287"/>
                </a:lnTo>
                <a:close/>
              </a:path>
              <a:path w="914400" h="533400">
                <a:moveTo>
                  <a:pt x="914399" y="266699"/>
                </a:moveTo>
                <a:lnTo>
                  <a:pt x="685799" y="0"/>
                </a:lnTo>
                <a:lnTo>
                  <a:pt x="685799" y="533399"/>
                </a:lnTo>
                <a:lnTo>
                  <a:pt x="914399" y="266699"/>
                </a:lnTo>
                <a:close/>
              </a:path>
            </a:pathLst>
          </a:custGeom>
          <a:solidFill>
            <a:srgbClr val="33CCCC"/>
          </a:solidFill>
          <a:ln w="9525">
            <a:noFill/>
            <a:miter lim="800000"/>
            <a:headEnd/>
            <a:tailEnd/>
          </a:ln>
        </p:spPr>
        <p:txBody>
          <a:bodyPr lIns="0" tIns="0" rIns="0" bIns="0"/>
          <a:lstStyle/>
          <a:p>
            <a:endParaRPr lang="en-US" dirty="0"/>
          </a:p>
        </p:txBody>
      </p:sp>
      <p:sp>
        <p:nvSpPr>
          <p:cNvPr id="72709" name="object 5"/>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0"/>
                </a:moveTo>
                <a:lnTo>
                  <a:pt x="685799" y="132587"/>
                </a:lnTo>
                <a:lnTo>
                  <a:pt x="0" y="132587"/>
                </a:lnTo>
                <a:lnTo>
                  <a:pt x="114299" y="266699"/>
                </a:lnTo>
                <a:lnTo>
                  <a:pt x="0" y="399287"/>
                </a:lnTo>
                <a:lnTo>
                  <a:pt x="685799" y="399287"/>
                </a:lnTo>
                <a:lnTo>
                  <a:pt x="685799" y="533399"/>
                </a:lnTo>
                <a:lnTo>
                  <a:pt x="914399" y="266699"/>
                </a:lnTo>
                <a:lnTo>
                  <a:pt x="685799" y="0"/>
                </a:lnTo>
                <a:close/>
              </a:path>
            </a:pathLst>
          </a:custGeom>
          <a:noFill/>
          <a:ln w="12699">
            <a:solidFill>
              <a:srgbClr val="000000"/>
            </a:solidFill>
            <a:miter lim="800000"/>
            <a:headEnd/>
            <a:tailEnd/>
          </a:ln>
        </p:spPr>
        <p:txBody>
          <a:bodyPr lIns="0" tIns="0" rIns="0" bIns="0"/>
          <a:lstStyle/>
          <a:p>
            <a:endParaRPr lang="en-US" dirty="0"/>
          </a:p>
        </p:txBody>
      </p:sp>
      <p:sp>
        <p:nvSpPr>
          <p:cNvPr id="72710" name="object 6"/>
          <p:cNvSpPr>
            <a:spLocks noChangeArrowheads="1"/>
          </p:cNvSpPr>
          <p:nvPr/>
        </p:nvSpPr>
        <p:spPr bwMode="auto">
          <a:xfrm>
            <a:off x="900113" y="1344613"/>
            <a:ext cx="5403850" cy="2474912"/>
          </a:xfrm>
          <a:prstGeom prst="rect">
            <a:avLst/>
          </a:prstGeom>
          <a:blipFill dpi="0" rotWithShape="1">
            <a:blip r:embed="rId3"/>
            <a:srcRect/>
            <a:stretch>
              <a:fillRect/>
            </a:stretch>
          </a:blipFill>
          <a:ln w="9525">
            <a:noFill/>
            <a:miter lim="800000"/>
            <a:headEnd/>
            <a:tailEnd/>
          </a:ln>
        </p:spPr>
        <p:txBody>
          <a:bodyPr lIns="0" tIns="0" rIns="0" bIns="0"/>
          <a:lstStyle/>
          <a:p>
            <a:endParaRPr lang="en-US" dirty="0"/>
          </a:p>
        </p:txBody>
      </p:sp>
      <p:sp>
        <p:nvSpPr>
          <p:cNvPr id="72711" name="object 7"/>
          <p:cNvSpPr>
            <a:spLocks noChangeArrowheads="1"/>
          </p:cNvSpPr>
          <p:nvPr/>
        </p:nvSpPr>
        <p:spPr bwMode="auto">
          <a:xfrm>
            <a:off x="5387975" y="3873500"/>
            <a:ext cx="2370138" cy="2581275"/>
          </a:xfrm>
          <a:prstGeom prst="rect">
            <a:avLst/>
          </a:prstGeom>
          <a:blipFill dpi="0" rotWithShape="1">
            <a:blip r:embed="rId4"/>
            <a:srcRect/>
            <a:stretch>
              <a:fillRect/>
            </a:stretch>
          </a:blipFill>
          <a:ln w="9525">
            <a:noFill/>
            <a:miter lim="800000"/>
            <a:headEnd/>
            <a:tailEnd/>
          </a:ln>
        </p:spPr>
        <p:txBody>
          <a:bodyPr lIns="0" tIns="0" rIns="0" bIns="0"/>
          <a:lstStyle/>
          <a:p>
            <a:endParaRPr lang="en-US" dirty="0"/>
          </a:p>
        </p:txBody>
      </p:sp>
      <p:sp>
        <p:nvSpPr>
          <p:cNvPr id="72712" name="Slide Number Placeholder 7"/>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4FBF2D3-BDBB-486E-838A-4D299EC69882}" type="slidenum">
              <a:rPr lang="en-US" smtClean="0"/>
              <a:pPr/>
              <a:t>64</a:t>
            </a:fld>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 </a:t>
            </a:r>
            <a:r>
              <a:rPr dirty="0"/>
              <a:t>Algorithm -</a:t>
            </a:r>
            <a:r>
              <a:rPr spc="-54" dirty="0"/>
              <a:t> </a:t>
            </a:r>
            <a:r>
              <a:rPr spc="-4" dirty="0"/>
              <a:t>Example</a:t>
            </a:r>
          </a:p>
        </p:txBody>
      </p:sp>
      <p:sp>
        <p:nvSpPr>
          <p:cNvPr id="73731" name="object 3"/>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399287"/>
                </a:moveTo>
                <a:lnTo>
                  <a:pt x="685799" y="132587"/>
                </a:lnTo>
                <a:lnTo>
                  <a:pt x="0" y="132587"/>
                </a:lnTo>
                <a:lnTo>
                  <a:pt x="114299" y="266699"/>
                </a:lnTo>
                <a:lnTo>
                  <a:pt x="114299" y="399287"/>
                </a:lnTo>
                <a:lnTo>
                  <a:pt x="685799" y="399287"/>
                </a:lnTo>
                <a:close/>
              </a:path>
              <a:path w="914400" h="533400">
                <a:moveTo>
                  <a:pt x="114299" y="399287"/>
                </a:moveTo>
                <a:lnTo>
                  <a:pt x="114299" y="266699"/>
                </a:lnTo>
                <a:lnTo>
                  <a:pt x="0" y="399287"/>
                </a:lnTo>
                <a:lnTo>
                  <a:pt x="114299" y="399287"/>
                </a:lnTo>
                <a:close/>
              </a:path>
              <a:path w="914400" h="533400">
                <a:moveTo>
                  <a:pt x="914399" y="266699"/>
                </a:moveTo>
                <a:lnTo>
                  <a:pt x="685799" y="0"/>
                </a:lnTo>
                <a:lnTo>
                  <a:pt x="685799" y="533399"/>
                </a:lnTo>
                <a:lnTo>
                  <a:pt x="914399" y="266699"/>
                </a:lnTo>
                <a:close/>
              </a:path>
            </a:pathLst>
          </a:custGeom>
          <a:solidFill>
            <a:srgbClr val="33CCCC"/>
          </a:solidFill>
          <a:ln w="9525">
            <a:noFill/>
            <a:miter lim="800000"/>
            <a:headEnd/>
            <a:tailEnd/>
          </a:ln>
        </p:spPr>
        <p:txBody>
          <a:bodyPr lIns="0" tIns="0" rIns="0" bIns="0"/>
          <a:lstStyle/>
          <a:p>
            <a:endParaRPr lang="en-US" dirty="0"/>
          </a:p>
        </p:txBody>
      </p:sp>
      <p:sp>
        <p:nvSpPr>
          <p:cNvPr id="73732" name="object 4"/>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0"/>
                </a:moveTo>
                <a:lnTo>
                  <a:pt x="685799" y="132587"/>
                </a:lnTo>
                <a:lnTo>
                  <a:pt x="0" y="132587"/>
                </a:lnTo>
                <a:lnTo>
                  <a:pt x="114299" y="266699"/>
                </a:lnTo>
                <a:lnTo>
                  <a:pt x="0" y="399287"/>
                </a:lnTo>
                <a:lnTo>
                  <a:pt x="685799" y="399287"/>
                </a:lnTo>
                <a:lnTo>
                  <a:pt x="685799" y="533399"/>
                </a:lnTo>
                <a:lnTo>
                  <a:pt x="914399" y="266699"/>
                </a:lnTo>
                <a:lnTo>
                  <a:pt x="685799" y="0"/>
                </a:lnTo>
                <a:close/>
              </a:path>
            </a:pathLst>
          </a:custGeom>
          <a:noFill/>
          <a:ln w="12699">
            <a:solidFill>
              <a:srgbClr val="000000"/>
            </a:solidFill>
            <a:miter lim="800000"/>
            <a:headEnd/>
            <a:tailEnd/>
          </a:ln>
        </p:spPr>
        <p:txBody>
          <a:bodyPr lIns="0" tIns="0" rIns="0" bIns="0"/>
          <a:lstStyle/>
          <a:p>
            <a:endParaRPr lang="en-US" dirty="0"/>
          </a:p>
        </p:txBody>
      </p:sp>
      <p:sp>
        <p:nvSpPr>
          <p:cNvPr id="73733" name="object 5"/>
          <p:cNvSpPr>
            <a:spLocks noChangeArrowheads="1"/>
          </p:cNvSpPr>
          <p:nvPr/>
        </p:nvSpPr>
        <p:spPr bwMode="auto">
          <a:xfrm>
            <a:off x="1454150" y="3873500"/>
            <a:ext cx="2371725" cy="258127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73734" name="object 6"/>
          <p:cNvSpPr>
            <a:spLocks noChangeArrowheads="1"/>
          </p:cNvSpPr>
          <p:nvPr/>
        </p:nvSpPr>
        <p:spPr bwMode="auto">
          <a:xfrm>
            <a:off x="900113" y="1344613"/>
            <a:ext cx="5611812" cy="2533650"/>
          </a:xfrm>
          <a:prstGeom prst="rect">
            <a:avLst/>
          </a:prstGeom>
          <a:blipFill dpi="0" rotWithShape="1">
            <a:blip r:embed="rId3"/>
            <a:srcRect/>
            <a:stretch>
              <a:fillRect/>
            </a:stretch>
          </a:blipFill>
          <a:ln w="9525">
            <a:noFill/>
            <a:miter lim="800000"/>
            <a:headEnd/>
            <a:tailEnd/>
          </a:ln>
        </p:spPr>
        <p:txBody>
          <a:bodyPr lIns="0" tIns="0" rIns="0" bIns="0"/>
          <a:lstStyle/>
          <a:p>
            <a:endParaRPr lang="en-US" dirty="0"/>
          </a:p>
        </p:txBody>
      </p:sp>
      <p:sp>
        <p:nvSpPr>
          <p:cNvPr id="73735" name="object 7"/>
          <p:cNvSpPr>
            <a:spLocks noChangeArrowheads="1"/>
          </p:cNvSpPr>
          <p:nvPr/>
        </p:nvSpPr>
        <p:spPr bwMode="auto">
          <a:xfrm>
            <a:off x="5241925" y="3870325"/>
            <a:ext cx="2378075" cy="2584450"/>
          </a:xfrm>
          <a:prstGeom prst="rect">
            <a:avLst/>
          </a:prstGeom>
          <a:blipFill dpi="0" rotWithShape="1">
            <a:blip r:embed="rId4"/>
            <a:srcRect/>
            <a:stretch>
              <a:fillRect/>
            </a:stretch>
          </a:blipFill>
          <a:ln w="9525">
            <a:noFill/>
            <a:miter lim="800000"/>
            <a:headEnd/>
            <a:tailEnd/>
          </a:ln>
        </p:spPr>
        <p:txBody>
          <a:bodyPr lIns="0" tIns="0" rIns="0" bIns="0"/>
          <a:lstStyle/>
          <a:p>
            <a:endParaRPr lang="en-US" dirty="0"/>
          </a:p>
        </p:txBody>
      </p:sp>
      <p:sp>
        <p:nvSpPr>
          <p:cNvPr id="73736" name="Slide Number Placeholder 7"/>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32838C0D-8408-4E00-9C3F-CEA3C4BD1534}" type="slidenum">
              <a:rPr lang="en-US" smtClean="0"/>
              <a:pPr/>
              <a:t>65</a:t>
            </a:fld>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 </a:t>
            </a:r>
            <a:r>
              <a:rPr dirty="0"/>
              <a:t>Algorithm -</a:t>
            </a:r>
            <a:r>
              <a:rPr spc="-54" dirty="0"/>
              <a:t> </a:t>
            </a:r>
            <a:r>
              <a:rPr spc="-4" dirty="0"/>
              <a:t>Example</a:t>
            </a:r>
          </a:p>
        </p:txBody>
      </p:sp>
      <p:sp>
        <p:nvSpPr>
          <p:cNvPr id="74755" name="object 3"/>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399287"/>
                </a:moveTo>
                <a:lnTo>
                  <a:pt x="685799" y="132587"/>
                </a:lnTo>
                <a:lnTo>
                  <a:pt x="0" y="132587"/>
                </a:lnTo>
                <a:lnTo>
                  <a:pt x="114299" y="266699"/>
                </a:lnTo>
                <a:lnTo>
                  <a:pt x="114299" y="399287"/>
                </a:lnTo>
                <a:lnTo>
                  <a:pt x="685799" y="399287"/>
                </a:lnTo>
                <a:close/>
              </a:path>
              <a:path w="914400" h="533400">
                <a:moveTo>
                  <a:pt x="114299" y="399287"/>
                </a:moveTo>
                <a:lnTo>
                  <a:pt x="114299" y="266699"/>
                </a:lnTo>
                <a:lnTo>
                  <a:pt x="0" y="399287"/>
                </a:lnTo>
                <a:lnTo>
                  <a:pt x="114299" y="399287"/>
                </a:lnTo>
                <a:close/>
              </a:path>
              <a:path w="914400" h="533400">
                <a:moveTo>
                  <a:pt x="914399" y="266699"/>
                </a:moveTo>
                <a:lnTo>
                  <a:pt x="685799" y="0"/>
                </a:lnTo>
                <a:lnTo>
                  <a:pt x="685799" y="533399"/>
                </a:lnTo>
                <a:lnTo>
                  <a:pt x="914399" y="266699"/>
                </a:lnTo>
                <a:close/>
              </a:path>
            </a:pathLst>
          </a:custGeom>
          <a:solidFill>
            <a:srgbClr val="33CCCC"/>
          </a:solidFill>
          <a:ln w="9525">
            <a:noFill/>
            <a:miter lim="800000"/>
            <a:headEnd/>
            <a:tailEnd/>
          </a:ln>
        </p:spPr>
        <p:txBody>
          <a:bodyPr lIns="0" tIns="0" rIns="0" bIns="0"/>
          <a:lstStyle/>
          <a:p>
            <a:endParaRPr lang="en-US" dirty="0"/>
          </a:p>
        </p:txBody>
      </p:sp>
      <p:sp>
        <p:nvSpPr>
          <p:cNvPr id="74756" name="object 4"/>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0"/>
                </a:moveTo>
                <a:lnTo>
                  <a:pt x="685799" y="132587"/>
                </a:lnTo>
                <a:lnTo>
                  <a:pt x="0" y="132587"/>
                </a:lnTo>
                <a:lnTo>
                  <a:pt x="114299" y="266699"/>
                </a:lnTo>
                <a:lnTo>
                  <a:pt x="0" y="399287"/>
                </a:lnTo>
                <a:lnTo>
                  <a:pt x="685799" y="399287"/>
                </a:lnTo>
                <a:lnTo>
                  <a:pt x="685799" y="533399"/>
                </a:lnTo>
                <a:lnTo>
                  <a:pt x="914399" y="266699"/>
                </a:lnTo>
                <a:lnTo>
                  <a:pt x="685799" y="0"/>
                </a:lnTo>
                <a:close/>
              </a:path>
            </a:pathLst>
          </a:custGeom>
          <a:noFill/>
          <a:ln w="12699">
            <a:solidFill>
              <a:srgbClr val="000000"/>
            </a:solidFill>
            <a:miter lim="800000"/>
            <a:headEnd/>
            <a:tailEnd/>
          </a:ln>
        </p:spPr>
        <p:txBody>
          <a:bodyPr lIns="0" tIns="0" rIns="0" bIns="0"/>
          <a:lstStyle/>
          <a:p>
            <a:endParaRPr lang="en-US" dirty="0"/>
          </a:p>
        </p:txBody>
      </p:sp>
      <p:sp>
        <p:nvSpPr>
          <p:cNvPr id="74757" name="object 5"/>
          <p:cNvSpPr>
            <a:spLocks noChangeArrowheads="1"/>
          </p:cNvSpPr>
          <p:nvPr/>
        </p:nvSpPr>
        <p:spPr bwMode="auto">
          <a:xfrm>
            <a:off x="1316038" y="3870325"/>
            <a:ext cx="2378075" cy="2584450"/>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74758" name="object 6"/>
          <p:cNvSpPr>
            <a:spLocks noChangeArrowheads="1"/>
          </p:cNvSpPr>
          <p:nvPr/>
        </p:nvSpPr>
        <p:spPr bwMode="auto">
          <a:xfrm>
            <a:off x="900113" y="1344613"/>
            <a:ext cx="5680075" cy="2528887"/>
          </a:xfrm>
          <a:prstGeom prst="rect">
            <a:avLst/>
          </a:prstGeom>
          <a:blipFill dpi="0" rotWithShape="1">
            <a:blip r:embed="rId3"/>
            <a:srcRect/>
            <a:stretch>
              <a:fillRect/>
            </a:stretch>
          </a:blipFill>
          <a:ln w="9525">
            <a:noFill/>
            <a:miter lim="800000"/>
            <a:headEnd/>
            <a:tailEnd/>
          </a:ln>
        </p:spPr>
        <p:txBody>
          <a:bodyPr lIns="0" tIns="0" rIns="0" bIns="0"/>
          <a:lstStyle/>
          <a:p>
            <a:endParaRPr lang="en-US" dirty="0"/>
          </a:p>
        </p:txBody>
      </p:sp>
      <p:sp>
        <p:nvSpPr>
          <p:cNvPr id="74759" name="object 7"/>
          <p:cNvSpPr>
            <a:spLocks noChangeArrowheads="1"/>
          </p:cNvSpPr>
          <p:nvPr/>
        </p:nvSpPr>
        <p:spPr bwMode="auto">
          <a:xfrm>
            <a:off x="5121275" y="3898900"/>
            <a:ext cx="2360613" cy="2555875"/>
          </a:xfrm>
          <a:prstGeom prst="rect">
            <a:avLst/>
          </a:prstGeom>
          <a:blipFill dpi="0" rotWithShape="1">
            <a:blip r:embed="rId4"/>
            <a:srcRect/>
            <a:stretch>
              <a:fillRect/>
            </a:stretch>
          </a:blipFill>
          <a:ln w="9525">
            <a:noFill/>
            <a:miter lim="800000"/>
            <a:headEnd/>
            <a:tailEnd/>
          </a:ln>
        </p:spPr>
        <p:txBody>
          <a:bodyPr lIns="0" tIns="0" rIns="0" bIns="0"/>
          <a:lstStyle/>
          <a:p>
            <a:endParaRPr lang="en-US" dirty="0"/>
          </a:p>
        </p:txBody>
      </p:sp>
      <p:sp>
        <p:nvSpPr>
          <p:cNvPr id="74760" name="Slide Number Placeholder 7"/>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6CCB632C-9020-4602-BE6D-902CF55B93A8}" type="slidenum">
              <a:rPr lang="en-US" smtClean="0"/>
              <a:pPr/>
              <a:t>66</a:t>
            </a:fld>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 </a:t>
            </a:r>
            <a:r>
              <a:rPr dirty="0"/>
              <a:t>Algorithm -</a:t>
            </a:r>
            <a:r>
              <a:rPr spc="-54" dirty="0"/>
              <a:t> </a:t>
            </a:r>
            <a:r>
              <a:rPr spc="-4" dirty="0"/>
              <a:t>Example</a:t>
            </a:r>
          </a:p>
        </p:txBody>
      </p:sp>
      <p:sp>
        <p:nvSpPr>
          <p:cNvPr id="75779" name="object 3"/>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399287"/>
                </a:moveTo>
                <a:lnTo>
                  <a:pt x="685799" y="132587"/>
                </a:lnTo>
                <a:lnTo>
                  <a:pt x="0" y="132587"/>
                </a:lnTo>
                <a:lnTo>
                  <a:pt x="114299" y="266699"/>
                </a:lnTo>
                <a:lnTo>
                  <a:pt x="114299" y="399287"/>
                </a:lnTo>
                <a:lnTo>
                  <a:pt x="685799" y="399287"/>
                </a:lnTo>
                <a:close/>
              </a:path>
              <a:path w="914400" h="533400">
                <a:moveTo>
                  <a:pt x="114299" y="399287"/>
                </a:moveTo>
                <a:lnTo>
                  <a:pt x="114299" y="266699"/>
                </a:lnTo>
                <a:lnTo>
                  <a:pt x="0" y="399287"/>
                </a:lnTo>
                <a:lnTo>
                  <a:pt x="114299" y="399287"/>
                </a:lnTo>
                <a:close/>
              </a:path>
              <a:path w="914400" h="533400">
                <a:moveTo>
                  <a:pt x="914399" y="266699"/>
                </a:moveTo>
                <a:lnTo>
                  <a:pt x="685799" y="0"/>
                </a:lnTo>
                <a:lnTo>
                  <a:pt x="685799" y="533399"/>
                </a:lnTo>
                <a:lnTo>
                  <a:pt x="914399" y="266699"/>
                </a:lnTo>
                <a:close/>
              </a:path>
            </a:pathLst>
          </a:custGeom>
          <a:solidFill>
            <a:srgbClr val="33CCCC"/>
          </a:solidFill>
          <a:ln w="9525">
            <a:noFill/>
            <a:miter lim="800000"/>
            <a:headEnd/>
            <a:tailEnd/>
          </a:ln>
        </p:spPr>
        <p:txBody>
          <a:bodyPr lIns="0" tIns="0" rIns="0" bIns="0"/>
          <a:lstStyle/>
          <a:p>
            <a:endParaRPr lang="en-US" dirty="0"/>
          </a:p>
        </p:txBody>
      </p:sp>
      <p:sp>
        <p:nvSpPr>
          <p:cNvPr id="75780" name="object 4"/>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0"/>
                </a:moveTo>
                <a:lnTo>
                  <a:pt x="685799" y="132587"/>
                </a:lnTo>
                <a:lnTo>
                  <a:pt x="0" y="132587"/>
                </a:lnTo>
                <a:lnTo>
                  <a:pt x="114299" y="266699"/>
                </a:lnTo>
                <a:lnTo>
                  <a:pt x="0" y="399287"/>
                </a:lnTo>
                <a:lnTo>
                  <a:pt x="685799" y="399287"/>
                </a:lnTo>
                <a:lnTo>
                  <a:pt x="685799" y="533399"/>
                </a:lnTo>
                <a:lnTo>
                  <a:pt x="914399" y="266699"/>
                </a:lnTo>
                <a:lnTo>
                  <a:pt x="685799" y="0"/>
                </a:lnTo>
                <a:close/>
              </a:path>
            </a:pathLst>
          </a:custGeom>
          <a:noFill/>
          <a:ln w="12699">
            <a:solidFill>
              <a:srgbClr val="000000"/>
            </a:solidFill>
            <a:miter lim="800000"/>
            <a:headEnd/>
            <a:tailEnd/>
          </a:ln>
        </p:spPr>
        <p:txBody>
          <a:bodyPr lIns="0" tIns="0" rIns="0" bIns="0"/>
          <a:lstStyle/>
          <a:p>
            <a:endParaRPr lang="en-US" dirty="0"/>
          </a:p>
        </p:txBody>
      </p:sp>
      <p:sp>
        <p:nvSpPr>
          <p:cNvPr id="75781" name="object 5"/>
          <p:cNvSpPr>
            <a:spLocks noChangeArrowheads="1"/>
          </p:cNvSpPr>
          <p:nvPr/>
        </p:nvSpPr>
        <p:spPr bwMode="auto">
          <a:xfrm>
            <a:off x="1454150" y="3898900"/>
            <a:ext cx="2360613" cy="255587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75782" name="object 6"/>
          <p:cNvSpPr>
            <a:spLocks noChangeArrowheads="1"/>
          </p:cNvSpPr>
          <p:nvPr/>
        </p:nvSpPr>
        <p:spPr bwMode="auto">
          <a:xfrm>
            <a:off x="900113" y="1344613"/>
            <a:ext cx="6858000" cy="2554287"/>
          </a:xfrm>
          <a:prstGeom prst="rect">
            <a:avLst/>
          </a:prstGeom>
          <a:blipFill dpi="0" rotWithShape="1">
            <a:blip r:embed="rId3"/>
            <a:srcRect/>
            <a:stretch>
              <a:fillRect/>
            </a:stretch>
          </a:blipFill>
          <a:ln w="9525">
            <a:noFill/>
            <a:miter lim="800000"/>
            <a:headEnd/>
            <a:tailEnd/>
          </a:ln>
        </p:spPr>
        <p:txBody>
          <a:bodyPr lIns="0" tIns="0" rIns="0" bIns="0"/>
          <a:lstStyle/>
          <a:p>
            <a:endParaRPr lang="en-US" dirty="0"/>
          </a:p>
        </p:txBody>
      </p:sp>
      <p:sp>
        <p:nvSpPr>
          <p:cNvPr id="75783" name="object 7"/>
          <p:cNvSpPr>
            <a:spLocks noChangeArrowheads="1"/>
          </p:cNvSpPr>
          <p:nvPr/>
        </p:nvSpPr>
        <p:spPr bwMode="auto">
          <a:xfrm>
            <a:off x="5191125" y="3898900"/>
            <a:ext cx="2359025" cy="2555875"/>
          </a:xfrm>
          <a:prstGeom prst="rect">
            <a:avLst/>
          </a:prstGeom>
          <a:blipFill dpi="0" rotWithShape="1">
            <a:blip r:embed="rId4"/>
            <a:srcRect/>
            <a:stretch>
              <a:fillRect/>
            </a:stretch>
          </a:blipFill>
          <a:ln w="9525">
            <a:noFill/>
            <a:miter lim="800000"/>
            <a:headEnd/>
            <a:tailEnd/>
          </a:ln>
        </p:spPr>
        <p:txBody>
          <a:bodyPr lIns="0" tIns="0" rIns="0" bIns="0"/>
          <a:lstStyle/>
          <a:p>
            <a:endParaRPr lang="en-US" dirty="0"/>
          </a:p>
        </p:txBody>
      </p:sp>
      <p:sp>
        <p:nvSpPr>
          <p:cNvPr id="75784" name="Slide Number Placeholder 7"/>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F6619333-405C-4887-8A1C-D3EB6D98D294}" type="slidenum">
              <a:rPr lang="en-US" smtClean="0"/>
              <a:pPr/>
              <a:t>67</a:t>
            </a:fld>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 </a:t>
            </a:r>
            <a:r>
              <a:rPr dirty="0"/>
              <a:t>Algorithm -</a:t>
            </a:r>
            <a:r>
              <a:rPr spc="-54" dirty="0"/>
              <a:t> </a:t>
            </a:r>
            <a:r>
              <a:rPr spc="-4" dirty="0"/>
              <a:t>Example</a:t>
            </a:r>
          </a:p>
        </p:txBody>
      </p:sp>
      <p:sp>
        <p:nvSpPr>
          <p:cNvPr id="76803" name="object 3"/>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399287"/>
                </a:moveTo>
                <a:lnTo>
                  <a:pt x="685799" y="132587"/>
                </a:lnTo>
                <a:lnTo>
                  <a:pt x="0" y="132587"/>
                </a:lnTo>
                <a:lnTo>
                  <a:pt x="114299" y="266699"/>
                </a:lnTo>
                <a:lnTo>
                  <a:pt x="114299" y="399287"/>
                </a:lnTo>
                <a:lnTo>
                  <a:pt x="685799" y="399287"/>
                </a:lnTo>
                <a:close/>
              </a:path>
              <a:path w="914400" h="533400">
                <a:moveTo>
                  <a:pt x="114299" y="399287"/>
                </a:moveTo>
                <a:lnTo>
                  <a:pt x="114299" y="266699"/>
                </a:lnTo>
                <a:lnTo>
                  <a:pt x="0" y="399287"/>
                </a:lnTo>
                <a:lnTo>
                  <a:pt x="114299" y="399287"/>
                </a:lnTo>
                <a:close/>
              </a:path>
              <a:path w="914400" h="533400">
                <a:moveTo>
                  <a:pt x="914399" y="266699"/>
                </a:moveTo>
                <a:lnTo>
                  <a:pt x="685799" y="0"/>
                </a:lnTo>
                <a:lnTo>
                  <a:pt x="685799" y="533399"/>
                </a:lnTo>
                <a:lnTo>
                  <a:pt x="914399" y="266699"/>
                </a:lnTo>
                <a:close/>
              </a:path>
            </a:pathLst>
          </a:custGeom>
          <a:solidFill>
            <a:srgbClr val="33CCCC"/>
          </a:solidFill>
          <a:ln w="9525">
            <a:noFill/>
            <a:miter lim="800000"/>
            <a:headEnd/>
            <a:tailEnd/>
          </a:ln>
        </p:spPr>
        <p:txBody>
          <a:bodyPr lIns="0" tIns="0" rIns="0" bIns="0"/>
          <a:lstStyle/>
          <a:p>
            <a:endParaRPr lang="en-US" dirty="0"/>
          </a:p>
        </p:txBody>
      </p:sp>
      <p:sp>
        <p:nvSpPr>
          <p:cNvPr id="76804" name="object 4"/>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0"/>
                </a:moveTo>
                <a:lnTo>
                  <a:pt x="685799" y="132587"/>
                </a:lnTo>
                <a:lnTo>
                  <a:pt x="0" y="132587"/>
                </a:lnTo>
                <a:lnTo>
                  <a:pt x="114299" y="266699"/>
                </a:lnTo>
                <a:lnTo>
                  <a:pt x="0" y="399287"/>
                </a:lnTo>
                <a:lnTo>
                  <a:pt x="685799" y="399287"/>
                </a:lnTo>
                <a:lnTo>
                  <a:pt x="685799" y="533399"/>
                </a:lnTo>
                <a:lnTo>
                  <a:pt x="914399" y="266699"/>
                </a:lnTo>
                <a:lnTo>
                  <a:pt x="685799" y="0"/>
                </a:lnTo>
                <a:close/>
              </a:path>
            </a:pathLst>
          </a:custGeom>
          <a:noFill/>
          <a:ln w="12699">
            <a:solidFill>
              <a:srgbClr val="000000"/>
            </a:solidFill>
            <a:miter lim="800000"/>
            <a:headEnd/>
            <a:tailEnd/>
          </a:ln>
        </p:spPr>
        <p:txBody>
          <a:bodyPr lIns="0" tIns="0" rIns="0" bIns="0"/>
          <a:lstStyle/>
          <a:p>
            <a:endParaRPr lang="en-US" dirty="0"/>
          </a:p>
        </p:txBody>
      </p:sp>
      <p:sp>
        <p:nvSpPr>
          <p:cNvPr id="76805" name="object 5"/>
          <p:cNvSpPr>
            <a:spLocks noChangeArrowheads="1"/>
          </p:cNvSpPr>
          <p:nvPr/>
        </p:nvSpPr>
        <p:spPr bwMode="auto">
          <a:xfrm>
            <a:off x="1246188" y="3898900"/>
            <a:ext cx="2360612" cy="255587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76806" name="object 6"/>
          <p:cNvSpPr>
            <a:spLocks noChangeArrowheads="1"/>
          </p:cNvSpPr>
          <p:nvPr/>
        </p:nvSpPr>
        <p:spPr bwMode="auto">
          <a:xfrm>
            <a:off x="900113" y="1344613"/>
            <a:ext cx="6511925" cy="2543175"/>
          </a:xfrm>
          <a:prstGeom prst="rect">
            <a:avLst/>
          </a:prstGeom>
          <a:blipFill dpi="0" rotWithShape="1">
            <a:blip r:embed="rId3"/>
            <a:srcRect/>
            <a:stretch>
              <a:fillRect/>
            </a:stretch>
          </a:blipFill>
          <a:ln w="9525">
            <a:noFill/>
            <a:miter lim="800000"/>
            <a:headEnd/>
            <a:tailEnd/>
          </a:ln>
        </p:spPr>
        <p:txBody>
          <a:bodyPr lIns="0" tIns="0" rIns="0" bIns="0"/>
          <a:lstStyle/>
          <a:p>
            <a:endParaRPr lang="en-US" dirty="0"/>
          </a:p>
        </p:txBody>
      </p:sp>
      <p:sp>
        <p:nvSpPr>
          <p:cNvPr id="76807" name="object 7"/>
          <p:cNvSpPr>
            <a:spLocks noChangeArrowheads="1"/>
          </p:cNvSpPr>
          <p:nvPr/>
        </p:nvSpPr>
        <p:spPr bwMode="auto">
          <a:xfrm>
            <a:off x="5273675" y="3898900"/>
            <a:ext cx="2346325" cy="2555875"/>
          </a:xfrm>
          <a:prstGeom prst="rect">
            <a:avLst/>
          </a:prstGeom>
          <a:blipFill dpi="0" rotWithShape="1">
            <a:blip r:embed="rId4"/>
            <a:srcRect/>
            <a:stretch>
              <a:fillRect/>
            </a:stretch>
          </a:blipFill>
          <a:ln w="9525">
            <a:noFill/>
            <a:miter lim="800000"/>
            <a:headEnd/>
            <a:tailEnd/>
          </a:ln>
        </p:spPr>
        <p:txBody>
          <a:bodyPr lIns="0" tIns="0" rIns="0" bIns="0"/>
          <a:lstStyle/>
          <a:p>
            <a:endParaRPr lang="en-US" dirty="0"/>
          </a:p>
        </p:txBody>
      </p:sp>
      <p:sp>
        <p:nvSpPr>
          <p:cNvPr id="76808" name="Slide Number Placeholder 7"/>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51FBD337-6D88-48B1-85A6-A788537E6B7D}" type="slidenum">
              <a:rPr lang="en-US" smtClean="0"/>
              <a:pPr/>
              <a:t>68</a:t>
            </a:fld>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 </a:t>
            </a:r>
            <a:r>
              <a:rPr dirty="0"/>
              <a:t>Algorithm -</a:t>
            </a:r>
            <a:r>
              <a:rPr spc="-54" dirty="0"/>
              <a:t> </a:t>
            </a:r>
            <a:r>
              <a:rPr spc="-4" dirty="0"/>
              <a:t>Example</a:t>
            </a:r>
          </a:p>
        </p:txBody>
      </p:sp>
      <p:sp>
        <p:nvSpPr>
          <p:cNvPr id="77827" name="object 3"/>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399287"/>
                </a:moveTo>
                <a:lnTo>
                  <a:pt x="685799" y="132587"/>
                </a:lnTo>
                <a:lnTo>
                  <a:pt x="0" y="132587"/>
                </a:lnTo>
                <a:lnTo>
                  <a:pt x="114299" y="266699"/>
                </a:lnTo>
                <a:lnTo>
                  <a:pt x="114299" y="399287"/>
                </a:lnTo>
                <a:lnTo>
                  <a:pt x="685799" y="399287"/>
                </a:lnTo>
                <a:close/>
              </a:path>
              <a:path w="914400" h="533400">
                <a:moveTo>
                  <a:pt x="114299" y="399287"/>
                </a:moveTo>
                <a:lnTo>
                  <a:pt x="114299" y="266699"/>
                </a:lnTo>
                <a:lnTo>
                  <a:pt x="0" y="399287"/>
                </a:lnTo>
                <a:lnTo>
                  <a:pt x="114299" y="399287"/>
                </a:lnTo>
                <a:close/>
              </a:path>
              <a:path w="914400" h="533400">
                <a:moveTo>
                  <a:pt x="914399" y="266699"/>
                </a:moveTo>
                <a:lnTo>
                  <a:pt x="685799" y="0"/>
                </a:lnTo>
                <a:lnTo>
                  <a:pt x="685799" y="533399"/>
                </a:lnTo>
                <a:lnTo>
                  <a:pt x="914399" y="266699"/>
                </a:lnTo>
                <a:close/>
              </a:path>
            </a:pathLst>
          </a:custGeom>
          <a:solidFill>
            <a:srgbClr val="33CCCC"/>
          </a:solidFill>
          <a:ln w="9525">
            <a:noFill/>
            <a:miter lim="800000"/>
            <a:headEnd/>
            <a:tailEnd/>
          </a:ln>
        </p:spPr>
        <p:txBody>
          <a:bodyPr lIns="0" tIns="0" rIns="0" bIns="0"/>
          <a:lstStyle/>
          <a:p>
            <a:endParaRPr lang="en-US" dirty="0"/>
          </a:p>
        </p:txBody>
      </p:sp>
      <p:sp>
        <p:nvSpPr>
          <p:cNvPr id="77828" name="object 4"/>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0"/>
                </a:moveTo>
                <a:lnTo>
                  <a:pt x="685799" y="132587"/>
                </a:lnTo>
                <a:lnTo>
                  <a:pt x="0" y="132587"/>
                </a:lnTo>
                <a:lnTo>
                  <a:pt x="114299" y="266699"/>
                </a:lnTo>
                <a:lnTo>
                  <a:pt x="0" y="399287"/>
                </a:lnTo>
                <a:lnTo>
                  <a:pt x="685799" y="399287"/>
                </a:lnTo>
                <a:lnTo>
                  <a:pt x="685799" y="533399"/>
                </a:lnTo>
                <a:lnTo>
                  <a:pt x="914399" y="266699"/>
                </a:lnTo>
                <a:lnTo>
                  <a:pt x="685799" y="0"/>
                </a:lnTo>
                <a:close/>
              </a:path>
            </a:pathLst>
          </a:custGeom>
          <a:noFill/>
          <a:ln w="12699">
            <a:solidFill>
              <a:srgbClr val="000000"/>
            </a:solidFill>
            <a:miter lim="800000"/>
            <a:headEnd/>
            <a:tailEnd/>
          </a:ln>
        </p:spPr>
        <p:txBody>
          <a:bodyPr lIns="0" tIns="0" rIns="0" bIns="0"/>
          <a:lstStyle/>
          <a:p>
            <a:endParaRPr lang="en-US" dirty="0"/>
          </a:p>
        </p:txBody>
      </p:sp>
      <p:sp>
        <p:nvSpPr>
          <p:cNvPr id="77829" name="object 5"/>
          <p:cNvSpPr>
            <a:spLocks noChangeArrowheads="1"/>
          </p:cNvSpPr>
          <p:nvPr/>
        </p:nvSpPr>
        <p:spPr bwMode="auto">
          <a:xfrm>
            <a:off x="1385888" y="3898900"/>
            <a:ext cx="2346325" cy="255587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77830" name="object 6"/>
          <p:cNvSpPr>
            <a:spLocks noChangeArrowheads="1"/>
          </p:cNvSpPr>
          <p:nvPr/>
        </p:nvSpPr>
        <p:spPr bwMode="auto">
          <a:xfrm>
            <a:off x="900113" y="1344613"/>
            <a:ext cx="6997700" cy="2565400"/>
          </a:xfrm>
          <a:prstGeom prst="rect">
            <a:avLst/>
          </a:prstGeom>
          <a:blipFill dpi="0" rotWithShape="1">
            <a:blip r:embed="rId3"/>
            <a:srcRect/>
            <a:stretch>
              <a:fillRect/>
            </a:stretch>
          </a:blipFill>
          <a:ln w="9525">
            <a:noFill/>
            <a:miter lim="800000"/>
            <a:headEnd/>
            <a:tailEnd/>
          </a:ln>
        </p:spPr>
        <p:txBody>
          <a:bodyPr lIns="0" tIns="0" rIns="0" bIns="0"/>
          <a:lstStyle/>
          <a:p>
            <a:endParaRPr lang="en-US" dirty="0"/>
          </a:p>
        </p:txBody>
      </p:sp>
      <p:sp>
        <p:nvSpPr>
          <p:cNvPr id="77831" name="object 7"/>
          <p:cNvSpPr>
            <a:spLocks noChangeArrowheads="1"/>
          </p:cNvSpPr>
          <p:nvPr/>
        </p:nvSpPr>
        <p:spPr bwMode="auto">
          <a:xfrm>
            <a:off x="5111750" y="3898900"/>
            <a:ext cx="2370138" cy="2555875"/>
          </a:xfrm>
          <a:prstGeom prst="rect">
            <a:avLst/>
          </a:prstGeom>
          <a:blipFill dpi="0" rotWithShape="1">
            <a:blip r:embed="rId4"/>
            <a:srcRect/>
            <a:stretch>
              <a:fillRect/>
            </a:stretch>
          </a:blipFill>
          <a:ln w="9525">
            <a:noFill/>
            <a:miter lim="800000"/>
            <a:headEnd/>
            <a:tailEnd/>
          </a:ln>
        </p:spPr>
        <p:txBody>
          <a:bodyPr lIns="0" tIns="0" rIns="0" bIns="0"/>
          <a:lstStyle/>
          <a:p>
            <a:endParaRPr lang="en-US" dirty="0"/>
          </a:p>
        </p:txBody>
      </p:sp>
      <p:sp>
        <p:nvSpPr>
          <p:cNvPr id="77832" name="Slide Number Placeholder 7"/>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C0056B24-119B-41E8-88B8-D05716F94561}" type="slidenum">
              <a:rPr lang="en-US" smtClean="0"/>
              <a:pPr/>
              <a:t>69</a:t>
            </a:fld>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dirty="0" smtClean="0"/>
              <a:t>Issues in the Design of a Code Generator</a:t>
            </a:r>
          </a:p>
        </p:txBody>
      </p:sp>
      <p:sp>
        <p:nvSpPr>
          <p:cNvPr id="13315" name="Rectangle 3"/>
          <p:cNvSpPr>
            <a:spLocks noGrp="1" noChangeArrowheads="1"/>
          </p:cNvSpPr>
          <p:nvPr>
            <p:ph sz="quarter" idx="1"/>
          </p:nvPr>
        </p:nvSpPr>
        <p:spPr>
          <a:xfrm>
            <a:off x="457200" y="1600200"/>
            <a:ext cx="7467600" cy="4873625"/>
          </a:xfrm>
        </p:spPr>
        <p:txBody>
          <a:bodyPr/>
          <a:lstStyle/>
          <a:p>
            <a:pPr eaLnBrk="1" hangingPunct="1"/>
            <a:r>
              <a:rPr lang="en-US" dirty="0" smtClean="0"/>
              <a:t>Instruction Selection </a:t>
            </a:r>
          </a:p>
          <a:p>
            <a:pPr eaLnBrk="1" hangingPunct="1"/>
            <a:r>
              <a:rPr lang="en-US" dirty="0" smtClean="0"/>
              <a:t>Register Allocation </a:t>
            </a:r>
          </a:p>
          <a:p>
            <a:pPr eaLnBrk="1" hangingPunct="1"/>
            <a:r>
              <a:rPr lang="en-US" dirty="0" smtClean="0"/>
              <a:t>Evaluation Order  </a:t>
            </a:r>
          </a:p>
          <a:p>
            <a:pPr eaLnBrk="1" hangingPunct="1">
              <a:buFontTx/>
              <a:buNone/>
            </a:pPr>
            <a:endParaRPr lang="en-US" dirty="0" smtClean="0"/>
          </a:p>
        </p:txBody>
      </p:sp>
      <p:sp>
        <p:nvSpPr>
          <p:cNvPr id="1331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CDCE98FE-76CD-4431-98AE-AD80D32DE3B6}" type="slidenum">
              <a:rPr lang="en-US" smtClean="0"/>
              <a:pPr/>
              <a:t>7</a:t>
            </a:fld>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 </a:t>
            </a:r>
            <a:r>
              <a:rPr dirty="0"/>
              <a:t>Algorithm -</a:t>
            </a:r>
            <a:r>
              <a:rPr spc="-54" dirty="0"/>
              <a:t> </a:t>
            </a:r>
            <a:r>
              <a:rPr spc="-4" dirty="0"/>
              <a:t>Example</a:t>
            </a:r>
          </a:p>
        </p:txBody>
      </p:sp>
      <p:sp>
        <p:nvSpPr>
          <p:cNvPr id="78851" name="object 3"/>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399287"/>
                </a:moveTo>
                <a:lnTo>
                  <a:pt x="685799" y="132587"/>
                </a:lnTo>
                <a:lnTo>
                  <a:pt x="0" y="132587"/>
                </a:lnTo>
                <a:lnTo>
                  <a:pt x="114299" y="266699"/>
                </a:lnTo>
                <a:lnTo>
                  <a:pt x="114299" y="399287"/>
                </a:lnTo>
                <a:lnTo>
                  <a:pt x="685799" y="399287"/>
                </a:lnTo>
                <a:close/>
              </a:path>
              <a:path w="914400" h="533400">
                <a:moveTo>
                  <a:pt x="114299" y="399287"/>
                </a:moveTo>
                <a:lnTo>
                  <a:pt x="114299" y="266699"/>
                </a:lnTo>
                <a:lnTo>
                  <a:pt x="0" y="399287"/>
                </a:lnTo>
                <a:lnTo>
                  <a:pt x="114299" y="399287"/>
                </a:lnTo>
                <a:close/>
              </a:path>
              <a:path w="914400" h="533400">
                <a:moveTo>
                  <a:pt x="914399" y="266699"/>
                </a:moveTo>
                <a:lnTo>
                  <a:pt x="685799" y="0"/>
                </a:lnTo>
                <a:lnTo>
                  <a:pt x="685799" y="533399"/>
                </a:lnTo>
                <a:lnTo>
                  <a:pt x="914399" y="266699"/>
                </a:lnTo>
                <a:close/>
              </a:path>
            </a:pathLst>
          </a:custGeom>
          <a:solidFill>
            <a:srgbClr val="33CCCC"/>
          </a:solidFill>
          <a:ln w="9525">
            <a:noFill/>
            <a:miter lim="800000"/>
            <a:headEnd/>
            <a:tailEnd/>
          </a:ln>
        </p:spPr>
        <p:txBody>
          <a:bodyPr lIns="0" tIns="0" rIns="0" bIns="0"/>
          <a:lstStyle/>
          <a:p>
            <a:endParaRPr lang="en-US" dirty="0"/>
          </a:p>
        </p:txBody>
      </p:sp>
      <p:sp>
        <p:nvSpPr>
          <p:cNvPr id="78852" name="object 4"/>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0"/>
                </a:moveTo>
                <a:lnTo>
                  <a:pt x="685799" y="132587"/>
                </a:lnTo>
                <a:lnTo>
                  <a:pt x="0" y="132587"/>
                </a:lnTo>
                <a:lnTo>
                  <a:pt x="114299" y="266699"/>
                </a:lnTo>
                <a:lnTo>
                  <a:pt x="0" y="399287"/>
                </a:lnTo>
                <a:lnTo>
                  <a:pt x="685799" y="399287"/>
                </a:lnTo>
                <a:lnTo>
                  <a:pt x="685799" y="533399"/>
                </a:lnTo>
                <a:lnTo>
                  <a:pt x="914399" y="266699"/>
                </a:lnTo>
                <a:lnTo>
                  <a:pt x="685799" y="0"/>
                </a:lnTo>
                <a:close/>
              </a:path>
            </a:pathLst>
          </a:custGeom>
          <a:noFill/>
          <a:ln w="12699">
            <a:solidFill>
              <a:srgbClr val="000000"/>
            </a:solidFill>
            <a:miter lim="800000"/>
            <a:headEnd/>
            <a:tailEnd/>
          </a:ln>
        </p:spPr>
        <p:txBody>
          <a:bodyPr lIns="0" tIns="0" rIns="0" bIns="0"/>
          <a:lstStyle/>
          <a:p>
            <a:endParaRPr lang="en-US" dirty="0"/>
          </a:p>
        </p:txBody>
      </p:sp>
      <p:sp>
        <p:nvSpPr>
          <p:cNvPr id="78853" name="object 5"/>
          <p:cNvSpPr>
            <a:spLocks noChangeArrowheads="1"/>
          </p:cNvSpPr>
          <p:nvPr/>
        </p:nvSpPr>
        <p:spPr bwMode="auto">
          <a:xfrm>
            <a:off x="1316038" y="3898900"/>
            <a:ext cx="2368550" cy="255587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78854" name="object 6"/>
          <p:cNvSpPr>
            <a:spLocks noChangeArrowheads="1"/>
          </p:cNvSpPr>
          <p:nvPr/>
        </p:nvSpPr>
        <p:spPr bwMode="auto">
          <a:xfrm>
            <a:off x="900113" y="1344613"/>
            <a:ext cx="6442075" cy="2432050"/>
          </a:xfrm>
          <a:prstGeom prst="rect">
            <a:avLst/>
          </a:prstGeom>
          <a:blipFill dpi="0" rotWithShape="1">
            <a:blip r:embed="rId3"/>
            <a:srcRect/>
            <a:stretch>
              <a:fillRect/>
            </a:stretch>
          </a:blipFill>
          <a:ln w="9525">
            <a:noFill/>
            <a:miter lim="800000"/>
            <a:headEnd/>
            <a:tailEnd/>
          </a:ln>
        </p:spPr>
        <p:txBody>
          <a:bodyPr lIns="0" tIns="0" rIns="0" bIns="0"/>
          <a:lstStyle/>
          <a:p>
            <a:endParaRPr lang="en-US" dirty="0"/>
          </a:p>
        </p:txBody>
      </p:sp>
      <p:sp>
        <p:nvSpPr>
          <p:cNvPr id="78855" name="object 7"/>
          <p:cNvSpPr>
            <a:spLocks noChangeArrowheads="1"/>
          </p:cNvSpPr>
          <p:nvPr/>
        </p:nvSpPr>
        <p:spPr bwMode="auto">
          <a:xfrm>
            <a:off x="5262563" y="3898900"/>
            <a:ext cx="2357437" cy="2555875"/>
          </a:xfrm>
          <a:prstGeom prst="rect">
            <a:avLst/>
          </a:prstGeom>
          <a:blipFill dpi="0" rotWithShape="1">
            <a:blip r:embed="rId4"/>
            <a:srcRect/>
            <a:stretch>
              <a:fillRect/>
            </a:stretch>
          </a:blipFill>
          <a:ln w="9525">
            <a:noFill/>
            <a:miter lim="800000"/>
            <a:headEnd/>
            <a:tailEnd/>
          </a:ln>
        </p:spPr>
        <p:txBody>
          <a:bodyPr lIns="0" tIns="0" rIns="0" bIns="0"/>
          <a:lstStyle/>
          <a:p>
            <a:endParaRPr lang="en-US" dirty="0"/>
          </a:p>
        </p:txBody>
      </p:sp>
      <p:sp>
        <p:nvSpPr>
          <p:cNvPr id="78856" name="Slide Number Placeholder 7"/>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800B038C-6870-40C1-A88E-0084A6F49AD0}" type="slidenum">
              <a:rPr lang="en-US" smtClean="0"/>
              <a:pPr/>
              <a:t>70</a:t>
            </a:fld>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 </a:t>
            </a:r>
            <a:r>
              <a:rPr dirty="0"/>
              <a:t>Algorithm -</a:t>
            </a:r>
            <a:r>
              <a:rPr spc="-54" dirty="0"/>
              <a:t> </a:t>
            </a:r>
            <a:r>
              <a:rPr spc="-4" dirty="0"/>
              <a:t>Example</a:t>
            </a:r>
          </a:p>
        </p:txBody>
      </p:sp>
      <p:sp>
        <p:nvSpPr>
          <p:cNvPr id="79875" name="object 3"/>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399287"/>
                </a:moveTo>
                <a:lnTo>
                  <a:pt x="685799" y="132587"/>
                </a:lnTo>
                <a:lnTo>
                  <a:pt x="0" y="132587"/>
                </a:lnTo>
                <a:lnTo>
                  <a:pt x="114299" y="266699"/>
                </a:lnTo>
                <a:lnTo>
                  <a:pt x="114299" y="399287"/>
                </a:lnTo>
                <a:lnTo>
                  <a:pt x="685799" y="399287"/>
                </a:lnTo>
                <a:close/>
              </a:path>
              <a:path w="914400" h="533400">
                <a:moveTo>
                  <a:pt x="114299" y="399287"/>
                </a:moveTo>
                <a:lnTo>
                  <a:pt x="114299" y="266699"/>
                </a:lnTo>
                <a:lnTo>
                  <a:pt x="0" y="399287"/>
                </a:lnTo>
                <a:lnTo>
                  <a:pt x="114299" y="399287"/>
                </a:lnTo>
                <a:close/>
              </a:path>
              <a:path w="914400" h="533400">
                <a:moveTo>
                  <a:pt x="914399" y="266699"/>
                </a:moveTo>
                <a:lnTo>
                  <a:pt x="685799" y="0"/>
                </a:lnTo>
                <a:lnTo>
                  <a:pt x="685799" y="533399"/>
                </a:lnTo>
                <a:lnTo>
                  <a:pt x="914399" y="266699"/>
                </a:lnTo>
                <a:close/>
              </a:path>
            </a:pathLst>
          </a:custGeom>
          <a:solidFill>
            <a:srgbClr val="33CCCC"/>
          </a:solidFill>
          <a:ln w="9525">
            <a:noFill/>
            <a:miter lim="800000"/>
            <a:headEnd/>
            <a:tailEnd/>
          </a:ln>
        </p:spPr>
        <p:txBody>
          <a:bodyPr lIns="0" tIns="0" rIns="0" bIns="0"/>
          <a:lstStyle/>
          <a:p>
            <a:endParaRPr lang="en-US" dirty="0"/>
          </a:p>
        </p:txBody>
      </p:sp>
      <p:sp>
        <p:nvSpPr>
          <p:cNvPr id="79876" name="object 4"/>
          <p:cNvSpPr>
            <a:spLocks noChangeArrowheads="1"/>
          </p:cNvSpPr>
          <p:nvPr/>
        </p:nvSpPr>
        <p:spPr bwMode="auto">
          <a:xfrm>
            <a:off x="4060825" y="4975225"/>
            <a:ext cx="831850" cy="471488"/>
          </a:xfrm>
          <a:custGeom>
            <a:avLst/>
            <a:gdLst>
              <a:gd name="T0" fmla="*/ 0 w 914400"/>
              <a:gd name="T1" fmla="*/ 0 h 533400"/>
              <a:gd name="T2" fmla="*/ 914400 w 914400"/>
              <a:gd name="T3" fmla="*/ 533400 h 533400"/>
            </a:gdLst>
            <a:ahLst/>
            <a:cxnLst/>
            <a:rect l="T0" t="T1" r="T2" b="T3"/>
            <a:pathLst>
              <a:path w="914400" h="533400">
                <a:moveTo>
                  <a:pt x="685799" y="0"/>
                </a:moveTo>
                <a:lnTo>
                  <a:pt x="685799" y="132587"/>
                </a:lnTo>
                <a:lnTo>
                  <a:pt x="0" y="132587"/>
                </a:lnTo>
                <a:lnTo>
                  <a:pt x="114299" y="266699"/>
                </a:lnTo>
                <a:lnTo>
                  <a:pt x="0" y="399287"/>
                </a:lnTo>
                <a:lnTo>
                  <a:pt x="685799" y="399287"/>
                </a:lnTo>
                <a:lnTo>
                  <a:pt x="685799" y="533399"/>
                </a:lnTo>
                <a:lnTo>
                  <a:pt x="914399" y="266699"/>
                </a:lnTo>
                <a:lnTo>
                  <a:pt x="685799" y="0"/>
                </a:lnTo>
                <a:close/>
              </a:path>
            </a:pathLst>
          </a:custGeom>
          <a:noFill/>
          <a:ln w="12699">
            <a:solidFill>
              <a:srgbClr val="000000"/>
            </a:solidFill>
            <a:miter lim="800000"/>
            <a:headEnd/>
            <a:tailEnd/>
          </a:ln>
        </p:spPr>
        <p:txBody>
          <a:bodyPr lIns="0" tIns="0" rIns="0" bIns="0"/>
          <a:lstStyle/>
          <a:p>
            <a:endParaRPr lang="en-US" dirty="0"/>
          </a:p>
        </p:txBody>
      </p:sp>
      <p:sp>
        <p:nvSpPr>
          <p:cNvPr id="79877" name="object 5"/>
          <p:cNvSpPr>
            <a:spLocks noChangeArrowheads="1"/>
          </p:cNvSpPr>
          <p:nvPr/>
        </p:nvSpPr>
        <p:spPr bwMode="auto">
          <a:xfrm>
            <a:off x="1246188" y="3898900"/>
            <a:ext cx="2359025" cy="2555875"/>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79878" name="object 6"/>
          <p:cNvSpPr>
            <a:spLocks noChangeArrowheads="1"/>
          </p:cNvSpPr>
          <p:nvPr/>
        </p:nvSpPr>
        <p:spPr bwMode="auto">
          <a:xfrm>
            <a:off x="900113" y="1336675"/>
            <a:ext cx="6789737" cy="2576513"/>
          </a:xfrm>
          <a:prstGeom prst="rect">
            <a:avLst/>
          </a:prstGeom>
          <a:blipFill dpi="0" rotWithShape="1">
            <a:blip r:embed="rId3"/>
            <a:srcRect/>
            <a:stretch>
              <a:fillRect/>
            </a:stretch>
          </a:blipFill>
          <a:ln w="9525">
            <a:noFill/>
            <a:miter lim="800000"/>
            <a:headEnd/>
            <a:tailEnd/>
          </a:ln>
        </p:spPr>
        <p:txBody>
          <a:bodyPr lIns="0" tIns="0" rIns="0" bIns="0"/>
          <a:lstStyle/>
          <a:p>
            <a:endParaRPr lang="en-US" dirty="0"/>
          </a:p>
        </p:txBody>
      </p:sp>
      <p:sp>
        <p:nvSpPr>
          <p:cNvPr id="79879" name="object 7"/>
          <p:cNvSpPr>
            <a:spLocks noChangeArrowheads="1"/>
          </p:cNvSpPr>
          <p:nvPr/>
        </p:nvSpPr>
        <p:spPr bwMode="auto">
          <a:xfrm>
            <a:off x="5349875" y="3921125"/>
            <a:ext cx="2339975" cy="2533650"/>
          </a:xfrm>
          <a:prstGeom prst="rect">
            <a:avLst/>
          </a:prstGeom>
          <a:blipFill dpi="0" rotWithShape="1">
            <a:blip r:embed="rId4"/>
            <a:srcRect/>
            <a:stretch>
              <a:fillRect/>
            </a:stretch>
          </a:blipFill>
          <a:ln w="9525">
            <a:noFill/>
            <a:miter lim="800000"/>
            <a:headEnd/>
            <a:tailEnd/>
          </a:ln>
        </p:spPr>
        <p:txBody>
          <a:bodyPr lIns="0" tIns="0" rIns="0" bIns="0"/>
          <a:lstStyle/>
          <a:p>
            <a:endParaRPr lang="en-US" dirty="0"/>
          </a:p>
        </p:txBody>
      </p:sp>
      <p:sp>
        <p:nvSpPr>
          <p:cNvPr id="79880" name="Slide Number Placeholder 7"/>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65F994EA-A6E1-4358-8A33-D1BAB35A95B1}" type="slidenum">
              <a:rPr lang="en-US" smtClean="0"/>
              <a:pPr/>
              <a:t>71</a:t>
            </a:fld>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spc="-4" dirty="0"/>
              <a:t>“Next-Use” </a:t>
            </a:r>
            <a:r>
              <a:rPr dirty="0"/>
              <a:t>Algorithm -</a:t>
            </a:r>
            <a:r>
              <a:rPr spc="-54" dirty="0"/>
              <a:t> </a:t>
            </a:r>
            <a:r>
              <a:rPr spc="-4" dirty="0"/>
              <a:t>Example</a:t>
            </a:r>
          </a:p>
        </p:txBody>
      </p:sp>
      <p:sp>
        <p:nvSpPr>
          <p:cNvPr id="80899" name="object 3"/>
          <p:cNvSpPr>
            <a:spLocks noChangeArrowheads="1"/>
          </p:cNvSpPr>
          <p:nvPr/>
        </p:nvSpPr>
        <p:spPr bwMode="auto">
          <a:xfrm>
            <a:off x="900113" y="1344613"/>
            <a:ext cx="6719887" cy="2528887"/>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80900" name="object 4"/>
          <p:cNvSpPr>
            <a:spLocks noChangeArrowheads="1"/>
          </p:cNvSpPr>
          <p:nvPr/>
        </p:nvSpPr>
        <p:spPr bwMode="auto">
          <a:xfrm>
            <a:off x="4060825" y="4997450"/>
            <a:ext cx="831850" cy="469900"/>
          </a:xfrm>
          <a:custGeom>
            <a:avLst/>
            <a:gdLst>
              <a:gd name="T0" fmla="*/ 0 w 914400"/>
              <a:gd name="T1" fmla="*/ 0 h 533400"/>
              <a:gd name="T2" fmla="*/ 914400 w 914400"/>
              <a:gd name="T3" fmla="*/ 533400 h 533400"/>
            </a:gdLst>
            <a:ahLst/>
            <a:cxnLst/>
            <a:rect l="T0" t="T1" r="T2" b="T3"/>
            <a:pathLst>
              <a:path w="914400" h="533400">
                <a:moveTo>
                  <a:pt x="685799" y="399287"/>
                </a:moveTo>
                <a:lnTo>
                  <a:pt x="685799" y="132587"/>
                </a:lnTo>
                <a:lnTo>
                  <a:pt x="0" y="132587"/>
                </a:lnTo>
                <a:lnTo>
                  <a:pt x="114299" y="266699"/>
                </a:lnTo>
                <a:lnTo>
                  <a:pt x="114299" y="399287"/>
                </a:lnTo>
                <a:lnTo>
                  <a:pt x="685799" y="399287"/>
                </a:lnTo>
                <a:close/>
              </a:path>
              <a:path w="914400" h="533400">
                <a:moveTo>
                  <a:pt x="114299" y="399287"/>
                </a:moveTo>
                <a:lnTo>
                  <a:pt x="114299" y="266699"/>
                </a:lnTo>
                <a:lnTo>
                  <a:pt x="0" y="399287"/>
                </a:lnTo>
                <a:lnTo>
                  <a:pt x="114299" y="399287"/>
                </a:lnTo>
                <a:close/>
              </a:path>
              <a:path w="914400" h="533400">
                <a:moveTo>
                  <a:pt x="914399" y="266699"/>
                </a:moveTo>
                <a:lnTo>
                  <a:pt x="685799" y="0"/>
                </a:lnTo>
                <a:lnTo>
                  <a:pt x="685799" y="533399"/>
                </a:lnTo>
                <a:lnTo>
                  <a:pt x="914399" y="266699"/>
                </a:lnTo>
                <a:close/>
              </a:path>
            </a:pathLst>
          </a:custGeom>
          <a:solidFill>
            <a:srgbClr val="33CCCC"/>
          </a:solidFill>
          <a:ln w="9525">
            <a:noFill/>
            <a:miter lim="800000"/>
            <a:headEnd/>
            <a:tailEnd/>
          </a:ln>
        </p:spPr>
        <p:txBody>
          <a:bodyPr lIns="0" tIns="0" rIns="0" bIns="0"/>
          <a:lstStyle/>
          <a:p>
            <a:endParaRPr lang="en-US" dirty="0"/>
          </a:p>
        </p:txBody>
      </p:sp>
      <p:sp>
        <p:nvSpPr>
          <p:cNvPr id="80901" name="object 5"/>
          <p:cNvSpPr>
            <a:spLocks noChangeArrowheads="1"/>
          </p:cNvSpPr>
          <p:nvPr/>
        </p:nvSpPr>
        <p:spPr bwMode="auto">
          <a:xfrm>
            <a:off x="4060825" y="4997450"/>
            <a:ext cx="831850" cy="469900"/>
          </a:xfrm>
          <a:custGeom>
            <a:avLst/>
            <a:gdLst>
              <a:gd name="T0" fmla="*/ 0 w 914400"/>
              <a:gd name="T1" fmla="*/ 0 h 533400"/>
              <a:gd name="T2" fmla="*/ 914400 w 914400"/>
              <a:gd name="T3" fmla="*/ 533400 h 533400"/>
            </a:gdLst>
            <a:ahLst/>
            <a:cxnLst/>
            <a:rect l="T0" t="T1" r="T2" b="T3"/>
            <a:pathLst>
              <a:path w="914400" h="533400">
                <a:moveTo>
                  <a:pt x="685799" y="0"/>
                </a:moveTo>
                <a:lnTo>
                  <a:pt x="685799" y="132587"/>
                </a:lnTo>
                <a:lnTo>
                  <a:pt x="0" y="132587"/>
                </a:lnTo>
                <a:lnTo>
                  <a:pt x="114299" y="266699"/>
                </a:lnTo>
                <a:lnTo>
                  <a:pt x="0" y="399287"/>
                </a:lnTo>
                <a:lnTo>
                  <a:pt x="685799" y="399287"/>
                </a:lnTo>
                <a:lnTo>
                  <a:pt x="685799" y="533399"/>
                </a:lnTo>
                <a:lnTo>
                  <a:pt x="914399" y="266699"/>
                </a:lnTo>
                <a:lnTo>
                  <a:pt x="685799" y="0"/>
                </a:lnTo>
                <a:close/>
              </a:path>
            </a:pathLst>
          </a:custGeom>
          <a:noFill/>
          <a:ln w="12699">
            <a:solidFill>
              <a:srgbClr val="000000"/>
            </a:solidFill>
            <a:miter lim="800000"/>
            <a:headEnd/>
            <a:tailEnd/>
          </a:ln>
        </p:spPr>
        <p:txBody>
          <a:bodyPr lIns="0" tIns="0" rIns="0" bIns="0"/>
          <a:lstStyle/>
          <a:p>
            <a:endParaRPr lang="en-US" dirty="0"/>
          </a:p>
        </p:txBody>
      </p:sp>
      <p:sp>
        <p:nvSpPr>
          <p:cNvPr id="80902" name="object 6"/>
          <p:cNvSpPr>
            <a:spLocks noChangeArrowheads="1"/>
          </p:cNvSpPr>
          <p:nvPr/>
        </p:nvSpPr>
        <p:spPr bwMode="auto">
          <a:xfrm>
            <a:off x="1316038" y="3987800"/>
            <a:ext cx="2339975" cy="2466975"/>
          </a:xfrm>
          <a:prstGeom prst="rect">
            <a:avLst/>
          </a:prstGeom>
          <a:blipFill dpi="0" rotWithShape="1">
            <a:blip r:embed="rId3"/>
            <a:srcRect/>
            <a:stretch>
              <a:fillRect/>
            </a:stretch>
          </a:blipFill>
          <a:ln w="9525">
            <a:noFill/>
            <a:miter lim="800000"/>
            <a:headEnd/>
            <a:tailEnd/>
          </a:ln>
        </p:spPr>
        <p:txBody>
          <a:bodyPr lIns="0" tIns="0" rIns="0" bIns="0"/>
          <a:lstStyle/>
          <a:p>
            <a:endParaRPr lang="en-US" dirty="0"/>
          </a:p>
        </p:txBody>
      </p:sp>
      <p:sp>
        <p:nvSpPr>
          <p:cNvPr id="80903" name="object 7"/>
          <p:cNvSpPr>
            <a:spLocks noChangeArrowheads="1"/>
          </p:cNvSpPr>
          <p:nvPr/>
        </p:nvSpPr>
        <p:spPr bwMode="auto">
          <a:xfrm>
            <a:off x="5334000" y="3941763"/>
            <a:ext cx="2339975" cy="2513012"/>
          </a:xfrm>
          <a:prstGeom prst="rect">
            <a:avLst/>
          </a:prstGeom>
          <a:blipFill dpi="0" rotWithShape="1">
            <a:blip r:embed="rId4"/>
            <a:srcRect/>
            <a:stretch>
              <a:fillRect/>
            </a:stretch>
          </a:blipFill>
          <a:ln w="9525">
            <a:noFill/>
            <a:miter lim="800000"/>
            <a:headEnd/>
            <a:tailEnd/>
          </a:ln>
        </p:spPr>
        <p:txBody>
          <a:bodyPr lIns="0" tIns="0" rIns="0" bIns="0"/>
          <a:lstStyle/>
          <a:p>
            <a:endParaRPr lang="en-US" dirty="0"/>
          </a:p>
        </p:txBody>
      </p:sp>
      <p:sp>
        <p:nvSpPr>
          <p:cNvPr id="80904" name="object 8"/>
          <p:cNvSpPr>
            <a:spLocks noChangeArrowheads="1"/>
          </p:cNvSpPr>
          <p:nvPr/>
        </p:nvSpPr>
        <p:spPr bwMode="auto">
          <a:xfrm>
            <a:off x="6108700" y="4065588"/>
            <a:ext cx="749300" cy="187325"/>
          </a:xfrm>
          <a:custGeom>
            <a:avLst/>
            <a:gdLst>
              <a:gd name="T0" fmla="*/ 0 w 824865"/>
              <a:gd name="T1" fmla="*/ 0 h 213360"/>
              <a:gd name="T2" fmla="*/ 824865 w 824865"/>
              <a:gd name="T3" fmla="*/ 213360 h 213360"/>
            </a:gdLst>
            <a:ahLst/>
            <a:cxnLst/>
            <a:rect l="T0" t="T1" r="T2" b="T3"/>
            <a:pathLst>
              <a:path w="824865" h="213360">
                <a:moveTo>
                  <a:pt x="0" y="0"/>
                </a:moveTo>
                <a:lnTo>
                  <a:pt x="0" y="213359"/>
                </a:lnTo>
                <a:lnTo>
                  <a:pt x="824483" y="213359"/>
                </a:lnTo>
                <a:lnTo>
                  <a:pt x="824483" y="0"/>
                </a:lnTo>
                <a:lnTo>
                  <a:pt x="0" y="0"/>
                </a:lnTo>
                <a:close/>
              </a:path>
            </a:pathLst>
          </a:custGeom>
          <a:solidFill>
            <a:srgbClr val="FFFFFF"/>
          </a:solidFill>
          <a:ln w="9525">
            <a:noFill/>
            <a:miter lim="800000"/>
            <a:headEnd/>
            <a:tailEnd/>
          </a:ln>
        </p:spPr>
        <p:txBody>
          <a:bodyPr lIns="0" tIns="0" rIns="0" bIns="0"/>
          <a:lstStyle/>
          <a:p>
            <a:endParaRPr lang="en-US" dirty="0"/>
          </a:p>
        </p:txBody>
      </p:sp>
      <p:sp>
        <p:nvSpPr>
          <p:cNvPr id="80905" name="object 9"/>
          <p:cNvSpPr txBox="1">
            <a:spLocks noChangeArrowheads="1"/>
          </p:cNvSpPr>
          <p:nvPr/>
        </p:nvSpPr>
        <p:spPr bwMode="auto">
          <a:xfrm>
            <a:off x="6181725" y="4060825"/>
            <a:ext cx="141288" cy="200025"/>
          </a:xfrm>
          <a:prstGeom prst="rect">
            <a:avLst/>
          </a:prstGeom>
          <a:noFill/>
          <a:ln w="9525">
            <a:noFill/>
            <a:miter lim="800000"/>
            <a:headEnd/>
            <a:tailEnd/>
          </a:ln>
        </p:spPr>
        <p:txBody>
          <a:bodyPr lIns="0" tIns="0" rIns="0" bIns="0">
            <a:spAutoFit/>
          </a:bodyPr>
          <a:lstStyle/>
          <a:p>
            <a:pPr marL="11113"/>
            <a:r>
              <a:rPr lang="en-US" sz="1300" b="1" dirty="0">
                <a:solidFill>
                  <a:srgbClr val="009A00"/>
                </a:solidFill>
                <a:latin typeface="Times New Roman" pitchFamily="18" charset="0"/>
                <a:cs typeface="Times New Roman" pitchFamily="18" charset="0"/>
              </a:rPr>
              <a:t>D</a:t>
            </a:r>
            <a:endParaRPr lang="en-US" sz="1300" dirty="0">
              <a:latin typeface="Times New Roman" pitchFamily="18" charset="0"/>
              <a:cs typeface="Times New Roman" pitchFamily="18" charset="0"/>
            </a:endParaRPr>
          </a:p>
        </p:txBody>
      </p:sp>
      <p:sp>
        <p:nvSpPr>
          <p:cNvPr id="80906" name="object 10"/>
          <p:cNvSpPr>
            <a:spLocks noChangeArrowheads="1"/>
          </p:cNvSpPr>
          <p:nvPr/>
        </p:nvSpPr>
        <p:spPr bwMode="auto">
          <a:xfrm>
            <a:off x="6134100" y="6165850"/>
            <a:ext cx="750888" cy="187325"/>
          </a:xfrm>
          <a:custGeom>
            <a:avLst/>
            <a:gdLst>
              <a:gd name="T0" fmla="*/ 0 w 824865"/>
              <a:gd name="T1" fmla="*/ 0 h 213359"/>
              <a:gd name="T2" fmla="*/ 824865 w 824865"/>
              <a:gd name="T3" fmla="*/ 213359 h 213359"/>
            </a:gdLst>
            <a:ahLst/>
            <a:cxnLst/>
            <a:rect l="T0" t="T1" r="T2" b="T3"/>
            <a:pathLst>
              <a:path w="824865" h="213359">
                <a:moveTo>
                  <a:pt x="0" y="0"/>
                </a:moveTo>
                <a:lnTo>
                  <a:pt x="0" y="213359"/>
                </a:lnTo>
                <a:lnTo>
                  <a:pt x="824483" y="213359"/>
                </a:lnTo>
                <a:lnTo>
                  <a:pt x="824483" y="0"/>
                </a:lnTo>
                <a:lnTo>
                  <a:pt x="0" y="0"/>
                </a:lnTo>
                <a:close/>
              </a:path>
            </a:pathLst>
          </a:custGeom>
          <a:solidFill>
            <a:srgbClr val="FFFFFF"/>
          </a:solidFill>
          <a:ln w="9525">
            <a:noFill/>
            <a:miter lim="800000"/>
            <a:headEnd/>
            <a:tailEnd/>
          </a:ln>
        </p:spPr>
        <p:txBody>
          <a:bodyPr lIns="0" tIns="0" rIns="0" bIns="0"/>
          <a:lstStyle/>
          <a:p>
            <a:endParaRPr lang="en-US" dirty="0"/>
          </a:p>
        </p:txBody>
      </p:sp>
      <p:sp>
        <p:nvSpPr>
          <p:cNvPr id="11" name="object 11"/>
          <p:cNvSpPr txBox="1"/>
          <p:nvPr/>
        </p:nvSpPr>
        <p:spPr>
          <a:xfrm>
            <a:off x="6207125" y="6161088"/>
            <a:ext cx="442913" cy="200025"/>
          </a:xfrm>
          <a:prstGeom prst="rect">
            <a:avLst/>
          </a:prstGeom>
        </p:spPr>
        <p:txBody>
          <a:bodyPr lIns="0" tIns="0" rIns="0" bIns="0">
            <a:spAutoFit/>
          </a:bodyPr>
          <a:lstStyle/>
          <a:p>
            <a:pPr marL="11397">
              <a:defRPr/>
            </a:pPr>
            <a:r>
              <a:rPr sz="1300" b="1" dirty="0">
                <a:solidFill>
                  <a:srgbClr val="009A00"/>
                </a:solidFill>
                <a:latin typeface="Times New Roman"/>
                <a:cs typeface="Times New Roman"/>
              </a:rPr>
              <a:t>L ( 1</a:t>
            </a:r>
            <a:r>
              <a:rPr sz="1300" b="1" spc="-90" dirty="0">
                <a:solidFill>
                  <a:srgbClr val="009A00"/>
                </a:solidFill>
                <a:latin typeface="Times New Roman"/>
                <a:cs typeface="Times New Roman"/>
              </a:rPr>
              <a:t> </a:t>
            </a:r>
            <a:r>
              <a:rPr sz="1300" b="1" dirty="0">
                <a:solidFill>
                  <a:srgbClr val="009A00"/>
                </a:solidFill>
                <a:latin typeface="Times New Roman"/>
                <a:cs typeface="Times New Roman"/>
              </a:rPr>
              <a:t>)</a:t>
            </a:r>
            <a:endParaRPr sz="1300">
              <a:latin typeface="Times New Roman"/>
              <a:cs typeface="Times New Roman"/>
            </a:endParaRPr>
          </a:p>
        </p:txBody>
      </p:sp>
      <p:sp>
        <p:nvSpPr>
          <p:cNvPr id="80908" name="Slide Number Placeholder 11"/>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C516E2C1-2EC4-448D-AD5A-FF5BFD2C7557}" type="slidenum">
              <a:rPr lang="en-US" smtClean="0"/>
              <a:pPr/>
              <a:t>72</a:t>
            </a:fld>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35EEB8B7-0F7D-4CFB-B61B-6F27B7C02B7E}" type="slidenum">
              <a:rPr lang="en-US" smtClean="0"/>
              <a:pPr>
                <a:defRPr/>
              </a:pPr>
              <a:t>73</a:t>
            </a:fld>
            <a:endParaRPr lang="en-US" dirty="0"/>
          </a:p>
        </p:txBody>
      </p:sp>
      <p:pic>
        <p:nvPicPr>
          <p:cNvPr id="5" name="Picture 4"/>
          <p:cNvPicPr>
            <a:picLocks noChangeAspect="1"/>
          </p:cNvPicPr>
          <p:nvPr/>
        </p:nvPicPr>
        <p:blipFill rotWithShape="1">
          <a:blip r:embed="rId2"/>
          <a:srcRect l="14275" t="33333" r="10762" b="10417"/>
          <a:stretch/>
        </p:blipFill>
        <p:spPr>
          <a:xfrm>
            <a:off x="204989" y="921308"/>
            <a:ext cx="8915400" cy="3761184"/>
          </a:xfrm>
          <a:prstGeom prst="rect">
            <a:avLst/>
          </a:prstGeom>
        </p:spPr>
      </p:pic>
      <p:sp>
        <p:nvSpPr>
          <p:cNvPr id="6" name="object 2"/>
          <p:cNvSpPr txBox="1">
            <a:spLocks/>
          </p:cNvSpPr>
          <p:nvPr/>
        </p:nvSpPr>
        <p:spPr>
          <a:xfrm>
            <a:off x="457200" y="274638"/>
            <a:ext cx="7467600" cy="461962"/>
          </a:xfrm>
          <a:prstGeom prst="rect">
            <a:avLst/>
          </a:prstGeom>
        </p:spPr>
        <p:txBody>
          <a:bodyPr vert="horz" wrap="square" lIns="0" tIns="0" rIns="0" bIns="0" rtlCol="0" anchor="b">
            <a:sp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marL="11397">
              <a:defRPr/>
            </a:pPr>
            <a:r>
              <a:rPr lang="en-US" spc="-4" smtClean="0"/>
              <a:t>“Next-Use” </a:t>
            </a:r>
            <a:r>
              <a:rPr lang="en-US" smtClean="0"/>
              <a:t>Algorithm -</a:t>
            </a:r>
            <a:r>
              <a:rPr lang="en-US" spc="-54" smtClean="0"/>
              <a:t> </a:t>
            </a:r>
            <a:r>
              <a:rPr lang="en-US" spc="-4" smtClean="0"/>
              <a:t>Example</a:t>
            </a:r>
            <a:endParaRPr lang="en-US" spc="-4" dirty="0"/>
          </a:p>
        </p:txBody>
      </p:sp>
    </p:spTree>
    <p:extLst>
      <p:ext uri="{BB962C8B-B14F-4D97-AF65-F5344CB8AC3E}">
        <p14:creationId xmlns:p14="http://schemas.microsoft.com/office/powerpoint/2010/main" val="30790124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7467600" cy="461962"/>
          </a:xfrm>
        </p:spPr>
        <p:txBody>
          <a:bodyPr wrap="square" lIns="0" tIns="0" rIns="0" bIns="0" rtlCol="0">
            <a:spAutoFit/>
          </a:bodyPr>
          <a:lstStyle/>
          <a:p>
            <a:pPr marL="11397">
              <a:defRPr/>
            </a:pPr>
            <a:r>
              <a:rPr dirty="0"/>
              <a:t>Data Needed </a:t>
            </a:r>
            <a:r>
              <a:rPr spc="-4" dirty="0"/>
              <a:t>during </a:t>
            </a:r>
            <a:r>
              <a:rPr spc="4" dirty="0"/>
              <a:t>Code</a:t>
            </a:r>
            <a:r>
              <a:rPr spc="-54" dirty="0"/>
              <a:t> </a:t>
            </a:r>
            <a:r>
              <a:rPr dirty="0"/>
              <a:t>Generation</a:t>
            </a:r>
          </a:p>
        </p:txBody>
      </p:sp>
      <p:sp>
        <p:nvSpPr>
          <p:cNvPr id="84995" name="object 3"/>
          <p:cNvSpPr>
            <a:spLocks noChangeArrowheads="1"/>
          </p:cNvSpPr>
          <p:nvPr/>
        </p:nvSpPr>
        <p:spPr bwMode="auto">
          <a:xfrm>
            <a:off x="900113" y="1344613"/>
            <a:ext cx="7620000" cy="4789487"/>
          </a:xfrm>
          <a:prstGeom prst="rect">
            <a:avLst/>
          </a:prstGeom>
          <a:blipFill dpi="0" rotWithShape="1">
            <a:blip r:embed="rId2"/>
            <a:srcRect/>
            <a:stretch>
              <a:fillRect/>
            </a:stretch>
          </a:blipFill>
          <a:ln w="9525">
            <a:noFill/>
            <a:miter lim="800000"/>
            <a:headEnd/>
            <a:tailEnd/>
          </a:ln>
        </p:spPr>
        <p:txBody>
          <a:bodyPr lIns="0" tIns="0" rIns="0" bIns="0"/>
          <a:lstStyle/>
          <a:p>
            <a:endParaRPr lang="en-US" dirty="0"/>
          </a:p>
        </p:txBody>
      </p:sp>
      <p:sp>
        <p:nvSpPr>
          <p:cNvPr id="8499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36585EDC-4C0E-4A7C-B7F5-F37A94FB0DF4}" type="slidenum">
              <a:rPr lang="en-US" smtClean="0"/>
              <a:pPr/>
              <a:t>74</a:t>
            </a:fld>
            <a:endParaRPr lang="en-US"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p:cNvSpPr>
            <a:spLocks noGrp="1"/>
          </p:cNvSpPr>
          <p:nvPr>
            <p:ph type="sldNum" sz="quarter" idx="12"/>
          </p:nvPr>
        </p:nvSpPr>
        <p:spPr/>
        <p:txBody>
          <a:bodyPr/>
          <a:lstStyle/>
          <a:p>
            <a:fld id="{3E8731C7-2509-4775-A556-7A83F7811C18}" type="slidenum">
              <a:rPr lang="en-US"/>
              <a:pPr/>
              <a:t>75</a:t>
            </a:fld>
            <a:endParaRPr lang="en-US"/>
          </a:p>
        </p:txBody>
      </p:sp>
      <p:sp>
        <p:nvSpPr>
          <p:cNvPr id="66562" name="Rectangle 2"/>
          <p:cNvSpPr>
            <a:spLocks noGrp="1" noChangeArrowheads="1"/>
          </p:cNvSpPr>
          <p:nvPr>
            <p:ph type="title"/>
          </p:nvPr>
        </p:nvSpPr>
        <p:spPr>
          <a:xfrm>
            <a:off x="381000" y="-10286"/>
            <a:ext cx="7772400" cy="1143000"/>
          </a:xfrm>
        </p:spPr>
        <p:txBody>
          <a:bodyPr/>
          <a:lstStyle/>
          <a:p>
            <a:r>
              <a:rPr lang="en-US" dirty="0"/>
              <a:t>Example</a:t>
            </a:r>
          </a:p>
        </p:txBody>
      </p:sp>
      <p:sp>
        <p:nvSpPr>
          <p:cNvPr id="66563" name="Rectangle 3"/>
          <p:cNvSpPr>
            <a:spLocks noGrp="1" noChangeArrowheads="1"/>
          </p:cNvSpPr>
          <p:nvPr>
            <p:ph type="body" sz="half" idx="1"/>
          </p:nvPr>
        </p:nvSpPr>
        <p:spPr>
          <a:xfrm>
            <a:off x="654699" y="3124200"/>
            <a:ext cx="3810000" cy="4114800"/>
          </a:xfrm>
        </p:spPr>
        <p:txBody>
          <a:bodyPr/>
          <a:lstStyle/>
          <a:p>
            <a:pPr>
              <a:lnSpc>
                <a:spcPct val="80000"/>
              </a:lnSpc>
              <a:buFontTx/>
              <a:buNone/>
            </a:pPr>
            <a:r>
              <a:rPr lang="en-US" sz="2000" b="1" dirty="0">
                <a:solidFill>
                  <a:srgbClr val="008000"/>
                </a:solidFill>
              </a:rPr>
              <a:t>STATEMENT 	</a:t>
            </a:r>
          </a:p>
          <a:p>
            <a:pPr>
              <a:lnSpc>
                <a:spcPct val="80000"/>
              </a:lnSpc>
              <a:buFontTx/>
              <a:buNone/>
            </a:pPr>
            <a:endParaRPr lang="en-US" sz="1800" b="1" dirty="0"/>
          </a:p>
          <a:p>
            <a:pPr>
              <a:lnSpc>
                <a:spcPct val="80000"/>
              </a:lnSpc>
              <a:buFontTx/>
              <a:buNone/>
            </a:pPr>
            <a:r>
              <a:rPr lang="en-US" sz="1800" b="1" dirty="0"/>
              <a:t>7: no temporary is live</a:t>
            </a:r>
          </a:p>
          <a:p>
            <a:pPr>
              <a:lnSpc>
                <a:spcPct val="80000"/>
              </a:lnSpc>
              <a:buFontTx/>
              <a:buNone/>
            </a:pPr>
            <a:r>
              <a:rPr lang="en-US" sz="1800" b="1" dirty="0"/>
              <a:t>6: t</a:t>
            </a:r>
            <a:r>
              <a:rPr lang="en-US" sz="1800" b="1" baseline="-25000" dirty="0"/>
              <a:t>6</a:t>
            </a:r>
            <a:r>
              <a:rPr lang="en-US" sz="1800" b="1" dirty="0"/>
              <a:t>:use(7), t</a:t>
            </a:r>
            <a:r>
              <a:rPr lang="en-US" sz="1800" b="1" baseline="-25000" dirty="0"/>
              <a:t>4 </a:t>
            </a:r>
            <a:r>
              <a:rPr lang="en-US" sz="1800" b="1" dirty="0"/>
              <a:t>t</a:t>
            </a:r>
            <a:r>
              <a:rPr lang="en-US" sz="1800" b="1" baseline="-25000" dirty="0"/>
              <a:t>5</a:t>
            </a:r>
            <a:r>
              <a:rPr lang="en-US" sz="1800" b="1" dirty="0"/>
              <a:t>  not live</a:t>
            </a:r>
          </a:p>
          <a:p>
            <a:pPr>
              <a:lnSpc>
                <a:spcPct val="80000"/>
              </a:lnSpc>
              <a:buFontTx/>
              <a:buNone/>
            </a:pPr>
            <a:r>
              <a:rPr lang="en-US" sz="1800" b="1" dirty="0"/>
              <a:t>5: t</a:t>
            </a:r>
            <a:r>
              <a:rPr lang="en-US" sz="1800" b="1" baseline="-25000" dirty="0"/>
              <a:t>5</a:t>
            </a:r>
            <a:r>
              <a:rPr lang="en-US" sz="1800" b="1" dirty="0"/>
              <a:t>:use(6)</a:t>
            </a:r>
          </a:p>
          <a:p>
            <a:pPr>
              <a:lnSpc>
                <a:spcPct val="80000"/>
              </a:lnSpc>
              <a:buFontTx/>
              <a:buNone/>
            </a:pPr>
            <a:r>
              <a:rPr lang="en-US" sz="1800" b="1" dirty="0"/>
              <a:t>4: t</a:t>
            </a:r>
            <a:r>
              <a:rPr lang="en-US" sz="1800" b="1" baseline="-25000" dirty="0"/>
              <a:t>4</a:t>
            </a:r>
            <a:r>
              <a:rPr lang="en-US" sz="1800" b="1" dirty="0"/>
              <a:t>:use(6), t</a:t>
            </a:r>
            <a:r>
              <a:rPr lang="en-US" sz="1600" b="1" baseline="-25000" dirty="0"/>
              <a:t>1</a:t>
            </a:r>
            <a:r>
              <a:rPr lang="en-US" sz="1800" b="1" dirty="0"/>
              <a:t> t</a:t>
            </a:r>
            <a:r>
              <a:rPr lang="en-US" sz="1600" b="1" baseline="-25000" dirty="0"/>
              <a:t>3</a:t>
            </a:r>
            <a:r>
              <a:rPr lang="en-US" sz="1800" b="1" dirty="0"/>
              <a:t> not live</a:t>
            </a:r>
          </a:p>
          <a:p>
            <a:pPr>
              <a:lnSpc>
                <a:spcPct val="80000"/>
              </a:lnSpc>
              <a:buFontTx/>
              <a:buNone/>
            </a:pPr>
            <a:r>
              <a:rPr lang="en-US" sz="1800" b="1" dirty="0"/>
              <a:t>3: t</a:t>
            </a:r>
            <a:r>
              <a:rPr lang="en-US" sz="1600" b="1" baseline="-25000" dirty="0"/>
              <a:t>3</a:t>
            </a:r>
            <a:r>
              <a:rPr lang="en-US" sz="1800" b="1" dirty="0"/>
              <a:t>:use(4), t</a:t>
            </a:r>
            <a:r>
              <a:rPr lang="en-US" sz="1600" b="1" baseline="-25000" dirty="0"/>
              <a:t>2</a:t>
            </a:r>
            <a:r>
              <a:rPr lang="en-US" sz="1800" b="1" dirty="0"/>
              <a:t> not live</a:t>
            </a:r>
          </a:p>
          <a:p>
            <a:pPr>
              <a:lnSpc>
                <a:spcPct val="80000"/>
              </a:lnSpc>
              <a:buFontTx/>
              <a:buNone/>
            </a:pPr>
            <a:r>
              <a:rPr lang="en-US" sz="1800" b="1" dirty="0"/>
              <a:t>2: t</a:t>
            </a:r>
            <a:r>
              <a:rPr lang="en-US" sz="1600" b="1" baseline="-25000" dirty="0"/>
              <a:t>2</a:t>
            </a:r>
            <a:r>
              <a:rPr lang="en-US" sz="1800" b="1" dirty="0"/>
              <a:t>:use(3)</a:t>
            </a:r>
          </a:p>
          <a:p>
            <a:pPr>
              <a:lnSpc>
                <a:spcPct val="80000"/>
              </a:lnSpc>
              <a:buFontTx/>
              <a:buNone/>
            </a:pPr>
            <a:r>
              <a:rPr lang="en-US" sz="1800" b="1" dirty="0"/>
              <a:t>1: t</a:t>
            </a:r>
            <a:r>
              <a:rPr lang="en-US" sz="1600" b="1" baseline="-25000" dirty="0"/>
              <a:t>1</a:t>
            </a:r>
            <a:r>
              <a:rPr lang="en-US" sz="1800" b="1" dirty="0"/>
              <a:t>:use(4)</a:t>
            </a:r>
            <a:endParaRPr lang="en-US" sz="2000" b="1" dirty="0"/>
          </a:p>
        </p:txBody>
      </p:sp>
      <p:graphicFrame>
        <p:nvGraphicFramePr>
          <p:cNvPr id="66592" name="Group 32"/>
          <p:cNvGraphicFramePr>
            <a:graphicFrameLocks noGrp="1"/>
          </p:cNvGraphicFramePr>
          <p:nvPr>
            <p:ph sz="half" idx="2"/>
          </p:nvPr>
        </p:nvGraphicFramePr>
        <p:xfrm>
          <a:off x="5121275" y="2549525"/>
          <a:ext cx="3429000" cy="3559176"/>
        </p:xfrm>
        <a:graphic>
          <a:graphicData uri="http://schemas.openxmlformats.org/drawingml/2006/table">
            <a:tbl>
              <a:tblPr/>
              <a:tblGrid>
                <a:gridCol w="914400"/>
                <a:gridCol w="2514600"/>
              </a:tblGrid>
              <a:tr h="593725">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CC"/>
                          </a:solidFill>
                          <a:effectLst/>
                          <a:latin typeface="Georgia" panose="02040502050405020303" pitchFamily="18" charset="0"/>
                        </a:rPr>
                        <a:t>t</a:t>
                      </a:r>
                      <a:r>
                        <a:rPr kumimoji="0" lang="en-US" sz="2000" b="1" i="0" u="none" strike="noStrike" cap="none" normalizeH="0" baseline="-25000" dirty="0" smtClean="0">
                          <a:ln>
                            <a:noFill/>
                          </a:ln>
                          <a:solidFill>
                            <a:srgbClr val="0000CC"/>
                          </a:solidFill>
                          <a:effectLst/>
                          <a:latin typeface="Georgia" panose="02040502050405020303"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rgbClr val="0000CC"/>
                        </a:solidFill>
                        <a:effectLst/>
                        <a:latin typeface="Georgia" panose="02040502050405020303"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2138">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CC"/>
                          </a:solidFill>
                          <a:effectLst/>
                          <a:latin typeface="Georgia" panose="02040502050405020303" pitchFamily="18" charset="0"/>
                        </a:rPr>
                        <a:t>t</a:t>
                      </a:r>
                      <a:r>
                        <a:rPr kumimoji="0" lang="en-US" sz="2000" b="1" i="0" u="none" strike="noStrike" cap="none" normalizeH="0" baseline="-25000" smtClean="0">
                          <a:ln>
                            <a:noFill/>
                          </a:ln>
                          <a:solidFill>
                            <a:srgbClr val="0000CC"/>
                          </a:solidFill>
                          <a:effectLst/>
                          <a:latin typeface="Georgia" panose="02040502050405020303"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rgbClr val="0000CC"/>
                        </a:solidFill>
                        <a:effectLst/>
                        <a:latin typeface="Georgia" panose="02040502050405020303"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CC"/>
                          </a:solidFill>
                          <a:effectLst/>
                          <a:latin typeface="Georgia" panose="02040502050405020303" pitchFamily="18" charset="0"/>
                        </a:rPr>
                        <a:t>t</a:t>
                      </a:r>
                      <a:r>
                        <a:rPr kumimoji="0" lang="en-US" sz="2000" b="1" i="0" u="none" strike="noStrike" cap="none" normalizeH="0" baseline="-25000" smtClean="0">
                          <a:ln>
                            <a:noFill/>
                          </a:ln>
                          <a:solidFill>
                            <a:srgbClr val="0000CC"/>
                          </a:solidFill>
                          <a:effectLst/>
                          <a:latin typeface="Georgia" panose="02040502050405020303"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rgbClr val="0000CC"/>
                        </a:solidFill>
                        <a:effectLst/>
                        <a:latin typeface="Georgia" panose="02040502050405020303"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CC"/>
                          </a:solidFill>
                          <a:effectLst/>
                          <a:latin typeface="Georgia" panose="02040502050405020303" pitchFamily="18" charset="0"/>
                        </a:rPr>
                        <a:t>t</a:t>
                      </a:r>
                      <a:r>
                        <a:rPr kumimoji="0" lang="en-US" sz="2000" b="1" i="0" u="none" strike="noStrike" cap="none" normalizeH="0" baseline="-25000" smtClean="0">
                          <a:ln>
                            <a:noFill/>
                          </a:ln>
                          <a:solidFill>
                            <a:srgbClr val="0000CC"/>
                          </a:solidFill>
                          <a:effectLst/>
                          <a:latin typeface="Georgia" panose="02040502050405020303"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00CC"/>
                        </a:solidFill>
                        <a:effectLst/>
                        <a:latin typeface="Georgia" panose="02040502050405020303"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2138">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CC"/>
                          </a:solidFill>
                          <a:effectLst/>
                          <a:latin typeface="Georgia" panose="02040502050405020303" pitchFamily="18" charset="0"/>
                        </a:rPr>
                        <a:t>t</a:t>
                      </a:r>
                      <a:r>
                        <a:rPr kumimoji="0" lang="en-US" sz="2000" b="1" i="0" u="none" strike="noStrike" cap="none" normalizeH="0" baseline="-25000" smtClean="0">
                          <a:ln>
                            <a:noFill/>
                          </a:ln>
                          <a:solidFill>
                            <a:srgbClr val="0000CC"/>
                          </a:solidFill>
                          <a:effectLst/>
                          <a:latin typeface="Georgia" panose="02040502050405020303"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rgbClr val="0000CC"/>
                        </a:solidFill>
                        <a:effectLst/>
                        <a:latin typeface="Georgia" panose="02040502050405020303"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CC"/>
                          </a:solidFill>
                          <a:effectLst/>
                          <a:latin typeface="Georgia" panose="02040502050405020303" pitchFamily="18" charset="0"/>
                        </a:rPr>
                        <a:t>t</a:t>
                      </a:r>
                      <a:r>
                        <a:rPr kumimoji="0" lang="en-US" sz="2000" b="1" i="0" u="none" strike="noStrike" cap="none" normalizeH="0" baseline="-25000" smtClean="0">
                          <a:ln>
                            <a:noFill/>
                          </a:ln>
                          <a:solidFill>
                            <a:srgbClr val="0000CC"/>
                          </a:solidFill>
                          <a:effectLst/>
                          <a:latin typeface="Georgia" panose="02040502050405020303"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CC"/>
                          </a:solidFill>
                          <a:latin typeface="Georgia" panose="02040502050405020303" pitchFamily="18" charset="0"/>
                        </a:defRPr>
                      </a:lvl1pPr>
                      <a:lvl2pPr>
                        <a:spcBef>
                          <a:spcPct val="20000"/>
                        </a:spcBef>
                        <a:defRPr sz="2400">
                          <a:solidFill>
                            <a:srgbClr val="0000CC"/>
                          </a:solidFill>
                          <a:latin typeface="Georgia" panose="02040502050405020303" pitchFamily="18" charset="0"/>
                        </a:defRPr>
                      </a:lvl2pPr>
                      <a:lvl3pPr>
                        <a:spcBef>
                          <a:spcPct val="20000"/>
                        </a:spcBef>
                        <a:defRPr sz="2000">
                          <a:solidFill>
                            <a:srgbClr val="0000CC"/>
                          </a:solidFill>
                          <a:latin typeface="Georgia" panose="02040502050405020303" pitchFamily="18" charset="0"/>
                        </a:defRPr>
                      </a:lvl3pPr>
                      <a:lvl4pPr>
                        <a:spcBef>
                          <a:spcPct val="20000"/>
                        </a:spcBef>
                        <a:defRPr>
                          <a:solidFill>
                            <a:srgbClr val="0000CC"/>
                          </a:solidFill>
                          <a:latin typeface="Georgia" panose="02040502050405020303" pitchFamily="18" charset="0"/>
                        </a:defRPr>
                      </a:lvl4pPr>
                      <a:lvl5pPr>
                        <a:spcBef>
                          <a:spcPct val="20000"/>
                        </a:spcBef>
                        <a:defRPr>
                          <a:solidFill>
                            <a:srgbClr val="0000CC"/>
                          </a:solidFill>
                          <a:latin typeface="Georgia" panose="02040502050405020303" pitchFamily="18" charset="0"/>
                        </a:defRPr>
                      </a:lvl5pPr>
                      <a:lvl6pPr fontAlgn="base">
                        <a:spcBef>
                          <a:spcPct val="20000"/>
                        </a:spcBef>
                        <a:spcAft>
                          <a:spcPct val="0"/>
                        </a:spcAft>
                        <a:defRPr>
                          <a:solidFill>
                            <a:srgbClr val="0000CC"/>
                          </a:solidFill>
                          <a:latin typeface="Georgia" panose="02040502050405020303" pitchFamily="18" charset="0"/>
                        </a:defRPr>
                      </a:lvl6pPr>
                      <a:lvl7pPr fontAlgn="base">
                        <a:spcBef>
                          <a:spcPct val="20000"/>
                        </a:spcBef>
                        <a:spcAft>
                          <a:spcPct val="0"/>
                        </a:spcAft>
                        <a:defRPr>
                          <a:solidFill>
                            <a:srgbClr val="0000CC"/>
                          </a:solidFill>
                          <a:latin typeface="Georgia" panose="02040502050405020303" pitchFamily="18" charset="0"/>
                        </a:defRPr>
                      </a:lvl7pPr>
                      <a:lvl8pPr fontAlgn="base">
                        <a:spcBef>
                          <a:spcPct val="20000"/>
                        </a:spcBef>
                        <a:spcAft>
                          <a:spcPct val="0"/>
                        </a:spcAft>
                        <a:defRPr>
                          <a:solidFill>
                            <a:srgbClr val="0000CC"/>
                          </a:solidFill>
                          <a:latin typeface="Georgia" panose="02040502050405020303" pitchFamily="18" charset="0"/>
                        </a:defRPr>
                      </a:lvl8pPr>
                      <a:lvl9pPr fontAlgn="base">
                        <a:spcBef>
                          <a:spcPct val="20000"/>
                        </a:spcBef>
                        <a:spcAft>
                          <a:spcPct val="0"/>
                        </a:spcAft>
                        <a:defRPr>
                          <a:solidFill>
                            <a:srgbClr val="0000CC"/>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00CC"/>
                        </a:solidFill>
                        <a:effectLst/>
                        <a:latin typeface="Georgia" panose="02040502050405020303"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591" name="Text Box 31"/>
          <p:cNvSpPr txBox="1">
            <a:spLocks noChangeArrowheads="1"/>
          </p:cNvSpPr>
          <p:nvPr/>
        </p:nvSpPr>
        <p:spPr bwMode="auto">
          <a:xfrm>
            <a:off x="5851525" y="1958975"/>
            <a:ext cx="230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8000"/>
                </a:solidFill>
                <a:latin typeface="Georgia" panose="02040502050405020303" pitchFamily="18" charset="0"/>
              </a:rPr>
              <a:t>Symbol Table</a:t>
            </a:r>
          </a:p>
        </p:txBody>
      </p:sp>
      <p:sp>
        <p:nvSpPr>
          <p:cNvPr id="66593" name="Text Box 33"/>
          <p:cNvSpPr txBox="1">
            <a:spLocks noChangeArrowheads="1"/>
          </p:cNvSpPr>
          <p:nvPr/>
        </p:nvSpPr>
        <p:spPr bwMode="auto">
          <a:xfrm>
            <a:off x="6126163" y="5616575"/>
            <a:ext cx="83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dead</a:t>
            </a:r>
          </a:p>
        </p:txBody>
      </p:sp>
      <p:sp>
        <p:nvSpPr>
          <p:cNvPr id="66594" name="Text Box 34"/>
          <p:cNvSpPr txBox="1">
            <a:spLocks noChangeArrowheads="1"/>
          </p:cNvSpPr>
          <p:nvPr/>
        </p:nvSpPr>
        <p:spPr bwMode="auto">
          <a:xfrm>
            <a:off x="6126163" y="2795588"/>
            <a:ext cx="83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dead</a:t>
            </a:r>
          </a:p>
        </p:txBody>
      </p:sp>
      <p:sp>
        <p:nvSpPr>
          <p:cNvPr id="66595" name="Text Box 35"/>
          <p:cNvSpPr txBox="1">
            <a:spLocks noChangeArrowheads="1"/>
          </p:cNvSpPr>
          <p:nvPr/>
        </p:nvSpPr>
        <p:spPr bwMode="auto">
          <a:xfrm>
            <a:off x="6126163" y="3422650"/>
            <a:ext cx="83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dead</a:t>
            </a:r>
          </a:p>
        </p:txBody>
      </p:sp>
      <p:sp>
        <p:nvSpPr>
          <p:cNvPr id="66596" name="Text Box 36"/>
          <p:cNvSpPr txBox="1">
            <a:spLocks noChangeArrowheads="1"/>
          </p:cNvSpPr>
          <p:nvPr/>
        </p:nvSpPr>
        <p:spPr bwMode="auto">
          <a:xfrm>
            <a:off x="6126163" y="3971925"/>
            <a:ext cx="83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dead</a:t>
            </a:r>
          </a:p>
        </p:txBody>
      </p:sp>
      <p:sp>
        <p:nvSpPr>
          <p:cNvPr id="66597" name="Text Box 37"/>
          <p:cNvSpPr txBox="1">
            <a:spLocks noChangeArrowheads="1"/>
          </p:cNvSpPr>
          <p:nvPr/>
        </p:nvSpPr>
        <p:spPr bwMode="auto">
          <a:xfrm>
            <a:off x="6126163" y="4519613"/>
            <a:ext cx="83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dead</a:t>
            </a:r>
          </a:p>
        </p:txBody>
      </p:sp>
      <p:sp>
        <p:nvSpPr>
          <p:cNvPr id="66598" name="Text Box 38"/>
          <p:cNvSpPr txBox="1">
            <a:spLocks noChangeArrowheads="1"/>
          </p:cNvSpPr>
          <p:nvPr/>
        </p:nvSpPr>
        <p:spPr bwMode="auto">
          <a:xfrm>
            <a:off x="6126163" y="5068888"/>
            <a:ext cx="83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dead</a:t>
            </a:r>
          </a:p>
        </p:txBody>
      </p:sp>
      <p:sp>
        <p:nvSpPr>
          <p:cNvPr id="66599" name="Text Box 39"/>
          <p:cNvSpPr txBox="1">
            <a:spLocks noChangeArrowheads="1"/>
          </p:cNvSpPr>
          <p:nvPr/>
        </p:nvSpPr>
        <p:spPr bwMode="auto">
          <a:xfrm>
            <a:off x="2193925" y="54673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66600" name="Text Box 40"/>
          <p:cNvSpPr txBox="1">
            <a:spLocks noChangeArrowheads="1"/>
          </p:cNvSpPr>
          <p:nvPr/>
        </p:nvSpPr>
        <p:spPr bwMode="auto">
          <a:xfrm>
            <a:off x="7132638" y="5616575"/>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Use in 7</a:t>
            </a:r>
          </a:p>
        </p:txBody>
      </p:sp>
      <p:sp>
        <p:nvSpPr>
          <p:cNvPr id="66601" name="Text Box 41"/>
          <p:cNvSpPr txBox="1">
            <a:spLocks noChangeArrowheads="1"/>
          </p:cNvSpPr>
          <p:nvPr/>
        </p:nvSpPr>
        <p:spPr bwMode="auto">
          <a:xfrm>
            <a:off x="7132638" y="4519613"/>
            <a:ext cx="1281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Use in 6</a:t>
            </a:r>
          </a:p>
        </p:txBody>
      </p:sp>
      <p:sp>
        <p:nvSpPr>
          <p:cNvPr id="66602" name="Text Box 42"/>
          <p:cNvSpPr txBox="1">
            <a:spLocks noChangeArrowheads="1"/>
          </p:cNvSpPr>
          <p:nvPr/>
        </p:nvSpPr>
        <p:spPr bwMode="auto">
          <a:xfrm>
            <a:off x="7132638" y="5068888"/>
            <a:ext cx="1281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Use in 6</a:t>
            </a:r>
          </a:p>
        </p:txBody>
      </p:sp>
      <p:sp>
        <p:nvSpPr>
          <p:cNvPr id="66603" name="Text Box 43"/>
          <p:cNvSpPr txBox="1">
            <a:spLocks noChangeArrowheads="1"/>
          </p:cNvSpPr>
          <p:nvPr/>
        </p:nvSpPr>
        <p:spPr bwMode="auto">
          <a:xfrm>
            <a:off x="7223125" y="2782888"/>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Use in 4</a:t>
            </a:r>
          </a:p>
        </p:txBody>
      </p:sp>
      <p:sp>
        <p:nvSpPr>
          <p:cNvPr id="66604" name="Text Box 44"/>
          <p:cNvSpPr txBox="1">
            <a:spLocks noChangeArrowheads="1"/>
          </p:cNvSpPr>
          <p:nvPr/>
        </p:nvSpPr>
        <p:spPr bwMode="auto">
          <a:xfrm>
            <a:off x="7132638" y="3971925"/>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Use in 4</a:t>
            </a:r>
          </a:p>
        </p:txBody>
      </p:sp>
      <p:sp>
        <p:nvSpPr>
          <p:cNvPr id="66605" name="Text Box 45"/>
          <p:cNvSpPr txBox="1">
            <a:spLocks noChangeArrowheads="1"/>
          </p:cNvSpPr>
          <p:nvPr/>
        </p:nvSpPr>
        <p:spPr bwMode="auto">
          <a:xfrm>
            <a:off x="7132638" y="3422650"/>
            <a:ext cx="127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Georgia" panose="02040502050405020303" pitchFamily="18" charset="0"/>
              </a:rPr>
              <a:t>Use in 3</a:t>
            </a:r>
          </a:p>
        </p:txBody>
      </p:sp>
      <p:sp>
        <p:nvSpPr>
          <p:cNvPr id="20" name="Rectangle 3"/>
          <p:cNvSpPr txBox="1">
            <a:spLocks noChangeArrowheads="1"/>
          </p:cNvSpPr>
          <p:nvPr/>
        </p:nvSpPr>
        <p:spPr bwMode="auto">
          <a:xfrm>
            <a:off x="2796706" y="489152"/>
            <a:ext cx="3162300" cy="399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Tx/>
              <a:buNone/>
            </a:pPr>
            <a:r>
              <a:rPr lang="en-US" sz="2000" b="1" dirty="0" smtClean="0"/>
              <a:t>1: t</a:t>
            </a:r>
            <a:r>
              <a:rPr lang="en-US" sz="2000" b="1" baseline="-25000" dirty="0" smtClean="0"/>
              <a:t>1</a:t>
            </a:r>
            <a:r>
              <a:rPr lang="en-US" sz="2000" b="1" dirty="0" smtClean="0"/>
              <a:t> = a * a</a:t>
            </a:r>
          </a:p>
          <a:p>
            <a:pPr>
              <a:lnSpc>
                <a:spcPct val="90000"/>
              </a:lnSpc>
              <a:buFontTx/>
              <a:buNone/>
            </a:pPr>
            <a:r>
              <a:rPr lang="en-US" sz="2000" b="1" dirty="0" smtClean="0"/>
              <a:t>2: t</a:t>
            </a:r>
            <a:r>
              <a:rPr lang="en-US" sz="2000" b="1" baseline="-25000" dirty="0" smtClean="0"/>
              <a:t>2</a:t>
            </a:r>
            <a:r>
              <a:rPr lang="en-US" sz="2000" b="1" dirty="0" smtClean="0"/>
              <a:t> = a * b</a:t>
            </a:r>
          </a:p>
          <a:p>
            <a:pPr>
              <a:lnSpc>
                <a:spcPct val="90000"/>
              </a:lnSpc>
              <a:buFontTx/>
              <a:buNone/>
            </a:pPr>
            <a:r>
              <a:rPr lang="en-US" sz="2000" b="1" dirty="0" smtClean="0"/>
              <a:t>3: t</a:t>
            </a:r>
            <a:r>
              <a:rPr lang="en-US" sz="2000" b="1" baseline="-25000" dirty="0" smtClean="0"/>
              <a:t>3</a:t>
            </a:r>
            <a:r>
              <a:rPr lang="en-US" sz="2000" b="1" dirty="0" smtClean="0"/>
              <a:t> = 2 * t</a:t>
            </a:r>
            <a:r>
              <a:rPr lang="en-US" sz="2000" b="1" baseline="-25000" dirty="0" smtClean="0"/>
              <a:t>2</a:t>
            </a:r>
            <a:endParaRPr lang="en-US" sz="2000" b="1" dirty="0" smtClean="0"/>
          </a:p>
          <a:p>
            <a:pPr>
              <a:lnSpc>
                <a:spcPct val="90000"/>
              </a:lnSpc>
              <a:buFontTx/>
              <a:buNone/>
            </a:pPr>
            <a:r>
              <a:rPr lang="en-US" sz="2000" b="1" dirty="0" smtClean="0"/>
              <a:t>4: t</a:t>
            </a:r>
            <a:r>
              <a:rPr lang="en-US" sz="2000" b="1" baseline="-25000" dirty="0" smtClean="0"/>
              <a:t>4</a:t>
            </a:r>
            <a:r>
              <a:rPr lang="en-US" sz="2000" b="1" dirty="0" smtClean="0"/>
              <a:t> = t</a:t>
            </a:r>
            <a:r>
              <a:rPr lang="en-US" sz="2000" b="1" baseline="-25000" dirty="0" smtClean="0"/>
              <a:t>1</a:t>
            </a:r>
            <a:r>
              <a:rPr lang="en-US" sz="2000" b="1" dirty="0" smtClean="0"/>
              <a:t> + t</a:t>
            </a:r>
            <a:r>
              <a:rPr lang="en-US" sz="2000" b="1" baseline="-25000" dirty="0" smtClean="0"/>
              <a:t>3</a:t>
            </a:r>
            <a:endParaRPr lang="en-US" sz="2000" b="1" dirty="0" smtClean="0"/>
          </a:p>
          <a:p>
            <a:pPr>
              <a:lnSpc>
                <a:spcPct val="90000"/>
              </a:lnSpc>
              <a:buFontTx/>
              <a:buNone/>
            </a:pPr>
            <a:r>
              <a:rPr lang="en-US" sz="2000" b="1" dirty="0" smtClean="0"/>
              <a:t>5: t</a:t>
            </a:r>
            <a:r>
              <a:rPr lang="en-US" sz="2000" b="1" baseline="-25000" dirty="0" smtClean="0"/>
              <a:t>5</a:t>
            </a:r>
            <a:r>
              <a:rPr lang="en-US" sz="2000" b="1" dirty="0" smtClean="0"/>
              <a:t> = b * b</a:t>
            </a:r>
          </a:p>
          <a:p>
            <a:pPr>
              <a:lnSpc>
                <a:spcPct val="90000"/>
              </a:lnSpc>
              <a:buFontTx/>
              <a:buNone/>
            </a:pPr>
            <a:r>
              <a:rPr lang="en-US" sz="2000" b="1" dirty="0" smtClean="0"/>
              <a:t>6: t</a:t>
            </a:r>
            <a:r>
              <a:rPr lang="en-US" sz="2000" b="1" baseline="-25000" dirty="0" smtClean="0"/>
              <a:t>6</a:t>
            </a:r>
            <a:r>
              <a:rPr lang="en-US" sz="2000" b="1" dirty="0" smtClean="0"/>
              <a:t> = t</a:t>
            </a:r>
            <a:r>
              <a:rPr lang="en-US" sz="2000" b="1" baseline="-25000" dirty="0" smtClean="0"/>
              <a:t>4</a:t>
            </a:r>
            <a:r>
              <a:rPr lang="en-US" sz="2000" b="1" dirty="0" smtClean="0"/>
              <a:t> + t</a:t>
            </a:r>
            <a:r>
              <a:rPr lang="en-US" sz="2000" b="1" baseline="-25000" dirty="0" smtClean="0"/>
              <a:t>5</a:t>
            </a:r>
            <a:endParaRPr lang="en-US" sz="2000" b="1" dirty="0" smtClean="0"/>
          </a:p>
          <a:p>
            <a:pPr>
              <a:lnSpc>
                <a:spcPct val="90000"/>
              </a:lnSpc>
              <a:buFontTx/>
              <a:buNone/>
            </a:pPr>
            <a:r>
              <a:rPr lang="en-US" sz="2000" b="1" dirty="0" smtClean="0"/>
              <a:t>7: X = t</a:t>
            </a:r>
            <a:r>
              <a:rPr lang="en-US" sz="2000" b="1" baseline="-25000" dirty="0" smtClean="0"/>
              <a:t>6</a:t>
            </a:r>
            <a:endParaRPr lang="en-US" sz="1800" b="1" dirty="0"/>
          </a:p>
        </p:txBody>
      </p:sp>
    </p:spTree>
    <p:extLst>
      <p:ext uri="{BB962C8B-B14F-4D97-AF65-F5344CB8AC3E}">
        <p14:creationId xmlns:p14="http://schemas.microsoft.com/office/powerpoint/2010/main" val="997634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59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6659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66598"/>
                                        </p:tgtEl>
                                        <p:attrNameLst>
                                          <p:attrName>style.visibility</p:attrName>
                                        </p:attrNameLst>
                                      </p:cBhvr>
                                      <p:to>
                                        <p:strVal val="visible"/>
                                      </p:to>
                                    </p:set>
                                  </p:childTnLst>
                                </p:cTn>
                              </p:par>
                              <p:par>
                                <p:cTn id="15" presetID="1" presetClass="entr" presetSubtype="0" fill="hold" grpId="2" nodeType="withEffect">
                                  <p:stCondLst>
                                    <p:cond delay="0"/>
                                  </p:stCondLst>
                                  <p:childTnLst>
                                    <p:set>
                                      <p:cBhvr>
                                        <p:cTn id="16" dur="1" fill="hold">
                                          <p:stCondLst>
                                            <p:cond delay="0"/>
                                          </p:stCondLst>
                                        </p:cTn>
                                        <p:tgtEl>
                                          <p:spTgt spid="6659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600"/>
                                        </p:tgtEl>
                                        <p:attrNameLst>
                                          <p:attrName>style.visibility</p:attrName>
                                        </p:attrNameLst>
                                      </p:cBhvr>
                                      <p:to>
                                        <p:strVal val="visible"/>
                                      </p:to>
                                    </p:set>
                                  </p:childTnLst>
                                </p:cTn>
                              </p:par>
                              <p:par>
                                <p:cTn id="25" presetID="3" presetClass="exit" presetSubtype="10" fill="hold" grpId="0" nodeType="withEffect">
                                  <p:stCondLst>
                                    <p:cond delay="0"/>
                                  </p:stCondLst>
                                  <p:childTnLst>
                                    <p:animEffect transition="out" filter="blinds(horizontal)">
                                      <p:cBhvr>
                                        <p:cTn id="26" dur="500"/>
                                        <p:tgtEl>
                                          <p:spTgt spid="66593"/>
                                        </p:tgtEl>
                                      </p:cBhvr>
                                    </p:animEffect>
                                    <p:set>
                                      <p:cBhvr>
                                        <p:cTn id="27" dur="1" fill="hold">
                                          <p:stCondLst>
                                            <p:cond delay="499"/>
                                          </p:stCondLst>
                                        </p:cTn>
                                        <p:tgtEl>
                                          <p:spTgt spid="6659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66600"/>
                                        </p:tgtEl>
                                      </p:cBhvr>
                                    </p:animEffect>
                                    <p:set>
                                      <p:cBhvr>
                                        <p:cTn id="36" dur="1" fill="hold">
                                          <p:stCondLst>
                                            <p:cond delay="499"/>
                                          </p:stCondLst>
                                        </p:cTn>
                                        <p:tgtEl>
                                          <p:spTgt spid="66600"/>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6659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6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601"/>
                                        </p:tgtEl>
                                        <p:attrNameLst>
                                          <p:attrName>style.visibility</p:attrName>
                                        </p:attrNameLst>
                                      </p:cBhvr>
                                      <p:to>
                                        <p:strVal val="visible"/>
                                      </p:to>
                                    </p:set>
                                  </p:childTnLst>
                                </p:cTn>
                              </p:par>
                              <p:par>
                                <p:cTn id="45" presetID="3" presetClass="exit" presetSubtype="10" fill="hold" grpId="0" nodeType="withEffect">
                                  <p:stCondLst>
                                    <p:cond delay="0"/>
                                  </p:stCondLst>
                                  <p:childTnLst>
                                    <p:animEffect transition="out" filter="blinds(horizontal)">
                                      <p:cBhvr>
                                        <p:cTn id="46" dur="500"/>
                                        <p:tgtEl>
                                          <p:spTgt spid="66597"/>
                                        </p:tgtEl>
                                      </p:cBhvr>
                                    </p:animEffect>
                                    <p:set>
                                      <p:cBhvr>
                                        <p:cTn id="47" dur="1" fill="hold">
                                          <p:stCondLst>
                                            <p:cond delay="499"/>
                                          </p:stCondLst>
                                        </p:cTn>
                                        <p:tgtEl>
                                          <p:spTgt spid="66597"/>
                                        </p:tgtEl>
                                        <p:attrNameLst>
                                          <p:attrName>style.visibility</p:attrName>
                                        </p:attrNameLst>
                                      </p:cBhvr>
                                      <p:to>
                                        <p:strVal val="hidden"/>
                                      </p:to>
                                    </p:set>
                                  </p:childTnLst>
                                </p:cTn>
                              </p:par>
                              <p:par>
                                <p:cTn id="48" presetID="3" presetClass="exit" presetSubtype="10" fill="hold" grpId="0" nodeType="withEffect">
                                  <p:stCondLst>
                                    <p:cond delay="0"/>
                                  </p:stCondLst>
                                  <p:childTnLst>
                                    <p:animEffect transition="out" filter="blinds(horizontal)">
                                      <p:cBhvr>
                                        <p:cTn id="49" dur="500"/>
                                        <p:tgtEl>
                                          <p:spTgt spid="66598"/>
                                        </p:tgtEl>
                                      </p:cBhvr>
                                    </p:animEffect>
                                    <p:set>
                                      <p:cBhvr>
                                        <p:cTn id="50" dur="1" fill="hold">
                                          <p:stCondLst>
                                            <p:cond delay="499"/>
                                          </p:stCondLst>
                                        </p:cTn>
                                        <p:tgtEl>
                                          <p:spTgt spid="6659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xit" presetSubtype="10" fill="hold" grpId="1" nodeType="clickEffect">
                                  <p:stCondLst>
                                    <p:cond delay="0"/>
                                  </p:stCondLst>
                                  <p:childTnLst>
                                    <p:animEffect transition="out" filter="blinds(horizontal)">
                                      <p:cBhvr>
                                        <p:cTn id="58" dur="500"/>
                                        <p:tgtEl>
                                          <p:spTgt spid="66602"/>
                                        </p:tgtEl>
                                      </p:cBhvr>
                                    </p:animEffect>
                                    <p:set>
                                      <p:cBhvr>
                                        <p:cTn id="59" dur="1" fill="hold">
                                          <p:stCondLst>
                                            <p:cond delay="499"/>
                                          </p:stCondLst>
                                        </p:cTn>
                                        <p:tgtEl>
                                          <p:spTgt spid="66602"/>
                                        </p:tgtEl>
                                        <p:attrNameLst>
                                          <p:attrName>style.visibility</p:attrName>
                                        </p:attrNameLst>
                                      </p:cBhvr>
                                      <p:to>
                                        <p:strVal val="hidden"/>
                                      </p:to>
                                    </p:set>
                                  </p:childTnLst>
                                </p:cTn>
                              </p:par>
                              <p:par>
                                <p:cTn id="60" presetID="1" presetClass="entr" presetSubtype="0" fill="hold" grpId="2" nodeType="withEffect">
                                  <p:stCondLst>
                                    <p:cond delay="0"/>
                                  </p:stCondLst>
                                  <p:childTnLst>
                                    <p:set>
                                      <p:cBhvr>
                                        <p:cTn id="61" dur="1" fill="hold">
                                          <p:stCondLst>
                                            <p:cond delay="0"/>
                                          </p:stCondLst>
                                        </p:cTn>
                                        <p:tgtEl>
                                          <p:spTgt spid="6659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xit" presetSubtype="10" fill="hold" grpId="1" nodeType="clickEffect">
                                  <p:stCondLst>
                                    <p:cond delay="0"/>
                                  </p:stCondLst>
                                  <p:childTnLst>
                                    <p:animEffect transition="out" filter="blinds(horizontal)">
                                      <p:cBhvr>
                                        <p:cTn id="69" dur="500"/>
                                        <p:tgtEl>
                                          <p:spTgt spid="66601"/>
                                        </p:tgtEl>
                                      </p:cBhvr>
                                    </p:animEffect>
                                    <p:set>
                                      <p:cBhvr>
                                        <p:cTn id="70" dur="1" fill="hold">
                                          <p:stCondLst>
                                            <p:cond delay="499"/>
                                          </p:stCondLst>
                                        </p:cTn>
                                        <p:tgtEl>
                                          <p:spTgt spid="66601"/>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6659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6603"/>
                                        </p:tgtEl>
                                        <p:attrNameLst>
                                          <p:attrName>style.visibility</p:attrName>
                                        </p:attrNameLst>
                                      </p:cBhvr>
                                      <p:to>
                                        <p:strVal val="visible"/>
                                      </p:to>
                                    </p:set>
                                  </p:childTnLst>
                                </p:cTn>
                              </p:par>
                              <p:par>
                                <p:cTn id="77" presetID="3" presetClass="exit" presetSubtype="10" fill="hold" grpId="1" nodeType="withEffect">
                                  <p:stCondLst>
                                    <p:cond delay="0"/>
                                  </p:stCondLst>
                                  <p:childTnLst>
                                    <p:animEffect transition="out" filter="blinds(horizontal)">
                                      <p:cBhvr>
                                        <p:cTn id="78" dur="500"/>
                                        <p:tgtEl>
                                          <p:spTgt spid="66594"/>
                                        </p:tgtEl>
                                      </p:cBhvr>
                                    </p:animEffect>
                                    <p:set>
                                      <p:cBhvr>
                                        <p:cTn id="79" dur="1" fill="hold">
                                          <p:stCondLst>
                                            <p:cond delay="499"/>
                                          </p:stCondLst>
                                        </p:cTn>
                                        <p:tgtEl>
                                          <p:spTgt spid="66594"/>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66604"/>
                                        </p:tgtEl>
                                        <p:attrNameLst>
                                          <p:attrName>style.visibility</p:attrName>
                                        </p:attrNameLst>
                                      </p:cBhvr>
                                      <p:to>
                                        <p:strVal val="visible"/>
                                      </p:to>
                                    </p:set>
                                  </p:childTnLst>
                                </p:cTn>
                              </p:par>
                              <p:par>
                                <p:cTn id="82" presetID="3" presetClass="exit" presetSubtype="10" fill="hold" grpId="1" nodeType="withEffect">
                                  <p:stCondLst>
                                    <p:cond delay="0"/>
                                  </p:stCondLst>
                                  <p:childTnLst>
                                    <p:animEffect transition="out" filter="blinds(horizontal)">
                                      <p:cBhvr>
                                        <p:cTn id="83" dur="500"/>
                                        <p:tgtEl>
                                          <p:spTgt spid="66596"/>
                                        </p:tgtEl>
                                      </p:cBhvr>
                                    </p:animEffect>
                                    <p:set>
                                      <p:cBhvr>
                                        <p:cTn id="84" dur="1" fill="hold">
                                          <p:stCondLst>
                                            <p:cond delay="499"/>
                                          </p:stCondLst>
                                        </p:cTn>
                                        <p:tgtEl>
                                          <p:spTgt spid="66596"/>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66563">
                                            <p:txEl>
                                              <p:pRg st="6" end="6"/>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xit" presetSubtype="10" fill="hold" grpId="1" nodeType="clickEffect">
                                  <p:stCondLst>
                                    <p:cond delay="0"/>
                                  </p:stCondLst>
                                  <p:childTnLst>
                                    <p:animEffect transition="out" filter="blinds(horizontal)">
                                      <p:cBhvr>
                                        <p:cTn id="92" dur="500"/>
                                        <p:tgtEl>
                                          <p:spTgt spid="66604"/>
                                        </p:tgtEl>
                                      </p:cBhvr>
                                    </p:animEffect>
                                    <p:set>
                                      <p:cBhvr>
                                        <p:cTn id="93" dur="1" fill="hold">
                                          <p:stCondLst>
                                            <p:cond delay="499"/>
                                          </p:stCondLst>
                                        </p:cTn>
                                        <p:tgtEl>
                                          <p:spTgt spid="66604"/>
                                        </p:tgtEl>
                                        <p:attrNameLst>
                                          <p:attrName>style.visibility</p:attrName>
                                        </p:attrNameLst>
                                      </p:cBhvr>
                                      <p:to>
                                        <p:strVal val="hidden"/>
                                      </p:to>
                                    </p:set>
                                  </p:childTnLst>
                                </p:cTn>
                              </p:par>
                              <p:par>
                                <p:cTn id="94" presetID="1" presetClass="entr" presetSubtype="0" fill="hold" grpId="2" nodeType="withEffect">
                                  <p:stCondLst>
                                    <p:cond delay="0"/>
                                  </p:stCondLst>
                                  <p:childTnLst>
                                    <p:set>
                                      <p:cBhvr>
                                        <p:cTn id="95" dur="1" fill="hold">
                                          <p:stCondLst>
                                            <p:cond delay="0"/>
                                          </p:stCondLst>
                                        </p:cTn>
                                        <p:tgtEl>
                                          <p:spTgt spid="66596"/>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66605">
                                            <p:txEl>
                                              <p:pRg st="0" end="0"/>
                                            </p:txEl>
                                          </p:spTgt>
                                        </p:tgtEl>
                                        <p:attrNameLst>
                                          <p:attrName>style.visibility</p:attrName>
                                        </p:attrNameLst>
                                      </p:cBhvr>
                                      <p:to>
                                        <p:strVal val="visible"/>
                                      </p:to>
                                    </p:set>
                                  </p:childTnLst>
                                </p:cTn>
                              </p:par>
                              <p:par>
                                <p:cTn id="100" presetID="3" presetClass="exit" presetSubtype="10" fill="hold" grpId="1" nodeType="withEffect">
                                  <p:stCondLst>
                                    <p:cond delay="0"/>
                                  </p:stCondLst>
                                  <p:childTnLst>
                                    <p:animEffect transition="out" filter="blinds(horizontal)">
                                      <p:cBhvr>
                                        <p:cTn id="101" dur="500"/>
                                        <p:tgtEl>
                                          <p:spTgt spid="66595"/>
                                        </p:tgtEl>
                                      </p:cBhvr>
                                    </p:animEffect>
                                    <p:set>
                                      <p:cBhvr>
                                        <p:cTn id="102" dur="1" fill="hold">
                                          <p:stCondLst>
                                            <p:cond delay="499"/>
                                          </p:stCondLst>
                                        </p:cTn>
                                        <p:tgtEl>
                                          <p:spTgt spid="66595"/>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66563">
                                            <p:txEl>
                                              <p:pRg st="7" end="7"/>
                                            </p:txEl>
                                          </p:spTgt>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xit" presetSubtype="10" fill="hold" nodeType="clickEffect">
                                  <p:stCondLst>
                                    <p:cond delay="0"/>
                                  </p:stCondLst>
                                  <p:childTnLst>
                                    <p:animEffect transition="out" filter="blinds(horizontal)">
                                      <p:cBhvr>
                                        <p:cTn id="110" dur="500"/>
                                        <p:tgtEl>
                                          <p:spTgt spid="66605">
                                            <p:txEl>
                                              <p:pRg st="0" end="0"/>
                                            </p:txEl>
                                          </p:spTgt>
                                        </p:tgtEl>
                                      </p:cBhvr>
                                    </p:animEffect>
                                    <p:set>
                                      <p:cBhvr>
                                        <p:cTn id="111" dur="1" fill="hold">
                                          <p:stCondLst>
                                            <p:cond delay="499"/>
                                          </p:stCondLst>
                                        </p:cTn>
                                        <p:tgtEl>
                                          <p:spTgt spid="66605">
                                            <p:txEl>
                                              <p:pRg st="0" end="0"/>
                                            </p:txEl>
                                          </p:spTgt>
                                        </p:tgtEl>
                                        <p:attrNameLst>
                                          <p:attrName>style.visibility</p:attrName>
                                        </p:attrNameLst>
                                      </p:cBhvr>
                                      <p:to>
                                        <p:strVal val="hidden"/>
                                      </p:to>
                                    </p:set>
                                  </p:childTnLst>
                                </p:cTn>
                              </p:par>
                              <p:par>
                                <p:cTn id="112" presetID="1" presetClass="entr" presetSubtype="0" fill="hold" grpId="2" nodeType="withEffect">
                                  <p:stCondLst>
                                    <p:cond delay="0"/>
                                  </p:stCondLst>
                                  <p:childTnLst>
                                    <p:set>
                                      <p:cBhvr>
                                        <p:cTn id="113" dur="1" fill="hold">
                                          <p:stCondLst>
                                            <p:cond delay="0"/>
                                          </p:stCondLst>
                                        </p:cTn>
                                        <p:tgtEl>
                                          <p:spTgt spid="66595"/>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0"/>
                                          </p:stCondLst>
                                        </p:cTn>
                                        <p:tgtEl>
                                          <p:spTgt spid="66563">
                                            <p:txEl>
                                              <p:pRg st="8" end="8"/>
                                            </p:txEl>
                                          </p:spTgt>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xit" presetSubtype="10" fill="hold" grpId="1" nodeType="clickEffect">
                                  <p:stCondLst>
                                    <p:cond delay="0"/>
                                  </p:stCondLst>
                                  <p:childTnLst>
                                    <p:animEffect transition="out" filter="blinds(horizontal)">
                                      <p:cBhvr>
                                        <p:cTn id="121" dur="500"/>
                                        <p:tgtEl>
                                          <p:spTgt spid="66603"/>
                                        </p:tgtEl>
                                      </p:cBhvr>
                                    </p:animEffect>
                                    <p:set>
                                      <p:cBhvr>
                                        <p:cTn id="122" dur="1" fill="hold">
                                          <p:stCondLst>
                                            <p:cond delay="499"/>
                                          </p:stCondLst>
                                        </p:cTn>
                                        <p:tgtEl>
                                          <p:spTgt spid="66603"/>
                                        </p:tgtEl>
                                        <p:attrNameLst>
                                          <p:attrName>style.visibility</p:attrName>
                                        </p:attrNameLst>
                                      </p:cBhvr>
                                      <p:to>
                                        <p:strVal val="hidden"/>
                                      </p:to>
                                    </p:set>
                                  </p:childTnLst>
                                </p:cTn>
                              </p:par>
                              <p:par>
                                <p:cTn id="123" presetID="1" presetClass="entr" presetSubtype="0" fill="hold" grpId="2" nodeType="withEffect">
                                  <p:stCondLst>
                                    <p:cond delay="0"/>
                                  </p:stCondLst>
                                  <p:childTnLst>
                                    <p:set>
                                      <p:cBhvr>
                                        <p:cTn id="124" dur="1" fill="hold">
                                          <p:stCondLst>
                                            <p:cond delay="0"/>
                                          </p:stCondLst>
                                        </p:cTn>
                                        <p:tgtEl>
                                          <p:spTgt spid="66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93" grpId="0"/>
      <p:bldP spid="66593" grpId="1"/>
      <p:bldP spid="66593" grpId="2"/>
      <p:bldP spid="66594" grpId="0"/>
      <p:bldP spid="66594" grpId="1"/>
      <p:bldP spid="66594" grpId="2"/>
      <p:bldP spid="66595" grpId="0"/>
      <p:bldP spid="66595" grpId="1"/>
      <p:bldP spid="66595" grpId="2"/>
      <p:bldP spid="66596" grpId="0"/>
      <p:bldP spid="66596" grpId="1"/>
      <p:bldP spid="66596" grpId="2"/>
      <p:bldP spid="66597" grpId="0"/>
      <p:bldP spid="66597" grpId="1"/>
      <p:bldP spid="66597" grpId="2"/>
      <p:bldP spid="66598" grpId="0"/>
      <p:bldP spid="66598" grpId="1"/>
      <p:bldP spid="66598" grpId="2"/>
      <p:bldP spid="66600" grpId="0"/>
      <p:bldP spid="66600" grpId="1"/>
      <p:bldP spid="66601" grpId="0"/>
      <p:bldP spid="66601" grpId="1"/>
      <p:bldP spid="66602" grpId="0"/>
      <p:bldP spid="66602" grpId="1"/>
      <p:bldP spid="66603" grpId="0"/>
      <p:bldP spid="66603" grpId="1"/>
      <p:bldP spid="66604" grpId="0"/>
      <p:bldP spid="66604" grpId="1"/>
      <p:bldP spid="66605" grpId="0" build="allAtOnce"/>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p>
            <a:fld id="{A4957512-C20B-4E65-8DBB-A56A657DCBDC}" type="slidenum">
              <a:rPr lang="en-US"/>
              <a:pPr/>
              <a:t>76</a:t>
            </a:fld>
            <a:endParaRPr lang="en-US"/>
          </a:p>
        </p:txBody>
      </p:sp>
      <p:sp>
        <p:nvSpPr>
          <p:cNvPr id="69634" name="Rectangle 2"/>
          <p:cNvSpPr>
            <a:spLocks noGrp="1" noChangeArrowheads="1"/>
          </p:cNvSpPr>
          <p:nvPr>
            <p:ph type="title"/>
          </p:nvPr>
        </p:nvSpPr>
        <p:spPr>
          <a:xfrm>
            <a:off x="731838" y="0"/>
            <a:ext cx="7772400" cy="1143000"/>
          </a:xfrm>
        </p:spPr>
        <p:txBody>
          <a:bodyPr/>
          <a:lstStyle/>
          <a:p>
            <a:r>
              <a:rPr lang="en-US"/>
              <a:t>Example …</a:t>
            </a:r>
          </a:p>
        </p:txBody>
      </p:sp>
      <p:sp>
        <p:nvSpPr>
          <p:cNvPr id="69635" name="Rectangle 3"/>
          <p:cNvSpPr>
            <a:spLocks noGrp="1" noChangeArrowheads="1"/>
          </p:cNvSpPr>
          <p:nvPr>
            <p:ph type="body" idx="1"/>
          </p:nvPr>
        </p:nvSpPr>
        <p:spPr>
          <a:xfrm>
            <a:off x="4572000" y="1965325"/>
            <a:ext cx="3978275" cy="4114800"/>
          </a:xfrm>
        </p:spPr>
        <p:txBody>
          <a:bodyPr/>
          <a:lstStyle/>
          <a:p>
            <a:pPr>
              <a:buFontTx/>
              <a:buNone/>
            </a:pPr>
            <a:r>
              <a:rPr lang="en-US"/>
              <a:t>1: t</a:t>
            </a:r>
            <a:r>
              <a:rPr lang="en-US" baseline="-25000"/>
              <a:t>1</a:t>
            </a:r>
            <a:r>
              <a:rPr lang="en-US"/>
              <a:t> = a * a</a:t>
            </a:r>
          </a:p>
          <a:p>
            <a:pPr>
              <a:buFontTx/>
              <a:buNone/>
            </a:pPr>
            <a:r>
              <a:rPr lang="en-US"/>
              <a:t>2: t</a:t>
            </a:r>
            <a:r>
              <a:rPr lang="en-US" baseline="-25000"/>
              <a:t>2</a:t>
            </a:r>
            <a:r>
              <a:rPr lang="en-US"/>
              <a:t> = a * b</a:t>
            </a:r>
          </a:p>
          <a:p>
            <a:pPr>
              <a:buFontTx/>
              <a:buNone/>
            </a:pPr>
            <a:r>
              <a:rPr lang="en-US"/>
              <a:t>3: t</a:t>
            </a:r>
            <a:r>
              <a:rPr lang="en-US" baseline="-25000"/>
              <a:t>2</a:t>
            </a:r>
            <a:r>
              <a:rPr lang="en-US"/>
              <a:t> = 2 * t</a:t>
            </a:r>
            <a:r>
              <a:rPr lang="en-US" baseline="-25000"/>
              <a:t>2</a:t>
            </a:r>
            <a:endParaRPr lang="en-US"/>
          </a:p>
          <a:p>
            <a:pPr>
              <a:buFontTx/>
              <a:buNone/>
            </a:pPr>
            <a:r>
              <a:rPr lang="en-US"/>
              <a:t>4: t</a:t>
            </a:r>
            <a:r>
              <a:rPr lang="en-US" baseline="-25000"/>
              <a:t>1</a:t>
            </a:r>
            <a:r>
              <a:rPr lang="en-US"/>
              <a:t> = t</a:t>
            </a:r>
            <a:r>
              <a:rPr lang="en-US" baseline="-25000"/>
              <a:t>1</a:t>
            </a:r>
            <a:r>
              <a:rPr lang="en-US"/>
              <a:t> + t</a:t>
            </a:r>
            <a:r>
              <a:rPr lang="en-US" baseline="-25000"/>
              <a:t>2</a:t>
            </a:r>
            <a:endParaRPr lang="en-US"/>
          </a:p>
          <a:p>
            <a:pPr>
              <a:buFontTx/>
              <a:buNone/>
            </a:pPr>
            <a:r>
              <a:rPr lang="en-US"/>
              <a:t>5: t</a:t>
            </a:r>
            <a:r>
              <a:rPr lang="en-US" baseline="-25000"/>
              <a:t>2</a:t>
            </a:r>
            <a:r>
              <a:rPr lang="en-US"/>
              <a:t> = b * b</a:t>
            </a:r>
          </a:p>
          <a:p>
            <a:pPr>
              <a:buFontTx/>
              <a:buNone/>
            </a:pPr>
            <a:r>
              <a:rPr lang="en-US"/>
              <a:t>6: t</a:t>
            </a:r>
            <a:r>
              <a:rPr lang="en-US" baseline="-25000"/>
              <a:t>1</a:t>
            </a:r>
            <a:r>
              <a:rPr lang="en-US"/>
              <a:t> = t</a:t>
            </a:r>
            <a:r>
              <a:rPr lang="en-US" baseline="-25000"/>
              <a:t>1</a:t>
            </a:r>
            <a:r>
              <a:rPr lang="en-US"/>
              <a:t> + t</a:t>
            </a:r>
            <a:r>
              <a:rPr lang="en-US" baseline="-25000"/>
              <a:t>2</a:t>
            </a:r>
            <a:endParaRPr lang="en-US"/>
          </a:p>
          <a:p>
            <a:pPr>
              <a:buFontTx/>
              <a:buNone/>
            </a:pPr>
            <a:r>
              <a:rPr lang="en-US"/>
              <a:t>7: X = t</a:t>
            </a:r>
            <a:r>
              <a:rPr lang="en-US" baseline="-25000"/>
              <a:t>1</a:t>
            </a:r>
            <a:endParaRPr lang="en-US"/>
          </a:p>
        </p:txBody>
      </p:sp>
      <p:sp>
        <p:nvSpPr>
          <p:cNvPr id="69636" name="Text Box 4"/>
          <p:cNvSpPr txBox="1">
            <a:spLocks noChangeArrowheads="1"/>
          </p:cNvSpPr>
          <p:nvPr/>
        </p:nvSpPr>
        <p:spPr bwMode="auto">
          <a:xfrm>
            <a:off x="990600" y="685800"/>
            <a:ext cx="32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Comic Sans MS" panose="030F0702030302020204" pitchFamily="66" charset="0"/>
              </a:rPr>
              <a:t>1</a:t>
            </a:r>
          </a:p>
        </p:txBody>
      </p:sp>
      <p:sp>
        <p:nvSpPr>
          <p:cNvPr id="69637" name="Text Box 5"/>
          <p:cNvSpPr txBox="1">
            <a:spLocks noChangeArrowheads="1"/>
          </p:cNvSpPr>
          <p:nvPr/>
        </p:nvSpPr>
        <p:spPr bwMode="auto">
          <a:xfrm>
            <a:off x="966788" y="1554163"/>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Comic Sans MS" panose="030F0702030302020204" pitchFamily="66" charset="0"/>
              </a:rPr>
              <a:t>2</a:t>
            </a:r>
          </a:p>
        </p:txBody>
      </p:sp>
      <p:sp>
        <p:nvSpPr>
          <p:cNvPr id="69638" name="Text Box 6"/>
          <p:cNvSpPr txBox="1">
            <a:spLocks noChangeArrowheads="1"/>
          </p:cNvSpPr>
          <p:nvPr/>
        </p:nvSpPr>
        <p:spPr bwMode="auto">
          <a:xfrm>
            <a:off x="966788" y="2514600"/>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Comic Sans MS" panose="030F0702030302020204" pitchFamily="66" charset="0"/>
              </a:rPr>
              <a:t>3</a:t>
            </a:r>
          </a:p>
        </p:txBody>
      </p:sp>
      <p:sp>
        <p:nvSpPr>
          <p:cNvPr id="69639" name="Text Box 7"/>
          <p:cNvSpPr txBox="1">
            <a:spLocks noChangeArrowheads="1"/>
          </p:cNvSpPr>
          <p:nvPr/>
        </p:nvSpPr>
        <p:spPr bwMode="auto">
          <a:xfrm>
            <a:off x="1012825" y="34290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Comic Sans MS" panose="030F0702030302020204" pitchFamily="66" charset="0"/>
              </a:rPr>
              <a:t>4</a:t>
            </a:r>
          </a:p>
        </p:txBody>
      </p:sp>
      <p:sp>
        <p:nvSpPr>
          <p:cNvPr id="69640" name="Text Box 8"/>
          <p:cNvSpPr txBox="1">
            <a:spLocks noChangeArrowheads="1"/>
          </p:cNvSpPr>
          <p:nvPr/>
        </p:nvSpPr>
        <p:spPr bwMode="auto">
          <a:xfrm>
            <a:off x="1012825" y="43434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Comic Sans MS" panose="030F0702030302020204" pitchFamily="66" charset="0"/>
              </a:rPr>
              <a:t>5</a:t>
            </a:r>
          </a:p>
        </p:txBody>
      </p:sp>
      <p:sp>
        <p:nvSpPr>
          <p:cNvPr id="69641" name="Text Box 9"/>
          <p:cNvSpPr txBox="1">
            <a:spLocks noChangeArrowheads="1"/>
          </p:cNvSpPr>
          <p:nvPr/>
        </p:nvSpPr>
        <p:spPr bwMode="auto">
          <a:xfrm>
            <a:off x="966788" y="5211763"/>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Comic Sans MS" panose="030F0702030302020204" pitchFamily="66" charset="0"/>
              </a:rPr>
              <a:t>6</a:t>
            </a:r>
          </a:p>
        </p:txBody>
      </p:sp>
      <p:sp>
        <p:nvSpPr>
          <p:cNvPr id="69642" name="Text Box 10"/>
          <p:cNvSpPr txBox="1">
            <a:spLocks noChangeArrowheads="1"/>
          </p:cNvSpPr>
          <p:nvPr/>
        </p:nvSpPr>
        <p:spPr bwMode="auto">
          <a:xfrm>
            <a:off x="966788" y="6126163"/>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Comic Sans MS" panose="030F0702030302020204" pitchFamily="66" charset="0"/>
              </a:rPr>
              <a:t>7</a:t>
            </a:r>
          </a:p>
        </p:txBody>
      </p:sp>
      <p:sp>
        <p:nvSpPr>
          <p:cNvPr id="69644" name="Line 12"/>
          <p:cNvSpPr>
            <a:spLocks noChangeShapeType="1"/>
          </p:cNvSpPr>
          <p:nvPr/>
        </p:nvSpPr>
        <p:spPr bwMode="auto">
          <a:xfrm flipH="1">
            <a:off x="1630363" y="1144588"/>
            <a:ext cx="14287" cy="2376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5" name="Text Box 13"/>
          <p:cNvSpPr txBox="1">
            <a:spLocks noChangeArrowheads="1"/>
          </p:cNvSpPr>
          <p:nvPr/>
        </p:nvSpPr>
        <p:spPr bwMode="auto">
          <a:xfrm>
            <a:off x="1631950" y="1920875"/>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anose="030F0702030302020204" pitchFamily="66" charset="0"/>
              </a:rPr>
              <a:t>t</a:t>
            </a:r>
            <a:r>
              <a:rPr lang="en-US" baseline="-25000">
                <a:latin typeface="Comic Sans MS" panose="030F0702030302020204" pitchFamily="66" charset="0"/>
              </a:rPr>
              <a:t>1</a:t>
            </a:r>
          </a:p>
        </p:txBody>
      </p:sp>
      <p:sp>
        <p:nvSpPr>
          <p:cNvPr id="69646" name="Line 14"/>
          <p:cNvSpPr>
            <a:spLocks noChangeShapeType="1"/>
          </p:cNvSpPr>
          <p:nvPr/>
        </p:nvSpPr>
        <p:spPr bwMode="auto">
          <a:xfrm>
            <a:off x="2179638" y="20891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Text Box 15"/>
          <p:cNvSpPr txBox="1">
            <a:spLocks noChangeArrowheads="1"/>
          </p:cNvSpPr>
          <p:nvPr/>
        </p:nvSpPr>
        <p:spPr bwMode="auto">
          <a:xfrm>
            <a:off x="2195513" y="2119313"/>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anose="030F0702030302020204" pitchFamily="66" charset="0"/>
              </a:rPr>
              <a:t>t</a:t>
            </a:r>
            <a:r>
              <a:rPr lang="en-US" baseline="-25000">
                <a:latin typeface="Comic Sans MS" panose="030F0702030302020204" pitchFamily="66" charset="0"/>
              </a:rPr>
              <a:t>2</a:t>
            </a:r>
          </a:p>
        </p:txBody>
      </p:sp>
      <p:sp>
        <p:nvSpPr>
          <p:cNvPr id="69648" name="Line 16"/>
          <p:cNvSpPr>
            <a:spLocks noChangeShapeType="1"/>
          </p:cNvSpPr>
          <p:nvPr/>
        </p:nvSpPr>
        <p:spPr bwMode="auto">
          <a:xfrm>
            <a:off x="2163763" y="2957513"/>
            <a:ext cx="0" cy="579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Text Box 17"/>
          <p:cNvSpPr txBox="1">
            <a:spLocks noChangeArrowheads="1"/>
          </p:cNvSpPr>
          <p:nvPr/>
        </p:nvSpPr>
        <p:spPr bwMode="auto">
          <a:xfrm>
            <a:off x="2227263" y="2971800"/>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anose="030F0702030302020204" pitchFamily="66" charset="0"/>
              </a:rPr>
              <a:t>t</a:t>
            </a:r>
            <a:r>
              <a:rPr lang="en-US" baseline="-25000">
                <a:latin typeface="Comic Sans MS" panose="030F0702030302020204" pitchFamily="66" charset="0"/>
              </a:rPr>
              <a:t>3</a:t>
            </a:r>
          </a:p>
        </p:txBody>
      </p:sp>
      <p:sp>
        <p:nvSpPr>
          <p:cNvPr id="69650" name="Line 18"/>
          <p:cNvSpPr>
            <a:spLocks noChangeShapeType="1"/>
          </p:cNvSpPr>
          <p:nvPr/>
        </p:nvSpPr>
        <p:spPr bwMode="auto">
          <a:xfrm>
            <a:off x="1616075" y="3749675"/>
            <a:ext cx="14288" cy="1706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Text Box 19"/>
          <p:cNvSpPr txBox="1">
            <a:spLocks noChangeArrowheads="1"/>
          </p:cNvSpPr>
          <p:nvPr/>
        </p:nvSpPr>
        <p:spPr bwMode="auto">
          <a:xfrm>
            <a:off x="1571625" y="4389438"/>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anose="030F0702030302020204" pitchFamily="66" charset="0"/>
              </a:rPr>
              <a:t>t</a:t>
            </a:r>
            <a:r>
              <a:rPr lang="en-US" baseline="-25000">
                <a:latin typeface="Comic Sans MS" panose="030F0702030302020204" pitchFamily="66" charset="0"/>
              </a:rPr>
              <a:t>4</a:t>
            </a:r>
          </a:p>
        </p:txBody>
      </p:sp>
      <p:sp>
        <p:nvSpPr>
          <p:cNvPr id="69652" name="Line 20"/>
          <p:cNvSpPr>
            <a:spLocks noChangeShapeType="1"/>
          </p:cNvSpPr>
          <p:nvPr/>
        </p:nvSpPr>
        <p:spPr bwMode="auto">
          <a:xfrm>
            <a:off x="2163763" y="4756150"/>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3" name="Text Box 21"/>
          <p:cNvSpPr txBox="1">
            <a:spLocks noChangeArrowheads="1"/>
          </p:cNvSpPr>
          <p:nvPr/>
        </p:nvSpPr>
        <p:spPr bwMode="auto">
          <a:xfrm>
            <a:off x="2181225" y="4830763"/>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anose="030F0702030302020204" pitchFamily="66" charset="0"/>
              </a:rPr>
              <a:t>t</a:t>
            </a:r>
            <a:r>
              <a:rPr lang="en-US" baseline="-25000">
                <a:latin typeface="Comic Sans MS" panose="030F0702030302020204" pitchFamily="66" charset="0"/>
              </a:rPr>
              <a:t>5</a:t>
            </a:r>
          </a:p>
        </p:txBody>
      </p:sp>
      <p:sp>
        <p:nvSpPr>
          <p:cNvPr id="69654" name="Line 22"/>
          <p:cNvSpPr>
            <a:spLocks noChangeShapeType="1"/>
          </p:cNvSpPr>
          <p:nvPr/>
        </p:nvSpPr>
        <p:spPr bwMode="auto">
          <a:xfrm>
            <a:off x="1616075" y="5700713"/>
            <a:ext cx="0" cy="563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5" name="Text Box 23"/>
          <p:cNvSpPr txBox="1">
            <a:spLocks noChangeArrowheads="1"/>
          </p:cNvSpPr>
          <p:nvPr/>
        </p:nvSpPr>
        <p:spPr bwMode="auto">
          <a:xfrm>
            <a:off x="1571625" y="5761038"/>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anose="030F0702030302020204" pitchFamily="66" charset="0"/>
              </a:rPr>
              <a:t>t</a:t>
            </a:r>
            <a:r>
              <a:rPr lang="en-US" baseline="-25000">
                <a:latin typeface="Comic Sans MS" panose="030F0702030302020204" pitchFamily="66" charset="0"/>
              </a:rPr>
              <a:t>6</a:t>
            </a:r>
          </a:p>
        </p:txBody>
      </p:sp>
    </p:spTree>
    <p:extLst>
      <p:ext uri="{BB962C8B-B14F-4D97-AF65-F5344CB8AC3E}">
        <p14:creationId xmlns:p14="http://schemas.microsoft.com/office/powerpoint/2010/main" val="3409173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4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6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6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96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65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65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96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65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44" grpId="0" animBg="1"/>
      <p:bldP spid="69645" grpId="0"/>
      <p:bldP spid="69646" grpId="0" animBg="1"/>
      <p:bldP spid="69647" grpId="0"/>
      <p:bldP spid="69648" grpId="0" animBg="1"/>
      <p:bldP spid="69649" grpId="0"/>
      <p:bldP spid="69650" grpId="0" animBg="1"/>
      <p:bldP spid="69651" grpId="0"/>
      <p:bldP spid="69652" grpId="0" animBg="1"/>
      <p:bldP spid="69653" grpId="0"/>
      <p:bldP spid="69654" grpId="0" animBg="1"/>
      <p:bldP spid="69655"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C0739C-BA62-455E-9E26-2F8EAC820515}" type="slidenum">
              <a:rPr lang="en-US"/>
              <a:pPr/>
              <a:t>77</a:t>
            </a:fld>
            <a:endParaRPr lang="en-US"/>
          </a:p>
        </p:txBody>
      </p:sp>
      <p:sp>
        <p:nvSpPr>
          <p:cNvPr id="70658" name="Rectangle 2"/>
          <p:cNvSpPr>
            <a:spLocks noGrp="1" noChangeArrowheads="1"/>
          </p:cNvSpPr>
          <p:nvPr>
            <p:ph type="title"/>
          </p:nvPr>
        </p:nvSpPr>
        <p:spPr>
          <a:xfrm>
            <a:off x="712788" y="0"/>
            <a:ext cx="7772400" cy="1143000"/>
          </a:xfrm>
        </p:spPr>
        <p:txBody>
          <a:bodyPr/>
          <a:lstStyle/>
          <a:p>
            <a:r>
              <a:rPr lang="en-US"/>
              <a:t>Code Generator</a:t>
            </a:r>
          </a:p>
        </p:txBody>
      </p:sp>
      <p:sp>
        <p:nvSpPr>
          <p:cNvPr id="70659" name="Rectangle 3"/>
          <p:cNvSpPr>
            <a:spLocks noGrp="1" noChangeArrowheads="1"/>
          </p:cNvSpPr>
          <p:nvPr>
            <p:ph type="body" idx="1"/>
          </p:nvPr>
        </p:nvSpPr>
        <p:spPr>
          <a:xfrm>
            <a:off x="685800" y="1009650"/>
            <a:ext cx="7772400" cy="5116513"/>
          </a:xfrm>
        </p:spPr>
        <p:txBody>
          <a:bodyPr/>
          <a:lstStyle/>
          <a:p>
            <a:pPr>
              <a:lnSpc>
                <a:spcPct val="80000"/>
              </a:lnSpc>
            </a:pPr>
            <a:r>
              <a:rPr lang="en-US" sz="2800"/>
              <a:t>consider each statement</a:t>
            </a:r>
          </a:p>
          <a:p>
            <a:pPr>
              <a:lnSpc>
                <a:spcPct val="80000"/>
              </a:lnSpc>
            </a:pPr>
            <a:endParaRPr lang="en-US" sz="2800"/>
          </a:p>
          <a:p>
            <a:pPr>
              <a:lnSpc>
                <a:spcPct val="80000"/>
              </a:lnSpc>
            </a:pPr>
            <a:r>
              <a:rPr lang="en-US" sz="2800"/>
              <a:t>remember if operand is in a register</a:t>
            </a:r>
          </a:p>
          <a:p>
            <a:pPr>
              <a:lnSpc>
                <a:spcPct val="80000"/>
              </a:lnSpc>
            </a:pPr>
            <a:endParaRPr lang="en-US" sz="2800"/>
          </a:p>
          <a:p>
            <a:pPr>
              <a:lnSpc>
                <a:spcPct val="80000"/>
              </a:lnSpc>
            </a:pPr>
            <a:r>
              <a:rPr lang="en-US" sz="2800" b="1"/>
              <a:t>Register descriptor</a:t>
            </a:r>
          </a:p>
          <a:p>
            <a:pPr lvl="1">
              <a:lnSpc>
                <a:spcPct val="80000"/>
              </a:lnSpc>
            </a:pPr>
            <a:r>
              <a:rPr lang="en-US" sz="2400"/>
              <a:t>Keep track of what is currently in each register.</a:t>
            </a:r>
          </a:p>
          <a:p>
            <a:pPr lvl="1">
              <a:lnSpc>
                <a:spcPct val="80000"/>
              </a:lnSpc>
            </a:pPr>
            <a:r>
              <a:rPr lang="en-US" sz="2400"/>
              <a:t>Initially all the registers are empty</a:t>
            </a:r>
          </a:p>
          <a:p>
            <a:pPr>
              <a:lnSpc>
                <a:spcPct val="80000"/>
              </a:lnSpc>
            </a:pPr>
            <a:endParaRPr lang="en-US" sz="2800"/>
          </a:p>
          <a:p>
            <a:pPr>
              <a:lnSpc>
                <a:spcPct val="80000"/>
              </a:lnSpc>
            </a:pPr>
            <a:r>
              <a:rPr lang="en-US" sz="2800" b="1"/>
              <a:t>Address descriptor</a:t>
            </a:r>
          </a:p>
          <a:p>
            <a:pPr lvl="1">
              <a:lnSpc>
                <a:spcPct val="80000"/>
              </a:lnSpc>
            </a:pPr>
            <a:r>
              <a:rPr lang="en-US" sz="2400"/>
              <a:t>Keep track of location where current value of the name can be found at runtime </a:t>
            </a:r>
          </a:p>
          <a:p>
            <a:pPr lvl="1">
              <a:lnSpc>
                <a:spcPct val="80000"/>
              </a:lnSpc>
            </a:pPr>
            <a:r>
              <a:rPr lang="en-US" sz="2400"/>
              <a:t>The location might be a register, stack, memory address or a set of those</a:t>
            </a:r>
          </a:p>
        </p:txBody>
      </p:sp>
    </p:spTree>
    <p:extLst>
      <p:ext uri="{BB962C8B-B14F-4D97-AF65-F5344CB8AC3E}">
        <p14:creationId xmlns:p14="http://schemas.microsoft.com/office/powerpoint/2010/main" val="447099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82C733-33C9-464D-AD47-6CE3A0ACB5A5}" type="slidenum">
              <a:rPr lang="en-US"/>
              <a:pPr/>
              <a:t>78</a:t>
            </a:fld>
            <a:endParaRPr lang="en-US"/>
          </a:p>
        </p:txBody>
      </p:sp>
      <p:sp>
        <p:nvSpPr>
          <p:cNvPr id="71682" name="Rectangle 2"/>
          <p:cNvSpPr>
            <a:spLocks noGrp="1" noChangeArrowheads="1"/>
          </p:cNvSpPr>
          <p:nvPr>
            <p:ph type="title"/>
          </p:nvPr>
        </p:nvSpPr>
        <p:spPr>
          <a:xfrm>
            <a:off x="700088" y="-374650"/>
            <a:ext cx="7772400" cy="1306513"/>
          </a:xfrm>
        </p:spPr>
        <p:txBody>
          <a:bodyPr/>
          <a:lstStyle/>
          <a:p>
            <a:r>
              <a:rPr lang="en-US"/>
              <a:t>Code Generation Algorithm</a:t>
            </a:r>
          </a:p>
        </p:txBody>
      </p:sp>
      <p:sp>
        <p:nvSpPr>
          <p:cNvPr id="71683" name="Rectangle 3"/>
          <p:cNvSpPr>
            <a:spLocks noGrp="1" noChangeArrowheads="1"/>
          </p:cNvSpPr>
          <p:nvPr>
            <p:ph type="body" idx="1"/>
          </p:nvPr>
        </p:nvSpPr>
        <p:spPr>
          <a:xfrm>
            <a:off x="533400" y="959767"/>
            <a:ext cx="7772400" cy="5403850"/>
          </a:xfrm>
        </p:spPr>
        <p:txBody>
          <a:bodyPr/>
          <a:lstStyle/>
          <a:p>
            <a:pPr marL="609600" indent="-609600">
              <a:lnSpc>
                <a:spcPct val="80000"/>
              </a:lnSpc>
              <a:buFontTx/>
              <a:buNone/>
            </a:pPr>
            <a:r>
              <a:rPr lang="en-US" sz="1400" dirty="0"/>
              <a:t>	</a:t>
            </a:r>
            <a:r>
              <a:rPr lang="en-US" sz="2000" b="1" dirty="0"/>
              <a:t>for each </a:t>
            </a:r>
            <a:r>
              <a:rPr lang="en-US" sz="2000" b="1" dirty="0">
                <a:solidFill>
                  <a:srgbClr val="008000"/>
                </a:solidFill>
              </a:rPr>
              <a:t>X = Y op Z</a:t>
            </a:r>
            <a:r>
              <a:rPr lang="en-US" sz="2000" b="1" dirty="0"/>
              <a:t> do</a:t>
            </a:r>
          </a:p>
          <a:p>
            <a:pPr marL="609600" indent="-609600">
              <a:lnSpc>
                <a:spcPct val="80000"/>
              </a:lnSpc>
            </a:pPr>
            <a:endParaRPr lang="en-US" sz="1400" b="1" dirty="0"/>
          </a:p>
          <a:p>
            <a:pPr marL="609600" indent="-609600">
              <a:lnSpc>
                <a:spcPct val="80000"/>
              </a:lnSpc>
            </a:pPr>
            <a:r>
              <a:rPr lang="en-US" sz="1800" b="1" dirty="0"/>
              <a:t>invoke a function </a:t>
            </a:r>
            <a:r>
              <a:rPr lang="en-US" sz="1800" b="1" dirty="0" err="1">
                <a:solidFill>
                  <a:srgbClr val="996633"/>
                </a:solidFill>
              </a:rPr>
              <a:t>getreg</a:t>
            </a:r>
            <a:r>
              <a:rPr lang="en-US" sz="1800" b="1" dirty="0"/>
              <a:t> to determine location L where X must be stored. Usually L is a register.</a:t>
            </a:r>
          </a:p>
          <a:p>
            <a:pPr marL="609600" indent="-609600">
              <a:lnSpc>
                <a:spcPct val="80000"/>
              </a:lnSpc>
            </a:pPr>
            <a:endParaRPr lang="en-US" sz="1800" b="1" dirty="0"/>
          </a:p>
          <a:p>
            <a:pPr marL="609600" indent="-609600">
              <a:lnSpc>
                <a:spcPct val="80000"/>
              </a:lnSpc>
            </a:pPr>
            <a:r>
              <a:rPr lang="en-US" sz="1800" b="1" dirty="0"/>
              <a:t>Consult address descriptor of Y to determine Y'. Prefer a register for Y'. If value of Y not already in L generate</a:t>
            </a:r>
          </a:p>
          <a:p>
            <a:pPr marL="609600" indent="-609600">
              <a:lnSpc>
                <a:spcPct val="80000"/>
              </a:lnSpc>
              <a:buFontTx/>
              <a:buNone/>
            </a:pPr>
            <a:r>
              <a:rPr lang="en-US" sz="1800" b="1" dirty="0"/>
              <a:t>		</a:t>
            </a:r>
            <a:r>
              <a:rPr lang="en-US" sz="1800" b="1" dirty="0" err="1">
                <a:solidFill>
                  <a:srgbClr val="006600"/>
                </a:solidFill>
              </a:rPr>
              <a:t>Mov</a:t>
            </a:r>
            <a:r>
              <a:rPr lang="en-US" sz="1800" b="1" dirty="0">
                <a:solidFill>
                  <a:srgbClr val="006600"/>
                </a:solidFill>
              </a:rPr>
              <a:t> Y', L</a:t>
            </a:r>
          </a:p>
          <a:p>
            <a:pPr marL="609600" indent="-609600">
              <a:lnSpc>
                <a:spcPct val="80000"/>
              </a:lnSpc>
              <a:buFontTx/>
              <a:buNone/>
            </a:pPr>
            <a:r>
              <a:rPr lang="en-US" sz="1800" b="1" dirty="0"/>
              <a:t>		</a:t>
            </a:r>
          </a:p>
          <a:p>
            <a:pPr marL="609600" indent="-609600">
              <a:lnSpc>
                <a:spcPct val="80000"/>
              </a:lnSpc>
            </a:pPr>
            <a:r>
              <a:rPr lang="en-US" sz="1800" b="1" dirty="0"/>
              <a:t>Generate </a:t>
            </a:r>
          </a:p>
          <a:p>
            <a:pPr marL="609600" indent="-609600">
              <a:lnSpc>
                <a:spcPct val="80000"/>
              </a:lnSpc>
              <a:buFontTx/>
              <a:buNone/>
            </a:pPr>
            <a:r>
              <a:rPr lang="en-US" sz="1800" b="1" dirty="0"/>
              <a:t>		</a:t>
            </a:r>
            <a:r>
              <a:rPr lang="en-US" sz="1800" b="1" dirty="0">
                <a:solidFill>
                  <a:srgbClr val="006600"/>
                </a:solidFill>
              </a:rPr>
              <a:t>op Z', L</a:t>
            </a:r>
            <a:r>
              <a:rPr lang="en-US" sz="1800" b="1" dirty="0"/>
              <a:t>  </a:t>
            </a:r>
          </a:p>
          <a:p>
            <a:pPr marL="609600" indent="-609600">
              <a:lnSpc>
                <a:spcPct val="80000"/>
              </a:lnSpc>
              <a:buFontTx/>
              <a:buNone/>
            </a:pPr>
            <a:r>
              <a:rPr lang="en-US" sz="1800" b="1" dirty="0"/>
              <a:t>	Again prefer a register for Z. Update address descriptor of X to indicate X is in L. If L is a register update its descriptor to indicate that it contains X and remove X from all other  register descriptors.</a:t>
            </a:r>
          </a:p>
          <a:p>
            <a:pPr marL="609600" indent="-609600">
              <a:lnSpc>
                <a:spcPct val="80000"/>
              </a:lnSpc>
            </a:pPr>
            <a:endParaRPr lang="en-US" sz="1800" b="1" dirty="0"/>
          </a:p>
          <a:p>
            <a:pPr marL="609600" indent="-609600">
              <a:lnSpc>
                <a:spcPct val="80000"/>
              </a:lnSpc>
            </a:pPr>
            <a:r>
              <a:rPr lang="en-US" sz="1800" b="1" dirty="0"/>
              <a:t>If current value of Y and/or Z have no next use and are dead on exit from block and are in registers, change register descriptor to indicate that they no longer contain</a:t>
            </a:r>
            <a:r>
              <a:rPr lang="en-US" sz="1400" b="1" dirty="0"/>
              <a:t> </a:t>
            </a:r>
            <a:r>
              <a:rPr lang="en-US" sz="1800" b="1" dirty="0"/>
              <a:t>Y and/or Z.</a:t>
            </a:r>
          </a:p>
        </p:txBody>
      </p:sp>
    </p:spTree>
    <p:extLst>
      <p:ext uri="{BB962C8B-B14F-4D97-AF65-F5344CB8AC3E}">
        <p14:creationId xmlns:p14="http://schemas.microsoft.com/office/powerpoint/2010/main" val="1757393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8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6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24C2090-7FAD-43E9-BAB2-18BB8013E764}" type="slidenum">
              <a:rPr lang="en-US"/>
              <a:pPr/>
              <a:t>79</a:t>
            </a:fld>
            <a:endParaRPr lang="en-US"/>
          </a:p>
        </p:txBody>
      </p:sp>
      <p:sp>
        <p:nvSpPr>
          <p:cNvPr id="73730" name="Rectangle 2"/>
          <p:cNvSpPr>
            <a:spLocks noGrp="1" noChangeArrowheads="1"/>
          </p:cNvSpPr>
          <p:nvPr>
            <p:ph type="title"/>
          </p:nvPr>
        </p:nvSpPr>
        <p:spPr>
          <a:xfrm>
            <a:off x="717550" y="0"/>
            <a:ext cx="7772400" cy="1066800"/>
          </a:xfrm>
        </p:spPr>
        <p:txBody>
          <a:bodyPr/>
          <a:lstStyle/>
          <a:p>
            <a:r>
              <a:rPr lang="en-US"/>
              <a:t>Function getreg</a:t>
            </a:r>
          </a:p>
        </p:txBody>
      </p:sp>
      <p:sp>
        <p:nvSpPr>
          <p:cNvPr id="73731" name="Rectangle 3"/>
          <p:cNvSpPr>
            <a:spLocks noGrp="1" noChangeArrowheads="1"/>
          </p:cNvSpPr>
          <p:nvPr>
            <p:ph type="body" idx="1"/>
          </p:nvPr>
        </p:nvSpPr>
        <p:spPr>
          <a:xfrm>
            <a:off x="635000" y="1219200"/>
            <a:ext cx="7772400" cy="4997450"/>
          </a:xfrm>
        </p:spPr>
        <p:txBody>
          <a:bodyPr/>
          <a:lstStyle/>
          <a:p>
            <a:pPr marL="457200" indent="-457200">
              <a:lnSpc>
                <a:spcPct val="90000"/>
              </a:lnSpc>
              <a:buFontTx/>
              <a:buAutoNum type="arabicPeriod"/>
            </a:pPr>
            <a:r>
              <a:rPr lang="en-US" sz="2400" b="1" dirty="0"/>
              <a:t>If Y is in register (that holds no other values) and Y is not live and has no next use after</a:t>
            </a:r>
          </a:p>
          <a:p>
            <a:pPr marL="457200" indent="-457200">
              <a:lnSpc>
                <a:spcPct val="90000"/>
              </a:lnSpc>
              <a:buFontTx/>
              <a:buNone/>
            </a:pPr>
            <a:r>
              <a:rPr lang="en-US" sz="2400" dirty="0"/>
              <a:t>	</a:t>
            </a:r>
            <a:r>
              <a:rPr lang="en-US" sz="2400" b="1" dirty="0"/>
              <a:t>	X = Y op Z</a:t>
            </a:r>
          </a:p>
          <a:p>
            <a:pPr marL="457200" indent="-457200">
              <a:lnSpc>
                <a:spcPct val="90000"/>
              </a:lnSpc>
              <a:buFontTx/>
              <a:buNone/>
            </a:pPr>
            <a:r>
              <a:rPr lang="en-US" sz="2400" b="1" dirty="0"/>
              <a:t>	then return register of Y for L.</a:t>
            </a:r>
          </a:p>
          <a:p>
            <a:pPr marL="457200" indent="-457200">
              <a:lnSpc>
                <a:spcPct val="90000"/>
              </a:lnSpc>
              <a:buFontTx/>
              <a:buAutoNum type="arabicPeriod"/>
            </a:pPr>
            <a:endParaRPr lang="en-US" sz="2400" b="1" dirty="0"/>
          </a:p>
          <a:p>
            <a:pPr marL="457200" indent="-457200">
              <a:lnSpc>
                <a:spcPct val="90000"/>
              </a:lnSpc>
              <a:buFontTx/>
              <a:buNone/>
            </a:pPr>
            <a:r>
              <a:rPr lang="en-US" sz="2400" b="1" dirty="0"/>
              <a:t>2. 	Failing (1) return an empty register</a:t>
            </a:r>
          </a:p>
          <a:p>
            <a:pPr marL="457200" indent="-457200">
              <a:lnSpc>
                <a:spcPct val="90000"/>
              </a:lnSpc>
              <a:buFontTx/>
              <a:buNone/>
            </a:pPr>
            <a:endParaRPr lang="en-US" sz="2400" b="1" dirty="0"/>
          </a:p>
          <a:p>
            <a:pPr marL="457200" indent="-457200">
              <a:lnSpc>
                <a:spcPct val="90000"/>
              </a:lnSpc>
              <a:buFontTx/>
              <a:buAutoNum type="arabicPeriod" startAt="3"/>
            </a:pPr>
            <a:r>
              <a:rPr lang="en-US" sz="2400" b="1" dirty="0"/>
              <a:t>Failing (2) if X has a next use in the block or op requires register then get a register R, store its content into M (by </a:t>
            </a:r>
            <a:r>
              <a:rPr lang="en-US" sz="2400" b="1" dirty="0" err="1"/>
              <a:t>Mov</a:t>
            </a:r>
            <a:r>
              <a:rPr lang="en-US" sz="2400" b="1" dirty="0"/>
              <a:t> R, M) and use it.</a:t>
            </a:r>
          </a:p>
          <a:p>
            <a:pPr marL="457200" indent="-457200">
              <a:lnSpc>
                <a:spcPct val="90000"/>
              </a:lnSpc>
              <a:buFontTx/>
              <a:buAutoNum type="arabicPeriod" startAt="3"/>
            </a:pPr>
            <a:endParaRPr lang="en-US" sz="2400" b="1" dirty="0"/>
          </a:p>
          <a:p>
            <a:pPr marL="457200" indent="-457200">
              <a:lnSpc>
                <a:spcPct val="90000"/>
              </a:lnSpc>
              <a:buFontTx/>
              <a:buNone/>
            </a:pPr>
            <a:r>
              <a:rPr lang="en-US" sz="2400" b="1" dirty="0"/>
              <a:t>4. 	else select memory location X as L</a:t>
            </a:r>
          </a:p>
        </p:txBody>
      </p:sp>
    </p:spTree>
    <p:extLst>
      <p:ext uri="{BB962C8B-B14F-4D97-AF65-F5344CB8AC3E}">
        <p14:creationId xmlns:p14="http://schemas.microsoft.com/office/powerpoint/2010/main" val="4285636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3731">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3731">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3731">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3731">
                                            <p:txEl>
                                              <p:pRg st="4" end="4"/>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3731">
                                            <p:txEl>
                                              <p:pRg st="6" end="6"/>
                                            </p:txEl>
                                          </p:spTgt>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31">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73731">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667F53-1B60-4994-9AA6-C0CDEBEDBCCE}" type="slidenum">
              <a:rPr lang="en-US"/>
              <a:pPr/>
              <a:t>8</a:t>
            </a:fld>
            <a:endParaRPr lang="en-US"/>
          </a:p>
        </p:txBody>
      </p:sp>
      <p:sp>
        <p:nvSpPr>
          <p:cNvPr id="14339" name="Rectangle 3"/>
          <p:cNvSpPr>
            <a:spLocks noGrp="1" noChangeArrowheads="1"/>
          </p:cNvSpPr>
          <p:nvPr>
            <p:ph type="title"/>
          </p:nvPr>
        </p:nvSpPr>
        <p:spPr>
          <a:xfrm>
            <a:off x="639763" y="0"/>
            <a:ext cx="7772400" cy="858838"/>
          </a:xfrm>
        </p:spPr>
        <p:txBody>
          <a:bodyPr/>
          <a:lstStyle/>
          <a:p>
            <a:r>
              <a:rPr lang="en-US"/>
              <a:t>Instruction Selection</a:t>
            </a:r>
          </a:p>
        </p:txBody>
      </p:sp>
      <p:sp>
        <p:nvSpPr>
          <p:cNvPr id="14340" name="Rectangle 4"/>
          <p:cNvSpPr>
            <a:spLocks noGrp="1" noChangeArrowheads="1"/>
          </p:cNvSpPr>
          <p:nvPr>
            <p:ph type="body" idx="1"/>
          </p:nvPr>
        </p:nvSpPr>
        <p:spPr>
          <a:xfrm>
            <a:off x="0" y="758825"/>
            <a:ext cx="7597775" cy="6099175"/>
          </a:xfrm>
        </p:spPr>
        <p:txBody>
          <a:bodyPr/>
          <a:lstStyle/>
          <a:p>
            <a:pPr>
              <a:lnSpc>
                <a:spcPct val="80000"/>
              </a:lnSpc>
            </a:pPr>
            <a:r>
              <a:rPr lang="en-US" sz="2400" b="1"/>
              <a:t>Instruction selection</a:t>
            </a:r>
          </a:p>
          <a:p>
            <a:pPr>
              <a:lnSpc>
                <a:spcPct val="80000"/>
              </a:lnSpc>
            </a:pPr>
            <a:endParaRPr lang="en-US" sz="2400" b="1"/>
          </a:p>
          <a:p>
            <a:pPr>
              <a:lnSpc>
                <a:spcPct val="80000"/>
              </a:lnSpc>
            </a:pPr>
            <a:r>
              <a:rPr lang="en-US" sz="2400" b="1"/>
              <a:t>uniformity</a:t>
            </a:r>
          </a:p>
          <a:p>
            <a:pPr>
              <a:lnSpc>
                <a:spcPct val="80000"/>
              </a:lnSpc>
            </a:pPr>
            <a:endParaRPr lang="en-US" sz="2400" b="1"/>
          </a:p>
          <a:p>
            <a:pPr>
              <a:lnSpc>
                <a:spcPct val="80000"/>
              </a:lnSpc>
            </a:pPr>
            <a:r>
              <a:rPr lang="en-US" sz="2400" b="1"/>
              <a:t>completeness</a:t>
            </a:r>
          </a:p>
          <a:p>
            <a:pPr>
              <a:lnSpc>
                <a:spcPct val="80000"/>
              </a:lnSpc>
            </a:pPr>
            <a:endParaRPr lang="en-US" sz="2400" b="1"/>
          </a:p>
          <a:p>
            <a:pPr>
              <a:lnSpc>
                <a:spcPct val="80000"/>
              </a:lnSpc>
            </a:pPr>
            <a:r>
              <a:rPr lang="en-US" sz="2400" b="1"/>
              <a:t>Instruction speed</a:t>
            </a:r>
          </a:p>
          <a:p>
            <a:pPr>
              <a:lnSpc>
                <a:spcPct val="80000"/>
              </a:lnSpc>
            </a:pPr>
            <a:endParaRPr lang="en-US" sz="2400" b="1"/>
          </a:p>
          <a:p>
            <a:pPr>
              <a:lnSpc>
                <a:spcPct val="80000"/>
              </a:lnSpc>
            </a:pPr>
            <a:r>
              <a:rPr lang="en-US" sz="2400" b="1"/>
              <a:t>Register allocation</a:t>
            </a:r>
          </a:p>
          <a:p>
            <a:pPr>
              <a:lnSpc>
                <a:spcPct val="80000"/>
              </a:lnSpc>
              <a:buFontTx/>
              <a:buNone/>
            </a:pPr>
            <a:r>
              <a:rPr lang="en-US" sz="2400" b="1"/>
              <a:t>	Instructions with register operands are faster</a:t>
            </a:r>
          </a:p>
          <a:p>
            <a:pPr lvl="1">
              <a:lnSpc>
                <a:spcPct val="80000"/>
              </a:lnSpc>
            </a:pPr>
            <a:r>
              <a:rPr lang="en-US" sz="2400" b="1"/>
              <a:t>store long life time and counters in registers</a:t>
            </a:r>
          </a:p>
          <a:p>
            <a:pPr lvl="1">
              <a:lnSpc>
                <a:spcPct val="80000"/>
              </a:lnSpc>
            </a:pPr>
            <a:r>
              <a:rPr lang="en-US" sz="2400" b="1"/>
              <a:t>temporary locations</a:t>
            </a:r>
          </a:p>
          <a:p>
            <a:pPr lvl="1">
              <a:lnSpc>
                <a:spcPct val="80000"/>
              </a:lnSpc>
            </a:pPr>
            <a:r>
              <a:rPr lang="en-US" sz="2400" b="1"/>
              <a:t>Even odd register pairs</a:t>
            </a:r>
          </a:p>
          <a:p>
            <a:pPr>
              <a:lnSpc>
                <a:spcPct val="80000"/>
              </a:lnSpc>
            </a:pPr>
            <a:endParaRPr lang="en-US" sz="2400" b="1"/>
          </a:p>
          <a:p>
            <a:pPr>
              <a:lnSpc>
                <a:spcPct val="80000"/>
              </a:lnSpc>
            </a:pPr>
            <a:r>
              <a:rPr lang="en-US" sz="2400" b="1"/>
              <a:t>Evaluation order</a:t>
            </a:r>
          </a:p>
        </p:txBody>
      </p:sp>
    </p:spTree>
    <p:extLst>
      <p:ext uri="{BB962C8B-B14F-4D97-AF65-F5344CB8AC3E}">
        <p14:creationId xmlns:p14="http://schemas.microsoft.com/office/powerpoint/2010/main" val="21506344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96B773-8EE8-4B67-8D07-5C6BD3DD3FA4}" type="slidenum">
              <a:rPr lang="en-US"/>
              <a:pPr/>
              <a:t>80</a:t>
            </a:fld>
            <a:endParaRPr lang="en-US"/>
          </a:p>
        </p:txBody>
      </p:sp>
      <p:sp>
        <p:nvSpPr>
          <p:cNvPr id="75778" name="Rectangle 2"/>
          <p:cNvSpPr>
            <a:spLocks noGrp="1" noChangeArrowheads="1"/>
          </p:cNvSpPr>
          <p:nvPr>
            <p:ph type="title"/>
          </p:nvPr>
        </p:nvSpPr>
        <p:spPr>
          <a:xfrm>
            <a:off x="639763" y="0"/>
            <a:ext cx="7772400" cy="1143000"/>
          </a:xfrm>
        </p:spPr>
        <p:txBody>
          <a:bodyPr/>
          <a:lstStyle/>
          <a:p>
            <a:r>
              <a:rPr lang="en-US"/>
              <a:t>Example</a:t>
            </a:r>
          </a:p>
        </p:txBody>
      </p:sp>
      <p:sp>
        <p:nvSpPr>
          <p:cNvPr id="75779" name="Rectangle 3"/>
          <p:cNvSpPr>
            <a:spLocks noGrp="1" noChangeArrowheads="1"/>
          </p:cNvSpPr>
          <p:nvPr>
            <p:ph type="body" idx="1"/>
          </p:nvPr>
        </p:nvSpPr>
        <p:spPr>
          <a:xfrm>
            <a:off x="365125" y="1128713"/>
            <a:ext cx="8459788" cy="4608512"/>
          </a:xfrm>
        </p:spPr>
        <p:txBody>
          <a:bodyPr/>
          <a:lstStyle/>
          <a:p>
            <a:pPr>
              <a:buFontTx/>
              <a:buNone/>
            </a:pPr>
            <a:r>
              <a:rPr lang="en-US" sz="2400" b="1" dirty="0" err="1">
                <a:solidFill>
                  <a:srgbClr val="008000"/>
                </a:solidFill>
              </a:rPr>
              <a:t>Stmt</a:t>
            </a:r>
            <a:r>
              <a:rPr lang="en-US" sz="2400" b="1" dirty="0">
                <a:solidFill>
                  <a:srgbClr val="008000"/>
                </a:solidFill>
              </a:rPr>
              <a:t>		code		</a:t>
            </a:r>
            <a:r>
              <a:rPr lang="en-US" sz="2400" b="1" dirty="0" err="1">
                <a:solidFill>
                  <a:srgbClr val="008000"/>
                </a:solidFill>
              </a:rPr>
              <a:t>reg</a:t>
            </a:r>
            <a:r>
              <a:rPr lang="en-US" sz="2400" b="1" dirty="0">
                <a:solidFill>
                  <a:srgbClr val="008000"/>
                </a:solidFill>
              </a:rPr>
              <a:t> </a:t>
            </a:r>
            <a:r>
              <a:rPr lang="en-US" sz="2400" b="1" dirty="0" err="1">
                <a:solidFill>
                  <a:srgbClr val="008000"/>
                </a:solidFill>
              </a:rPr>
              <a:t>desc</a:t>
            </a:r>
            <a:r>
              <a:rPr lang="en-US" sz="2400" b="1" dirty="0">
                <a:solidFill>
                  <a:srgbClr val="008000"/>
                </a:solidFill>
              </a:rPr>
              <a:t>		</a:t>
            </a:r>
            <a:r>
              <a:rPr lang="en-US" sz="2400" b="1" dirty="0" err="1">
                <a:solidFill>
                  <a:srgbClr val="008000"/>
                </a:solidFill>
              </a:rPr>
              <a:t>addr</a:t>
            </a:r>
            <a:r>
              <a:rPr lang="en-US" sz="2400" b="1" dirty="0">
                <a:solidFill>
                  <a:srgbClr val="008000"/>
                </a:solidFill>
              </a:rPr>
              <a:t> </a:t>
            </a:r>
            <a:r>
              <a:rPr lang="en-US" sz="2400" b="1" dirty="0" err="1">
                <a:solidFill>
                  <a:srgbClr val="008000"/>
                </a:solidFill>
              </a:rPr>
              <a:t>desc</a:t>
            </a:r>
            <a:endParaRPr lang="en-US" sz="2400" b="1" dirty="0">
              <a:solidFill>
                <a:srgbClr val="008000"/>
              </a:solidFill>
            </a:endParaRPr>
          </a:p>
          <a:p>
            <a:pPr>
              <a:buFontTx/>
              <a:buNone/>
            </a:pPr>
            <a:r>
              <a:rPr lang="en-US" sz="2400" b="1" dirty="0"/>
              <a:t>t</a:t>
            </a:r>
            <a:r>
              <a:rPr lang="en-US" sz="2400" b="1" baseline="-25000" dirty="0"/>
              <a:t>1</a:t>
            </a:r>
            <a:r>
              <a:rPr lang="en-US" sz="2400" b="1" dirty="0"/>
              <a:t>=a-b	</a:t>
            </a:r>
            <a:r>
              <a:rPr lang="en-US" sz="2400" b="1" dirty="0" err="1">
                <a:solidFill>
                  <a:srgbClr val="CC0000"/>
                </a:solidFill>
              </a:rPr>
              <a:t>mov</a:t>
            </a:r>
            <a:r>
              <a:rPr lang="en-US" sz="2400" b="1" dirty="0">
                <a:solidFill>
                  <a:srgbClr val="CC0000"/>
                </a:solidFill>
              </a:rPr>
              <a:t> a,R</a:t>
            </a:r>
            <a:r>
              <a:rPr lang="en-US" sz="2400" b="1" baseline="-25000" dirty="0">
                <a:solidFill>
                  <a:srgbClr val="CC0000"/>
                </a:solidFill>
              </a:rPr>
              <a:t>0</a:t>
            </a:r>
            <a:r>
              <a:rPr lang="en-US" sz="2400" b="1" dirty="0"/>
              <a:t>	R</a:t>
            </a:r>
            <a:r>
              <a:rPr lang="en-US" sz="2400" b="1" baseline="-25000" dirty="0"/>
              <a:t>0</a:t>
            </a:r>
            <a:r>
              <a:rPr lang="en-US" sz="2400" b="1" dirty="0"/>
              <a:t> contains t</a:t>
            </a:r>
            <a:r>
              <a:rPr lang="en-US" sz="2400" b="1" baseline="-25000" dirty="0"/>
              <a:t>1</a:t>
            </a:r>
            <a:r>
              <a:rPr lang="en-US" sz="2400" b="1" dirty="0"/>
              <a:t>	t</a:t>
            </a:r>
            <a:r>
              <a:rPr lang="en-US" sz="2400" b="1" baseline="-25000" dirty="0"/>
              <a:t>1</a:t>
            </a:r>
            <a:r>
              <a:rPr lang="en-US" sz="2400" b="1" dirty="0"/>
              <a:t> in R</a:t>
            </a:r>
            <a:r>
              <a:rPr lang="en-US" sz="2400" b="1" baseline="-25000" dirty="0"/>
              <a:t>0</a:t>
            </a:r>
          </a:p>
          <a:p>
            <a:pPr>
              <a:buFontTx/>
              <a:buNone/>
            </a:pPr>
            <a:r>
              <a:rPr lang="en-US" sz="2400" b="1" dirty="0"/>
              <a:t>			</a:t>
            </a:r>
            <a:r>
              <a:rPr lang="en-US" sz="2400" b="1" dirty="0">
                <a:solidFill>
                  <a:srgbClr val="CC0000"/>
                </a:solidFill>
              </a:rPr>
              <a:t>sub b,R</a:t>
            </a:r>
            <a:r>
              <a:rPr lang="en-US" sz="2400" b="1" baseline="-25000" dirty="0">
                <a:solidFill>
                  <a:srgbClr val="CC0000"/>
                </a:solidFill>
              </a:rPr>
              <a:t>0</a:t>
            </a:r>
          </a:p>
          <a:p>
            <a:pPr>
              <a:buFontTx/>
              <a:buNone/>
            </a:pPr>
            <a:r>
              <a:rPr lang="en-US" sz="2400" b="1" dirty="0" smtClean="0"/>
              <a:t>t</a:t>
            </a:r>
            <a:r>
              <a:rPr lang="en-US" sz="2400" b="1" baseline="-25000" dirty="0" smtClean="0"/>
              <a:t>2</a:t>
            </a:r>
            <a:r>
              <a:rPr lang="en-US" sz="2400" b="1" dirty="0" smtClean="0"/>
              <a:t>=a-c </a:t>
            </a:r>
            <a:r>
              <a:rPr lang="en-US" sz="2400" b="1" dirty="0"/>
              <a:t>	</a:t>
            </a:r>
            <a:r>
              <a:rPr lang="en-US" sz="2400" b="1" dirty="0" err="1">
                <a:solidFill>
                  <a:srgbClr val="CC0000"/>
                </a:solidFill>
              </a:rPr>
              <a:t>mov</a:t>
            </a:r>
            <a:r>
              <a:rPr lang="en-US" sz="2400" b="1" dirty="0">
                <a:solidFill>
                  <a:srgbClr val="CC0000"/>
                </a:solidFill>
              </a:rPr>
              <a:t> a,R</a:t>
            </a:r>
            <a:r>
              <a:rPr lang="en-US" sz="2400" b="1" baseline="-25000" dirty="0">
                <a:solidFill>
                  <a:srgbClr val="CC0000"/>
                </a:solidFill>
              </a:rPr>
              <a:t>1</a:t>
            </a:r>
            <a:r>
              <a:rPr lang="en-US" sz="2400" b="1" dirty="0"/>
              <a:t>	R</a:t>
            </a:r>
            <a:r>
              <a:rPr lang="en-US" sz="2400" b="1" baseline="-25000" dirty="0"/>
              <a:t>0</a:t>
            </a:r>
            <a:r>
              <a:rPr lang="en-US" sz="2400" b="1" dirty="0"/>
              <a:t> contains t</a:t>
            </a:r>
            <a:r>
              <a:rPr lang="en-US" sz="2400" b="1" baseline="-25000" dirty="0"/>
              <a:t>1</a:t>
            </a:r>
            <a:r>
              <a:rPr lang="en-US" sz="2400" b="1" dirty="0"/>
              <a:t>	t</a:t>
            </a:r>
            <a:r>
              <a:rPr lang="en-US" sz="2400" b="1" baseline="-25000" dirty="0"/>
              <a:t>1</a:t>
            </a:r>
            <a:r>
              <a:rPr lang="en-US" sz="2400" b="1" dirty="0"/>
              <a:t> in R</a:t>
            </a:r>
            <a:r>
              <a:rPr lang="en-US" sz="2400" b="1" baseline="-25000" dirty="0"/>
              <a:t>0</a:t>
            </a:r>
          </a:p>
          <a:p>
            <a:pPr>
              <a:buFontTx/>
              <a:buNone/>
            </a:pPr>
            <a:r>
              <a:rPr lang="en-US" sz="2400" b="1" dirty="0"/>
              <a:t>			</a:t>
            </a:r>
            <a:r>
              <a:rPr lang="en-US" sz="2400" b="1" dirty="0">
                <a:solidFill>
                  <a:srgbClr val="CC0000"/>
                </a:solidFill>
              </a:rPr>
              <a:t>sub c,R</a:t>
            </a:r>
            <a:r>
              <a:rPr lang="en-US" sz="2400" b="1" baseline="-25000" dirty="0">
                <a:solidFill>
                  <a:srgbClr val="CC0000"/>
                </a:solidFill>
              </a:rPr>
              <a:t>1</a:t>
            </a:r>
            <a:r>
              <a:rPr lang="en-US" sz="2400" b="1" dirty="0"/>
              <a:t>	R</a:t>
            </a:r>
            <a:r>
              <a:rPr lang="en-US" sz="2400" b="1" baseline="-25000" dirty="0"/>
              <a:t>1</a:t>
            </a:r>
            <a:r>
              <a:rPr lang="en-US" sz="2400" b="1" dirty="0"/>
              <a:t> contains t</a:t>
            </a:r>
            <a:r>
              <a:rPr lang="en-US" sz="2400" b="1" baseline="-25000" dirty="0"/>
              <a:t>2</a:t>
            </a:r>
            <a:r>
              <a:rPr lang="en-US" sz="2400" b="1" dirty="0"/>
              <a:t>	t</a:t>
            </a:r>
            <a:r>
              <a:rPr lang="en-US" sz="2400" b="1" baseline="-25000" dirty="0"/>
              <a:t>2</a:t>
            </a:r>
            <a:r>
              <a:rPr lang="en-US" sz="2400" b="1" dirty="0"/>
              <a:t> in R</a:t>
            </a:r>
            <a:r>
              <a:rPr lang="en-US" sz="2400" b="1" baseline="-25000" dirty="0"/>
              <a:t>1</a:t>
            </a:r>
          </a:p>
          <a:p>
            <a:pPr>
              <a:buFontTx/>
              <a:buNone/>
            </a:pPr>
            <a:r>
              <a:rPr lang="en-US" sz="2400" b="1" dirty="0"/>
              <a:t>t</a:t>
            </a:r>
            <a:r>
              <a:rPr lang="en-US" sz="2400" b="1" baseline="-25000" dirty="0"/>
              <a:t>3</a:t>
            </a:r>
            <a:r>
              <a:rPr lang="en-US" sz="2400" b="1" dirty="0"/>
              <a:t>=t</a:t>
            </a:r>
            <a:r>
              <a:rPr lang="en-US" sz="2400" b="1" baseline="-25000" dirty="0"/>
              <a:t>1</a:t>
            </a:r>
            <a:r>
              <a:rPr lang="en-US" sz="2400" b="1" dirty="0"/>
              <a:t>+t</a:t>
            </a:r>
            <a:r>
              <a:rPr lang="en-US" sz="2400" b="1" baseline="-25000" dirty="0"/>
              <a:t>2</a:t>
            </a:r>
            <a:r>
              <a:rPr lang="en-US" sz="2400" b="1" dirty="0"/>
              <a:t>	</a:t>
            </a:r>
            <a:r>
              <a:rPr lang="en-US" sz="2400" b="1" dirty="0">
                <a:solidFill>
                  <a:srgbClr val="CC0000"/>
                </a:solidFill>
              </a:rPr>
              <a:t>add R</a:t>
            </a:r>
            <a:r>
              <a:rPr lang="en-US" sz="2400" b="1" baseline="-25000" dirty="0">
                <a:solidFill>
                  <a:srgbClr val="CC0000"/>
                </a:solidFill>
              </a:rPr>
              <a:t>1</a:t>
            </a:r>
            <a:r>
              <a:rPr lang="en-US" sz="2400" b="1" dirty="0">
                <a:solidFill>
                  <a:srgbClr val="CC0000"/>
                </a:solidFill>
              </a:rPr>
              <a:t>,R</a:t>
            </a:r>
            <a:r>
              <a:rPr lang="en-US" sz="2400" b="1" baseline="-25000" dirty="0">
                <a:solidFill>
                  <a:srgbClr val="CC0000"/>
                </a:solidFill>
              </a:rPr>
              <a:t>0</a:t>
            </a:r>
            <a:r>
              <a:rPr lang="en-US" sz="2400" b="1" dirty="0"/>
              <a:t> 	R</a:t>
            </a:r>
            <a:r>
              <a:rPr lang="en-US" sz="2400" b="1" baseline="-25000" dirty="0"/>
              <a:t>0</a:t>
            </a:r>
            <a:r>
              <a:rPr lang="en-US" sz="2400" b="1" dirty="0"/>
              <a:t> contains t</a:t>
            </a:r>
            <a:r>
              <a:rPr lang="en-US" sz="2400" b="1" baseline="-25000" dirty="0"/>
              <a:t>3</a:t>
            </a:r>
            <a:r>
              <a:rPr lang="en-US" sz="2400" b="1" dirty="0"/>
              <a:t> 	t</a:t>
            </a:r>
            <a:r>
              <a:rPr lang="en-US" sz="2400" b="1" baseline="-25000" dirty="0"/>
              <a:t>3</a:t>
            </a:r>
            <a:r>
              <a:rPr lang="en-US" sz="2400" b="1" dirty="0"/>
              <a:t> in R</a:t>
            </a:r>
            <a:r>
              <a:rPr lang="en-US" sz="2400" b="1" baseline="-25000" dirty="0"/>
              <a:t>0</a:t>
            </a:r>
          </a:p>
          <a:p>
            <a:pPr>
              <a:buFontTx/>
              <a:buNone/>
            </a:pPr>
            <a:r>
              <a:rPr lang="en-US" sz="2400" b="1" dirty="0"/>
              <a:t>					R</a:t>
            </a:r>
            <a:r>
              <a:rPr lang="en-US" sz="2400" b="1" baseline="-25000" dirty="0"/>
              <a:t>1</a:t>
            </a:r>
            <a:r>
              <a:rPr lang="en-US" sz="2400" b="1" dirty="0"/>
              <a:t> contains t</a:t>
            </a:r>
            <a:r>
              <a:rPr lang="en-US" sz="2400" b="1" baseline="-25000" dirty="0"/>
              <a:t>2</a:t>
            </a:r>
            <a:r>
              <a:rPr lang="en-US" sz="2400" b="1" dirty="0"/>
              <a:t>	t</a:t>
            </a:r>
            <a:r>
              <a:rPr lang="en-US" sz="2400" b="1" baseline="-25000" dirty="0"/>
              <a:t>2</a:t>
            </a:r>
            <a:r>
              <a:rPr lang="en-US" sz="2400" b="1" dirty="0"/>
              <a:t> in R</a:t>
            </a:r>
            <a:r>
              <a:rPr lang="en-US" sz="2400" b="1" baseline="-25000" dirty="0"/>
              <a:t>1</a:t>
            </a:r>
          </a:p>
          <a:p>
            <a:pPr>
              <a:buFontTx/>
              <a:buNone/>
            </a:pPr>
            <a:r>
              <a:rPr lang="en-US" sz="2400" b="1" dirty="0"/>
              <a:t>d=t</a:t>
            </a:r>
            <a:r>
              <a:rPr lang="en-US" sz="2400" b="1" baseline="-25000" dirty="0"/>
              <a:t>3</a:t>
            </a:r>
            <a:r>
              <a:rPr lang="en-US" sz="2400" b="1" dirty="0"/>
              <a:t>+t</a:t>
            </a:r>
            <a:r>
              <a:rPr lang="en-US" sz="2400" b="1" baseline="-25000" dirty="0"/>
              <a:t>2</a:t>
            </a:r>
            <a:r>
              <a:rPr lang="en-US" sz="2400" b="1" dirty="0"/>
              <a:t>	</a:t>
            </a:r>
            <a:r>
              <a:rPr lang="en-US" sz="2400" b="1" dirty="0">
                <a:solidFill>
                  <a:srgbClr val="CC0000"/>
                </a:solidFill>
              </a:rPr>
              <a:t>add R</a:t>
            </a:r>
            <a:r>
              <a:rPr lang="en-US" sz="2400" b="1" baseline="-25000" dirty="0">
                <a:solidFill>
                  <a:srgbClr val="CC0000"/>
                </a:solidFill>
              </a:rPr>
              <a:t>1</a:t>
            </a:r>
            <a:r>
              <a:rPr lang="en-US" sz="2400" b="1" dirty="0">
                <a:solidFill>
                  <a:srgbClr val="CC0000"/>
                </a:solidFill>
              </a:rPr>
              <a:t>,R</a:t>
            </a:r>
            <a:r>
              <a:rPr lang="en-US" sz="2400" b="1" baseline="-25000" dirty="0">
                <a:solidFill>
                  <a:srgbClr val="CC0000"/>
                </a:solidFill>
              </a:rPr>
              <a:t>0</a:t>
            </a:r>
            <a:r>
              <a:rPr lang="en-US" sz="2400" b="1" dirty="0"/>
              <a:t> 	R</a:t>
            </a:r>
            <a:r>
              <a:rPr lang="en-US" sz="2400" b="1" baseline="-25000" dirty="0"/>
              <a:t>0</a:t>
            </a:r>
            <a:r>
              <a:rPr lang="en-US" sz="2400" b="1" dirty="0"/>
              <a:t> contains d	d in R</a:t>
            </a:r>
            <a:r>
              <a:rPr lang="en-US" sz="2400" b="1" baseline="-25000" dirty="0"/>
              <a:t>0</a:t>
            </a:r>
          </a:p>
          <a:p>
            <a:pPr>
              <a:buFontTx/>
              <a:buNone/>
            </a:pPr>
            <a:r>
              <a:rPr lang="en-US" sz="2400" b="1" dirty="0"/>
              <a:t>			</a:t>
            </a:r>
            <a:r>
              <a:rPr lang="en-US" sz="2400" b="1" dirty="0" err="1">
                <a:solidFill>
                  <a:srgbClr val="CC0000"/>
                </a:solidFill>
              </a:rPr>
              <a:t>mov</a:t>
            </a:r>
            <a:r>
              <a:rPr lang="en-US" sz="2400" b="1" dirty="0">
                <a:solidFill>
                  <a:srgbClr val="CC0000"/>
                </a:solidFill>
              </a:rPr>
              <a:t> R</a:t>
            </a:r>
            <a:r>
              <a:rPr lang="en-US" sz="2400" b="1" baseline="-25000" dirty="0">
                <a:solidFill>
                  <a:srgbClr val="CC0000"/>
                </a:solidFill>
              </a:rPr>
              <a:t>0</a:t>
            </a:r>
            <a:r>
              <a:rPr lang="en-US" sz="2400" b="1" dirty="0">
                <a:solidFill>
                  <a:srgbClr val="CC0000"/>
                </a:solidFill>
              </a:rPr>
              <a:t>,d</a:t>
            </a:r>
            <a:r>
              <a:rPr lang="en-US" sz="2400" b="1" dirty="0"/>
              <a:t>				d in R</a:t>
            </a:r>
            <a:r>
              <a:rPr lang="en-US" sz="2400" b="1" baseline="-25000" dirty="0"/>
              <a:t>0</a:t>
            </a:r>
            <a:r>
              <a:rPr lang="en-US" sz="2400" b="1" dirty="0"/>
              <a:t> and</a:t>
            </a:r>
          </a:p>
          <a:p>
            <a:pPr>
              <a:buFontTx/>
              <a:buNone/>
            </a:pPr>
            <a:r>
              <a:rPr lang="en-US" sz="2400" b="1" dirty="0"/>
              <a:t>								memory</a:t>
            </a:r>
          </a:p>
        </p:txBody>
      </p:sp>
    </p:spTree>
    <p:extLst>
      <p:ext uri="{BB962C8B-B14F-4D97-AF65-F5344CB8AC3E}">
        <p14:creationId xmlns:p14="http://schemas.microsoft.com/office/powerpoint/2010/main" val="229002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5779">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7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4A245F-0883-495F-9A54-F68B29502DCE}" type="slidenum">
              <a:rPr lang="en-US"/>
              <a:pPr/>
              <a:t>81</a:t>
            </a:fld>
            <a:endParaRPr lang="en-US"/>
          </a:p>
        </p:txBody>
      </p:sp>
      <p:sp>
        <p:nvSpPr>
          <p:cNvPr id="76802" name="Rectangle 2"/>
          <p:cNvSpPr>
            <a:spLocks noGrp="1" noChangeArrowheads="1"/>
          </p:cNvSpPr>
          <p:nvPr>
            <p:ph type="title"/>
          </p:nvPr>
        </p:nvSpPr>
        <p:spPr>
          <a:xfrm>
            <a:off x="655638" y="0"/>
            <a:ext cx="7772400" cy="1143000"/>
          </a:xfrm>
        </p:spPr>
        <p:txBody>
          <a:bodyPr/>
          <a:lstStyle/>
          <a:p>
            <a:r>
              <a:rPr lang="en-US"/>
              <a:t>Conditional Statements</a:t>
            </a:r>
          </a:p>
        </p:txBody>
      </p:sp>
      <p:sp>
        <p:nvSpPr>
          <p:cNvPr id="76803" name="Rectangle 3"/>
          <p:cNvSpPr>
            <a:spLocks noGrp="1" noChangeArrowheads="1"/>
          </p:cNvSpPr>
          <p:nvPr>
            <p:ph type="body" idx="1"/>
          </p:nvPr>
        </p:nvSpPr>
        <p:spPr>
          <a:xfrm>
            <a:off x="685800" y="1158875"/>
            <a:ext cx="7772400" cy="4795838"/>
          </a:xfrm>
        </p:spPr>
        <p:txBody>
          <a:bodyPr/>
          <a:lstStyle/>
          <a:p>
            <a:pPr>
              <a:lnSpc>
                <a:spcPct val="80000"/>
              </a:lnSpc>
            </a:pPr>
            <a:r>
              <a:rPr lang="en-US" sz="2800" b="1"/>
              <a:t>branch if value of R meets one of six conditions negative, zero, positive, non-negative, non-zero, non-positive</a:t>
            </a:r>
          </a:p>
          <a:p>
            <a:pPr>
              <a:lnSpc>
                <a:spcPct val="80000"/>
              </a:lnSpc>
            </a:pPr>
            <a:endParaRPr lang="en-US" sz="2800" b="1"/>
          </a:p>
          <a:p>
            <a:pPr>
              <a:lnSpc>
                <a:spcPct val="80000"/>
              </a:lnSpc>
              <a:buFontTx/>
              <a:buNone/>
            </a:pPr>
            <a:r>
              <a:rPr lang="en-US" sz="2800" b="1"/>
              <a:t>	if X &lt; Y goto Z 		Mov X, R0</a:t>
            </a:r>
          </a:p>
          <a:p>
            <a:pPr>
              <a:lnSpc>
                <a:spcPct val="80000"/>
              </a:lnSpc>
              <a:buFontTx/>
              <a:buNone/>
            </a:pPr>
            <a:r>
              <a:rPr lang="en-US" sz="2800" b="1"/>
              <a:t>						Sub Y, R0 </a:t>
            </a:r>
          </a:p>
          <a:p>
            <a:pPr>
              <a:lnSpc>
                <a:spcPct val="80000"/>
              </a:lnSpc>
              <a:buFontTx/>
              <a:buNone/>
            </a:pPr>
            <a:r>
              <a:rPr lang="en-US" sz="2800" b="1"/>
              <a:t>						Jmp negative Z</a:t>
            </a:r>
          </a:p>
          <a:p>
            <a:pPr>
              <a:lnSpc>
                <a:spcPct val="80000"/>
              </a:lnSpc>
            </a:pPr>
            <a:endParaRPr lang="en-US" sz="2800" b="1"/>
          </a:p>
          <a:p>
            <a:pPr>
              <a:lnSpc>
                <a:spcPct val="80000"/>
              </a:lnSpc>
            </a:pPr>
            <a:r>
              <a:rPr lang="en-US" sz="2800" b="1"/>
              <a:t>Condition codes: indicate whether last quantity computed or loaded into a location is negative, zero, or positive</a:t>
            </a:r>
          </a:p>
        </p:txBody>
      </p:sp>
    </p:spTree>
    <p:extLst>
      <p:ext uri="{BB962C8B-B14F-4D97-AF65-F5344CB8AC3E}">
        <p14:creationId xmlns:p14="http://schemas.microsoft.com/office/powerpoint/2010/main" val="35295394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EB2543C-75A5-4FD3-A100-9D5382D811ED}" type="slidenum">
              <a:rPr lang="en-US"/>
              <a:pPr/>
              <a:t>82</a:t>
            </a:fld>
            <a:endParaRPr lang="en-US"/>
          </a:p>
        </p:txBody>
      </p:sp>
      <p:sp>
        <p:nvSpPr>
          <p:cNvPr id="77826" name="Rectangle 2"/>
          <p:cNvSpPr>
            <a:spLocks noGrp="1" noChangeArrowheads="1"/>
          </p:cNvSpPr>
          <p:nvPr>
            <p:ph type="title"/>
          </p:nvPr>
        </p:nvSpPr>
        <p:spPr>
          <a:xfrm>
            <a:off x="701675" y="-328613"/>
            <a:ext cx="7772400" cy="1238251"/>
          </a:xfrm>
        </p:spPr>
        <p:txBody>
          <a:bodyPr/>
          <a:lstStyle/>
          <a:p>
            <a:r>
              <a:rPr lang="en-US"/>
              <a:t>Conditional Statements …</a:t>
            </a:r>
          </a:p>
        </p:txBody>
      </p:sp>
      <p:sp>
        <p:nvSpPr>
          <p:cNvPr id="77827" name="Rectangle 3"/>
          <p:cNvSpPr>
            <a:spLocks noGrp="1" noChangeArrowheads="1"/>
          </p:cNvSpPr>
          <p:nvPr>
            <p:ph type="body" idx="1"/>
          </p:nvPr>
        </p:nvSpPr>
        <p:spPr>
          <a:xfrm>
            <a:off x="457200" y="888173"/>
            <a:ext cx="8412163" cy="5711825"/>
          </a:xfrm>
        </p:spPr>
        <p:txBody>
          <a:bodyPr/>
          <a:lstStyle/>
          <a:p>
            <a:pPr>
              <a:lnSpc>
                <a:spcPct val="80000"/>
              </a:lnSpc>
            </a:pPr>
            <a:r>
              <a:rPr lang="en-US" sz="2400" b="1" dirty="0"/>
              <a:t>Compare instruction:  sets the codes without actually computing the value</a:t>
            </a:r>
          </a:p>
          <a:p>
            <a:pPr>
              <a:lnSpc>
                <a:spcPct val="80000"/>
              </a:lnSpc>
            </a:pPr>
            <a:endParaRPr lang="en-US" sz="2400" b="1" dirty="0"/>
          </a:p>
          <a:p>
            <a:pPr>
              <a:lnSpc>
                <a:spcPct val="80000"/>
              </a:lnSpc>
            </a:pPr>
            <a:r>
              <a:rPr lang="en-US" sz="2400" b="1" dirty="0" err="1"/>
              <a:t>Cmp</a:t>
            </a:r>
            <a:r>
              <a:rPr lang="en-US" sz="2400" b="1" dirty="0"/>
              <a:t> X, Y sets condition codes to positive if X &gt; Y and so on</a:t>
            </a:r>
          </a:p>
          <a:p>
            <a:pPr>
              <a:lnSpc>
                <a:spcPct val="80000"/>
              </a:lnSpc>
              <a:buFontTx/>
              <a:buNone/>
            </a:pPr>
            <a:endParaRPr lang="en-US" sz="2400" b="1" dirty="0"/>
          </a:p>
          <a:p>
            <a:pPr>
              <a:lnSpc>
                <a:spcPct val="80000"/>
              </a:lnSpc>
              <a:buFontTx/>
              <a:buNone/>
            </a:pPr>
            <a:r>
              <a:rPr lang="en-US" sz="2400" b="1" dirty="0"/>
              <a:t>	if X &lt; Y </a:t>
            </a:r>
            <a:r>
              <a:rPr lang="en-US" sz="2400" b="1" dirty="0" err="1"/>
              <a:t>goto</a:t>
            </a:r>
            <a:r>
              <a:rPr lang="en-US" sz="2400" b="1" dirty="0"/>
              <a:t> Z 		</a:t>
            </a:r>
            <a:r>
              <a:rPr lang="en-US" sz="2400" b="1" dirty="0" err="1"/>
              <a:t>Cmp</a:t>
            </a:r>
            <a:r>
              <a:rPr lang="en-US" sz="2400" b="1" dirty="0"/>
              <a:t> X, Y</a:t>
            </a:r>
          </a:p>
          <a:p>
            <a:pPr>
              <a:lnSpc>
                <a:spcPct val="80000"/>
              </a:lnSpc>
              <a:buFontTx/>
              <a:buNone/>
            </a:pPr>
            <a:r>
              <a:rPr lang="en-US" sz="2400" b="1" dirty="0"/>
              <a:t>					CJL Z</a:t>
            </a:r>
          </a:p>
          <a:p>
            <a:pPr>
              <a:lnSpc>
                <a:spcPct val="80000"/>
              </a:lnSpc>
            </a:pPr>
            <a:endParaRPr lang="en-US" sz="2400" b="1" dirty="0"/>
          </a:p>
          <a:p>
            <a:pPr>
              <a:lnSpc>
                <a:spcPct val="80000"/>
              </a:lnSpc>
            </a:pPr>
            <a:r>
              <a:rPr lang="en-US" sz="2400" b="1" dirty="0"/>
              <a:t>maintain a condition code descriptor: tells the name that last set the condition codes</a:t>
            </a:r>
          </a:p>
          <a:p>
            <a:pPr>
              <a:lnSpc>
                <a:spcPct val="80000"/>
              </a:lnSpc>
            </a:pPr>
            <a:endParaRPr lang="en-US" sz="2400" b="1" dirty="0"/>
          </a:p>
          <a:p>
            <a:pPr>
              <a:lnSpc>
                <a:spcPct val="80000"/>
              </a:lnSpc>
              <a:buFontTx/>
              <a:buNone/>
            </a:pPr>
            <a:r>
              <a:rPr lang="en-US" sz="2400" b="1" dirty="0"/>
              <a:t>		X =Y + Z 		</a:t>
            </a:r>
            <a:r>
              <a:rPr lang="en-US" sz="2400" b="1" dirty="0" smtClean="0"/>
              <a:t>           </a:t>
            </a:r>
            <a:r>
              <a:rPr lang="en-US" sz="2400" b="1" dirty="0" err="1" smtClean="0"/>
              <a:t>Mov</a:t>
            </a:r>
            <a:r>
              <a:rPr lang="en-US" sz="2400" b="1" dirty="0" smtClean="0"/>
              <a:t> </a:t>
            </a:r>
            <a:r>
              <a:rPr lang="en-US" sz="2400" b="1" dirty="0"/>
              <a:t>Y,R0</a:t>
            </a:r>
          </a:p>
          <a:p>
            <a:pPr>
              <a:lnSpc>
                <a:spcPct val="80000"/>
              </a:lnSpc>
              <a:buFontTx/>
              <a:buNone/>
            </a:pPr>
            <a:r>
              <a:rPr lang="en-US" sz="2400" b="1" dirty="0"/>
              <a:t>		if X &lt; 0 </a:t>
            </a:r>
            <a:r>
              <a:rPr lang="en-US" sz="2400" b="1" dirty="0" err="1"/>
              <a:t>goto</a:t>
            </a:r>
            <a:r>
              <a:rPr lang="en-US" sz="2400" b="1" dirty="0"/>
              <a:t> L 		Add Z, R0 </a:t>
            </a:r>
          </a:p>
          <a:p>
            <a:pPr>
              <a:lnSpc>
                <a:spcPct val="80000"/>
              </a:lnSpc>
              <a:buFontTx/>
              <a:buNone/>
            </a:pPr>
            <a:r>
              <a:rPr lang="en-US" sz="2400" b="1" dirty="0"/>
              <a:t>					</a:t>
            </a:r>
            <a:r>
              <a:rPr lang="en-US" sz="2400" b="1" dirty="0" smtClean="0"/>
              <a:t>           </a:t>
            </a:r>
            <a:r>
              <a:rPr lang="en-US" sz="2400" b="1" dirty="0" err="1" smtClean="0"/>
              <a:t>Mov</a:t>
            </a:r>
            <a:r>
              <a:rPr lang="en-US" sz="2400" b="1" dirty="0" smtClean="0"/>
              <a:t> </a:t>
            </a:r>
            <a:r>
              <a:rPr lang="en-US" sz="2400" b="1" dirty="0"/>
              <a:t>R0, X</a:t>
            </a:r>
          </a:p>
          <a:p>
            <a:pPr>
              <a:lnSpc>
                <a:spcPct val="80000"/>
              </a:lnSpc>
              <a:buFontTx/>
              <a:buNone/>
            </a:pPr>
            <a:r>
              <a:rPr lang="en-US" sz="2400" b="1" dirty="0"/>
              <a:t>					</a:t>
            </a:r>
            <a:r>
              <a:rPr lang="en-US" sz="2400" b="1" dirty="0" smtClean="0"/>
              <a:t>          CJN </a:t>
            </a:r>
            <a:r>
              <a:rPr lang="en-US" sz="2400" b="1" dirty="0"/>
              <a:t>L</a:t>
            </a:r>
          </a:p>
        </p:txBody>
      </p:sp>
    </p:spTree>
    <p:extLst>
      <p:ext uri="{BB962C8B-B14F-4D97-AF65-F5344CB8AC3E}">
        <p14:creationId xmlns:p14="http://schemas.microsoft.com/office/powerpoint/2010/main" val="39561873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21EB0F-A3D8-4BC7-BF6A-EEE55034737E}" type="slidenum">
              <a:rPr lang="en-US"/>
              <a:pPr/>
              <a:t>83</a:t>
            </a:fld>
            <a:endParaRPr lang="en-US"/>
          </a:p>
        </p:txBody>
      </p:sp>
      <p:sp>
        <p:nvSpPr>
          <p:cNvPr id="78850" name="Rectangle 2"/>
          <p:cNvSpPr>
            <a:spLocks noGrp="1" noChangeArrowheads="1"/>
          </p:cNvSpPr>
          <p:nvPr>
            <p:ph type="title"/>
          </p:nvPr>
        </p:nvSpPr>
        <p:spPr>
          <a:xfrm>
            <a:off x="671513" y="0"/>
            <a:ext cx="7772400" cy="1143000"/>
          </a:xfrm>
        </p:spPr>
        <p:txBody>
          <a:bodyPr>
            <a:normAutofit fontScale="90000"/>
          </a:bodyPr>
          <a:lstStyle/>
          <a:p>
            <a:r>
              <a:rPr lang="en-US" sz="4000"/>
              <a:t>DAG representation of basic blocks</a:t>
            </a:r>
          </a:p>
        </p:txBody>
      </p:sp>
      <p:sp>
        <p:nvSpPr>
          <p:cNvPr id="78851" name="Rectangle 3"/>
          <p:cNvSpPr>
            <a:spLocks noGrp="1" noChangeArrowheads="1"/>
          </p:cNvSpPr>
          <p:nvPr>
            <p:ph type="body" idx="1"/>
          </p:nvPr>
        </p:nvSpPr>
        <p:spPr>
          <a:xfrm>
            <a:off x="685800" y="1179513"/>
            <a:ext cx="7735888" cy="4903787"/>
          </a:xfrm>
        </p:spPr>
        <p:txBody>
          <a:bodyPr/>
          <a:lstStyle/>
          <a:p>
            <a:pPr>
              <a:lnSpc>
                <a:spcPct val="80000"/>
              </a:lnSpc>
            </a:pPr>
            <a:r>
              <a:rPr lang="en-US" sz="2400"/>
              <a:t>useful data structures for implementing transformations on basic blocks</a:t>
            </a:r>
          </a:p>
          <a:p>
            <a:pPr>
              <a:lnSpc>
                <a:spcPct val="80000"/>
              </a:lnSpc>
            </a:pPr>
            <a:endParaRPr lang="en-US" sz="2400"/>
          </a:p>
          <a:p>
            <a:pPr>
              <a:lnSpc>
                <a:spcPct val="80000"/>
              </a:lnSpc>
            </a:pPr>
            <a:r>
              <a:rPr lang="en-US" sz="2400"/>
              <a:t>gives a picture of how value computed by a statement is used in subsequent statements</a:t>
            </a:r>
          </a:p>
          <a:p>
            <a:pPr>
              <a:lnSpc>
                <a:spcPct val="80000"/>
              </a:lnSpc>
            </a:pPr>
            <a:endParaRPr lang="en-US" sz="2400"/>
          </a:p>
          <a:p>
            <a:pPr>
              <a:lnSpc>
                <a:spcPct val="80000"/>
              </a:lnSpc>
            </a:pPr>
            <a:r>
              <a:rPr lang="en-US" sz="2400"/>
              <a:t>good way of determining common sub-expressions</a:t>
            </a:r>
          </a:p>
          <a:p>
            <a:pPr>
              <a:lnSpc>
                <a:spcPct val="80000"/>
              </a:lnSpc>
            </a:pPr>
            <a:endParaRPr lang="en-US" sz="2400"/>
          </a:p>
          <a:p>
            <a:pPr>
              <a:lnSpc>
                <a:spcPct val="80000"/>
              </a:lnSpc>
            </a:pPr>
            <a:r>
              <a:rPr lang="en-US" sz="2400"/>
              <a:t>A dag for a basic block has following labels on the nodes</a:t>
            </a:r>
          </a:p>
          <a:p>
            <a:pPr lvl="1">
              <a:lnSpc>
                <a:spcPct val="80000"/>
              </a:lnSpc>
            </a:pPr>
            <a:r>
              <a:rPr lang="en-US" sz="2000" b="1">
                <a:solidFill>
                  <a:srgbClr val="CC0000"/>
                </a:solidFill>
              </a:rPr>
              <a:t>leaves are labeled by unique identifiers, either variable names or constants</a:t>
            </a:r>
          </a:p>
          <a:p>
            <a:pPr lvl="1">
              <a:lnSpc>
                <a:spcPct val="80000"/>
              </a:lnSpc>
            </a:pPr>
            <a:r>
              <a:rPr lang="en-US" sz="2000" b="1">
                <a:solidFill>
                  <a:srgbClr val="CC0000"/>
                </a:solidFill>
              </a:rPr>
              <a:t>interior nodes are labeled by an operator symbol</a:t>
            </a:r>
          </a:p>
          <a:p>
            <a:pPr lvl="1">
              <a:lnSpc>
                <a:spcPct val="80000"/>
              </a:lnSpc>
            </a:pPr>
            <a:r>
              <a:rPr lang="en-US" sz="2000" b="1">
                <a:solidFill>
                  <a:srgbClr val="CC0000"/>
                </a:solidFill>
              </a:rPr>
              <a:t>nodes are also optionally given a sequence of identifiers for labels</a:t>
            </a:r>
          </a:p>
        </p:txBody>
      </p:sp>
    </p:spTree>
    <p:extLst>
      <p:ext uri="{BB962C8B-B14F-4D97-AF65-F5344CB8AC3E}">
        <p14:creationId xmlns:p14="http://schemas.microsoft.com/office/powerpoint/2010/main" val="14562435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1"/>
          <p:cNvSpPr>
            <a:spLocks noGrp="1"/>
          </p:cNvSpPr>
          <p:nvPr>
            <p:ph type="sldNum" sz="quarter" idx="12"/>
          </p:nvPr>
        </p:nvSpPr>
        <p:spPr/>
        <p:txBody>
          <a:bodyPr/>
          <a:lstStyle/>
          <a:p>
            <a:fld id="{1F292D3C-E763-4494-A0CD-57A4BE2E3D9E}" type="slidenum">
              <a:rPr lang="en-US"/>
              <a:pPr/>
              <a:t>84</a:t>
            </a:fld>
            <a:endParaRPr lang="en-US"/>
          </a:p>
        </p:txBody>
      </p:sp>
      <p:sp>
        <p:nvSpPr>
          <p:cNvPr id="79874" name="Rectangle 2"/>
          <p:cNvSpPr>
            <a:spLocks noGrp="1" noChangeArrowheads="1"/>
          </p:cNvSpPr>
          <p:nvPr>
            <p:ph type="title"/>
          </p:nvPr>
        </p:nvSpPr>
        <p:spPr>
          <a:xfrm>
            <a:off x="655638" y="182563"/>
            <a:ext cx="7772400" cy="1143000"/>
          </a:xfrm>
        </p:spPr>
        <p:txBody>
          <a:bodyPr>
            <a:normAutofit fontScale="90000"/>
          </a:bodyPr>
          <a:lstStyle/>
          <a:p>
            <a:r>
              <a:rPr lang="en-US" sz="4000"/>
              <a:t>DAG representation: example</a:t>
            </a:r>
          </a:p>
        </p:txBody>
      </p:sp>
      <p:sp>
        <p:nvSpPr>
          <p:cNvPr id="79875" name="Rectangle 3"/>
          <p:cNvSpPr>
            <a:spLocks noGrp="1" noChangeArrowheads="1"/>
          </p:cNvSpPr>
          <p:nvPr>
            <p:ph type="body" idx="1"/>
          </p:nvPr>
        </p:nvSpPr>
        <p:spPr>
          <a:xfrm>
            <a:off x="228600" y="1325563"/>
            <a:ext cx="3565525" cy="5059362"/>
          </a:xfrm>
        </p:spPr>
        <p:txBody>
          <a:bodyPr/>
          <a:lstStyle/>
          <a:p>
            <a:pPr marL="533400" indent="-533400">
              <a:lnSpc>
                <a:spcPct val="90000"/>
              </a:lnSpc>
              <a:buFontTx/>
              <a:buAutoNum type="arabicPeriod"/>
            </a:pPr>
            <a:r>
              <a:rPr lang="en-US" sz="2800"/>
              <a:t>t</a:t>
            </a:r>
            <a:r>
              <a:rPr lang="en-US" sz="2800" baseline="-25000"/>
              <a:t>1</a:t>
            </a:r>
            <a:r>
              <a:rPr lang="en-US" sz="2800"/>
              <a:t> := 4 * i</a:t>
            </a:r>
          </a:p>
          <a:p>
            <a:pPr marL="533400" indent="-533400">
              <a:lnSpc>
                <a:spcPct val="90000"/>
              </a:lnSpc>
              <a:buFontTx/>
              <a:buAutoNum type="arabicPeriod"/>
            </a:pPr>
            <a:r>
              <a:rPr lang="en-US" sz="2800"/>
              <a:t>t</a:t>
            </a:r>
            <a:r>
              <a:rPr lang="en-US" sz="2800" baseline="-25000"/>
              <a:t>2</a:t>
            </a:r>
            <a:r>
              <a:rPr lang="en-US" sz="2800"/>
              <a:t> := a[t</a:t>
            </a:r>
            <a:r>
              <a:rPr lang="en-US" sz="2800" baseline="-25000"/>
              <a:t>1</a:t>
            </a:r>
            <a:r>
              <a:rPr lang="en-US" sz="2800"/>
              <a:t>]</a:t>
            </a:r>
          </a:p>
          <a:p>
            <a:pPr marL="533400" indent="-533400">
              <a:lnSpc>
                <a:spcPct val="90000"/>
              </a:lnSpc>
              <a:buFontTx/>
              <a:buAutoNum type="arabicPeriod"/>
            </a:pPr>
            <a:r>
              <a:rPr lang="en-US" sz="2800"/>
              <a:t>t</a:t>
            </a:r>
            <a:r>
              <a:rPr lang="en-US" sz="2800" baseline="-25000"/>
              <a:t>3</a:t>
            </a:r>
            <a:r>
              <a:rPr lang="en-US" sz="2800"/>
              <a:t> := 4 * i</a:t>
            </a:r>
          </a:p>
          <a:p>
            <a:pPr marL="533400" indent="-533400">
              <a:lnSpc>
                <a:spcPct val="90000"/>
              </a:lnSpc>
              <a:buFontTx/>
              <a:buAutoNum type="arabicPeriod"/>
            </a:pPr>
            <a:r>
              <a:rPr lang="en-US" sz="2800"/>
              <a:t>t</a:t>
            </a:r>
            <a:r>
              <a:rPr lang="en-US" sz="2800" baseline="-25000"/>
              <a:t>4</a:t>
            </a:r>
            <a:r>
              <a:rPr lang="en-US" sz="2800"/>
              <a:t> := b[t</a:t>
            </a:r>
            <a:r>
              <a:rPr lang="en-US" sz="2800" baseline="-25000"/>
              <a:t>3</a:t>
            </a:r>
            <a:r>
              <a:rPr lang="en-US" sz="2800"/>
              <a:t>]</a:t>
            </a:r>
          </a:p>
          <a:p>
            <a:pPr marL="533400" indent="-533400">
              <a:lnSpc>
                <a:spcPct val="90000"/>
              </a:lnSpc>
              <a:buFontTx/>
              <a:buAutoNum type="arabicPeriod"/>
            </a:pPr>
            <a:r>
              <a:rPr lang="en-US" sz="2800"/>
              <a:t>t</a:t>
            </a:r>
            <a:r>
              <a:rPr lang="en-US" sz="2800" baseline="-25000"/>
              <a:t>5</a:t>
            </a:r>
            <a:r>
              <a:rPr lang="en-US" sz="2800"/>
              <a:t> := t</a:t>
            </a:r>
            <a:r>
              <a:rPr lang="en-US" sz="2800" baseline="-25000"/>
              <a:t>2</a:t>
            </a:r>
            <a:r>
              <a:rPr lang="en-US" sz="2800"/>
              <a:t> * t</a:t>
            </a:r>
            <a:r>
              <a:rPr lang="en-US" sz="2800" baseline="-25000"/>
              <a:t>4</a:t>
            </a:r>
          </a:p>
          <a:p>
            <a:pPr marL="533400" indent="-533400">
              <a:lnSpc>
                <a:spcPct val="90000"/>
              </a:lnSpc>
              <a:buFontTx/>
              <a:buAutoNum type="arabicPeriod"/>
            </a:pPr>
            <a:r>
              <a:rPr lang="en-US" sz="2800"/>
              <a:t>t</a:t>
            </a:r>
            <a:r>
              <a:rPr lang="en-US" sz="2800" baseline="-25000"/>
              <a:t>6</a:t>
            </a:r>
            <a:r>
              <a:rPr lang="en-US" sz="2800"/>
              <a:t> := prod + t</a:t>
            </a:r>
            <a:r>
              <a:rPr lang="en-US" sz="2800" baseline="-25000"/>
              <a:t>5</a:t>
            </a:r>
          </a:p>
          <a:p>
            <a:pPr marL="533400" indent="-533400">
              <a:lnSpc>
                <a:spcPct val="90000"/>
              </a:lnSpc>
              <a:buFontTx/>
              <a:buAutoNum type="arabicPeriod"/>
            </a:pPr>
            <a:r>
              <a:rPr lang="en-US" sz="2800"/>
              <a:t>prod := t</a:t>
            </a:r>
            <a:r>
              <a:rPr lang="en-US" sz="2800" baseline="-25000"/>
              <a:t>6</a:t>
            </a:r>
          </a:p>
          <a:p>
            <a:pPr marL="533400" indent="-533400">
              <a:lnSpc>
                <a:spcPct val="90000"/>
              </a:lnSpc>
              <a:buFontTx/>
              <a:buAutoNum type="arabicPeriod"/>
            </a:pPr>
            <a:r>
              <a:rPr lang="en-US" sz="2800"/>
              <a:t>t</a:t>
            </a:r>
            <a:r>
              <a:rPr lang="en-US" sz="2800" baseline="-25000"/>
              <a:t>7</a:t>
            </a:r>
            <a:r>
              <a:rPr lang="en-US" sz="2800"/>
              <a:t> := i + 1</a:t>
            </a:r>
          </a:p>
          <a:p>
            <a:pPr marL="533400" indent="-533400">
              <a:lnSpc>
                <a:spcPct val="90000"/>
              </a:lnSpc>
              <a:buFontTx/>
              <a:buAutoNum type="arabicPeriod"/>
            </a:pPr>
            <a:r>
              <a:rPr lang="en-US" sz="2800"/>
              <a:t>i := t</a:t>
            </a:r>
            <a:r>
              <a:rPr lang="en-US" sz="2800" baseline="-25000"/>
              <a:t>7</a:t>
            </a:r>
          </a:p>
          <a:p>
            <a:pPr marL="533400" indent="-533400">
              <a:lnSpc>
                <a:spcPct val="90000"/>
              </a:lnSpc>
              <a:buFontTx/>
              <a:buAutoNum type="arabicPeriod"/>
            </a:pPr>
            <a:r>
              <a:rPr lang="en-US" sz="2800"/>
              <a:t>if i &lt;= 20 goto (1)</a:t>
            </a:r>
          </a:p>
        </p:txBody>
      </p:sp>
      <p:sp>
        <p:nvSpPr>
          <p:cNvPr id="79912" name="Text Box 40"/>
          <p:cNvSpPr txBox="1">
            <a:spLocks noChangeArrowheads="1"/>
          </p:cNvSpPr>
          <p:nvPr/>
        </p:nvSpPr>
        <p:spPr bwMode="auto">
          <a:xfrm>
            <a:off x="4883150" y="18272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79913" name="Text Box 41"/>
          <p:cNvSpPr txBox="1">
            <a:spLocks noChangeArrowheads="1"/>
          </p:cNvSpPr>
          <p:nvPr/>
        </p:nvSpPr>
        <p:spPr bwMode="auto">
          <a:xfrm>
            <a:off x="4187825" y="272415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prod</a:t>
            </a:r>
            <a:r>
              <a:rPr lang="en-US" baseline="-25000"/>
              <a:t>0</a:t>
            </a:r>
          </a:p>
        </p:txBody>
      </p:sp>
      <p:sp>
        <p:nvSpPr>
          <p:cNvPr id="79914" name="Text Box 42"/>
          <p:cNvSpPr txBox="1">
            <a:spLocks noChangeArrowheads="1"/>
          </p:cNvSpPr>
          <p:nvPr/>
        </p:nvSpPr>
        <p:spPr bwMode="auto">
          <a:xfrm>
            <a:off x="5356225" y="2724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79915" name="Text Box 43"/>
          <p:cNvSpPr txBox="1">
            <a:spLocks noChangeArrowheads="1"/>
          </p:cNvSpPr>
          <p:nvPr/>
        </p:nvSpPr>
        <p:spPr bwMode="auto">
          <a:xfrm>
            <a:off x="4826000" y="363855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a:t>
            </a:r>
          </a:p>
        </p:txBody>
      </p:sp>
      <p:sp>
        <p:nvSpPr>
          <p:cNvPr id="79916" name="Text Box 44"/>
          <p:cNvSpPr txBox="1">
            <a:spLocks noChangeArrowheads="1"/>
          </p:cNvSpPr>
          <p:nvPr/>
        </p:nvSpPr>
        <p:spPr bwMode="auto">
          <a:xfrm>
            <a:off x="5738813" y="3624263"/>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a:t>
            </a:r>
          </a:p>
        </p:txBody>
      </p:sp>
      <p:sp>
        <p:nvSpPr>
          <p:cNvPr id="79917" name="Text Box 45"/>
          <p:cNvSpPr txBox="1">
            <a:spLocks noChangeArrowheads="1"/>
          </p:cNvSpPr>
          <p:nvPr/>
        </p:nvSpPr>
        <p:spPr bwMode="auto">
          <a:xfrm>
            <a:off x="6256338" y="45688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79918" name="Text Box 46"/>
          <p:cNvSpPr txBox="1">
            <a:spLocks noChangeArrowheads="1"/>
          </p:cNvSpPr>
          <p:nvPr/>
        </p:nvSpPr>
        <p:spPr bwMode="auto">
          <a:xfrm>
            <a:off x="6684963" y="5467350"/>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i</a:t>
            </a:r>
            <a:r>
              <a:rPr lang="en-US" baseline="-25000"/>
              <a:t>0</a:t>
            </a:r>
          </a:p>
        </p:txBody>
      </p:sp>
      <p:sp>
        <p:nvSpPr>
          <p:cNvPr id="79919" name="Text Box 47"/>
          <p:cNvSpPr txBox="1">
            <a:spLocks noChangeArrowheads="1"/>
          </p:cNvSpPr>
          <p:nvPr/>
        </p:nvSpPr>
        <p:spPr bwMode="auto">
          <a:xfrm>
            <a:off x="5802313" y="54832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a:t>
            </a:r>
          </a:p>
        </p:txBody>
      </p:sp>
      <p:sp>
        <p:nvSpPr>
          <p:cNvPr id="79920" name="Text Box 48"/>
          <p:cNvSpPr txBox="1">
            <a:spLocks noChangeArrowheads="1"/>
          </p:cNvSpPr>
          <p:nvPr/>
        </p:nvSpPr>
        <p:spPr bwMode="auto">
          <a:xfrm>
            <a:off x="5348288" y="45688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b</a:t>
            </a:r>
          </a:p>
        </p:txBody>
      </p:sp>
      <p:sp>
        <p:nvSpPr>
          <p:cNvPr id="79921" name="Text Box 49"/>
          <p:cNvSpPr txBox="1">
            <a:spLocks noChangeArrowheads="1"/>
          </p:cNvSpPr>
          <p:nvPr/>
        </p:nvSpPr>
        <p:spPr bwMode="auto">
          <a:xfrm>
            <a:off x="4443413" y="455295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a:t>
            </a:r>
          </a:p>
        </p:txBody>
      </p:sp>
      <p:sp>
        <p:nvSpPr>
          <p:cNvPr id="79922" name="Text Box 50"/>
          <p:cNvSpPr txBox="1">
            <a:spLocks noChangeArrowheads="1"/>
          </p:cNvSpPr>
          <p:nvPr/>
        </p:nvSpPr>
        <p:spPr bwMode="auto">
          <a:xfrm>
            <a:off x="7161213" y="453866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79923" name="Text Box 51"/>
          <p:cNvSpPr txBox="1">
            <a:spLocks noChangeArrowheads="1"/>
          </p:cNvSpPr>
          <p:nvPr/>
        </p:nvSpPr>
        <p:spPr bwMode="auto">
          <a:xfrm>
            <a:off x="7621588" y="5453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a:t>
            </a:r>
          </a:p>
        </p:txBody>
      </p:sp>
      <p:sp>
        <p:nvSpPr>
          <p:cNvPr id="79924" name="Text Box 52"/>
          <p:cNvSpPr txBox="1">
            <a:spLocks noChangeArrowheads="1"/>
          </p:cNvSpPr>
          <p:nvPr/>
        </p:nvSpPr>
        <p:spPr bwMode="auto">
          <a:xfrm>
            <a:off x="7999413" y="45386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20</a:t>
            </a:r>
          </a:p>
        </p:txBody>
      </p:sp>
      <p:sp>
        <p:nvSpPr>
          <p:cNvPr id="79925" name="Text Box 53"/>
          <p:cNvSpPr txBox="1">
            <a:spLocks noChangeArrowheads="1"/>
          </p:cNvSpPr>
          <p:nvPr/>
        </p:nvSpPr>
        <p:spPr bwMode="auto">
          <a:xfrm>
            <a:off x="7513638" y="3638550"/>
            <a:ext cx="52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&lt;=</a:t>
            </a:r>
          </a:p>
        </p:txBody>
      </p:sp>
      <p:sp>
        <p:nvSpPr>
          <p:cNvPr id="79926" name="Line 54"/>
          <p:cNvSpPr>
            <a:spLocks noChangeShapeType="1"/>
          </p:cNvSpPr>
          <p:nvPr/>
        </p:nvSpPr>
        <p:spPr bwMode="auto">
          <a:xfrm flipH="1">
            <a:off x="4708525" y="2225675"/>
            <a:ext cx="271463"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27" name="Line 55"/>
          <p:cNvSpPr>
            <a:spLocks noChangeShapeType="1"/>
          </p:cNvSpPr>
          <p:nvPr/>
        </p:nvSpPr>
        <p:spPr bwMode="auto">
          <a:xfrm>
            <a:off x="5146675" y="2211388"/>
            <a:ext cx="301625"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28" name="Line 56"/>
          <p:cNvSpPr>
            <a:spLocks noChangeShapeType="1"/>
          </p:cNvSpPr>
          <p:nvPr/>
        </p:nvSpPr>
        <p:spPr bwMode="auto">
          <a:xfrm flipH="1">
            <a:off x="5154613" y="3125788"/>
            <a:ext cx="285750" cy="563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29" name="Line 57"/>
          <p:cNvSpPr>
            <a:spLocks noChangeShapeType="1"/>
          </p:cNvSpPr>
          <p:nvPr/>
        </p:nvSpPr>
        <p:spPr bwMode="auto">
          <a:xfrm>
            <a:off x="5607050" y="3155950"/>
            <a:ext cx="271463"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0" name="Line 58"/>
          <p:cNvSpPr>
            <a:spLocks noChangeShapeType="1"/>
          </p:cNvSpPr>
          <p:nvPr/>
        </p:nvSpPr>
        <p:spPr bwMode="auto">
          <a:xfrm flipH="1">
            <a:off x="4678363" y="4116388"/>
            <a:ext cx="279400" cy="563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1" name="Line 59"/>
          <p:cNvSpPr>
            <a:spLocks noChangeShapeType="1"/>
          </p:cNvSpPr>
          <p:nvPr/>
        </p:nvSpPr>
        <p:spPr bwMode="auto">
          <a:xfrm flipH="1">
            <a:off x="5599113" y="4116388"/>
            <a:ext cx="273050" cy="547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2" name="Line 60"/>
          <p:cNvSpPr>
            <a:spLocks noChangeShapeType="1"/>
          </p:cNvSpPr>
          <p:nvPr/>
        </p:nvSpPr>
        <p:spPr bwMode="auto">
          <a:xfrm>
            <a:off x="6091238" y="4100513"/>
            <a:ext cx="263525"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3" name="Line 61"/>
          <p:cNvSpPr>
            <a:spLocks noChangeShapeType="1"/>
          </p:cNvSpPr>
          <p:nvPr/>
        </p:nvSpPr>
        <p:spPr bwMode="auto">
          <a:xfrm flipH="1">
            <a:off x="6061075" y="4938713"/>
            <a:ext cx="279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4" name="Line 62"/>
          <p:cNvSpPr>
            <a:spLocks noChangeShapeType="1"/>
          </p:cNvSpPr>
          <p:nvPr/>
        </p:nvSpPr>
        <p:spPr bwMode="auto">
          <a:xfrm>
            <a:off x="6507163" y="4984750"/>
            <a:ext cx="279400" cy="563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5" name="Line 63"/>
          <p:cNvSpPr>
            <a:spLocks noChangeShapeType="1"/>
          </p:cNvSpPr>
          <p:nvPr/>
        </p:nvSpPr>
        <p:spPr bwMode="auto">
          <a:xfrm>
            <a:off x="5176838" y="4070350"/>
            <a:ext cx="114935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6" name="Line 64"/>
          <p:cNvSpPr>
            <a:spLocks noChangeShapeType="1"/>
          </p:cNvSpPr>
          <p:nvPr/>
        </p:nvSpPr>
        <p:spPr bwMode="auto">
          <a:xfrm flipH="1">
            <a:off x="6951663" y="4954588"/>
            <a:ext cx="303212"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7" name="Line 65"/>
          <p:cNvSpPr>
            <a:spLocks noChangeShapeType="1"/>
          </p:cNvSpPr>
          <p:nvPr/>
        </p:nvSpPr>
        <p:spPr bwMode="auto">
          <a:xfrm>
            <a:off x="7413625" y="4968875"/>
            <a:ext cx="301625"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8" name="Line 66"/>
          <p:cNvSpPr>
            <a:spLocks noChangeShapeType="1"/>
          </p:cNvSpPr>
          <p:nvPr/>
        </p:nvSpPr>
        <p:spPr bwMode="auto">
          <a:xfrm flipH="1">
            <a:off x="7413625" y="4084638"/>
            <a:ext cx="279400"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9" name="Line 67"/>
          <p:cNvSpPr>
            <a:spLocks noChangeShapeType="1"/>
          </p:cNvSpPr>
          <p:nvPr/>
        </p:nvSpPr>
        <p:spPr bwMode="auto">
          <a:xfrm>
            <a:off x="7881938" y="4100513"/>
            <a:ext cx="263525" cy="487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40" name="Text Box 68"/>
          <p:cNvSpPr txBox="1">
            <a:spLocks noChangeArrowheads="1"/>
          </p:cNvSpPr>
          <p:nvPr/>
        </p:nvSpPr>
        <p:spPr bwMode="auto">
          <a:xfrm>
            <a:off x="6445250" y="42338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r>
              <a:rPr lang="en-US" baseline="-25000"/>
              <a:t>1</a:t>
            </a:r>
          </a:p>
        </p:txBody>
      </p:sp>
      <p:sp>
        <p:nvSpPr>
          <p:cNvPr id="79941" name="Text Box 69"/>
          <p:cNvSpPr txBox="1">
            <a:spLocks noChangeArrowheads="1"/>
          </p:cNvSpPr>
          <p:nvPr/>
        </p:nvSpPr>
        <p:spPr bwMode="auto">
          <a:xfrm>
            <a:off x="6037263" y="3349625"/>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r>
              <a:rPr lang="en-US" baseline="-25000"/>
              <a:t>4</a:t>
            </a:r>
          </a:p>
        </p:txBody>
      </p:sp>
      <p:sp>
        <p:nvSpPr>
          <p:cNvPr id="79942" name="Text Box 70"/>
          <p:cNvSpPr txBox="1">
            <a:spLocks noChangeArrowheads="1"/>
          </p:cNvSpPr>
          <p:nvPr/>
        </p:nvSpPr>
        <p:spPr bwMode="auto">
          <a:xfrm>
            <a:off x="5675313" y="2633663"/>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r>
              <a:rPr lang="en-US" baseline="-25000"/>
              <a:t>5</a:t>
            </a:r>
          </a:p>
        </p:txBody>
      </p:sp>
      <p:sp>
        <p:nvSpPr>
          <p:cNvPr id="79943" name="Text Box 71"/>
          <p:cNvSpPr txBox="1">
            <a:spLocks noChangeArrowheads="1"/>
          </p:cNvSpPr>
          <p:nvPr/>
        </p:nvSpPr>
        <p:spPr bwMode="auto">
          <a:xfrm>
            <a:off x="5099050" y="147478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r>
              <a:rPr lang="en-US" baseline="-25000"/>
              <a:t>6</a:t>
            </a:r>
            <a:endParaRPr lang="en-US"/>
          </a:p>
        </p:txBody>
      </p:sp>
      <p:sp>
        <p:nvSpPr>
          <p:cNvPr id="79944" name="Text Box 72"/>
          <p:cNvSpPr txBox="1">
            <a:spLocks noChangeArrowheads="1"/>
          </p:cNvSpPr>
          <p:nvPr/>
        </p:nvSpPr>
        <p:spPr bwMode="auto">
          <a:xfrm>
            <a:off x="7389813" y="4489450"/>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t>t</a:t>
            </a:r>
            <a:r>
              <a:rPr lang="en-US" baseline="-25000"/>
              <a:t>7</a:t>
            </a:r>
            <a:endParaRPr lang="en-US"/>
          </a:p>
        </p:txBody>
      </p:sp>
      <p:sp>
        <p:nvSpPr>
          <p:cNvPr id="79945" name="Text Box 73"/>
          <p:cNvSpPr txBox="1">
            <a:spLocks noChangeArrowheads="1"/>
          </p:cNvSpPr>
          <p:nvPr/>
        </p:nvSpPr>
        <p:spPr bwMode="auto">
          <a:xfrm>
            <a:off x="7513638" y="32115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a:t>
            </a:r>
          </a:p>
        </p:txBody>
      </p:sp>
      <p:sp>
        <p:nvSpPr>
          <p:cNvPr id="79946" name="Text Box 74"/>
          <p:cNvSpPr txBox="1">
            <a:spLocks noChangeArrowheads="1"/>
          </p:cNvSpPr>
          <p:nvPr/>
        </p:nvSpPr>
        <p:spPr bwMode="auto">
          <a:xfrm>
            <a:off x="6704013" y="4248150"/>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t</a:t>
            </a:r>
            <a:r>
              <a:rPr lang="en-US" baseline="-25000"/>
              <a:t>3</a:t>
            </a:r>
          </a:p>
        </p:txBody>
      </p:sp>
      <p:sp>
        <p:nvSpPr>
          <p:cNvPr id="79947" name="Text Box 75"/>
          <p:cNvSpPr txBox="1">
            <a:spLocks noChangeArrowheads="1"/>
          </p:cNvSpPr>
          <p:nvPr/>
        </p:nvSpPr>
        <p:spPr bwMode="auto">
          <a:xfrm>
            <a:off x="4616450" y="35004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r>
              <a:rPr lang="en-US" baseline="-25000"/>
              <a:t>2</a:t>
            </a:r>
          </a:p>
        </p:txBody>
      </p:sp>
      <p:sp>
        <p:nvSpPr>
          <p:cNvPr id="79951" name="Text Box 79"/>
          <p:cNvSpPr txBox="1">
            <a:spLocks noChangeArrowheads="1"/>
          </p:cNvSpPr>
          <p:nvPr/>
        </p:nvSpPr>
        <p:spPr bwMode="auto">
          <a:xfrm>
            <a:off x="5378450" y="1519238"/>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prod</a:t>
            </a:r>
          </a:p>
        </p:txBody>
      </p:sp>
      <p:sp>
        <p:nvSpPr>
          <p:cNvPr id="79952" name="Text Box 80"/>
          <p:cNvSpPr txBox="1">
            <a:spLocks noChangeArrowheads="1"/>
          </p:cNvSpPr>
          <p:nvPr/>
        </p:nvSpPr>
        <p:spPr bwMode="auto">
          <a:xfrm>
            <a:off x="7634288" y="44910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a:t>
            </a:r>
          </a:p>
        </p:txBody>
      </p:sp>
    </p:spTree>
    <p:extLst>
      <p:ext uri="{BB962C8B-B14F-4D97-AF65-F5344CB8AC3E}">
        <p14:creationId xmlns:p14="http://schemas.microsoft.com/office/powerpoint/2010/main" val="635470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9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9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9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9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9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94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9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9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9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9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9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94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9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9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9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9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91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99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99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99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92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99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99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9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99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994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95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7991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992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99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993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99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944"/>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995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992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993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993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992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12" grpId="0"/>
      <p:bldP spid="79913" grpId="0"/>
      <p:bldP spid="79914" grpId="0"/>
      <p:bldP spid="79915" grpId="0"/>
      <p:bldP spid="79916" grpId="0"/>
      <p:bldP spid="79917" grpId="0"/>
      <p:bldP spid="79918" grpId="0"/>
      <p:bldP spid="79918" grpId="1"/>
      <p:bldP spid="79919" grpId="0"/>
      <p:bldP spid="79920" grpId="0"/>
      <p:bldP spid="79921" grpId="0"/>
      <p:bldP spid="79922" grpId="0"/>
      <p:bldP spid="79923" grpId="0"/>
      <p:bldP spid="79924" grpId="0"/>
      <p:bldP spid="79925" grpId="0"/>
      <p:bldP spid="79926" grpId="0" animBg="1"/>
      <p:bldP spid="79927" grpId="0" animBg="1"/>
      <p:bldP spid="79928" grpId="0" animBg="1"/>
      <p:bldP spid="79929" grpId="0" animBg="1"/>
      <p:bldP spid="79930" grpId="0" animBg="1"/>
      <p:bldP spid="79931" grpId="0" animBg="1"/>
      <p:bldP spid="79932" grpId="0" animBg="1"/>
      <p:bldP spid="79933" grpId="0" animBg="1"/>
      <p:bldP spid="79934" grpId="0" animBg="1"/>
      <p:bldP spid="79935" grpId="0" animBg="1"/>
      <p:bldP spid="79936" grpId="0" animBg="1"/>
      <p:bldP spid="79937" grpId="0" animBg="1"/>
      <p:bldP spid="79938" grpId="0" animBg="1"/>
      <p:bldP spid="79939" grpId="0" animBg="1"/>
      <p:bldP spid="79940" grpId="0"/>
      <p:bldP spid="79941" grpId="0"/>
      <p:bldP spid="79942" grpId="0"/>
      <p:bldP spid="79943" grpId="0"/>
      <p:bldP spid="79944" grpId="0"/>
      <p:bldP spid="79945" grpId="0"/>
      <p:bldP spid="79946" grpId="0"/>
      <p:bldP spid="79947" grpId="0"/>
      <p:bldP spid="79951" grpId="0"/>
      <p:bldP spid="79952"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6B6F4B1-3CB6-4D8F-A3F7-B4586CB9CD0E}" type="slidenum">
              <a:rPr lang="en-US"/>
              <a:pPr/>
              <a:t>85</a:t>
            </a:fld>
            <a:endParaRPr lang="en-US"/>
          </a:p>
        </p:txBody>
      </p:sp>
      <p:sp>
        <p:nvSpPr>
          <p:cNvPr id="81922" name="Rectangle 2"/>
          <p:cNvSpPr>
            <a:spLocks noGrp="1" noChangeArrowheads="1"/>
          </p:cNvSpPr>
          <p:nvPr>
            <p:ph type="title"/>
          </p:nvPr>
        </p:nvSpPr>
        <p:spPr>
          <a:xfrm>
            <a:off x="669925" y="0"/>
            <a:ext cx="7772400" cy="1143000"/>
          </a:xfrm>
        </p:spPr>
        <p:txBody>
          <a:bodyPr/>
          <a:lstStyle/>
          <a:p>
            <a:r>
              <a:rPr lang="en-US"/>
              <a:t>Code Generation from DAG</a:t>
            </a:r>
          </a:p>
        </p:txBody>
      </p:sp>
      <p:sp>
        <p:nvSpPr>
          <p:cNvPr id="81923" name="Rectangle 3"/>
          <p:cNvSpPr>
            <a:spLocks noGrp="1" noChangeArrowheads="1"/>
          </p:cNvSpPr>
          <p:nvPr>
            <p:ph type="body" idx="1"/>
          </p:nvPr>
        </p:nvSpPr>
        <p:spPr>
          <a:xfrm>
            <a:off x="685800" y="1235075"/>
            <a:ext cx="3444875" cy="5165725"/>
          </a:xfrm>
        </p:spPr>
        <p:txBody>
          <a:bodyPr/>
          <a:lstStyle/>
          <a:p>
            <a:pPr>
              <a:lnSpc>
                <a:spcPct val="80000"/>
              </a:lnSpc>
              <a:buFontTx/>
              <a:buNone/>
            </a:pPr>
            <a:r>
              <a:rPr lang="en-US" sz="2800"/>
              <a:t>S</a:t>
            </a:r>
            <a:r>
              <a:rPr lang="en-US" sz="2800" baseline="-25000"/>
              <a:t>1</a:t>
            </a:r>
            <a:r>
              <a:rPr lang="en-US" sz="2800"/>
              <a:t> = 4 * i</a:t>
            </a:r>
          </a:p>
          <a:p>
            <a:pPr>
              <a:lnSpc>
                <a:spcPct val="80000"/>
              </a:lnSpc>
              <a:buFontTx/>
              <a:buNone/>
            </a:pPr>
            <a:r>
              <a:rPr lang="en-US" sz="2800"/>
              <a:t>S</a:t>
            </a:r>
            <a:r>
              <a:rPr lang="en-US" sz="2800" baseline="-25000"/>
              <a:t>2</a:t>
            </a:r>
            <a:r>
              <a:rPr lang="en-US" sz="2800"/>
              <a:t> = addr(A)-4</a:t>
            </a:r>
          </a:p>
          <a:p>
            <a:pPr>
              <a:lnSpc>
                <a:spcPct val="80000"/>
              </a:lnSpc>
              <a:buFontTx/>
              <a:buNone/>
            </a:pPr>
            <a:r>
              <a:rPr lang="en-US" sz="2800"/>
              <a:t>S</a:t>
            </a:r>
            <a:r>
              <a:rPr lang="en-US" sz="2800" baseline="-25000"/>
              <a:t>3</a:t>
            </a:r>
            <a:r>
              <a:rPr lang="en-US" sz="2800"/>
              <a:t> = S</a:t>
            </a:r>
            <a:r>
              <a:rPr lang="en-US" sz="2800" baseline="-25000"/>
              <a:t>2</a:t>
            </a:r>
            <a:r>
              <a:rPr lang="en-US" sz="2800"/>
              <a:t>[S</a:t>
            </a:r>
            <a:r>
              <a:rPr lang="en-US" sz="2800" baseline="-25000"/>
              <a:t>1</a:t>
            </a:r>
            <a:r>
              <a:rPr lang="en-US" sz="2800"/>
              <a:t>]</a:t>
            </a:r>
          </a:p>
          <a:p>
            <a:pPr>
              <a:lnSpc>
                <a:spcPct val="80000"/>
              </a:lnSpc>
              <a:buFontTx/>
              <a:buNone/>
            </a:pPr>
            <a:r>
              <a:rPr lang="en-US" sz="2800"/>
              <a:t>S</a:t>
            </a:r>
            <a:r>
              <a:rPr lang="en-US" sz="2800" baseline="-25000"/>
              <a:t>4</a:t>
            </a:r>
            <a:r>
              <a:rPr lang="en-US" sz="2800"/>
              <a:t> = 4 * i</a:t>
            </a:r>
          </a:p>
          <a:p>
            <a:pPr>
              <a:lnSpc>
                <a:spcPct val="80000"/>
              </a:lnSpc>
              <a:buFontTx/>
              <a:buNone/>
            </a:pPr>
            <a:r>
              <a:rPr lang="en-US" sz="2800"/>
              <a:t>S</a:t>
            </a:r>
            <a:r>
              <a:rPr lang="en-US" sz="2800" baseline="-25000"/>
              <a:t>5</a:t>
            </a:r>
            <a:r>
              <a:rPr lang="en-US" sz="2800"/>
              <a:t> = addr(B)-4</a:t>
            </a:r>
          </a:p>
          <a:p>
            <a:pPr>
              <a:lnSpc>
                <a:spcPct val="80000"/>
              </a:lnSpc>
              <a:buFontTx/>
              <a:buNone/>
            </a:pPr>
            <a:r>
              <a:rPr lang="en-US" sz="2800"/>
              <a:t>S</a:t>
            </a:r>
            <a:r>
              <a:rPr lang="en-US" sz="2800" baseline="-25000"/>
              <a:t>6</a:t>
            </a:r>
            <a:r>
              <a:rPr lang="en-US" sz="2800"/>
              <a:t> = S</a:t>
            </a:r>
            <a:r>
              <a:rPr lang="en-US" sz="2800" baseline="-25000"/>
              <a:t>5</a:t>
            </a:r>
            <a:r>
              <a:rPr lang="en-US" sz="2800"/>
              <a:t>[S</a:t>
            </a:r>
            <a:r>
              <a:rPr lang="en-US" sz="2800" baseline="-25000"/>
              <a:t>4</a:t>
            </a:r>
            <a:r>
              <a:rPr lang="en-US" sz="2800"/>
              <a:t>]</a:t>
            </a:r>
          </a:p>
          <a:p>
            <a:pPr>
              <a:lnSpc>
                <a:spcPct val="80000"/>
              </a:lnSpc>
              <a:buFontTx/>
              <a:buNone/>
            </a:pPr>
            <a:r>
              <a:rPr lang="en-US" sz="2800"/>
              <a:t>S</a:t>
            </a:r>
            <a:r>
              <a:rPr lang="en-US" sz="2800" baseline="-25000"/>
              <a:t>7</a:t>
            </a:r>
            <a:r>
              <a:rPr lang="en-US" sz="2800"/>
              <a:t> = S</a:t>
            </a:r>
            <a:r>
              <a:rPr lang="en-US" sz="2800" baseline="-25000"/>
              <a:t>3</a:t>
            </a:r>
            <a:r>
              <a:rPr lang="en-US" sz="2800"/>
              <a:t> * S</a:t>
            </a:r>
            <a:r>
              <a:rPr lang="en-US" sz="2800" baseline="-25000"/>
              <a:t>6</a:t>
            </a:r>
          </a:p>
          <a:p>
            <a:pPr>
              <a:lnSpc>
                <a:spcPct val="80000"/>
              </a:lnSpc>
              <a:buFontTx/>
              <a:buNone/>
            </a:pPr>
            <a:r>
              <a:rPr lang="en-US" sz="2800"/>
              <a:t>S</a:t>
            </a:r>
            <a:r>
              <a:rPr lang="en-US" sz="2800" baseline="-25000"/>
              <a:t>8</a:t>
            </a:r>
            <a:r>
              <a:rPr lang="en-US" sz="2800"/>
              <a:t> = prod+S</a:t>
            </a:r>
            <a:r>
              <a:rPr lang="en-US" sz="2800" baseline="-25000"/>
              <a:t>7</a:t>
            </a:r>
          </a:p>
          <a:p>
            <a:pPr>
              <a:lnSpc>
                <a:spcPct val="80000"/>
              </a:lnSpc>
              <a:buFontTx/>
              <a:buNone/>
            </a:pPr>
            <a:r>
              <a:rPr lang="en-US" sz="2800"/>
              <a:t>prod = S</a:t>
            </a:r>
            <a:r>
              <a:rPr lang="en-US" sz="2800" baseline="-25000"/>
              <a:t>8</a:t>
            </a:r>
          </a:p>
          <a:p>
            <a:pPr>
              <a:lnSpc>
                <a:spcPct val="80000"/>
              </a:lnSpc>
              <a:buFontTx/>
              <a:buNone/>
            </a:pPr>
            <a:r>
              <a:rPr lang="en-US" sz="2800"/>
              <a:t>S</a:t>
            </a:r>
            <a:r>
              <a:rPr lang="en-US" sz="2800" baseline="-25000"/>
              <a:t>9</a:t>
            </a:r>
            <a:r>
              <a:rPr lang="en-US" sz="2800"/>
              <a:t> = I+1</a:t>
            </a:r>
          </a:p>
          <a:p>
            <a:pPr>
              <a:lnSpc>
                <a:spcPct val="80000"/>
              </a:lnSpc>
              <a:buFontTx/>
              <a:buNone/>
            </a:pPr>
            <a:r>
              <a:rPr lang="en-US" sz="2800"/>
              <a:t>I = S</a:t>
            </a:r>
            <a:r>
              <a:rPr lang="en-US" sz="2800" baseline="-25000"/>
              <a:t>9</a:t>
            </a:r>
          </a:p>
          <a:p>
            <a:pPr>
              <a:lnSpc>
                <a:spcPct val="80000"/>
              </a:lnSpc>
              <a:buFontTx/>
              <a:buNone/>
            </a:pPr>
            <a:r>
              <a:rPr lang="en-US" sz="2800"/>
              <a:t>If I &lt;= 20 goto (1)</a:t>
            </a:r>
          </a:p>
        </p:txBody>
      </p:sp>
      <p:sp>
        <p:nvSpPr>
          <p:cNvPr id="81924" name="Rectangle 4"/>
          <p:cNvSpPr>
            <a:spLocks noChangeArrowheads="1"/>
          </p:cNvSpPr>
          <p:nvPr/>
        </p:nvSpPr>
        <p:spPr bwMode="auto">
          <a:xfrm>
            <a:off x="4679950" y="1146175"/>
            <a:ext cx="3444875"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rgbClr val="0000CC"/>
                </a:solidFill>
                <a:latin typeface="Georgia" panose="02040502050405020303" pitchFamily="18" charset="0"/>
              </a:defRPr>
            </a:lvl1pPr>
            <a:lvl2pPr marL="742950" indent="-285750">
              <a:spcBef>
                <a:spcPct val="20000"/>
              </a:spcBef>
              <a:buChar char="–"/>
              <a:defRPr sz="2800">
                <a:solidFill>
                  <a:srgbClr val="0000CC"/>
                </a:solidFill>
                <a:latin typeface="Georgia" panose="02040502050405020303" pitchFamily="18" charset="0"/>
              </a:defRPr>
            </a:lvl2pPr>
            <a:lvl3pPr marL="1143000" indent="-228600">
              <a:spcBef>
                <a:spcPct val="20000"/>
              </a:spcBef>
              <a:buChar char="•"/>
              <a:defRPr sz="2400">
                <a:solidFill>
                  <a:srgbClr val="0000CC"/>
                </a:solidFill>
                <a:latin typeface="Georgia" panose="02040502050405020303" pitchFamily="18" charset="0"/>
              </a:defRPr>
            </a:lvl3pPr>
            <a:lvl4pPr marL="1600200" indent="-228600">
              <a:spcBef>
                <a:spcPct val="20000"/>
              </a:spcBef>
              <a:buChar char="–"/>
              <a:defRPr sz="2000">
                <a:solidFill>
                  <a:srgbClr val="0000CC"/>
                </a:solidFill>
                <a:latin typeface="Georgia" panose="02040502050405020303" pitchFamily="18" charset="0"/>
              </a:defRPr>
            </a:lvl4pPr>
            <a:lvl5pPr marL="2057400" indent="-228600">
              <a:spcBef>
                <a:spcPct val="20000"/>
              </a:spcBef>
              <a:buChar char="»"/>
              <a:defRPr sz="2000">
                <a:solidFill>
                  <a:srgbClr val="0000CC"/>
                </a:solidFill>
                <a:latin typeface="Georgia" panose="02040502050405020303" pitchFamily="18" charset="0"/>
              </a:defRPr>
            </a:lvl5pPr>
            <a:lvl6pPr marL="2514600" indent="-228600" fontAlgn="base">
              <a:spcBef>
                <a:spcPct val="20000"/>
              </a:spcBef>
              <a:spcAft>
                <a:spcPct val="0"/>
              </a:spcAft>
              <a:buChar char="»"/>
              <a:defRPr sz="2000">
                <a:solidFill>
                  <a:srgbClr val="0000CC"/>
                </a:solidFill>
                <a:latin typeface="Georgia" panose="02040502050405020303" pitchFamily="18" charset="0"/>
              </a:defRPr>
            </a:lvl6pPr>
            <a:lvl7pPr marL="2971800" indent="-228600" fontAlgn="base">
              <a:spcBef>
                <a:spcPct val="20000"/>
              </a:spcBef>
              <a:spcAft>
                <a:spcPct val="0"/>
              </a:spcAft>
              <a:buChar char="»"/>
              <a:defRPr sz="2000">
                <a:solidFill>
                  <a:srgbClr val="0000CC"/>
                </a:solidFill>
                <a:latin typeface="Georgia" panose="02040502050405020303" pitchFamily="18" charset="0"/>
              </a:defRPr>
            </a:lvl7pPr>
            <a:lvl8pPr marL="3429000" indent="-228600" fontAlgn="base">
              <a:spcBef>
                <a:spcPct val="20000"/>
              </a:spcBef>
              <a:spcAft>
                <a:spcPct val="0"/>
              </a:spcAft>
              <a:buChar char="»"/>
              <a:defRPr sz="2000">
                <a:solidFill>
                  <a:srgbClr val="0000CC"/>
                </a:solidFill>
                <a:latin typeface="Georgia" panose="02040502050405020303" pitchFamily="18" charset="0"/>
              </a:defRPr>
            </a:lvl8pPr>
            <a:lvl9pPr marL="3886200" indent="-228600" fontAlgn="base">
              <a:spcBef>
                <a:spcPct val="20000"/>
              </a:spcBef>
              <a:spcAft>
                <a:spcPct val="0"/>
              </a:spcAft>
              <a:buChar char="»"/>
              <a:defRPr sz="2000">
                <a:solidFill>
                  <a:srgbClr val="0000CC"/>
                </a:solidFill>
                <a:latin typeface="Georgia" panose="02040502050405020303" pitchFamily="18" charset="0"/>
              </a:defRPr>
            </a:lvl9pPr>
          </a:lstStyle>
          <a:p>
            <a:pPr>
              <a:lnSpc>
                <a:spcPct val="80000"/>
              </a:lnSpc>
              <a:buFontTx/>
              <a:buNone/>
            </a:pPr>
            <a:r>
              <a:rPr lang="en-US" sz="2800"/>
              <a:t>S</a:t>
            </a:r>
            <a:r>
              <a:rPr lang="en-US" sz="2800" baseline="-25000"/>
              <a:t>1</a:t>
            </a:r>
            <a:r>
              <a:rPr lang="en-US" sz="2800"/>
              <a:t> = 4 * i</a:t>
            </a:r>
          </a:p>
          <a:p>
            <a:pPr>
              <a:lnSpc>
                <a:spcPct val="80000"/>
              </a:lnSpc>
              <a:buFontTx/>
              <a:buNone/>
            </a:pPr>
            <a:r>
              <a:rPr lang="en-US" sz="2800"/>
              <a:t>S</a:t>
            </a:r>
            <a:r>
              <a:rPr lang="en-US" sz="2800" baseline="-25000"/>
              <a:t>2</a:t>
            </a:r>
            <a:r>
              <a:rPr lang="en-US" sz="2800"/>
              <a:t> = addr(A)-4</a:t>
            </a:r>
          </a:p>
          <a:p>
            <a:pPr>
              <a:lnSpc>
                <a:spcPct val="80000"/>
              </a:lnSpc>
              <a:buFontTx/>
              <a:buNone/>
            </a:pPr>
            <a:r>
              <a:rPr lang="en-US" sz="2800"/>
              <a:t>S</a:t>
            </a:r>
            <a:r>
              <a:rPr lang="en-US" sz="2800" baseline="-25000"/>
              <a:t>3</a:t>
            </a:r>
            <a:r>
              <a:rPr lang="en-US" sz="2800"/>
              <a:t> = S</a:t>
            </a:r>
            <a:r>
              <a:rPr lang="en-US" sz="2800" baseline="-25000"/>
              <a:t>2</a:t>
            </a:r>
            <a:r>
              <a:rPr lang="en-US" sz="2800"/>
              <a:t>[S</a:t>
            </a:r>
            <a:r>
              <a:rPr lang="en-US" sz="2800" baseline="-25000"/>
              <a:t>1</a:t>
            </a:r>
            <a:r>
              <a:rPr lang="en-US" sz="2800"/>
              <a:t>]</a:t>
            </a:r>
          </a:p>
          <a:p>
            <a:pPr>
              <a:lnSpc>
                <a:spcPct val="80000"/>
              </a:lnSpc>
              <a:buFontTx/>
              <a:buNone/>
            </a:pPr>
            <a:endParaRPr lang="en-US" sz="2800"/>
          </a:p>
          <a:p>
            <a:pPr>
              <a:lnSpc>
                <a:spcPct val="80000"/>
              </a:lnSpc>
              <a:buFontTx/>
              <a:buNone/>
            </a:pPr>
            <a:r>
              <a:rPr lang="en-US" sz="2800"/>
              <a:t>S</a:t>
            </a:r>
            <a:r>
              <a:rPr lang="en-US" sz="2800" baseline="-25000"/>
              <a:t>5</a:t>
            </a:r>
            <a:r>
              <a:rPr lang="en-US" sz="2800"/>
              <a:t> = addr(B)-4</a:t>
            </a:r>
          </a:p>
          <a:p>
            <a:pPr>
              <a:lnSpc>
                <a:spcPct val="80000"/>
              </a:lnSpc>
              <a:buFontTx/>
              <a:buNone/>
            </a:pPr>
            <a:r>
              <a:rPr lang="en-US" sz="2800"/>
              <a:t>S</a:t>
            </a:r>
            <a:r>
              <a:rPr lang="en-US" sz="2800" baseline="-25000"/>
              <a:t>6</a:t>
            </a:r>
            <a:r>
              <a:rPr lang="en-US" sz="2800"/>
              <a:t> = S</a:t>
            </a:r>
            <a:r>
              <a:rPr lang="en-US" sz="2800" baseline="-25000"/>
              <a:t>5</a:t>
            </a:r>
            <a:r>
              <a:rPr lang="en-US" sz="2800"/>
              <a:t>[S</a:t>
            </a:r>
            <a:r>
              <a:rPr lang="en-US" sz="2800" baseline="-25000"/>
              <a:t>4</a:t>
            </a:r>
            <a:r>
              <a:rPr lang="en-US" sz="2800"/>
              <a:t>]</a:t>
            </a:r>
          </a:p>
          <a:p>
            <a:pPr>
              <a:lnSpc>
                <a:spcPct val="80000"/>
              </a:lnSpc>
              <a:buFontTx/>
              <a:buNone/>
            </a:pPr>
            <a:r>
              <a:rPr lang="en-US" sz="2800"/>
              <a:t>S</a:t>
            </a:r>
            <a:r>
              <a:rPr lang="en-US" sz="2800" baseline="-25000"/>
              <a:t>7</a:t>
            </a:r>
            <a:r>
              <a:rPr lang="en-US" sz="2800"/>
              <a:t> = S</a:t>
            </a:r>
            <a:r>
              <a:rPr lang="en-US" sz="2800" baseline="-25000"/>
              <a:t>3</a:t>
            </a:r>
            <a:r>
              <a:rPr lang="en-US" sz="2800"/>
              <a:t> * S</a:t>
            </a:r>
            <a:r>
              <a:rPr lang="en-US" sz="2800" baseline="-25000"/>
              <a:t>6</a:t>
            </a:r>
          </a:p>
          <a:p>
            <a:pPr>
              <a:lnSpc>
                <a:spcPct val="80000"/>
              </a:lnSpc>
              <a:buFontTx/>
              <a:buNone/>
            </a:pPr>
            <a:endParaRPr lang="en-US" sz="2800" baseline="-25000"/>
          </a:p>
          <a:p>
            <a:pPr>
              <a:lnSpc>
                <a:spcPct val="80000"/>
              </a:lnSpc>
              <a:buFontTx/>
              <a:buNone/>
            </a:pPr>
            <a:r>
              <a:rPr lang="en-US" sz="2800"/>
              <a:t>prod = prod + S</a:t>
            </a:r>
            <a:r>
              <a:rPr lang="en-US" sz="2800" baseline="-25000"/>
              <a:t>7</a:t>
            </a:r>
          </a:p>
          <a:p>
            <a:pPr>
              <a:lnSpc>
                <a:spcPct val="80000"/>
              </a:lnSpc>
              <a:buFontTx/>
              <a:buNone/>
            </a:pPr>
            <a:endParaRPr lang="en-US" sz="2800"/>
          </a:p>
          <a:p>
            <a:pPr>
              <a:lnSpc>
                <a:spcPct val="80000"/>
              </a:lnSpc>
              <a:buFontTx/>
              <a:buNone/>
            </a:pPr>
            <a:r>
              <a:rPr lang="en-US" sz="2800"/>
              <a:t>I = I + 1</a:t>
            </a:r>
            <a:endParaRPr lang="en-US" sz="2800" baseline="-25000"/>
          </a:p>
          <a:p>
            <a:pPr>
              <a:lnSpc>
                <a:spcPct val="80000"/>
              </a:lnSpc>
              <a:buFontTx/>
              <a:buNone/>
            </a:pPr>
            <a:r>
              <a:rPr lang="en-US" sz="2800"/>
              <a:t>If I &lt;= 20 goto (1)</a:t>
            </a:r>
          </a:p>
        </p:txBody>
      </p:sp>
    </p:spTree>
    <p:extLst>
      <p:ext uri="{BB962C8B-B14F-4D97-AF65-F5344CB8AC3E}">
        <p14:creationId xmlns:p14="http://schemas.microsoft.com/office/powerpoint/2010/main" val="2909953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92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192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192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192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192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1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P spid="8192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p:cNvSpPr>
            <a:spLocks noGrp="1"/>
          </p:cNvSpPr>
          <p:nvPr>
            <p:ph type="sldNum" sz="quarter" idx="12"/>
          </p:nvPr>
        </p:nvSpPr>
        <p:spPr/>
        <p:txBody>
          <a:bodyPr/>
          <a:lstStyle/>
          <a:p>
            <a:fld id="{0D37B631-F853-4750-8856-E403704187F7}" type="slidenum">
              <a:rPr lang="en-US"/>
              <a:pPr/>
              <a:t>86</a:t>
            </a:fld>
            <a:endParaRPr lang="en-US"/>
          </a:p>
        </p:txBody>
      </p:sp>
      <p:sp>
        <p:nvSpPr>
          <p:cNvPr id="83970" name="Rectangle 2"/>
          <p:cNvSpPr>
            <a:spLocks noGrp="1" noChangeArrowheads="1"/>
          </p:cNvSpPr>
          <p:nvPr>
            <p:ph type="title"/>
          </p:nvPr>
        </p:nvSpPr>
        <p:spPr>
          <a:xfrm>
            <a:off x="669925" y="0"/>
            <a:ext cx="7772400" cy="1143000"/>
          </a:xfrm>
        </p:spPr>
        <p:txBody>
          <a:bodyPr>
            <a:normAutofit fontScale="90000"/>
          </a:bodyPr>
          <a:lstStyle/>
          <a:p>
            <a:r>
              <a:rPr lang="en-US" sz="4000"/>
              <a:t>Rearranging order of the code</a:t>
            </a:r>
          </a:p>
        </p:txBody>
      </p:sp>
      <p:sp>
        <p:nvSpPr>
          <p:cNvPr id="83971" name="Rectangle 3"/>
          <p:cNvSpPr>
            <a:spLocks noGrp="1" noChangeArrowheads="1"/>
          </p:cNvSpPr>
          <p:nvPr>
            <p:ph type="body" idx="1"/>
          </p:nvPr>
        </p:nvSpPr>
        <p:spPr>
          <a:xfrm>
            <a:off x="258763" y="1098550"/>
            <a:ext cx="3214687" cy="5348288"/>
          </a:xfrm>
        </p:spPr>
        <p:txBody>
          <a:bodyPr/>
          <a:lstStyle/>
          <a:p>
            <a:pPr>
              <a:lnSpc>
                <a:spcPct val="90000"/>
              </a:lnSpc>
            </a:pPr>
            <a:r>
              <a:rPr lang="en-US"/>
              <a:t>Consider following basic block</a:t>
            </a:r>
          </a:p>
          <a:p>
            <a:pPr>
              <a:lnSpc>
                <a:spcPct val="90000"/>
              </a:lnSpc>
            </a:pPr>
            <a:endParaRPr lang="en-US"/>
          </a:p>
          <a:p>
            <a:pPr>
              <a:lnSpc>
                <a:spcPct val="90000"/>
              </a:lnSpc>
              <a:buFontTx/>
              <a:buNone/>
            </a:pPr>
            <a:r>
              <a:rPr lang="en-US"/>
              <a:t>	t</a:t>
            </a:r>
            <a:r>
              <a:rPr lang="en-US" baseline="-25000"/>
              <a:t>1</a:t>
            </a:r>
            <a:r>
              <a:rPr lang="en-US"/>
              <a:t> = a + b</a:t>
            </a:r>
          </a:p>
          <a:p>
            <a:pPr>
              <a:lnSpc>
                <a:spcPct val="90000"/>
              </a:lnSpc>
              <a:buFontTx/>
              <a:buNone/>
            </a:pPr>
            <a:r>
              <a:rPr lang="en-US"/>
              <a:t>	t</a:t>
            </a:r>
            <a:r>
              <a:rPr lang="en-US" baseline="-25000"/>
              <a:t>2</a:t>
            </a:r>
            <a:r>
              <a:rPr lang="en-US"/>
              <a:t> = c + d</a:t>
            </a:r>
          </a:p>
          <a:p>
            <a:pPr>
              <a:lnSpc>
                <a:spcPct val="90000"/>
              </a:lnSpc>
              <a:buFontTx/>
              <a:buNone/>
            </a:pPr>
            <a:r>
              <a:rPr lang="en-US"/>
              <a:t>	t</a:t>
            </a:r>
            <a:r>
              <a:rPr lang="en-US" baseline="-25000"/>
              <a:t>3</a:t>
            </a:r>
            <a:r>
              <a:rPr lang="en-US"/>
              <a:t> = e –t</a:t>
            </a:r>
            <a:r>
              <a:rPr lang="en-US" baseline="-25000"/>
              <a:t>2</a:t>
            </a:r>
          </a:p>
          <a:p>
            <a:pPr>
              <a:lnSpc>
                <a:spcPct val="90000"/>
              </a:lnSpc>
              <a:buFontTx/>
              <a:buNone/>
            </a:pPr>
            <a:r>
              <a:rPr lang="en-US"/>
              <a:t>	X = t</a:t>
            </a:r>
            <a:r>
              <a:rPr lang="en-US" baseline="-25000"/>
              <a:t>1</a:t>
            </a:r>
            <a:r>
              <a:rPr lang="en-US"/>
              <a:t> –t</a:t>
            </a:r>
            <a:r>
              <a:rPr lang="en-US" baseline="-25000"/>
              <a:t>3</a:t>
            </a:r>
          </a:p>
          <a:p>
            <a:pPr>
              <a:lnSpc>
                <a:spcPct val="90000"/>
              </a:lnSpc>
              <a:buFontTx/>
              <a:buNone/>
            </a:pPr>
            <a:endParaRPr lang="en-US"/>
          </a:p>
          <a:p>
            <a:pPr>
              <a:lnSpc>
                <a:spcPct val="90000"/>
              </a:lnSpc>
              <a:buFontTx/>
              <a:buNone/>
            </a:pPr>
            <a:r>
              <a:rPr lang="en-US"/>
              <a:t>	and its DAG</a:t>
            </a:r>
          </a:p>
        </p:txBody>
      </p:sp>
      <p:sp>
        <p:nvSpPr>
          <p:cNvPr id="83972" name="Text Box 4"/>
          <p:cNvSpPr txBox="1">
            <a:spLocks noChangeArrowheads="1"/>
          </p:cNvSpPr>
          <p:nvPr/>
        </p:nvSpPr>
        <p:spPr bwMode="auto">
          <a:xfrm>
            <a:off x="5675313" y="12573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83973" name="Text Box 5"/>
          <p:cNvSpPr txBox="1">
            <a:spLocks noChangeArrowheads="1"/>
          </p:cNvSpPr>
          <p:nvPr/>
        </p:nvSpPr>
        <p:spPr bwMode="auto">
          <a:xfrm>
            <a:off x="4567238" y="2492375"/>
            <a:ext cx="355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83974" name="Text Box 6"/>
          <p:cNvSpPr txBox="1">
            <a:spLocks noChangeArrowheads="1"/>
          </p:cNvSpPr>
          <p:nvPr/>
        </p:nvSpPr>
        <p:spPr bwMode="auto">
          <a:xfrm>
            <a:off x="3832225" y="3748088"/>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a:t>
            </a:r>
          </a:p>
        </p:txBody>
      </p:sp>
      <p:sp>
        <p:nvSpPr>
          <p:cNvPr id="83975" name="Text Box 7"/>
          <p:cNvSpPr txBox="1">
            <a:spLocks noChangeArrowheads="1"/>
          </p:cNvSpPr>
          <p:nvPr/>
        </p:nvSpPr>
        <p:spPr bwMode="auto">
          <a:xfrm>
            <a:off x="5291138" y="3727450"/>
            <a:ext cx="3365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b</a:t>
            </a:r>
          </a:p>
        </p:txBody>
      </p:sp>
      <p:sp>
        <p:nvSpPr>
          <p:cNvPr id="83976" name="Text Box 8"/>
          <p:cNvSpPr txBox="1">
            <a:spLocks noChangeArrowheads="1"/>
          </p:cNvSpPr>
          <p:nvPr/>
        </p:nvSpPr>
        <p:spPr bwMode="auto">
          <a:xfrm>
            <a:off x="6808788" y="24511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83977" name="Text Box 9"/>
          <p:cNvSpPr txBox="1">
            <a:spLocks noChangeArrowheads="1"/>
          </p:cNvSpPr>
          <p:nvPr/>
        </p:nvSpPr>
        <p:spPr bwMode="auto">
          <a:xfrm>
            <a:off x="6027738" y="3665538"/>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e</a:t>
            </a:r>
          </a:p>
        </p:txBody>
      </p:sp>
      <p:sp>
        <p:nvSpPr>
          <p:cNvPr id="83978" name="Text Box 10"/>
          <p:cNvSpPr txBox="1">
            <a:spLocks noChangeArrowheads="1"/>
          </p:cNvSpPr>
          <p:nvPr/>
        </p:nvSpPr>
        <p:spPr bwMode="auto">
          <a:xfrm>
            <a:off x="7500938" y="3686175"/>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83979" name="Text Box 11"/>
          <p:cNvSpPr txBox="1">
            <a:spLocks noChangeArrowheads="1"/>
          </p:cNvSpPr>
          <p:nvPr/>
        </p:nvSpPr>
        <p:spPr bwMode="auto">
          <a:xfrm>
            <a:off x="6778625" y="4941888"/>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c</a:t>
            </a:r>
          </a:p>
        </p:txBody>
      </p:sp>
      <p:sp>
        <p:nvSpPr>
          <p:cNvPr id="83980" name="Text Box 12"/>
          <p:cNvSpPr txBox="1">
            <a:spLocks noChangeArrowheads="1"/>
          </p:cNvSpPr>
          <p:nvPr/>
        </p:nvSpPr>
        <p:spPr bwMode="auto">
          <a:xfrm>
            <a:off x="8356600" y="48990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83982" name="Line 14"/>
          <p:cNvSpPr>
            <a:spLocks noChangeShapeType="1"/>
          </p:cNvSpPr>
          <p:nvPr/>
        </p:nvSpPr>
        <p:spPr bwMode="auto">
          <a:xfrm flipH="1">
            <a:off x="4841875" y="1757363"/>
            <a:ext cx="852488" cy="906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5"/>
          <p:cNvSpPr>
            <a:spLocks noChangeShapeType="1"/>
          </p:cNvSpPr>
          <p:nvPr/>
        </p:nvSpPr>
        <p:spPr bwMode="auto">
          <a:xfrm flipH="1">
            <a:off x="4052888" y="2990850"/>
            <a:ext cx="517525" cy="927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6"/>
          <p:cNvSpPr>
            <a:spLocks noChangeShapeType="1"/>
          </p:cNvSpPr>
          <p:nvPr/>
        </p:nvSpPr>
        <p:spPr bwMode="auto">
          <a:xfrm>
            <a:off x="4867275" y="2990850"/>
            <a:ext cx="481013" cy="782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Line 17"/>
          <p:cNvSpPr>
            <a:spLocks noChangeShapeType="1"/>
          </p:cNvSpPr>
          <p:nvPr/>
        </p:nvSpPr>
        <p:spPr bwMode="auto">
          <a:xfrm>
            <a:off x="5989638" y="1778000"/>
            <a:ext cx="862012"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6" name="Line 18"/>
          <p:cNvSpPr>
            <a:spLocks noChangeShapeType="1"/>
          </p:cNvSpPr>
          <p:nvPr/>
        </p:nvSpPr>
        <p:spPr bwMode="auto">
          <a:xfrm flipH="1">
            <a:off x="6259513" y="2971800"/>
            <a:ext cx="592137" cy="842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7" name="Line 19"/>
          <p:cNvSpPr>
            <a:spLocks noChangeShapeType="1"/>
          </p:cNvSpPr>
          <p:nvPr/>
        </p:nvSpPr>
        <p:spPr bwMode="auto">
          <a:xfrm>
            <a:off x="7073900" y="3013075"/>
            <a:ext cx="592138" cy="782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8" name="Line 20"/>
          <p:cNvSpPr>
            <a:spLocks noChangeShapeType="1"/>
          </p:cNvSpPr>
          <p:nvPr/>
        </p:nvSpPr>
        <p:spPr bwMode="auto">
          <a:xfrm flipH="1">
            <a:off x="7050088" y="4206875"/>
            <a:ext cx="517525"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9" name="Line 21"/>
          <p:cNvSpPr>
            <a:spLocks noChangeShapeType="1"/>
          </p:cNvSpPr>
          <p:nvPr/>
        </p:nvSpPr>
        <p:spPr bwMode="auto">
          <a:xfrm>
            <a:off x="7815263" y="4206875"/>
            <a:ext cx="615950" cy="823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0" name="Text Box 22"/>
          <p:cNvSpPr txBox="1">
            <a:spLocks noChangeArrowheads="1"/>
          </p:cNvSpPr>
          <p:nvPr/>
        </p:nvSpPr>
        <p:spPr bwMode="auto">
          <a:xfrm>
            <a:off x="5902325" y="10922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endParaRPr lang="en-US" baseline="-25000"/>
          </a:p>
        </p:txBody>
      </p:sp>
      <p:sp>
        <p:nvSpPr>
          <p:cNvPr id="83995" name="Text Box 27"/>
          <p:cNvSpPr txBox="1">
            <a:spLocks noChangeArrowheads="1"/>
          </p:cNvSpPr>
          <p:nvPr/>
        </p:nvSpPr>
        <p:spPr bwMode="auto">
          <a:xfrm>
            <a:off x="7050088" y="2139950"/>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r>
              <a:rPr lang="en-US" baseline="-25000"/>
              <a:t>3</a:t>
            </a:r>
          </a:p>
        </p:txBody>
      </p:sp>
      <p:sp>
        <p:nvSpPr>
          <p:cNvPr id="83996" name="Text Box 28"/>
          <p:cNvSpPr txBox="1">
            <a:spLocks noChangeArrowheads="1"/>
          </p:cNvSpPr>
          <p:nvPr/>
        </p:nvSpPr>
        <p:spPr bwMode="auto">
          <a:xfrm>
            <a:off x="7789863" y="3540125"/>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r>
              <a:rPr lang="en-US" baseline="-25000"/>
              <a:t>2</a:t>
            </a:r>
          </a:p>
        </p:txBody>
      </p:sp>
      <p:sp>
        <p:nvSpPr>
          <p:cNvPr id="83997" name="Text Box 29"/>
          <p:cNvSpPr txBox="1">
            <a:spLocks noChangeArrowheads="1"/>
          </p:cNvSpPr>
          <p:nvPr/>
        </p:nvSpPr>
        <p:spPr bwMode="auto">
          <a:xfrm>
            <a:off x="4371975" y="22431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r>
              <a:rPr lang="en-US" baseline="-25000"/>
              <a:t>1</a:t>
            </a:r>
          </a:p>
        </p:txBody>
      </p:sp>
    </p:spTree>
    <p:extLst>
      <p:ext uri="{BB962C8B-B14F-4D97-AF65-F5344CB8AC3E}">
        <p14:creationId xmlns:p14="http://schemas.microsoft.com/office/powerpoint/2010/main" val="40507938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EE8FAB5-7C54-42AD-AA79-0EE1415E1315}" type="slidenum">
              <a:rPr lang="en-US"/>
              <a:pPr/>
              <a:t>87</a:t>
            </a:fld>
            <a:endParaRPr lang="en-US"/>
          </a:p>
        </p:txBody>
      </p:sp>
      <p:sp>
        <p:nvSpPr>
          <p:cNvPr id="84994" name="Rectangle 2"/>
          <p:cNvSpPr>
            <a:spLocks noGrp="1" noChangeArrowheads="1"/>
          </p:cNvSpPr>
          <p:nvPr>
            <p:ph type="title"/>
          </p:nvPr>
        </p:nvSpPr>
        <p:spPr>
          <a:xfrm>
            <a:off x="655638" y="0"/>
            <a:ext cx="7772400" cy="1143000"/>
          </a:xfrm>
        </p:spPr>
        <p:txBody>
          <a:bodyPr/>
          <a:lstStyle/>
          <a:p>
            <a:r>
              <a:rPr lang="en-US"/>
              <a:t>Rearranging order …</a:t>
            </a:r>
          </a:p>
        </p:txBody>
      </p:sp>
      <p:sp>
        <p:nvSpPr>
          <p:cNvPr id="84995" name="Rectangle 3"/>
          <p:cNvSpPr>
            <a:spLocks noGrp="1" noChangeArrowheads="1"/>
          </p:cNvSpPr>
          <p:nvPr>
            <p:ph type="body" idx="1"/>
          </p:nvPr>
        </p:nvSpPr>
        <p:spPr>
          <a:xfrm>
            <a:off x="365125" y="1173163"/>
            <a:ext cx="3278188" cy="5684837"/>
          </a:xfrm>
        </p:spPr>
        <p:txBody>
          <a:bodyPr/>
          <a:lstStyle/>
          <a:p>
            <a:pPr>
              <a:lnSpc>
                <a:spcPct val="80000"/>
              </a:lnSpc>
              <a:buFontTx/>
              <a:buNone/>
            </a:pPr>
            <a:r>
              <a:rPr lang="pt-BR" sz="2400"/>
              <a:t>	Three adress code for the DAG (assuming only two registers are available)</a:t>
            </a:r>
          </a:p>
          <a:p>
            <a:pPr>
              <a:lnSpc>
                <a:spcPct val="80000"/>
              </a:lnSpc>
              <a:buFontTx/>
              <a:buNone/>
            </a:pPr>
            <a:endParaRPr lang="pt-BR" sz="2400"/>
          </a:p>
          <a:p>
            <a:pPr>
              <a:lnSpc>
                <a:spcPct val="80000"/>
              </a:lnSpc>
              <a:buFontTx/>
              <a:buNone/>
            </a:pPr>
            <a:r>
              <a:rPr lang="pt-BR" sz="2400"/>
              <a:t>	MOV  a, R</a:t>
            </a:r>
            <a:r>
              <a:rPr lang="pt-BR" sz="2400" baseline="-25000"/>
              <a:t>0</a:t>
            </a:r>
          </a:p>
          <a:p>
            <a:pPr>
              <a:lnSpc>
                <a:spcPct val="80000"/>
              </a:lnSpc>
              <a:buFontTx/>
              <a:buNone/>
            </a:pPr>
            <a:r>
              <a:rPr lang="pt-BR" sz="2400"/>
              <a:t>	ADD  b,  R</a:t>
            </a:r>
            <a:r>
              <a:rPr lang="pt-BR" sz="2400" baseline="-25000"/>
              <a:t>0</a:t>
            </a:r>
          </a:p>
          <a:p>
            <a:pPr>
              <a:lnSpc>
                <a:spcPct val="80000"/>
              </a:lnSpc>
              <a:buFontTx/>
              <a:buNone/>
            </a:pPr>
            <a:r>
              <a:rPr lang="pt-BR" sz="2400"/>
              <a:t>	MOV  c,  R</a:t>
            </a:r>
            <a:r>
              <a:rPr lang="pt-BR" sz="2400" baseline="-25000"/>
              <a:t>1</a:t>
            </a:r>
          </a:p>
          <a:p>
            <a:pPr>
              <a:lnSpc>
                <a:spcPct val="80000"/>
              </a:lnSpc>
              <a:buFontTx/>
              <a:buNone/>
            </a:pPr>
            <a:r>
              <a:rPr lang="pt-BR" sz="2400"/>
              <a:t>	ADD  d,  R</a:t>
            </a:r>
            <a:r>
              <a:rPr lang="pt-BR" sz="2400" baseline="-25000"/>
              <a:t>1</a:t>
            </a:r>
          </a:p>
          <a:p>
            <a:pPr>
              <a:lnSpc>
                <a:spcPct val="80000"/>
              </a:lnSpc>
              <a:buFontTx/>
              <a:buNone/>
            </a:pPr>
            <a:r>
              <a:rPr lang="pt-BR" sz="2400"/>
              <a:t>	MOV  R</a:t>
            </a:r>
            <a:r>
              <a:rPr lang="pt-BR" sz="2400" baseline="-25000"/>
              <a:t>0</a:t>
            </a:r>
            <a:r>
              <a:rPr lang="pt-BR" sz="2400"/>
              <a:t>, t</a:t>
            </a:r>
            <a:r>
              <a:rPr lang="pt-BR" sz="2400" baseline="-25000"/>
              <a:t>1</a:t>
            </a:r>
          </a:p>
          <a:p>
            <a:pPr>
              <a:lnSpc>
                <a:spcPct val="80000"/>
              </a:lnSpc>
              <a:buFontTx/>
              <a:buNone/>
            </a:pPr>
            <a:r>
              <a:rPr lang="pt-BR" sz="2400"/>
              <a:t>	MOV  e,  R</a:t>
            </a:r>
            <a:r>
              <a:rPr lang="pt-BR" sz="2400" baseline="-25000"/>
              <a:t>0</a:t>
            </a:r>
          </a:p>
          <a:p>
            <a:pPr>
              <a:lnSpc>
                <a:spcPct val="80000"/>
              </a:lnSpc>
              <a:buFontTx/>
              <a:buNone/>
            </a:pPr>
            <a:r>
              <a:rPr lang="pt-BR" sz="2400"/>
              <a:t>	SUB  R</a:t>
            </a:r>
            <a:r>
              <a:rPr lang="pt-BR" sz="2400" baseline="-25000"/>
              <a:t>1</a:t>
            </a:r>
            <a:r>
              <a:rPr lang="pt-BR" sz="2400"/>
              <a:t>, R</a:t>
            </a:r>
            <a:r>
              <a:rPr lang="pt-BR" sz="2400" baseline="-25000"/>
              <a:t>0</a:t>
            </a:r>
            <a:r>
              <a:rPr lang="pt-BR" sz="2400"/>
              <a:t> </a:t>
            </a:r>
          </a:p>
          <a:p>
            <a:pPr>
              <a:lnSpc>
                <a:spcPct val="80000"/>
              </a:lnSpc>
              <a:buFontTx/>
              <a:buNone/>
            </a:pPr>
            <a:r>
              <a:rPr lang="pt-BR" sz="2400"/>
              <a:t>	MOV  t</a:t>
            </a:r>
            <a:r>
              <a:rPr lang="pt-BR" sz="2400" baseline="-25000"/>
              <a:t>1</a:t>
            </a:r>
            <a:r>
              <a:rPr lang="pt-BR" sz="2400"/>
              <a:t>, R</a:t>
            </a:r>
            <a:r>
              <a:rPr lang="pt-BR" sz="2400" baseline="-25000"/>
              <a:t>1</a:t>
            </a:r>
          </a:p>
          <a:p>
            <a:pPr>
              <a:lnSpc>
                <a:spcPct val="80000"/>
              </a:lnSpc>
              <a:buFontTx/>
              <a:buNone/>
            </a:pPr>
            <a:r>
              <a:rPr lang="pt-BR" sz="2400"/>
              <a:t>	SUB  R</a:t>
            </a:r>
            <a:r>
              <a:rPr lang="pt-BR" sz="2400" baseline="-25000"/>
              <a:t>0</a:t>
            </a:r>
            <a:r>
              <a:rPr lang="pt-BR" sz="2400"/>
              <a:t>, R</a:t>
            </a:r>
            <a:r>
              <a:rPr lang="pt-BR" sz="2400" baseline="-25000"/>
              <a:t>1</a:t>
            </a:r>
          </a:p>
          <a:p>
            <a:pPr>
              <a:lnSpc>
                <a:spcPct val="80000"/>
              </a:lnSpc>
              <a:buFontTx/>
              <a:buNone/>
            </a:pPr>
            <a:r>
              <a:rPr lang="pt-BR" sz="2400"/>
              <a:t>	MOV R</a:t>
            </a:r>
            <a:r>
              <a:rPr lang="pt-BR" sz="2400" baseline="-25000"/>
              <a:t>1</a:t>
            </a:r>
            <a:r>
              <a:rPr lang="pt-BR" sz="2400"/>
              <a:t>, X</a:t>
            </a:r>
            <a:endParaRPr lang="en-US" sz="2400"/>
          </a:p>
        </p:txBody>
      </p:sp>
      <p:sp>
        <p:nvSpPr>
          <p:cNvPr id="84996" name="Rectangle 4"/>
          <p:cNvSpPr>
            <a:spLocks noChangeArrowheads="1"/>
          </p:cNvSpPr>
          <p:nvPr/>
        </p:nvSpPr>
        <p:spPr bwMode="auto">
          <a:xfrm>
            <a:off x="4799013" y="993775"/>
            <a:ext cx="2638425" cy="586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rgbClr val="0000CC"/>
                </a:solidFill>
                <a:latin typeface="Georgia" panose="02040502050405020303" pitchFamily="18" charset="0"/>
              </a:defRPr>
            </a:lvl1pPr>
            <a:lvl2pPr marL="742950" indent="-285750">
              <a:spcBef>
                <a:spcPct val="20000"/>
              </a:spcBef>
              <a:buChar char="–"/>
              <a:defRPr sz="2800">
                <a:solidFill>
                  <a:srgbClr val="0000CC"/>
                </a:solidFill>
                <a:latin typeface="Georgia" panose="02040502050405020303" pitchFamily="18" charset="0"/>
              </a:defRPr>
            </a:lvl2pPr>
            <a:lvl3pPr marL="1143000" indent="-228600">
              <a:spcBef>
                <a:spcPct val="20000"/>
              </a:spcBef>
              <a:buChar char="•"/>
              <a:defRPr sz="2400">
                <a:solidFill>
                  <a:srgbClr val="0000CC"/>
                </a:solidFill>
                <a:latin typeface="Georgia" panose="02040502050405020303" pitchFamily="18" charset="0"/>
              </a:defRPr>
            </a:lvl3pPr>
            <a:lvl4pPr marL="1600200" indent="-228600">
              <a:spcBef>
                <a:spcPct val="20000"/>
              </a:spcBef>
              <a:buChar char="–"/>
              <a:defRPr sz="2000">
                <a:solidFill>
                  <a:srgbClr val="0000CC"/>
                </a:solidFill>
                <a:latin typeface="Georgia" panose="02040502050405020303" pitchFamily="18" charset="0"/>
              </a:defRPr>
            </a:lvl4pPr>
            <a:lvl5pPr marL="2057400" indent="-228600">
              <a:spcBef>
                <a:spcPct val="20000"/>
              </a:spcBef>
              <a:buChar char="»"/>
              <a:defRPr sz="2000">
                <a:solidFill>
                  <a:srgbClr val="0000CC"/>
                </a:solidFill>
                <a:latin typeface="Georgia" panose="02040502050405020303" pitchFamily="18" charset="0"/>
              </a:defRPr>
            </a:lvl5pPr>
            <a:lvl6pPr marL="2514600" indent="-228600" fontAlgn="base">
              <a:spcBef>
                <a:spcPct val="20000"/>
              </a:spcBef>
              <a:spcAft>
                <a:spcPct val="0"/>
              </a:spcAft>
              <a:buChar char="»"/>
              <a:defRPr sz="2000">
                <a:solidFill>
                  <a:srgbClr val="0000CC"/>
                </a:solidFill>
                <a:latin typeface="Georgia" panose="02040502050405020303" pitchFamily="18" charset="0"/>
              </a:defRPr>
            </a:lvl6pPr>
            <a:lvl7pPr marL="2971800" indent="-228600" fontAlgn="base">
              <a:spcBef>
                <a:spcPct val="20000"/>
              </a:spcBef>
              <a:spcAft>
                <a:spcPct val="0"/>
              </a:spcAft>
              <a:buChar char="»"/>
              <a:defRPr sz="2000">
                <a:solidFill>
                  <a:srgbClr val="0000CC"/>
                </a:solidFill>
                <a:latin typeface="Georgia" panose="02040502050405020303" pitchFamily="18" charset="0"/>
              </a:defRPr>
            </a:lvl7pPr>
            <a:lvl8pPr marL="3429000" indent="-228600" fontAlgn="base">
              <a:spcBef>
                <a:spcPct val="20000"/>
              </a:spcBef>
              <a:spcAft>
                <a:spcPct val="0"/>
              </a:spcAft>
              <a:buChar char="»"/>
              <a:defRPr sz="2000">
                <a:solidFill>
                  <a:srgbClr val="0000CC"/>
                </a:solidFill>
                <a:latin typeface="Georgia" panose="02040502050405020303" pitchFamily="18" charset="0"/>
              </a:defRPr>
            </a:lvl8pPr>
            <a:lvl9pPr marL="3886200" indent="-228600" fontAlgn="base">
              <a:spcBef>
                <a:spcPct val="20000"/>
              </a:spcBef>
              <a:spcAft>
                <a:spcPct val="0"/>
              </a:spcAft>
              <a:buChar char="»"/>
              <a:defRPr sz="2000">
                <a:solidFill>
                  <a:srgbClr val="0000CC"/>
                </a:solidFill>
                <a:latin typeface="Georgia" panose="02040502050405020303" pitchFamily="18" charset="0"/>
              </a:defRPr>
            </a:lvl9pPr>
          </a:lstStyle>
          <a:p>
            <a:pPr>
              <a:lnSpc>
                <a:spcPct val="80000"/>
              </a:lnSpc>
              <a:buFontTx/>
              <a:buNone/>
            </a:pPr>
            <a:r>
              <a:rPr lang="pt-BR" sz="2400"/>
              <a:t>Rearranging the code as</a:t>
            </a:r>
          </a:p>
          <a:p>
            <a:pPr>
              <a:lnSpc>
                <a:spcPct val="80000"/>
              </a:lnSpc>
              <a:buFontTx/>
              <a:buNone/>
            </a:pPr>
            <a:r>
              <a:rPr lang="pt-BR" sz="2400"/>
              <a:t>	</a:t>
            </a:r>
            <a:r>
              <a:rPr lang="en-US" sz="2400"/>
              <a:t>t</a:t>
            </a:r>
            <a:r>
              <a:rPr lang="en-US" sz="2400" baseline="-25000"/>
              <a:t>2</a:t>
            </a:r>
            <a:r>
              <a:rPr lang="en-US" sz="2400"/>
              <a:t> = c + d</a:t>
            </a:r>
          </a:p>
          <a:p>
            <a:pPr>
              <a:buFontTx/>
              <a:buNone/>
            </a:pPr>
            <a:r>
              <a:rPr lang="en-US" sz="2400"/>
              <a:t>	t</a:t>
            </a:r>
            <a:r>
              <a:rPr lang="en-US" sz="2400" baseline="-25000"/>
              <a:t>3</a:t>
            </a:r>
            <a:r>
              <a:rPr lang="en-US" sz="2400"/>
              <a:t> = e –t</a:t>
            </a:r>
            <a:r>
              <a:rPr lang="en-US" sz="2400" baseline="-25000"/>
              <a:t>2</a:t>
            </a:r>
          </a:p>
          <a:p>
            <a:pPr>
              <a:buFontTx/>
              <a:buNone/>
            </a:pPr>
            <a:r>
              <a:rPr lang="en-US" sz="2400"/>
              <a:t>	t</a:t>
            </a:r>
            <a:r>
              <a:rPr lang="en-US" sz="2400" baseline="-25000"/>
              <a:t>1</a:t>
            </a:r>
            <a:r>
              <a:rPr lang="en-US" sz="2400"/>
              <a:t> = a + b</a:t>
            </a:r>
            <a:endParaRPr lang="en-US" sz="2400" baseline="-25000"/>
          </a:p>
          <a:p>
            <a:pPr>
              <a:buFontTx/>
              <a:buNone/>
            </a:pPr>
            <a:r>
              <a:rPr lang="en-US" sz="2400"/>
              <a:t>	X = t</a:t>
            </a:r>
            <a:r>
              <a:rPr lang="en-US" sz="2400" baseline="-25000"/>
              <a:t>1</a:t>
            </a:r>
            <a:r>
              <a:rPr lang="en-US" sz="2400"/>
              <a:t> –t</a:t>
            </a:r>
            <a:r>
              <a:rPr lang="en-US" sz="2400" baseline="-25000"/>
              <a:t>3</a:t>
            </a:r>
          </a:p>
          <a:p>
            <a:pPr>
              <a:buFontTx/>
              <a:buNone/>
            </a:pPr>
            <a:r>
              <a:rPr lang="pt-BR" sz="2800"/>
              <a:t>gives</a:t>
            </a:r>
            <a:endParaRPr lang="pt-BR" sz="3600"/>
          </a:p>
          <a:p>
            <a:pPr>
              <a:lnSpc>
                <a:spcPct val="80000"/>
              </a:lnSpc>
              <a:buFontTx/>
              <a:buNone/>
            </a:pPr>
            <a:r>
              <a:rPr lang="pt-BR" sz="2400"/>
              <a:t>	MOV  c, R</a:t>
            </a:r>
            <a:r>
              <a:rPr lang="pt-BR" sz="2400" baseline="-25000"/>
              <a:t>0</a:t>
            </a:r>
          </a:p>
          <a:p>
            <a:pPr>
              <a:lnSpc>
                <a:spcPct val="80000"/>
              </a:lnSpc>
              <a:buFontTx/>
              <a:buNone/>
            </a:pPr>
            <a:r>
              <a:rPr lang="pt-BR" sz="2400"/>
              <a:t>	ADD  d,  R</a:t>
            </a:r>
            <a:r>
              <a:rPr lang="pt-BR" sz="2400" baseline="-25000"/>
              <a:t>0</a:t>
            </a:r>
          </a:p>
          <a:p>
            <a:pPr>
              <a:lnSpc>
                <a:spcPct val="80000"/>
              </a:lnSpc>
              <a:buFontTx/>
              <a:buNone/>
            </a:pPr>
            <a:r>
              <a:rPr lang="pt-BR" sz="2400"/>
              <a:t>	MOV  e,  R</a:t>
            </a:r>
            <a:r>
              <a:rPr lang="pt-BR" sz="2400" baseline="-25000"/>
              <a:t>1</a:t>
            </a:r>
          </a:p>
          <a:p>
            <a:pPr>
              <a:lnSpc>
                <a:spcPct val="80000"/>
              </a:lnSpc>
              <a:buFontTx/>
              <a:buNone/>
            </a:pPr>
            <a:r>
              <a:rPr lang="pt-BR" sz="2400"/>
              <a:t>	SUB  R</a:t>
            </a:r>
            <a:r>
              <a:rPr lang="pt-BR" sz="2400" baseline="-25000"/>
              <a:t>0</a:t>
            </a:r>
            <a:r>
              <a:rPr lang="pt-BR" sz="2400"/>
              <a:t>, R</a:t>
            </a:r>
            <a:r>
              <a:rPr lang="pt-BR" sz="2400" baseline="-25000"/>
              <a:t>1</a:t>
            </a:r>
          </a:p>
          <a:p>
            <a:pPr>
              <a:lnSpc>
                <a:spcPct val="80000"/>
              </a:lnSpc>
              <a:buFontTx/>
              <a:buNone/>
            </a:pPr>
            <a:r>
              <a:rPr lang="pt-BR" sz="2400"/>
              <a:t>	MOV  a, R</a:t>
            </a:r>
            <a:r>
              <a:rPr lang="pt-BR" sz="2400" baseline="-25000"/>
              <a:t>0</a:t>
            </a:r>
          </a:p>
          <a:p>
            <a:pPr>
              <a:lnSpc>
                <a:spcPct val="80000"/>
              </a:lnSpc>
              <a:buFontTx/>
              <a:buNone/>
            </a:pPr>
            <a:r>
              <a:rPr lang="pt-BR" sz="2400"/>
              <a:t>	ADD  b,  R</a:t>
            </a:r>
            <a:r>
              <a:rPr lang="pt-BR" sz="2400" baseline="-25000"/>
              <a:t>0</a:t>
            </a:r>
          </a:p>
          <a:p>
            <a:pPr>
              <a:lnSpc>
                <a:spcPct val="80000"/>
              </a:lnSpc>
              <a:buFontTx/>
              <a:buNone/>
            </a:pPr>
            <a:r>
              <a:rPr lang="pt-BR" sz="2400"/>
              <a:t>	SUB  R</a:t>
            </a:r>
            <a:r>
              <a:rPr lang="pt-BR" sz="2400" baseline="-25000"/>
              <a:t>1</a:t>
            </a:r>
            <a:r>
              <a:rPr lang="pt-BR" sz="2400"/>
              <a:t>, R</a:t>
            </a:r>
            <a:r>
              <a:rPr lang="pt-BR" sz="2400" baseline="-25000"/>
              <a:t>0</a:t>
            </a:r>
          </a:p>
          <a:p>
            <a:pPr>
              <a:lnSpc>
                <a:spcPct val="80000"/>
              </a:lnSpc>
              <a:buFontTx/>
              <a:buNone/>
            </a:pPr>
            <a:r>
              <a:rPr lang="pt-BR" sz="2400"/>
              <a:t>	MOV R</a:t>
            </a:r>
            <a:r>
              <a:rPr lang="pt-BR" sz="2400" baseline="-25000"/>
              <a:t>1</a:t>
            </a:r>
            <a:r>
              <a:rPr lang="pt-BR" sz="2400"/>
              <a:t>, X</a:t>
            </a:r>
            <a:endParaRPr lang="en-US" sz="2400"/>
          </a:p>
        </p:txBody>
      </p:sp>
      <p:sp>
        <p:nvSpPr>
          <p:cNvPr id="84998" name="Text Box 6"/>
          <p:cNvSpPr txBox="1">
            <a:spLocks noChangeArrowheads="1"/>
          </p:cNvSpPr>
          <p:nvPr/>
        </p:nvSpPr>
        <p:spPr bwMode="auto">
          <a:xfrm>
            <a:off x="2422525" y="4491038"/>
            <a:ext cx="2290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00"/>
                </a:solidFill>
              </a:rPr>
              <a:t>Register spilling</a:t>
            </a:r>
          </a:p>
        </p:txBody>
      </p:sp>
      <p:sp>
        <p:nvSpPr>
          <p:cNvPr id="84999" name="Text Box 7"/>
          <p:cNvSpPr txBox="1">
            <a:spLocks noChangeArrowheads="1"/>
          </p:cNvSpPr>
          <p:nvPr/>
        </p:nvSpPr>
        <p:spPr bwMode="auto">
          <a:xfrm>
            <a:off x="2406650" y="5543550"/>
            <a:ext cx="257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00"/>
                </a:solidFill>
              </a:rPr>
              <a:t>Register reloading</a:t>
            </a:r>
          </a:p>
        </p:txBody>
      </p:sp>
    </p:spTree>
    <p:extLst>
      <p:ext uri="{BB962C8B-B14F-4D97-AF65-F5344CB8AC3E}">
        <p14:creationId xmlns:p14="http://schemas.microsoft.com/office/powerpoint/2010/main" val="4800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9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4995">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99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995">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4995">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4996">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4996">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4996">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4996">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4996">
                                            <p:txEl>
                                              <p:pRg st="4" end="4"/>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4996">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996">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4996">
                                            <p:txEl>
                                              <p:pRg st="7" end="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996">
                                            <p:txEl>
                                              <p:pRg st="8" end="8"/>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996">
                                            <p:txEl>
                                              <p:pRg st="9" end="9"/>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996">
                                            <p:txEl>
                                              <p:pRg st="10" end="1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4996">
                                            <p:txEl>
                                              <p:pRg st="11" end="11"/>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996">
                                            <p:txEl>
                                              <p:pRg st="12" end="12"/>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996">
                                            <p:txEl>
                                              <p:pRg st="13" end="13"/>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499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4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P spid="84998" grpId="0"/>
      <p:bldP spid="8499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F4F54E-747E-4192-B8FC-0B082572618D}" type="slidenum">
              <a:rPr lang="en-US"/>
              <a:pPr/>
              <a:t>88</a:t>
            </a:fld>
            <a:endParaRPr lang="en-US"/>
          </a:p>
        </p:txBody>
      </p:sp>
      <p:sp>
        <p:nvSpPr>
          <p:cNvPr id="86018" name="Rectangle 2"/>
          <p:cNvSpPr>
            <a:spLocks noGrp="1" noChangeArrowheads="1"/>
          </p:cNvSpPr>
          <p:nvPr>
            <p:ph type="title"/>
          </p:nvPr>
        </p:nvSpPr>
        <p:spPr>
          <a:xfrm>
            <a:off x="669925" y="0"/>
            <a:ext cx="7772400" cy="1143000"/>
          </a:xfrm>
        </p:spPr>
        <p:txBody>
          <a:bodyPr/>
          <a:lstStyle/>
          <a:p>
            <a:r>
              <a:rPr lang="en-US"/>
              <a:t>Peephole Optimization</a:t>
            </a:r>
          </a:p>
        </p:txBody>
      </p:sp>
      <p:sp>
        <p:nvSpPr>
          <p:cNvPr id="86019" name="Rectangle 3"/>
          <p:cNvSpPr>
            <a:spLocks noGrp="1" noChangeArrowheads="1"/>
          </p:cNvSpPr>
          <p:nvPr>
            <p:ph type="body" idx="1"/>
          </p:nvPr>
        </p:nvSpPr>
        <p:spPr>
          <a:xfrm>
            <a:off x="685800" y="1233488"/>
            <a:ext cx="7772400" cy="4862512"/>
          </a:xfrm>
        </p:spPr>
        <p:txBody>
          <a:bodyPr/>
          <a:lstStyle/>
          <a:p>
            <a:pPr>
              <a:lnSpc>
                <a:spcPct val="90000"/>
              </a:lnSpc>
            </a:pPr>
            <a:r>
              <a:rPr lang="en-US"/>
              <a:t>target code often contains redundant instructions and suboptimal constructs</a:t>
            </a:r>
          </a:p>
          <a:p>
            <a:pPr>
              <a:lnSpc>
                <a:spcPct val="90000"/>
              </a:lnSpc>
            </a:pPr>
            <a:endParaRPr lang="en-US"/>
          </a:p>
          <a:p>
            <a:pPr>
              <a:lnSpc>
                <a:spcPct val="90000"/>
              </a:lnSpc>
            </a:pPr>
            <a:r>
              <a:rPr lang="en-US"/>
              <a:t>examine a short sequence of target instruction (peephole) and replace by a shorter or faster sequence</a:t>
            </a:r>
          </a:p>
          <a:p>
            <a:pPr>
              <a:lnSpc>
                <a:spcPct val="90000"/>
              </a:lnSpc>
              <a:buFontTx/>
              <a:buNone/>
            </a:pPr>
            <a:endParaRPr lang="en-US"/>
          </a:p>
          <a:p>
            <a:pPr>
              <a:lnSpc>
                <a:spcPct val="90000"/>
              </a:lnSpc>
            </a:pPr>
            <a:r>
              <a:rPr lang="en-US"/>
              <a:t>peephole is a small moving window on the target systems</a:t>
            </a:r>
          </a:p>
        </p:txBody>
      </p:sp>
    </p:spTree>
    <p:extLst>
      <p:ext uri="{BB962C8B-B14F-4D97-AF65-F5344CB8AC3E}">
        <p14:creationId xmlns:p14="http://schemas.microsoft.com/office/powerpoint/2010/main" val="35454112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E9314F-9AB6-46DB-BB9D-56F39CD39DBF}" type="slidenum">
              <a:rPr lang="en-US"/>
              <a:pPr/>
              <a:t>89</a:t>
            </a:fld>
            <a:endParaRPr lang="en-US"/>
          </a:p>
        </p:txBody>
      </p:sp>
      <p:sp>
        <p:nvSpPr>
          <p:cNvPr id="87042" name="Rectangle 2"/>
          <p:cNvSpPr>
            <a:spLocks noGrp="1" noChangeArrowheads="1"/>
          </p:cNvSpPr>
          <p:nvPr>
            <p:ph type="title"/>
          </p:nvPr>
        </p:nvSpPr>
        <p:spPr>
          <a:xfrm>
            <a:off x="639763" y="0"/>
            <a:ext cx="7772400" cy="1143000"/>
          </a:xfrm>
        </p:spPr>
        <p:txBody>
          <a:bodyPr>
            <a:normAutofit fontScale="90000"/>
          </a:bodyPr>
          <a:lstStyle/>
          <a:p>
            <a:r>
              <a:rPr lang="en-US" sz="4000"/>
              <a:t>Peephole optimization examples…</a:t>
            </a:r>
          </a:p>
        </p:txBody>
      </p:sp>
      <p:sp>
        <p:nvSpPr>
          <p:cNvPr id="87043" name="Rectangle 3"/>
          <p:cNvSpPr>
            <a:spLocks noGrp="1" noChangeArrowheads="1"/>
          </p:cNvSpPr>
          <p:nvPr>
            <p:ph type="body" idx="1"/>
          </p:nvPr>
        </p:nvSpPr>
        <p:spPr>
          <a:xfrm>
            <a:off x="685800" y="1233488"/>
            <a:ext cx="7772400" cy="4862512"/>
          </a:xfrm>
        </p:spPr>
        <p:txBody>
          <a:bodyPr/>
          <a:lstStyle/>
          <a:p>
            <a:pPr>
              <a:lnSpc>
                <a:spcPct val="90000"/>
              </a:lnSpc>
              <a:buFontTx/>
              <a:buNone/>
            </a:pPr>
            <a:r>
              <a:rPr lang="en-US"/>
              <a:t>	</a:t>
            </a:r>
            <a:r>
              <a:rPr lang="en-US">
                <a:solidFill>
                  <a:srgbClr val="CC0000"/>
                </a:solidFill>
              </a:rPr>
              <a:t>Redundant loads and stores</a:t>
            </a:r>
          </a:p>
          <a:p>
            <a:pPr>
              <a:lnSpc>
                <a:spcPct val="90000"/>
              </a:lnSpc>
            </a:pPr>
            <a:endParaRPr lang="en-US">
              <a:solidFill>
                <a:srgbClr val="008000"/>
              </a:solidFill>
            </a:endParaRPr>
          </a:p>
          <a:p>
            <a:pPr>
              <a:lnSpc>
                <a:spcPct val="90000"/>
              </a:lnSpc>
            </a:pPr>
            <a:r>
              <a:rPr lang="en-US"/>
              <a:t>Consider the code sequence</a:t>
            </a:r>
          </a:p>
          <a:p>
            <a:pPr>
              <a:lnSpc>
                <a:spcPct val="90000"/>
              </a:lnSpc>
              <a:buFontTx/>
              <a:buNone/>
            </a:pPr>
            <a:endParaRPr lang="en-US"/>
          </a:p>
          <a:p>
            <a:pPr>
              <a:lnSpc>
                <a:spcPct val="90000"/>
              </a:lnSpc>
              <a:buFontTx/>
              <a:buNone/>
            </a:pPr>
            <a:r>
              <a:rPr lang="en-US"/>
              <a:t>		Move R</a:t>
            </a:r>
            <a:r>
              <a:rPr lang="en-US" baseline="-25000"/>
              <a:t>0</a:t>
            </a:r>
            <a:r>
              <a:rPr lang="en-US"/>
              <a:t>, a</a:t>
            </a:r>
          </a:p>
          <a:p>
            <a:pPr>
              <a:lnSpc>
                <a:spcPct val="90000"/>
              </a:lnSpc>
              <a:buFontTx/>
              <a:buNone/>
            </a:pPr>
            <a:r>
              <a:rPr lang="en-US"/>
              <a:t>		Move a, R</a:t>
            </a:r>
            <a:r>
              <a:rPr lang="en-US" baseline="-25000"/>
              <a:t>0</a:t>
            </a:r>
          </a:p>
          <a:p>
            <a:pPr>
              <a:lnSpc>
                <a:spcPct val="90000"/>
              </a:lnSpc>
              <a:buFontTx/>
              <a:buNone/>
            </a:pPr>
            <a:endParaRPr lang="en-US"/>
          </a:p>
          <a:p>
            <a:pPr>
              <a:lnSpc>
                <a:spcPct val="90000"/>
              </a:lnSpc>
            </a:pPr>
            <a:r>
              <a:rPr lang="en-US"/>
              <a:t>Instruction 2 can always be removed if it does not have a label.</a:t>
            </a:r>
          </a:p>
        </p:txBody>
      </p:sp>
    </p:spTree>
    <p:extLst>
      <p:ext uri="{BB962C8B-B14F-4D97-AF65-F5344CB8AC3E}">
        <p14:creationId xmlns:p14="http://schemas.microsoft.com/office/powerpoint/2010/main" val="310072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dirty="0" smtClean="0"/>
              <a:t>Instruction Selection</a:t>
            </a:r>
          </a:p>
        </p:txBody>
      </p:sp>
      <p:sp>
        <p:nvSpPr>
          <p:cNvPr id="14339" name="Rectangle 3"/>
          <p:cNvSpPr>
            <a:spLocks noGrp="1" noChangeArrowheads="1"/>
          </p:cNvSpPr>
          <p:nvPr>
            <p:ph sz="quarter" idx="1"/>
          </p:nvPr>
        </p:nvSpPr>
        <p:spPr>
          <a:xfrm>
            <a:off x="457200" y="1600200"/>
            <a:ext cx="7467600" cy="4873625"/>
          </a:xfrm>
        </p:spPr>
        <p:txBody>
          <a:bodyPr/>
          <a:lstStyle/>
          <a:p>
            <a:pPr eaLnBrk="1" hangingPunct="1"/>
            <a:r>
              <a:rPr lang="en-US" dirty="0" smtClean="0"/>
              <a:t>There may be a </a:t>
            </a:r>
            <a:r>
              <a:rPr lang="en-US" i="1" dirty="0" smtClean="0"/>
              <a:t>large number of ‘candidate’ </a:t>
            </a:r>
            <a:r>
              <a:rPr lang="en-US" dirty="0" smtClean="0"/>
              <a:t>machine instructions for a given IR instruction</a:t>
            </a:r>
          </a:p>
          <a:p>
            <a:pPr lvl="1" eaLnBrk="1" hangingPunct="1"/>
            <a:r>
              <a:rPr lang="en-US" sz="2400" dirty="0" smtClean="0"/>
              <a:t>Level of IR</a:t>
            </a:r>
          </a:p>
          <a:p>
            <a:pPr lvl="2" eaLnBrk="1" hangingPunct="1"/>
            <a:r>
              <a:rPr lang="en-US" sz="2000" dirty="0" smtClean="0"/>
              <a:t>High: Each IR translates into many machine instructions </a:t>
            </a:r>
          </a:p>
          <a:p>
            <a:pPr lvl="2" eaLnBrk="1" hangingPunct="1"/>
            <a:r>
              <a:rPr lang="en-US" sz="2000" dirty="0" smtClean="0"/>
              <a:t>Low: Reflects many low-level details of machine</a:t>
            </a:r>
          </a:p>
          <a:p>
            <a:pPr lvl="1" eaLnBrk="1" hangingPunct="1"/>
            <a:r>
              <a:rPr lang="en-US" sz="2400" dirty="0" smtClean="0"/>
              <a:t>Nature of the instruction set</a:t>
            </a:r>
          </a:p>
          <a:p>
            <a:pPr lvl="2" eaLnBrk="1" hangingPunct="1"/>
            <a:r>
              <a:rPr lang="en-US" sz="2000" dirty="0" smtClean="0"/>
              <a:t>Uniformity and completeness</a:t>
            </a:r>
          </a:p>
          <a:p>
            <a:pPr lvl="1" eaLnBrk="1" hangingPunct="1"/>
            <a:r>
              <a:rPr lang="en-US" sz="2400" dirty="0" smtClean="0"/>
              <a:t>Each has own cost and constraints</a:t>
            </a:r>
          </a:p>
          <a:p>
            <a:pPr lvl="2" eaLnBrk="1" hangingPunct="1"/>
            <a:r>
              <a:rPr lang="en-US" sz="2000" dirty="0" smtClean="0"/>
              <a:t>Accurate cost information is difficult to obtain</a:t>
            </a:r>
          </a:p>
          <a:p>
            <a:pPr lvl="2" eaLnBrk="1" hangingPunct="1"/>
            <a:r>
              <a:rPr lang="en-US" sz="2000" dirty="0" smtClean="0"/>
              <a:t>Cost may be influenced by surrounding context</a:t>
            </a:r>
          </a:p>
          <a:p>
            <a:pPr lvl="1" eaLnBrk="1" hangingPunct="1"/>
            <a:endParaRPr lang="en-US" dirty="0" smtClean="0"/>
          </a:p>
        </p:txBody>
      </p:sp>
      <p:sp>
        <p:nvSpPr>
          <p:cNvPr id="1434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7BB77EFC-7A2E-4444-806B-26F9EA38F08F}" type="slidenum">
              <a:rPr lang="en-US" smtClean="0"/>
              <a:pPr/>
              <a:t>9</a:t>
            </a:fld>
            <a:endParaRPr 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7B4D4B-EA06-4F2A-89D6-320CC49540C8}" type="slidenum">
              <a:rPr lang="en-US"/>
              <a:pPr/>
              <a:t>90</a:t>
            </a:fld>
            <a:endParaRPr lang="en-US"/>
          </a:p>
        </p:txBody>
      </p:sp>
      <p:sp>
        <p:nvSpPr>
          <p:cNvPr id="88066" name="Rectangle 2"/>
          <p:cNvSpPr>
            <a:spLocks noGrp="1" noChangeArrowheads="1"/>
          </p:cNvSpPr>
          <p:nvPr>
            <p:ph type="title"/>
          </p:nvPr>
        </p:nvSpPr>
        <p:spPr>
          <a:xfrm>
            <a:off x="655638" y="0"/>
            <a:ext cx="7772400" cy="1052513"/>
          </a:xfrm>
        </p:spPr>
        <p:txBody>
          <a:bodyPr>
            <a:normAutofit fontScale="90000"/>
          </a:bodyPr>
          <a:lstStyle/>
          <a:p>
            <a:r>
              <a:rPr lang="en-US" sz="4000"/>
              <a:t>Peephole optimization examples…</a:t>
            </a:r>
          </a:p>
        </p:txBody>
      </p:sp>
      <p:sp>
        <p:nvSpPr>
          <p:cNvPr id="88067" name="Rectangle 3"/>
          <p:cNvSpPr>
            <a:spLocks noGrp="1" noChangeArrowheads="1"/>
          </p:cNvSpPr>
          <p:nvPr>
            <p:ph type="body" idx="1"/>
          </p:nvPr>
        </p:nvSpPr>
        <p:spPr>
          <a:xfrm>
            <a:off x="685800" y="1050925"/>
            <a:ext cx="6607175" cy="5807075"/>
          </a:xfrm>
        </p:spPr>
        <p:txBody>
          <a:bodyPr/>
          <a:lstStyle/>
          <a:p>
            <a:pPr algn="ctr">
              <a:lnSpc>
                <a:spcPct val="80000"/>
              </a:lnSpc>
              <a:buFontTx/>
              <a:buNone/>
            </a:pPr>
            <a:r>
              <a:rPr lang="en-US" sz="2800">
                <a:solidFill>
                  <a:srgbClr val="CC0000"/>
                </a:solidFill>
              </a:rPr>
              <a:t>Unreachable code</a:t>
            </a:r>
          </a:p>
          <a:p>
            <a:pPr>
              <a:lnSpc>
                <a:spcPct val="80000"/>
              </a:lnSpc>
            </a:pPr>
            <a:r>
              <a:rPr lang="en-US" sz="2000" b="1">
                <a:solidFill>
                  <a:srgbClr val="CC0000"/>
                </a:solidFill>
              </a:rPr>
              <a:t>Consider following code sequence</a:t>
            </a:r>
          </a:p>
          <a:p>
            <a:pPr>
              <a:lnSpc>
                <a:spcPct val="80000"/>
              </a:lnSpc>
              <a:buFontTx/>
              <a:buNone/>
            </a:pPr>
            <a:r>
              <a:rPr lang="en-US" sz="2000" b="1"/>
              <a:t>	#define debug 0</a:t>
            </a:r>
          </a:p>
          <a:p>
            <a:pPr>
              <a:lnSpc>
                <a:spcPct val="80000"/>
              </a:lnSpc>
              <a:buFontTx/>
              <a:buNone/>
            </a:pPr>
            <a:r>
              <a:rPr lang="en-US" sz="2000" b="1"/>
              <a:t>	if (debug) {</a:t>
            </a:r>
          </a:p>
          <a:p>
            <a:pPr>
              <a:lnSpc>
                <a:spcPct val="80000"/>
              </a:lnSpc>
              <a:buFontTx/>
              <a:buNone/>
            </a:pPr>
            <a:r>
              <a:rPr lang="en-US" sz="2000" b="1"/>
              <a:t>		print debugging info</a:t>
            </a:r>
          </a:p>
          <a:p>
            <a:pPr>
              <a:lnSpc>
                <a:spcPct val="80000"/>
              </a:lnSpc>
              <a:buFontTx/>
              <a:buNone/>
            </a:pPr>
            <a:r>
              <a:rPr lang="en-US" sz="2000" b="1"/>
              <a:t>	}</a:t>
            </a:r>
          </a:p>
          <a:p>
            <a:pPr>
              <a:lnSpc>
                <a:spcPct val="80000"/>
              </a:lnSpc>
              <a:buFontTx/>
              <a:buNone/>
            </a:pPr>
            <a:r>
              <a:rPr lang="en-US" sz="2000" b="1"/>
              <a:t>	</a:t>
            </a:r>
          </a:p>
          <a:p>
            <a:pPr>
              <a:lnSpc>
                <a:spcPct val="80000"/>
              </a:lnSpc>
              <a:buFontTx/>
              <a:buNone/>
            </a:pPr>
            <a:r>
              <a:rPr lang="en-US" sz="2000" b="1"/>
              <a:t>	</a:t>
            </a:r>
            <a:r>
              <a:rPr lang="en-US" sz="2000" b="1">
                <a:solidFill>
                  <a:srgbClr val="CC0000"/>
                </a:solidFill>
              </a:rPr>
              <a:t>this may be translated as</a:t>
            </a:r>
          </a:p>
          <a:p>
            <a:pPr>
              <a:lnSpc>
                <a:spcPct val="80000"/>
              </a:lnSpc>
              <a:buFontTx/>
              <a:buNone/>
            </a:pPr>
            <a:r>
              <a:rPr lang="en-US" sz="2000" b="1"/>
              <a:t>		if debug = 1 goto L1</a:t>
            </a:r>
          </a:p>
          <a:p>
            <a:pPr>
              <a:lnSpc>
                <a:spcPct val="80000"/>
              </a:lnSpc>
              <a:buFontTx/>
              <a:buNone/>
            </a:pPr>
            <a:r>
              <a:rPr lang="en-US" sz="2000" b="1"/>
              <a:t>		goto L2</a:t>
            </a:r>
          </a:p>
          <a:p>
            <a:pPr>
              <a:lnSpc>
                <a:spcPct val="80000"/>
              </a:lnSpc>
              <a:buFontTx/>
              <a:buNone/>
            </a:pPr>
            <a:r>
              <a:rPr lang="en-US" sz="2000" b="1"/>
              <a:t>	L1: print debugging info</a:t>
            </a:r>
          </a:p>
          <a:p>
            <a:pPr>
              <a:lnSpc>
                <a:spcPct val="80000"/>
              </a:lnSpc>
              <a:buFontTx/>
              <a:buNone/>
            </a:pPr>
            <a:r>
              <a:rPr lang="en-US" sz="2000" b="1"/>
              <a:t>	L2:</a:t>
            </a:r>
          </a:p>
          <a:p>
            <a:pPr>
              <a:lnSpc>
                <a:spcPct val="80000"/>
              </a:lnSpc>
            </a:pPr>
            <a:endParaRPr lang="en-US" sz="2000" b="1"/>
          </a:p>
          <a:p>
            <a:pPr>
              <a:lnSpc>
                <a:spcPct val="80000"/>
              </a:lnSpc>
              <a:buFontTx/>
              <a:buNone/>
            </a:pPr>
            <a:r>
              <a:rPr lang="en-US" sz="2000" b="1"/>
              <a:t>	</a:t>
            </a:r>
            <a:r>
              <a:rPr lang="en-US" sz="2000" b="1">
                <a:solidFill>
                  <a:srgbClr val="CC0000"/>
                </a:solidFill>
              </a:rPr>
              <a:t>Eliminate jump over jumps</a:t>
            </a:r>
          </a:p>
          <a:p>
            <a:pPr>
              <a:lnSpc>
                <a:spcPct val="80000"/>
              </a:lnSpc>
              <a:buFontTx/>
              <a:buNone/>
            </a:pPr>
            <a:r>
              <a:rPr lang="en-US" sz="2000" b="1"/>
              <a:t>		if debug &lt;&gt; 1 goto L2</a:t>
            </a:r>
          </a:p>
          <a:p>
            <a:pPr>
              <a:lnSpc>
                <a:spcPct val="80000"/>
              </a:lnSpc>
              <a:buFontTx/>
              <a:buNone/>
            </a:pPr>
            <a:r>
              <a:rPr lang="en-US" sz="2000" b="1"/>
              <a:t>			print debugging information </a:t>
            </a:r>
          </a:p>
          <a:p>
            <a:pPr>
              <a:lnSpc>
                <a:spcPct val="80000"/>
              </a:lnSpc>
              <a:buFontTx/>
              <a:buNone/>
            </a:pPr>
            <a:r>
              <a:rPr lang="en-US" sz="2000" b="1"/>
              <a:t>	L2:</a:t>
            </a:r>
          </a:p>
        </p:txBody>
      </p:sp>
    </p:spTree>
    <p:extLst>
      <p:ext uri="{BB962C8B-B14F-4D97-AF65-F5344CB8AC3E}">
        <p14:creationId xmlns:p14="http://schemas.microsoft.com/office/powerpoint/2010/main" val="26599667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59E973-618C-4FF2-8B69-DF6DD4BBC6D3}" type="slidenum">
              <a:rPr lang="en-US"/>
              <a:pPr/>
              <a:t>91</a:t>
            </a:fld>
            <a:endParaRPr lang="en-US"/>
          </a:p>
        </p:txBody>
      </p:sp>
      <p:sp>
        <p:nvSpPr>
          <p:cNvPr id="89090" name="Rectangle 2"/>
          <p:cNvSpPr>
            <a:spLocks noGrp="1" noChangeArrowheads="1"/>
          </p:cNvSpPr>
          <p:nvPr>
            <p:ph type="title"/>
          </p:nvPr>
        </p:nvSpPr>
        <p:spPr>
          <a:xfrm>
            <a:off x="655638" y="0"/>
            <a:ext cx="7772400" cy="1143000"/>
          </a:xfrm>
        </p:spPr>
        <p:txBody>
          <a:bodyPr/>
          <a:lstStyle/>
          <a:p>
            <a:r>
              <a:rPr lang="en-US"/>
              <a:t>Unreachable code example …</a:t>
            </a:r>
          </a:p>
        </p:txBody>
      </p:sp>
      <p:sp>
        <p:nvSpPr>
          <p:cNvPr id="89091" name="Rectangle 3"/>
          <p:cNvSpPr>
            <a:spLocks noGrp="1" noChangeArrowheads="1"/>
          </p:cNvSpPr>
          <p:nvPr>
            <p:ph type="body" idx="1"/>
          </p:nvPr>
        </p:nvSpPr>
        <p:spPr>
          <a:xfrm>
            <a:off x="114300" y="1232693"/>
            <a:ext cx="8855075" cy="5373687"/>
          </a:xfrm>
        </p:spPr>
        <p:txBody>
          <a:bodyPr/>
          <a:lstStyle/>
          <a:p>
            <a:pPr>
              <a:lnSpc>
                <a:spcPct val="80000"/>
              </a:lnSpc>
              <a:buFontTx/>
              <a:buNone/>
            </a:pPr>
            <a:r>
              <a:rPr lang="en-US" sz="2400" dirty="0">
                <a:solidFill>
                  <a:srgbClr val="008000"/>
                </a:solidFill>
              </a:rPr>
              <a:t>	</a:t>
            </a:r>
            <a:r>
              <a:rPr lang="en-US" sz="2400" dirty="0">
                <a:solidFill>
                  <a:srgbClr val="CC0000"/>
                </a:solidFill>
              </a:rPr>
              <a:t>constant propagation</a:t>
            </a:r>
            <a:r>
              <a:rPr lang="en-US" sz="2400" dirty="0">
                <a:solidFill>
                  <a:srgbClr val="008000"/>
                </a:solidFill>
              </a:rPr>
              <a:t>	</a:t>
            </a:r>
          </a:p>
          <a:p>
            <a:pPr>
              <a:lnSpc>
                <a:spcPct val="80000"/>
              </a:lnSpc>
              <a:buFontTx/>
              <a:buNone/>
            </a:pPr>
            <a:r>
              <a:rPr lang="en-US" sz="2400" dirty="0"/>
              <a:t>			if 0 &lt;&gt; 1 </a:t>
            </a:r>
            <a:r>
              <a:rPr lang="en-US" sz="2400" dirty="0" err="1"/>
              <a:t>goto</a:t>
            </a:r>
            <a:r>
              <a:rPr lang="en-US" sz="2400" dirty="0"/>
              <a:t> L2</a:t>
            </a:r>
          </a:p>
          <a:p>
            <a:pPr>
              <a:lnSpc>
                <a:spcPct val="80000"/>
              </a:lnSpc>
              <a:buFontTx/>
              <a:buNone/>
            </a:pPr>
            <a:r>
              <a:rPr lang="en-US" sz="2400" dirty="0"/>
              <a:t>			    print debugging information </a:t>
            </a:r>
          </a:p>
          <a:p>
            <a:pPr>
              <a:lnSpc>
                <a:spcPct val="80000"/>
              </a:lnSpc>
              <a:buFontTx/>
              <a:buNone/>
            </a:pPr>
            <a:r>
              <a:rPr lang="en-US" sz="2400" dirty="0"/>
              <a:t>		L2:</a:t>
            </a:r>
          </a:p>
          <a:p>
            <a:pPr>
              <a:lnSpc>
                <a:spcPct val="80000"/>
              </a:lnSpc>
              <a:buFontTx/>
              <a:buNone/>
            </a:pPr>
            <a:endParaRPr lang="en-US" sz="2400" dirty="0"/>
          </a:p>
          <a:p>
            <a:pPr>
              <a:lnSpc>
                <a:spcPct val="80000"/>
              </a:lnSpc>
              <a:buFontTx/>
              <a:buNone/>
            </a:pPr>
            <a:r>
              <a:rPr lang="en-US" sz="2400" dirty="0">
                <a:solidFill>
                  <a:srgbClr val="008000"/>
                </a:solidFill>
              </a:rPr>
              <a:t>	</a:t>
            </a:r>
            <a:r>
              <a:rPr lang="en-US" sz="2400" dirty="0">
                <a:solidFill>
                  <a:srgbClr val="CC0000"/>
                </a:solidFill>
              </a:rPr>
              <a:t>Evaluate </a:t>
            </a:r>
            <a:r>
              <a:rPr lang="en-US" sz="2400" dirty="0" err="1">
                <a:solidFill>
                  <a:srgbClr val="CC0000"/>
                </a:solidFill>
              </a:rPr>
              <a:t>boolean</a:t>
            </a:r>
            <a:r>
              <a:rPr lang="en-US" sz="2400" dirty="0">
                <a:solidFill>
                  <a:srgbClr val="CC0000"/>
                </a:solidFill>
              </a:rPr>
              <a:t> expression. Since if condition is always true the code becomes</a:t>
            </a:r>
          </a:p>
          <a:p>
            <a:pPr>
              <a:lnSpc>
                <a:spcPct val="80000"/>
              </a:lnSpc>
              <a:buFontTx/>
              <a:buNone/>
            </a:pPr>
            <a:r>
              <a:rPr lang="en-US" sz="2400" dirty="0"/>
              <a:t>			</a:t>
            </a:r>
            <a:r>
              <a:rPr lang="en-US" sz="2400" dirty="0" err="1"/>
              <a:t>goto</a:t>
            </a:r>
            <a:r>
              <a:rPr lang="en-US" sz="2400" dirty="0"/>
              <a:t> L2</a:t>
            </a:r>
          </a:p>
          <a:p>
            <a:pPr>
              <a:lnSpc>
                <a:spcPct val="80000"/>
              </a:lnSpc>
              <a:buFontTx/>
              <a:buNone/>
            </a:pPr>
            <a:r>
              <a:rPr lang="en-US" sz="2400" dirty="0"/>
              <a:t>			print debugging information</a:t>
            </a:r>
          </a:p>
          <a:p>
            <a:pPr>
              <a:lnSpc>
                <a:spcPct val="80000"/>
              </a:lnSpc>
              <a:buFontTx/>
              <a:buNone/>
            </a:pPr>
            <a:r>
              <a:rPr lang="en-US" sz="2400" dirty="0"/>
              <a:t>		L2:</a:t>
            </a:r>
          </a:p>
          <a:p>
            <a:pPr>
              <a:lnSpc>
                <a:spcPct val="80000"/>
              </a:lnSpc>
              <a:buFontTx/>
              <a:buNone/>
            </a:pPr>
            <a:endParaRPr lang="en-US" sz="2400" dirty="0"/>
          </a:p>
          <a:p>
            <a:pPr>
              <a:lnSpc>
                <a:spcPct val="80000"/>
              </a:lnSpc>
              <a:buFontTx/>
              <a:buNone/>
            </a:pPr>
            <a:r>
              <a:rPr lang="en-US" sz="2400" dirty="0">
                <a:solidFill>
                  <a:srgbClr val="008000"/>
                </a:solidFill>
              </a:rPr>
              <a:t>	</a:t>
            </a:r>
            <a:r>
              <a:rPr lang="en-US" sz="2400" dirty="0">
                <a:solidFill>
                  <a:srgbClr val="CC0000"/>
                </a:solidFill>
              </a:rPr>
              <a:t>The print statement is now unreachable. Therefore, the code becomes</a:t>
            </a:r>
          </a:p>
          <a:p>
            <a:pPr>
              <a:lnSpc>
                <a:spcPct val="80000"/>
              </a:lnSpc>
              <a:buFontTx/>
              <a:buNone/>
            </a:pPr>
            <a:r>
              <a:rPr lang="en-US" sz="2400" dirty="0">
                <a:solidFill>
                  <a:srgbClr val="CC0000"/>
                </a:solidFill>
              </a:rPr>
              <a:t>		</a:t>
            </a:r>
          </a:p>
          <a:p>
            <a:pPr>
              <a:lnSpc>
                <a:spcPct val="80000"/>
              </a:lnSpc>
              <a:buFontTx/>
              <a:buNone/>
            </a:pPr>
            <a:r>
              <a:rPr lang="en-US" sz="2400" dirty="0"/>
              <a:t>		L2:</a:t>
            </a:r>
          </a:p>
        </p:txBody>
      </p:sp>
    </p:spTree>
    <p:extLst>
      <p:ext uri="{BB962C8B-B14F-4D97-AF65-F5344CB8AC3E}">
        <p14:creationId xmlns:p14="http://schemas.microsoft.com/office/powerpoint/2010/main" val="2735830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6E0624D-5A39-4C86-BD52-3B6DFAB442CA}" type="slidenum">
              <a:rPr lang="en-US"/>
              <a:pPr/>
              <a:t>92</a:t>
            </a:fld>
            <a:endParaRPr lang="en-US"/>
          </a:p>
        </p:txBody>
      </p:sp>
      <p:sp>
        <p:nvSpPr>
          <p:cNvPr id="90114" name="Rectangle 2"/>
          <p:cNvSpPr>
            <a:spLocks noGrp="1" noChangeArrowheads="1"/>
          </p:cNvSpPr>
          <p:nvPr>
            <p:ph type="title"/>
          </p:nvPr>
        </p:nvSpPr>
        <p:spPr>
          <a:xfrm>
            <a:off x="685800" y="0"/>
            <a:ext cx="7772400" cy="1143000"/>
          </a:xfrm>
        </p:spPr>
        <p:txBody>
          <a:bodyPr>
            <a:normAutofit fontScale="90000"/>
          </a:bodyPr>
          <a:lstStyle/>
          <a:p>
            <a:r>
              <a:rPr lang="en-US" sz="4000"/>
              <a:t>Peephole optimization examples…</a:t>
            </a:r>
          </a:p>
        </p:txBody>
      </p:sp>
      <p:sp>
        <p:nvSpPr>
          <p:cNvPr id="90115" name="Rectangle 3"/>
          <p:cNvSpPr>
            <a:spLocks noGrp="1" noChangeArrowheads="1"/>
          </p:cNvSpPr>
          <p:nvPr>
            <p:ph type="body" idx="1"/>
          </p:nvPr>
        </p:nvSpPr>
        <p:spPr>
          <a:xfrm>
            <a:off x="255588" y="1309688"/>
            <a:ext cx="8650287" cy="4730750"/>
          </a:xfrm>
        </p:spPr>
        <p:txBody>
          <a:bodyPr/>
          <a:lstStyle/>
          <a:p>
            <a:pPr>
              <a:lnSpc>
                <a:spcPct val="90000"/>
              </a:lnSpc>
            </a:pPr>
            <a:r>
              <a:rPr lang="en-US" sz="2800">
                <a:solidFill>
                  <a:srgbClr val="CC0000"/>
                </a:solidFill>
              </a:rPr>
              <a:t>flow of control: replace jump sequences</a:t>
            </a:r>
          </a:p>
          <a:p>
            <a:pPr>
              <a:lnSpc>
                <a:spcPct val="90000"/>
              </a:lnSpc>
              <a:buFontTx/>
              <a:buNone/>
            </a:pPr>
            <a:endParaRPr lang="en-US" sz="2800">
              <a:solidFill>
                <a:srgbClr val="CC0000"/>
              </a:solidFill>
            </a:endParaRPr>
          </a:p>
          <a:p>
            <a:pPr>
              <a:lnSpc>
                <a:spcPct val="90000"/>
              </a:lnSpc>
              <a:buFontTx/>
              <a:buNone/>
            </a:pPr>
            <a:r>
              <a:rPr lang="en-US" sz="2800"/>
              <a:t>		goto L1</a:t>
            </a:r>
          </a:p>
          <a:p>
            <a:pPr>
              <a:lnSpc>
                <a:spcPct val="90000"/>
              </a:lnSpc>
              <a:buFontTx/>
              <a:buNone/>
            </a:pPr>
            <a:r>
              <a:rPr lang="en-US" sz="2800"/>
              <a:t>		…</a:t>
            </a:r>
          </a:p>
          <a:p>
            <a:pPr>
              <a:lnSpc>
                <a:spcPct val="90000"/>
              </a:lnSpc>
              <a:buFontTx/>
              <a:buNone/>
            </a:pPr>
            <a:r>
              <a:rPr lang="en-US" sz="2800"/>
              <a:t>		…</a:t>
            </a:r>
          </a:p>
          <a:p>
            <a:pPr>
              <a:lnSpc>
                <a:spcPct val="90000"/>
              </a:lnSpc>
              <a:buFontTx/>
              <a:buNone/>
            </a:pPr>
            <a:r>
              <a:rPr lang="en-US" sz="2800"/>
              <a:t>	L1 : goto L2</a:t>
            </a:r>
          </a:p>
          <a:p>
            <a:pPr>
              <a:lnSpc>
                <a:spcPct val="90000"/>
              </a:lnSpc>
              <a:buFontTx/>
              <a:buNone/>
            </a:pPr>
            <a:r>
              <a:rPr lang="en-US" sz="2800"/>
              <a:t>	 		</a:t>
            </a:r>
          </a:p>
          <a:p>
            <a:pPr>
              <a:lnSpc>
                <a:spcPct val="90000"/>
              </a:lnSpc>
            </a:pPr>
            <a:r>
              <a:rPr lang="en-US" sz="2800">
                <a:solidFill>
                  <a:srgbClr val="CC0000"/>
                </a:solidFill>
              </a:rPr>
              <a:t>Simplify algebraic expressions</a:t>
            </a:r>
          </a:p>
          <a:p>
            <a:pPr>
              <a:lnSpc>
                <a:spcPct val="90000"/>
              </a:lnSpc>
              <a:buFontTx/>
              <a:buNone/>
            </a:pPr>
            <a:r>
              <a:rPr lang="en-US" sz="2800">
                <a:solidFill>
                  <a:srgbClr val="CC0000"/>
                </a:solidFill>
              </a:rPr>
              <a:t>	</a:t>
            </a:r>
          </a:p>
          <a:p>
            <a:pPr>
              <a:lnSpc>
                <a:spcPct val="90000"/>
              </a:lnSpc>
              <a:buFontTx/>
              <a:buNone/>
            </a:pPr>
            <a:r>
              <a:rPr lang="en-US" sz="2800"/>
              <a:t>	remove x := x+0 	or 	x:=x*1</a:t>
            </a:r>
          </a:p>
        </p:txBody>
      </p:sp>
      <p:sp>
        <p:nvSpPr>
          <p:cNvPr id="90117" name="Rectangle 5"/>
          <p:cNvSpPr>
            <a:spLocks noChangeArrowheads="1"/>
          </p:cNvSpPr>
          <p:nvPr/>
        </p:nvSpPr>
        <p:spPr bwMode="auto">
          <a:xfrm>
            <a:off x="5272088" y="2149475"/>
            <a:ext cx="31400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atin typeface="Comic Sans MS" panose="030F0702030302020204" pitchFamily="66" charset="0"/>
              </a:rPr>
              <a:t>	</a:t>
            </a:r>
            <a:r>
              <a:rPr lang="en-US" sz="2800">
                <a:latin typeface="Comic Sans MS" panose="030F0702030302020204" pitchFamily="66" charset="0"/>
              </a:rPr>
              <a:t>goto L2</a:t>
            </a:r>
          </a:p>
          <a:p>
            <a:r>
              <a:rPr lang="en-US" sz="2800">
                <a:latin typeface="Comic Sans MS" panose="030F0702030302020204" pitchFamily="66" charset="0"/>
              </a:rPr>
              <a:t>		…</a:t>
            </a:r>
          </a:p>
          <a:p>
            <a:r>
              <a:rPr lang="en-US" sz="2800">
                <a:latin typeface="Comic Sans MS" panose="030F0702030302020204" pitchFamily="66" charset="0"/>
              </a:rPr>
              <a:t>		…</a:t>
            </a:r>
          </a:p>
          <a:p>
            <a:r>
              <a:rPr lang="en-US" sz="2800">
                <a:latin typeface="Comic Sans MS" panose="030F0702030302020204" pitchFamily="66" charset="0"/>
              </a:rPr>
              <a:t>    L1: goto L2</a:t>
            </a:r>
          </a:p>
        </p:txBody>
      </p:sp>
      <p:sp>
        <p:nvSpPr>
          <p:cNvPr id="90118" name="Rectangle 6"/>
          <p:cNvSpPr>
            <a:spLocks noChangeArrowheads="1"/>
          </p:cNvSpPr>
          <p:nvPr/>
        </p:nvSpPr>
        <p:spPr bwMode="auto">
          <a:xfrm>
            <a:off x="4343400" y="2690813"/>
            <a:ext cx="63658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pPr>
            <a:r>
              <a:rPr lang="en-US" sz="3200">
                <a:latin typeface="Comic Sans MS" panose="030F0702030302020204" pitchFamily="66" charset="0"/>
              </a:rPr>
              <a:t>by</a:t>
            </a:r>
          </a:p>
        </p:txBody>
      </p:sp>
    </p:spTree>
    <p:extLst>
      <p:ext uri="{BB962C8B-B14F-4D97-AF65-F5344CB8AC3E}">
        <p14:creationId xmlns:p14="http://schemas.microsoft.com/office/powerpoint/2010/main" val="15465845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19626C-763B-45F8-A818-E3CF4ABF03F6}" type="slidenum">
              <a:rPr lang="en-US"/>
              <a:pPr/>
              <a:t>93</a:t>
            </a:fld>
            <a:endParaRPr lang="en-US"/>
          </a:p>
        </p:txBody>
      </p:sp>
      <p:sp>
        <p:nvSpPr>
          <p:cNvPr id="91138" name="Rectangle 2"/>
          <p:cNvSpPr>
            <a:spLocks noGrp="1" noChangeArrowheads="1"/>
          </p:cNvSpPr>
          <p:nvPr>
            <p:ph type="title"/>
          </p:nvPr>
        </p:nvSpPr>
        <p:spPr>
          <a:xfrm>
            <a:off x="644525" y="0"/>
            <a:ext cx="7772400" cy="1143000"/>
          </a:xfrm>
        </p:spPr>
        <p:txBody>
          <a:bodyPr>
            <a:normAutofit fontScale="90000"/>
          </a:bodyPr>
          <a:lstStyle/>
          <a:p>
            <a:r>
              <a:rPr lang="en-US" sz="4000"/>
              <a:t>Peephole optimization examples…</a:t>
            </a:r>
          </a:p>
        </p:txBody>
      </p:sp>
      <p:sp>
        <p:nvSpPr>
          <p:cNvPr id="91139" name="Rectangle 3"/>
          <p:cNvSpPr>
            <a:spLocks noGrp="1" noChangeArrowheads="1"/>
          </p:cNvSpPr>
          <p:nvPr>
            <p:ph type="body" idx="1"/>
          </p:nvPr>
        </p:nvSpPr>
        <p:spPr>
          <a:xfrm>
            <a:off x="685800" y="1336675"/>
            <a:ext cx="7772400" cy="4759325"/>
          </a:xfrm>
        </p:spPr>
        <p:txBody>
          <a:bodyPr/>
          <a:lstStyle/>
          <a:p>
            <a:r>
              <a:rPr lang="en-US">
                <a:solidFill>
                  <a:srgbClr val="CC0000"/>
                </a:solidFill>
              </a:rPr>
              <a:t>Strength reduction</a:t>
            </a:r>
          </a:p>
          <a:p>
            <a:pPr lvl="1"/>
            <a:r>
              <a:rPr lang="en-US"/>
              <a:t>Replace X^2 by X*X</a:t>
            </a:r>
          </a:p>
          <a:p>
            <a:pPr lvl="1"/>
            <a:r>
              <a:rPr lang="en-US"/>
              <a:t>Replace multiplication by left shift </a:t>
            </a:r>
          </a:p>
          <a:p>
            <a:pPr lvl="1"/>
            <a:r>
              <a:rPr lang="en-US"/>
              <a:t>Replace division by right shift</a:t>
            </a:r>
          </a:p>
          <a:p>
            <a:endParaRPr lang="en-US"/>
          </a:p>
          <a:p>
            <a:r>
              <a:rPr lang="en-US">
                <a:solidFill>
                  <a:srgbClr val="CC0000"/>
                </a:solidFill>
              </a:rPr>
              <a:t>Use faster machine instructions</a:t>
            </a:r>
          </a:p>
          <a:p>
            <a:pPr>
              <a:buFontTx/>
              <a:buNone/>
            </a:pPr>
            <a:r>
              <a:rPr lang="en-US"/>
              <a:t>		replace 	Add #1,R </a:t>
            </a:r>
          </a:p>
          <a:p>
            <a:pPr>
              <a:buFontTx/>
              <a:buNone/>
            </a:pPr>
            <a:r>
              <a:rPr lang="en-US"/>
              <a:t>		by  		Inc R</a:t>
            </a:r>
          </a:p>
        </p:txBody>
      </p:sp>
    </p:spTree>
    <p:extLst>
      <p:ext uri="{BB962C8B-B14F-4D97-AF65-F5344CB8AC3E}">
        <p14:creationId xmlns:p14="http://schemas.microsoft.com/office/powerpoint/2010/main" val="16841283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B01E95-2184-42E9-A9CC-CE001DD09918}" type="slidenum">
              <a:rPr lang="en-US"/>
              <a:pPr/>
              <a:t>94</a:t>
            </a:fld>
            <a:endParaRPr lang="en-US"/>
          </a:p>
        </p:txBody>
      </p:sp>
      <p:sp>
        <p:nvSpPr>
          <p:cNvPr id="92162" name="Rectangle 2"/>
          <p:cNvSpPr>
            <a:spLocks noGrp="1" noChangeArrowheads="1"/>
          </p:cNvSpPr>
          <p:nvPr>
            <p:ph type="title"/>
          </p:nvPr>
        </p:nvSpPr>
        <p:spPr>
          <a:xfrm>
            <a:off x="655638" y="0"/>
            <a:ext cx="7772400" cy="1108075"/>
          </a:xfrm>
        </p:spPr>
        <p:txBody>
          <a:bodyPr/>
          <a:lstStyle/>
          <a:p>
            <a:r>
              <a:rPr lang="en-US"/>
              <a:t>Code Generator Generator</a:t>
            </a:r>
          </a:p>
        </p:txBody>
      </p:sp>
      <p:sp>
        <p:nvSpPr>
          <p:cNvPr id="92163" name="Rectangle 3"/>
          <p:cNvSpPr>
            <a:spLocks noGrp="1" noChangeArrowheads="1"/>
          </p:cNvSpPr>
          <p:nvPr>
            <p:ph type="body" idx="1"/>
          </p:nvPr>
        </p:nvSpPr>
        <p:spPr>
          <a:xfrm>
            <a:off x="503238" y="1046163"/>
            <a:ext cx="8213725" cy="5014912"/>
          </a:xfrm>
        </p:spPr>
        <p:txBody>
          <a:bodyPr/>
          <a:lstStyle/>
          <a:p>
            <a:pPr>
              <a:lnSpc>
                <a:spcPct val="80000"/>
              </a:lnSpc>
            </a:pPr>
            <a:r>
              <a:rPr lang="en-US" sz="2800"/>
              <a:t>Code generation by tree rewriting</a:t>
            </a:r>
          </a:p>
          <a:p>
            <a:pPr>
              <a:lnSpc>
                <a:spcPct val="80000"/>
              </a:lnSpc>
            </a:pPr>
            <a:endParaRPr lang="en-US" sz="2800"/>
          </a:p>
          <a:p>
            <a:pPr>
              <a:lnSpc>
                <a:spcPct val="80000"/>
              </a:lnSpc>
            </a:pPr>
            <a:r>
              <a:rPr lang="en-US" sz="2800"/>
              <a:t>target code is generated during a process in which input tree is reduced to a single node</a:t>
            </a:r>
          </a:p>
          <a:p>
            <a:pPr>
              <a:lnSpc>
                <a:spcPct val="80000"/>
              </a:lnSpc>
            </a:pPr>
            <a:endParaRPr lang="en-US" sz="2800"/>
          </a:p>
          <a:p>
            <a:pPr>
              <a:lnSpc>
                <a:spcPct val="80000"/>
              </a:lnSpc>
            </a:pPr>
            <a:r>
              <a:rPr lang="en-US" sz="2800"/>
              <a:t>each rewriting rule is of the form</a:t>
            </a:r>
          </a:p>
          <a:p>
            <a:pPr>
              <a:lnSpc>
                <a:spcPct val="80000"/>
              </a:lnSpc>
              <a:buFontTx/>
              <a:buNone/>
            </a:pPr>
            <a:r>
              <a:rPr lang="en-US" sz="2800"/>
              <a:t>	replacement </a:t>
            </a:r>
            <a:r>
              <a:rPr lang="en-US" sz="2800">
                <a:sym typeface="Wingdings" panose="05000000000000000000" pitchFamily="2" charset="2"/>
              </a:rPr>
              <a:t></a:t>
            </a:r>
            <a:r>
              <a:rPr lang="en-US" sz="2800"/>
              <a:t> template { action} </a:t>
            </a:r>
          </a:p>
          <a:p>
            <a:pPr>
              <a:lnSpc>
                <a:spcPct val="80000"/>
              </a:lnSpc>
              <a:buFontTx/>
              <a:buNone/>
            </a:pPr>
            <a:endParaRPr lang="en-US" sz="2800"/>
          </a:p>
          <a:p>
            <a:pPr>
              <a:lnSpc>
                <a:spcPct val="80000"/>
              </a:lnSpc>
              <a:buFontTx/>
              <a:buNone/>
            </a:pPr>
            <a:r>
              <a:rPr lang="en-US" sz="2800"/>
              <a:t>	where</a:t>
            </a:r>
          </a:p>
          <a:p>
            <a:pPr lvl="1">
              <a:lnSpc>
                <a:spcPct val="80000"/>
              </a:lnSpc>
            </a:pPr>
            <a:r>
              <a:rPr lang="en-US" sz="2400"/>
              <a:t>replacement is a single node</a:t>
            </a:r>
          </a:p>
          <a:p>
            <a:pPr lvl="1">
              <a:lnSpc>
                <a:spcPct val="80000"/>
              </a:lnSpc>
            </a:pPr>
            <a:r>
              <a:rPr lang="en-US" sz="2400"/>
              <a:t>template is a tree</a:t>
            </a:r>
          </a:p>
          <a:p>
            <a:pPr lvl="1">
              <a:lnSpc>
                <a:spcPct val="80000"/>
              </a:lnSpc>
            </a:pPr>
            <a:r>
              <a:rPr lang="en-US" sz="2400"/>
              <a:t>action is a code fragment</a:t>
            </a:r>
          </a:p>
        </p:txBody>
      </p:sp>
    </p:spTree>
    <p:extLst>
      <p:ext uri="{BB962C8B-B14F-4D97-AF65-F5344CB8AC3E}">
        <p14:creationId xmlns:p14="http://schemas.microsoft.com/office/powerpoint/2010/main" val="39390598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lide Number Placeholder 72"/>
          <p:cNvSpPr>
            <a:spLocks noGrp="1"/>
          </p:cNvSpPr>
          <p:nvPr>
            <p:ph type="sldNum" sz="quarter" idx="12"/>
          </p:nvPr>
        </p:nvSpPr>
        <p:spPr/>
        <p:txBody>
          <a:bodyPr/>
          <a:lstStyle/>
          <a:p>
            <a:fld id="{8610FB39-6CFF-41B9-A856-E2503AE897B3}" type="slidenum">
              <a:rPr lang="en-US"/>
              <a:pPr/>
              <a:t>95</a:t>
            </a:fld>
            <a:endParaRPr lang="en-US"/>
          </a:p>
        </p:txBody>
      </p:sp>
      <p:sp>
        <p:nvSpPr>
          <p:cNvPr id="93186" name="Rectangle 2"/>
          <p:cNvSpPr>
            <a:spLocks noGrp="1" noChangeArrowheads="1"/>
          </p:cNvSpPr>
          <p:nvPr>
            <p:ph type="title"/>
          </p:nvPr>
        </p:nvSpPr>
        <p:spPr>
          <a:xfrm>
            <a:off x="776288" y="0"/>
            <a:ext cx="7772400" cy="1143000"/>
          </a:xfrm>
        </p:spPr>
        <p:txBody>
          <a:bodyPr>
            <a:normAutofit fontScale="90000"/>
          </a:bodyPr>
          <a:lstStyle/>
          <a:p>
            <a:r>
              <a:rPr lang="en-US" sz="4000"/>
              <a:t>Instruction set for a hypothetical machine</a:t>
            </a:r>
          </a:p>
        </p:txBody>
      </p:sp>
      <p:sp>
        <p:nvSpPr>
          <p:cNvPr id="93188" name="Text Box 4"/>
          <p:cNvSpPr txBox="1">
            <a:spLocks noChangeArrowheads="1"/>
          </p:cNvSpPr>
          <p:nvPr/>
        </p:nvSpPr>
        <p:spPr bwMode="auto">
          <a:xfrm>
            <a:off x="1147763" y="1277938"/>
            <a:ext cx="439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3189" name="Text Box 5"/>
          <p:cNvSpPr txBox="1">
            <a:spLocks noChangeArrowheads="1"/>
          </p:cNvSpPr>
          <p:nvPr/>
        </p:nvSpPr>
        <p:spPr bwMode="auto">
          <a:xfrm>
            <a:off x="593725" y="22225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190" name="Text Box 6"/>
          <p:cNvSpPr txBox="1">
            <a:spLocks noChangeArrowheads="1"/>
          </p:cNvSpPr>
          <p:nvPr/>
        </p:nvSpPr>
        <p:spPr bwMode="auto">
          <a:xfrm>
            <a:off x="1839913" y="22367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191" name="Line 7"/>
          <p:cNvSpPr>
            <a:spLocks noChangeShapeType="1"/>
          </p:cNvSpPr>
          <p:nvPr/>
        </p:nvSpPr>
        <p:spPr bwMode="auto">
          <a:xfrm flipH="1">
            <a:off x="803275" y="1665288"/>
            <a:ext cx="427038"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2" name="Line 8"/>
          <p:cNvSpPr>
            <a:spLocks noChangeShapeType="1"/>
          </p:cNvSpPr>
          <p:nvPr/>
        </p:nvSpPr>
        <p:spPr bwMode="auto">
          <a:xfrm>
            <a:off x="1535113" y="1709738"/>
            <a:ext cx="427037" cy="563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3" name="Text Box 9"/>
          <p:cNvSpPr txBox="1">
            <a:spLocks noChangeArrowheads="1"/>
          </p:cNvSpPr>
          <p:nvPr/>
        </p:nvSpPr>
        <p:spPr bwMode="auto">
          <a:xfrm>
            <a:off x="195263" y="1293813"/>
            <a:ext cx="45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M</a:t>
            </a:r>
          </a:p>
        </p:txBody>
      </p:sp>
      <p:sp>
        <p:nvSpPr>
          <p:cNvPr id="93194" name="Line 10"/>
          <p:cNvSpPr>
            <a:spLocks noChangeShapeType="1"/>
          </p:cNvSpPr>
          <p:nvPr/>
        </p:nvSpPr>
        <p:spPr bwMode="auto">
          <a:xfrm flipH="1">
            <a:off x="696913" y="1527175"/>
            <a:ext cx="411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5" name="Text Box 11"/>
          <p:cNvSpPr txBox="1">
            <a:spLocks noChangeArrowheads="1"/>
          </p:cNvSpPr>
          <p:nvPr/>
        </p:nvSpPr>
        <p:spPr bwMode="auto">
          <a:xfrm>
            <a:off x="490538" y="2498725"/>
            <a:ext cx="1912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Move R’, R@</a:t>
            </a:r>
          </a:p>
        </p:txBody>
      </p:sp>
      <p:sp>
        <p:nvSpPr>
          <p:cNvPr id="93196" name="Text Box 12"/>
          <p:cNvSpPr txBox="1">
            <a:spLocks noChangeArrowheads="1"/>
          </p:cNvSpPr>
          <p:nvPr/>
        </p:nvSpPr>
        <p:spPr bwMode="auto">
          <a:xfrm>
            <a:off x="3544888" y="1254125"/>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3197" name="Text Box 13"/>
          <p:cNvSpPr txBox="1">
            <a:spLocks noChangeArrowheads="1"/>
          </p:cNvSpPr>
          <p:nvPr/>
        </p:nvSpPr>
        <p:spPr bwMode="auto">
          <a:xfrm>
            <a:off x="2928938" y="2198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d</a:t>
            </a:r>
          </a:p>
        </p:txBody>
      </p:sp>
      <p:sp>
        <p:nvSpPr>
          <p:cNvPr id="93198" name="Text Box 14"/>
          <p:cNvSpPr txBox="1">
            <a:spLocks noChangeArrowheads="1"/>
          </p:cNvSpPr>
          <p:nvPr/>
        </p:nvSpPr>
        <p:spPr bwMode="auto">
          <a:xfrm>
            <a:off x="4246563" y="22129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199" name="Line 15"/>
          <p:cNvSpPr>
            <a:spLocks noChangeShapeType="1"/>
          </p:cNvSpPr>
          <p:nvPr/>
        </p:nvSpPr>
        <p:spPr bwMode="auto">
          <a:xfrm flipH="1">
            <a:off x="3159125" y="1641475"/>
            <a:ext cx="427038" cy="595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00" name="Line 16"/>
          <p:cNvSpPr>
            <a:spLocks noChangeShapeType="1"/>
          </p:cNvSpPr>
          <p:nvPr/>
        </p:nvSpPr>
        <p:spPr bwMode="auto">
          <a:xfrm>
            <a:off x="3890963" y="1685925"/>
            <a:ext cx="427037" cy="563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01" name="Text Box 17"/>
          <p:cNvSpPr txBox="1">
            <a:spLocks noChangeArrowheads="1"/>
          </p:cNvSpPr>
          <p:nvPr/>
        </p:nvSpPr>
        <p:spPr bwMode="auto">
          <a:xfrm>
            <a:off x="2584450" y="12700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02" name="Line 18"/>
          <p:cNvSpPr>
            <a:spLocks noChangeShapeType="1"/>
          </p:cNvSpPr>
          <p:nvPr/>
        </p:nvSpPr>
        <p:spPr bwMode="auto">
          <a:xfrm flipH="1">
            <a:off x="3052763" y="1503363"/>
            <a:ext cx="411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03" name="Text Box 19"/>
          <p:cNvSpPr txBox="1">
            <a:spLocks noChangeArrowheads="1"/>
          </p:cNvSpPr>
          <p:nvPr/>
        </p:nvSpPr>
        <p:spPr bwMode="auto">
          <a:xfrm>
            <a:off x="3078163" y="2519363"/>
            <a:ext cx="1446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Add #d, R</a:t>
            </a:r>
          </a:p>
        </p:txBody>
      </p:sp>
      <p:sp>
        <p:nvSpPr>
          <p:cNvPr id="93204" name="Text Box 20"/>
          <p:cNvSpPr txBox="1">
            <a:spLocks noChangeArrowheads="1"/>
          </p:cNvSpPr>
          <p:nvPr/>
        </p:nvSpPr>
        <p:spPr bwMode="auto">
          <a:xfrm>
            <a:off x="5737225" y="122555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3205" name="Text Box 21"/>
          <p:cNvSpPr txBox="1">
            <a:spLocks noChangeArrowheads="1"/>
          </p:cNvSpPr>
          <p:nvPr/>
        </p:nvSpPr>
        <p:spPr bwMode="auto">
          <a:xfrm>
            <a:off x="5095875" y="21701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06" name="Text Box 22"/>
          <p:cNvSpPr txBox="1">
            <a:spLocks noChangeArrowheads="1"/>
          </p:cNvSpPr>
          <p:nvPr/>
        </p:nvSpPr>
        <p:spPr bwMode="auto">
          <a:xfrm>
            <a:off x="6389688" y="2184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07" name="Line 23"/>
          <p:cNvSpPr>
            <a:spLocks noChangeShapeType="1"/>
          </p:cNvSpPr>
          <p:nvPr/>
        </p:nvSpPr>
        <p:spPr bwMode="auto">
          <a:xfrm flipH="1">
            <a:off x="5351463" y="1612900"/>
            <a:ext cx="427037" cy="595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08" name="Line 24"/>
          <p:cNvSpPr>
            <a:spLocks noChangeShapeType="1"/>
          </p:cNvSpPr>
          <p:nvPr/>
        </p:nvSpPr>
        <p:spPr bwMode="auto">
          <a:xfrm>
            <a:off x="6083300" y="1657350"/>
            <a:ext cx="427038" cy="563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09" name="Text Box 25"/>
          <p:cNvSpPr txBox="1">
            <a:spLocks noChangeArrowheads="1"/>
          </p:cNvSpPr>
          <p:nvPr/>
        </p:nvSpPr>
        <p:spPr bwMode="auto">
          <a:xfrm>
            <a:off x="4776788" y="12414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10" name="Line 26"/>
          <p:cNvSpPr>
            <a:spLocks noChangeShapeType="1"/>
          </p:cNvSpPr>
          <p:nvPr/>
        </p:nvSpPr>
        <p:spPr bwMode="auto">
          <a:xfrm flipH="1">
            <a:off x="5245100" y="1474788"/>
            <a:ext cx="411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11" name="Text Box 27"/>
          <p:cNvSpPr txBox="1">
            <a:spLocks noChangeArrowheads="1"/>
          </p:cNvSpPr>
          <p:nvPr/>
        </p:nvSpPr>
        <p:spPr bwMode="auto">
          <a:xfrm>
            <a:off x="5241925" y="2476500"/>
            <a:ext cx="144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Add R’, R</a:t>
            </a:r>
          </a:p>
        </p:txBody>
      </p:sp>
      <p:sp>
        <p:nvSpPr>
          <p:cNvPr id="93212" name="Text Box 28"/>
          <p:cNvSpPr txBox="1">
            <a:spLocks noChangeArrowheads="1"/>
          </p:cNvSpPr>
          <p:nvPr/>
        </p:nvSpPr>
        <p:spPr bwMode="auto">
          <a:xfrm>
            <a:off x="1609725" y="3381375"/>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3213" name="Text Box 29"/>
          <p:cNvSpPr txBox="1">
            <a:spLocks noChangeArrowheads="1"/>
          </p:cNvSpPr>
          <p:nvPr/>
        </p:nvSpPr>
        <p:spPr bwMode="auto">
          <a:xfrm>
            <a:off x="1041400" y="432593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3214" name="Text Box 30"/>
          <p:cNvSpPr txBox="1">
            <a:spLocks noChangeArrowheads="1"/>
          </p:cNvSpPr>
          <p:nvPr/>
        </p:nvSpPr>
        <p:spPr bwMode="auto">
          <a:xfrm>
            <a:off x="2301875" y="43402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15" name="Line 31"/>
          <p:cNvSpPr>
            <a:spLocks noChangeShapeType="1"/>
          </p:cNvSpPr>
          <p:nvPr/>
        </p:nvSpPr>
        <p:spPr bwMode="auto">
          <a:xfrm flipH="1">
            <a:off x="1265238" y="3768725"/>
            <a:ext cx="427037" cy="595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16" name="Line 32"/>
          <p:cNvSpPr>
            <a:spLocks noChangeShapeType="1"/>
          </p:cNvSpPr>
          <p:nvPr/>
        </p:nvSpPr>
        <p:spPr bwMode="auto">
          <a:xfrm>
            <a:off x="1997075" y="3813175"/>
            <a:ext cx="427038" cy="563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17" name="Text Box 33"/>
          <p:cNvSpPr txBox="1">
            <a:spLocks noChangeArrowheads="1"/>
          </p:cNvSpPr>
          <p:nvPr/>
        </p:nvSpPr>
        <p:spPr bwMode="auto">
          <a:xfrm>
            <a:off x="657225" y="3397250"/>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M</a:t>
            </a:r>
          </a:p>
        </p:txBody>
      </p:sp>
      <p:sp>
        <p:nvSpPr>
          <p:cNvPr id="93218" name="Line 34"/>
          <p:cNvSpPr>
            <a:spLocks noChangeShapeType="1"/>
          </p:cNvSpPr>
          <p:nvPr/>
        </p:nvSpPr>
        <p:spPr bwMode="auto">
          <a:xfrm flipH="1">
            <a:off x="1158875" y="3630613"/>
            <a:ext cx="411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19" name="Text Box 35"/>
          <p:cNvSpPr txBox="1">
            <a:spLocks noChangeArrowheads="1"/>
          </p:cNvSpPr>
          <p:nvPr/>
        </p:nvSpPr>
        <p:spPr bwMode="auto">
          <a:xfrm>
            <a:off x="469900" y="5621338"/>
            <a:ext cx="2268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Move R’, R@(d)</a:t>
            </a:r>
          </a:p>
        </p:txBody>
      </p:sp>
      <p:sp>
        <p:nvSpPr>
          <p:cNvPr id="93220" name="Text Box 36"/>
          <p:cNvSpPr txBox="1">
            <a:spLocks noChangeArrowheads="1"/>
          </p:cNvSpPr>
          <p:nvPr/>
        </p:nvSpPr>
        <p:spPr bwMode="auto">
          <a:xfrm>
            <a:off x="1633538" y="51514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21" name="Text Box 37"/>
          <p:cNvSpPr txBox="1">
            <a:spLocks noChangeArrowheads="1"/>
          </p:cNvSpPr>
          <p:nvPr/>
        </p:nvSpPr>
        <p:spPr bwMode="auto">
          <a:xfrm>
            <a:off x="423863" y="51657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d</a:t>
            </a:r>
          </a:p>
        </p:txBody>
      </p:sp>
      <p:sp>
        <p:nvSpPr>
          <p:cNvPr id="93222" name="Line 38"/>
          <p:cNvSpPr>
            <a:spLocks noChangeShapeType="1"/>
          </p:cNvSpPr>
          <p:nvPr/>
        </p:nvSpPr>
        <p:spPr bwMode="auto">
          <a:xfrm>
            <a:off x="1325563" y="4699000"/>
            <a:ext cx="365125" cy="517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23" name="Line 39"/>
          <p:cNvSpPr>
            <a:spLocks noChangeShapeType="1"/>
          </p:cNvSpPr>
          <p:nvPr/>
        </p:nvSpPr>
        <p:spPr bwMode="auto">
          <a:xfrm flipH="1">
            <a:off x="669925" y="4683125"/>
            <a:ext cx="395288" cy="563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24" name="Text Box 40"/>
          <p:cNvSpPr txBox="1">
            <a:spLocks noChangeArrowheads="1"/>
          </p:cNvSpPr>
          <p:nvPr/>
        </p:nvSpPr>
        <p:spPr bwMode="auto">
          <a:xfrm>
            <a:off x="3800475" y="33766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3225" name="Text Box 41"/>
          <p:cNvSpPr txBox="1">
            <a:spLocks noChangeArrowheads="1"/>
          </p:cNvSpPr>
          <p:nvPr/>
        </p:nvSpPr>
        <p:spPr bwMode="auto">
          <a:xfrm>
            <a:off x="4365625" y="507523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3226" name="Text Box 42"/>
          <p:cNvSpPr txBox="1">
            <a:spLocks noChangeArrowheads="1"/>
          </p:cNvSpPr>
          <p:nvPr/>
        </p:nvSpPr>
        <p:spPr bwMode="auto">
          <a:xfrm>
            <a:off x="3206750" y="42910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27" name="Line 43"/>
          <p:cNvSpPr>
            <a:spLocks noChangeShapeType="1"/>
          </p:cNvSpPr>
          <p:nvPr/>
        </p:nvSpPr>
        <p:spPr bwMode="auto">
          <a:xfrm flipH="1">
            <a:off x="3414713" y="3763963"/>
            <a:ext cx="427037"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28" name="Line 44"/>
          <p:cNvSpPr>
            <a:spLocks noChangeShapeType="1"/>
          </p:cNvSpPr>
          <p:nvPr/>
        </p:nvSpPr>
        <p:spPr bwMode="auto">
          <a:xfrm>
            <a:off x="4146550" y="3808413"/>
            <a:ext cx="427038" cy="563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29" name="Text Box 45"/>
          <p:cNvSpPr txBox="1">
            <a:spLocks noChangeArrowheads="1"/>
          </p:cNvSpPr>
          <p:nvPr/>
        </p:nvSpPr>
        <p:spPr bwMode="auto">
          <a:xfrm>
            <a:off x="2840038" y="33924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30" name="Line 46"/>
          <p:cNvSpPr>
            <a:spLocks noChangeShapeType="1"/>
          </p:cNvSpPr>
          <p:nvPr/>
        </p:nvSpPr>
        <p:spPr bwMode="auto">
          <a:xfrm flipH="1">
            <a:off x="3308350" y="3625850"/>
            <a:ext cx="411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31" name="Text Box 47"/>
          <p:cNvSpPr txBox="1">
            <a:spLocks noChangeArrowheads="1"/>
          </p:cNvSpPr>
          <p:nvPr/>
        </p:nvSpPr>
        <p:spPr bwMode="auto">
          <a:xfrm>
            <a:off x="3106738" y="6186488"/>
            <a:ext cx="208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Add R’@(d), R</a:t>
            </a:r>
          </a:p>
        </p:txBody>
      </p:sp>
      <p:sp>
        <p:nvSpPr>
          <p:cNvPr id="93232" name="Text Box 48"/>
          <p:cNvSpPr txBox="1">
            <a:spLocks noChangeArrowheads="1"/>
          </p:cNvSpPr>
          <p:nvPr/>
        </p:nvSpPr>
        <p:spPr bwMode="auto">
          <a:xfrm>
            <a:off x="4908550" y="59007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33" name="Text Box 49"/>
          <p:cNvSpPr txBox="1">
            <a:spLocks noChangeArrowheads="1"/>
          </p:cNvSpPr>
          <p:nvPr/>
        </p:nvSpPr>
        <p:spPr bwMode="auto">
          <a:xfrm>
            <a:off x="3748088" y="59150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d</a:t>
            </a:r>
          </a:p>
        </p:txBody>
      </p:sp>
      <p:sp>
        <p:nvSpPr>
          <p:cNvPr id="93234" name="Line 50"/>
          <p:cNvSpPr>
            <a:spLocks noChangeShapeType="1"/>
          </p:cNvSpPr>
          <p:nvPr/>
        </p:nvSpPr>
        <p:spPr bwMode="auto">
          <a:xfrm>
            <a:off x="4649788" y="5448300"/>
            <a:ext cx="365125" cy="517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35" name="Line 51"/>
          <p:cNvSpPr>
            <a:spLocks noChangeShapeType="1"/>
          </p:cNvSpPr>
          <p:nvPr/>
        </p:nvSpPr>
        <p:spPr bwMode="auto">
          <a:xfrm flipH="1">
            <a:off x="3994150" y="5432425"/>
            <a:ext cx="395288" cy="563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36" name="Text Box 52"/>
          <p:cNvSpPr txBox="1">
            <a:spLocks noChangeArrowheads="1"/>
          </p:cNvSpPr>
          <p:nvPr/>
        </p:nvSpPr>
        <p:spPr bwMode="auto">
          <a:xfrm>
            <a:off x="4424363" y="4360863"/>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3241" name="Line 57"/>
          <p:cNvSpPr>
            <a:spLocks noChangeShapeType="1"/>
          </p:cNvSpPr>
          <p:nvPr/>
        </p:nvSpPr>
        <p:spPr bwMode="auto">
          <a:xfrm>
            <a:off x="4572000" y="4694238"/>
            <a:ext cx="0"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2" name="Text Box 58"/>
          <p:cNvSpPr txBox="1">
            <a:spLocks noChangeArrowheads="1"/>
          </p:cNvSpPr>
          <p:nvPr/>
        </p:nvSpPr>
        <p:spPr bwMode="auto">
          <a:xfrm>
            <a:off x="6134100" y="414496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3243" name="Text Box 59"/>
          <p:cNvSpPr txBox="1">
            <a:spLocks noChangeArrowheads="1"/>
          </p:cNvSpPr>
          <p:nvPr/>
        </p:nvSpPr>
        <p:spPr bwMode="auto">
          <a:xfrm>
            <a:off x="6677025" y="49704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44" name="Text Box 60"/>
          <p:cNvSpPr txBox="1">
            <a:spLocks noChangeArrowheads="1"/>
          </p:cNvSpPr>
          <p:nvPr/>
        </p:nvSpPr>
        <p:spPr bwMode="auto">
          <a:xfrm>
            <a:off x="5516563" y="4984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d</a:t>
            </a:r>
          </a:p>
        </p:txBody>
      </p:sp>
      <p:sp>
        <p:nvSpPr>
          <p:cNvPr id="93245" name="Line 61"/>
          <p:cNvSpPr>
            <a:spLocks noChangeShapeType="1"/>
          </p:cNvSpPr>
          <p:nvPr/>
        </p:nvSpPr>
        <p:spPr bwMode="auto">
          <a:xfrm>
            <a:off x="6418263" y="4518025"/>
            <a:ext cx="365125" cy="517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6" name="Line 62"/>
          <p:cNvSpPr>
            <a:spLocks noChangeShapeType="1"/>
          </p:cNvSpPr>
          <p:nvPr/>
        </p:nvSpPr>
        <p:spPr bwMode="auto">
          <a:xfrm flipH="1">
            <a:off x="5762625" y="4502150"/>
            <a:ext cx="395288" cy="563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7" name="Text Box 63"/>
          <p:cNvSpPr txBox="1">
            <a:spLocks noChangeArrowheads="1"/>
          </p:cNvSpPr>
          <p:nvPr/>
        </p:nvSpPr>
        <p:spPr bwMode="auto">
          <a:xfrm>
            <a:off x="6192838" y="343058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3248" name="Line 64"/>
          <p:cNvSpPr>
            <a:spLocks noChangeShapeType="1"/>
          </p:cNvSpPr>
          <p:nvPr/>
        </p:nvSpPr>
        <p:spPr bwMode="auto">
          <a:xfrm>
            <a:off x="6340475" y="3763963"/>
            <a:ext cx="0"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9" name="Text Box 65"/>
          <p:cNvSpPr txBox="1">
            <a:spLocks noChangeArrowheads="1"/>
          </p:cNvSpPr>
          <p:nvPr/>
        </p:nvSpPr>
        <p:spPr bwMode="auto">
          <a:xfrm>
            <a:off x="5464175" y="33924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50" name="Line 66"/>
          <p:cNvSpPr>
            <a:spLocks noChangeShapeType="1"/>
          </p:cNvSpPr>
          <p:nvPr/>
        </p:nvSpPr>
        <p:spPr bwMode="auto">
          <a:xfrm flipH="1">
            <a:off x="5778500" y="3640138"/>
            <a:ext cx="411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51" name="Text Box 67"/>
          <p:cNvSpPr txBox="1">
            <a:spLocks noChangeArrowheads="1"/>
          </p:cNvSpPr>
          <p:nvPr/>
        </p:nvSpPr>
        <p:spPr bwMode="auto">
          <a:xfrm>
            <a:off x="5210175" y="5251450"/>
            <a:ext cx="2268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Move R’@(d), R</a:t>
            </a:r>
          </a:p>
        </p:txBody>
      </p:sp>
      <p:sp>
        <p:nvSpPr>
          <p:cNvPr id="93252" name="Text Box 68"/>
          <p:cNvSpPr txBox="1">
            <a:spLocks noChangeArrowheads="1"/>
          </p:cNvSpPr>
          <p:nvPr/>
        </p:nvSpPr>
        <p:spPr bwMode="auto">
          <a:xfrm>
            <a:off x="8431213" y="33972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d</a:t>
            </a:r>
          </a:p>
        </p:txBody>
      </p:sp>
      <p:sp>
        <p:nvSpPr>
          <p:cNvPr id="93253" name="Text Box 69"/>
          <p:cNvSpPr txBox="1">
            <a:spLocks noChangeArrowheads="1"/>
          </p:cNvSpPr>
          <p:nvPr/>
        </p:nvSpPr>
        <p:spPr bwMode="auto">
          <a:xfrm>
            <a:off x="7461250" y="34131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54" name="Line 70"/>
          <p:cNvSpPr>
            <a:spLocks noChangeShapeType="1"/>
          </p:cNvSpPr>
          <p:nvPr/>
        </p:nvSpPr>
        <p:spPr bwMode="auto">
          <a:xfrm flipH="1">
            <a:off x="7929563" y="3646488"/>
            <a:ext cx="411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55" name="Text Box 71"/>
          <p:cNvSpPr txBox="1">
            <a:spLocks noChangeArrowheads="1"/>
          </p:cNvSpPr>
          <p:nvPr/>
        </p:nvSpPr>
        <p:spPr bwMode="auto">
          <a:xfrm>
            <a:off x="7370763" y="3824288"/>
            <a:ext cx="163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Move #d, R</a:t>
            </a:r>
          </a:p>
        </p:txBody>
      </p:sp>
      <p:sp>
        <p:nvSpPr>
          <p:cNvPr id="93256" name="Text Box 72"/>
          <p:cNvSpPr txBox="1">
            <a:spLocks noChangeArrowheads="1"/>
          </p:cNvSpPr>
          <p:nvPr/>
        </p:nvSpPr>
        <p:spPr bwMode="auto">
          <a:xfrm>
            <a:off x="7945438" y="19875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57" name="Text Box 73"/>
          <p:cNvSpPr txBox="1">
            <a:spLocks noChangeArrowheads="1"/>
          </p:cNvSpPr>
          <p:nvPr/>
        </p:nvSpPr>
        <p:spPr bwMode="auto">
          <a:xfrm>
            <a:off x="8069263" y="1273175"/>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3258" name="Line 74"/>
          <p:cNvSpPr>
            <a:spLocks noChangeShapeType="1"/>
          </p:cNvSpPr>
          <p:nvPr/>
        </p:nvSpPr>
        <p:spPr bwMode="auto">
          <a:xfrm>
            <a:off x="8216900" y="1606550"/>
            <a:ext cx="0" cy="47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59" name="Text Box 75"/>
          <p:cNvSpPr txBox="1">
            <a:spLocks noChangeArrowheads="1"/>
          </p:cNvSpPr>
          <p:nvPr/>
        </p:nvSpPr>
        <p:spPr bwMode="auto">
          <a:xfrm>
            <a:off x="7340600" y="12350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p>
        </p:txBody>
      </p:sp>
      <p:sp>
        <p:nvSpPr>
          <p:cNvPr id="93260" name="Line 76"/>
          <p:cNvSpPr>
            <a:spLocks noChangeShapeType="1"/>
          </p:cNvSpPr>
          <p:nvPr/>
        </p:nvSpPr>
        <p:spPr bwMode="auto">
          <a:xfrm flipH="1">
            <a:off x="7654925" y="1482725"/>
            <a:ext cx="411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61" name="Text Box 77"/>
          <p:cNvSpPr txBox="1">
            <a:spLocks noChangeArrowheads="1"/>
          </p:cNvSpPr>
          <p:nvPr/>
        </p:nvSpPr>
        <p:spPr bwMode="auto">
          <a:xfrm>
            <a:off x="7054850" y="2447925"/>
            <a:ext cx="191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Move R’@, R</a:t>
            </a:r>
          </a:p>
        </p:txBody>
      </p:sp>
    </p:spTree>
    <p:extLst>
      <p:ext uri="{BB962C8B-B14F-4D97-AF65-F5344CB8AC3E}">
        <p14:creationId xmlns:p14="http://schemas.microsoft.com/office/powerpoint/2010/main" val="1503376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1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1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2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2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2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2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19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20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2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20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32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32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2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320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20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2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32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2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2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2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25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321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2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32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32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32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2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32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2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322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322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22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322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322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322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322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2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322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32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2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323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323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323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323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323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323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3241"/>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24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324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324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324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324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324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324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324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325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3251"/>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9325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325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325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6" grpId="0"/>
      <p:bldP spid="93197" grpId="0"/>
      <p:bldP spid="93198" grpId="0"/>
      <p:bldP spid="93199" grpId="0" animBg="1"/>
      <p:bldP spid="93200" grpId="0" animBg="1"/>
      <p:bldP spid="93201" grpId="0"/>
      <p:bldP spid="93202" grpId="0" animBg="1"/>
      <p:bldP spid="93203" grpId="0"/>
      <p:bldP spid="93204" grpId="0"/>
      <p:bldP spid="93205" grpId="0"/>
      <p:bldP spid="93206" grpId="0"/>
      <p:bldP spid="93207" grpId="0" animBg="1"/>
      <p:bldP spid="93208" grpId="0" animBg="1"/>
      <p:bldP spid="93209" grpId="0"/>
      <p:bldP spid="93210" grpId="0" animBg="1"/>
      <p:bldP spid="93211" grpId="0"/>
      <p:bldP spid="93212" grpId="0"/>
      <p:bldP spid="93213" grpId="0"/>
      <p:bldP spid="93214" grpId="0"/>
      <p:bldP spid="93215" grpId="0" animBg="1"/>
      <p:bldP spid="93216" grpId="0" animBg="1"/>
      <p:bldP spid="93217" grpId="0"/>
      <p:bldP spid="93218" grpId="0" animBg="1"/>
      <p:bldP spid="93219" grpId="0"/>
      <p:bldP spid="93220" grpId="0"/>
      <p:bldP spid="93221" grpId="0"/>
      <p:bldP spid="93222" grpId="0" animBg="1"/>
      <p:bldP spid="93223" grpId="0" animBg="1"/>
      <p:bldP spid="93224" grpId="0"/>
      <p:bldP spid="93225" grpId="0"/>
      <p:bldP spid="93226" grpId="0"/>
      <p:bldP spid="93227" grpId="0" animBg="1"/>
      <p:bldP spid="93228" grpId="0" animBg="1"/>
      <p:bldP spid="93229" grpId="0"/>
      <p:bldP spid="93230" grpId="0" animBg="1"/>
      <p:bldP spid="93231" grpId="0"/>
      <p:bldP spid="93232" grpId="0"/>
      <p:bldP spid="93233" grpId="0"/>
      <p:bldP spid="93234" grpId="0" animBg="1"/>
      <p:bldP spid="93235" grpId="0" animBg="1"/>
      <p:bldP spid="93236" grpId="0"/>
      <p:bldP spid="93241" grpId="0" animBg="1"/>
      <p:bldP spid="93242" grpId="0"/>
      <p:bldP spid="93243" grpId="0"/>
      <p:bldP spid="93244" grpId="0"/>
      <p:bldP spid="93245" grpId="0" animBg="1"/>
      <p:bldP spid="93246" grpId="0" animBg="1"/>
      <p:bldP spid="93247" grpId="0"/>
      <p:bldP spid="93248" grpId="0" animBg="1"/>
      <p:bldP spid="93249" grpId="0"/>
      <p:bldP spid="93250" grpId="0" animBg="1"/>
      <p:bldP spid="93251" grpId="0"/>
      <p:bldP spid="93252" grpId="0"/>
      <p:bldP spid="93253" grpId="0"/>
      <p:bldP spid="93254" grpId="0" animBg="1"/>
      <p:bldP spid="93255" grpId="0"/>
      <p:bldP spid="93256" grpId="0"/>
      <p:bldP spid="93257" grpId="0"/>
      <p:bldP spid="93258" grpId="0" animBg="1"/>
      <p:bldP spid="93259" grpId="0"/>
      <p:bldP spid="93260" grpId="0" animBg="1"/>
      <p:bldP spid="9326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p:cNvSpPr>
          <p:nvPr>
            <p:ph type="sldNum" sz="quarter" idx="12"/>
          </p:nvPr>
        </p:nvSpPr>
        <p:spPr/>
        <p:txBody>
          <a:bodyPr/>
          <a:lstStyle/>
          <a:p>
            <a:fld id="{49E104A3-598D-4A2D-90F9-B68EAEBE8670}" type="slidenum">
              <a:rPr lang="en-US"/>
              <a:pPr/>
              <a:t>96</a:t>
            </a:fld>
            <a:endParaRPr lang="en-US"/>
          </a:p>
        </p:txBody>
      </p:sp>
      <p:sp>
        <p:nvSpPr>
          <p:cNvPr id="94210" name="Rectangle 2"/>
          <p:cNvSpPr>
            <a:spLocks noGrp="1" noChangeArrowheads="1"/>
          </p:cNvSpPr>
          <p:nvPr>
            <p:ph type="title"/>
          </p:nvPr>
        </p:nvSpPr>
        <p:spPr>
          <a:xfrm>
            <a:off x="639763" y="0"/>
            <a:ext cx="7772400" cy="1143000"/>
          </a:xfrm>
        </p:spPr>
        <p:txBody>
          <a:bodyPr/>
          <a:lstStyle/>
          <a:p>
            <a:r>
              <a:rPr lang="en-US"/>
              <a:t>Example</a:t>
            </a:r>
          </a:p>
        </p:txBody>
      </p:sp>
      <p:sp>
        <p:nvSpPr>
          <p:cNvPr id="94212" name="Text Box 4"/>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4213" name="Text Box 5"/>
          <p:cNvSpPr txBox="1">
            <a:spLocks noChangeArrowheads="1"/>
          </p:cNvSpPr>
          <p:nvPr/>
        </p:nvSpPr>
        <p:spPr bwMode="auto">
          <a:xfrm>
            <a:off x="2185988" y="24780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4215" name="Text Box 7"/>
          <p:cNvSpPr txBox="1">
            <a:spLocks noChangeArrowheads="1"/>
          </p:cNvSpPr>
          <p:nvPr/>
        </p:nvSpPr>
        <p:spPr bwMode="auto">
          <a:xfrm>
            <a:off x="1531938" y="3406775"/>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a:t>
            </a:r>
          </a:p>
        </p:txBody>
      </p:sp>
      <p:sp>
        <p:nvSpPr>
          <p:cNvPr id="94216" name="Text Box 8"/>
          <p:cNvSpPr txBox="1">
            <a:spLocks noChangeArrowheads="1"/>
          </p:cNvSpPr>
          <p:nvPr/>
        </p:nvSpPr>
        <p:spPr bwMode="auto">
          <a:xfrm>
            <a:off x="2790825" y="34210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4217" name="Text Box 9"/>
          <p:cNvSpPr txBox="1">
            <a:spLocks noChangeArrowheads="1"/>
          </p:cNvSpPr>
          <p:nvPr/>
        </p:nvSpPr>
        <p:spPr bwMode="auto">
          <a:xfrm>
            <a:off x="4941888" y="24653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4218" name="Text Box 10"/>
          <p:cNvSpPr txBox="1">
            <a:spLocks noChangeArrowheads="1"/>
          </p:cNvSpPr>
          <p:nvPr/>
        </p:nvSpPr>
        <p:spPr bwMode="auto">
          <a:xfrm>
            <a:off x="3987800" y="42656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4219" name="Text Box 11"/>
          <p:cNvSpPr txBox="1">
            <a:spLocks noChangeArrowheads="1"/>
          </p:cNvSpPr>
          <p:nvPr/>
        </p:nvSpPr>
        <p:spPr bwMode="auto">
          <a:xfrm>
            <a:off x="3311525" y="5219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b</a:t>
            </a:r>
          </a:p>
        </p:txBody>
      </p:sp>
      <p:sp>
        <p:nvSpPr>
          <p:cNvPr id="94220" name="Text Box 12"/>
          <p:cNvSpPr txBox="1">
            <a:spLocks noChangeArrowheads="1"/>
          </p:cNvSpPr>
          <p:nvPr/>
        </p:nvSpPr>
        <p:spPr bwMode="auto">
          <a:xfrm>
            <a:off x="4573588" y="52149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4221" name="Text Box 13"/>
          <p:cNvSpPr txBox="1">
            <a:spLocks noChangeArrowheads="1"/>
          </p:cNvSpPr>
          <p:nvPr/>
        </p:nvSpPr>
        <p:spPr bwMode="auto">
          <a:xfrm>
            <a:off x="4022725" y="33607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4222" name="Text Box 14"/>
          <p:cNvSpPr txBox="1">
            <a:spLocks noChangeArrowheads="1"/>
          </p:cNvSpPr>
          <p:nvPr/>
        </p:nvSpPr>
        <p:spPr bwMode="auto">
          <a:xfrm>
            <a:off x="6764338" y="334803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4227" name="Text Box 19"/>
          <p:cNvSpPr txBox="1">
            <a:spLocks noChangeArrowheads="1"/>
          </p:cNvSpPr>
          <p:nvPr/>
        </p:nvSpPr>
        <p:spPr bwMode="auto">
          <a:xfrm>
            <a:off x="7677150" y="43132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a:t>
            </a:r>
          </a:p>
        </p:txBody>
      </p:sp>
      <p:sp>
        <p:nvSpPr>
          <p:cNvPr id="94228" name="Line 20"/>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9" name="Line 21"/>
          <p:cNvSpPr>
            <a:spLocks noChangeShapeType="1"/>
          </p:cNvSpPr>
          <p:nvPr/>
        </p:nvSpPr>
        <p:spPr bwMode="auto">
          <a:xfrm flipH="1">
            <a:off x="1803400" y="2838450"/>
            <a:ext cx="442913" cy="712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30" name="Line 22"/>
          <p:cNvSpPr>
            <a:spLocks noChangeShapeType="1"/>
          </p:cNvSpPr>
          <p:nvPr/>
        </p:nvSpPr>
        <p:spPr bwMode="auto">
          <a:xfrm>
            <a:off x="2516188" y="2851150"/>
            <a:ext cx="376237" cy="646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31" name="Line 23"/>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32" name="Line 24"/>
          <p:cNvSpPr>
            <a:spLocks noChangeShapeType="1"/>
          </p:cNvSpPr>
          <p:nvPr/>
        </p:nvSpPr>
        <p:spPr bwMode="auto">
          <a:xfrm flipH="1">
            <a:off x="4303713" y="2838450"/>
            <a:ext cx="685800" cy="617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33" name="Line 25"/>
          <p:cNvSpPr>
            <a:spLocks noChangeShapeType="1"/>
          </p:cNvSpPr>
          <p:nvPr/>
        </p:nvSpPr>
        <p:spPr bwMode="auto">
          <a:xfrm>
            <a:off x="4183063" y="36718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34" name="Line 26"/>
          <p:cNvSpPr>
            <a:spLocks noChangeShapeType="1"/>
          </p:cNvSpPr>
          <p:nvPr/>
        </p:nvSpPr>
        <p:spPr bwMode="auto">
          <a:xfrm flipH="1">
            <a:off x="3551238" y="46672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35" name="Line 27"/>
          <p:cNvSpPr>
            <a:spLocks noChangeShapeType="1"/>
          </p:cNvSpPr>
          <p:nvPr/>
        </p:nvSpPr>
        <p:spPr bwMode="auto">
          <a:xfrm>
            <a:off x="4330700" y="46672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36" name="Text Box 28"/>
          <p:cNvSpPr txBox="1">
            <a:spLocks noChangeArrowheads="1"/>
          </p:cNvSpPr>
          <p:nvPr/>
        </p:nvSpPr>
        <p:spPr bwMode="auto">
          <a:xfrm>
            <a:off x="5837238" y="52689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4237" name="Text Box 29"/>
          <p:cNvSpPr txBox="1">
            <a:spLocks noChangeArrowheads="1"/>
          </p:cNvSpPr>
          <p:nvPr/>
        </p:nvSpPr>
        <p:spPr bwMode="auto">
          <a:xfrm>
            <a:off x="5170488" y="62230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c</a:t>
            </a:r>
          </a:p>
        </p:txBody>
      </p:sp>
      <p:sp>
        <p:nvSpPr>
          <p:cNvPr id="94238" name="Text Box 30"/>
          <p:cNvSpPr txBox="1">
            <a:spLocks noChangeArrowheads="1"/>
          </p:cNvSpPr>
          <p:nvPr/>
        </p:nvSpPr>
        <p:spPr bwMode="auto">
          <a:xfrm>
            <a:off x="6423025" y="62182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4239" name="Text Box 31"/>
          <p:cNvSpPr txBox="1">
            <a:spLocks noChangeArrowheads="1"/>
          </p:cNvSpPr>
          <p:nvPr/>
        </p:nvSpPr>
        <p:spPr bwMode="auto">
          <a:xfrm>
            <a:off x="5872163" y="43640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4240" name="Line 32"/>
          <p:cNvSpPr>
            <a:spLocks noChangeShapeType="1"/>
          </p:cNvSpPr>
          <p:nvPr/>
        </p:nvSpPr>
        <p:spPr bwMode="auto">
          <a:xfrm>
            <a:off x="6032500" y="46751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41" name="Line 33"/>
          <p:cNvSpPr>
            <a:spLocks noChangeShapeType="1"/>
          </p:cNvSpPr>
          <p:nvPr/>
        </p:nvSpPr>
        <p:spPr bwMode="auto">
          <a:xfrm flipH="1">
            <a:off x="5400675" y="56705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42" name="Line 34"/>
          <p:cNvSpPr>
            <a:spLocks noChangeShapeType="1"/>
          </p:cNvSpPr>
          <p:nvPr/>
        </p:nvSpPr>
        <p:spPr bwMode="auto">
          <a:xfrm>
            <a:off x="6180138" y="56705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43" name="Line 35"/>
          <p:cNvSpPr>
            <a:spLocks noChangeShapeType="1"/>
          </p:cNvSpPr>
          <p:nvPr/>
        </p:nvSpPr>
        <p:spPr bwMode="auto">
          <a:xfrm>
            <a:off x="5313363" y="2811463"/>
            <a:ext cx="1465262" cy="698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44" name="Line 36"/>
          <p:cNvSpPr>
            <a:spLocks noChangeShapeType="1"/>
          </p:cNvSpPr>
          <p:nvPr/>
        </p:nvSpPr>
        <p:spPr bwMode="auto">
          <a:xfrm flipH="1">
            <a:off x="6173788" y="3738563"/>
            <a:ext cx="671512"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45" name="Line 37"/>
          <p:cNvSpPr>
            <a:spLocks noChangeShapeType="1"/>
          </p:cNvSpPr>
          <p:nvPr/>
        </p:nvSpPr>
        <p:spPr bwMode="auto">
          <a:xfrm>
            <a:off x="7100888" y="3725863"/>
            <a:ext cx="658812" cy="644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46" name="Text Box 38"/>
          <p:cNvSpPr txBox="1">
            <a:spLocks noChangeArrowheads="1"/>
          </p:cNvSpPr>
          <p:nvPr/>
        </p:nvSpPr>
        <p:spPr bwMode="auto">
          <a:xfrm>
            <a:off x="3014663" y="1071563"/>
            <a:ext cx="310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Georgia" panose="02040502050405020303" pitchFamily="18" charset="0"/>
              </a:rPr>
              <a:t>IR tree for A:=B+C+9</a:t>
            </a:r>
          </a:p>
        </p:txBody>
      </p:sp>
      <p:sp>
        <p:nvSpPr>
          <p:cNvPr id="94254" name="Text Box 46"/>
          <p:cNvSpPr txBox="1">
            <a:spLocks noChangeArrowheads="1"/>
          </p:cNvSpPr>
          <p:nvPr/>
        </p:nvSpPr>
        <p:spPr bwMode="auto">
          <a:xfrm>
            <a:off x="568325" y="5703888"/>
            <a:ext cx="2819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00CC"/>
                </a:solidFill>
                <a:latin typeface="Georgia" panose="02040502050405020303" pitchFamily="18" charset="0"/>
              </a:rPr>
              <a:t>a, b, c are offsets of </a:t>
            </a:r>
          </a:p>
          <a:p>
            <a:pPr algn="ctr"/>
            <a:r>
              <a:rPr lang="en-US">
                <a:solidFill>
                  <a:srgbClr val="0000CC"/>
                </a:solidFill>
                <a:latin typeface="Georgia" panose="02040502050405020303" pitchFamily="18" charset="0"/>
              </a:rPr>
              <a:t>Variables A, B, C</a:t>
            </a:r>
          </a:p>
        </p:txBody>
      </p:sp>
      <p:sp>
        <p:nvSpPr>
          <p:cNvPr id="94255" name="Text Box 47"/>
          <p:cNvSpPr txBox="1">
            <a:spLocks noChangeArrowheads="1"/>
          </p:cNvSpPr>
          <p:nvPr/>
        </p:nvSpPr>
        <p:spPr bwMode="auto">
          <a:xfrm>
            <a:off x="584200" y="4130675"/>
            <a:ext cx="1998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latin typeface="Georgia" panose="02040502050405020303" pitchFamily="18" charset="0"/>
              </a:rPr>
              <a:t>R</a:t>
            </a:r>
            <a:r>
              <a:rPr lang="en-US" baseline="-25000">
                <a:solidFill>
                  <a:srgbClr val="CC0000"/>
                </a:solidFill>
                <a:latin typeface="Georgia" panose="02040502050405020303" pitchFamily="18" charset="0"/>
              </a:rPr>
              <a:t>0</a:t>
            </a:r>
            <a:r>
              <a:rPr lang="en-US">
                <a:solidFill>
                  <a:srgbClr val="CC0000"/>
                </a:solidFill>
                <a:latin typeface="Georgia" panose="02040502050405020303" pitchFamily="18" charset="0"/>
              </a:rPr>
              <a:t> is the base</a:t>
            </a:r>
          </a:p>
          <a:p>
            <a:pPr algn="ctr"/>
            <a:r>
              <a:rPr lang="en-US">
                <a:solidFill>
                  <a:srgbClr val="CC0000"/>
                </a:solidFill>
                <a:latin typeface="Georgia" panose="02040502050405020303" pitchFamily="18" charset="0"/>
              </a:rPr>
              <a:t>register</a:t>
            </a:r>
          </a:p>
        </p:txBody>
      </p:sp>
    </p:spTree>
    <p:extLst>
      <p:ext uri="{BB962C8B-B14F-4D97-AF65-F5344CB8AC3E}">
        <p14:creationId xmlns:p14="http://schemas.microsoft.com/office/powerpoint/2010/main" val="20187393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p:cNvSpPr>
          <p:nvPr>
            <p:ph type="sldNum" sz="quarter" idx="12"/>
          </p:nvPr>
        </p:nvSpPr>
        <p:spPr/>
        <p:txBody>
          <a:bodyPr/>
          <a:lstStyle/>
          <a:p>
            <a:fld id="{C4EB9E1C-23CB-40C6-BF61-C18B16FF0319}" type="slidenum">
              <a:rPr lang="en-US"/>
              <a:pPr/>
              <a:t>97</a:t>
            </a:fld>
            <a:endParaRPr lang="en-US"/>
          </a:p>
        </p:txBody>
      </p:sp>
      <p:sp>
        <p:nvSpPr>
          <p:cNvPr id="95234" name="Rectangle 2"/>
          <p:cNvSpPr>
            <a:spLocks noGrp="1" noChangeArrowheads="1"/>
          </p:cNvSpPr>
          <p:nvPr>
            <p:ph type="title"/>
          </p:nvPr>
        </p:nvSpPr>
        <p:spPr>
          <a:xfrm>
            <a:off x="639763" y="0"/>
            <a:ext cx="7772400" cy="1143000"/>
          </a:xfrm>
        </p:spPr>
        <p:txBody>
          <a:bodyPr/>
          <a:lstStyle/>
          <a:p>
            <a:r>
              <a:rPr lang="en-US"/>
              <a:t>Example …</a:t>
            </a:r>
          </a:p>
        </p:txBody>
      </p:sp>
      <p:sp>
        <p:nvSpPr>
          <p:cNvPr id="95235" name="Text Box 3"/>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5236" name="Text Box 4"/>
          <p:cNvSpPr txBox="1">
            <a:spLocks noChangeArrowheads="1"/>
          </p:cNvSpPr>
          <p:nvPr/>
        </p:nvSpPr>
        <p:spPr bwMode="auto">
          <a:xfrm>
            <a:off x="2185988" y="24780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5237" name="Text Box 5"/>
          <p:cNvSpPr txBox="1">
            <a:spLocks noChangeArrowheads="1"/>
          </p:cNvSpPr>
          <p:nvPr/>
        </p:nvSpPr>
        <p:spPr bwMode="auto">
          <a:xfrm>
            <a:off x="1531938" y="3406775"/>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a:t>
            </a:r>
          </a:p>
        </p:txBody>
      </p:sp>
      <p:sp>
        <p:nvSpPr>
          <p:cNvPr id="95238" name="Text Box 6"/>
          <p:cNvSpPr txBox="1">
            <a:spLocks noChangeArrowheads="1"/>
          </p:cNvSpPr>
          <p:nvPr/>
        </p:nvSpPr>
        <p:spPr bwMode="auto">
          <a:xfrm>
            <a:off x="2790825" y="34210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5239" name="Text Box 7"/>
          <p:cNvSpPr txBox="1">
            <a:spLocks noChangeArrowheads="1"/>
          </p:cNvSpPr>
          <p:nvPr/>
        </p:nvSpPr>
        <p:spPr bwMode="auto">
          <a:xfrm>
            <a:off x="4941888" y="24653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5240" name="Text Box 8"/>
          <p:cNvSpPr txBox="1">
            <a:spLocks noChangeArrowheads="1"/>
          </p:cNvSpPr>
          <p:nvPr/>
        </p:nvSpPr>
        <p:spPr bwMode="auto">
          <a:xfrm>
            <a:off x="3987800" y="42656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5241" name="Text Box 9"/>
          <p:cNvSpPr txBox="1">
            <a:spLocks noChangeArrowheads="1"/>
          </p:cNvSpPr>
          <p:nvPr/>
        </p:nvSpPr>
        <p:spPr bwMode="auto">
          <a:xfrm>
            <a:off x="3311525" y="5219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b</a:t>
            </a:r>
          </a:p>
        </p:txBody>
      </p:sp>
      <p:sp>
        <p:nvSpPr>
          <p:cNvPr id="95242" name="Text Box 10"/>
          <p:cNvSpPr txBox="1">
            <a:spLocks noChangeArrowheads="1"/>
          </p:cNvSpPr>
          <p:nvPr/>
        </p:nvSpPr>
        <p:spPr bwMode="auto">
          <a:xfrm>
            <a:off x="4573588" y="52149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5243" name="Text Box 11"/>
          <p:cNvSpPr txBox="1">
            <a:spLocks noChangeArrowheads="1"/>
          </p:cNvSpPr>
          <p:nvPr/>
        </p:nvSpPr>
        <p:spPr bwMode="auto">
          <a:xfrm>
            <a:off x="4022725" y="33607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5244" name="Text Box 12"/>
          <p:cNvSpPr txBox="1">
            <a:spLocks noChangeArrowheads="1"/>
          </p:cNvSpPr>
          <p:nvPr/>
        </p:nvSpPr>
        <p:spPr bwMode="auto">
          <a:xfrm>
            <a:off x="6764338" y="334803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5245" name="Text Box 13"/>
          <p:cNvSpPr txBox="1">
            <a:spLocks noChangeArrowheads="1"/>
          </p:cNvSpPr>
          <p:nvPr/>
        </p:nvSpPr>
        <p:spPr bwMode="auto">
          <a:xfrm>
            <a:off x="7677150" y="43132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a:t>
            </a:r>
          </a:p>
        </p:txBody>
      </p:sp>
      <p:sp>
        <p:nvSpPr>
          <p:cNvPr id="95246" name="Line 14"/>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7" name="Line 15"/>
          <p:cNvSpPr>
            <a:spLocks noChangeShapeType="1"/>
          </p:cNvSpPr>
          <p:nvPr/>
        </p:nvSpPr>
        <p:spPr bwMode="auto">
          <a:xfrm flipH="1">
            <a:off x="1803400" y="2838450"/>
            <a:ext cx="442913" cy="712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8" name="Line 16"/>
          <p:cNvSpPr>
            <a:spLocks noChangeShapeType="1"/>
          </p:cNvSpPr>
          <p:nvPr/>
        </p:nvSpPr>
        <p:spPr bwMode="auto">
          <a:xfrm>
            <a:off x="2516188" y="2851150"/>
            <a:ext cx="376237" cy="646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9" name="Line 17"/>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0" name="Line 18"/>
          <p:cNvSpPr>
            <a:spLocks noChangeShapeType="1"/>
          </p:cNvSpPr>
          <p:nvPr/>
        </p:nvSpPr>
        <p:spPr bwMode="auto">
          <a:xfrm flipH="1">
            <a:off x="4303713" y="2838450"/>
            <a:ext cx="685800" cy="617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1" name="Line 19"/>
          <p:cNvSpPr>
            <a:spLocks noChangeShapeType="1"/>
          </p:cNvSpPr>
          <p:nvPr/>
        </p:nvSpPr>
        <p:spPr bwMode="auto">
          <a:xfrm>
            <a:off x="4183063" y="36718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2" name="Line 20"/>
          <p:cNvSpPr>
            <a:spLocks noChangeShapeType="1"/>
          </p:cNvSpPr>
          <p:nvPr/>
        </p:nvSpPr>
        <p:spPr bwMode="auto">
          <a:xfrm flipH="1">
            <a:off x="3551238" y="46672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3" name="Line 21"/>
          <p:cNvSpPr>
            <a:spLocks noChangeShapeType="1"/>
          </p:cNvSpPr>
          <p:nvPr/>
        </p:nvSpPr>
        <p:spPr bwMode="auto">
          <a:xfrm>
            <a:off x="4330700" y="46672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4" name="Text Box 22"/>
          <p:cNvSpPr txBox="1">
            <a:spLocks noChangeArrowheads="1"/>
          </p:cNvSpPr>
          <p:nvPr/>
        </p:nvSpPr>
        <p:spPr bwMode="auto">
          <a:xfrm>
            <a:off x="5837238" y="52689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5255" name="Text Box 23"/>
          <p:cNvSpPr txBox="1">
            <a:spLocks noChangeArrowheads="1"/>
          </p:cNvSpPr>
          <p:nvPr/>
        </p:nvSpPr>
        <p:spPr bwMode="auto">
          <a:xfrm>
            <a:off x="5170488" y="62230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c</a:t>
            </a:r>
          </a:p>
        </p:txBody>
      </p:sp>
      <p:sp>
        <p:nvSpPr>
          <p:cNvPr id="95256" name="Text Box 24"/>
          <p:cNvSpPr txBox="1">
            <a:spLocks noChangeArrowheads="1"/>
          </p:cNvSpPr>
          <p:nvPr/>
        </p:nvSpPr>
        <p:spPr bwMode="auto">
          <a:xfrm>
            <a:off x="6423025" y="62182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5257" name="Text Box 25"/>
          <p:cNvSpPr txBox="1">
            <a:spLocks noChangeArrowheads="1"/>
          </p:cNvSpPr>
          <p:nvPr/>
        </p:nvSpPr>
        <p:spPr bwMode="auto">
          <a:xfrm>
            <a:off x="5872163" y="43640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5258" name="Line 26"/>
          <p:cNvSpPr>
            <a:spLocks noChangeShapeType="1"/>
          </p:cNvSpPr>
          <p:nvPr/>
        </p:nvSpPr>
        <p:spPr bwMode="auto">
          <a:xfrm>
            <a:off x="6032500" y="46751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9" name="Line 27"/>
          <p:cNvSpPr>
            <a:spLocks noChangeShapeType="1"/>
          </p:cNvSpPr>
          <p:nvPr/>
        </p:nvSpPr>
        <p:spPr bwMode="auto">
          <a:xfrm flipH="1">
            <a:off x="5400675" y="56705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0" name="Line 28"/>
          <p:cNvSpPr>
            <a:spLocks noChangeShapeType="1"/>
          </p:cNvSpPr>
          <p:nvPr/>
        </p:nvSpPr>
        <p:spPr bwMode="auto">
          <a:xfrm>
            <a:off x="6180138" y="56705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1" name="Line 29"/>
          <p:cNvSpPr>
            <a:spLocks noChangeShapeType="1"/>
          </p:cNvSpPr>
          <p:nvPr/>
        </p:nvSpPr>
        <p:spPr bwMode="auto">
          <a:xfrm>
            <a:off x="5313363" y="2811463"/>
            <a:ext cx="1465262" cy="698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2" name="Line 30"/>
          <p:cNvSpPr>
            <a:spLocks noChangeShapeType="1"/>
          </p:cNvSpPr>
          <p:nvPr/>
        </p:nvSpPr>
        <p:spPr bwMode="auto">
          <a:xfrm flipH="1">
            <a:off x="6173788" y="3738563"/>
            <a:ext cx="671512"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3" name="Line 31"/>
          <p:cNvSpPr>
            <a:spLocks noChangeShapeType="1"/>
          </p:cNvSpPr>
          <p:nvPr/>
        </p:nvSpPr>
        <p:spPr bwMode="auto">
          <a:xfrm>
            <a:off x="7100888" y="3725863"/>
            <a:ext cx="658812" cy="644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8" name="Text Box 36"/>
          <p:cNvSpPr txBox="1">
            <a:spLocks noChangeArrowheads="1"/>
          </p:cNvSpPr>
          <p:nvPr/>
        </p:nvSpPr>
        <p:spPr bwMode="auto">
          <a:xfrm>
            <a:off x="1020763" y="3495675"/>
            <a:ext cx="954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008000"/>
                </a:solidFill>
              </a:rPr>
              <a:t>R</a:t>
            </a:r>
            <a:r>
              <a:rPr lang="en-US" baseline="-25000">
                <a:solidFill>
                  <a:srgbClr val="008000"/>
                </a:solidFill>
              </a:rPr>
              <a:t>1</a:t>
            </a:r>
          </a:p>
        </p:txBody>
      </p:sp>
      <p:sp>
        <p:nvSpPr>
          <p:cNvPr id="95269" name="Text Box 37"/>
          <p:cNvSpPr txBox="1">
            <a:spLocks noChangeArrowheads="1"/>
          </p:cNvSpPr>
          <p:nvPr/>
        </p:nvSpPr>
        <p:spPr bwMode="auto">
          <a:xfrm>
            <a:off x="285750" y="3940175"/>
            <a:ext cx="1728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latin typeface="Georgia" panose="02040502050405020303" pitchFamily="18" charset="0"/>
              </a:rPr>
              <a:t>matches </a:t>
            </a:r>
          </a:p>
          <a:p>
            <a:pPr algn="ctr"/>
            <a:r>
              <a:rPr lang="en-US">
                <a:solidFill>
                  <a:srgbClr val="CC0000"/>
                </a:solidFill>
                <a:latin typeface="Georgia" panose="02040502050405020303" pitchFamily="18" charset="0"/>
              </a:rPr>
              <a:t>move #d, R</a:t>
            </a:r>
          </a:p>
        </p:txBody>
      </p:sp>
      <p:sp>
        <p:nvSpPr>
          <p:cNvPr id="95270" name="Text Box 38"/>
          <p:cNvSpPr txBox="1">
            <a:spLocks noChangeArrowheads="1"/>
          </p:cNvSpPr>
          <p:nvPr/>
        </p:nvSpPr>
        <p:spPr bwMode="auto">
          <a:xfrm>
            <a:off x="6826250" y="679450"/>
            <a:ext cx="18097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3366FF"/>
                </a:solidFill>
                <a:latin typeface="Georgia" panose="02040502050405020303" pitchFamily="18" charset="0"/>
              </a:rPr>
              <a:t>Generate</a:t>
            </a:r>
          </a:p>
          <a:p>
            <a:endParaRPr lang="en-US">
              <a:solidFill>
                <a:srgbClr val="3366FF"/>
              </a:solidFill>
              <a:latin typeface="Georgia" panose="02040502050405020303" pitchFamily="18" charset="0"/>
            </a:endParaRPr>
          </a:p>
          <a:p>
            <a:r>
              <a:rPr lang="en-US">
                <a:solidFill>
                  <a:srgbClr val="3366FF"/>
                </a:solidFill>
                <a:latin typeface="Georgia" panose="02040502050405020303" pitchFamily="18" charset="0"/>
              </a:rPr>
              <a:t>Move #a, R</a:t>
            </a:r>
            <a:r>
              <a:rPr lang="en-US" baseline="-25000">
                <a:solidFill>
                  <a:srgbClr val="3366FF"/>
                </a:solidFill>
                <a:latin typeface="Georgia" panose="02040502050405020303" pitchFamily="18" charset="0"/>
              </a:rPr>
              <a:t>1</a:t>
            </a:r>
          </a:p>
        </p:txBody>
      </p:sp>
    </p:spTree>
    <p:extLst>
      <p:ext uri="{BB962C8B-B14F-4D97-AF65-F5344CB8AC3E}">
        <p14:creationId xmlns:p14="http://schemas.microsoft.com/office/powerpoint/2010/main" val="127702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95237">
                                            <p:txEl>
                                              <p:pRg st="0" end="0"/>
                                            </p:txEl>
                                          </p:spTgt>
                                        </p:tgtEl>
                                      </p:cBhvr>
                                    </p:animEffect>
                                    <p:set>
                                      <p:cBhvr>
                                        <p:cTn id="7" dur="1" fill="hold">
                                          <p:stCondLst>
                                            <p:cond delay="499"/>
                                          </p:stCondLst>
                                        </p:cTn>
                                        <p:tgtEl>
                                          <p:spTgt spid="95237">
                                            <p:txEl>
                                              <p:pRg st="0" end="0"/>
                                            </p:txEl>
                                          </p:spTgt>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95269"/>
                                        </p:tgtEl>
                                        <p:attrNameLst>
                                          <p:attrName>style.visibility</p:attrName>
                                        </p:attrNameLst>
                                      </p:cBhvr>
                                      <p:to>
                                        <p:strVal val="visible"/>
                                      </p:to>
                                    </p:set>
                                  </p:childTnLst>
                                </p:cTn>
                              </p:par>
                              <p:par>
                                <p:cTn id="10" presetID="3" presetClass="exit" presetSubtype="10" fill="hold" grpId="1" nodeType="withEffect">
                                  <p:stCondLst>
                                    <p:cond delay="0"/>
                                  </p:stCondLst>
                                  <p:childTnLst>
                                    <p:animEffect transition="out" filter="blinds(horizontal)">
                                      <p:cBhvr>
                                        <p:cTn id="11" dur="500"/>
                                        <p:tgtEl>
                                          <p:spTgt spid="95269"/>
                                        </p:tgtEl>
                                      </p:cBhvr>
                                    </p:animEffect>
                                    <p:set>
                                      <p:cBhvr>
                                        <p:cTn id="12" dur="1" fill="hold">
                                          <p:stCondLst>
                                            <p:cond delay="499"/>
                                          </p:stCondLst>
                                        </p:cTn>
                                        <p:tgtEl>
                                          <p:spTgt spid="9526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9526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7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2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9" grpId="0"/>
      <p:bldP spid="95269"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39"/>
          <p:cNvSpPr>
            <a:spLocks noGrp="1"/>
          </p:cNvSpPr>
          <p:nvPr>
            <p:ph type="sldNum" sz="quarter" idx="12"/>
          </p:nvPr>
        </p:nvSpPr>
        <p:spPr/>
        <p:txBody>
          <a:bodyPr/>
          <a:lstStyle/>
          <a:p>
            <a:fld id="{472FCBF7-0A92-440E-9D06-9B32B01F0878}" type="slidenum">
              <a:rPr lang="en-US"/>
              <a:pPr/>
              <a:t>98</a:t>
            </a:fld>
            <a:endParaRPr lang="en-US"/>
          </a:p>
        </p:txBody>
      </p:sp>
      <p:sp>
        <p:nvSpPr>
          <p:cNvPr id="96258" name="Rectangle 2"/>
          <p:cNvSpPr>
            <a:spLocks noGrp="1" noChangeArrowheads="1"/>
          </p:cNvSpPr>
          <p:nvPr>
            <p:ph type="title"/>
          </p:nvPr>
        </p:nvSpPr>
        <p:spPr>
          <a:xfrm>
            <a:off x="639763" y="0"/>
            <a:ext cx="7772400" cy="1143000"/>
          </a:xfrm>
        </p:spPr>
        <p:txBody>
          <a:bodyPr/>
          <a:lstStyle/>
          <a:p>
            <a:r>
              <a:rPr lang="en-US"/>
              <a:t>Example …</a:t>
            </a:r>
          </a:p>
        </p:txBody>
      </p:sp>
      <p:sp>
        <p:nvSpPr>
          <p:cNvPr id="96259" name="Text Box 3"/>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6260" name="Text Box 4"/>
          <p:cNvSpPr txBox="1">
            <a:spLocks noChangeArrowheads="1"/>
          </p:cNvSpPr>
          <p:nvPr/>
        </p:nvSpPr>
        <p:spPr bwMode="auto">
          <a:xfrm>
            <a:off x="2185988" y="24780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6262" name="Text Box 6"/>
          <p:cNvSpPr txBox="1">
            <a:spLocks noChangeArrowheads="1"/>
          </p:cNvSpPr>
          <p:nvPr/>
        </p:nvSpPr>
        <p:spPr bwMode="auto">
          <a:xfrm>
            <a:off x="2790825" y="34210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6263" name="Text Box 7"/>
          <p:cNvSpPr txBox="1">
            <a:spLocks noChangeArrowheads="1"/>
          </p:cNvSpPr>
          <p:nvPr/>
        </p:nvSpPr>
        <p:spPr bwMode="auto">
          <a:xfrm>
            <a:off x="4941888" y="24653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6264" name="Text Box 8"/>
          <p:cNvSpPr txBox="1">
            <a:spLocks noChangeArrowheads="1"/>
          </p:cNvSpPr>
          <p:nvPr/>
        </p:nvSpPr>
        <p:spPr bwMode="auto">
          <a:xfrm>
            <a:off x="3987800" y="42656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6265" name="Text Box 9"/>
          <p:cNvSpPr txBox="1">
            <a:spLocks noChangeArrowheads="1"/>
          </p:cNvSpPr>
          <p:nvPr/>
        </p:nvSpPr>
        <p:spPr bwMode="auto">
          <a:xfrm>
            <a:off x="3311525" y="5219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b</a:t>
            </a:r>
          </a:p>
        </p:txBody>
      </p:sp>
      <p:sp>
        <p:nvSpPr>
          <p:cNvPr id="96266" name="Text Box 10"/>
          <p:cNvSpPr txBox="1">
            <a:spLocks noChangeArrowheads="1"/>
          </p:cNvSpPr>
          <p:nvPr/>
        </p:nvSpPr>
        <p:spPr bwMode="auto">
          <a:xfrm>
            <a:off x="4573588" y="52149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6267" name="Text Box 11"/>
          <p:cNvSpPr txBox="1">
            <a:spLocks noChangeArrowheads="1"/>
          </p:cNvSpPr>
          <p:nvPr/>
        </p:nvSpPr>
        <p:spPr bwMode="auto">
          <a:xfrm>
            <a:off x="4022725" y="33607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6268" name="Text Box 12"/>
          <p:cNvSpPr txBox="1">
            <a:spLocks noChangeArrowheads="1"/>
          </p:cNvSpPr>
          <p:nvPr/>
        </p:nvSpPr>
        <p:spPr bwMode="auto">
          <a:xfrm>
            <a:off x="6764338" y="334803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6269" name="Text Box 13"/>
          <p:cNvSpPr txBox="1">
            <a:spLocks noChangeArrowheads="1"/>
          </p:cNvSpPr>
          <p:nvPr/>
        </p:nvSpPr>
        <p:spPr bwMode="auto">
          <a:xfrm>
            <a:off x="7677150" y="43132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a:t>
            </a:r>
          </a:p>
        </p:txBody>
      </p:sp>
      <p:sp>
        <p:nvSpPr>
          <p:cNvPr id="96270" name="Line 14"/>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1" name="Line 15"/>
          <p:cNvSpPr>
            <a:spLocks noChangeShapeType="1"/>
          </p:cNvSpPr>
          <p:nvPr/>
        </p:nvSpPr>
        <p:spPr bwMode="auto">
          <a:xfrm flipH="1">
            <a:off x="1803400" y="2838450"/>
            <a:ext cx="442913" cy="712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2" name="Line 16"/>
          <p:cNvSpPr>
            <a:spLocks noChangeShapeType="1"/>
          </p:cNvSpPr>
          <p:nvPr/>
        </p:nvSpPr>
        <p:spPr bwMode="auto">
          <a:xfrm>
            <a:off x="2516188" y="2851150"/>
            <a:ext cx="376237" cy="646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3" name="Line 17"/>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4" name="Line 18"/>
          <p:cNvSpPr>
            <a:spLocks noChangeShapeType="1"/>
          </p:cNvSpPr>
          <p:nvPr/>
        </p:nvSpPr>
        <p:spPr bwMode="auto">
          <a:xfrm flipH="1">
            <a:off x="4303713" y="2838450"/>
            <a:ext cx="685800" cy="617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5" name="Line 19"/>
          <p:cNvSpPr>
            <a:spLocks noChangeShapeType="1"/>
          </p:cNvSpPr>
          <p:nvPr/>
        </p:nvSpPr>
        <p:spPr bwMode="auto">
          <a:xfrm>
            <a:off x="4183063" y="36718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6" name="Line 20"/>
          <p:cNvSpPr>
            <a:spLocks noChangeShapeType="1"/>
          </p:cNvSpPr>
          <p:nvPr/>
        </p:nvSpPr>
        <p:spPr bwMode="auto">
          <a:xfrm flipH="1">
            <a:off x="3551238" y="46672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7" name="Line 21"/>
          <p:cNvSpPr>
            <a:spLocks noChangeShapeType="1"/>
          </p:cNvSpPr>
          <p:nvPr/>
        </p:nvSpPr>
        <p:spPr bwMode="auto">
          <a:xfrm>
            <a:off x="4330700" y="46672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8" name="Text Box 22"/>
          <p:cNvSpPr txBox="1">
            <a:spLocks noChangeArrowheads="1"/>
          </p:cNvSpPr>
          <p:nvPr/>
        </p:nvSpPr>
        <p:spPr bwMode="auto">
          <a:xfrm>
            <a:off x="5837238" y="52689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6279" name="Text Box 23"/>
          <p:cNvSpPr txBox="1">
            <a:spLocks noChangeArrowheads="1"/>
          </p:cNvSpPr>
          <p:nvPr/>
        </p:nvSpPr>
        <p:spPr bwMode="auto">
          <a:xfrm>
            <a:off x="5170488" y="62230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c</a:t>
            </a:r>
          </a:p>
        </p:txBody>
      </p:sp>
      <p:sp>
        <p:nvSpPr>
          <p:cNvPr id="96280" name="Text Box 24"/>
          <p:cNvSpPr txBox="1">
            <a:spLocks noChangeArrowheads="1"/>
          </p:cNvSpPr>
          <p:nvPr/>
        </p:nvSpPr>
        <p:spPr bwMode="auto">
          <a:xfrm>
            <a:off x="6423025" y="62182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6281" name="Text Box 25"/>
          <p:cNvSpPr txBox="1">
            <a:spLocks noChangeArrowheads="1"/>
          </p:cNvSpPr>
          <p:nvPr/>
        </p:nvSpPr>
        <p:spPr bwMode="auto">
          <a:xfrm>
            <a:off x="5872163" y="43640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6282" name="Line 26"/>
          <p:cNvSpPr>
            <a:spLocks noChangeShapeType="1"/>
          </p:cNvSpPr>
          <p:nvPr/>
        </p:nvSpPr>
        <p:spPr bwMode="auto">
          <a:xfrm>
            <a:off x="6032500" y="46751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3" name="Line 27"/>
          <p:cNvSpPr>
            <a:spLocks noChangeShapeType="1"/>
          </p:cNvSpPr>
          <p:nvPr/>
        </p:nvSpPr>
        <p:spPr bwMode="auto">
          <a:xfrm flipH="1">
            <a:off x="5400675" y="56705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4" name="Line 28"/>
          <p:cNvSpPr>
            <a:spLocks noChangeShapeType="1"/>
          </p:cNvSpPr>
          <p:nvPr/>
        </p:nvSpPr>
        <p:spPr bwMode="auto">
          <a:xfrm>
            <a:off x="6180138" y="56705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5" name="Line 29"/>
          <p:cNvSpPr>
            <a:spLocks noChangeShapeType="1"/>
          </p:cNvSpPr>
          <p:nvPr/>
        </p:nvSpPr>
        <p:spPr bwMode="auto">
          <a:xfrm>
            <a:off x="5313363" y="2811463"/>
            <a:ext cx="1465262" cy="698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6" name="Line 30"/>
          <p:cNvSpPr>
            <a:spLocks noChangeShapeType="1"/>
          </p:cNvSpPr>
          <p:nvPr/>
        </p:nvSpPr>
        <p:spPr bwMode="auto">
          <a:xfrm flipH="1">
            <a:off x="6173788" y="3738563"/>
            <a:ext cx="671512"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7" name="Line 31"/>
          <p:cNvSpPr>
            <a:spLocks noChangeShapeType="1"/>
          </p:cNvSpPr>
          <p:nvPr/>
        </p:nvSpPr>
        <p:spPr bwMode="auto">
          <a:xfrm>
            <a:off x="7100888" y="3725863"/>
            <a:ext cx="658812" cy="644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9" name="Text Box 33"/>
          <p:cNvSpPr txBox="1">
            <a:spLocks noChangeArrowheads="1"/>
          </p:cNvSpPr>
          <p:nvPr/>
        </p:nvSpPr>
        <p:spPr bwMode="auto">
          <a:xfrm>
            <a:off x="1577975" y="350361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8000"/>
                </a:solidFill>
              </a:rPr>
              <a:t>R</a:t>
            </a:r>
            <a:r>
              <a:rPr lang="en-US" baseline="-25000">
                <a:solidFill>
                  <a:srgbClr val="008000"/>
                </a:solidFill>
              </a:rPr>
              <a:t>1</a:t>
            </a:r>
          </a:p>
        </p:txBody>
      </p:sp>
      <p:sp>
        <p:nvSpPr>
          <p:cNvPr id="96290" name="Text Box 34"/>
          <p:cNvSpPr txBox="1">
            <a:spLocks noChangeArrowheads="1"/>
          </p:cNvSpPr>
          <p:nvPr/>
        </p:nvSpPr>
        <p:spPr bwMode="auto">
          <a:xfrm>
            <a:off x="981075" y="4106863"/>
            <a:ext cx="1465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latin typeface="Georgia" panose="02040502050405020303" pitchFamily="18" charset="0"/>
              </a:rPr>
              <a:t>matches </a:t>
            </a:r>
          </a:p>
          <a:p>
            <a:pPr algn="ctr"/>
            <a:r>
              <a:rPr lang="en-US">
                <a:solidFill>
                  <a:srgbClr val="CC0000"/>
                </a:solidFill>
                <a:latin typeface="Georgia" panose="02040502050405020303" pitchFamily="18" charset="0"/>
              </a:rPr>
              <a:t>Add R’, R</a:t>
            </a:r>
          </a:p>
        </p:txBody>
      </p:sp>
      <p:sp>
        <p:nvSpPr>
          <p:cNvPr id="96291" name="Text Box 35"/>
          <p:cNvSpPr txBox="1">
            <a:spLocks noChangeArrowheads="1"/>
          </p:cNvSpPr>
          <p:nvPr/>
        </p:nvSpPr>
        <p:spPr bwMode="auto">
          <a:xfrm>
            <a:off x="6826250" y="679450"/>
            <a:ext cx="1809750"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3366FF"/>
                </a:solidFill>
                <a:latin typeface="Georgia" panose="02040502050405020303" pitchFamily="18" charset="0"/>
              </a:rPr>
              <a:t>Generate</a:t>
            </a:r>
          </a:p>
          <a:p>
            <a:endParaRPr lang="en-US">
              <a:solidFill>
                <a:srgbClr val="3366FF"/>
              </a:solidFill>
              <a:latin typeface="Georgia" panose="02040502050405020303" pitchFamily="18" charset="0"/>
            </a:endParaRPr>
          </a:p>
          <a:p>
            <a:r>
              <a:rPr lang="en-US">
                <a:solidFill>
                  <a:srgbClr val="3366FF"/>
                </a:solidFill>
                <a:latin typeface="Georgia" panose="02040502050405020303" pitchFamily="18" charset="0"/>
              </a:rPr>
              <a:t>Move #a,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 R</a:t>
            </a:r>
            <a:r>
              <a:rPr lang="en-US" baseline="-25000">
                <a:solidFill>
                  <a:srgbClr val="3366FF"/>
                </a:solidFill>
                <a:latin typeface="Georgia" panose="02040502050405020303" pitchFamily="18" charset="0"/>
              </a:rPr>
              <a:t>1</a:t>
            </a:r>
          </a:p>
          <a:p>
            <a:endParaRPr lang="en-US" baseline="-25000">
              <a:solidFill>
                <a:srgbClr val="3366FF"/>
              </a:solidFill>
              <a:latin typeface="Georgia" panose="02040502050405020303" pitchFamily="18" charset="0"/>
            </a:endParaRPr>
          </a:p>
        </p:txBody>
      </p:sp>
      <p:sp>
        <p:nvSpPr>
          <p:cNvPr id="96292" name="Text Box 36"/>
          <p:cNvSpPr txBox="1">
            <a:spLocks noChangeArrowheads="1"/>
          </p:cNvSpPr>
          <p:nvPr/>
        </p:nvSpPr>
        <p:spPr bwMode="auto">
          <a:xfrm>
            <a:off x="2195513" y="2479675"/>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96293" name="Text Box 37"/>
          <p:cNvSpPr txBox="1">
            <a:spLocks noChangeArrowheads="1"/>
          </p:cNvSpPr>
          <p:nvPr/>
        </p:nvSpPr>
        <p:spPr bwMode="auto">
          <a:xfrm>
            <a:off x="2800350" y="34226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R</a:t>
            </a:r>
            <a:r>
              <a:rPr lang="en-US" baseline="-25000">
                <a:solidFill>
                  <a:srgbClr val="CC0000"/>
                </a:solidFill>
              </a:rPr>
              <a:t>0</a:t>
            </a:r>
          </a:p>
        </p:txBody>
      </p:sp>
      <p:sp>
        <p:nvSpPr>
          <p:cNvPr id="96294" name="Line 38"/>
          <p:cNvSpPr>
            <a:spLocks noChangeShapeType="1"/>
          </p:cNvSpPr>
          <p:nvPr/>
        </p:nvSpPr>
        <p:spPr bwMode="auto">
          <a:xfrm flipH="1">
            <a:off x="1812925" y="2840038"/>
            <a:ext cx="442913" cy="712787"/>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95" name="Line 39"/>
          <p:cNvSpPr>
            <a:spLocks noChangeShapeType="1"/>
          </p:cNvSpPr>
          <p:nvPr/>
        </p:nvSpPr>
        <p:spPr bwMode="auto">
          <a:xfrm>
            <a:off x="2525713" y="2852738"/>
            <a:ext cx="376237" cy="646112"/>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96" name="Text Box 40"/>
          <p:cNvSpPr txBox="1">
            <a:spLocks noChangeArrowheads="1"/>
          </p:cNvSpPr>
          <p:nvPr/>
        </p:nvSpPr>
        <p:spPr bwMode="auto">
          <a:xfrm>
            <a:off x="1587500" y="3505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R</a:t>
            </a:r>
            <a:r>
              <a:rPr lang="en-US" baseline="-25000">
                <a:solidFill>
                  <a:srgbClr val="CC0000"/>
                </a:solidFill>
              </a:rPr>
              <a:t>1</a:t>
            </a:r>
          </a:p>
        </p:txBody>
      </p:sp>
      <p:sp>
        <p:nvSpPr>
          <p:cNvPr id="96297" name="Text Box 41"/>
          <p:cNvSpPr txBox="1">
            <a:spLocks noChangeArrowheads="1"/>
          </p:cNvSpPr>
          <p:nvPr/>
        </p:nvSpPr>
        <p:spPr bwMode="auto">
          <a:xfrm>
            <a:off x="2133600" y="2498725"/>
            <a:ext cx="46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latin typeface="Comic Sans MS" panose="030F0702030302020204" pitchFamily="66" charset="0"/>
              </a:rPr>
              <a:t>R</a:t>
            </a:r>
            <a:r>
              <a:rPr lang="en-US" baseline="-25000">
                <a:solidFill>
                  <a:srgbClr val="008000"/>
                </a:solidFill>
                <a:latin typeface="Comic Sans MS" panose="030F0702030302020204" pitchFamily="66" charset="0"/>
              </a:rPr>
              <a:t>1</a:t>
            </a:r>
          </a:p>
        </p:txBody>
      </p:sp>
    </p:spTree>
    <p:extLst>
      <p:ext uri="{BB962C8B-B14F-4D97-AF65-F5344CB8AC3E}">
        <p14:creationId xmlns:p14="http://schemas.microsoft.com/office/powerpoint/2010/main" val="232085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96260"/>
                                        </p:tgtEl>
                                      </p:cBhvr>
                                    </p:animEffect>
                                    <p:set>
                                      <p:cBhvr>
                                        <p:cTn id="7" dur="1" fill="hold">
                                          <p:stCondLst>
                                            <p:cond delay="499"/>
                                          </p:stCondLst>
                                        </p:cTn>
                                        <p:tgtEl>
                                          <p:spTgt spid="9626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6262"/>
                                        </p:tgtEl>
                                      </p:cBhvr>
                                    </p:animEffect>
                                    <p:set>
                                      <p:cBhvr>
                                        <p:cTn id="10" dur="1" fill="hold">
                                          <p:stCondLst>
                                            <p:cond delay="499"/>
                                          </p:stCondLst>
                                        </p:cTn>
                                        <p:tgtEl>
                                          <p:spTgt spid="96262"/>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6271"/>
                                        </p:tgtEl>
                                      </p:cBhvr>
                                    </p:animEffect>
                                    <p:set>
                                      <p:cBhvr>
                                        <p:cTn id="13" dur="1" fill="hold">
                                          <p:stCondLst>
                                            <p:cond delay="499"/>
                                          </p:stCondLst>
                                        </p:cTn>
                                        <p:tgtEl>
                                          <p:spTgt spid="96271"/>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96272"/>
                                        </p:tgtEl>
                                      </p:cBhvr>
                                    </p:animEffect>
                                    <p:set>
                                      <p:cBhvr>
                                        <p:cTn id="16" dur="1" fill="hold">
                                          <p:stCondLst>
                                            <p:cond delay="499"/>
                                          </p:stCondLst>
                                        </p:cTn>
                                        <p:tgtEl>
                                          <p:spTgt spid="96272"/>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96289"/>
                                        </p:tgtEl>
                                      </p:cBhvr>
                                    </p:animEffect>
                                    <p:set>
                                      <p:cBhvr>
                                        <p:cTn id="19" dur="1" fill="hold">
                                          <p:stCondLst>
                                            <p:cond delay="499"/>
                                          </p:stCondLst>
                                        </p:cTn>
                                        <p:tgtEl>
                                          <p:spTgt spid="96289"/>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9629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629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629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629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629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629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96291">
                                            <p:txEl>
                                              <p:pRg st="3" end="3"/>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xit" presetSubtype="10" fill="hold" grpId="1" nodeType="clickEffect">
                                  <p:stCondLst>
                                    <p:cond delay="0"/>
                                  </p:stCondLst>
                                  <p:childTnLst>
                                    <p:animEffect transition="out" filter="blinds(horizontal)">
                                      <p:cBhvr>
                                        <p:cTn id="39" dur="500"/>
                                        <p:tgtEl>
                                          <p:spTgt spid="96260"/>
                                        </p:tgtEl>
                                      </p:cBhvr>
                                    </p:animEffect>
                                    <p:set>
                                      <p:cBhvr>
                                        <p:cTn id="40" dur="1" fill="hold">
                                          <p:stCondLst>
                                            <p:cond delay="499"/>
                                          </p:stCondLst>
                                        </p:cTn>
                                        <p:tgtEl>
                                          <p:spTgt spid="96260"/>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96262"/>
                                        </p:tgtEl>
                                      </p:cBhvr>
                                    </p:animEffect>
                                    <p:set>
                                      <p:cBhvr>
                                        <p:cTn id="43" dur="1" fill="hold">
                                          <p:stCondLst>
                                            <p:cond delay="499"/>
                                          </p:stCondLst>
                                        </p:cTn>
                                        <p:tgtEl>
                                          <p:spTgt spid="96262"/>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96271"/>
                                        </p:tgtEl>
                                      </p:cBhvr>
                                    </p:animEffect>
                                    <p:set>
                                      <p:cBhvr>
                                        <p:cTn id="46" dur="1" fill="hold">
                                          <p:stCondLst>
                                            <p:cond delay="499"/>
                                          </p:stCondLst>
                                        </p:cTn>
                                        <p:tgtEl>
                                          <p:spTgt spid="96271"/>
                                        </p:tgtEl>
                                        <p:attrNameLst>
                                          <p:attrName>style.visibility</p:attrName>
                                        </p:attrNameLst>
                                      </p:cBhvr>
                                      <p:to>
                                        <p:strVal val="hidden"/>
                                      </p:to>
                                    </p:set>
                                  </p:childTnLst>
                                </p:cTn>
                              </p:par>
                              <p:par>
                                <p:cTn id="47" presetID="3" presetClass="exit" presetSubtype="10" fill="hold" grpId="1" nodeType="withEffect">
                                  <p:stCondLst>
                                    <p:cond delay="0"/>
                                  </p:stCondLst>
                                  <p:childTnLst>
                                    <p:animEffect transition="out" filter="blinds(horizontal)">
                                      <p:cBhvr>
                                        <p:cTn id="48" dur="500"/>
                                        <p:tgtEl>
                                          <p:spTgt spid="96272"/>
                                        </p:tgtEl>
                                      </p:cBhvr>
                                    </p:animEffect>
                                    <p:set>
                                      <p:cBhvr>
                                        <p:cTn id="49" dur="1" fill="hold">
                                          <p:stCondLst>
                                            <p:cond delay="499"/>
                                          </p:stCondLst>
                                        </p:cTn>
                                        <p:tgtEl>
                                          <p:spTgt spid="96272"/>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96289"/>
                                        </p:tgtEl>
                                      </p:cBhvr>
                                    </p:animEffect>
                                    <p:set>
                                      <p:cBhvr>
                                        <p:cTn id="52" dur="1" fill="hold">
                                          <p:stCondLst>
                                            <p:cond delay="499"/>
                                          </p:stCondLst>
                                        </p:cTn>
                                        <p:tgtEl>
                                          <p:spTgt spid="96289"/>
                                        </p:tgtEl>
                                        <p:attrNameLst>
                                          <p:attrName>style.visibility</p:attrName>
                                        </p:attrNameLst>
                                      </p:cBhvr>
                                      <p:to>
                                        <p:strVal val="hidden"/>
                                      </p:to>
                                    </p:set>
                                  </p:childTnLst>
                                </p:cTn>
                              </p:par>
                              <p:par>
                                <p:cTn id="53" presetID="3" presetClass="exit" presetSubtype="10" fill="hold" grpId="1" nodeType="withEffect">
                                  <p:stCondLst>
                                    <p:cond delay="0"/>
                                  </p:stCondLst>
                                  <p:childTnLst>
                                    <p:animEffect transition="out" filter="blinds(horizontal)">
                                      <p:cBhvr>
                                        <p:cTn id="54" dur="500"/>
                                        <p:tgtEl>
                                          <p:spTgt spid="96292"/>
                                        </p:tgtEl>
                                      </p:cBhvr>
                                    </p:animEffect>
                                    <p:set>
                                      <p:cBhvr>
                                        <p:cTn id="55" dur="1" fill="hold">
                                          <p:stCondLst>
                                            <p:cond delay="499"/>
                                          </p:stCondLst>
                                        </p:cTn>
                                        <p:tgtEl>
                                          <p:spTgt spid="96292"/>
                                        </p:tgtEl>
                                        <p:attrNameLst>
                                          <p:attrName>style.visibility</p:attrName>
                                        </p:attrNameLst>
                                      </p:cBhvr>
                                      <p:to>
                                        <p:strVal val="hidden"/>
                                      </p:to>
                                    </p:set>
                                  </p:childTnLst>
                                </p:cTn>
                              </p:par>
                              <p:par>
                                <p:cTn id="56" presetID="3" presetClass="exit" presetSubtype="10" fill="hold" grpId="1" nodeType="withEffect">
                                  <p:stCondLst>
                                    <p:cond delay="0"/>
                                  </p:stCondLst>
                                  <p:childTnLst>
                                    <p:animEffect transition="out" filter="blinds(horizontal)">
                                      <p:cBhvr>
                                        <p:cTn id="57" dur="500"/>
                                        <p:tgtEl>
                                          <p:spTgt spid="96293"/>
                                        </p:tgtEl>
                                      </p:cBhvr>
                                    </p:animEffect>
                                    <p:set>
                                      <p:cBhvr>
                                        <p:cTn id="58" dur="1" fill="hold">
                                          <p:stCondLst>
                                            <p:cond delay="499"/>
                                          </p:stCondLst>
                                        </p:cTn>
                                        <p:tgtEl>
                                          <p:spTgt spid="96293"/>
                                        </p:tgtEl>
                                        <p:attrNameLst>
                                          <p:attrName>style.visibility</p:attrName>
                                        </p:attrNameLst>
                                      </p:cBhvr>
                                      <p:to>
                                        <p:strVal val="hidden"/>
                                      </p:to>
                                    </p:set>
                                  </p:childTnLst>
                                </p:cTn>
                              </p:par>
                              <p:par>
                                <p:cTn id="59" presetID="3" presetClass="exit" presetSubtype="10" fill="hold" grpId="1" nodeType="withEffect">
                                  <p:stCondLst>
                                    <p:cond delay="0"/>
                                  </p:stCondLst>
                                  <p:childTnLst>
                                    <p:animEffect transition="out" filter="blinds(horizontal)">
                                      <p:cBhvr>
                                        <p:cTn id="60" dur="500"/>
                                        <p:tgtEl>
                                          <p:spTgt spid="96294"/>
                                        </p:tgtEl>
                                      </p:cBhvr>
                                    </p:animEffect>
                                    <p:set>
                                      <p:cBhvr>
                                        <p:cTn id="61" dur="1" fill="hold">
                                          <p:stCondLst>
                                            <p:cond delay="499"/>
                                          </p:stCondLst>
                                        </p:cTn>
                                        <p:tgtEl>
                                          <p:spTgt spid="96294"/>
                                        </p:tgtEl>
                                        <p:attrNameLst>
                                          <p:attrName>style.visibility</p:attrName>
                                        </p:attrNameLst>
                                      </p:cBhvr>
                                      <p:to>
                                        <p:strVal val="hidden"/>
                                      </p:to>
                                    </p:set>
                                  </p:childTnLst>
                                </p:cTn>
                              </p:par>
                              <p:par>
                                <p:cTn id="62" presetID="3" presetClass="exit" presetSubtype="10" fill="hold" grpId="1" nodeType="withEffect">
                                  <p:stCondLst>
                                    <p:cond delay="0"/>
                                  </p:stCondLst>
                                  <p:childTnLst>
                                    <p:animEffect transition="out" filter="blinds(horizontal)">
                                      <p:cBhvr>
                                        <p:cTn id="63" dur="500"/>
                                        <p:tgtEl>
                                          <p:spTgt spid="96295"/>
                                        </p:tgtEl>
                                      </p:cBhvr>
                                    </p:animEffect>
                                    <p:set>
                                      <p:cBhvr>
                                        <p:cTn id="64" dur="1" fill="hold">
                                          <p:stCondLst>
                                            <p:cond delay="499"/>
                                          </p:stCondLst>
                                        </p:cTn>
                                        <p:tgtEl>
                                          <p:spTgt spid="96295"/>
                                        </p:tgtEl>
                                        <p:attrNameLst>
                                          <p:attrName>style.visibility</p:attrName>
                                        </p:attrNameLst>
                                      </p:cBhvr>
                                      <p:to>
                                        <p:strVal val="hidden"/>
                                      </p:to>
                                    </p:set>
                                  </p:childTnLst>
                                </p:cTn>
                              </p:par>
                              <p:par>
                                <p:cTn id="65" presetID="3" presetClass="exit" presetSubtype="10" fill="hold" grpId="1" nodeType="withEffect">
                                  <p:stCondLst>
                                    <p:cond delay="0"/>
                                  </p:stCondLst>
                                  <p:childTnLst>
                                    <p:animEffect transition="out" filter="blinds(horizontal)">
                                      <p:cBhvr>
                                        <p:cTn id="66" dur="500"/>
                                        <p:tgtEl>
                                          <p:spTgt spid="96296"/>
                                        </p:tgtEl>
                                      </p:cBhvr>
                                    </p:animEffect>
                                    <p:set>
                                      <p:cBhvr>
                                        <p:cTn id="67" dur="1" fill="hold">
                                          <p:stCondLst>
                                            <p:cond delay="499"/>
                                          </p:stCondLst>
                                        </p:cTn>
                                        <p:tgtEl>
                                          <p:spTgt spid="96296"/>
                                        </p:tgtEl>
                                        <p:attrNameLst>
                                          <p:attrName>style.visibility</p:attrName>
                                        </p:attrNameLst>
                                      </p:cBhvr>
                                      <p:to>
                                        <p:strVal val="hidden"/>
                                      </p:to>
                                    </p:set>
                                  </p:childTnLst>
                                </p:cTn>
                              </p:par>
                              <p:par>
                                <p:cTn id="68" presetID="3" presetClass="exit" presetSubtype="10" fill="hold" grpId="1" nodeType="withEffect">
                                  <p:stCondLst>
                                    <p:cond delay="0"/>
                                  </p:stCondLst>
                                  <p:childTnLst>
                                    <p:animEffect transition="out" filter="blinds(horizontal)">
                                      <p:cBhvr>
                                        <p:cTn id="69" dur="500"/>
                                        <p:tgtEl>
                                          <p:spTgt spid="96290"/>
                                        </p:tgtEl>
                                      </p:cBhvr>
                                    </p:animEffect>
                                    <p:set>
                                      <p:cBhvr>
                                        <p:cTn id="70" dur="1" fill="hold">
                                          <p:stCondLst>
                                            <p:cond delay="499"/>
                                          </p:stCondLst>
                                        </p:cTn>
                                        <p:tgtEl>
                                          <p:spTgt spid="96290"/>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962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0" grpId="1"/>
      <p:bldP spid="96262" grpId="0"/>
      <p:bldP spid="96262" grpId="1"/>
      <p:bldP spid="96271" grpId="0" animBg="1"/>
      <p:bldP spid="96271" grpId="1" animBg="1"/>
      <p:bldP spid="96272" grpId="0" animBg="1"/>
      <p:bldP spid="96272" grpId="1" animBg="1"/>
      <p:bldP spid="96289" grpId="0"/>
      <p:bldP spid="96289" grpId="1"/>
      <p:bldP spid="96290" grpId="0"/>
      <p:bldP spid="96290" grpId="1"/>
      <p:bldP spid="96292" grpId="0"/>
      <p:bldP spid="96292" grpId="1"/>
      <p:bldP spid="96293" grpId="0"/>
      <p:bldP spid="96293" grpId="1"/>
      <p:bldP spid="96294" grpId="0" animBg="1"/>
      <p:bldP spid="96294" grpId="1" animBg="1"/>
      <p:bldP spid="96295" grpId="0" animBg="1"/>
      <p:bldP spid="96295" grpId="1" animBg="1"/>
      <p:bldP spid="96296" grpId="0"/>
      <p:bldP spid="96296"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p:txBody>
          <a:bodyPr/>
          <a:lstStyle/>
          <a:p>
            <a:fld id="{B0DBFEAC-969B-4BAC-AAC6-9705CCBEDEE3}" type="slidenum">
              <a:rPr lang="en-US"/>
              <a:pPr/>
              <a:t>99</a:t>
            </a:fld>
            <a:endParaRPr lang="en-US"/>
          </a:p>
        </p:txBody>
      </p:sp>
      <p:sp>
        <p:nvSpPr>
          <p:cNvPr id="97282" name="Rectangle 2"/>
          <p:cNvSpPr>
            <a:spLocks noGrp="1" noChangeArrowheads="1"/>
          </p:cNvSpPr>
          <p:nvPr>
            <p:ph type="title"/>
          </p:nvPr>
        </p:nvSpPr>
        <p:spPr>
          <a:xfrm>
            <a:off x="639763" y="0"/>
            <a:ext cx="7772400" cy="1143000"/>
          </a:xfrm>
        </p:spPr>
        <p:txBody>
          <a:bodyPr/>
          <a:lstStyle/>
          <a:p>
            <a:r>
              <a:rPr lang="en-US"/>
              <a:t>Example …</a:t>
            </a:r>
          </a:p>
        </p:txBody>
      </p:sp>
      <p:sp>
        <p:nvSpPr>
          <p:cNvPr id="97283" name="Text Box 3"/>
          <p:cNvSpPr txBox="1">
            <a:spLocks noChangeArrowheads="1"/>
          </p:cNvSpPr>
          <p:nvPr/>
        </p:nvSpPr>
        <p:spPr bwMode="auto">
          <a:xfrm>
            <a:off x="3063875" y="1530350"/>
            <a:ext cx="43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7286" name="Text Box 6"/>
          <p:cNvSpPr txBox="1">
            <a:spLocks noChangeArrowheads="1"/>
          </p:cNvSpPr>
          <p:nvPr/>
        </p:nvSpPr>
        <p:spPr bwMode="auto">
          <a:xfrm>
            <a:off x="4941888" y="246538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7287" name="Text Box 7"/>
          <p:cNvSpPr txBox="1">
            <a:spLocks noChangeArrowheads="1"/>
          </p:cNvSpPr>
          <p:nvPr/>
        </p:nvSpPr>
        <p:spPr bwMode="auto">
          <a:xfrm>
            <a:off x="3987800" y="42656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7288" name="Text Box 8"/>
          <p:cNvSpPr txBox="1">
            <a:spLocks noChangeArrowheads="1"/>
          </p:cNvSpPr>
          <p:nvPr/>
        </p:nvSpPr>
        <p:spPr bwMode="auto">
          <a:xfrm>
            <a:off x="3311525" y="5219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b</a:t>
            </a:r>
          </a:p>
        </p:txBody>
      </p:sp>
      <p:sp>
        <p:nvSpPr>
          <p:cNvPr id="97289" name="Text Box 9"/>
          <p:cNvSpPr txBox="1">
            <a:spLocks noChangeArrowheads="1"/>
          </p:cNvSpPr>
          <p:nvPr/>
        </p:nvSpPr>
        <p:spPr bwMode="auto">
          <a:xfrm>
            <a:off x="4573588" y="52149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7290" name="Text Box 10"/>
          <p:cNvSpPr txBox="1">
            <a:spLocks noChangeArrowheads="1"/>
          </p:cNvSpPr>
          <p:nvPr/>
        </p:nvSpPr>
        <p:spPr bwMode="auto">
          <a:xfrm>
            <a:off x="4022725" y="33607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7291" name="Text Box 11"/>
          <p:cNvSpPr txBox="1">
            <a:spLocks noChangeArrowheads="1"/>
          </p:cNvSpPr>
          <p:nvPr/>
        </p:nvSpPr>
        <p:spPr bwMode="auto">
          <a:xfrm>
            <a:off x="6764338" y="3348038"/>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7292" name="Text Box 12"/>
          <p:cNvSpPr txBox="1">
            <a:spLocks noChangeArrowheads="1"/>
          </p:cNvSpPr>
          <p:nvPr/>
        </p:nvSpPr>
        <p:spPr bwMode="auto">
          <a:xfrm>
            <a:off x="7677150" y="43132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a:t>
            </a:r>
          </a:p>
        </p:txBody>
      </p:sp>
      <p:sp>
        <p:nvSpPr>
          <p:cNvPr id="97293" name="Line 13"/>
          <p:cNvSpPr>
            <a:spLocks noChangeShapeType="1"/>
          </p:cNvSpPr>
          <p:nvPr/>
        </p:nvSpPr>
        <p:spPr bwMode="auto">
          <a:xfrm flipH="1">
            <a:off x="2528888" y="1963738"/>
            <a:ext cx="631825"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6" name="Line 16"/>
          <p:cNvSpPr>
            <a:spLocks noChangeShapeType="1"/>
          </p:cNvSpPr>
          <p:nvPr/>
        </p:nvSpPr>
        <p:spPr bwMode="auto">
          <a:xfrm>
            <a:off x="3457575" y="1897063"/>
            <a:ext cx="1519238"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7" name="Line 17"/>
          <p:cNvSpPr>
            <a:spLocks noChangeShapeType="1"/>
          </p:cNvSpPr>
          <p:nvPr/>
        </p:nvSpPr>
        <p:spPr bwMode="auto">
          <a:xfrm flipH="1">
            <a:off x="4321175" y="2787650"/>
            <a:ext cx="685800" cy="617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8" name="Line 18"/>
          <p:cNvSpPr>
            <a:spLocks noChangeShapeType="1"/>
          </p:cNvSpPr>
          <p:nvPr/>
        </p:nvSpPr>
        <p:spPr bwMode="auto">
          <a:xfrm>
            <a:off x="4183063" y="36718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9" name="Line 19"/>
          <p:cNvSpPr>
            <a:spLocks noChangeShapeType="1"/>
          </p:cNvSpPr>
          <p:nvPr/>
        </p:nvSpPr>
        <p:spPr bwMode="auto">
          <a:xfrm flipH="1">
            <a:off x="3551238" y="46672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0" name="Line 20"/>
          <p:cNvSpPr>
            <a:spLocks noChangeShapeType="1"/>
          </p:cNvSpPr>
          <p:nvPr/>
        </p:nvSpPr>
        <p:spPr bwMode="auto">
          <a:xfrm>
            <a:off x="4330700" y="46672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1" name="Text Box 21"/>
          <p:cNvSpPr txBox="1">
            <a:spLocks noChangeArrowheads="1"/>
          </p:cNvSpPr>
          <p:nvPr/>
        </p:nvSpPr>
        <p:spPr bwMode="auto">
          <a:xfrm>
            <a:off x="5837238" y="526891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7302" name="Text Box 22"/>
          <p:cNvSpPr txBox="1">
            <a:spLocks noChangeArrowheads="1"/>
          </p:cNvSpPr>
          <p:nvPr/>
        </p:nvSpPr>
        <p:spPr bwMode="auto">
          <a:xfrm>
            <a:off x="5170488" y="62230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c</a:t>
            </a:r>
          </a:p>
        </p:txBody>
      </p:sp>
      <p:sp>
        <p:nvSpPr>
          <p:cNvPr id="97303" name="Text Box 23"/>
          <p:cNvSpPr txBox="1">
            <a:spLocks noChangeArrowheads="1"/>
          </p:cNvSpPr>
          <p:nvPr/>
        </p:nvSpPr>
        <p:spPr bwMode="auto">
          <a:xfrm>
            <a:off x="6423025" y="62182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a:t>
            </a:r>
            <a:r>
              <a:rPr lang="en-US" baseline="-25000"/>
              <a:t>0</a:t>
            </a:r>
          </a:p>
        </p:txBody>
      </p:sp>
      <p:sp>
        <p:nvSpPr>
          <p:cNvPr id="97304" name="Text Box 24"/>
          <p:cNvSpPr txBox="1">
            <a:spLocks noChangeArrowheads="1"/>
          </p:cNvSpPr>
          <p:nvPr/>
        </p:nvSpPr>
        <p:spPr bwMode="auto">
          <a:xfrm>
            <a:off x="5872163" y="43640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t>
            </a:r>
          </a:p>
        </p:txBody>
      </p:sp>
      <p:sp>
        <p:nvSpPr>
          <p:cNvPr id="97305" name="Line 25"/>
          <p:cNvSpPr>
            <a:spLocks noChangeShapeType="1"/>
          </p:cNvSpPr>
          <p:nvPr/>
        </p:nvSpPr>
        <p:spPr bwMode="auto">
          <a:xfrm>
            <a:off x="6032500" y="4675188"/>
            <a:ext cx="0" cy="658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6" name="Line 26"/>
          <p:cNvSpPr>
            <a:spLocks noChangeShapeType="1"/>
          </p:cNvSpPr>
          <p:nvPr/>
        </p:nvSpPr>
        <p:spPr bwMode="auto">
          <a:xfrm flipH="1">
            <a:off x="5400675" y="5670550"/>
            <a:ext cx="5111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7" name="Line 27"/>
          <p:cNvSpPr>
            <a:spLocks noChangeShapeType="1"/>
          </p:cNvSpPr>
          <p:nvPr/>
        </p:nvSpPr>
        <p:spPr bwMode="auto">
          <a:xfrm>
            <a:off x="6180138" y="5670550"/>
            <a:ext cx="403225" cy="604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8" name="Line 28"/>
          <p:cNvSpPr>
            <a:spLocks noChangeShapeType="1"/>
          </p:cNvSpPr>
          <p:nvPr/>
        </p:nvSpPr>
        <p:spPr bwMode="auto">
          <a:xfrm>
            <a:off x="5313363" y="2811463"/>
            <a:ext cx="1465262" cy="698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9" name="Line 29"/>
          <p:cNvSpPr>
            <a:spLocks noChangeShapeType="1"/>
          </p:cNvSpPr>
          <p:nvPr/>
        </p:nvSpPr>
        <p:spPr bwMode="auto">
          <a:xfrm flipH="1">
            <a:off x="6173788" y="3738563"/>
            <a:ext cx="671512"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10" name="Line 30"/>
          <p:cNvSpPr>
            <a:spLocks noChangeShapeType="1"/>
          </p:cNvSpPr>
          <p:nvPr/>
        </p:nvSpPr>
        <p:spPr bwMode="auto">
          <a:xfrm>
            <a:off x="7100888" y="3725863"/>
            <a:ext cx="658812" cy="644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13" name="Text Box 33"/>
          <p:cNvSpPr txBox="1">
            <a:spLocks noChangeArrowheads="1"/>
          </p:cNvSpPr>
          <p:nvPr/>
        </p:nvSpPr>
        <p:spPr bwMode="auto">
          <a:xfrm>
            <a:off x="6826250" y="679450"/>
            <a:ext cx="23177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3366FF"/>
                </a:solidFill>
                <a:latin typeface="Georgia" panose="02040502050405020303" pitchFamily="18" charset="0"/>
              </a:rPr>
              <a:t>Generate</a:t>
            </a:r>
          </a:p>
          <a:p>
            <a:endParaRPr lang="en-US">
              <a:solidFill>
                <a:srgbClr val="3366FF"/>
              </a:solidFill>
              <a:latin typeface="Georgia" panose="02040502050405020303" pitchFamily="18" charset="0"/>
            </a:endParaRPr>
          </a:p>
          <a:p>
            <a:r>
              <a:rPr lang="en-US">
                <a:solidFill>
                  <a:srgbClr val="3366FF"/>
                </a:solidFill>
                <a:latin typeface="Georgia" panose="02040502050405020303" pitchFamily="18" charset="0"/>
              </a:rPr>
              <a:t>Move #a,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 R</a:t>
            </a:r>
            <a:r>
              <a:rPr lang="en-US" baseline="-25000">
                <a:solidFill>
                  <a:srgbClr val="3366FF"/>
                </a:solidFill>
                <a:latin typeface="Georgia" panose="02040502050405020303" pitchFamily="18" charset="0"/>
              </a:rPr>
              <a:t>1</a:t>
            </a:r>
          </a:p>
          <a:p>
            <a:r>
              <a:rPr lang="en-US">
                <a:solidFill>
                  <a:srgbClr val="3366FF"/>
                </a:solidFill>
                <a:latin typeface="Georgia" panose="02040502050405020303" pitchFamily="18" charset="0"/>
              </a:rPr>
              <a:t>Add R</a:t>
            </a:r>
            <a:r>
              <a:rPr lang="en-US" baseline="-25000">
                <a:solidFill>
                  <a:srgbClr val="3366FF"/>
                </a:solidFill>
                <a:latin typeface="Georgia" panose="02040502050405020303" pitchFamily="18" charset="0"/>
              </a:rPr>
              <a:t>0</a:t>
            </a:r>
            <a:r>
              <a:rPr lang="en-US">
                <a:solidFill>
                  <a:srgbClr val="3366FF"/>
                </a:solidFill>
                <a:latin typeface="Georgia" panose="02040502050405020303" pitchFamily="18" charset="0"/>
              </a:rPr>
              <a:t>@(b), R</a:t>
            </a:r>
            <a:r>
              <a:rPr lang="en-US" baseline="-25000">
                <a:solidFill>
                  <a:srgbClr val="3366FF"/>
                </a:solidFill>
                <a:latin typeface="Georgia" panose="02040502050405020303" pitchFamily="18" charset="0"/>
              </a:rPr>
              <a:t>2</a:t>
            </a:r>
          </a:p>
          <a:p>
            <a:endParaRPr lang="en-US">
              <a:solidFill>
                <a:srgbClr val="3366FF"/>
              </a:solidFill>
              <a:latin typeface="Georgia" panose="02040502050405020303" pitchFamily="18" charset="0"/>
            </a:endParaRPr>
          </a:p>
        </p:txBody>
      </p:sp>
      <p:sp>
        <p:nvSpPr>
          <p:cNvPr id="97319" name="Text Box 39"/>
          <p:cNvSpPr txBox="1">
            <a:spLocks noChangeArrowheads="1"/>
          </p:cNvSpPr>
          <p:nvPr/>
        </p:nvSpPr>
        <p:spPr bwMode="auto">
          <a:xfrm>
            <a:off x="2225675" y="25844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00"/>
                </a:solidFill>
              </a:rPr>
              <a:t>R</a:t>
            </a:r>
            <a:r>
              <a:rPr lang="en-US" baseline="-25000">
                <a:solidFill>
                  <a:srgbClr val="008000"/>
                </a:solidFill>
              </a:rPr>
              <a:t>1</a:t>
            </a:r>
          </a:p>
        </p:txBody>
      </p:sp>
      <p:sp>
        <p:nvSpPr>
          <p:cNvPr id="97320" name="Text Box 40"/>
          <p:cNvSpPr txBox="1">
            <a:spLocks noChangeArrowheads="1"/>
          </p:cNvSpPr>
          <p:nvPr/>
        </p:nvSpPr>
        <p:spPr bwMode="auto">
          <a:xfrm>
            <a:off x="3971925" y="427990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97321" name="Text Box 41"/>
          <p:cNvSpPr txBox="1">
            <a:spLocks noChangeArrowheads="1"/>
          </p:cNvSpPr>
          <p:nvPr/>
        </p:nvSpPr>
        <p:spPr bwMode="auto">
          <a:xfrm>
            <a:off x="3295650" y="52339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b</a:t>
            </a:r>
          </a:p>
        </p:txBody>
      </p:sp>
      <p:sp>
        <p:nvSpPr>
          <p:cNvPr id="97322" name="Text Box 42"/>
          <p:cNvSpPr txBox="1">
            <a:spLocks noChangeArrowheads="1"/>
          </p:cNvSpPr>
          <p:nvPr/>
        </p:nvSpPr>
        <p:spPr bwMode="auto">
          <a:xfrm>
            <a:off x="4557713" y="52292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R</a:t>
            </a:r>
            <a:r>
              <a:rPr lang="en-US" baseline="-25000">
                <a:solidFill>
                  <a:srgbClr val="CC0000"/>
                </a:solidFill>
              </a:rPr>
              <a:t>0</a:t>
            </a:r>
          </a:p>
        </p:txBody>
      </p:sp>
      <p:sp>
        <p:nvSpPr>
          <p:cNvPr id="97323" name="Text Box 43"/>
          <p:cNvSpPr txBox="1">
            <a:spLocks noChangeArrowheads="1"/>
          </p:cNvSpPr>
          <p:nvPr/>
        </p:nvSpPr>
        <p:spPr bwMode="auto">
          <a:xfrm>
            <a:off x="4006850" y="3375025"/>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rPr>
              <a:t>^</a:t>
            </a:r>
          </a:p>
        </p:txBody>
      </p:sp>
      <p:sp>
        <p:nvSpPr>
          <p:cNvPr id="97324" name="Line 44"/>
          <p:cNvSpPr>
            <a:spLocks noChangeShapeType="1"/>
          </p:cNvSpPr>
          <p:nvPr/>
        </p:nvSpPr>
        <p:spPr bwMode="auto">
          <a:xfrm>
            <a:off x="4184650" y="3773488"/>
            <a:ext cx="0" cy="658812"/>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5" name="Line 45"/>
          <p:cNvSpPr>
            <a:spLocks noChangeShapeType="1"/>
          </p:cNvSpPr>
          <p:nvPr/>
        </p:nvSpPr>
        <p:spPr bwMode="auto">
          <a:xfrm flipH="1">
            <a:off x="3535363" y="4681538"/>
            <a:ext cx="511175" cy="6858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6" name="Line 46"/>
          <p:cNvSpPr>
            <a:spLocks noChangeShapeType="1"/>
          </p:cNvSpPr>
          <p:nvPr/>
        </p:nvSpPr>
        <p:spPr bwMode="auto">
          <a:xfrm>
            <a:off x="4314825" y="4681538"/>
            <a:ext cx="403225" cy="604837"/>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7" name="Text Box 47"/>
          <p:cNvSpPr txBox="1">
            <a:spLocks noChangeArrowheads="1"/>
          </p:cNvSpPr>
          <p:nvPr/>
        </p:nvSpPr>
        <p:spPr bwMode="auto">
          <a:xfrm>
            <a:off x="1401763" y="3863975"/>
            <a:ext cx="2151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CC0000"/>
                </a:solidFill>
                <a:latin typeface="Georgia" panose="02040502050405020303" pitchFamily="18" charset="0"/>
              </a:rPr>
              <a:t>matches </a:t>
            </a:r>
          </a:p>
          <a:p>
            <a:pPr algn="ctr"/>
            <a:r>
              <a:rPr lang="en-US">
                <a:solidFill>
                  <a:srgbClr val="CC0000"/>
                </a:solidFill>
                <a:latin typeface="Georgia" panose="02040502050405020303" pitchFamily="18" charset="0"/>
              </a:rPr>
              <a:t>Add R@(d), R’</a:t>
            </a:r>
          </a:p>
        </p:txBody>
      </p:sp>
      <p:sp>
        <p:nvSpPr>
          <p:cNvPr id="97328" name="Text Box 48"/>
          <p:cNvSpPr txBox="1">
            <a:spLocks noChangeArrowheads="1"/>
          </p:cNvSpPr>
          <p:nvPr/>
        </p:nvSpPr>
        <p:spPr bwMode="auto">
          <a:xfrm>
            <a:off x="3684588" y="32004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8000"/>
                </a:solidFill>
              </a:rPr>
              <a:t>R</a:t>
            </a:r>
            <a:r>
              <a:rPr lang="en-US" baseline="-25000">
                <a:solidFill>
                  <a:srgbClr val="008000"/>
                </a:solidFill>
              </a:rPr>
              <a:t>2</a:t>
            </a:r>
          </a:p>
        </p:txBody>
      </p:sp>
    </p:spTree>
    <p:extLst>
      <p:ext uri="{BB962C8B-B14F-4D97-AF65-F5344CB8AC3E}">
        <p14:creationId xmlns:p14="http://schemas.microsoft.com/office/powerpoint/2010/main" val="1880857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97287"/>
                                        </p:tgtEl>
                                      </p:cBhvr>
                                    </p:animEffect>
                                    <p:set>
                                      <p:cBhvr>
                                        <p:cTn id="7" dur="1" fill="hold">
                                          <p:stCondLst>
                                            <p:cond delay="499"/>
                                          </p:stCondLst>
                                        </p:cTn>
                                        <p:tgtEl>
                                          <p:spTgt spid="97287"/>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7288"/>
                                        </p:tgtEl>
                                      </p:cBhvr>
                                    </p:animEffect>
                                    <p:set>
                                      <p:cBhvr>
                                        <p:cTn id="10" dur="1" fill="hold">
                                          <p:stCondLst>
                                            <p:cond delay="499"/>
                                          </p:stCondLst>
                                        </p:cTn>
                                        <p:tgtEl>
                                          <p:spTgt spid="97288"/>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7289"/>
                                        </p:tgtEl>
                                      </p:cBhvr>
                                    </p:animEffect>
                                    <p:set>
                                      <p:cBhvr>
                                        <p:cTn id="13" dur="1" fill="hold">
                                          <p:stCondLst>
                                            <p:cond delay="499"/>
                                          </p:stCondLst>
                                        </p:cTn>
                                        <p:tgtEl>
                                          <p:spTgt spid="97289"/>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97290"/>
                                        </p:tgtEl>
                                      </p:cBhvr>
                                    </p:animEffect>
                                    <p:set>
                                      <p:cBhvr>
                                        <p:cTn id="16" dur="1" fill="hold">
                                          <p:stCondLst>
                                            <p:cond delay="499"/>
                                          </p:stCondLst>
                                        </p:cTn>
                                        <p:tgtEl>
                                          <p:spTgt spid="97290"/>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97298"/>
                                        </p:tgtEl>
                                      </p:cBhvr>
                                    </p:animEffect>
                                    <p:set>
                                      <p:cBhvr>
                                        <p:cTn id="19" dur="1" fill="hold">
                                          <p:stCondLst>
                                            <p:cond delay="499"/>
                                          </p:stCondLst>
                                        </p:cTn>
                                        <p:tgtEl>
                                          <p:spTgt spid="97298"/>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97299"/>
                                        </p:tgtEl>
                                      </p:cBhvr>
                                    </p:animEffect>
                                    <p:set>
                                      <p:cBhvr>
                                        <p:cTn id="22" dur="1" fill="hold">
                                          <p:stCondLst>
                                            <p:cond delay="499"/>
                                          </p:stCondLst>
                                        </p:cTn>
                                        <p:tgtEl>
                                          <p:spTgt spid="97299"/>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97300"/>
                                        </p:tgtEl>
                                      </p:cBhvr>
                                    </p:animEffect>
                                    <p:set>
                                      <p:cBhvr>
                                        <p:cTn id="25" dur="1" fill="hold">
                                          <p:stCondLst>
                                            <p:cond delay="499"/>
                                          </p:stCondLst>
                                        </p:cTn>
                                        <p:tgtEl>
                                          <p:spTgt spid="97300"/>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973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732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732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73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73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732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732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732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97313">
                                            <p:txEl>
                                              <p:pRg st="4" end="4"/>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xit" presetSubtype="10" fill="hold" grpId="1" nodeType="clickEffect">
                                  <p:stCondLst>
                                    <p:cond delay="0"/>
                                  </p:stCondLst>
                                  <p:childTnLst>
                                    <p:animEffect transition="out" filter="blinds(horizontal)">
                                      <p:cBhvr>
                                        <p:cTn id="49" dur="500"/>
                                        <p:tgtEl>
                                          <p:spTgt spid="97287"/>
                                        </p:tgtEl>
                                      </p:cBhvr>
                                    </p:animEffect>
                                    <p:set>
                                      <p:cBhvr>
                                        <p:cTn id="50" dur="1" fill="hold">
                                          <p:stCondLst>
                                            <p:cond delay="499"/>
                                          </p:stCondLst>
                                        </p:cTn>
                                        <p:tgtEl>
                                          <p:spTgt spid="97287"/>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97288"/>
                                        </p:tgtEl>
                                      </p:cBhvr>
                                    </p:animEffect>
                                    <p:set>
                                      <p:cBhvr>
                                        <p:cTn id="53" dur="1" fill="hold">
                                          <p:stCondLst>
                                            <p:cond delay="499"/>
                                          </p:stCondLst>
                                        </p:cTn>
                                        <p:tgtEl>
                                          <p:spTgt spid="97288"/>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97289"/>
                                        </p:tgtEl>
                                      </p:cBhvr>
                                    </p:animEffect>
                                    <p:set>
                                      <p:cBhvr>
                                        <p:cTn id="56" dur="1" fill="hold">
                                          <p:stCondLst>
                                            <p:cond delay="499"/>
                                          </p:stCondLst>
                                        </p:cTn>
                                        <p:tgtEl>
                                          <p:spTgt spid="97289"/>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97290"/>
                                        </p:tgtEl>
                                      </p:cBhvr>
                                    </p:animEffect>
                                    <p:set>
                                      <p:cBhvr>
                                        <p:cTn id="59" dur="1" fill="hold">
                                          <p:stCondLst>
                                            <p:cond delay="499"/>
                                          </p:stCondLst>
                                        </p:cTn>
                                        <p:tgtEl>
                                          <p:spTgt spid="97290"/>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97298"/>
                                        </p:tgtEl>
                                      </p:cBhvr>
                                    </p:animEffect>
                                    <p:set>
                                      <p:cBhvr>
                                        <p:cTn id="62" dur="1" fill="hold">
                                          <p:stCondLst>
                                            <p:cond delay="499"/>
                                          </p:stCondLst>
                                        </p:cTn>
                                        <p:tgtEl>
                                          <p:spTgt spid="97298"/>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97299"/>
                                        </p:tgtEl>
                                      </p:cBhvr>
                                    </p:animEffect>
                                    <p:set>
                                      <p:cBhvr>
                                        <p:cTn id="65" dur="1" fill="hold">
                                          <p:stCondLst>
                                            <p:cond delay="499"/>
                                          </p:stCondLst>
                                        </p:cTn>
                                        <p:tgtEl>
                                          <p:spTgt spid="97299"/>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97300"/>
                                        </p:tgtEl>
                                      </p:cBhvr>
                                    </p:animEffect>
                                    <p:set>
                                      <p:cBhvr>
                                        <p:cTn id="68" dur="1" fill="hold">
                                          <p:stCondLst>
                                            <p:cond delay="499"/>
                                          </p:stCondLst>
                                        </p:cTn>
                                        <p:tgtEl>
                                          <p:spTgt spid="97300"/>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97320"/>
                                        </p:tgtEl>
                                      </p:cBhvr>
                                    </p:animEffect>
                                    <p:set>
                                      <p:cBhvr>
                                        <p:cTn id="71" dur="1" fill="hold">
                                          <p:stCondLst>
                                            <p:cond delay="499"/>
                                          </p:stCondLst>
                                        </p:cTn>
                                        <p:tgtEl>
                                          <p:spTgt spid="97320"/>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97321"/>
                                        </p:tgtEl>
                                      </p:cBhvr>
                                    </p:animEffect>
                                    <p:set>
                                      <p:cBhvr>
                                        <p:cTn id="74" dur="1" fill="hold">
                                          <p:stCondLst>
                                            <p:cond delay="499"/>
                                          </p:stCondLst>
                                        </p:cTn>
                                        <p:tgtEl>
                                          <p:spTgt spid="97321"/>
                                        </p:tgtEl>
                                        <p:attrNameLst>
                                          <p:attrName>style.visibility</p:attrName>
                                        </p:attrNameLst>
                                      </p:cBhvr>
                                      <p:to>
                                        <p:strVal val="hidden"/>
                                      </p:to>
                                    </p:set>
                                  </p:childTnLst>
                                </p:cTn>
                              </p:par>
                              <p:par>
                                <p:cTn id="75" presetID="3" presetClass="exit" presetSubtype="10" fill="hold" grpId="1" nodeType="withEffect">
                                  <p:stCondLst>
                                    <p:cond delay="0"/>
                                  </p:stCondLst>
                                  <p:childTnLst>
                                    <p:animEffect transition="out" filter="blinds(horizontal)">
                                      <p:cBhvr>
                                        <p:cTn id="76" dur="500"/>
                                        <p:tgtEl>
                                          <p:spTgt spid="97322"/>
                                        </p:tgtEl>
                                      </p:cBhvr>
                                    </p:animEffect>
                                    <p:set>
                                      <p:cBhvr>
                                        <p:cTn id="77" dur="1" fill="hold">
                                          <p:stCondLst>
                                            <p:cond delay="499"/>
                                          </p:stCondLst>
                                        </p:cTn>
                                        <p:tgtEl>
                                          <p:spTgt spid="97322"/>
                                        </p:tgtEl>
                                        <p:attrNameLst>
                                          <p:attrName>style.visibility</p:attrName>
                                        </p:attrNameLst>
                                      </p:cBhvr>
                                      <p:to>
                                        <p:strVal val="hidden"/>
                                      </p:to>
                                    </p:set>
                                  </p:childTnLst>
                                </p:cTn>
                              </p:par>
                              <p:par>
                                <p:cTn id="78" presetID="3" presetClass="exit" presetSubtype="10" fill="hold" grpId="1" nodeType="withEffect">
                                  <p:stCondLst>
                                    <p:cond delay="0"/>
                                  </p:stCondLst>
                                  <p:childTnLst>
                                    <p:animEffect transition="out" filter="blinds(horizontal)">
                                      <p:cBhvr>
                                        <p:cTn id="79" dur="500"/>
                                        <p:tgtEl>
                                          <p:spTgt spid="97323"/>
                                        </p:tgtEl>
                                      </p:cBhvr>
                                    </p:animEffect>
                                    <p:set>
                                      <p:cBhvr>
                                        <p:cTn id="80" dur="1" fill="hold">
                                          <p:stCondLst>
                                            <p:cond delay="499"/>
                                          </p:stCondLst>
                                        </p:cTn>
                                        <p:tgtEl>
                                          <p:spTgt spid="97323"/>
                                        </p:tgtEl>
                                        <p:attrNameLst>
                                          <p:attrName>style.visibility</p:attrName>
                                        </p:attrNameLst>
                                      </p:cBhvr>
                                      <p:to>
                                        <p:strVal val="hidden"/>
                                      </p:to>
                                    </p:set>
                                  </p:childTnLst>
                                </p:cTn>
                              </p:par>
                              <p:par>
                                <p:cTn id="81" presetID="3" presetClass="exit" presetSubtype="10" fill="hold" grpId="1" nodeType="withEffect">
                                  <p:stCondLst>
                                    <p:cond delay="0"/>
                                  </p:stCondLst>
                                  <p:childTnLst>
                                    <p:animEffect transition="out" filter="blinds(horizontal)">
                                      <p:cBhvr>
                                        <p:cTn id="82" dur="500"/>
                                        <p:tgtEl>
                                          <p:spTgt spid="97324"/>
                                        </p:tgtEl>
                                      </p:cBhvr>
                                    </p:animEffect>
                                    <p:set>
                                      <p:cBhvr>
                                        <p:cTn id="83" dur="1" fill="hold">
                                          <p:stCondLst>
                                            <p:cond delay="499"/>
                                          </p:stCondLst>
                                        </p:cTn>
                                        <p:tgtEl>
                                          <p:spTgt spid="97324"/>
                                        </p:tgtEl>
                                        <p:attrNameLst>
                                          <p:attrName>style.visibility</p:attrName>
                                        </p:attrNameLst>
                                      </p:cBhvr>
                                      <p:to>
                                        <p:strVal val="hidden"/>
                                      </p:to>
                                    </p:set>
                                  </p:childTnLst>
                                </p:cTn>
                              </p:par>
                              <p:par>
                                <p:cTn id="84" presetID="3" presetClass="exit" presetSubtype="10" fill="hold" grpId="1" nodeType="withEffect">
                                  <p:stCondLst>
                                    <p:cond delay="0"/>
                                  </p:stCondLst>
                                  <p:childTnLst>
                                    <p:animEffect transition="out" filter="blinds(horizontal)">
                                      <p:cBhvr>
                                        <p:cTn id="85" dur="500"/>
                                        <p:tgtEl>
                                          <p:spTgt spid="97325"/>
                                        </p:tgtEl>
                                      </p:cBhvr>
                                    </p:animEffect>
                                    <p:set>
                                      <p:cBhvr>
                                        <p:cTn id="86" dur="1" fill="hold">
                                          <p:stCondLst>
                                            <p:cond delay="499"/>
                                          </p:stCondLst>
                                        </p:cTn>
                                        <p:tgtEl>
                                          <p:spTgt spid="97325"/>
                                        </p:tgtEl>
                                        <p:attrNameLst>
                                          <p:attrName>style.visibility</p:attrName>
                                        </p:attrNameLst>
                                      </p:cBhvr>
                                      <p:to>
                                        <p:strVal val="hidden"/>
                                      </p:to>
                                    </p:set>
                                  </p:childTnLst>
                                </p:cTn>
                              </p:par>
                              <p:par>
                                <p:cTn id="87" presetID="3" presetClass="exit" presetSubtype="10" fill="hold" grpId="1" nodeType="withEffect">
                                  <p:stCondLst>
                                    <p:cond delay="0"/>
                                  </p:stCondLst>
                                  <p:childTnLst>
                                    <p:animEffect transition="out" filter="blinds(horizontal)">
                                      <p:cBhvr>
                                        <p:cTn id="88" dur="500"/>
                                        <p:tgtEl>
                                          <p:spTgt spid="97326"/>
                                        </p:tgtEl>
                                      </p:cBhvr>
                                    </p:animEffect>
                                    <p:set>
                                      <p:cBhvr>
                                        <p:cTn id="89" dur="1" fill="hold">
                                          <p:stCondLst>
                                            <p:cond delay="499"/>
                                          </p:stCondLst>
                                        </p:cTn>
                                        <p:tgtEl>
                                          <p:spTgt spid="97326"/>
                                        </p:tgtEl>
                                        <p:attrNameLst>
                                          <p:attrName>style.visibility</p:attrName>
                                        </p:attrNameLst>
                                      </p:cBhvr>
                                      <p:to>
                                        <p:strVal val="hidden"/>
                                      </p:to>
                                    </p:set>
                                  </p:childTnLst>
                                </p:cTn>
                              </p:par>
                              <p:par>
                                <p:cTn id="90" presetID="3" presetClass="exit" presetSubtype="10" fill="hold" grpId="1" nodeType="withEffect">
                                  <p:stCondLst>
                                    <p:cond delay="0"/>
                                  </p:stCondLst>
                                  <p:childTnLst>
                                    <p:animEffect transition="out" filter="blinds(horizontal)">
                                      <p:cBhvr>
                                        <p:cTn id="91" dur="500"/>
                                        <p:tgtEl>
                                          <p:spTgt spid="97327"/>
                                        </p:tgtEl>
                                      </p:cBhvr>
                                    </p:animEffect>
                                    <p:set>
                                      <p:cBhvr>
                                        <p:cTn id="92" dur="1" fill="hold">
                                          <p:stCondLst>
                                            <p:cond delay="499"/>
                                          </p:stCondLst>
                                        </p:cTn>
                                        <p:tgtEl>
                                          <p:spTgt spid="97327"/>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973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7" grpId="0"/>
      <p:bldP spid="97287" grpId="1"/>
      <p:bldP spid="97288" grpId="0"/>
      <p:bldP spid="97288" grpId="1"/>
      <p:bldP spid="97289" grpId="0"/>
      <p:bldP spid="97289" grpId="1"/>
      <p:bldP spid="97290" grpId="0"/>
      <p:bldP spid="97290" grpId="1"/>
      <p:bldP spid="97298" grpId="0" animBg="1"/>
      <p:bldP spid="97298" grpId="1" animBg="1"/>
      <p:bldP spid="97299" grpId="0" animBg="1"/>
      <p:bldP spid="97299" grpId="1" animBg="1"/>
      <p:bldP spid="97300" grpId="0" animBg="1"/>
      <p:bldP spid="97300" grpId="1" animBg="1"/>
      <p:bldP spid="97320" grpId="0"/>
      <p:bldP spid="97320" grpId="1"/>
      <p:bldP spid="97321" grpId="0"/>
      <p:bldP spid="97321" grpId="1"/>
      <p:bldP spid="97322" grpId="0"/>
      <p:bldP spid="97322" grpId="1"/>
      <p:bldP spid="97323" grpId="0"/>
      <p:bldP spid="97323" grpId="1"/>
      <p:bldP spid="97324" grpId="0" animBg="1"/>
      <p:bldP spid="97324" grpId="1" animBg="1"/>
      <p:bldP spid="97325" grpId="0" animBg="1"/>
      <p:bldP spid="97325" grpId="1" animBg="1"/>
      <p:bldP spid="97326" grpId="0" animBg="1"/>
      <p:bldP spid="97326" grpId="1" animBg="1"/>
      <p:bldP spid="97327" grpId="0"/>
      <p:bldP spid="97327"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14839</TotalTime>
  <Words>5793</Words>
  <Application>Microsoft Office PowerPoint</Application>
  <PresentationFormat>On-screen Show (4:3)</PresentationFormat>
  <Paragraphs>1245</Paragraphs>
  <Slides>108</Slides>
  <Notes>59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108</vt:i4>
      </vt:variant>
    </vt:vector>
  </HeadingPairs>
  <TitlesOfParts>
    <vt:vector size="120" baseType="lpstr">
      <vt:lpstr>宋体</vt:lpstr>
      <vt:lpstr>Arial</vt:lpstr>
      <vt:lpstr>Arial Narrow</vt:lpstr>
      <vt:lpstr>Century Schoolbook</vt:lpstr>
      <vt:lpstr>Comic Sans MS</vt:lpstr>
      <vt:lpstr>Courier New</vt:lpstr>
      <vt:lpstr>Georgia</vt:lpstr>
      <vt:lpstr>Times New Roman</vt:lpstr>
      <vt:lpstr>Verdana</vt:lpstr>
      <vt:lpstr>Wingdings</vt:lpstr>
      <vt:lpstr>Wingdings 2</vt:lpstr>
      <vt:lpstr>Oriel</vt:lpstr>
      <vt:lpstr>Code Generation Lecture 14-15</vt:lpstr>
      <vt:lpstr>Code Generation</vt:lpstr>
      <vt:lpstr>Compiler Architecture</vt:lpstr>
      <vt:lpstr>Input to the Code Generator</vt:lpstr>
      <vt:lpstr>Issues in the design of code generator</vt:lpstr>
      <vt:lpstr>Target Programs</vt:lpstr>
      <vt:lpstr>Issues in the Design of a Code Generator</vt:lpstr>
      <vt:lpstr>Instruction Selection</vt:lpstr>
      <vt:lpstr>Instruction Selection</vt:lpstr>
      <vt:lpstr>Instruction Selection</vt:lpstr>
      <vt:lpstr>Instruction Selection</vt:lpstr>
      <vt:lpstr>Instruction Selection</vt:lpstr>
      <vt:lpstr>Instruction selection: Machine Idioms</vt:lpstr>
      <vt:lpstr>Register Allocation</vt:lpstr>
      <vt:lpstr>Register Allocation</vt:lpstr>
      <vt:lpstr>Example Target Machine</vt:lpstr>
      <vt:lpstr>Target Machine</vt:lpstr>
      <vt:lpstr>Evaluation Order</vt:lpstr>
      <vt:lpstr>Moving Results Back to Memory</vt:lpstr>
      <vt:lpstr>Evaluating A Potential Code Sequence</vt:lpstr>
      <vt:lpstr>A Better Cost Model</vt:lpstr>
      <vt:lpstr>Cost Generation Example</vt:lpstr>
      <vt:lpstr>Basic Blocks</vt:lpstr>
      <vt:lpstr>Basic Blocks</vt:lpstr>
      <vt:lpstr>Basic blocks</vt:lpstr>
      <vt:lpstr>Algorithm to Partition Instructions into Basic Blocks</vt:lpstr>
      <vt:lpstr>Identify Leaders – Example 1:</vt:lpstr>
      <vt:lpstr>Identify Leaders – Example 1:</vt:lpstr>
      <vt:lpstr>Identify Leaders – Example 1:</vt:lpstr>
      <vt:lpstr>Identify Leaders</vt:lpstr>
      <vt:lpstr>Control Flow Graph</vt:lpstr>
      <vt:lpstr>Flow graphs</vt:lpstr>
      <vt:lpstr>Identify Leaders – Example 2:</vt:lpstr>
      <vt:lpstr>Identify Leaders – Example 2:</vt:lpstr>
      <vt:lpstr>PowerPoint Presentation</vt:lpstr>
      <vt:lpstr>PowerPoint Presentation</vt:lpstr>
      <vt:lpstr>PowerPoint Presentation</vt:lpstr>
      <vt:lpstr>Code optimization</vt:lpstr>
      <vt:lpstr>Next use information</vt:lpstr>
      <vt:lpstr>Algorithm to compute next use information</vt:lpstr>
      <vt:lpstr>Themes behind Optimization Techniques</vt:lpstr>
      <vt:lpstr>Common Sub-Expression Elimination</vt:lpstr>
      <vt:lpstr>Common Sub-Expression Elimination</vt:lpstr>
      <vt:lpstr>Reordering Instructions in a Basic Block</vt:lpstr>
      <vt:lpstr>Algebraic Transformation</vt:lpstr>
      <vt:lpstr>Usage of Machine idioms</vt:lpstr>
      <vt:lpstr>Replace Multiply by Shift</vt:lpstr>
      <vt:lpstr>Look at Each Basic Block in Isolation</vt:lpstr>
      <vt:lpstr>Definition and Use of variables</vt:lpstr>
      <vt:lpstr>Live Variables</vt:lpstr>
      <vt:lpstr>Dead Variables</vt:lpstr>
      <vt:lpstr>Liveness Example</vt:lpstr>
      <vt:lpstr>Liveness Example</vt:lpstr>
      <vt:lpstr>Live Variable Analysis</vt:lpstr>
      <vt:lpstr>Temporaries</vt:lpstr>
      <vt:lpstr>Dead Code</vt:lpstr>
      <vt:lpstr>Control Flow Graphs</vt:lpstr>
      <vt:lpstr>The “Next-Use” Information</vt:lpstr>
      <vt:lpstr>The “Next-Use” Algorithm</vt:lpstr>
      <vt:lpstr>“Next-Use” Example</vt:lpstr>
      <vt:lpstr>“Next-Use” Algorithm</vt:lpstr>
      <vt:lpstr>“Next-Use” Algorithm - Example</vt:lpstr>
      <vt:lpstr>“Next-Use” Algorithm - Example</vt:lpstr>
      <vt:lpstr>“Next-Use” Algorithm - Example</vt:lpstr>
      <vt:lpstr>“Next-Use” Algorithm - Example</vt:lpstr>
      <vt:lpstr>“Next-Use” Algorithm - Example</vt:lpstr>
      <vt:lpstr>“Next-Use” Algorithm - Example</vt:lpstr>
      <vt:lpstr>“Next-Use” Algorithm - Example</vt:lpstr>
      <vt:lpstr>“Next-Use” Algorithm - Example</vt:lpstr>
      <vt:lpstr>“Next-Use” Algorithm - Example</vt:lpstr>
      <vt:lpstr>“Next-Use” Algorithm - Example</vt:lpstr>
      <vt:lpstr>“Next-Use” Algorithm - Example</vt:lpstr>
      <vt:lpstr>PowerPoint Presentation</vt:lpstr>
      <vt:lpstr>Data Needed during Code Generation</vt:lpstr>
      <vt:lpstr>Example</vt:lpstr>
      <vt:lpstr>Example …</vt:lpstr>
      <vt:lpstr>Code Generator</vt:lpstr>
      <vt:lpstr>Code Generation Algorithm</vt:lpstr>
      <vt:lpstr>Function getreg</vt:lpstr>
      <vt:lpstr>Example</vt:lpstr>
      <vt:lpstr>Conditional Statements</vt:lpstr>
      <vt:lpstr>Conditional Statements …</vt:lpstr>
      <vt:lpstr>DAG representation of basic blocks</vt:lpstr>
      <vt:lpstr>DAG representation: example</vt:lpstr>
      <vt:lpstr>Code Generation from DAG</vt:lpstr>
      <vt:lpstr>Rearranging order of the code</vt:lpstr>
      <vt:lpstr>Rearranging order …</vt:lpstr>
      <vt:lpstr>Peephole Optimization</vt:lpstr>
      <vt:lpstr>Peephole optimization examples…</vt:lpstr>
      <vt:lpstr>Peephole optimization examples…</vt:lpstr>
      <vt:lpstr>Unreachable code example …</vt:lpstr>
      <vt:lpstr>Peephole optimization examples…</vt:lpstr>
      <vt:lpstr>Peephole optimization examples…</vt:lpstr>
      <vt:lpstr>Code Generator Generator</vt:lpstr>
      <vt:lpstr>Instruction set for a hypothetical machine</vt:lpstr>
      <vt:lpstr>Example</vt:lpstr>
      <vt:lpstr>Example …</vt:lpstr>
      <vt:lpstr>Example …</vt:lpstr>
      <vt:lpstr>Example …</vt:lpstr>
      <vt:lpstr>Example …</vt:lpstr>
      <vt:lpstr>Example …</vt:lpstr>
      <vt:lpstr>Example …</vt:lpstr>
      <vt:lpstr>Example …</vt:lpstr>
      <vt:lpstr>Example</vt:lpstr>
      <vt:lpstr>Example …</vt:lpstr>
      <vt:lpstr>Example …</vt:lpstr>
      <vt:lpstr>Example …</vt:lpstr>
      <vt:lpstr>Any Question ?</vt:lpstr>
    </vt:vector>
  </TitlesOfParts>
  <Company>CSE, 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Lafifa Jamal</dc:creator>
  <cp:lastModifiedBy>Md. Iftekharul Mobin</cp:lastModifiedBy>
  <cp:revision>1013</cp:revision>
  <dcterms:created xsi:type="dcterms:W3CDTF">2007-06-26T23:33:51Z</dcterms:created>
  <dcterms:modified xsi:type="dcterms:W3CDTF">2017-11-27T11:00:34Z</dcterms:modified>
</cp:coreProperties>
</file>