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9"/>
  </p:notesMasterIdLst>
  <p:sldIdLst>
    <p:sldId id="288" r:id="rId5"/>
    <p:sldId id="290" r:id="rId6"/>
    <p:sldId id="257" r:id="rId7"/>
    <p:sldId id="324" r:id="rId8"/>
    <p:sldId id="261" r:id="rId9"/>
    <p:sldId id="318" r:id="rId10"/>
    <p:sldId id="319" r:id="rId11"/>
    <p:sldId id="320" r:id="rId12"/>
    <p:sldId id="262" r:id="rId13"/>
    <p:sldId id="263" r:id="rId14"/>
    <p:sldId id="280" r:id="rId15"/>
    <p:sldId id="281" r:id="rId16"/>
    <p:sldId id="282" r:id="rId17"/>
    <p:sldId id="283" r:id="rId18"/>
    <p:sldId id="284" r:id="rId19"/>
    <p:sldId id="285" r:id="rId20"/>
    <p:sldId id="265" r:id="rId21"/>
    <p:sldId id="264" r:id="rId22"/>
    <p:sldId id="321" r:id="rId23"/>
    <p:sldId id="322" r:id="rId24"/>
    <p:sldId id="323" r:id="rId25"/>
    <p:sldId id="266" r:id="rId26"/>
    <p:sldId id="291" r:id="rId27"/>
    <p:sldId id="292" r:id="rId28"/>
    <p:sldId id="293" r:id="rId29"/>
    <p:sldId id="295" r:id="rId30"/>
    <p:sldId id="296" r:id="rId31"/>
    <p:sldId id="297" r:id="rId32"/>
    <p:sldId id="299" r:id="rId33"/>
    <p:sldId id="294" r:id="rId34"/>
    <p:sldId id="305" r:id="rId35"/>
    <p:sldId id="306" r:id="rId36"/>
    <p:sldId id="309" r:id="rId37"/>
    <p:sldId id="307" r:id="rId38"/>
    <p:sldId id="308" r:id="rId39"/>
    <p:sldId id="325" r:id="rId40"/>
    <p:sldId id="268" r:id="rId41"/>
    <p:sldId id="269" r:id="rId42"/>
    <p:sldId id="270" r:id="rId43"/>
    <p:sldId id="271" r:id="rId44"/>
    <p:sldId id="272" r:id="rId45"/>
    <p:sldId id="316" r:id="rId46"/>
    <p:sldId id="317" r:id="rId47"/>
    <p:sldId id="276" r:id="rId48"/>
  </p:sldIdLst>
  <p:sldSz cx="10083800" cy="7556500"/>
  <p:notesSz cx="6858000" cy="9144000"/>
  <p:defaultTextStyle>
    <a:defPPr>
      <a:defRPr lang="en-US"/>
    </a:defPPr>
    <a:lvl1pPr marL="0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73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547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20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093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867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42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415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190" algn="l" defTabSz="9135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8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978A7-03F6-42E0-BF2C-12D882681C30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596F-CC42-4E7E-96AC-C62190496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773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47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20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093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867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42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415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90" algn="l" defTabSz="9135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2887F-CEEA-49F1-A365-8606B24B841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Au02: taken from one of Cooper’s slides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325A9-FD32-4C65-BB4E-04D83C771D68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Au02: from Cooper’s slides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FA292-AF3F-44FD-87F0-C9990074907F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Au02: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B8AC6-EE33-421F-8243-8E455513EF3C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318"/>
            <a:ext cx="5486400" cy="4116291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Lex, yacc examples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B725-DFF2-445D-AF90-A337674787B7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90AA4-9887-4F87-8BC1-748860B656D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660"/>
            <a:ext cx="5029200" cy="4116291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2" y="5426292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1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1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03448" indent="0" algn="ctr">
              <a:buNone/>
              <a:defRPr/>
            </a:lvl2pPr>
            <a:lvl3pPr marL="1006899" indent="0" algn="ctr">
              <a:buNone/>
              <a:defRPr/>
            </a:lvl3pPr>
            <a:lvl4pPr marL="1510349" indent="0" algn="ctr">
              <a:buNone/>
              <a:defRPr/>
            </a:lvl4pPr>
            <a:lvl5pPr marL="2013797" indent="0" algn="ctr">
              <a:buNone/>
              <a:defRPr/>
            </a:lvl5pPr>
            <a:lvl6pPr marL="2517248" indent="0" algn="ctr">
              <a:buNone/>
              <a:defRPr/>
            </a:lvl6pPr>
            <a:lvl7pPr marL="3020697" indent="0" algn="ctr">
              <a:buNone/>
              <a:defRPr/>
            </a:lvl7pPr>
            <a:lvl8pPr marL="3524141" indent="0" algn="ctr">
              <a:buNone/>
              <a:defRPr/>
            </a:lvl8pPr>
            <a:lvl9pPr marL="402759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6CC02-A8D4-4274-BC94-85A48CC566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391D-B597-4B60-ABA3-27C623551D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62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73"/>
            <a:ext cx="8571230" cy="165298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448" indent="0">
              <a:buNone/>
              <a:defRPr sz="2000"/>
            </a:lvl2pPr>
            <a:lvl3pPr marL="1006899" indent="0">
              <a:buNone/>
              <a:defRPr sz="1800"/>
            </a:lvl3pPr>
            <a:lvl4pPr marL="1510349" indent="0">
              <a:buNone/>
              <a:defRPr sz="1500"/>
            </a:lvl4pPr>
            <a:lvl5pPr marL="2013797" indent="0">
              <a:buNone/>
              <a:defRPr sz="1500"/>
            </a:lvl5pPr>
            <a:lvl6pPr marL="2517248" indent="0">
              <a:buNone/>
              <a:defRPr sz="1500"/>
            </a:lvl6pPr>
            <a:lvl7pPr marL="3020697" indent="0">
              <a:buNone/>
              <a:defRPr sz="1500"/>
            </a:lvl7pPr>
            <a:lvl8pPr marL="3524141" indent="0">
              <a:buNone/>
              <a:defRPr sz="1500"/>
            </a:lvl8pPr>
            <a:lvl9pPr marL="4027594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6EFB-9733-496B-91B5-A655709FE3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95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95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19EDA-5A58-4890-9A8F-320D3F834E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448" indent="0">
              <a:buNone/>
              <a:defRPr sz="2200" b="1"/>
            </a:lvl2pPr>
            <a:lvl3pPr marL="1006899" indent="0">
              <a:buNone/>
              <a:defRPr sz="2000" b="1"/>
            </a:lvl3pPr>
            <a:lvl4pPr marL="1510349" indent="0">
              <a:buNone/>
              <a:defRPr sz="1800" b="1"/>
            </a:lvl4pPr>
            <a:lvl5pPr marL="2013797" indent="0">
              <a:buNone/>
              <a:defRPr sz="1800" b="1"/>
            </a:lvl5pPr>
            <a:lvl6pPr marL="2517248" indent="0">
              <a:buNone/>
              <a:defRPr sz="1800" b="1"/>
            </a:lvl6pPr>
            <a:lvl7pPr marL="3020697" indent="0">
              <a:buNone/>
              <a:defRPr sz="1800" b="1"/>
            </a:lvl7pPr>
            <a:lvl8pPr marL="3524141" indent="0">
              <a:buNone/>
              <a:defRPr sz="1800" b="1"/>
            </a:lvl8pPr>
            <a:lvl9pPr marL="402759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4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448" indent="0">
              <a:buNone/>
              <a:defRPr sz="2200" b="1"/>
            </a:lvl2pPr>
            <a:lvl3pPr marL="1006899" indent="0">
              <a:buNone/>
              <a:defRPr sz="2000" b="1"/>
            </a:lvl3pPr>
            <a:lvl4pPr marL="1510349" indent="0">
              <a:buNone/>
              <a:defRPr sz="1800" b="1"/>
            </a:lvl4pPr>
            <a:lvl5pPr marL="2013797" indent="0">
              <a:buNone/>
              <a:defRPr sz="1800" b="1"/>
            </a:lvl5pPr>
            <a:lvl6pPr marL="2517248" indent="0">
              <a:buNone/>
              <a:defRPr sz="1800" b="1"/>
            </a:lvl6pPr>
            <a:lvl7pPr marL="3020697" indent="0">
              <a:buNone/>
              <a:defRPr sz="1800" b="1"/>
            </a:lvl7pPr>
            <a:lvl8pPr marL="3524141" indent="0">
              <a:buNone/>
              <a:defRPr sz="1800" b="1"/>
            </a:lvl8pPr>
            <a:lvl9pPr marL="402759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4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585C5-AA5B-470E-936C-622F5086C9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8AD3B-57B6-4F95-9137-DA098CDDFF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DD009-B1F2-416D-84EC-3E2E11C812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01" y="300865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72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201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448" indent="0">
              <a:buNone/>
              <a:defRPr sz="1300"/>
            </a:lvl2pPr>
            <a:lvl3pPr marL="1006899" indent="0">
              <a:buNone/>
              <a:defRPr sz="1100"/>
            </a:lvl3pPr>
            <a:lvl4pPr marL="1510349" indent="0">
              <a:buNone/>
              <a:defRPr sz="1000"/>
            </a:lvl4pPr>
            <a:lvl5pPr marL="2013797" indent="0">
              <a:buNone/>
              <a:defRPr sz="1000"/>
            </a:lvl5pPr>
            <a:lvl6pPr marL="2517248" indent="0">
              <a:buNone/>
              <a:defRPr sz="1000"/>
            </a:lvl6pPr>
            <a:lvl7pPr marL="3020697" indent="0">
              <a:buNone/>
              <a:defRPr sz="1000"/>
            </a:lvl7pPr>
            <a:lvl8pPr marL="3524141" indent="0">
              <a:buNone/>
              <a:defRPr sz="1000"/>
            </a:lvl8pPr>
            <a:lvl9pPr marL="40275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EADAA-9285-481F-A094-14AC4778A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448" indent="0">
              <a:buNone/>
              <a:defRPr sz="3100"/>
            </a:lvl2pPr>
            <a:lvl3pPr marL="1006899" indent="0">
              <a:buNone/>
              <a:defRPr sz="2600"/>
            </a:lvl3pPr>
            <a:lvl4pPr marL="1510349" indent="0">
              <a:buNone/>
              <a:defRPr sz="2200"/>
            </a:lvl4pPr>
            <a:lvl5pPr marL="2013797" indent="0">
              <a:buNone/>
              <a:defRPr sz="2200"/>
            </a:lvl5pPr>
            <a:lvl6pPr marL="2517248" indent="0">
              <a:buNone/>
              <a:defRPr sz="2200"/>
            </a:lvl6pPr>
            <a:lvl7pPr marL="3020697" indent="0">
              <a:buNone/>
              <a:defRPr sz="2200"/>
            </a:lvl7pPr>
            <a:lvl8pPr marL="3524141" indent="0">
              <a:buNone/>
              <a:defRPr sz="2200"/>
            </a:lvl8pPr>
            <a:lvl9pPr marL="4027594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448" indent="0">
              <a:buNone/>
              <a:defRPr sz="1300"/>
            </a:lvl2pPr>
            <a:lvl3pPr marL="1006899" indent="0">
              <a:buNone/>
              <a:defRPr sz="1100"/>
            </a:lvl3pPr>
            <a:lvl4pPr marL="1510349" indent="0">
              <a:buNone/>
              <a:defRPr sz="1000"/>
            </a:lvl4pPr>
            <a:lvl5pPr marL="2013797" indent="0">
              <a:buNone/>
              <a:defRPr sz="1000"/>
            </a:lvl5pPr>
            <a:lvl6pPr marL="2517248" indent="0">
              <a:buNone/>
              <a:defRPr sz="1000"/>
            </a:lvl6pPr>
            <a:lvl7pPr marL="3020697" indent="0">
              <a:buNone/>
              <a:defRPr sz="1000"/>
            </a:lvl7pPr>
            <a:lvl8pPr marL="3524141" indent="0">
              <a:buNone/>
              <a:defRPr sz="1000"/>
            </a:lvl8pPr>
            <a:lvl9pPr marL="40275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1E5BB-A4E9-48EA-B9E8-018D2CD6B4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3E996-96D9-4B3A-9FA0-780980ABEE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4"/>
            <a:ext cx="2268855" cy="644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4"/>
            <a:ext cx="6638502" cy="644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5C915-2FB8-4BF9-A5FA-D749A486D9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03552" indent="0" algn="ctr">
              <a:buNone/>
              <a:defRPr/>
            </a:lvl2pPr>
            <a:lvl3pPr marL="1007108" indent="0" algn="ctr">
              <a:buNone/>
              <a:defRPr/>
            </a:lvl3pPr>
            <a:lvl4pPr marL="1510662" indent="0" algn="ctr">
              <a:buNone/>
              <a:defRPr/>
            </a:lvl4pPr>
            <a:lvl5pPr marL="2014214" indent="0" algn="ctr">
              <a:buNone/>
              <a:defRPr/>
            </a:lvl5pPr>
            <a:lvl6pPr marL="2517769" indent="0" algn="ctr">
              <a:buNone/>
              <a:defRPr/>
            </a:lvl6pPr>
            <a:lvl7pPr marL="3021323" indent="0" algn="ctr">
              <a:buNone/>
              <a:defRPr/>
            </a:lvl7pPr>
            <a:lvl8pPr marL="3524873" indent="0" algn="ctr">
              <a:buNone/>
              <a:defRPr/>
            </a:lvl8pPr>
            <a:lvl9pPr marL="402842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63EE2-C80F-4A36-B2FD-7B036F117B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A3417-384A-4BA1-88B5-9BB4FF8F54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60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73"/>
            <a:ext cx="8571230" cy="165298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552" indent="0">
              <a:buNone/>
              <a:defRPr sz="2000"/>
            </a:lvl2pPr>
            <a:lvl3pPr marL="1007108" indent="0">
              <a:buNone/>
              <a:defRPr sz="1800"/>
            </a:lvl3pPr>
            <a:lvl4pPr marL="1510662" indent="0">
              <a:buNone/>
              <a:defRPr sz="1500"/>
            </a:lvl4pPr>
            <a:lvl5pPr marL="2014214" indent="0">
              <a:buNone/>
              <a:defRPr sz="1500"/>
            </a:lvl5pPr>
            <a:lvl6pPr marL="2517769" indent="0">
              <a:buNone/>
              <a:defRPr sz="1500"/>
            </a:lvl6pPr>
            <a:lvl7pPr marL="3021323" indent="0">
              <a:buNone/>
              <a:defRPr sz="1500"/>
            </a:lvl7pPr>
            <a:lvl8pPr marL="3524873" indent="0">
              <a:buNone/>
              <a:defRPr sz="1500"/>
            </a:lvl8pPr>
            <a:lvl9pPr marL="4028429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1884-10ED-4F79-B85C-7ECDBD993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93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93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ED77-0CFA-4FCD-801D-B06BC1D750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52" indent="0">
              <a:buNone/>
              <a:defRPr sz="2200" b="1"/>
            </a:lvl2pPr>
            <a:lvl3pPr marL="1007108" indent="0">
              <a:buNone/>
              <a:defRPr sz="2000" b="1"/>
            </a:lvl3pPr>
            <a:lvl4pPr marL="1510662" indent="0">
              <a:buNone/>
              <a:defRPr sz="1800" b="1"/>
            </a:lvl4pPr>
            <a:lvl5pPr marL="2014214" indent="0">
              <a:buNone/>
              <a:defRPr sz="1800" b="1"/>
            </a:lvl5pPr>
            <a:lvl6pPr marL="2517769" indent="0">
              <a:buNone/>
              <a:defRPr sz="1800" b="1"/>
            </a:lvl6pPr>
            <a:lvl7pPr marL="3021323" indent="0">
              <a:buNone/>
              <a:defRPr sz="1800" b="1"/>
            </a:lvl7pPr>
            <a:lvl8pPr marL="3524873" indent="0">
              <a:buNone/>
              <a:defRPr sz="1800" b="1"/>
            </a:lvl8pPr>
            <a:lvl9pPr marL="402842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4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552" indent="0">
              <a:buNone/>
              <a:defRPr sz="2200" b="1"/>
            </a:lvl2pPr>
            <a:lvl3pPr marL="1007108" indent="0">
              <a:buNone/>
              <a:defRPr sz="2000" b="1"/>
            </a:lvl3pPr>
            <a:lvl4pPr marL="1510662" indent="0">
              <a:buNone/>
              <a:defRPr sz="1800" b="1"/>
            </a:lvl4pPr>
            <a:lvl5pPr marL="2014214" indent="0">
              <a:buNone/>
              <a:defRPr sz="1800" b="1"/>
            </a:lvl5pPr>
            <a:lvl6pPr marL="2517769" indent="0">
              <a:buNone/>
              <a:defRPr sz="1800" b="1"/>
            </a:lvl6pPr>
            <a:lvl7pPr marL="3021323" indent="0">
              <a:buNone/>
              <a:defRPr sz="1800" b="1"/>
            </a:lvl7pPr>
            <a:lvl8pPr marL="3524873" indent="0">
              <a:buNone/>
              <a:defRPr sz="1800" b="1"/>
            </a:lvl8pPr>
            <a:lvl9pPr marL="402842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4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60299-EA04-4B79-842E-A7F7B5FA19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7348D-875B-4EF5-8173-3A69EAFAB6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D2490-8795-4696-9A3A-D386CACC4F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5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4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1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9" y="300865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70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9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552" indent="0">
              <a:buNone/>
              <a:defRPr sz="1300"/>
            </a:lvl2pPr>
            <a:lvl3pPr marL="1007108" indent="0">
              <a:buNone/>
              <a:defRPr sz="1100"/>
            </a:lvl3pPr>
            <a:lvl4pPr marL="1510662" indent="0">
              <a:buNone/>
              <a:defRPr sz="1000"/>
            </a:lvl4pPr>
            <a:lvl5pPr marL="2014214" indent="0">
              <a:buNone/>
              <a:defRPr sz="1000"/>
            </a:lvl5pPr>
            <a:lvl6pPr marL="2517769" indent="0">
              <a:buNone/>
              <a:defRPr sz="1000"/>
            </a:lvl6pPr>
            <a:lvl7pPr marL="3021323" indent="0">
              <a:buNone/>
              <a:defRPr sz="1000"/>
            </a:lvl7pPr>
            <a:lvl8pPr marL="3524873" indent="0">
              <a:buNone/>
              <a:defRPr sz="1000"/>
            </a:lvl8pPr>
            <a:lvl9pPr marL="402842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55934-052A-418B-8207-6664C5571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552" indent="0">
              <a:buNone/>
              <a:defRPr sz="3100"/>
            </a:lvl2pPr>
            <a:lvl3pPr marL="1007108" indent="0">
              <a:buNone/>
              <a:defRPr sz="2600"/>
            </a:lvl3pPr>
            <a:lvl4pPr marL="1510662" indent="0">
              <a:buNone/>
              <a:defRPr sz="2200"/>
            </a:lvl4pPr>
            <a:lvl5pPr marL="2014214" indent="0">
              <a:buNone/>
              <a:defRPr sz="2200"/>
            </a:lvl5pPr>
            <a:lvl6pPr marL="2517769" indent="0">
              <a:buNone/>
              <a:defRPr sz="2200"/>
            </a:lvl6pPr>
            <a:lvl7pPr marL="3021323" indent="0">
              <a:buNone/>
              <a:defRPr sz="2200"/>
            </a:lvl7pPr>
            <a:lvl8pPr marL="3524873" indent="0">
              <a:buNone/>
              <a:defRPr sz="2200"/>
            </a:lvl8pPr>
            <a:lvl9pPr marL="4028429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552" indent="0">
              <a:buNone/>
              <a:defRPr sz="1300"/>
            </a:lvl2pPr>
            <a:lvl3pPr marL="1007108" indent="0">
              <a:buNone/>
              <a:defRPr sz="1100"/>
            </a:lvl3pPr>
            <a:lvl4pPr marL="1510662" indent="0">
              <a:buNone/>
              <a:defRPr sz="1000"/>
            </a:lvl4pPr>
            <a:lvl5pPr marL="2014214" indent="0">
              <a:buNone/>
              <a:defRPr sz="1000"/>
            </a:lvl5pPr>
            <a:lvl6pPr marL="2517769" indent="0">
              <a:buNone/>
              <a:defRPr sz="1000"/>
            </a:lvl6pPr>
            <a:lvl7pPr marL="3021323" indent="0">
              <a:buNone/>
              <a:defRPr sz="1000"/>
            </a:lvl7pPr>
            <a:lvl8pPr marL="3524873" indent="0">
              <a:buNone/>
              <a:defRPr sz="1000"/>
            </a:lvl8pPr>
            <a:lvl9pPr marL="402842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0E24-0B53-4592-8C42-36F609495C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1F7B9-CF57-4322-AFDB-716D00C5E7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4"/>
            <a:ext cx="2268855" cy="644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4"/>
            <a:ext cx="6638502" cy="644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D9151-0A7E-44FE-8FA3-BC8F02FE73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03710" indent="0" algn="ctr">
              <a:buNone/>
              <a:defRPr/>
            </a:lvl2pPr>
            <a:lvl3pPr marL="1007421" indent="0" algn="ctr">
              <a:buNone/>
              <a:defRPr/>
            </a:lvl3pPr>
            <a:lvl4pPr marL="1511132" indent="0" algn="ctr">
              <a:buNone/>
              <a:defRPr/>
            </a:lvl4pPr>
            <a:lvl5pPr marL="2014841" indent="0" algn="ctr">
              <a:buNone/>
              <a:defRPr/>
            </a:lvl5pPr>
            <a:lvl6pPr marL="2518552" indent="0" algn="ctr">
              <a:buNone/>
              <a:defRPr/>
            </a:lvl6pPr>
            <a:lvl7pPr marL="3022262" indent="0" algn="ctr">
              <a:buNone/>
              <a:defRPr/>
            </a:lvl7pPr>
            <a:lvl8pPr marL="3525971" indent="0" algn="ctr">
              <a:buNone/>
              <a:defRPr/>
            </a:lvl8pPr>
            <a:lvl9pPr marL="402968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63EE2-C80F-4A36-B2FD-7B036F117B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A3417-384A-4BA1-88B5-9BB4FF8F54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7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73"/>
            <a:ext cx="8571230" cy="165298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710" indent="0">
              <a:buNone/>
              <a:defRPr sz="2000"/>
            </a:lvl2pPr>
            <a:lvl3pPr marL="1007421" indent="0">
              <a:buNone/>
              <a:defRPr sz="1800"/>
            </a:lvl3pPr>
            <a:lvl4pPr marL="1511132" indent="0">
              <a:buNone/>
              <a:defRPr sz="1500"/>
            </a:lvl4pPr>
            <a:lvl5pPr marL="2014841" indent="0">
              <a:buNone/>
              <a:defRPr sz="1500"/>
            </a:lvl5pPr>
            <a:lvl6pPr marL="2518552" indent="0">
              <a:buNone/>
              <a:defRPr sz="1500"/>
            </a:lvl6pPr>
            <a:lvl7pPr marL="3022262" indent="0">
              <a:buNone/>
              <a:defRPr sz="1500"/>
            </a:lvl7pPr>
            <a:lvl8pPr marL="3525971" indent="0">
              <a:buNone/>
              <a:defRPr sz="1500"/>
            </a:lvl8pPr>
            <a:lvl9pPr marL="402968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1884-10ED-4F79-B85C-7ECDBD993E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9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9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ED77-0CFA-4FCD-801D-B06BC1D750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10" indent="0">
              <a:buNone/>
              <a:defRPr sz="2200" b="1"/>
            </a:lvl2pPr>
            <a:lvl3pPr marL="1007421" indent="0">
              <a:buNone/>
              <a:defRPr sz="2000" b="1"/>
            </a:lvl3pPr>
            <a:lvl4pPr marL="1511132" indent="0">
              <a:buNone/>
              <a:defRPr sz="1800" b="1"/>
            </a:lvl4pPr>
            <a:lvl5pPr marL="2014841" indent="0">
              <a:buNone/>
              <a:defRPr sz="1800" b="1"/>
            </a:lvl5pPr>
            <a:lvl6pPr marL="2518552" indent="0">
              <a:buNone/>
              <a:defRPr sz="1800" b="1"/>
            </a:lvl6pPr>
            <a:lvl7pPr marL="3022262" indent="0">
              <a:buNone/>
              <a:defRPr sz="1800" b="1"/>
            </a:lvl7pPr>
            <a:lvl8pPr marL="3525971" indent="0">
              <a:buNone/>
              <a:defRPr sz="1800" b="1"/>
            </a:lvl8pPr>
            <a:lvl9pPr marL="402968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4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710" indent="0">
              <a:buNone/>
              <a:defRPr sz="2200" b="1"/>
            </a:lvl2pPr>
            <a:lvl3pPr marL="1007421" indent="0">
              <a:buNone/>
              <a:defRPr sz="2000" b="1"/>
            </a:lvl3pPr>
            <a:lvl4pPr marL="1511132" indent="0">
              <a:buNone/>
              <a:defRPr sz="1800" b="1"/>
            </a:lvl4pPr>
            <a:lvl5pPr marL="2014841" indent="0">
              <a:buNone/>
              <a:defRPr sz="1800" b="1"/>
            </a:lvl5pPr>
            <a:lvl6pPr marL="2518552" indent="0">
              <a:buNone/>
              <a:defRPr sz="1800" b="1"/>
            </a:lvl6pPr>
            <a:lvl7pPr marL="3022262" indent="0">
              <a:buNone/>
              <a:defRPr sz="1800" b="1"/>
            </a:lvl7pPr>
            <a:lvl8pPr marL="3525971" indent="0">
              <a:buNone/>
              <a:defRPr sz="1800" b="1"/>
            </a:lvl8pPr>
            <a:lvl9pPr marL="402968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4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60299-EA04-4B79-842E-A7F7B5FA19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7348D-875B-4EF5-8173-3A69EAFAB6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1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9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D2490-8795-4696-9A3A-D386CACC4F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6" y="300865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7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6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710" indent="0">
              <a:buNone/>
              <a:defRPr sz="1300"/>
            </a:lvl2pPr>
            <a:lvl3pPr marL="1007421" indent="0">
              <a:buNone/>
              <a:defRPr sz="1100"/>
            </a:lvl3pPr>
            <a:lvl4pPr marL="1511132" indent="0">
              <a:buNone/>
              <a:defRPr sz="1000"/>
            </a:lvl4pPr>
            <a:lvl5pPr marL="2014841" indent="0">
              <a:buNone/>
              <a:defRPr sz="1000"/>
            </a:lvl5pPr>
            <a:lvl6pPr marL="2518552" indent="0">
              <a:buNone/>
              <a:defRPr sz="1000"/>
            </a:lvl6pPr>
            <a:lvl7pPr marL="3022262" indent="0">
              <a:buNone/>
              <a:defRPr sz="1000"/>
            </a:lvl7pPr>
            <a:lvl8pPr marL="3525971" indent="0">
              <a:buNone/>
              <a:defRPr sz="1000"/>
            </a:lvl8pPr>
            <a:lvl9pPr marL="402968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55934-052A-418B-8207-6664C5571F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710" indent="0">
              <a:buNone/>
              <a:defRPr sz="3100"/>
            </a:lvl2pPr>
            <a:lvl3pPr marL="1007421" indent="0">
              <a:buNone/>
              <a:defRPr sz="2600"/>
            </a:lvl3pPr>
            <a:lvl4pPr marL="1511132" indent="0">
              <a:buNone/>
              <a:defRPr sz="2200"/>
            </a:lvl4pPr>
            <a:lvl5pPr marL="2014841" indent="0">
              <a:buNone/>
              <a:defRPr sz="2200"/>
            </a:lvl5pPr>
            <a:lvl6pPr marL="2518552" indent="0">
              <a:buNone/>
              <a:defRPr sz="2200"/>
            </a:lvl6pPr>
            <a:lvl7pPr marL="3022262" indent="0">
              <a:buNone/>
              <a:defRPr sz="2200"/>
            </a:lvl7pPr>
            <a:lvl8pPr marL="3525971" indent="0">
              <a:buNone/>
              <a:defRPr sz="2200"/>
            </a:lvl8pPr>
            <a:lvl9pPr marL="4029683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710" indent="0">
              <a:buNone/>
              <a:defRPr sz="1300"/>
            </a:lvl2pPr>
            <a:lvl3pPr marL="1007421" indent="0">
              <a:buNone/>
              <a:defRPr sz="1100"/>
            </a:lvl3pPr>
            <a:lvl4pPr marL="1511132" indent="0">
              <a:buNone/>
              <a:defRPr sz="1000"/>
            </a:lvl4pPr>
            <a:lvl5pPr marL="2014841" indent="0">
              <a:buNone/>
              <a:defRPr sz="1000"/>
            </a:lvl5pPr>
            <a:lvl6pPr marL="2518552" indent="0">
              <a:buNone/>
              <a:defRPr sz="1000"/>
            </a:lvl6pPr>
            <a:lvl7pPr marL="3022262" indent="0">
              <a:buNone/>
              <a:defRPr sz="1000"/>
            </a:lvl7pPr>
            <a:lvl8pPr marL="3525971" indent="0">
              <a:buNone/>
              <a:defRPr sz="1000"/>
            </a:lvl8pPr>
            <a:lvl9pPr marL="402968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0E24-0B53-4592-8C42-36F609495C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1F7B9-CF57-4322-AFDB-716D00C5E7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4"/>
            <a:ext cx="2268855" cy="6447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4"/>
            <a:ext cx="6638502" cy="6447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D9151-0A7E-44FE-8FA3-BC8F02FE73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3" y="2143483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3" indent="0">
              <a:buNone/>
              <a:defRPr sz="2000" b="1"/>
            </a:lvl2pPr>
            <a:lvl3pPr marL="913547" indent="0">
              <a:buNone/>
              <a:defRPr sz="1800" b="1"/>
            </a:lvl3pPr>
            <a:lvl4pPr marL="1370320" indent="0">
              <a:buNone/>
              <a:defRPr sz="1700" b="1"/>
            </a:lvl4pPr>
            <a:lvl5pPr marL="1827093" indent="0">
              <a:buNone/>
              <a:defRPr sz="1700" b="1"/>
            </a:lvl5pPr>
            <a:lvl6pPr marL="2283867" indent="0">
              <a:buNone/>
              <a:defRPr sz="1700" b="1"/>
            </a:lvl6pPr>
            <a:lvl7pPr marL="2740642" indent="0">
              <a:buNone/>
              <a:defRPr sz="1700" b="1"/>
            </a:lvl7pPr>
            <a:lvl8pPr marL="3197415" indent="0">
              <a:buNone/>
              <a:defRPr sz="1700" b="1"/>
            </a:lvl8pPr>
            <a:lvl9pPr marL="365419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3" y="303678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83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3" indent="0">
              <a:buNone/>
              <a:defRPr sz="2000" b="1"/>
            </a:lvl2pPr>
            <a:lvl3pPr marL="913547" indent="0">
              <a:buNone/>
              <a:defRPr sz="1800" b="1"/>
            </a:lvl3pPr>
            <a:lvl4pPr marL="1370320" indent="0">
              <a:buNone/>
              <a:defRPr sz="1700" b="1"/>
            </a:lvl4pPr>
            <a:lvl5pPr marL="1827093" indent="0">
              <a:buNone/>
              <a:defRPr sz="1700" b="1"/>
            </a:lvl5pPr>
            <a:lvl6pPr marL="2283867" indent="0">
              <a:buNone/>
              <a:defRPr sz="1700" b="1"/>
            </a:lvl6pPr>
            <a:lvl7pPr marL="2740642" indent="0">
              <a:buNone/>
              <a:defRPr sz="1700" b="1"/>
            </a:lvl7pPr>
            <a:lvl8pPr marL="3197415" indent="0">
              <a:buNone/>
              <a:defRPr sz="1700" b="1"/>
            </a:lvl8pPr>
            <a:lvl9pPr marL="3654190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8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60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4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7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6773" indent="0">
              <a:buNone/>
              <a:defRPr sz="1200"/>
            </a:lvl2pPr>
            <a:lvl3pPr marL="913547" indent="0">
              <a:buNone/>
              <a:defRPr sz="1000"/>
            </a:lvl3pPr>
            <a:lvl4pPr marL="1370320" indent="0">
              <a:buNone/>
              <a:defRPr sz="900"/>
            </a:lvl4pPr>
            <a:lvl5pPr marL="1827093" indent="0">
              <a:buNone/>
              <a:defRPr sz="900"/>
            </a:lvl5pPr>
            <a:lvl6pPr marL="2283867" indent="0">
              <a:buNone/>
              <a:defRPr sz="900"/>
            </a:lvl6pPr>
            <a:lvl7pPr marL="2740642" indent="0">
              <a:buNone/>
              <a:defRPr sz="900"/>
            </a:lvl7pPr>
            <a:lvl8pPr marL="3197415" indent="0">
              <a:buNone/>
              <a:defRPr sz="900"/>
            </a:lvl8pPr>
            <a:lvl9pPr marL="365419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70"/>
            <a:ext cx="4419600" cy="7913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7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6773" indent="0">
              <a:buNone/>
              <a:defRPr sz="2800"/>
            </a:lvl2pPr>
            <a:lvl3pPr marL="913547" indent="0">
              <a:buNone/>
              <a:defRPr sz="2400"/>
            </a:lvl3pPr>
            <a:lvl4pPr marL="1370320" indent="0">
              <a:buNone/>
              <a:defRPr sz="2000"/>
            </a:lvl4pPr>
            <a:lvl5pPr marL="1827093" indent="0">
              <a:buNone/>
              <a:defRPr sz="2000"/>
            </a:lvl5pPr>
            <a:lvl6pPr marL="2283867" indent="0">
              <a:buNone/>
              <a:defRPr sz="2000"/>
            </a:lvl6pPr>
            <a:lvl7pPr marL="2740642" indent="0">
              <a:buNone/>
              <a:defRPr sz="2000"/>
            </a:lvl7pPr>
            <a:lvl8pPr marL="3197415" indent="0">
              <a:buNone/>
              <a:defRPr sz="2000"/>
            </a:lvl8pPr>
            <a:lvl9pPr marL="365419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8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6773" indent="0">
              <a:buNone/>
              <a:defRPr sz="1200"/>
            </a:lvl2pPr>
            <a:lvl3pPr marL="913547" indent="0">
              <a:buNone/>
              <a:defRPr sz="1000"/>
            </a:lvl3pPr>
            <a:lvl4pPr marL="1370320" indent="0">
              <a:buNone/>
              <a:defRPr sz="900"/>
            </a:lvl4pPr>
            <a:lvl5pPr marL="1827093" indent="0">
              <a:buNone/>
              <a:defRPr sz="900"/>
            </a:lvl5pPr>
            <a:lvl6pPr marL="2283867" indent="0">
              <a:buNone/>
              <a:defRPr sz="900"/>
            </a:lvl6pPr>
            <a:lvl7pPr marL="2740642" indent="0">
              <a:buNone/>
              <a:defRPr sz="900"/>
            </a:lvl7pPr>
            <a:lvl8pPr marL="3197415" indent="0">
              <a:buNone/>
              <a:defRPr sz="900"/>
            </a:lvl8pPr>
            <a:lvl9pPr marL="365419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2" y="383487"/>
            <a:ext cx="6629400" cy="1595967"/>
          </a:xfrm>
          <a:prstGeom prst="rect">
            <a:avLst/>
          </a:prstGeom>
        </p:spPr>
        <p:txBody>
          <a:bodyPr vert="horz" lIns="91354" tIns="45677" rIns="91354" bIns="456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2" y="2234355"/>
            <a:ext cx="6629400" cy="6319585"/>
          </a:xfrm>
          <a:prstGeom prst="rect">
            <a:avLst/>
          </a:prstGeom>
        </p:spPr>
        <p:txBody>
          <a:bodyPr vert="horz" lIns="91354" tIns="45677" rIns="91354" bIns="456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10" y="8875353"/>
            <a:ext cx="1718733" cy="509824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10/6/2015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3"/>
            <a:ext cx="2332567" cy="509824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77" y="8875353"/>
            <a:ext cx="1718733" cy="509824"/>
          </a:xfrm>
          <a:prstGeom prst="rect">
            <a:avLst/>
          </a:prstGeom>
        </p:spPr>
        <p:txBody>
          <a:bodyPr vert="horz" lIns="91354" tIns="45677" rIns="91354" bIns="456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5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81" indent="-342581" algn="l" defTabSz="9135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57" indent="-285484" algn="l" defTabSz="9135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932" indent="-228388" algn="l" defTabSz="9135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708" indent="-228388" algn="l" defTabSz="9135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81" indent="-228388" algn="l" defTabSz="9135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255" indent="-228388" algn="l" defTabSz="9135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029" indent="-228388" algn="l" defTabSz="9135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805" indent="-228388" algn="l" defTabSz="9135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576" indent="-228388" algn="l" defTabSz="9135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3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7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20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93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7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42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15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90" algn="l" defTabSz="9135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190" y="302610"/>
            <a:ext cx="9075420" cy="125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684" tIns="50344" rIns="100684" bIns="503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190" y="1763195"/>
            <a:ext cx="9075420" cy="49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684" tIns="50344" rIns="100684" bIns="50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192" y="6881316"/>
            <a:ext cx="235288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84" tIns="50344" rIns="100684" bIns="50344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5304" y="6881316"/>
            <a:ext cx="3193203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84" tIns="50344" rIns="100684" bIns="50344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723" y="6881316"/>
            <a:ext cx="235288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84" tIns="50344" rIns="100684" bIns="50344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AFFF7C-3DE7-49AA-B374-2DF1B6A902E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448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6899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0349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3797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587" indent="-377587" algn="just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105" indent="-314655" algn="just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8625" indent="-251725" algn="just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2073" indent="-251725" algn="just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5523" indent="-251725" algn="just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68972" indent="-251725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2422" indent="-251725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5871" indent="-251725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79320" indent="-251725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448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899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349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3797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248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0697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4141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7594" algn="l" defTabSz="100689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190" y="302610"/>
            <a:ext cx="9075420" cy="125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06" tIns="50355" rIns="100706" bIns="503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190" y="1763193"/>
            <a:ext cx="9075420" cy="49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06" tIns="50355" rIns="100706" bIns="50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192" y="6881316"/>
            <a:ext cx="235288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06" tIns="50355" rIns="100706" bIns="50355" numCol="1" anchor="t" anchorCtr="0" compatLnSpc="1">
            <a:prstTxWarp prst="textNoShape">
              <a:avLst/>
            </a:prstTxWarp>
          </a:bodyPr>
          <a:lstStyle>
            <a:lvl1pPr defTabSz="913641" fontAlgn="base">
              <a:spcBef>
                <a:spcPct val="0"/>
              </a:spcBef>
              <a:spcAft>
                <a:spcPct val="0"/>
              </a:spcAft>
              <a:defRPr sz="15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5304" y="6881316"/>
            <a:ext cx="3193203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06" tIns="50355" rIns="100706" bIns="50355" numCol="1" anchor="t" anchorCtr="0" compatLnSpc="1">
            <a:prstTxWarp prst="textNoShape">
              <a:avLst/>
            </a:prstTxWarp>
          </a:bodyPr>
          <a:lstStyle>
            <a:lvl1pPr algn="ctr" defTabSz="913641" fontAlgn="base">
              <a:spcBef>
                <a:spcPct val="0"/>
              </a:spcBef>
              <a:spcAft>
                <a:spcPct val="0"/>
              </a:spcAft>
              <a:defRPr sz="15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723" y="6881316"/>
            <a:ext cx="235288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06" tIns="50355" rIns="100706" bIns="50355" numCol="1" anchor="t" anchorCtr="0" compatLnSpc="1">
            <a:prstTxWarp prst="textNoShape">
              <a:avLst/>
            </a:prstTxWarp>
          </a:bodyPr>
          <a:lstStyle>
            <a:lvl1pPr algn="r" defTabSz="913641" fontAlgn="base">
              <a:spcBef>
                <a:spcPct val="0"/>
              </a:spcBef>
              <a:spcAft>
                <a:spcPct val="0"/>
              </a:spcAft>
              <a:defRPr sz="1500"/>
            </a:lvl1pPr>
          </a:lstStyle>
          <a:p>
            <a:pPr>
              <a:defRPr/>
            </a:pPr>
            <a:fld id="{BBBA2EE6-CC2F-419B-8756-5F38A705D4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552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108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0662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4214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665" indent="-377665" algn="just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275" indent="-314720" algn="just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8886" indent="-251777" algn="just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2439" indent="-251777" algn="just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5993" indent="-251777" algn="just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69546" indent="-251777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3100" indent="-251777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6654" indent="-251777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0207" indent="-251777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552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108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662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214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769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1323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4873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8429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190" y="302610"/>
            <a:ext cx="9075420" cy="125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39" tIns="50372" rIns="100739" bIns="50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190" y="1763189"/>
            <a:ext cx="9075420" cy="49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39" tIns="50372" rIns="100739" bIns="50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192" y="6881316"/>
            <a:ext cx="235288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39" tIns="50372" rIns="100739" bIns="50372" numCol="1" anchor="t" anchorCtr="0" compatLnSpc="1">
            <a:prstTxWarp prst="textNoShape">
              <a:avLst/>
            </a:prstTxWarp>
          </a:bodyPr>
          <a:lstStyle>
            <a:lvl1pPr defTabSz="913926" fontAlgn="base">
              <a:spcBef>
                <a:spcPct val="0"/>
              </a:spcBef>
              <a:spcAft>
                <a:spcPct val="0"/>
              </a:spcAft>
              <a:defRPr sz="15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5304" y="6881316"/>
            <a:ext cx="3193203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39" tIns="50372" rIns="100739" bIns="50372" numCol="1" anchor="t" anchorCtr="0" compatLnSpc="1">
            <a:prstTxWarp prst="textNoShape">
              <a:avLst/>
            </a:prstTxWarp>
          </a:bodyPr>
          <a:lstStyle>
            <a:lvl1pPr algn="ctr" defTabSz="913926" fontAlgn="base">
              <a:spcBef>
                <a:spcPct val="0"/>
              </a:spcBef>
              <a:spcAft>
                <a:spcPct val="0"/>
              </a:spcAft>
              <a:defRPr sz="15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723" y="6881316"/>
            <a:ext cx="235288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39" tIns="50372" rIns="100739" bIns="50372" numCol="1" anchor="t" anchorCtr="0" compatLnSpc="1">
            <a:prstTxWarp prst="textNoShape">
              <a:avLst/>
            </a:prstTxWarp>
          </a:bodyPr>
          <a:lstStyle>
            <a:lvl1pPr algn="r" defTabSz="913926" fontAlgn="base">
              <a:spcBef>
                <a:spcPct val="0"/>
              </a:spcBef>
              <a:spcAft>
                <a:spcPct val="0"/>
              </a:spcAft>
              <a:defRPr sz="1500"/>
            </a:lvl1pPr>
          </a:lstStyle>
          <a:p>
            <a:pPr>
              <a:defRPr/>
            </a:pPr>
            <a:fld id="{BBBA2EE6-CC2F-419B-8756-5F38A705D4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710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421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132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4841" algn="ctr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782" indent="-377782" algn="just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529" indent="-314817" algn="just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9279" indent="-251856" algn="just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2988" indent="-251856" algn="just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6697" indent="-251856" algn="just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70407" indent="-251856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4118" indent="-251856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7828" indent="-251856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1538" indent="-251856" algn="just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10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421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132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841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552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262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5971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9683" algn="l" defTabSz="10074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D603A-EC31-4AF7-B9CD-6C023ADB2DA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Study Compilers?  (1)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techniques are everywhere</a:t>
            </a:r>
          </a:p>
          <a:p>
            <a:pPr lvl="1" eaLnBrk="1" hangingPunct="1"/>
            <a:r>
              <a:rPr lang="en-US" dirty="0" smtClean="0"/>
              <a:t>Parsing (little languages, interpreters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Parsing, scanning, static </a:t>
            </a:r>
            <a:r>
              <a:rPr lang="en-US" dirty="0" smtClean="0"/>
              <a:t>analysis</a:t>
            </a:r>
            <a:endParaRPr lang="en-US" dirty="0" smtClean="0"/>
          </a:p>
          <a:p>
            <a:pPr lvl="1" eaLnBrk="1" hangingPunct="1"/>
            <a:r>
              <a:rPr lang="en-US" dirty="0" smtClean="0"/>
              <a:t>Database engines</a:t>
            </a:r>
          </a:p>
          <a:p>
            <a:pPr lvl="1" eaLnBrk="1" hangingPunct="1"/>
            <a:r>
              <a:rPr lang="en-US" dirty="0" smtClean="0"/>
              <a:t>AI: domain-specific languages</a:t>
            </a:r>
          </a:p>
          <a:p>
            <a:pPr lvl="1" eaLnBrk="1" hangingPunct="1"/>
            <a:r>
              <a:rPr lang="en-US" dirty="0" smtClean="0"/>
              <a:t>Text processing </a:t>
            </a:r>
          </a:p>
          <a:p>
            <a:pPr lvl="2" eaLnBrk="1" hangingPunct="1"/>
            <a:r>
              <a:rPr lang="en-US" b="1" dirty="0" smtClean="0"/>
              <a:t>Tex/</a:t>
            </a:r>
            <a:r>
              <a:rPr lang="en-US" b="1" dirty="0" err="1" smtClean="0"/>
              <a:t>LaTex</a:t>
            </a:r>
            <a:r>
              <a:rPr lang="en-US" b="1" dirty="0" smtClean="0"/>
              <a:t> -&gt; </a:t>
            </a:r>
            <a:r>
              <a:rPr lang="en-US" b="1" dirty="0" err="1" smtClean="0"/>
              <a:t>dvi</a:t>
            </a:r>
            <a:r>
              <a:rPr lang="en-US" b="1" dirty="0" smtClean="0"/>
              <a:t> -&gt; Postscript -&gt; </a:t>
            </a:r>
            <a:r>
              <a:rPr lang="en-US" b="1" dirty="0" err="1" smtClean="0"/>
              <a:t>pdf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Hardware: VHDL; model-checking tools</a:t>
            </a:r>
          </a:p>
          <a:p>
            <a:pPr lvl="1" eaLnBrk="1" hangingPunct="1"/>
            <a:r>
              <a:rPr lang="en-US" dirty="0" smtClean="0"/>
              <a:t>Mathematics (</a:t>
            </a:r>
            <a:r>
              <a:rPr lang="en-US" dirty="0" err="1" smtClean="0"/>
              <a:t>Mathematica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286000" y="482604"/>
            <a:ext cx="6155531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Compiler Vs. Interpreter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201" y="1384303"/>
            <a:ext cx="15260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source program</a:t>
            </a:r>
          </a:p>
          <a:p>
            <a:pPr>
              <a:lnSpc>
                <a:spcPts val="207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2286000"/>
            <a:ext cx="1025922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Compiler</a:t>
            </a:r>
          </a:p>
          <a:p>
            <a:pPr>
              <a:lnSpc>
                <a:spcPts val="2760"/>
              </a:lnSpc>
            </a:pPr>
            <a:endParaRPr sz="1700" dirty="0"/>
          </a:p>
        </p:txBody>
      </p:sp>
      <p:sp>
        <p:nvSpPr>
          <p:cNvPr id="5" name="TextBox 5"/>
          <p:cNvSpPr txBox="1"/>
          <p:nvPr/>
        </p:nvSpPr>
        <p:spPr>
          <a:xfrm>
            <a:off x="4203702" y="2362202"/>
            <a:ext cx="54502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input</a:t>
            </a:r>
          </a:p>
          <a:p>
            <a:pPr>
              <a:lnSpc>
                <a:spcPts val="2070"/>
              </a:lnSpc>
            </a:pPr>
            <a:endParaRPr sz="1700" dirty="0"/>
          </a:p>
        </p:txBody>
      </p:sp>
      <p:sp>
        <p:nvSpPr>
          <p:cNvPr id="6" name="TextBox 6"/>
          <p:cNvSpPr txBox="1"/>
          <p:nvPr/>
        </p:nvSpPr>
        <p:spPr>
          <a:xfrm>
            <a:off x="5473710" y="2324102"/>
            <a:ext cx="1795363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Target Program</a:t>
            </a:r>
          </a:p>
          <a:p>
            <a:pPr>
              <a:lnSpc>
                <a:spcPts val="2760"/>
              </a:lnSpc>
            </a:pPr>
            <a:endParaRPr sz="1700" dirty="0"/>
          </a:p>
        </p:txBody>
      </p:sp>
      <p:sp>
        <p:nvSpPr>
          <p:cNvPr id="7" name="TextBox 7"/>
          <p:cNvSpPr txBox="1"/>
          <p:nvPr/>
        </p:nvSpPr>
        <p:spPr>
          <a:xfrm>
            <a:off x="8191502" y="2374903"/>
            <a:ext cx="65402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output</a:t>
            </a:r>
          </a:p>
          <a:p>
            <a:pPr>
              <a:lnSpc>
                <a:spcPts val="2070"/>
              </a:lnSpc>
            </a:pPr>
            <a:endParaRPr sz="1700" dirty="0"/>
          </a:p>
        </p:txBody>
      </p:sp>
      <p:sp>
        <p:nvSpPr>
          <p:cNvPr id="8" name="TextBox 8"/>
          <p:cNvSpPr txBox="1"/>
          <p:nvPr/>
        </p:nvSpPr>
        <p:spPr>
          <a:xfrm>
            <a:off x="1130301" y="3340101"/>
            <a:ext cx="15260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target program</a:t>
            </a:r>
          </a:p>
          <a:p>
            <a:pPr>
              <a:lnSpc>
                <a:spcPts val="2070"/>
              </a:lnSpc>
            </a:pPr>
            <a:endParaRPr sz="1700" dirty="0"/>
          </a:p>
        </p:txBody>
      </p:sp>
      <p:sp>
        <p:nvSpPr>
          <p:cNvPr id="9" name="TextBox 9"/>
          <p:cNvSpPr txBox="1"/>
          <p:nvPr/>
        </p:nvSpPr>
        <p:spPr>
          <a:xfrm>
            <a:off x="2743200" y="3873503"/>
            <a:ext cx="4360168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1. Execution of a compiled program</a:t>
            </a:r>
          </a:p>
          <a:p>
            <a:pPr>
              <a:lnSpc>
                <a:spcPts val="2760"/>
              </a:lnSpc>
            </a:pPr>
            <a:endParaRPr sz="1700" dirty="0"/>
          </a:p>
        </p:txBody>
      </p:sp>
      <p:sp>
        <p:nvSpPr>
          <p:cNvPr id="10" name="TextBox 10"/>
          <p:cNvSpPr txBox="1"/>
          <p:nvPr/>
        </p:nvSpPr>
        <p:spPr>
          <a:xfrm>
            <a:off x="1689100" y="4953000"/>
            <a:ext cx="15260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source program</a:t>
            </a:r>
          </a:p>
          <a:p>
            <a:pPr>
              <a:lnSpc>
                <a:spcPts val="2070"/>
              </a:lnSpc>
            </a:pPr>
            <a:endParaRPr sz="1700" dirty="0"/>
          </a:p>
        </p:txBody>
      </p:sp>
      <p:sp>
        <p:nvSpPr>
          <p:cNvPr id="11" name="TextBox 11"/>
          <p:cNvSpPr txBox="1"/>
          <p:nvPr/>
        </p:nvSpPr>
        <p:spPr>
          <a:xfrm>
            <a:off x="4064006" y="5130803"/>
            <a:ext cx="1410643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8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Interpreter</a:t>
            </a:r>
          </a:p>
          <a:p>
            <a:pPr>
              <a:lnSpc>
                <a:spcPts val="2158"/>
              </a:lnSpc>
            </a:pPr>
            <a:endParaRPr sz="1700" dirty="0"/>
          </a:p>
        </p:txBody>
      </p:sp>
      <p:sp>
        <p:nvSpPr>
          <p:cNvPr id="12" name="TextBox 12"/>
          <p:cNvSpPr txBox="1"/>
          <p:nvPr/>
        </p:nvSpPr>
        <p:spPr>
          <a:xfrm>
            <a:off x="6286503" y="5156203"/>
            <a:ext cx="65402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output</a:t>
            </a:r>
          </a:p>
          <a:p>
            <a:pPr>
              <a:lnSpc>
                <a:spcPts val="2070"/>
              </a:lnSpc>
            </a:pPr>
            <a:endParaRPr sz="1700" dirty="0"/>
          </a:p>
        </p:txBody>
      </p:sp>
      <p:sp>
        <p:nvSpPr>
          <p:cNvPr id="13" name="TextBox 13"/>
          <p:cNvSpPr txBox="1"/>
          <p:nvPr/>
        </p:nvSpPr>
        <p:spPr>
          <a:xfrm>
            <a:off x="2654308" y="5384804"/>
            <a:ext cx="545021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700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input</a:t>
            </a:r>
          </a:p>
          <a:p>
            <a:pPr>
              <a:lnSpc>
                <a:spcPts val="1620"/>
              </a:lnSpc>
            </a:pPr>
            <a:endParaRPr sz="1700" dirty="0"/>
          </a:p>
        </p:txBody>
      </p:sp>
      <p:sp>
        <p:nvSpPr>
          <p:cNvPr id="14" name="TextBox 14"/>
          <p:cNvSpPr txBox="1"/>
          <p:nvPr/>
        </p:nvSpPr>
        <p:spPr>
          <a:xfrm>
            <a:off x="2540008" y="6210306"/>
            <a:ext cx="4873129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2. Execution of an interpreted program</a:t>
            </a:r>
          </a:p>
          <a:p>
            <a:pPr>
              <a:lnSpc>
                <a:spcPts val="2760"/>
              </a:lnSpc>
            </a:pPr>
            <a:endParaRPr sz="1700" dirty="0"/>
          </a:p>
        </p:txBody>
      </p:sp>
      <p:sp>
        <p:nvSpPr>
          <p:cNvPr id="16" name="TextBox 16"/>
          <p:cNvSpPr txBox="1"/>
          <p:nvPr/>
        </p:nvSpPr>
        <p:spPr>
          <a:xfrm>
            <a:off x="9486900" y="7073900"/>
            <a:ext cx="76944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8</a:t>
            </a:r>
          </a:p>
          <a:p>
            <a:pPr>
              <a:lnSpc>
                <a:spcPts val="1609"/>
              </a:lnSpc>
            </a:pPr>
            <a:endParaRPr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C421C-4EB2-4716-8C4D-47682B2A433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Interpreters &amp; Compilers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Interpreter</a:t>
            </a:r>
          </a:p>
          <a:p>
            <a:pPr lvl="1" eaLnBrk="1" hangingPunct="1"/>
            <a:r>
              <a:rPr lang="en-US" smtClean="0"/>
              <a:t>A program that reads a source program and produces the results of executing that program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Compiler</a:t>
            </a:r>
          </a:p>
          <a:p>
            <a:pPr lvl="1" eaLnBrk="1" hangingPunct="1"/>
            <a:r>
              <a:rPr lang="en-US" smtClean="0"/>
              <a:t>A program that translates a program from one language (the </a:t>
            </a:r>
            <a:r>
              <a:rPr lang="en-US" i="1" smtClean="0"/>
              <a:t>source</a:t>
            </a:r>
            <a:r>
              <a:rPr lang="en-US" smtClean="0"/>
              <a:t>) to another (the </a:t>
            </a:r>
            <a:r>
              <a:rPr lang="en-US" i="1" smtClean="0"/>
              <a:t>target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DFB39-C798-44C4-B119-D1DA527CED94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Issues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Compilers and interpreters both must read the input – a stream of characters – and “understand” it; </a:t>
            </a:r>
            <a:r>
              <a:rPr lang="en-US" i="1" dirty="0" smtClean="0"/>
              <a:t>analysis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w h </a:t>
            </a:r>
            <a:r>
              <a:rPr lang="en-US" sz="2200" b="1" dirty="0" err="1" smtClean="0">
                <a:latin typeface="Lucida Sans Unicode" pitchFamily="34" charset="0"/>
              </a:rPr>
              <a:t>i</a:t>
            </a:r>
            <a:r>
              <a:rPr lang="en-US" sz="2200" b="1" dirty="0" smtClean="0">
                <a:latin typeface="Lucida Sans Unicode" pitchFamily="34" charset="0"/>
              </a:rPr>
              <a:t> l e ( k &lt; l e n g t h ) { </a:t>
            </a:r>
          </a:p>
          <a:p>
            <a:pPr lvl="1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	&lt;</a:t>
            </a:r>
            <a:r>
              <a:rPr lang="en-US" sz="2200" b="1" dirty="0" err="1" smtClean="0">
                <a:latin typeface="Lucida Sans Unicode" pitchFamily="34" charset="0"/>
              </a:rPr>
              <a:t>nl</a:t>
            </a:r>
            <a:r>
              <a:rPr lang="en-US" sz="2200" b="1" dirty="0" smtClean="0">
                <a:latin typeface="Lucida Sans Unicode" pitchFamily="34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		&lt;tab&gt; </a:t>
            </a:r>
            <a:r>
              <a:rPr lang="en-US" sz="2200" b="1" dirty="0" err="1" smtClean="0">
                <a:latin typeface="Lucida Sans Unicode" pitchFamily="34" charset="0"/>
              </a:rPr>
              <a:t>i</a:t>
            </a:r>
            <a:r>
              <a:rPr lang="en-US" sz="2200" b="1" dirty="0" smtClean="0">
                <a:latin typeface="Lucida Sans Unicode" pitchFamily="34" charset="0"/>
              </a:rPr>
              <a:t> f ( a [ k ] &gt; 0 ) </a:t>
            </a:r>
          </a:p>
          <a:p>
            <a:pPr lvl="1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			&lt;</a:t>
            </a:r>
            <a:r>
              <a:rPr lang="en-US" sz="2200" b="1" dirty="0" err="1" smtClean="0">
                <a:latin typeface="Lucida Sans Unicode" pitchFamily="34" charset="0"/>
              </a:rPr>
              <a:t>nl</a:t>
            </a:r>
            <a:r>
              <a:rPr lang="en-US" sz="2200" b="1" dirty="0" smtClean="0">
                <a:latin typeface="Lucida Sans Unicode" pitchFamily="34" charset="0"/>
              </a:rPr>
              <a:t>&gt; &lt;tab&gt; &lt;tab&gt;{ n P o s + + ; } </a:t>
            </a:r>
          </a:p>
          <a:p>
            <a:pPr lvl="1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	&lt;</a:t>
            </a:r>
            <a:r>
              <a:rPr lang="en-US" sz="2200" b="1" dirty="0" err="1" smtClean="0">
                <a:latin typeface="Lucida Sans Unicode" pitchFamily="34" charset="0"/>
              </a:rPr>
              <a:t>nl</a:t>
            </a:r>
            <a:r>
              <a:rPr lang="en-US" sz="2200" b="1" dirty="0" smtClean="0">
                <a:latin typeface="Lucida Sans Unicode" pitchFamily="34" charset="0"/>
              </a:rPr>
              <a:t>&gt; &lt;tab&gt; </a:t>
            </a:r>
          </a:p>
          <a:p>
            <a:pPr lvl="1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F57507-6D5D-46E8-9D47-9C9C76BF9583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Interpreter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Interpreter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Execution engine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Program execution interleaved with analysis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Sans Unicode" pitchFamily="34" charset="0"/>
              </a:rPr>
              <a:t>	</a:t>
            </a:r>
            <a:r>
              <a:rPr lang="en-US" b="1" dirty="0" smtClean="0">
                <a:latin typeface="Lucida Sans Unicode" pitchFamily="34" charset="0"/>
              </a:rPr>
              <a:t>running = true;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Sans Unicode" pitchFamily="34" charset="0"/>
              </a:rPr>
              <a:t>	while (running)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Sans Unicode" pitchFamily="34" charset="0"/>
              </a:rPr>
              <a:t>	    analyze next statement;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Sans Unicode" pitchFamily="34" charset="0"/>
              </a:rPr>
              <a:t>	    execute that statement;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Lucida Sans Unicode" pitchFamily="34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May involve repeated analysis of some statements (loops, functions)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48251-8306-4B0A-BBEE-CFFC1FF7FC2C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Read and analyze entire program</a:t>
            </a:r>
          </a:p>
          <a:p>
            <a:pPr eaLnBrk="1" hangingPunct="1"/>
            <a:r>
              <a:rPr lang="en-US" sz="3100" dirty="0" smtClean="0"/>
              <a:t>Translate to semantically equivalent program in another language</a:t>
            </a:r>
          </a:p>
          <a:p>
            <a:pPr lvl="1" eaLnBrk="1" hangingPunct="1"/>
            <a:r>
              <a:rPr lang="en-US" sz="2600" b="1" dirty="0" smtClean="0"/>
              <a:t>Presumably easier to execute or more efficient</a:t>
            </a:r>
          </a:p>
          <a:p>
            <a:pPr lvl="1" eaLnBrk="1" hangingPunct="1"/>
            <a:r>
              <a:rPr lang="en-US" sz="2600" b="1" dirty="0" smtClean="0"/>
              <a:t>Should “improve” the program in some fashion</a:t>
            </a:r>
          </a:p>
          <a:p>
            <a:pPr eaLnBrk="1" hangingPunct="1"/>
            <a:r>
              <a:rPr lang="en-US" sz="3100" dirty="0" smtClean="0"/>
              <a:t>Offline process</a:t>
            </a:r>
          </a:p>
          <a:p>
            <a:pPr lvl="1" eaLnBrk="1" hangingPunct="1"/>
            <a:r>
              <a:rPr lang="en-US" sz="2600" b="1" dirty="0" smtClean="0"/>
              <a:t>Tradeoff: compile time overhead (preprocessing step) </a:t>
            </a:r>
            <a:r>
              <a:rPr lang="en-US" sz="2600" b="1" dirty="0" err="1" smtClean="0"/>
              <a:t>vs</a:t>
            </a:r>
            <a:r>
              <a:rPr lang="en-US" sz="2600" b="1" dirty="0" smtClean="0"/>
              <a:t> execution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59843-B1A3-4B9F-AD14-9C386BFD8E17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FORTRAN, C, C++, Java, COBOL, etc.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Strong need for optimization, etc.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Interpreters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PERL, Python, awk, sed, sh, csh, postscript printer, Java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Effective if interpreter overhead is low relative to execution cost of language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981E3-5FBC-4333-A1FB-98108B8464F1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Hybrid approaches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100" dirty="0" smtClean="0"/>
              <a:t>Well-known example: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b="1" dirty="0" smtClean="0"/>
              <a:t>Compile Java source to byte codes – Java Virtual Machine language (.class files)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b="1" dirty="0" smtClean="0"/>
              <a:t>Execution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b="1" dirty="0" smtClean="0"/>
              <a:t>Interpret byte codes directly,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b="1" dirty="0" smtClean="0"/>
              <a:t>Compile some or all byte codes to native code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000" b="1" dirty="0" smtClean="0"/>
              <a:t>(particularly for execution hot spots)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000" b="1" dirty="0" smtClean="0"/>
              <a:t>Just-In-Time compiler (JIT)</a:t>
            </a:r>
          </a:p>
          <a:p>
            <a:pPr eaLnBrk="1" hangingPunct="1">
              <a:lnSpc>
                <a:spcPct val="80000"/>
              </a:lnSpc>
            </a:pPr>
            <a:r>
              <a:rPr lang="en-US" sz="3100" dirty="0" smtClean="0"/>
              <a:t>Variation: VS.NET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b="1" dirty="0" smtClean="0"/>
              <a:t>Compilers generate MSIL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b="1" dirty="0" smtClean="0"/>
              <a:t>All IL compiled to native code before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654301" y="355601"/>
            <a:ext cx="5129609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Phases of a Compiler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41803" y="1028702"/>
            <a:ext cx="161582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98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source program</a:t>
            </a:r>
          </a:p>
          <a:p>
            <a:pPr>
              <a:lnSpc>
                <a:spcPts val="22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51300" y="1562101"/>
            <a:ext cx="2051844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lexical analyzer</a:t>
            </a:r>
          </a:p>
          <a:p>
            <a:pPr>
              <a:lnSpc>
                <a:spcPts val="276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51305" y="2489210"/>
            <a:ext cx="1923604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syntax analyzer</a:t>
            </a:r>
          </a:p>
          <a:p>
            <a:pPr>
              <a:lnSpc>
                <a:spcPts val="276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11600" y="3416308"/>
            <a:ext cx="2180084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semantic analyzer</a:t>
            </a:r>
          </a:p>
          <a:p>
            <a:pPr>
              <a:lnSpc>
                <a:spcPts val="276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6" y="3746500"/>
            <a:ext cx="153888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  <a:tabLst>
                <a:tab pos="266451" algn="l"/>
              </a:tabLst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symbol-table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	manager</a:t>
            </a:r>
          </a:p>
          <a:p>
            <a:pPr>
              <a:lnSpc>
                <a:spcPts val="2555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24300" y="4229101"/>
            <a:ext cx="2180084" cy="10130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99"/>
              </a:lnSpc>
              <a:tabLst>
                <a:tab pos="494838" algn="l"/>
              </a:tabLst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intermediate code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	generator</a:t>
            </a:r>
          </a:p>
          <a:p>
            <a:pPr>
              <a:lnSpc>
                <a:spcPts val="2653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02108" y="5308608"/>
            <a:ext cx="1795363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code optimizer</a:t>
            </a:r>
          </a:p>
          <a:p>
            <a:pPr>
              <a:lnSpc>
                <a:spcPts val="276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02108" y="6235711"/>
            <a:ext cx="1795363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code generator</a:t>
            </a:r>
          </a:p>
          <a:p>
            <a:pPr>
              <a:lnSpc>
                <a:spcPts val="276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3" y="6807202"/>
            <a:ext cx="161582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98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target program</a:t>
            </a:r>
          </a:p>
          <a:p>
            <a:pPr>
              <a:lnSpc>
                <a:spcPts val="22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31109" y="3759208"/>
            <a:ext cx="641201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error</a:t>
            </a:r>
          </a:p>
          <a:p>
            <a:pPr>
              <a:lnSpc>
                <a:spcPts val="2405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378701" y="4076709"/>
            <a:ext cx="897682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99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handler</a:t>
            </a:r>
          </a:p>
          <a:p>
            <a:pPr>
              <a:lnSpc>
                <a:spcPts val="265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398000" y="7086608"/>
            <a:ext cx="15388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10</a:t>
            </a:r>
          </a:p>
          <a:p>
            <a:pPr>
              <a:lnSpc>
                <a:spcPts val="1609"/>
              </a:lnSpc>
            </a:pPr>
            <a:endParaRPr lang="en-CA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7057646" y="3850737"/>
            <a:ext cx="483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https://www.youtube.com/watch?v=Qkwj65l_96I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073400" y="342901"/>
            <a:ext cx="4514056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Compiler  Phases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86901" y="7073900"/>
            <a:ext cx="8976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9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651002" y="520700"/>
            <a:ext cx="7181453" cy="12799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Intermediate Code Generation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600205"/>
            <a:ext cx="7992573" cy="13643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After analysis, most compilers generate an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intermediate representation of a program.</a:t>
            </a:r>
          </a:p>
          <a:p>
            <a:pPr>
              <a:lnSpc>
                <a:spcPts val="36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2667003"/>
            <a:ext cx="2247410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Properties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3" y="3302000"/>
            <a:ext cx="3206006" cy="79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machine-independent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6" y="3848099"/>
            <a:ext cx="7668766" cy="79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easy to translate to the target machine language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900" y="4394209"/>
            <a:ext cx="8890254" cy="17779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46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Can have a common intermediate language that is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the target of several front ends and is input to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several back ends.</a:t>
            </a:r>
          </a:p>
          <a:p>
            <a:pPr>
              <a:lnSpc>
                <a:spcPts val="3546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98000" y="7073900"/>
            <a:ext cx="153888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18</a:t>
            </a:r>
          </a:p>
          <a:p>
            <a:pPr>
              <a:lnSpc>
                <a:spcPts val="1609"/>
              </a:lnSpc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413B4F-0DB3-4CDC-AC4F-4A4CCEF6F89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Study Compilers?  (3)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Ideas from many parts of CSE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smtClean="0"/>
              <a:t>AI: Greedy algorithms, heuristic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smtClean="0"/>
              <a:t>Algorithms: graph algorithms, dynamic programming, approximation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smtClean="0"/>
              <a:t>Theory: Grammars DFAs and PDAs, pattern matching, fixed-point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smtClean="0"/>
              <a:t>Systems: Allocation &amp; naming, synchronization,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b="1" dirty="0" smtClean="0"/>
              <a:t>Architecture: pipelines &amp; hierarchy management, instruction set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895602" y="520700"/>
            <a:ext cx="4796185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Code Optimization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587501"/>
            <a:ext cx="8109592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Often performed on intermediate code.</a:t>
            </a:r>
          </a:p>
          <a:p>
            <a:pPr>
              <a:lnSpc>
                <a:spcPts val="3675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2222506"/>
            <a:ext cx="1543692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Goals</a:t>
            </a:r>
          </a:p>
          <a:p>
            <a:pPr>
              <a:lnSpc>
                <a:spcPts val="3675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857499"/>
            <a:ext cx="4623060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Make program run faster.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3390900"/>
            <a:ext cx="6059351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Make program take up less space.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6" y="3924300"/>
            <a:ext cx="5341206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Make program use less power.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23900" y="4483100"/>
            <a:ext cx="9135514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Should never change the semantic behavior </a:t>
            </a:r>
          </a:p>
          <a:p>
            <a:pPr>
              <a:lnSpc>
                <a:spcPts val="3500"/>
              </a:lnSpc>
            </a:pP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of the</a:t>
            </a:r>
            <a:r>
              <a:rPr lang="en-CA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program.</a:t>
            </a:r>
          </a:p>
          <a:p>
            <a:pPr>
              <a:lnSpc>
                <a:spcPts val="3500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19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136902" y="520706"/>
            <a:ext cx="3847207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Code Generation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600205"/>
            <a:ext cx="7813036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Produces assembly or object code from the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intermediate representation.</a:t>
            </a:r>
          </a:p>
          <a:p>
            <a:pPr>
              <a:lnSpc>
                <a:spcPts val="36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2692401"/>
            <a:ext cx="8890254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Each intermediate operation is translated to an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equivalent sequence of machine instructions.</a:t>
            </a:r>
          </a:p>
          <a:p>
            <a:pPr>
              <a:lnSpc>
                <a:spcPts val="35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3746501"/>
            <a:ext cx="7813036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Special features of the architecture are </a:t>
            </a:r>
          </a:p>
          <a:p>
            <a:pPr>
              <a:lnSpc>
                <a:spcPts val="3675"/>
              </a:lnSpc>
            </a:pP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exploited.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0" y="7073900"/>
            <a:ext cx="153888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20</a:t>
            </a:r>
          </a:p>
          <a:p>
            <a:pPr>
              <a:lnSpc>
                <a:spcPts val="1609"/>
              </a:lnSpc>
            </a:pPr>
            <a:endParaRPr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752602" y="520700"/>
            <a:ext cx="7617470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Compiler Construction Tools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587501"/>
            <a:ext cx="4621458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Front End (Analysis)</a:t>
            </a:r>
          </a:p>
          <a:p>
            <a:pPr>
              <a:lnSpc>
                <a:spcPts val="3675"/>
              </a:lnSpc>
            </a:pPr>
            <a:endParaRPr lang="en-CA" sz="31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93800" y="2222500"/>
            <a:ext cx="444352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Scanner Generators: </a:t>
            </a:r>
            <a:r>
              <a:rPr lang="en-CA" sz="2800" dirty="0" err="1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Lex</a:t>
            </a:r>
            <a:endParaRPr lang="en-CA" sz="2800" dirty="0" smtClean="0">
              <a:solidFill>
                <a:srgbClr val="000000"/>
              </a:solidFill>
              <a:latin typeface="Liberation Sans Narrow"/>
              <a:cs typeface="Liberation Sans Narrow"/>
            </a:endParaRP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755900"/>
            <a:ext cx="444352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Parser Generators: </a:t>
            </a:r>
            <a:r>
              <a:rPr lang="en-CA" sz="2800" dirty="0" err="1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Yacc</a:t>
            </a:r>
            <a:endParaRPr lang="en-CA" sz="2800" dirty="0" smtClean="0">
              <a:solidFill>
                <a:srgbClr val="000000"/>
              </a:solidFill>
              <a:latin typeface="Liberation Sans Narrow"/>
              <a:cs typeface="Liberation Sans Narrow"/>
            </a:endParaRP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5" y="3149605"/>
            <a:ext cx="7070525" cy="1769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68192">
              <a:lnSpc>
                <a:spcPts val="460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Syntax-Directed Translation Engines</a:t>
            </a:r>
            <a:r>
              <a:rPr lang="en-CA" sz="3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Back End (Synthesis)</a:t>
            </a:r>
          </a:p>
          <a:p>
            <a:pPr>
              <a:lnSpc>
                <a:spcPts val="4600"/>
              </a:lnSpc>
            </a:pPr>
            <a:endParaRPr lang="en-CA" sz="31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3800" y="4470400"/>
            <a:ext cx="480259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Automatic Code Generators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5003800"/>
            <a:ext cx="695703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Peephole Optimizer Construction Tools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11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27C8DF-665E-402A-BAEE-C3CFAAD9B799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a Compiler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approximation</a:t>
            </a:r>
          </a:p>
          <a:p>
            <a:pPr lvl="1" eaLnBrk="1" hangingPunct="1"/>
            <a:r>
              <a:rPr lang="en-US" smtClean="0"/>
              <a:t>Front end: analysis</a:t>
            </a:r>
          </a:p>
          <a:p>
            <a:pPr lvl="2" eaLnBrk="1" hangingPunct="1"/>
            <a:r>
              <a:rPr lang="en-US" b="1" smtClean="0"/>
              <a:t>Read source program and understand its structure and meaning</a:t>
            </a:r>
          </a:p>
          <a:p>
            <a:pPr lvl="1" eaLnBrk="1" hangingPunct="1"/>
            <a:r>
              <a:rPr lang="en-US" smtClean="0"/>
              <a:t>Back end: synthesis</a:t>
            </a:r>
          </a:p>
          <a:p>
            <a:pPr lvl="2" eaLnBrk="1" hangingPunct="1"/>
            <a:r>
              <a:rPr lang="en-US" b="1" smtClean="0"/>
              <a:t>Generate equivalent target language program</a:t>
            </a:r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1596602" y="5625395"/>
            <a:ext cx="1428538" cy="9235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Source</a:t>
            </a: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7226724" y="5625395"/>
            <a:ext cx="1428538" cy="9235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Target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361267" y="5625399"/>
            <a:ext cx="1596602" cy="10075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Front End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5293995" y="5625399"/>
            <a:ext cx="1596602" cy="10075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Back End</a:t>
            </a:r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3025142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4957868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>
            <a:off x="6890602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9FD32-DBBC-4AFD-92F1-9CD15F49AE44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Must recognize legal programs (&amp; complain about illegal ones)</a:t>
            </a:r>
          </a:p>
          <a:p>
            <a:pPr eaLnBrk="1" hangingPunct="1"/>
            <a:r>
              <a:rPr lang="en-US" sz="3100" dirty="0" smtClean="0"/>
              <a:t>Must generate correct code</a:t>
            </a:r>
          </a:p>
          <a:p>
            <a:pPr eaLnBrk="1" hangingPunct="1"/>
            <a:r>
              <a:rPr lang="en-US" sz="3100" dirty="0" smtClean="0"/>
              <a:t>Must manage storage of all variables</a:t>
            </a:r>
          </a:p>
          <a:p>
            <a:pPr eaLnBrk="1" hangingPunct="1"/>
            <a:r>
              <a:rPr lang="en-US" sz="3100" dirty="0" smtClean="0"/>
              <a:t>Must agree with OS &amp; linker on target format</a:t>
            </a:r>
          </a:p>
        </p:txBody>
      </p:sp>
      <p:sp>
        <p:nvSpPr>
          <p:cNvPr id="3077" name="Oval 4"/>
          <p:cNvSpPr>
            <a:spLocks noChangeArrowheads="1"/>
          </p:cNvSpPr>
          <p:nvPr/>
        </p:nvSpPr>
        <p:spPr bwMode="auto">
          <a:xfrm>
            <a:off x="1596602" y="5625395"/>
            <a:ext cx="1428538" cy="9235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Source</a:t>
            </a:r>
          </a:p>
        </p:txBody>
      </p:sp>
      <p:sp>
        <p:nvSpPr>
          <p:cNvPr id="3078" name="Oval 5"/>
          <p:cNvSpPr>
            <a:spLocks noChangeArrowheads="1"/>
          </p:cNvSpPr>
          <p:nvPr/>
        </p:nvSpPr>
        <p:spPr bwMode="auto">
          <a:xfrm>
            <a:off x="7226724" y="5625395"/>
            <a:ext cx="1428538" cy="9235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Target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3361267" y="5625399"/>
            <a:ext cx="1596602" cy="10075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Front End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293995" y="5625399"/>
            <a:ext cx="1596602" cy="10075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Back End</a:t>
            </a: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3025142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>
            <a:off x="4957868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6890602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84C59-B3F8-41C2-9AF0-4D145C4DADB8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Implications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Need some sort of Intermediate Representation (IR)</a:t>
            </a:r>
          </a:p>
          <a:p>
            <a:pPr eaLnBrk="1" hangingPunct="1"/>
            <a:r>
              <a:rPr lang="en-US" sz="3100" dirty="0" smtClean="0"/>
              <a:t>Front end maps source into IR</a:t>
            </a:r>
          </a:p>
          <a:p>
            <a:pPr eaLnBrk="1" hangingPunct="1"/>
            <a:r>
              <a:rPr lang="en-US" sz="3100" dirty="0" smtClean="0"/>
              <a:t>Back end maps IR to target machine code</a:t>
            </a:r>
          </a:p>
          <a:p>
            <a:pPr eaLnBrk="1" hangingPunct="1"/>
            <a:endParaRPr lang="en-US" sz="3100" dirty="0" smtClean="0"/>
          </a:p>
        </p:txBody>
      </p:sp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1596602" y="5625395"/>
            <a:ext cx="1428538" cy="9235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Source</a:t>
            </a:r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7226724" y="5625395"/>
            <a:ext cx="1428538" cy="9235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Target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3361267" y="5625399"/>
            <a:ext cx="1596602" cy="10075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Front End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5293995" y="5625399"/>
            <a:ext cx="1596602" cy="10075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 anchor="ctr"/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Back End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025142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4957868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890602" y="6129161"/>
            <a:ext cx="33612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100695" tIns="50350" rIns="100695" bIns="50350"/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7C015-01AC-452C-BFDF-3E5F2173D74C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      Front End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Split into two parts</a:t>
            </a:r>
          </a:p>
          <a:p>
            <a:pPr lvl="1" eaLnBrk="1" hangingPunct="1"/>
            <a:r>
              <a:rPr lang="en-US" sz="2600" b="1" dirty="0" smtClean="0"/>
              <a:t>Scanner: Responsible for converting character stream to token stream</a:t>
            </a:r>
          </a:p>
          <a:p>
            <a:pPr lvl="2" eaLnBrk="1" hangingPunct="1"/>
            <a:r>
              <a:rPr lang="en-US" sz="2200" b="1" dirty="0" smtClean="0"/>
              <a:t>Also strips out white space, comments</a:t>
            </a:r>
          </a:p>
          <a:p>
            <a:pPr lvl="1" eaLnBrk="1" hangingPunct="1"/>
            <a:r>
              <a:rPr lang="en-US" sz="2600" b="1" dirty="0" smtClean="0"/>
              <a:t>Parser: Reads token stream; generates IR</a:t>
            </a:r>
          </a:p>
          <a:p>
            <a:pPr eaLnBrk="1" hangingPunct="1"/>
            <a:r>
              <a:rPr lang="en-US" sz="3100" dirty="0" smtClean="0"/>
              <a:t>Both of these can be generated automatically</a:t>
            </a:r>
          </a:p>
          <a:p>
            <a:pPr lvl="1" eaLnBrk="1" hangingPunct="1"/>
            <a:r>
              <a:rPr lang="en-US" sz="2600" b="1" dirty="0" smtClean="0"/>
              <a:t>Source language specified by a formal grammar</a:t>
            </a:r>
          </a:p>
          <a:p>
            <a:pPr lvl="1" eaLnBrk="1" hangingPunct="1"/>
            <a:r>
              <a:rPr lang="en-US" sz="2600" b="1" dirty="0" smtClean="0"/>
              <a:t>Tools read the grammar and generate scanner &amp; parser (either table-driven or hard coded)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07742" y="587728"/>
            <a:ext cx="5055905" cy="923572"/>
            <a:chOff x="2632" y="336"/>
            <a:chExt cx="2888" cy="528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31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10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  <a:latin typeface="Tahoma" pitchFamily="34" charset="0"/>
                </a:rPr>
                <a:t>Scanner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43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00710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00000"/>
                  </a:solidFill>
                  <a:latin typeface="Tahoma" pitchFamily="34" charset="0"/>
                </a:rPr>
                <a:t>Parser</a:t>
              </a:r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>
              <a:off x="2640" y="6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1007108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37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1007108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49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1007108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55" name="Text Box 10"/>
            <p:cNvSpPr txBox="1">
              <a:spLocks noChangeArrowheads="1"/>
            </p:cNvSpPr>
            <p:nvPr/>
          </p:nvSpPr>
          <p:spPr bwMode="auto">
            <a:xfrm>
              <a:off x="2632" y="432"/>
              <a:ext cx="423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0710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smtClean="0">
                  <a:solidFill>
                    <a:srgbClr val="000000"/>
                  </a:solidFill>
                  <a:latin typeface="Tahoma" pitchFamily="34" charset="0"/>
                </a:rPr>
                <a:t>source</a:t>
              </a:r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3832" y="432"/>
              <a:ext cx="42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0710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smtClean="0">
                  <a:solidFill>
                    <a:srgbClr val="000000"/>
                  </a:solidFill>
                  <a:latin typeface="Tahoma" pitchFamily="34" charset="0"/>
                </a:rPr>
                <a:t>tokens</a:t>
              </a:r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5136" y="432"/>
              <a:ext cx="21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00710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smtClean="0">
                  <a:solidFill>
                    <a:srgbClr val="000000"/>
                  </a:solidFill>
                  <a:latin typeface="Tahoma" pitchFamily="34" charset="0"/>
                </a:rPr>
                <a:t>IR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F7784-145C-4342-AB48-903DBD236FC2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 End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Responsibilities</a:t>
            </a:r>
          </a:p>
          <a:p>
            <a:pPr lvl="1" eaLnBrk="1" hangingPunct="1"/>
            <a:r>
              <a:rPr lang="en-US" sz="2400" dirty="0" smtClean="0"/>
              <a:t>Translate IR into target machine code</a:t>
            </a:r>
          </a:p>
          <a:p>
            <a:pPr lvl="1" eaLnBrk="1" hangingPunct="1"/>
            <a:r>
              <a:rPr lang="en-US" sz="2400" dirty="0" smtClean="0"/>
              <a:t>Should produce fast, compact code</a:t>
            </a:r>
          </a:p>
          <a:p>
            <a:pPr lvl="1" eaLnBrk="1" hangingPunct="1"/>
            <a:r>
              <a:rPr lang="en-US" sz="2400" dirty="0" smtClean="0"/>
              <a:t>Should use machine resources effectively</a:t>
            </a:r>
          </a:p>
          <a:p>
            <a:pPr lvl="2" eaLnBrk="1" hangingPunct="1"/>
            <a:r>
              <a:rPr lang="en-US" sz="2000" b="1" dirty="0" smtClean="0"/>
              <a:t>Registers</a:t>
            </a:r>
          </a:p>
          <a:p>
            <a:pPr lvl="2" eaLnBrk="1" hangingPunct="1"/>
            <a:r>
              <a:rPr lang="en-US" sz="2000" b="1" dirty="0" smtClean="0"/>
              <a:t>Instructions</a:t>
            </a:r>
          </a:p>
          <a:p>
            <a:pPr lvl="2" eaLnBrk="1" hangingPunct="1"/>
            <a:r>
              <a:rPr lang="en-US" sz="2000" b="1" dirty="0" smtClean="0"/>
              <a:t>Memory hierarchy</a:t>
            </a:r>
          </a:p>
          <a:p>
            <a:pPr lvl="2" eaLnBrk="1" hangingPunct="1"/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17658-1BC1-4096-8607-BF989571AC9C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 End Structure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Typically split into two major parts with sub phases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“Optimization” – code improvements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/>
              <a:t>May well translate parser IR into another 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Code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/>
              <a:t>Instruction selection &amp; scheduling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/>
              <a:t>Register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617C5-8A31-44F0-875B-913FED5C7299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957868" y="1847144"/>
            <a:ext cx="3277235" cy="201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28" tIns="50366" rIns="100728" bIns="50366"/>
          <a:lstStyle/>
          <a:p>
            <a:pPr marL="377743" indent="-377743" algn="just" defTabSz="100742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100" dirty="0" smtClean="0">
                <a:solidFill>
                  <a:srgbClr val="000000"/>
                </a:solidFill>
              </a:rPr>
              <a:t>Optimized Code</a:t>
            </a:r>
            <a:endParaRPr lang="en-US" sz="3500" dirty="0" smtClean="0">
              <a:solidFill>
                <a:srgbClr val="000000"/>
              </a:solidFill>
              <a:latin typeface="Courier New" charset="0"/>
            </a:endParaRPr>
          </a:p>
          <a:p>
            <a:pPr marL="377743" indent="-377743" algn="just" defTabSz="1007421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500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s4addq $16,0,$0</a:t>
            </a:r>
          </a:p>
          <a:p>
            <a:pPr marL="377743" indent="-377743" algn="just" defTabSz="1007421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	mull $16,$0,$0</a:t>
            </a:r>
          </a:p>
          <a:p>
            <a:pPr marL="377743" indent="-377743" algn="just" defTabSz="1007421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1300" b="1" dirty="0" err="1" smtClean="0">
                <a:solidFill>
                  <a:srgbClr val="000000"/>
                </a:solidFill>
                <a:latin typeface="Courier New" charset="0"/>
              </a:rPr>
              <a:t>addq</a:t>
            </a: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 $16,1,$16</a:t>
            </a:r>
          </a:p>
          <a:p>
            <a:pPr marL="377743" indent="-377743" algn="just" defTabSz="1007421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	mull $0,$16,$0</a:t>
            </a:r>
          </a:p>
          <a:p>
            <a:pPr marL="377743" indent="-377743" algn="just" defTabSz="1007421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	mull $0,$16,$0</a:t>
            </a:r>
          </a:p>
          <a:p>
            <a:pPr marL="377743" indent="-377743" algn="just" defTabSz="1007421" fontAlgn="base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300" b="1" dirty="0" smtClean="0">
                <a:solidFill>
                  <a:srgbClr val="000000"/>
                </a:solidFill>
                <a:latin typeface="Courier New" charset="0"/>
              </a:rPr>
              <a:t>	ret $31,($26),1</a:t>
            </a:r>
            <a:endParaRPr lang="en-US" sz="3500" b="1" dirty="0" smtClean="0">
              <a:solidFill>
                <a:srgbClr val="000000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24351" y="1778929"/>
            <a:ext cx="3201626" cy="57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28" tIns="50366" rIns="100728" bIns="50366">
            <a:spAutoFit/>
          </a:bodyPr>
          <a:lstStyle/>
          <a:p>
            <a:pPr defTabSz="100742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100" dirty="0" err="1" smtClean="0">
                <a:solidFill>
                  <a:srgbClr val="000000"/>
                </a:solidFill>
                <a:latin typeface="Times New Roman" pitchFamily="18" charset="0"/>
              </a:rPr>
              <a:t>Unoptimized</a:t>
            </a:r>
            <a:r>
              <a:rPr lang="en-US" sz="3100" dirty="0" smtClean="0">
                <a:solidFill>
                  <a:srgbClr val="000000"/>
                </a:solidFill>
                <a:latin typeface="Times New Roman" pitchFamily="18" charset="0"/>
              </a:rPr>
              <a:t> Code</a:t>
            </a:r>
            <a:endParaRPr lang="en-US" sz="2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Example (Output assembly code)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12570" y="2518833"/>
            <a:ext cx="8571230" cy="4533900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lda</a:t>
            </a:r>
            <a:r>
              <a:rPr lang="en-US" sz="1100" b="1" dirty="0" smtClean="0">
                <a:latin typeface="Courier New" charset="0"/>
              </a:rPr>
              <a:t> $30,-32($30)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stq</a:t>
            </a:r>
            <a:r>
              <a:rPr lang="en-US" sz="1100" b="1" dirty="0" smtClean="0">
                <a:latin typeface="Courier New" charset="0"/>
              </a:rPr>
              <a:t> $26,0($30)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stq</a:t>
            </a:r>
            <a:r>
              <a:rPr lang="en-US" sz="1100" b="1" dirty="0" smtClean="0">
                <a:latin typeface="Courier New" charset="0"/>
              </a:rPr>
              <a:t> $15,8($30)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bis</a:t>
            </a:r>
            <a:r>
              <a:rPr lang="en-US" sz="1100" b="1" dirty="0" smtClean="0">
                <a:latin typeface="Courier New" charset="0"/>
              </a:rPr>
              <a:t> $30,$30,$15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bis</a:t>
            </a:r>
            <a:r>
              <a:rPr lang="en-US" sz="1100" b="1" dirty="0" smtClean="0">
                <a:latin typeface="Courier New" charset="0"/>
              </a:rPr>
              <a:t> $16,$16,$1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stl</a:t>
            </a:r>
            <a:r>
              <a:rPr lang="en-US" sz="1100" b="1" dirty="0" smtClean="0">
                <a:latin typeface="Courier New" charset="0"/>
              </a:rPr>
              <a:t> $1,16($15)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lds</a:t>
            </a:r>
            <a:r>
              <a:rPr lang="en-US" sz="1100" b="1" dirty="0" smtClean="0">
                <a:latin typeface="Courier New" charset="0"/>
              </a:rPr>
              <a:t> $f1,16($15)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sts</a:t>
            </a:r>
            <a:r>
              <a:rPr lang="en-US" sz="1100" b="1" dirty="0" smtClean="0">
                <a:latin typeface="Courier New" charset="0"/>
              </a:rPr>
              <a:t> $f1,24($15)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ldl</a:t>
            </a:r>
            <a:r>
              <a:rPr lang="en-US" sz="1100" b="1" dirty="0" smtClean="0">
                <a:latin typeface="Courier New" charset="0"/>
              </a:rPr>
              <a:t> $5,24($15)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bis</a:t>
            </a:r>
            <a:r>
              <a:rPr lang="en-US" sz="1100" b="1" dirty="0" smtClean="0">
                <a:latin typeface="Courier New" charset="0"/>
              </a:rPr>
              <a:t> $5,$5,$2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s4addq $2,0,$3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ldl</a:t>
            </a:r>
            <a:r>
              <a:rPr lang="en-US" sz="1100" b="1" dirty="0" smtClean="0">
                <a:latin typeface="Courier New" charset="0"/>
              </a:rPr>
              <a:t> $4,16($15)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mull $4,$3,$2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ldl</a:t>
            </a:r>
            <a:r>
              <a:rPr lang="en-US" sz="1100" b="1" dirty="0" smtClean="0">
                <a:latin typeface="Courier New" charset="0"/>
              </a:rPr>
              <a:t> $3,16($15)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addq</a:t>
            </a:r>
            <a:r>
              <a:rPr lang="en-US" sz="1100" b="1" dirty="0" smtClean="0">
                <a:latin typeface="Courier New" charset="0"/>
              </a:rPr>
              <a:t> $3,1,$4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mull $2,$4,$2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ldl</a:t>
            </a:r>
            <a:r>
              <a:rPr lang="en-US" sz="1100" b="1" dirty="0" smtClean="0">
                <a:latin typeface="Courier New" charset="0"/>
              </a:rPr>
              <a:t> $3,16($15)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addq</a:t>
            </a:r>
            <a:r>
              <a:rPr lang="en-US" sz="1100" b="1" dirty="0" smtClean="0">
                <a:latin typeface="Courier New" charset="0"/>
              </a:rPr>
              <a:t> $3,1,$4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mull $2,$4,$2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stl</a:t>
            </a:r>
            <a:r>
              <a:rPr lang="en-US" sz="1100" b="1" dirty="0" smtClean="0">
                <a:latin typeface="Courier New" charset="0"/>
              </a:rPr>
              <a:t> $2,20($15)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ldl</a:t>
            </a:r>
            <a:r>
              <a:rPr lang="en-US" sz="1100" b="1" dirty="0" smtClean="0">
                <a:latin typeface="Courier New" charset="0"/>
              </a:rPr>
              <a:t> $0,20($15)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br</a:t>
            </a:r>
            <a:r>
              <a:rPr lang="en-US" sz="1100" b="1" dirty="0" smtClean="0">
                <a:latin typeface="Courier New" charset="0"/>
              </a:rPr>
              <a:t> $31,$33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$33: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bis</a:t>
            </a:r>
            <a:r>
              <a:rPr lang="en-US" sz="1100" b="1" dirty="0" smtClean="0">
                <a:latin typeface="Courier New" charset="0"/>
              </a:rPr>
              <a:t> $15,$15,$30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ldq</a:t>
            </a:r>
            <a:r>
              <a:rPr lang="en-US" sz="1100" b="1" dirty="0" smtClean="0">
                <a:latin typeface="Courier New" charset="0"/>
              </a:rPr>
              <a:t> $26,0($30)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ldq</a:t>
            </a:r>
            <a:r>
              <a:rPr lang="en-US" sz="1100" b="1" dirty="0" smtClean="0">
                <a:latin typeface="Courier New" charset="0"/>
              </a:rPr>
              <a:t> $15,8($30)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</a:t>
            </a:r>
            <a:r>
              <a:rPr lang="en-US" sz="1100" b="1" dirty="0" err="1" smtClean="0">
                <a:latin typeface="Courier New" charset="0"/>
              </a:rPr>
              <a:t>addq</a:t>
            </a:r>
            <a:r>
              <a:rPr lang="en-US" sz="1100" b="1" dirty="0" smtClean="0">
                <a:latin typeface="Courier New" charset="0"/>
              </a:rPr>
              <a:t> $30,32,$30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100" b="1" dirty="0" smtClean="0">
                <a:latin typeface="Courier New" charset="0"/>
              </a:rPr>
              <a:t>	ret $31,($26),1</a:t>
            </a:r>
          </a:p>
          <a:p>
            <a:pPr eaLnBrk="1" hangingPunct="1">
              <a:lnSpc>
                <a:spcPct val="80000"/>
              </a:lnSpc>
            </a:pPr>
            <a:endParaRPr lang="en-US" sz="31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603505" y="368301"/>
            <a:ext cx="5924699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Compiler / Translator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1409703"/>
            <a:ext cx="7479612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A translator is a program that reads a program</a:t>
            </a:r>
          </a:p>
          <a:p>
            <a:pPr>
              <a:lnSpc>
                <a:spcPts val="3675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9" y="1866906"/>
            <a:ext cx="8002191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written in a source language and translates it to an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equivalent program written in a target language.</a:t>
            </a:r>
          </a:p>
          <a:p>
            <a:pPr>
              <a:lnSpc>
                <a:spcPts val="36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486903" y="7073909"/>
            <a:ext cx="7053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1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2</a:t>
            </a:r>
          </a:p>
          <a:p>
            <a:pPr>
              <a:lnSpc>
                <a:spcPts val="1609"/>
              </a:lnSpc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CF3E2-8C4D-4BB7-B2C3-D07FA16D32D4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Compiler Structure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0163" y="1577772"/>
            <a:ext cx="2442239" cy="7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Source code</a:t>
            </a:r>
          </a:p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(character stream)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178827" y="2162008"/>
            <a:ext cx="2395640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Lexical analysis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760046" y="3085580"/>
            <a:ext cx="1221850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Parsing</a:t>
            </a:r>
          </a:p>
        </p:txBody>
      </p:sp>
      <p:cxnSp>
        <p:nvCxnSpPr>
          <p:cNvPr id="5127" name="AutoShape 6"/>
          <p:cNvCxnSpPr>
            <a:cxnSpLocks noChangeShapeType="1"/>
            <a:stCxn id="5125" idx="2"/>
            <a:endCxn id="5126" idx="0"/>
          </p:cNvCxnSpPr>
          <p:nvPr/>
        </p:nvCxnSpPr>
        <p:spPr bwMode="auto">
          <a:xfrm flipH="1">
            <a:off x="5370971" y="2670683"/>
            <a:ext cx="5675" cy="4148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016770" y="2686766"/>
            <a:ext cx="1859201" cy="4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Token stream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596606" y="3526377"/>
            <a:ext cx="2627741" cy="4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Abstract syntax tree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233470" y="3975919"/>
            <a:ext cx="4306585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Intermediate Code Generation</a:t>
            </a:r>
          </a:p>
        </p:txBody>
      </p:sp>
      <p:cxnSp>
        <p:nvCxnSpPr>
          <p:cNvPr id="5131" name="AutoShape 10"/>
          <p:cNvCxnSpPr>
            <a:cxnSpLocks noChangeShapeType="1"/>
            <a:stCxn id="5126" idx="2"/>
            <a:endCxn id="5130" idx="0"/>
          </p:cNvCxnSpPr>
          <p:nvPr/>
        </p:nvCxnSpPr>
        <p:spPr bwMode="auto">
          <a:xfrm>
            <a:off x="5370971" y="3594255"/>
            <a:ext cx="15792" cy="381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680644" y="4516419"/>
            <a:ext cx="2370393" cy="4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Intermediate code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4380155" y="4983452"/>
            <a:ext cx="1990825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Optimization</a:t>
            </a:r>
          </a:p>
        </p:txBody>
      </p:sp>
      <p:cxnSp>
        <p:nvCxnSpPr>
          <p:cNvPr id="5134" name="AutoShape 13"/>
          <p:cNvCxnSpPr>
            <a:cxnSpLocks noChangeShapeType="1"/>
            <a:stCxn id="5130" idx="2"/>
            <a:endCxn id="5133" idx="0"/>
          </p:cNvCxnSpPr>
          <p:nvPr/>
        </p:nvCxnSpPr>
        <p:spPr bwMode="auto">
          <a:xfrm flipH="1">
            <a:off x="5375573" y="4484586"/>
            <a:ext cx="11199" cy="498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159578" y="5990985"/>
            <a:ext cx="2434531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Code generation</a:t>
            </a:r>
          </a:p>
        </p:txBody>
      </p:sp>
      <p:cxnSp>
        <p:nvCxnSpPr>
          <p:cNvPr id="5136" name="AutoShape 15"/>
          <p:cNvCxnSpPr>
            <a:cxnSpLocks noChangeShapeType="1"/>
            <a:stCxn id="5133" idx="2"/>
            <a:endCxn id="5135" idx="0"/>
          </p:cNvCxnSpPr>
          <p:nvPr/>
        </p:nvCxnSpPr>
        <p:spPr bwMode="auto">
          <a:xfrm>
            <a:off x="5375564" y="5492118"/>
            <a:ext cx="1270" cy="498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768540" y="6465016"/>
            <a:ext cx="1967742" cy="4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Assembly code</a:t>
            </a:r>
            <a:endParaRPr lang="en-US" sz="26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138" name="AutoShape 17"/>
          <p:cNvCxnSpPr>
            <a:cxnSpLocks noChangeShapeType="1"/>
            <a:stCxn id="5124" idx="3"/>
            <a:endCxn id="5125" idx="0"/>
          </p:cNvCxnSpPr>
          <p:nvPr/>
        </p:nvCxnSpPr>
        <p:spPr bwMode="auto">
          <a:xfrm>
            <a:off x="2862402" y="1967168"/>
            <a:ext cx="2514245" cy="19484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39" name="AutoShape 18"/>
          <p:cNvCxnSpPr>
            <a:cxnSpLocks noChangeShapeType="1"/>
            <a:stCxn id="5135" idx="2"/>
            <a:endCxn id="5137" idx="3"/>
          </p:cNvCxnSpPr>
          <p:nvPr/>
        </p:nvCxnSpPr>
        <p:spPr bwMode="auto">
          <a:xfrm rot="5400000">
            <a:off x="3964560" y="5271377"/>
            <a:ext cx="184005" cy="264055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1680644" y="5523952"/>
            <a:ext cx="2370393" cy="4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695" tIns="50350" rIns="100695" bIns="50350">
            <a:spAutoFit/>
          </a:bodyPr>
          <a:lstStyle/>
          <a:p>
            <a:pPr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00000"/>
                </a:solidFill>
                <a:latin typeface="Times New Roman" pitchFamily="18" charset="0"/>
              </a:rPr>
              <a:t>Intermediate code</a:t>
            </a:r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7074417" y="2919401"/>
            <a:ext cx="2734530" cy="8063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695" tIns="50350" rIns="100695" bIns="50350">
            <a:spAutoFit/>
          </a:bodyPr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Front end</a:t>
            </a:r>
          </a:p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(machine-independent)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7074417" y="5448727"/>
            <a:ext cx="2734530" cy="8063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695" tIns="50350" rIns="100695" bIns="50350">
            <a:spAutoFit/>
          </a:bodyPr>
          <a:lstStyle/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</a:rPr>
              <a:t>Back end</a:t>
            </a:r>
          </a:p>
          <a:p>
            <a:pPr algn="ctr" defTabSz="10071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(machine-dependent)</a:t>
            </a:r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V="1">
            <a:off x="8404918" y="5247571"/>
            <a:ext cx="0" cy="2763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>
            <a:off x="7520845" y="5247569"/>
            <a:ext cx="20412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>
            <a:off x="8404918" y="6255103"/>
            <a:ext cx="0" cy="2606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7520845" y="6515733"/>
            <a:ext cx="204126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>
            <a:off x="8404918" y="3725785"/>
            <a:ext cx="0" cy="15217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 flipV="1">
            <a:off x="8404918" y="2161998"/>
            <a:ext cx="0" cy="7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7520834" y="2161999"/>
            <a:ext cx="18066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695" tIns="50350" rIns="100695" bIns="50350" anchor="ctr">
            <a:spAutoFit/>
          </a:bodyPr>
          <a:lstStyle/>
          <a:p>
            <a:pPr defTabSz="1007108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4BB91-ED3D-49DD-AAAF-7EBF2FA7A95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Tokens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Token stream: Each significant lexical chunk of the program is represented by a token</a:t>
            </a:r>
          </a:p>
          <a:p>
            <a:pPr lvl="1" eaLnBrk="1" hangingPunct="1"/>
            <a:r>
              <a:rPr lang="en-US" smtClean="0"/>
              <a:t>Operators &amp; Punctuation: {}[]!+-=*;: …</a:t>
            </a:r>
          </a:p>
          <a:p>
            <a:pPr lvl="1" eaLnBrk="1" hangingPunct="1"/>
            <a:r>
              <a:rPr lang="en-US" smtClean="0"/>
              <a:t>Keywords: if while return goto</a:t>
            </a:r>
          </a:p>
          <a:p>
            <a:pPr lvl="1" eaLnBrk="1" hangingPunct="1"/>
            <a:r>
              <a:rPr lang="en-US" smtClean="0"/>
              <a:t>Identifiers: id &amp; actual name</a:t>
            </a:r>
          </a:p>
          <a:p>
            <a:pPr lvl="1" eaLnBrk="1" hangingPunct="1"/>
            <a:r>
              <a:rPr lang="en-US" smtClean="0"/>
              <a:t>Constants: kind &amp; value; int, floating-point character, string,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584D46-64E3-4098-BE71-37872D8A537D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Scanner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100" dirty="0" smtClean="0"/>
              <a:t>Input text</a:t>
            </a:r>
          </a:p>
          <a:p>
            <a:pPr lvl="2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// this statement does very little</a:t>
            </a:r>
          </a:p>
          <a:p>
            <a:pPr lvl="2" eaLnBrk="1" hangingPunct="1">
              <a:buFontTx/>
              <a:buNone/>
            </a:pPr>
            <a:r>
              <a:rPr lang="en-US" sz="2200" b="1" dirty="0" smtClean="0">
                <a:latin typeface="Lucida Sans Unicode" pitchFamily="34" charset="0"/>
              </a:rPr>
              <a:t>if (x &gt;= y) y = 42;</a:t>
            </a:r>
          </a:p>
          <a:p>
            <a:pPr eaLnBrk="1" hangingPunct="1"/>
            <a:r>
              <a:rPr lang="en-US" sz="3100" dirty="0" smtClean="0"/>
              <a:t>Token Stream</a:t>
            </a:r>
            <a:endParaRPr lang="en-US" sz="3100" dirty="0" smtClean="0">
              <a:latin typeface="Lucida Sans Unicode" pitchFamily="34" charset="0"/>
            </a:endParaRPr>
          </a:p>
          <a:p>
            <a:pPr eaLnBrk="1" hangingPunct="1"/>
            <a:endParaRPr lang="en-US" sz="3100" dirty="0" smtClean="0">
              <a:latin typeface="Lucida Sans Unicode" pitchFamily="34" charset="0"/>
            </a:endParaRPr>
          </a:p>
          <a:p>
            <a:pPr eaLnBrk="1" hangingPunct="1"/>
            <a:endParaRPr lang="en-US" sz="3100" dirty="0" smtClean="0">
              <a:latin typeface="Lucida Sans Unicode" pitchFamily="34" charset="0"/>
            </a:endParaRPr>
          </a:p>
          <a:p>
            <a:pPr lvl="1" eaLnBrk="1" hangingPunct="1"/>
            <a:endParaRPr lang="en-US" sz="2600" dirty="0" smtClean="0">
              <a:latin typeface="Lucida Sans Unicode" pitchFamily="34" charset="0"/>
            </a:endParaRPr>
          </a:p>
          <a:p>
            <a:pPr lvl="1" eaLnBrk="1" hangingPunct="1"/>
            <a:endParaRPr lang="en-US" sz="2600" dirty="0" smtClean="0"/>
          </a:p>
          <a:p>
            <a:pPr lvl="1" eaLnBrk="1" hangingPunct="1"/>
            <a:r>
              <a:rPr lang="en-US" sz="2600" dirty="0" smtClean="0"/>
              <a:t>Note: tokens are atomic items, not character strings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100793" y="4449943"/>
            <a:ext cx="410322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IF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89016" y="4449943"/>
            <a:ext cx="1004522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LPAREN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944239" y="4449943"/>
            <a:ext cx="737335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ID(x)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830072" y="4449943"/>
            <a:ext cx="650773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GEQ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680895" y="4449943"/>
            <a:ext cx="738937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ID(y)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100793" y="5039419"/>
            <a:ext cx="1031774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RPAREN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10290" y="5037672"/>
            <a:ext cx="738937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ID(y)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08161" y="5037672"/>
            <a:ext cx="1207015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BECOMES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913729" y="5037672"/>
            <a:ext cx="1008242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INT(42)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139190" y="5037672"/>
            <a:ext cx="1063898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SCOLON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ED220-230D-4BDE-B07F-F2E4A39B9470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Parsing: reconstruct the derivation (syntactic structure) of a program</a:t>
            </a:r>
          </a:p>
          <a:p>
            <a:pPr eaLnBrk="1" hangingPunct="1"/>
            <a:r>
              <a:rPr lang="en-US" smtClean="0"/>
              <a:t>In principle, a single recognizer could work directly from the concrete, character-by-character grammar</a:t>
            </a:r>
          </a:p>
          <a:p>
            <a:pPr eaLnBrk="1" hangingPunct="1"/>
            <a:r>
              <a:rPr lang="en-US" smtClean="0"/>
              <a:t>In practice this is never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944E7-0AD4-4334-8CBE-BEC735469E05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Parser Output (IR)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different forms</a:t>
            </a:r>
          </a:p>
          <a:p>
            <a:pPr lvl="1" eaLnBrk="1" hangingPunct="1"/>
            <a:r>
              <a:rPr lang="en-US" smtClean="0"/>
              <a:t>(Engineering tradeoffs)</a:t>
            </a:r>
          </a:p>
          <a:p>
            <a:pPr eaLnBrk="1" hangingPunct="1"/>
            <a:r>
              <a:rPr lang="en-US" smtClean="0"/>
              <a:t>Common output from a parser is an abstract syntax tree</a:t>
            </a:r>
          </a:p>
          <a:p>
            <a:pPr lvl="1" eaLnBrk="1" hangingPunct="1"/>
            <a:r>
              <a:rPr lang="en-US" smtClean="0"/>
              <a:t>Essential meaning of the program without the syntactic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6A75E-BA6D-4338-8277-F6D1506D3CB3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Parser 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190" y="1763188"/>
            <a:ext cx="4448427" cy="4986941"/>
          </a:xfrm>
        </p:spPr>
        <p:txBody>
          <a:bodyPr/>
          <a:lstStyle/>
          <a:p>
            <a:pPr eaLnBrk="1" hangingPunct="1"/>
            <a:r>
              <a:rPr lang="en-US" smtClean="0"/>
              <a:t>Token Stream Input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31189" y="1763188"/>
            <a:ext cx="4448426" cy="4986941"/>
          </a:xfrm>
        </p:spPr>
        <p:txBody>
          <a:bodyPr/>
          <a:lstStyle/>
          <a:p>
            <a:pPr eaLnBrk="1" hangingPunct="1"/>
            <a:r>
              <a:rPr lang="en-US" smtClean="0"/>
              <a:t>Abstract Syntax Tree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932729" y="2938643"/>
            <a:ext cx="410322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IF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520954" y="2938643"/>
            <a:ext cx="1004522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LPAREN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776178" y="2938643"/>
            <a:ext cx="737335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ID(x)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1932732" y="3528119"/>
            <a:ext cx="650773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GEQ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2739788" y="3528119"/>
            <a:ext cx="738937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ID(y)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662380" y="3526372"/>
            <a:ext cx="1031774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RPAREN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974749" y="4114099"/>
            <a:ext cx="738937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ID(y)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972620" y="4114099"/>
            <a:ext cx="1207015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BECOMES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985252" y="4701826"/>
            <a:ext cx="1008242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INT(42)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3210710" y="4701826"/>
            <a:ext cx="1063898" cy="3787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50" tIns="50377" rIns="100750" bIns="50377">
            <a:spAutoFit/>
          </a:bodyPr>
          <a:lstStyle/>
          <a:p>
            <a:pPr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SCOLON</a:t>
            </a:r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6638502" y="302260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</a:rPr>
              <a:t>ifStmt</a:t>
            </a:r>
            <a:endParaRPr lang="en-US" dirty="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5630122" y="377825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&gt;=</a:t>
            </a:r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5209963" y="470182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ID(x)</a:t>
            </a:r>
          </a:p>
        </p:txBody>
      </p:sp>
      <p:sp>
        <p:nvSpPr>
          <p:cNvPr id="10259" name="Oval 18"/>
          <p:cNvSpPr>
            <a:spLocks noChangeArrowheads="1"/>
          </p:cNvSpPr>
          <p:nvPr/>
        </p:nvSpPr>
        <p:spPr bwMode="auto">
          <a:xfrm>
            <a:off x="6302375" y="470182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ID(y)</a:t>
            </a:r>
          </a:p>
        </p:txBody>
      </p:sp>
      <p:sp>
        <p:nvSpPr>
          <p:cNvPr id="10260" name="Oval 19"/>
          <p:cNvSpPr>
            <a:spLocks noChangeArrowheads="1"/>
          </p:cNvSpPr>
          <p:nvPr/>
        </p:nvSpPr>
        <p:spPr bwMode="auto">
          <a:xfrm>
            <a:off x="7898977" y="377825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assign</a:t>
            </a:r>
          </a:p>
        </p:txBody>
      </p:sp>
      <p:sp>
        <p:nvSpPr>
          <p:cNvPr id="10261" name="Oval 20"/>
          <p:cNvSpPr>
            <a:spLocks noChangeArrowheads="1"/>
          </p:cNvSpPr>
          <p:nvPr/>
        </p:nvSpPr>
        <p:spPr bwMode="auto">
          <a:xfrm>
            <a:off x="7478818" y="470182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ID(y)</a:t>
            </a:r>
          </a:p>
        </p:txBody>
      </p:sp>
      <p:sp>
        <p:nvSpPr>
          <p:cNvPr id="10262" name="Oval 21"/>
          <p:cNvSpPr>
            <a:spLocks noChangeArrowheads="1"/>
          </p:cNvSpPr>
          <p:nvPr/>
        </p:nvSpPr>
        <p:spPr bwMode="auto">
          <a:xfrm>
            <a:off x="8571230" y="4701822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50" tIns="50377" rIns="100750" bIns="50377" anchor="ctr"/>
          <a:lstStyle/>
          <a:p>
            <a:pPr algn="ctr" defTabSz="1007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</a:rPr>
              <a:t>INT(42)</a:t>
            </a:r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 flipH="1">
            <a:off x="6218343" y="3442406"/>
            <a:ext cx="504190" cy="335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50" tIns="50377" rIns="100750" bIns="50377"/>
          <a:lstStyle/>
          <a:p>
            <a:pPr defTabSz="100763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 flipH="1">
            <a:off x="5714153" y="4282016"/>
            <a:ext cx="252095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50" tIns="50377" rIns="100750" bIns="50377"/>
          <a:lstStyle/>
          <a:p>
            <a:pPr defTabSz="100763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65" name="Line 24"/>
          <p:cNvSpPr>
            <a:spLocks noChangeShapeType="1"/>
          </p:cNvSpPr>
          <p:nvPr/>
        </p:nvSpPr>
        <p:spPr bwMode="auto">
          <a:xfrm flipH="1">
            <a:off x="7983008" y="4282016"/>
            <a:ext cx="252095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50" tIns="50377" rIns="100750" bIns="50377"/>
          <a:lstStyle/>
          <a:p>
            <a:pPr defTabSz="100763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6302375" y="4282016"/>
            <a:ext cx="420158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50" tIns="50377" rIns="100750" bIns="50377"/>
          <a:lstStyle/>
          <a:p>
            <a:pPr defTabSz="100763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>
            <a:off x="8571230" y="4282016"/>
            <a:ext cx="420158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50" tIns="50377" rIns="100750" bIns="50377"/>
          <a:lstStyle/>
          <a:p>
            <a:pPr defTabSz="100763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7562850" y="3442406"/>
            <a:ext cx="756285" cy="335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50" tIns="50377" rIns="100750" bIns="50377"/>
          <a:lstStyle/>
          <a:p>
            <a:pPr defTabSz="100763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646F33-C881-4785-8F60-69E30A72818B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 derivation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75" y="3778250"/>
            <a:ext cx="3445298" cy="201506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100" dirty="0" smtClean="0"/>
              <a:t>a = 1  ;  </a:t>
            </a:r>
          </a:p>
          <a:p>
            <a:pPr eaLnBrk="1" hangingPunct="1">
              <a:buFontTx/>
              <a:buNone/>
            </a:pPr>
            <a:r>
              <a:rPr lang="en-US" sz="3100" dirty="0" smtClean="0"/>
              <a:t>if   (   a    +    1   )   </a:t>
            </a:r>
          </a:p>
          <a:p>
            <a:pPr eaLnBrk="1" hangingPunct="1">
              <a:buFontTx/>
              <a:buNone/>
            </a:pPr>
            <a:r>
              <a:rPr lang="en-US" sz="3100" dirty="0" smtClean="0"/>
              <a:t>   b  =  2  ;</a:t>
            </a:r>
          </a:p>
        </p:txBody>
      </p:sp>
      <p:sp>
        <p:nvSpPr>
          <p:cNvPr id="53252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19567" y="1427339"/>
            <a:ext cx="5264233" cy="259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b="1" i="1" dirty="0">
                <a:latin typeface="Tahoma" pitchFamily="34" charset="0"/>
              </a:rPr>
              <a:t>program</a:t>
            </a:r>
            <a:r>
              <a:rPr lang="en-US" b="1" dirty="0">
                <a:latin typeface="Tahoma" pitchFamily="34" charset="0"/>
              </a:rPr>
              <a:t> ::= </a:t>
            </a:r>
            <a:r>
              <a:rPr lang="en-US" b="1" i="1" dirty="0">
                <a:latin typeface="Tahoma" pitchFamily="34" charset="0"/>
              </a:rPr>
              <a:t>statement</a:t>
            </a:r>
            <a:r>
              <a:rPr lang="en-US" b="1" dirty="0">
                <a:latin typeface="Tahoma" pitchFamily="34" charset="0"/>
              </a:rPr>
              <a:t> | </a:t>
            </a:r>
            <a:r>
              <a:rPr lang="en-US" b="1" i="1" dirty="0">
                <a:latin typeface="Tahoma" pitchFamily="34" charset="0"/>
              </a:rPr>
              <a:t>program</a:t>
            </a:r>
            <a:r>
              <a:rPr lang="en-US" b="1" dirty="0">
                <a:latin typeface="Tahoma" pitchFamily="34" charset="0"/>
              </a:rPr>
              <a:t> </a:t>
            </a:r>
            <a:r>
              <a:rPr lang="en-US" b="1" i="1" dirty="0">
                <a:latin typeface="Tahoma" pitchFamily="34" charset="0"/>
              </a:rPr>
              <a:t>statement</a:t>
            </a:r>
          </a:p>
          <a:p>
            <a:pPr eaLnBrk="0" hangingPunct="0"/>
            <a:r>
              <a:rPr lang="en-US" b="1" i="1" dirty="0">
                <a:latin typeface="Tahoma" pitchFamily="34" charset="0"/>
              </a:rPr>
              <a:t>statement</a:t>
            </a:r>
            <a:r>
              <a:rPr lang="en-US" b="1" dirty="0">
                <a:latin typeface="Tahoma" pitchFamily="34" charset="0"/>
              </a:rPr>
              <a:t> ::= </a:t>
            </a:r>
            <a:r>
              <a:rPr lang="en-US" b="1" i="1" dirty="0" err="1">
                <a:latin typeface="Tahoma" pitchFamily="34" charset="0"/>
              </a:rPr>
              <a:t>assignStmt</a:t>
            </a:r>
            <a:r>
              <a:rPr lang="en-US" b="1" dirty="0">
                <a:latin typeface="Tahoma" pitchFamily="34" charset="0"/>
              </a:rPr>
              <a:t> | </a:t>
            </a:r>
            <a:r>
              <a:rPr lang="en-US" b="1" i="1" dirty="0" err="1">
                <a:latin typeface="Tahoma" pitchFamily="34" charset="0"/>
              </a:rPr>
              <a:t>ifStmt</a:t>
            </a:r>
            <a:endParaRPr lang="en-US" b="1" i="1" dirty="0">
              <a:latin typeface="Tahoma" pitchFamily="34" charset="0"/>
            </a:endParaRPr>
          </a:p>
          <a:p>
            <a:pPr eaLnBrk="0" hangingPunct="0"/>
            <a:r>
              <a:rPr lang="en-US" b="1" i="1" dirty="0" err="1">
                <a:latin typeface="Tahoma" pitchFamily="34" charset="0"/>
              </a:rPr>
              <a:t>assignStmt</a:t>
            </a:r>
            <a:r>
              <a:rPr lang="en-US" b="1" dirty="0">
                <a:latin typeface="Tahoma" pitchFamily="34" charset="0"/>
              </a:rPr>
              <a:t> ::= </a:t>
            </a:r>
            <a:r>
              <a:rPr lang="en-US" b="1" i="1" dirty="0">
                <a:latin typeface="Tahoma" pitchFamily="34" charset="0"/>
              </a:rPr>
              <a:t>id</a:t>
            </a:r>
            <a:r>
              <a:rPr lang="en-US" b="1" dirty="0">
                <a:latin typeface="Tahoma" pitchFamily="34" charset="0"/>
              </a:rPr>
              <a:t> = </a:t>
            </a:r>
            <a:r>
              <a:rPr lang="en-US" b="1" i="1" dirty="0" err="1">
                <a:latin typeface="Tahoma" pitchFamily="34" charset="0"/>
              </a:rPr>
              <a:t>expr</a:t>
            </a:r>
            <a:r>
              <a:rPr lang="en-US" b="1" dirty="0">
                <a:latin typeface="Tahoma" pitchFamily="34" charset="0"/>
              </a:rPr>
              <a:t> ;</a:t>
            </a:r>
          </a:p>
          <a:p>
            <a:pPr eaLnBrk="0" hangingPunct="0"/>
            <a:r>
              <a:rPr lang="en-US" b="1" i="1" dirty="0" err="1">
                <a:latin typeface="Tahoma" pitchFamily="34" charset="0"/>
              </a:rPr>
              <a:t>ifStmt</a:t>
            </a:r>
            <a:r>
              <a:rPr lang="en-US" b="1" dirty="0">
                <a:latin typeface="Tahoma" pitchFamily="34" charset="0"/>
              </a:rPr>
              <a:t> ::= if ( </a:t>
            </a:r>
            <a:r>
              <a:rPr lang="en-US" b="1" i="1" dirty="0" err="1">
                <a:latin typeface="Tahoma" pitchFamily="34" charset="0"/>
              </a:rPr>
              <a:t>expr</a:t>
            </a:r>
            <a:r>
              <a:rPr lang="en-US" b="1" dirty="0">
                <a:latin typeface="Tahoma" pitchFamily="34" charset="0"/>
              </a:rPr>
              <a:t> ) </a:t>
            </a:r>
            <a:r>
              <a:rPr lang="en-US" b="1" i="1" dirty="0">
                <a:latin typeface="Tahoma" pitchFamily="34" charset="0"/>
              </a:rPr>
              <a:t>stmt</a:t>
            </a:r>
          </a:p>
          <a:p>
            <a:pPr eaLnBrk="0" hangingPunct="0"/>
            <a:r>
              <a:rPr lang="en-US" b="1" i="1" dirty="0" err="1">
                <a:latin typeface="Tahoma" pitchFamily="34" charset="0"/>
              </a:rPr>
              <a:t>expr</a:t>
            </a:r>
            <a:r>
              <a:rPr lang="en-US" b="1" dirty="0">
                <a:latin typeface="Tahoma" pitchFamily="34" charset="0"/>
              </a:rPr>
              <a:t> ::= </a:t>
            </a:r>
            <a:r>
              <a:rPr lang="en-US" b="1" i="1" dirty="0">
                <a:latin typeface="Tahoma" pitchFamily="34" charset="0"/>
              </a:rPr>
              <a:t>id</a:t>
            </a:r>
            <a:r>
              <a:rPr lang="en-US" b="1" dirty="0">
                <a:latin typeface="Tahoma" pitchFamily="34" charset="0"/>
              </a:rPr>
              <a:t> | </a:t>
            </a:r>
            <a:r>
              <a:rPr lang="en-US" b="1" i="1" dirty="0" err="1">
                <a:latin typeface="Tahoma" pitchFamily="34" charset="0"/>
              </a:rPr>
              <a:t>int</a:t>
            </a:r>
            <a:r>
              <a:rPr lang="en-US" b="1" dirty="0">
                <a:latin typeface="Tahoma" pitchFamily="34" charset="0"/>
              </a:rPr>
              <a:t> | </a:t>
            </a:r>
            <a:r>
              <a:rPr lang="en-US" b="1" i="1" dirty="0" err="1">
                <a:latin typeface="Tahoma" pitchFamily="34" charset="0"/>
              </a:rPr>
              <a:t>expr</a:t>
            </a:r>
            <a:r>
              <a:rPr lang="en-US" b="1" dirty="0">
                <a:latin typeface="Tahoma" pitchFamily="34" charset="0"/>
              </a:rPr>
              <a:t> + </a:t>
            </a:r>
            <a:r>
              <a:rPr lang="en-US" b="1" i="1" dirty="0" err="1">
                <a:latin typeface="Tahoma" pitchFamily="34" charset="0"/>
              </a:rPr>
              <a:t>expr</a:t>
            </a:r>
            <a:endParaRPr lang="en-US" b="1" i="1" dirty="0">
              <a:latin typeface="Tahoma" pitchFamily="34" charset="0"/>
            </a:endParaRPr>
          </a:p>
          <a:p>
            <a:pPr eaLnBrk="0" hangingPunct="0"/>
            <a:r>
              <a:rPr lang="en-US" b="1" i="1" dirty="0">
                <a:latin typeface="Tahoma" pitchFamily="34" charset="0"/>
              </a:rPr>
              <a:t>id</a:t>
            </a:r>
            <a:r>
              <a:rPr lang="en-US" b="1" dirty="0">
                <a:latin typeface="Tahoma" pitchFamily="34" charset="0"/>
              </a:rPr>
              <a:t> ::= a | b | c | </a:t>
            </a:r>
            <a:r>
              <a:rPr lang="en-US" b="1" dirty="0" err="1">
                <a:latin typeface="Tahoma" pitchFamily="34" charset="0"/>
              </a:rPr>
              <a:t>i</a:t>
            </a:r>
            <a:r>
              <a:rPr lang="en-US" b="1" dirty="0">
                <a:latin typeface="Tahoma" pitchFamily="34" charset="0"/>
              </a:rPr>
              <a:t> | j | k | n | x | y | z</a:t>
            </a:r>
          </a:p>
          <a:p>
            <a:pPr eaLnBrk="0" hangingPunct="0"/>
            <a:r>
              <a:rPr lang="en-US" b="1" dirty="0" err="1">
                <a:latin typeface="Tahoma" pitchFamily="34" charset="0"/>
              </a:rPr>
              <a:t>int</a:t>
            </a:r>
            <a:r>
              <a:rPr lang="en-US" b="1" dirty="0">
                <a:latin typeface="Tahoma" pitchFamily="34" charset="0"/>
              </a:rPr>
              <a:t> ::= 0 | 1 | 2 | 3 | 4 | 5 | 6 | 7 | 8 | 9</a:t>
            </a:r>
          </a:p>
          <a:p>
            <a:pPr eaLnBrk="0" hangingPunct="0"/>
            <a:endParaRPr lang="en-US" b="1" dirty="0">
              <a:latin typeface="Tahoma" pitchFamily="34" charset="0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1680633" y="1427339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program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72253" y="2182989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program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252095" y="4953705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ID(a)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1344507" y="4953705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expr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361267" y="2182989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stmt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1260475" y="1847145"/>
            <a:ext cx="504190" cy="335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756285" y="4533900"/>
            <a:ext cx="252095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1344507" y="4533900"/>
            <a:ext cx="420158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2520950" y="1847145"/>
            <a:ext cx="1344507" cy="3358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672253" y="3106561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stmt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1176443" y="2686755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672253" y="4030133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assign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1176443" y="3610328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1344507" y="5877278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int (1)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1848697" y="5457472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3361267" y="3106561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ifStmt</a:t>
            </a:r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3865457" y="2686755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>
            <a:off x="2941108" y="4030133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expr</a:t>
            </a:r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4033520" y="4030133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stmt</a:t>
            </a: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 flipH="1">
            <a:off x="3445298" y="3610328"/>
            <a:ext cx="252095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4033520" y="3610328"/>
            <a:ext cx="420158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2520950" y="4953705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expr</a:t>
            </a:r>
          </a:p>
        </p:txBody>
      </p:sp>
      <p:sp>
        <p:nvSpPr>
          <p:cNvPr id="53279" name="Oval 31"/>
          <p:cNvSpPr>
            <a:spLocks noChangeArrowheads="1"/>
          </p:cNvSpPr>
          <p:nvPr/>
        </p:nvSpPr>
        <p:spPr bwMode="auto">
          <a:xfrm>
            <a:off x="3613362" y="4953705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expr</a:t>
            </a: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H="1">
            <a:off x="3025140" y="4533900"/>
            <a:ext cx="252095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3613362" y="4533900"/>
            <a:ext cx="420158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82" name="Oval 34"/>
          <p:cNvSpPr>
            <a:spLocks noChangeArrowheads="1"/>
          </p:cNvSpPr>
          <p:nvPr/>
        </p:nvSpPr>
        <p:spPr bwMode="auto">
          <a:xfrm>
            <a:off x="3613362" y="5877278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int (1)</a:t>
            </a: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H="1">
            <a:off x="4117552" y="5457472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84" name="Oval 36"/>
          <p:cNvSpPr>
            <a:spLocks noChangeArrowheads="1"/>
          </p:cNvSpPr>
          <p:nvPr/>
        </p:nvSpPr>
        <p:spPr bwMode="auto">
          <a:xfrm>
            <a:off x="2520950" y="5877278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ID(a)</a:t>
            </a:r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3025140" y="5457472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87" name="Oval 39"/>
          <p:cNvSpPr>
            <a:spLocks noChangeArrowheads="1"/>
          </p:cNvSpPr>
          <p:nvPr/>
        </p:nvSpPr>
        <p:spPr bwMode="auto">
          <a:xfrm>
            <a:off x="4705773" y="5877278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ID(b)</a:t>
            </a:r>
          </a:p>
        </p:txBody>
      </p:sp>
      <p:sp>
        <p:nvSpPr>
          <p:cNvPr id="53288" name="Oval 40"/>
          <p:cNvSpPr>
            <a:spLocks noChangeArrowheads="1"/>
          </p:cNvSpPr>
          <p:nvPr/>
        </p:nvSpPr>
        <p:spPr bwMode="auto">
          <a:xfrm>
            <a:off x="5798185" y="5877278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expr</a:t>
            </a:r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5209963" y="5457472"/>
            <a:ext cx="252095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5798185" y="5457472"/>
            <a:ext cx="420158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5125932" y="4953705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assign</a:t>
            </a:r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5798185" y="6800850"/>
            <a:ext cx="1008380" cy="50376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int (2)</a:t>
            </a:r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H="1">
            <a:off x="6302375" y="6381044"/>
            <a:ext cx="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>
            <a:off x="4621742" y="4533900"/>
            <a:ext cx="1008380" cy="4198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 animBg="1"/>
      <p:bldP spid="53254" grpId="0" animBg="1"/>
      <p:bldP spid="53255" grpId="0" animBg="1"/>
      <p:bldP spid="53256" grpId="0" animBg="1"/>
      <p:bldP spid="53257" grpId="0" animBg="1"/>
      <p:bldP spid="53260" grpId="0" animBg="1"/>
      <p:bldP spid="53261" grpId="0" animBg="1"/>
      <p:bldP spid="53263" grpId="0" animBg="1"/>
      <p:bldP spid="53265" grpId="0" animBg="1"/>
      <p:bldP spid="53266" grpId="0" animBg="1"/>
      <p:bldP spid="53267" grpId="0" animBg="1"/>
      <p:bldP spid="53268" grpId="0" animBg="1"/>
      <p:bldP spid="53269" grpId="0" animBg="1"/>
      <p:bldP spid="53270" grpId="0" animBg="1"/>
      <p:bldP spid="53271" grpId="0" animBg="1"/>
      <p:bldP spid="53272" grpId="0" animBg="1"/>
      <p:bldP spid="53273" grpId="0" animBg="1"/>
      <p:bldP spid="53274" grpId="0" animBg="1"/>
      <p:bldP spid="53275" grpId="0" animBg="1"/>
      <p:bldP spid="53276" grpId="0" animBg="1"/>
      <p:bldP spid="53277" grpId="0" animBg="1"/>
      <p:bldP spid="53278" grpId="0" animBg="1"/>
      <p:bldP spid="53279" grpId="0" animBg="1"/>
      <p:bldP spid="53280" grpId="0" animBg="1"/>
      <p:bldP spid="53281" grpId="0" animBg="1"/>
      <p:bldP spid="53282" grpId="0" animBg="1"/>
      <p:bldP spid="53283" grpId="0" animBg="1"/>
      <p:bldP spid="53284" grpId="0" animBg="1"/>
      <p:bldP spid="53286" grpId="0" animBg="1"/>
      <p:bldP spid="53287" grpId="0" animBg="1"/>
      <p:bldP spid="53288" grpId="0" animBg="1"/>
      <p:bldP spid="53289" grpId="0" animBg="1"/>
      <p:bldP spid="53290" grpId="0" animBg="1"/>
      <p:bldP spid="53291" grpId="0" animBg="1"/>
      <p:bldP spid="53292" grpId="0" animBg="1"/>
      <p:bldP spid="53293" grpId="0" animBg="1"/>
      <p:bldP spid="5329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778011" y="368306"/>
            <a:ext cx="6924973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  <a:tabLst>
                <a:tab pos="1852469" algn="l"/>
              </a:tabLst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Analysis-Synthesis Model of</a:t>
            </a:r>
            <a:r>
              <a:rPr lang="en-CA" sz="4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	Compilation</a:t>
            </a:r>
          </a:p>
          <a:p>
            <a:pPr>
              <a:lnSpc>
                <a:spcPts val="490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1" y="2425704"/>
            <a:ext cx="2786019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Analysis Part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0800" y="3073401"/>
            <a:ext cx="8284319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Breaks up the source program into pieces and creates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an intermediate representation.</a:t>
            </a:r>
          </a:p>
          <a:p>
            <a:pPr>
              <a:lnSpc>
                <a:spcPts val="31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1" y="3987801"/>
            <a:ext cx="2965555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Synthesis Part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1" y="4635501"/>
            <a:ext cx="7822654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Constructs a target program from the intermediate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representation.</a:t>
            </a:r>
          </a:p>
          <a:p>
            <a:pPr>
              <a:lnSpc>
                <a:spcPts val="31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98000" y="7073900"/>
            <a:ext cx="153888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13</a:t>
            </a:r>
          </a:p>
          <a:p>
            <a:pPr>
              <a:lnSpc>
                <a:spcPts val="1609"/>
              </a:lnSpc>
            </a:pPr>
            <a:endParaRPr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104902" y="520706"/>
            <a:ext cx="8720336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3 Phases of Analysis in a Compiler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587501"/>
            <a:ext cx="3145092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Linear Analysis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2" y="2082810"/>
            <a:ext cx="8449108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68192">
              <a:lnSpc>
                <a:spcPts val="450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Read a stream of characters and group into tokens.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Hierarchical Analysis</a:t>
            </a:r>
          </a:p>
          <a:p>
            <a:pPr>
              <a:lnSpc>
                <a:spcPts val="45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1" y="3251209"/>
            <a:ext cx="7218002" cy="1769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68192">
              <a:lnSpc>
                <a:spcPts val="460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Group tokens into hierarchical structures.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Semantic Analysis</a:t>
            </a:r>
          </a:p>
          <a:p>
            <a:pPr>
              <a:lnSpc>
                <a:spcPts val="46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4572005"/>
            <a:ext cx="7822654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Perform certain checks to ensure that the program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components fit together correctly.</a:t>
            </a:r>
          </a:p>
          <a:p>
            <a:pPr>
              <a:lnSpc>
                <a:spcPts val="31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98000" y="7073900"/>
            <a:ext cx="153888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14</a:t>
            </a:r>
          </a:p>
          <a:p>
            <a:pPr>
              <a:lnSpc>
                <a:spcPts val="1609"/>
              </a:lnSpc>
            </a:pPr>
            <a:endParaRPr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263902" y="520700"/>
            <a:ext cx="4231928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Linear Analysis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37446" y="1978050"/>
            <a:ext cx="7494039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In a compiler this is also called </a:t>
            </a:r>
          </a:p>
          <a:p>
            <a:pPr>
              <a:lnSpc>
                <a:spcPts val="3500"/>
              </a:lnSpc>
            </a:pP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lexical analysis or</a:t>
            </a:r>
            <a:r>
              <a:rPr lang="en-CA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scanning.</a:t>
            </a:r>
          </a:p>
          <a:p>
            <a:pPr>
              <a:lnSpc>
                <a:spcPts val="3500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16000" y="3771900"/>
            <a:ext cx="601446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position := </a:t>
            </a:r>
            <a:r>
              <a:rPr lang="en-CA" sz="2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initial+rate</a:t>
            </a:r>
            <a:r>
              <a:rPr lang="en-CA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*60;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81470" y="4282309"/>
            <a:ext cx="493725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3200" dirty="0" smtClean="0">
                <a:solidFill>
                  <a:srgbClr val="000000"/>
                </a:solidFill>
                <a:latin typeface="Courier New"/>
                <a:cs typeface="Courier New"/>
              </a:rPr>
              <a:t>=&gt;</a:t>
            </a:r>
          </a:p>
          <a:p>
            <a:pPr>
              <a:lnSpc>
                <a:spcPts val="3675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16000" y="4953000"/>
            <a:ext cx="8592096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0" dirty="0" smtClean="0">
                <a:solidFill>
                  <a:srgbClr val="000000"/>
                </a:solidFill>
                <a:latin typeface="Courier New"/>
                <a:cs typeface="Courier New"/>
              </a:rPr>
              <a:t>position, :=, initial, +, rate, *, 60, ;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15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B9B349-4575-44C2-B3E6-4BCEF4A804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Compilers: The Big picture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236606" y="1708961"/>
            <a:ext cx="1853949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Source code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416916" y="2266958"/>
            <a:ext cx="1483479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Compiler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108174" y="2800453"/>
            <a:ext cx="2265354" cy="50376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Assembly code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332884" y="3491391"/>
            <a:ext cx="1654952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Assembler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174695" y="3891951"/>
            <a:ext cx="2264841" cy="9019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Object code</a:t>
            </a:r>
          </a:p>
          <a:p>
            <a:pPr eaLnBrk="0" hangingPunct="0"/>
            <a:r>
              <a:rPr lang="en-US" sz="2600" dirty="0">
                <a:latin typeface="Times New Roman" pitchFamily="18" charset="0"/>
              </a:rPr>
              <a:t>(machine code)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840323" y="5067409"/>
            <a:ext cx="3045504" cy="9019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Fully-resolved object</a:t>
            </a:r>
          </a:p>
          <a:p>
            <a:pPr eaLnBrk="0" hangingPunct="0"/>
            <a:r>
              <a:rPr lang="en-US" sz="2600" dirty="0">
                <a:latin typeface="Times New Roman" pitchFamily="18" charset="0"/>
              </a:rPr>
              <a:t>code (machine code)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865466" y="6410781"/>
            <a:ext cx="2596229" cy="50376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Executable image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604245" y="4715824"/>
            <a:ext cx="1106947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Linker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4576233" y="5940257"/>
            <a:ext cx="1163515" cy="508675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06" tIns="50355" rIns="100706" bIns="50355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Loader</a:t>
            </a:r>
          </a:p>
        </p:txBody>
      </p:sp>
      <p:cxnSp>
        <p:nvCxnSpPr>
          <p:cNvPr id="8205" name="AutoShape 12"/>
          <p:cNvCxnSpPr>
            <a:cxnSpLocks noChangeShapeType="1"/>
            <a:stCxn id="8197" idx="2"/>
            <a:endCxn id="8199" idx="0"/>
          </p:cNvCxnSpPr>
          <p:nvPr/>
        </p:nvCxnSpPr>
        <p:spPr bwMode="auto">
          <a:xfrm>
            <a:off x="5158656" y="2775634"/>
            <a:ext cx="1706" cy="71575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6" name="AutoShape 13"/>
          <p:cNvCxnSpPr>
            <a:cxnSpLocks noChangeShapeType="1"/>
            <a:stCxn id="8199" idx="2"/>
            <a:endCxn id="8203" idx="0"/>
          </p:cNvCxnSpPr>
          <p:nvPr/>
        </p:nvCxnSpPr>
        <p:spPr bwMode="auto">
          <a:xfrm flipH="1">
            <a:off x="5157712" y="4000067"/>
            <a:ext cx="2650" cy="71575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7" name="AutoShape 14"/>
          <p:cNvCxnSpPr>
            <a:cxnSpLocks noChangeShapeType="1"/>
            <a:stCxn id="8203" idx="2"/>
            <a:endCxn id="8204" idx="0"/>
          </p:cNvCxnSpPr>
          <p:nvPr/>
        </p:nvCxnSpPr>
        <p:spPr bwMode="auto">
          <a:xfrm>
            <a:off x="5157711" y="5224500"/>
            <a:ext cx="272" cy="71575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641606" y="139701"/>
            <a:ext cx="5924699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2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Hierarchical Analysis</a:t>
            </a:r>
          </a:p>
          <a:p>
            <a:pPr>
              <a:lnSpc>
                <a:spcPts val="4472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3388" y="753919"/>
            <a:ext cx="9133779" cy="14234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In a compiler this is called parsing or </a:t>
            </a:r>
          </a:p>
          <a:p>
            <a:pPr>
              <a:lnSpc>
                <a:spcPts val="3675"/>
              </a:lnSpc>
            </a:pP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syntax analysis.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3392" y="1618012"/>
            <a:ext cx="9787936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It is usually expressed in a set of recursive rules </a:t>
            </a:r>
          </a:p>
          <a:p>
            <a:pPr>
              <a:lnSpc>
                <a:spcPts val="3600"/>
              </a:lnSpc>
            </a:pP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called a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grammar.</a:t>
            </a:r>
          </a:p>
          <a:p>
            <a:pPr>
              <a:lnSpc>
                <a:spcPts val="36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9372" y="2554116"/>
            <a:ext cx="7488832" cy="94897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Can be represented in a parse tree.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16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46400" y="520706"/>
            <a:ext cx="4360168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Semantic Analysis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600205"/>
            <a:ext cx="8710718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Checks for errors that can't be checked though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syntax analysis alone.</a:t>
            </a:r>
          </a:p>
          <a:p>
            <a:pPr>
              <a:lnSpc>
                <a:spcPts val="36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30039" y="2626122"/>
            <a:ext cx="9053761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lvl="1"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Consistent use of types Type checking type compatibility </a:t>
            </a:r>
          </a:p>
          <a:p>
            <a:pPr marL="0" lvl="1">
              <a:lnSpc>
                <a:spcPts val="322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.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2" y="3213106"/>
            <a:ext cx="5975995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Variables declared before referenced.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3759208"/>
            <a:ext cx="7453964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2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Determines where conversions need to be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performed.</a:t>
            </a:r>
          </a:p>
          <a:p>
            <a:pPr>
              <a:lnSpc>
                <a:spcPts val="36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98000" y="7073900"/>
            <a:ext cx="153888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17</a:t>
            </a:r>
          </a:p>
          <a:p>
            <a:pPr>
              <a:lnSpc>
                <a:spcPts val="1609"/>
              </a:lnSpc>
            </a:pPr>
            <a:endParaRPr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EDCF1-B6CF-44ED-9862-8BD0AE01D9C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Compilation in a Nutshell 1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20158" y="1871634"/>
            <a:ext cx="2442439" cy="77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200" b="1" dirty="0">
                <a:latin typeface="Times New Roman" pitchFamily="18" charset="0"/>
              </a:rPr>
              <a:t>Source code</a:t>
            </a:r>
          </a:p>
          <a:p>
            <a:pPr eaLnBrk="0" hangingPunct="0"/>
            <a:r>
              <a:rPr lang="en-US" sz="2200" b="1" dirty="0">
                <a:latin typeface="Times New Roman" pitchFamily="18" charset="0"/>
              </a:rPr>
              <a:t>(character stream)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762799" y="2622036"/>
            <a:ext cx="2359596" cy="50188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Lexical analysis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344018" y="4049375"/>
            <a:ext cx="1203830" cy="50188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Parsing</a:t>
            </a:r>
          </a:p>
        </p:txBody>
      </p:sp>
      <p:cxnSp>
        <p:nvCxnSpPr>
          <p:cNvPr id="16391" name="AutoShape 6"/>
          <p:cNvCxnSpPr>
            <a:cxnSpLocks noChangeShapeType="1"/>
            <a:stCxn id="16389" idx="2"/>
            <a:endCxn id="16390" idx="0"/>
          </p:cNvCxnSpPr>
          <p:nvPr/>
        </p:nvCxnSpPr>
        <p:spPr bwMode="auto">
          <a:xfrm>
            <a:off x="7942597" y="3123924"/>
            <a:ext cx="3336" cy="9254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20159" y="3360195"/>
            <a:ext cx="1859201" cy="43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200" b="1" dirty="0">
                <a:latin typeface="Times New Roman" pitchFamily="18" charset="0"/>
              </a:rPr>
              <a:t>Token stream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83182" y="4745553"/>
            <a:ext cx="2627741" cy="77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 eaLnBrk="0" hangingPunct="0"/>
            <a:r>
              <a:rPr lang="en-US" sz="2200" b="1" dirty="0">
                <a:latin typeface="Times New Roman" pitchFamily="18" charset="0"/>
              </a:rPr>
              <a:t>Abstract syntax tree</a:t>
            </a:r>
          </a:p>
          <a:p>
            <a:pPr algn="ctr" eaLnBrk="0" hangingPunct="0"/>
            <a:r>
              <a:rPr lang="en-US" sz="2200" b="1" dirty="0">
                <a:latin typeface="Times New Roman" pitchFamily="18" charset="0"/>
              </a:rPr>
              <a:t>(AST)</a:t>
            </a:r>
          </a:p>
        </p:txBody>
      </p:sp>
      <p:cxnSp>
        <p:nvCxnSpPr>
          <p:cNvPr id="16394" name="AutoShape 9"/>
          <p:cNvCxnSpPr>
            <a:cxnSpLocks noChangeShapeType="1"/>
            <a:stCxn id="16390" idx="2"/>
            <a:endCxn id="16395" idx="0"/>
          </p:cNvCxnSpPr>
          <p:nvPr/>
        </p:nvCxnSpPr>
        <p:spPr bwMode="auto">
          <a:xfrm flipH="1">
            <a:off x="7932847" y="4551263"/>
            <a:ext cx="13086" cy="9254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6594736" y="5476714"/>
            <a:ext cx="2676221" cy="50188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Semantic Analysis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254477" y="1943351"/>
            <a:ext cx="2247847" cy="4372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if (b == 0) a = b;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279359" y="3339204"/>
            <a:ext cx="446419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if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2725778" y="3339204"/>
            <a:ext cx="336127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(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3061904" y="3339204"/>
            <a:ext cx="392148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b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343387" y="3339204"/>
            <a:ext cx="336127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)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4679515" y="3339204"/>
            <a:ext cx="372890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a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5052404" y="3339204"/>
            <a:ext cx="413156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=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5465560" y="3339204"/>
            <a:ext cx="392148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b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857708" y="3339204"/>
            <a:ext cx="327374" cy="4403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;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3972247" y="3339204"/>
            <a:ext cx="351033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0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3454052" y="3339204"/>
            <a:ext cx="498509" cy="44033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200" dirty="0">
                <a:latin typeface="Trebuchet MS" pitchFamily="34" charset="0"/>
              </a:rPr>
              <a:t>==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3905723" y="4323998"/>
            <a:ext cx="354239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if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3359516" y="4598621"/>
            <a:ext cx="447213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==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3065406" y="4981693"/>
            <a:ext cx="331797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b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3804184" y="4981693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0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4598983" y="4598621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=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4329382" y="4981693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a</a:t>
            </a:r>
          </a:p>
        </p:txBody>
      </p:sp>
      <p:sp>
        <p:nvSpPr>
          <p:cNvPr id="16413" name="Text Box 28"/>
          <p:cNvSpPr txBox="1">
            <a:spLocks noChangeArrowheads="1"/>
          </p:cNvSpPr>
          <p:nvPr/>
        </p:nvSpPr>
        <p:spPr bwMode="auto">
          <a:xfrm>
            <a:off x="4896596" y="4981693"/>
            <a:ext cx="331797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b</a:t>
            </a:r>
          </a:p>
        </p:txBody>
      </p:sp>
      <p:sp>
        <p:nvSpPr>
          <p:cNvPr id="16414" name="Line 29"/>
          <p:cNvSpPr>
            <a:spLocks noChangeShapeType="1"/>
          </p:cNvSpPr>
          <p:nvPr/>
        </p:nvSpPr>
        <p:spPr bwMode="auto">
          <a:xfrm flipH="1">
            <a:off x="3240472" y="4861000"/>
            <a:ext cx="168063" cy="22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15" name="Line 30"/>
          <p:cNvSpPr>
            <a:spLocks noChangeShapeType="1"/>
          </p:cNvSpPr>
          <p:nvPr/>
        </p:nvSpPr>
        <p:spPr bwMode="auto">
          <a:xfrm>
            <a:off x="3728905" y="4861000"/>
            <a:ext cx="176817" cy="22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16" name="Line 31"/>
          <p:cNvSpPr>
            <a:spLocks noChangeShapeType="1"/>
          </p:cNvSpPr>
          <p:nvPr/>
        </p:nvSpPr>
        <p:spPr bwMode="auto">
          <a:xfrm flipH="1">
            <a:off x="3728906" y="4619611"/>
            <a:ext cx="278355" cy="10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17" name="Line 32"/>
          <p:cNvSpPr>
            <a:spLocks noChangeShapeType="1"/>
          </p:cNvSpPr>
          <p:nvPr/>
        </p:nvSpPr>
        <p:spPr bwMode="auto">
          <a:xfrm>
            <a:off x="4206836" y="4598621"/>
            <a:ext cx="458673" cy="1469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18" name="Line 33"/>
          <p:cNvSpPr>
            <a:spLocks noChangeShapeType="1"/>
          </p:cNvSpPr>
          <p:nvPr/>
        </p:nvSpPr>
        <p:spPr bwMode="auto">
          <a:xfrm flipH="1">
            <a:off x="4521955" y="4861000"/>
            <a:ext cx="178567" cy="22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19" name="Line 34"/>
          <p:cNvSpPr>
            <a:spLocks noChangeShapeType="1"/>
          </p:cNvSpPr>
          <p:nvPr/>
        </p:nvSpPr>
        <p:spPr bwMode="auto">
          <a:xfrm>
            <a:off x="4831821" y="4861000"/>
            <a:ext cx="168063" cy="22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3986253" y="5529190"/>
            <a:ext cx="354239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if</a:t>
            </a: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3294742" y="5940249"/>
            <a:ext cx="447213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==</a:t>
            </a: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2538457" y="6353058"/>
            <a:ext cx="67003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b</a:t>
            </a: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3543335" y="6353058"/>
            <a:ext cx="663619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0</a:t>
            </a:r>
          </a:p>
        </p:txBody>
      </p:sp>
      <p:sp>
        <p:nvSpPr>
          <p:cNvPr id="16424" name="Text Box 39"/>
          <p:cNvSpPr txBox="1">
            <a:spLocks noChangeArrowheads="1"/>
          </p:cNvSpPr>
          <p:nvPr/>
        </p:nvSpPr>
        <p:spPr bwMode="auto">
          <a:xfrm>
            <a:off x="4616490" y="5940249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=</a:t>
            </a:r>
          </a:p>
        </p:txBody>
      </p:sp>
      <p:sp>
        <p:nvSpPr>
          <p:cNvPr id="16425" name="Text Box 40"/>
          <p:cNvSpPr txBox="1">
            <a:spLocks noChangeArrowheads="1"/>
          </p:cNvSpPr>
          <p:nvPr/>
        </p:nvSpPr>
        <p:spPr bwMode="auto">
          <a:xfrm>
            <a:off x="4283865" y="6353057"/>
            <a:ext cx="793462" cy="6557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a</a:t>
            </a:r>
          </a:p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lvalue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6426" name="Text Box 41"/>
          <p:cNvSpPr txBox="1">
            <a:spLocks noChangeArrowheads="1"/>
          </p:cNvSpPr>
          <p:nvPr/>
        </p:nvSpPr>
        <p:spPr bwMode="auto">
          <a:xfrm>
            <a:off x="4971874" y="6353058"/>
            <a:ext cx="6459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sz="15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16427" name="Line 42"/>
          <p:cNvSpPr>
            <a:spLocks noChangeShapeType="1"/>
          </p:cNvSpPr>
          <p:nvPr/>
        </p:nvSpPr>
        <p:spPr bwMode="auto">
          <a:xfrm>
            <a:off x="3653627" y="6214872"/>
            <a:ext cx="259098" cy="244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28" name="Line 43"/>
          <p:cNvSpPr>
            <a:spLocks noChangeShapeType="1"/>
          </p:cNvSpPr>
          <p:nvPr/>
        </p:nvSpPr>
        <p:spPr bwMode="auto">
          <a:xfrm flipH="1">
            <a:off x="3674635" y="5835298"/>
            <a:ext cx="371140" cy="2361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29" name="Line 44"/>
          <p:cNvSpPr>
            <a:spLocks noChangeShapeType="1"/>
          </p:cNvSpPr>
          <p:nvPr/>
        </p:nvSpPr>
        <p:spPr bwMode="auto">
          <a:xfrm>
            <a:off x="4271610" y="5840546"/>
            <a:ext cx="379894" cy="2466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30" name="Text Box 45"/>
          <p:cNvSpPr txBox="1">
            <a:spLocks noChangeArrowheads="1"/>
          </p:cNvSpPr>
          <p:nvPr/>
        </p:nvSpPr>
        <p:spPr bwMode="auto">
          <a:xfrm>
            <a:off x="2575221" y="5798565"/>
            <a:ext cx="972998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boolean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16431" name="AutoShape 46"/>
          <p:cNvCxnSpPr>
            <a:cxnSpLocks noChangeShapeType="1"/>
            <a:stCxn id="16396" idx="3"/>
            <a:endCxn id="16389" idx="0"/>
          </p:cNvCxnSpPr>
          <p:nvPr/>
        </p:nvCxnSpPr>
        <p:spPr bwMode="auto">
          <a:xfrm>
            <a:off x="5502324" y="2162000"/>
            <a:ext cx="2440273" cy="460036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32" name="Line 47"/>
          <p:cNvSpPr>
            <a:spLocks noChangeShapeType="1"/>
          </p:cNvSpPr>
          <p:nvPr/>
        </p:nvSpPr>
        <p:spPr bwMode="auto">
          <a:xfrm flipH="1">
            <a:off x="3086414" y="6221869"/>
            <a:ext cx="290610" cy="2641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33" name="Line 48"/>
          <p:cNvSpPr>
            <a:spLocks noChangeShapeType="1"/>
          </p:cNvSpPr>
          <p:nvPr/>
        </p:nvSpPr>
        <p:spPr bwMode="auto">
          <a:xfrm flipH="1">
            <a:off x="4768798" y="6239361"/>
            <a:ext cx="10504" cy="22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34" name="Line 49"/>
          <p:cNvSpPr>
            <a:spLocks noChangeShapeType="1"/>
          </p:cNvSpPr>
          <p:nvPr/>
        </p:nvSpPr>
        <p:spPr bwMode="auto">
          <a:xfrm>
            <a:off x="4863333" y="6202627"/>
            <a:ext cx="441166" cy="2466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35" name="Text Box 50"/>
          <p:cNvSpPr txBox="1">
            <a:spLocks noChangeArrowheads="1"/>
          </p:cNvSpPr>
          <p:nvPr/>
        </p:nvSpPr>
        <p:spPr bwMode="auto">
          <a:xfrm>
            <a:off x="509443" y="6057446"/>
            <a:ext cx="2048272" cy="4372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200" b="1" dirty="0">
                <a:latin typeface="Times New Roman" pitchFamily="18" charset="0"/>
              </a:rPr>
              <a:t>Decorated AST</a:t>
            </a:r>
          </a:p>
        </p:txBody>
      </p:sp>
      <p:cxnSp>
        <p:nvCxnSpPr>
          <p:cNvPr id="16436" name="AutoShape 51"/>
          <p:cNvCxnSpPr>
            <a:cxnSpLocks noChangeShapeType="1"/>
            <a:stCxn id="16395" idx="2"/>
            <a:endCxn id="16426" idx="3"/>
          </p:cNvCxnSpPr>
          <p:nvPr/>
        </p:nvCxnSpPr>
        <p:spPr bwMode="auto">
          <a:xfrm rot="5400000">
            <a:off x="6493431" y="5103030"/>
            <a:ext cx="563845" cy="231498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37" name="Text Box 52"/>
          <p:cNvSpPr txBox="1">
            <a:spLocks noChangeArrowheads="1"/>
          </p:cNvSpPr>
          <p:nvPr/>
        </p:nvSpPr>
        <p:spPr bwMode="auto">
          <a:xfrm>
            <a:off x="4782803" y="5816057"/>
            <a:ext cx="47286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6438" name="Text Box 53"/>
          <p:cNvSpPr txBox="1">
            <a:spLocks noChangeArrowheads="1"/>
          </p:cNvSpPr>
          <p:nvPr/>
        </p:nvSpPr>
        <p:spPr bwMode="auto">
          <a:xfrm>
            <a:off x="5675639" y="5940249"/>
            <a:ext cx="28851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;</a:t>
            </a:r>
          </a:p>
        </p:txBody>
      </p:sp>
      <p:sp>
        <p:nvSpPr>
          <p:cNvPr id="16439" name="Line 54"/>
          <p:cNvSpPr>
            <a:spLocks noChangeShapeType="1"/>
          </p:cNvSpPr>
          <p:nvPr/>
        </p:nvSpPr>
        <p:spPr bwMode="auto">
          <a:xfrm>
            <a:off x="4315377" y="5758334"/>
            <a:ext cx="1391774" cy="26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40" name="Line 55"/>
          <p:cNvSpPr>
            <a:spLocks noChangeShapeType="1"/>
          </p:cNvSpPr>
          <p:nvPr/>
        </p:nvSpPr>
        <p:spPr bwMode="auto">
          <a:xfrm>
            <a:off x="4245351" y="4567136"/>
            <a:ext cx="1248220" cy="1276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6441" name="Text Box 56"/>
          <p:cNvSpPr txBox="1">
            <a:spLocks noChangeArrowheads="1"/>
          </p:cNvSpPr>
          <p:nvPr/>
        </p:nvSpPr>
        <p:spPr bwMode="auto">
          <a:xfrm>
            <a:off x="5278239" y="4722813"/>
            <a:ext cx="203077" cy="302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endParaRPr lang="en-US" sz="1300" dirty="0">
              <a:latin typeface="Times New Roman" pitchFamily="18" charset="0"/>
            </a:endParaRPr>
          </a:p>
        </p:txBody>
      </p:sp>
      <p:sp>
        <p:nvSpPr>
          <p:cNvPr id="16442" name="Text Box 57"/>
          <p:cNvSpPr txBox="1">
            <a:spLocks noChangeArrowheads="1"/>
          </p:cNvSpPr>
          <p:nvPr/>
        </p:nvSpPr>
        <p:spPr bwMode="auto">
          <a:xfrm>
            <a:off x="5435800" y="4554891"/>
            <a:ext cx="28851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A47719-6F18-4034-B396-3BEF8CE0ADD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Compilation in a Nutshell 2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92882" y="2543322"/>
            <a:ext cx="4236712" cy="50188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Intermediate Code Generation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39564" y="4026635"/>
            <a:ext cx="1963654" cy="50188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Optimization</a:t>
            </a:r>
          </a:p>
        </p:txBody>
      </p:sp>
      <p:cxnSp>
        <p:nvCxnSpPr>
          <p:cNvPr id="17414" name="AutoShape 5"/>
          <p:cNvCxnSpPr>
            <a:cxnSpLocks noChangeShapeType="1"/>
            <a:stCxn id="17412" idx="2"/>
            <a:endCxn id="17413" idx="0"/>
          </p:cNvCxnSpPr>
          <p:nvPr/>
        </p:nvCxnSpPr>
        <p:spPr bwMode="auto">
          <a:xfrm>
            <a:off x="7111238" y="3045210"/>
            <a:ext cx="10153" cy="981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920732" y="5509948"/>
            <a:ext cx="2396465" cy="50188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sz="2600" dirty="0">
                <a:latin typeface="Times New Roman" pitchFamily="18" charset="0"/>
              </a:rPr>
              <a:t>Code generation</a:t>
            </a:r>
          </a:p>
        </p:txBody>
      </p:sp>
      <p:cxnSp>
        <p:nvCxnSpPr>
          <p:cNvPr id="17416" name="AutoShape 7"/>
          <p:cNvCxnSpPr>
            <a:cxnSpLocks noChangeShapeType="1"/>
            <a:stCxn id="17413" idx="2"/>
            <a:endCxn id="17415" idx="0"/>
          </p:cNvCxnSpPr>
          <p:nvPr/>
        </p:nvCxnSpPr>
        <p:spPr bwMode="auto">
          <a:xfrm flipH="1">
            <a:off x="7118965" y="4528523"/>
            <a:ext cx="2426" cy="981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2027264" y="1729949"/>
            <a:ext cx="354239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if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1335754" y="2141009"/>
            <a:ext cx="447213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==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79470" y="2553818"/>
            <a:ext cx="67003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b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1584348" y="2553818"/>
            <a:ext cx="663619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0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2657501" y="2141009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=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324876" y="2553817"/>
            <a:ext cx="793462" cy="6557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a</a:t>
            </a:r>
          </a:p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lvalue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3012886" y="2553818"/>
            <a:ext cx="6459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r>
              <a:rPr lang="en-US" sz="15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1694638" y="2415631"/>
            <a:ext cx="259098" cy="244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H="1">
            <a:off x="1715646" y="2036058"/>
            <a:ext cx="371140" cy="2361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2312622" y="2041306"/>
            <a:ext cx="379893" cy="2466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616233" y="1999325"/>
            <a:ext cx="972998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boolean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H="1">
            <a:off x="1127425" y="2422629"/>
            <a:ext cx="290610" cy="2641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 flipH="1">
            <a:off x="2809810" y="2440121"/>
            <a:ext cx="10504" cy="22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2904345" y="2403387"/>
            <a:ext cx="441166" cy="2466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2823815" y="2016817"/>
            <a:ext cx="47286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</a:rPr>
              <a:t>int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3716652" y="2141009"/>
            <a:ext cx="28851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;</a:t>
            </a:r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>
            <a:off x="2356389" y="1959093"/>
            <a:ext cx="1391775" cy="26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cxnSp>
        <p:nvCxnSpPr>
          <p:cNvPr id="17434" name="AutoShape 25"/>
          <p:cNvCxnSpPr>
            <a:cxnSpLocks noChangeShapeType="1"/>
            <a:stCxn id="17432" idx="3"/>
            <a:endCxn id="17412" idx="0"/>
          </p:cNvCxnSpPr>
          <p:nvPr/>
        </p:nvCxnSpPr>
        <p:spPr bwMode="auto">
          <a:xfrm>
            <a:off x="4005168" y="2330398"/>
            <a:ext cx="3106070" cy="212924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2099042" y="3291976"/>
            <a:ext cx="120126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CJUMP ==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106417" y="3788746"/>
            <a:ext cx="65400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 dirty="0">
                <a:latin typeface="Trebuchet MS" pitchFamily="34" charset="0"/>
              </a:rPr>
              <a:t>MEM</a:t>
            </a:r>
            <a:endParaRPr lang="en-US" sz="1300" dirty="0">
              <a:latin typeface="Times New Roman" pitchFamily="18" charset="0"/>
            </a:endParaRPr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H="1">
            <a:off x="1633366" y="3601583"/>
            <a:ext cx="509441" cy="213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861324" y="4680833"/>
            <a:ext cx="416757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fp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1575594" y="4680833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8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1274480" y="4241786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+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1890712" y="3788746"/>
            <a:ext cx="889642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CONST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3217713" y="3788746"/>
            <a:ext cx="78224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MOVE</a:t>
            </a: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2212834" y="4241786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0</a:t>
            </a:r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2846573" y="4241786"/>
            <a:ext cx="65400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MEM</a:t>
            </a:r>
          </a:p>
        </p:txBody>
      </p:sp>
      <p:sp>
        <p:nvSpPr>
          <p:cNvPr id="17445" name="Text Box 36"/>
          <p:cNvSpPr txBox="1">
            <a:spLocks noChangeArrowheads="1"/>
          </p:cNvSpPr>
          <p:nvPr/>
        </p:nvSpPr>
        <p:spPr bwMode="auto">
          <a:xfrm>
            <a:off x="3930232" y="4241786"/>
            <a:ext cx="654001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MEM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689014" y="5114629"/>
            <a:ext cx="978619" cy="369079"/>
            <a:chOff x="1480" y="2940"/>
            <a:chExt cx="559" cy="211"/>
          </a:xfrm>
        </p:grpSpPr>
        <p:sp>
          <p:nvSpPr>
            <p:cNvPr id="17487" name="Text Box 38"/>
            <p:cNvSpPr txBox="1">
              <a:spLocks noChangeArrowheads="1"/>
            </p:cNvSpPr>
            <p:nvPr/>
          </p:nvSpPr>
          <p:spPr bwMode="auto">
            <a:xfrm>
              <a:off x="1480" y="2940"/>
              <a:ext cx="227" cy="2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rebuchet MS" pitchFamily="34" charset="0"/>
                </a:rPr>
                <a:t>fp</a:t>
              </a:r>
            </a:p>
          </p:txBody>
        </p:sp>
        <p:sp>
          <p:nvSpPr>
            <p:cNvPr id="17488" name="Text Box 39"/>
            <p:cNvSpPr txBox="1">
              <a:spLocks noChangeArrowheads="1"/>
            </p:cNvSpPr>
            <p:nvPr/>
          </p:nvSpPr>
          <p:spPr bwMode="auto">
            <a:xfrm>
              <a:off x="1864" y="2940"/>
              <a:ext cx="175" cy="2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rebuchet MS" pitchFamily="34" charset="0"/>
                </a:rPr>
                <a:t>4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763919" y="5170603"/>
            <a:ext cx="966365" cy="369079"/>
            <a:chOff x="2095" y="2940"/>
            <a:chExt cx="552" cy="211"/>
          </a:xfrm>
        </p:grpSpPr>
        <p:sp>
          <p:nvSpPr>
            <p:cNvPr id="17485" name="Text Box 41"/>
            <p:cNvSpPr txBox="1">
              <a:spLocks noChangeArrowheads="1"/>
            </p:cNvSpPr>
            <p:nvPr/>
          </p:nvSpPr>
          <p:spPr bwMode="auto">
            <a:xfrm>
              <a:off x="2095" y="2940"/>
              <a:ext cx="227" cy="2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rebuchet MS" pitchFamily="34" charset="0"/>
                </a:rPr>
                <a:t>fp</a:t>
              </a:r>
            </a:p>
          </p:txBody>
        </p:sp>
        <p:sp>
          <p:nvSpPr>
            <p:cNvPr id="17486" name="Text Box 42"/>
            <p:cNvSpPr txBox="1">
              <a:spLocks noChangeArrowheads="1"/>
            </p:cNvSpPr>
            <p:nvPr/>
          </p:nvSpPr>
          <p:spPr bwMode="auto">
            <a:xfrm>
              <a:off x="2472" y="2940"/>
              <a:ext cx="175" cy="2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rebuchet MS" pitchFamily="34" charset="0"/>
                </a:rPr>
                <a:t>8</a:t>
              </a:r>
            </a:p>
          </p:txBody>
        </p:sp>
      </p:grpSp>
      <p:sp>
        <p:nvSpPr>
          <p:cNvPr id="17448" name="Line 43"/>
          <p:cNvSpPr>
            <a:spLocks noChangeShapeType="1"/>
          </p:cNvSpPr>
          <p:nvPr/>
        </p:nvSpPr>
        <p:spPr bwMode="auto">
          <a:xfrm>
            <a:off x="1433791" y="4112346"/>
            <a:ext cx="0" cy="1994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49" name="Line 44"/>
          <p:cNvSpPr>
            <a:spLocks noChangeShapeType="1"/>
          </p:cNvSpPr>
          <p:nvPr/>
        </p:nvSpPr>
        <p:spPr bwMode="auto">
          <a:xfrm flipH="1">
            <a:off x="1136179" y="4509412"/>
            <a:ext cx="197824" cy="26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0" name="Line 45"/>
          <p:cNvSpPr>
            <a:spLocks noChangeShapeType="1"/>
          </p:cNvSpPr>
          <p:nvPr/>
        </p:nvSpPr>
        <p:spPr bwMode="auto">
          <a:xfrm>
            <a:off x="1489812" y="4509412"/>
            <a:ext cx="171565" cy="227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1" name="Line 46"/>
          <p:cNvSpPr>
            <a:spLocks noChangeShapeType="1"/>
          </p:cNvSpPr>
          <p:nvPr/>
        </p:nvSpPr>
        <p:spPr bwMode="auto">
          <a:xfrm flipH="1">
            <a:off x="2398404" y="3601583"/>
            <a:ext cx="171565" cy="241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2" name="Line 47"/>
          <p:cNvSpPr>
            <a:spLocks noChangeShapeType="1"/>
          </p:cNvSpPr>
          <p:nvPr/>
        </p:nvSpPr>
        <p:spPr bwMode="auto">
          <a:xfrm>
            <a:off x="2356388" y="4112346"/>
            <a:ext cx="0" cy="1994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3" name="Line 48"/>
          <p:cNvSpPr>
            <a:spLocks noChangeShapeType="1"/>
          </p:cNvSpPr>
          <p:nvPr/>
        </p:nvSpPr>
        <p:spPr bwMode="auto">
          <a:xfrm>
            <a:off x="2909597" y="3587589"/>
            <a:ext cx="369390" cy="213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4" name="Text Box 49"/>
          <p:cNvSpPr txBox="1">
            <a:spLocks noChangeArrowheads="1"/>
          </p:cNvSpPr>
          <p:nvPr/>
        </p:nvSpPr>
        <p:spPr bwMode="auto">
          <a:xfrm>
            <a:off x="4683016" y="3788746"/>
            <a:ext cx="63476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NOP</a:t>
            </a:r>
          </a:p>
        </p:txBody>
      </p:sp>
      <p:sp>
        <p:nvSpPr>
          <p:cNvPr id="17455" name="Line 50"/>
          <p:cNvSpPr>
            <a:spLocks noChangeShapeType="1"/>
          </p:cNvSpPr>
          <p:nvPr/>
        </p:nvSpPr>
        <p:spPr bwMode="auto">
          <a:xfrm>
            <a:off x="3165193" y="3601583"/>
            <a:ext cx="1533578" cy="26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6" name="Line 51"/>
          <p:cNvSpPr>
            <a:spLocks noChangeShapeType="1"/>
          </p:cNvSpPr>
          <p:nvPr/>
        </p:nvSpPr>
        <p:spPr bwMode="auto">
          <a:xfrm flipH="1">
            <a:off x="3292992" y="4126340"/>
            <a:ext cx="185570" cy="171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7" name="Line 52"/>
          <p:cNvSpPr>
            <a:spLocks noChangeShapeType="1"/>
          </p:cNvSpPr>
          <p:nvPr/>
        </p:nvSpPr>
        <p:spPr bwMode="auto">
          <a:xfrm>
            <a:off x="3776174" y="4140334"/>
            <a:ext cx="211829" cy="183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58" name="Text Box 53"/>
          <p:cNvSpPr txBox="1">
            <a:spLocks noChangeArrowheads="1"/>
          </p:cNvSpPr>
          <p:nvPr/>
        </p:nvSpPr>
        <p:spPr bwMode="auto">
          <a:xfrm>
            <a:off x="3025140" y="4724562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+</a:t>
            </a:r>
          </a:p>
        </p:txBody>
      </p:sp>
      <p:sp>
        <p:nvSpPr>
          <p:cNvPr id="17459" name="Text Box 54"/>
          <p:cNvSpPr txBox="1">
            <a:spLocks noChangeArrowheads="1"/>
          </p:cNvSpPr>
          <p:nvPr/>
        </p:nvSpPr>
        <p:spPr bwMode="auto">
          <a:xfrm>
            <a:off x="4110549" y="4736807"/>
            <a:ext cx="32538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+</a:t>
            </a:r>
          </a:p>
        </p:txBody>
      </p:sp>
      <p:sp>
        <p:nvSpPr>
          <p:cNvPr id="17460" name="Line 55"/>
          <p:cNvSpPr>
            <a:spLocks noChangeShapeType="1"/>
          </p:cNvSpPr>
          <p:nvPr/>
        </p:nvSpPr>
        <p:spPr bwMode="auto">
          <a:xfrm>
            <a:off x="3186201" y="4575880"/>
            <a:ext cx="0" cy="2658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1" name="Line 56"/>
          <p:cNvSpPr>
            <a:spLocks noChangeShapeType="1"/>
          </p:cNvSpPr>
          <p:nvPr/>
        </p:nvSpPr>
        <p:spPr bwMode="auto">
          <a:xfrm flipH="1">
            <a:off x="2969119" y="4995686"/>
            <a:ext cx="161061" cy="2099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2" name="Line 57"/>
          <p:cNvSpPr>
            <a:spLocks noChangeShapeType="1"/>
          </p:cNvSpPr>
          <p:nvPr/>
        </p:nvSpPr>
        <p:spPr bwMode="auto">
          <a:xfrm>
            <a:off x="3242222" y="5002683"/>
            <a:ext cx="168063" cy="188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3" name="Line 58"/>
          <p:cNvSpPr>
            <a:spLocks noChangeShapeType="1"/>
          </p:cNvSpPr>
          <p:nvPr/>
        </p:nvSpPr>
        <p:spPr bwMode="auto">
          <a:xfrm>
            <a:off x="4257604" y="4582877"/>
            <a:ext cx="0" cy="258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4" name="Line 59"/>
          <p:cNvSpPr>
            <a:spLocks noChangeShapeType="1"/>
          </p:cNvSpPr>
          <p:nvPr/>
        </p:nvSpPr>
        <p:spPr bwMode="auto">
          <a:xfrm flipH="1">
            <a:off x="4059781" y="5058657"/>
            <a:ext cx="147055" cy="1959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5" name="Line 60"/>
          <p:cNvSpPr>
            <a:spLocks noChangeShapeType="1"/>
          </p:cNvSpPr>
          <p:nvPr/>
        </p:nvSpPr>
        <p:spPr bwMode="auto">
          <a:xfrm>
            <a:off x="4318878" y="5051660"/>
            <a:ext cx="161061" cy="1679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6" name="Line 61"/>
          <p:cNvSpPr>
            <a:spLocks noChangeShapeType="1"/>
          </p:cNvSpPr>
          <p:nvPr/>
        </p:nvSpPr>
        <p:spPr bwMode="auto">
          <a:xfrm flipV="1">
            <a:off x="4315377" y="3332207"/>
            <a:ext cx="2825565" cy="29911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7" name="Text Box 62"/>
          <p:cNvSpPr txBox="1">
            <a:spLocks noChangeArrowheads="1"/>
          </p:cNvSpPr>
          <p:nvPr/>
        </p:nvSpPr>
        <p:spPr bwMode="auto">
          <a:xfrm>
            <a:off x="1741908" y="5487209"/>
            <a:ext cx="120126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CJUMP ==</a:t>
            </a:r>
          </a:p>
        </p:txBody>
      </p:sp>
      <p:sp>
        <p:nvSpPr>
          <p:cNvPr id="17468" name="Line 63"/>
          <p:cNvSpPr>
            <a:spLocks noChangeShapeType="1"/>
          </p:cNvSpPr>
          <p:nvPr/>
        </p:nvSpPr>
        <p:spPr bwMode="auto">
          <a:xfrm flipH="1">
            <a:off x="1276232" y="5796816"/>
            <a:ext cx="509441" cy="213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69" name="Text Box 64"/>
          <p:cNvSpPr txBox="1">
            <a:spLocks noChangeArrowheads="1"/>
          </p:cNvSpPr>
          <p:nvPr/>
        </p:nvSpPr>
        <p:spPr bwMode="auto">
          <a:xfrm>
            <a:off x="1533578" y="5983979"/>
            <a:ext cx="952359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CONST</a:t>
            </a:r>
          </a:p>
        </p:txBody>
      </p:sp>
      <p:sp>
        <p:nvSpPr>
          <p:cNvPr id="17470" name="Text Box 65"/>
          <p:cNvSpPr txBox="1">
            <a:spLocks noChangeArrowheads="1"/>
          </p:cNvSpPr>
          <p:nvPr/>
        </p:nvSpPr>
        <p:spPr bwMode="auto">
          <a:xfrm>
            <a:off x="2860578" y="5983979"/>
            <a:ext cx="835065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MOVE</a:t>
            </a:r>
          </a:p>
        </p:txBody>
      </p:sp>
      <p:sp>
        <p:nvSpPr>
          <p:cNvPr id="17471" name="Text Box 66"/>
          <p:cNvSpPr txBox="1">
            <a:spLocks noChangeArrowheads="1"/>
          </p:cNvSpPr>
          <p:nvPr/>
        </p:nvSpPr>
        <p:spPr bwMode="auto">
          <a:xfrm>
            <a:off x="1855699" y="6437019"/>
            <a:ext cx="336127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0</a:t>
            </a:r>
          </a:p>
        </p:txBody>
      </p:sp>
      <p:sp>
        <p:nvSpPr>
          <p:cNvPr id="17472" name="Text Box 67"/>
          <p:cNvSpPr txBox="1">
            <a:spLocks noChangeArrowheads="1"/>
          </p:cNvSpPr>
          <p:nvPr/>
        </p:nvSpPr>
        <p:spPr bwMode="auto">
          <a:xfrm>
            <a:off x="2489438" y="6437019"/>
            <a:ext cx="497187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DX</a:t>
            </a:r>
            <a:endParaRPr lang="en-US">
              <a:latin typeface="Trebuchet MS" pitchFamily="34" charset="0"/>
            </a:endParaRPr>
          </a:p>
        </p:txBody>
      </p:sp>
      <p:sp>
        <p:nvSpPr>
          <p:cNvPr id="17473" name="Text Box 68"/>
          <p:cNvSpPr txBox="1">
            <a:spLocks noChangeArrowheads="1"/>
          </p:cNvSpPr>
          <p:nvPr/>
        </p:nvSpPr>
        <p:spPr bwMode="auto">
          <a:xfrm>
            <a:off x="3573098" y="6437019"/>
            <a:ext cx="49368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CX</a:t>
            </a:r>
            <a:endParaRPr lang="en-US">
              <a:latin typeface="Trebuchet MS" pitchFamily="34" charset="0"/>
            </a:endParaRPr>
          </a:p>
        </p:txBody>
      </p:sp>
      <p:sp>
        <p:nvSpPr>
          <p:cNvPr id="17474" name="Line 69"/>
          <p:cNvSpPr>
            <a:spLocks noChangeShapeType="1"/>
          </p:cNvSpPr>
          <p:nvPr/>
        </p:nvSpPr>
        <p:spPr bwMode="auto">
          <a:xfrm flipH="1">
            <a:off x="2041270" y="5796816"/>
            <a:ext cx="171565" cy="241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75" name="Line 70"/>
          <p:cNvSpPr>
            <a:spLocks noChangeShapeType="1"/>
          </p:cNvSpPr>
          <p:nvPr/>
        </p:nvSpPr>
        <p:spPr bwMode="auto">
          <a:xfrm>
            <a:off x="1999253" y="6307579"/>
            <a:ext cx="0" cy="1994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76" name="Line 71"/>
          <p:cNvSpPr>
            <a:spLocks noChangeShapeType="1"/>
          </p:cNvSpPr>
          <p:nvPr/>
        </p:nvSpPr>
        <p:spPr bwMode="auto">
          <a:xfrm>
            <a:off x="2538457" y="5824803"/>
            <a:ext cx="369390" cy="2134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77" name="Text Box 72"/>
          <p:cNvSpPr txBox="1">
            <a:spLocks noChangeArrowheads="1"/>
          </p:cNvSpPr>
          <p:nvPr/>
        </p:nvSpPr>
        <p:spPr bwMode="auto">
          <a:xfrm>
            <a:off x="4325881" y="5983979"/>
            <a:ext cx="674003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NOP</a:t>
            </a:r>
          </a:p>
        </p:txBody>
      </p:sp>
      <p:sp>
        <p:nvSpPr>
          <p:cNvPr id="17478" name="Line 73"/>
          <p:cNvSpPr>
            <a:spLocks noChangeShapeType="1"/>
          </p:cNvSpPr>
          <p:nvPr/>
        </p:nvSpPr>
        <p:spPr bwMode="auto">
          <a:xfrm>
            <a:off x="2792303" y="5810809"/>
            <a:ext cx="1533578" cy="26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79" name="Line 74"/>
          <p:cNvSpPr>
            <a:spLocks noChangeShapeType="1"/>
          </p:cNvSpPr>
          <p:nvPr/>
        </p:nvSpPr>
        <p:spPr bwMode="auto">
          <a:xfrm flipH="1">
            <a:off x="2935857" y="6321572"/>
            <a:ext cx="185570" cy="171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80" name="Line 75"/>
          <p:cNvSpPr>
            <a:spLocks noChangeShapeType="1"/>
          </p:cNvSpPr>
          <p:nvPr/>
        </p:nvSpPr>
        <p:spPr bwMode="auto">
          <a:xfrm>
            <a:off x="3419040" y="6335566"/>
            <a:ext cx="211829" cy="1836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81" name="Text Box 76"/>
          <p:cNvSpPr txBox="1">
            <a:spLocks noChangeArrowheads="1"/>
          </p:cNvSpPr>
          <p:nvPr/>
        </p:nvSpPr>
        <p:spPr bwMode="auto">
          <a:xfrm>
            <a:off x="835066" y="5943748"/>
            <a:ext cx="493686" cy="378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CX</a:t>
            </a:r>
            <a:endParaRPr lang="en-US">
              <a:latin typeface="Trebuchet MS" pitchFamily="34" charset="0"/>
            </a:endParaRPr>
          </a:p>
        </p:txBody>
      </p:sp>
      <p:sp>
        <p:nvSpPr>
          <p:cNvPr id="17482" name="Line 77"/>
          <p:cNvSpPr>
            <a:spLocks noChangeShapeType="1"/>
          </p:cNvSpPr>
          <p:nvPr/>
        </p:nvSpPr>
        <p:spPr bwMode="auto">
          <a:xfrm flipV="1">
            <a:off x="4117552" y="4964201"/>
            <a:ext cx="3023390" cy="892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00794" tIns="50397" rIns="100794" bIns="50397" anchor="ctr">
            <a:spAutoFit/>
          </a:bodyPr>
          <a:lstStyle/>
          <a:p>
            <a:endParaRPr lang="en-US"/>
          </a:p>
        </p:txBody>
      </p:sp>
      <p:sp>
        <p:nvSpPr>
          <p:cNvPr id="17483" name="Text Box 78"/>
          <p:cNvSpPr txBox="1">
            <a:spLocks noChangeArrowheads="1"/>
          </p:cNvSpPr>
          <p:nvPr/>
        </p:nvSpPr>
        <p:spPr bwMode="auto">
          <a:xfrm>
            <a:off x="7990012" y="6127412"/>
            <a:ext cx="1612597" cy="6557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eaLnBrk="0" hangingPunct="0"/>
            <a:r>
              <a:rPr lang="en-US">
                <a:latin typeface="Trebuchet MS" pitchFamily="34" charset="0"/>
              </a:rPr>
              <a:t>CMP CX, 0</a:t>
            </a:r>
          </a:p>
          <a:p>
            <a:pPr eaLnBrk="0" hangingPunct="0"/>
            <a:r>
              <a:rPr lang="en-US">
                <a:latin typeface="Trebuchet MS" pitchFamily="34" charset="0"/>
              </a:rPr>
              <a:t>CMOVZ DX,CX</a:t>
            </a:r>
          </a:p>
        </p:txBody>
      </p:sp>
      <p:cxnSp>
        <p:nvCxnSpPr>
          <p:cNvPr id="17484" name="AutoShape 79"/>
          <p:cNvCxnSpPr>
            <a:cxnSpLocks noChangeShapeType="1"/>
            <a:stCxn id="17415" idx="2"/>
            <a:endCxn id="17483" idx="1"/>
          </p:cNvCxnSpPr>
          <p:nvPr/>
        </p:nvCxnSpPr>
        <p:spPr bwMode="auto">
          <a:xfrm rot="16200000" flipH="1">
            <a:off x="7332756" y="5798044"/>
            <a:ext cx="443464" cy="871047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37" name="TextBox 2"/>
          <p:cNvSpPr txBox="1"/>
          <p:nvPr/>
        </p:nvSpPr>
        <p:spPr>
          <a:xfrm>
            <a:off x="2082800" y="368301"/>
            <a:ext cx="7335341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Translation of a Statement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399" y="1231910"/>
            <a:ext cx="3943387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position = initial + rate * 60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5000" y="1790709"/>
            <a:ext cx="2462213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lexical analyzer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25605" y="2489210"/>
            <a:ext cx="2332049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1789031" algn="l"/>
              </a:tabLst>
            </a:pP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900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900" dirty="0" smtClean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 + </a:t>
            </a: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	* 60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25799" y="2692400"/>
            <a:ext cx="68930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900" dirty="0" smtClean="0">
                <a:solidFill>
                  <a:srgbClr val="000000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ts val="758"/>
              </a:lnSpc>
            </a:pPr>
            <a:endParaRPr lang="en-CA" sz="9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05000" y="3048009"/>
            <a:ext cx="2308324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syntax analyzer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62201" y="3644911"/>
            <a:ext cx="13144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602" y="3873504"/>
            <a:ext cx="1271502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129244" algn="l"/>
              </a:tabLst>
            </a:pP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	+</a:t>
            </a:r>
          </a:p>
          <a:p>
            <a:pPr>
              <a:lnSpc>
                <a:spcPts val="170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93899" y="4064000"/>
            <a:ext cx="68930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900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ts val="758"/>
              </a:lnSpc>
            </a:pPr>
            <a:endParaRPr lang="en-CA" sz="9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98700" y="4191007"/>
            <a:ext cx="26289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</a:p>
          <a:p>
            <a:pPr>
              <a:lnSpc>
                <a:spcPts val="181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40001" y="4381500"/>
            <a:ext cx="76944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10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2</a:t>
            </a:r>
          </a:p>
          <a:p>
            <a:pPr>
              <a:lnSpc>
                <a:spcPts val="758"/>
              </a:lnSpc>
            </a:pPr>
            <a:endParaRPr lang="en-CA" sz="9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94000" y="4521209"/>
            <a:ext cx="132600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1053116" algn="l"/>
              </a:tabLst>
            </a:pP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	60</a:t>
            </a:r>
          </a:p>
          <a:p>
            <a:pPr>
              <a:lnSpc>
                <a:spcPts val="1785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48000" y="4699000"/>
            <a:ext cx="76944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CA" sz="10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3</a:t>
            </a:r>
          </a:p>
          <a:p>
            <a:pPr>
              <a:lnSpc>
                <a:spcPts val="855"/>
              </a:lnSpc>
            </a:pPr>
            <a:endParaRPr lang="en-CA" sz="900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65300" y="4927610"/>
            <a:ext cx="2616101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semantic analyzer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62201" y="5473710"/>
            <a:ext cx="13144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52602" y="5715007"/>
            <a:ext cx="1271502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129244" algn="l"/>
              </a:tabLst>
            </a:pP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	+</a:t>
            </a:r>
          </a:p>
          <a:p>
            <a:pPr>
              <a:lnSpc>
                <a:spcPts val="170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93899" y="5892800"/>
            <a:ext cx="68930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900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ts val="758"/>
              </a:lnSpc>
            </a:pPr>
            <a:endParaRPr lang="en-CA" sz="900" dirty="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44505" y="6057900"/>
            <a:ext cx="3052759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1839783" algn="l"/>
                <a:tab pos="2892899" algn="l"/>
              </a:tabLst>
            </a:pPr>
            <a:r>
              <a:rPr lang="en-CA" sz="1500" b="1" dirty="0" smtClean="0">
                <a:solidFill>
                  <a:srgbClr val="000000"/>
                </a:solidFill>
                <a:latin typeface="Liberation Sans Narrow Bold"/>
                <a:cs typeface="Liberation Sans Narrow Bold"/>
              </a:rPr>
              <a:t>symbol table</a:t>
            </a: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	id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	*</a:t>
            </a:r>
          </a:p>
          <a:p>
            <a:pPr>
              <a:lnSpc>
                <a:spcPts val="1725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540001" y="6223000"/>
            <a:ext cx="76944" cy="192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CA" sz="10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2</a:t>
            </a:r>
          </a:p>
          <a:p>
            <a:pPr>
              <a:lnSpc>
                <a:spcPts val="758"/>
              </a:lnSpc>
            </a:pPr>
            <a:endParaRPr lang="en-CA" sz="900" dirty="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53998" y="6324600"/>
            <a:ext cx="1051570" cy="3397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position</a:t>
            </a:r>
          </a:p>
          <a:p>
            <a:pPr>
              <a:lnSpc>
                <a:spcPts val="1285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880100" y="1358909"/>
            <a:ext cx="3462486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0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intermediate code generator</a:t>
            </a:r>
          </a:p>
          <a:p>
            <a:pPr>
              <a:lnSpc>
                <a:spcPts val="276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299200" y="1955805"/>
            <a:ext cx="2760371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723226" algn="l"/>
              </a:tabLst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temp1 = </a:t>
            </a:r>
            <a:r>
              <a:rPr lang="en-CA" sz="17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inttoreal</a:t>
            </a: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(60)</a:t>
            </a:r>
            <a:r>
              <a:rPr lang="en-CA" sz="17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temp2 = id3 * temp1</a:t>
            </a:r>
            <a:r>
              <a:rPr lang="en-CA" sz="17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temp3 = id2 + temp2</a:t>
            </a:r>
            <a:r>
              <a:rPr lang="en-CA" sz="17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id1	= temp3</a:t>
            </a:r>
          </a:p>
          <a:p>
            <a:pPr>
              <a:lnSpc>
                <a:spcPts val="186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705600" y="3162307"/>
            <a:ext cx="2154436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code optimizer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375400" y="3784602"/>
            <a:ext cx="2439129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723226" algn="l"/>
              </a:tabLst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temp1 = id3 * 60.0</a:t>
            </a:r>
            <a:r>
              <a:rPr lang="en-CA" sz="17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id1	= id2 + temp1</a:t>
            </a:r>
          </a:p>
          <a:p>
            <a:pPr>
              <a:lnSpc>
                <a:spcPts val="186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718300" y="4559309"/>
            <a:ext cx="2154436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code generator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731003" y="5257800"/>
            <a:ext cx="1913344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723226" algn="l"/>
              </a:tabLst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MOVF  id3, R2</a:t>
            </a:r>
            <a:r>
              <a:rPr lang="en-CA" sz="17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7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MULF	#60.0, R2</a:t>
            </a:r>
          </a:p>
          <a:p>
            <a:pPr>
              <a:lnSpc>
                <a:spcPts val="1855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31007" y="5740410"/>
            <a:ext cx="165045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723226" algn="l"/>
              </a:tabLst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MOVF	id2, R1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731007" y="5969010"/>
            <a:ext cx="151900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723226" algn="l"/>
              </a:tabLst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ADDF	R2, R1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731007" y="6210311"/>
            <a:ext cx="165045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  <a:tabLst>
                <a:tab pos="723226" algn="l"/>
              </a:tabLst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MOVF	R1, id1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794000" y="6400802"/>
            <a:ext cx="339837" cy="3397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7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id</a:t>
            </a:r>
            <a:r>
              <a:rPr lang="en-CA" sz="1000" b="1" dirty="0" smtClean="0">
                <a:solidFill>
                  <a:srgbClr val="000000"/>
                </a:solidFill>
                <a:latin typeface="Courier New Bold"/>
                <a:cs typeface="Courier New Bold"/>
              </a:rPr>
              <a:t>3</a:t>
            </a:r>
          </a:p>
          <a:p>
            <a:pPr>
              <a:lnSpc>
                <a:spcPts val="128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54002" y="6565900"/>
            <a:ext cx="920124" cy="3397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initial</a:t>
            </a:r>
          </a:p>
          <a:p>
            <a:pPr>
              <a:lnSpc>
                <a:spcPts val="128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54010" y="6781805"/>
            <a:ext cx="525785" cy="362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rate</a:t>
            </a:r>
          </a:p>
          <a:p>
            <a:pPr>
              <a:lnSpc>
                <a:spcPts val="14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517900" y="6388101"/>
            <a:ext cx="1183016" cy="362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700" b="1" dirty="0" err="1" smtClean="0">
                <a:solidFill>
                  <a:srgbClr val="000000"/>
                </a:solidFill>
                <a:latin typeface="Courier New Bold"/>
                <a:cs typeface="Courier New Bold"/>
              </a:rPr>
              <a:t>inttoreal</a:t>
            </a:r>
            <a:endParaRPr lang="en-CA" sz="1700" b="1" dirty="0" smtClean="0">
              <a:solidFill>
                <a:srgbClr val="000000"/>
              </a:solidFill>
              <a:latin typeface="Courier New Bold"/>
              <a:cs typeface="Courier New Bold"/>
            </a:endParaRPr>
          </a:p>
          <a:p>
            <a:pPr>
              <a:lnSpc>
                <a:spcPts val="14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848100" y="6883410"/>
            <a:ext cx="26289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00" dirty="0" smtClean="0">
                <a:solidFill>
                  <a:srgbClr val="000000"/>
                </a:solidFill>
                <a:latin typeface="Courier New"/>
                <a:cs typeface="Courier New"/>
              </a:rPr>
              <a:t>60</a:t>
            </a:r>
          </a:p>
          <a:p>
            <a:pPr>
              <a:lnSpc>
                <a:spcPts val="1840"/>
              </a:lnSpc>
            </a:pPr>
            <a:endParaRPr lang="en-CA"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40" y="0"/>
            <a:ext cx="10083800" cy="75438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751259" y="368301"/>
            <a:ext cx="7335341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Language Processing System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32460" y="1244600"/>
            <a:ext cx="265457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skeletal source program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24567" y="1854203"/>
            <a:ext cx="2000548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pre-processor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00762" y="2616202"/>
            <a:ext cx="16158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source program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03960" y="3263900"/>
            <a:ext cx="123110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compiler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81664" y="4051300"/>
            <a:ext cx="265457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target assembly program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40465" y="4699006"/>
            <a:ext cx="1384995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assembler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68967" y="5448300"/>
            <a:ext cx="276998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relocatable machine code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1361" y="6108704"/>
            <a:ext cx="2769989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loader/link-editor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83260" y="6807200"/>
            <a:ext cx="242374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absolute machine code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71060" y="5968999"/>
            <a:ext cx="92333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library,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59862" y="6235700"/>
            <a:ext cx="2769989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i="1" dirty="0" smtClean="0">
                <a:solidFill>
                  <a:srgbClr val="000000"/>
                </a:solidFill>
                <a:latin typeface="Liberation Sans Narrow Italic"/>
                <a:cs typeface="Liberation Sans Narrow Italic"/>
              </a:rPr>
              <a:t>relocatable object files</a:t>
            </a:r>
          </a:p>
          <a:p>
            <a:pPr>
              <a:lnSpc>
                <a:spcPts val="19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485561" y="7086600"/>
            <a:ext cx="89768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8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6</a:t>
            </a:r>
          </a:p>
          <a:p>
            <a:pPr>
              <a:lnSpc>
                <a:spcPts val="1609"/>
              </a:lnSpc>
            </a:pPr>
            <a:endParaRPr lang="en-CA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288509" y="4066760"/>
            <a:ext cx="483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https://www.youtube.com/watch?v=Qkwj65l_96I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36704" y="334620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88832" y="3130178"/>
            <a:ext cx="131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 Interest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479800" y="520700"/>
            <a:ext cx="3667671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Preprocessors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08" y="1714500"/>
            <a:ext cx="8519961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Perform some preliminary processing on </a:t>
            </a:r>
          </a:p>
          <a:p>
            <a:pPr>
              <a:lnSpc>
                <a:spcPts val="3600"/>
              </a:lnSpc>
            </a:pP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a source</a:t>
            </a:r>
            <a:r>
              <a:rPr lang="en-CA" sz="32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module.</a:t>
            </a:r>
          </a:p>
          <a:p>
            <a:pPr>
              <a:lnSpc>
                <a:spcPts val="3600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794000"/>
            <a:ext cx="426398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definitions and macros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16100" y="3340102"/>
            <a:ext cx="131606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1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#define</a:t>
            </a:r>
          </a:p>
          <a:p>
            <a:pPr>
              <a:lnSpc>
                <a:spcPts val="276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10" y="3784600"/>
            <a:ext cx="282769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file inclusion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6096" y="4318001"/>
            <a:ext cx="1469954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1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#include</a:t>
            </a:r>
          </a:p>
          <a:p>
            <a:pPr>
              <a:lnSpc>
                <a:spcPts val="2760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4762500"/>
            <a:ext cx="444352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conditional compilation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16100" y="5295900"/>
            <a:ext cx="1162178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1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#</a:t>
            </a:r>
            <a:r>
              <a:rPr lang="en-CA" sz="2400" dirty="0" err="1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ifdef</a:t>
            </a:r>
            <a:endParaRPr lang="en-CA" sz="2400" dirty="0" smtClean="0">
              <a:solidFill>
                <a:srgbClr val="000000"/>
              </a:solidFill>
              <a:latin typeface="Liberation Sans Narrow"/>
              <a:cs typeface="Liberation Sans Narrow"/>
            </a:endParaRPr>
          </a:p>
          <a:p>
            <a:pPr>
              <a:lnSpc>
                <a:spcPts val="276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08110" y="5740400"/>
            <a:ext cx="282769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line numbering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16106" y="6286500"/>
            <a:ext cx="1008289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1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#line</a:t>
            </a:r>
          </a:p>
          <a:p>
            <a:pPr>
              <a:lnSpc>
                <a:spcPts val="276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22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733810" y="520700"/>
            <a:ext cx="2821285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Assemblers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1587501"/>
            <a:ext cx="7699224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Typically accomplished in 2 passes.</a:t>
            </a:r>
          </a:p>
          <a:p>
            <a:pPr>
              <a:lnSpc>
                <a:spcPts val="3675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93809" y="2235200"/>
            <a:ext cx="8002191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buFontTx/>
              <a:buChar char="-"/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Pass 1: Stores all of the identifiers representing </a:t>
            </a:r>
          </a:p>
          <a:p>
            <a:pPr>
              <a:lnSpc>
                <a:spcPts val="31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Tokens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in a table.</a:t>
            </a:r>
          </a:p>
          <a:p>
            <a:pPr>
              <a:lnSpc>
                <a:spcPts val="31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3162298"/>
            <a:ext cx="7848302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buFontTx/>
              <a:buChar char="-"/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Pass 2: Translates the instructions and data into </a:t>
            </a:r>
          </a:p>
          <a:p>
            <a:pPr>
              <a:lnSpc>
                <a:spcPts val="3100"/>
              </a:lnSpc>
            </a:pP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bits for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the machine code.</a:t>
            </a:r>
          </a:p>
          <a:p>
            <a:pPr>
              <a:lnSpc>
                <a:spcPts val="31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4076700"/>
            <a:ext cx="5852564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Produces relocatable code.</a:t>
            </a:r>
          </a:p>
          <a:p>
            <a:pPr>
              <a:lnSpc>
                <a:spcPts val="3675"/>
              </a:lnSpc>
            </a:pPr>
            <a:endParaRPr lang="en-CA" sz="31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23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743202" y="520700"/>
            <a:ext cx="5360442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Linkers and Loaders</a:t>
            </a:r>
          </a:p>
          <a:p>
            <a:pPr>
              <a:lnSpc>
                <a:spcPts val="5060"/>
              </a:lnSpc>
            </a:pPr>
            <a:endParaRPr lang="en-CA" sz="44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38210" y="1778000"/>
            <a:ext cx="1748877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Linker</a:t>
            </a:r>
          </a:p>
          <a:p>
            <a:pPr>
              <a:lnSpc>
                <a:spcPts val="3675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8100" y="2413000"/>
            <a:ext cx="5341206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Produces an executable file.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9" y="2959100"/>
            <a:ext cx="552074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Resolves external references.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6" y="3352803"/>
            <a:ext cx="6352380" cy="1769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68192">
              <a:lnSpc>
                <a:spcPts val="460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Includes appropriate libraries.</a:t>
            </a:r>
            <a:r>
              <a:rPr lang="en-CA" sz="30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0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32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Loader</a:t>
            </a:r>
          </a:p>
          <a:p>
            <a:pPr>
              <a:lnSpc>
                <a:spcPts val="460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4" y="4660900"/>
            <a:ext cx="713656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Creates a process from the executable.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3" y="5206999"/>
            <a:ext cx="8079135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buFontTx/>
              <a:buChar char="-"/>
            </a:pP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Loads the process (or a portion of it) into </a:t>
            </a:r>
          </a:p>
          <a:p>
            <a:pPr>
              <a:lnSpc>
                <a:spcPts val="3100"/>
              </a:lnSpc>
            </a:pP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Main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memory.</a:t>
            </a:r>
          </a:p>
          <a:p>
            <a:pPr>
              <a:lnSpc>
                <a:spcPts val="31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5" y="6134099"/>
            <a:ext cx="5879815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1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Produces absolute machine code.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98000" y="7073900"/>
            <a:ext cx="17953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4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24</a:t>
            </a:r>
          </a:p>
          <a:p>
            <a:pPr>
              <a:lnSpc>
                <a:spcPts val="1609"/>
              </a:lnSpc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3800" cy="75438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130303" y="368300"/>
            <a:ext cx="8463855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000" dirty="0" smtClean="0">
                <a:solidFill>
                  <a:srgbClr val="7F0000"/>
                </a:solidFill>
                <a:latin typeface="Liberation Sans Narrow"/>
                <a:cs typeface="Liberation Sans Narrow"/>
              </a:rPr>
              <a:t>Applications Related to Compilers</a:t>
            </a:r>
          </a:p>
          <a:p>
            <a:pPr>
              <a:lnSpc>
                <a:spcPts val="5060"/>
              </a:lnSpc>
            </a:pPr>
            <a:endParaRPr lang="en-CA" sz="40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1409703"/>
            <a:ext cx="3698128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Compiler Relatives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2044700"/>
            <a:ext cx="212878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Interpreters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10" y="2578100"/>
            <a:ext cx="289822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Structure Editors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3111501"/>
            <a:ext cx="259045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Pretty Printers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657603"/>
            <a:ext cx="259045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Static Checkers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6" y="4191005"/>
            <a:ext cx="166712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Debuggers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724400"/>
            <a:ext cx="3698128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lang="en-CA" sz="1400" dirty="0" smtClean="0">
                <a:solidFill>
                  <a:srgbClr val="000000"/>
                </a:solidFill>
                <a:latin typeface="OpenSymbol"/>
                <a:cs typeface="OpenSymbol"/>
              </a:rPr>
              <a:t>●</a:t>
            </a:r>
            <a:r>
              <a:rPr lang="en-CA" sz="28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 Other Applications</a:t>
            </a:r>
          </a:p>
          <a:p>
            <a:pPr>
              <a:lnSpc>
                <a:spcPts val="3675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82700" y="5359401"/>
            <a:ext cx="259045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Text Formatters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2710" y="5892802"/>
            <a:ext cx="289822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Silicon Compilers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2700" y="6438904"/>
            <a:ext cx="305211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000" dirty="0" smtClean="0">
                <a:solidFill>
                  <a:srgbClr val="000000"/>
                </a:solidFill>
                <a:latin typeface="OpenSymbol"/>
                <a:cs typeface="OpenSymbol"/>
              </a:rPr>
              <a:t>-</a:t>
            </a:r>
            <a:r>
              <a:rPr lang="en-CA" sz="2400" dirty="0" smtClean="0">
                <a:solidFill>
                  <a:srgbClr val="000000"/>
                </a:solidFill>
                <a:latin typeface="Liberation Sans Narrow"/>
                <a:cs typeface="Liberation Sans Narrow"/>
              </a:rPr>
              <a:t> Query Interpreters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486900" y="7073900"/>
            <a:ext cx="76944" cy="4070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9"/>
              </a:lnSpc>
            </a:pPr>
            <a:r>
              <a:rPr lang="en-CA" sz="1200" dirty="0" smtClean="0">
                <a:solidFill>
                  <a:srgbClr val="00007F"/>
                </a:solidFill>
                <a:latin typeface="Liberation Sans Narrow"/>
                <a:cs typeface="Liberation Sans Narrow"/>
              </a:rPr>
              <a:t>7</a:t>
            </a:r>
          </a:p>
          <a:p>
            <a:pPr>
              <a:lnSpc>
                <a:spcPts val="1609"/>
              </a:lnSpc>
            </a:pPr>
            <a:endParaRPr sz="17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1826</Words>
  <Application>Microsoft Office PowerPoint</Application>
  <PresentationFormat>Custom</PresentationFormat>
  <Paragraphs>579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Default Design</vt:lpstr>
      <vt:lpstr>1_Default Design</vt:lpstr>
      <vt:lpstr>2_Default Design</vt:lpstr>
      <vt:lpstr>Why Study Compilers?  (1)</vt:lpstr>
      <vt:lpstr>Why Study Compilers?  (3)</vt:lpstr>
      <vt:lpstr>Slide 3</vt:lpstr>
      <vt:lpstr>Compilers: The Big picture</vt:lpstr>
      <vt:lpstr>Slide 5</vt:lpstr>
      <vt:lpstr>Slide 6</vt:lpstr>
      <vt:lpstr>Slide 7</vt:lpstr>
      <vt:lpstr>Slide 8</vt:lpstr>
      <vt:lpstr>Slide 9</vt:lpstr>
      <vt:lpstr>Slide 10</vt:lpstr>
      <vt:lpstr>Interpreters &amp; Compilers</vt:lpstr>
      <vt:lpstr>Common Issues</vt:lpstr>
      <vt:lpstr>Interpreter</vt:lpstr>
      <vt:lpstr>Compiler</vt:lpstr>
      <vt:lpstr>Typical Implementations</vt:lpstr>
      <vt:lpstr>Hybrid approaches</vt:lpstr>
      <vt:lpstr>Slide 17</vt:lpstr>
      <vt:lpstr>Slide 18</vt:lpstr>
      <vt:lpstr>Slide 19</vt:lpstr>
      <vt:lpstr>Slide 20</vt:lpstr>
      <vt:lpstr>Slide 21</vt:lpstr>
      <vt:lpstr>Slide 22</vt:lpstr>
      <vt:lpstr>Structure of a Compiler</vt:lpstr>
      <vt:lpstr>Implications</vt:lpstr>
      <vt:lpstr>More Implications</vt:lpstr>
      <vt:lpstr>      Front End</vt:lpstr>
      <vt:lpstr>Back End</vt:lpstr>
      <vt:lpstr>Back End Structure</vt:lpstr>
      <vt:lpstr>Example (Output assembly code)</vt:lpstr>
      <vt:lpstr>Standard Compiler Structure</vt:lpstr>
      <vt:lpstr>Tokens</vt:lpstr>
      <vt:lpstr>Scanner Example</vt:lpstr>
      <vt:lpstr>Parsing</vt:lpstr>
      <vt:lpstr>Parser Output (IR)</vt:lpstr>
      <vt:lpstr>Parser Example</vt:lpstr>
      <vt:lpstr>Example derivation</vt:lpstr>
      <vt:lpstr>Slide 37</vt:lpstr>
      <vt:lpstr>Slide 38</vt:lpstr>
      <vt:lpstr>Slide 39</vt:lpstr>
      <vt:lpstr>Slide 40</vt:lpstr>
      <vt:lpstr>Slide 41</vt:lpstr>
      <vt:lpstr>Compilation in a Nutshell 1</vt:lpstr>
      <vt:lpstr>Compilation in a Nutshell 2</vt:lpstr>
      <vt:lpstr>Slide 44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ifte</cp:lastModifiedBy>
  <cp:revision>45</cp:revision>
  <dcterms:created xsi:type="dcterms:W3CDTF">2015-01-26T00:25:47Z</dcterms:created>
  <dcterms:modified xsi:type="dcterms:W3CDTF">2015-10-06T05:31:54Z</dcterms:modified>
</cp:coreProperties>
</file>