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9"/>
  </p:notes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95" r:id="rId9"/>
    <p:sldId id="264" r:id="rId10"/>
    <p:sldId id="296" r:id="rId11"/>
    <p:sldId id="265" r:id="rId12"/>
    <p:sldId id="266" r:id="rId13"/>
    <p:sldId id="267" r:id="rId14"/>
    <p:sldId id="268" r:id="rId15"/>
    <p:sldId id="297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294" r:id="rId7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45" autoAdjust="0"/>
    <p:restoredTop sz="99424" autoAdjust="0"/>
  </p:normalViewPr>
  <p:slideViewPr>
    <p:cSldViewPr>
      <p:cViewPr varScale="1">
        <p:scale>
          <a:sx n="87" d="100"/>
          <a:sy n="87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EF48-0573-4D9E-9F3B-2FFE541ABDF4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933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4CA83-ED3E-465D-9BBC-0BA29BF825D7}" type="slidenum">
              <a:rPr lang="en-US"/>
              <a:pPr/>
              <a:t>27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60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44D38-2882-4868-95C3-656DB28B381B}" type="slidenum">
              <a:rPr lang="en-US"/>
              <a:pPr/>
              <a:t>28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40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C8E91-D55F-4CFC-9A6D-D8E5BEFB90AE}" type="slidenum">
              <a:rPr lang="en-US"/>
              <a:pPr/>
              <a:t>29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81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60544-146B-4FCA-92A9-77DE1E538F9E}" type="slidenum">
              <a:rPr lang="en-US"/>
              <a:pPr/>
              <a:t>30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6411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C216A-7E54-4DD2-B60C-7BD20CE3C18C}" type="slidenum">
              <a:rPr lang="en-US"/>
              <a:pPr/>
              <a:t>31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395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65A0E-C230-48E4-A2D3-9DA01A71FDC4}" type="slidenum">
              <a:rPr lang="en-US"/>
              <a:pPr/>
              <a:t>32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BEC2F-9732-4DA9-B168-5B71D8A23119}" type="slidenum">
              <a:rPr lang="en-US"/>
              <a:pPr/>
              <a:t>33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7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6F833F-5433-4098-83DF-D39D11CBE8F7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91404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CD5EEA-31E7-4887-A606-C0C1BC501D08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5738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1AEB86-5800-4F20-9F55-8A7CA3FA942C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9677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4321E-05B7-48C1-B77E-CA179EE626B4}" type="slidenum">
              <a:rPr lang="en-US"/>
              <a:pPr/>
              <a:t>5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0450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E787A1-2719-4403-B98D-0372BE1592F5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7918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D9CB1D-6334-4852-B409-12A57257BEF5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47380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39839C-FE39-4AF3-8038-4E6D9FBD1062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194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D4DD2-4B0A-4910-99ED-54C7AB852CCD}" type="slidenum">
              <a:rPr lang="en-US"/>
              <a:pPr/>
              <a:t>42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21500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F5F8-8E74-432F-A67E-F37C951C300B}" type="slidenum">
              <a:rPr lang="en-US"/>
              <a:pPr/>
              <a:t>43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31131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1CCE-D534-4C00-91AD-79C096BE494F}" type="slidenum">
              <a:rPr lang="en-US"/>
              <a:pPr/>
              <a:t>46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62359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961E6-2A23-4D6B-B029-C028FC741E50}" type="slidenum">
              <a:rPr lang="en-US"/>
              <a:pPr/>
              <a:t>48</a:t>
            </a:fld>
            <a:endParaRPr lang="en-US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883EC-10CE-4CD4-9911-5777DD447BD7}" type="slidenum">
              <a:rPr lang="en-US"/>
              <a:pPr/>
              <a:t>49</a:t>
            </a:fld>
            <a:endParaRPr 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63EBC-8B4D-4227-953A-5263E7EEBEF8}" type="slidenum">
              <a:rPr lang="en-US"/>
              <a:pPr/>
              <a:t>50</a:t>
            </a:fld>
            <a:endParaRPr lang="en-U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F9F0D-8CC1-484E-9BB9-59741658D25C}" type="slidenum">
              <a:rPr lang="en-US"/>
              <a:pPr/>
              <a:t>51</a:t>
            </a:fld>
            <a:endParaRPr 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8D6DF-4F2D-4192-B720-8A246F941BFA}" type="slidenum">
              <a:rPr lang="en-US"/>
              <a:pPr/>
              <a:t>6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9679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43B70-CAC9-4347-A3A3-DF9AFF117EB6}" type="slidenum">
              <a:rPr lang="en-US"/>
              <a:pPr/>
              <a:t>52</a:t>
            </a:fld>
            <a:endParaRPr 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65E12-AE5A-47AB-B5DB-FD1889FC736A}" type="slidenum">
              <a:rPr lang="en-US"/>
              <a:pPr/>
              <a:t>58</a:t>
            </a:fld>
            <a:endParaRPr 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F719C-883F-43BA-8B28-C2E7CC7D9D7E}" type="slidenum">
              <a:rPr lang="en-US"/>
              <a:pPr/>
              <a:t>59</a:t>
            </a:fld>
            <a:endParaRPr 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77E2C-40DB-4EC6-A698-F221012FC21F}" type="slidenum">
              <a:rPr lang="en-US"/>
              <a:pPr/>
              <a:t>67</a:t>
            </a:fld>
            <a:endParaRPr 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F259-A901-4FF0-AA94-435339B0CA60}" type="slidenum">
              <a:rPr lang="en-US"/>
              <a:pPr/>
              <a:t>68</a:t>
            </a:fld>
            <a:endParaRPr lang="en-US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5E546-9022-41E9-89B4-99D1C1150E0C}" type="slidenum">
              <a:rPr lang="en-US"/>
              <a:pPr/>
              <a:t>69</a:t>
            </a:fld>
            <a:endParaRPr lang="en-US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50265-99ED-430E-81CC-9565B77F91E3}" type="slidenum">
              <a:rPr lang="en-US"/>
              <a:pPr/>
              <a:t>70</a:t>
            </a:fld>
            <a:endParaRPr 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4F19A-D2DE-4785-8D6D-752F60C2122C}" type="slidenum">
              <a:rPr lang="en-US"/>
              <a:pPr/>
              <a:t>71</a:t>
            </a:fld>
            <a:endParaRPr lang="en-US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611A7-61BB-400F-AF1D-B0D76BC2D6DF}" type="slidenum">
              <a:rPr lang="en-US"/>
              <a:pPr/>
              <a:t>72</a:t>
            </a:fld>
            <a:endParaRPr 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858E3-C6DF-409C-A751-C518C82B5FA2}" type="slidenum">
              <a:rPr lang="en-US"/>
              <a:pPr/>
              <a:t>73</a:t>
            </a:fld>
            <a:endParaRPr lang="en-US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CBB3-F947-4CCF-832C-FAD45ECEE6F5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8335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B6A34-70B2-433D-B0AF-B0635673FE45}" type="slidenum">
              <a:rPr lang="en-US"/>
              <a:pPr/>
              <a:t>74</a:t>
            </a:fld>
            <a:endParaRPr lang="en-US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74CB0-AE50-489B-BDFF-8723BF1424E7}" type="slidenum">
              <a:rPr lang="en-US"/>
              <a:pPr/>
              <a:t>75</a:t>
            </a:fld>
            <a:endParaRPr 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2AD45-4BC5-404E-BEB3-CFBC150ACB2B}" type="slidenum">
              <a:rPr lang="en-US"/>
              <a:pPr/>
              <a:t>76</a:t>
            </a:fld>
            <a:endParaRPr 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9289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19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5FD5A-6013-4F79-A930-ED7888D55DD4}" type="slidenum">
              <a:rPr lang="en-US"/>
              <a:pPr/>
              <a:t>12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03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649D3-CA49-4EF0-BEDE-C3E67603C591}" type="slidenum">
              <a:rPr lang="en-US"/>
              <a:pPr/>
              <a:t>13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38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8BB8A-CCE4-4C63-8E2F-288020592DE4}" type="slidenum">
              <a:rPr lang="en-US"/>
              <a:pPr/>
              <a:t>26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41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94725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066800"/>
            <a:ext cx="8458200" cy="5638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violin@cs.wright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02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447800"/>
            <a:ext cx="8153400" cy="49530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Its </a:t>
            </a:r>
            <a:r>
              <a:rPr lang="en-US" sz="2400" dirty="0" smtClean="0">
                <a:solidFill>
                  <a:srgbClr val="C00000"/>
                </a:solidFill>
              </a:rPr>
              <a:t>hard</a:t>
            </a:r>
            <a:r>
              <a:rPr lang="en-US" sz="2400" dirty="0" smtClean="0"/>
              <a:t> for lexical analyzer without the aid of other components, that there is a </a:t>
            </a:r>
            <a:r>
              <a:rPr lang="en-US" sz="2400" dirty="0" smtClean="0">
                <a:solidFill>
                  <a:srgbClr val="FF0000"/>
                </a:solidFill>
              </a:rPr>
              <a:t>source-code error</a:t>
            </a:r>
            <a:r>
              <a:rPr lang="en-US" sz="24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If the statement </a:t>
            </a:r>
            <a:r>
              <a:rPr lang="en-US" sz="2200" b="1" dirty="0" smtClean="0"/>
              <a:t>fi </a:t>
            </a:r>
            <a:r>
              <a:rPr lang="en-US" sz="2200" dirty="0" smtClean="0"/>
              <a:t>is encountered for the first time in a C program it can not tell whether</a:t>
            </a:r>
            <a:r>
              <a:rPr lang="en-US" sz="2200" b="1" dirty="0" smtClean="0"/>
              <a:t> fi </a:t>
            </a:r>
            <a:r>
              <a:rPr lang="en-US" sz="2200" dirty="0" smtClean="0"/>
              <a:t> is </a:t>
            </a:r>
            <a:r>
              <a:rPr lang="en-US" sz="2200" dirty="0" smtClean="0">
                <a:solidFill>
                  <a:srgbClr val="7030A0"/>
                </a:solidFill>
              </a:rPr>
              <a:t>misspelling</a:t>
            </a:r>
            <a:r>
              <a:rPr lang="en-US" sz="2200" dirty="0" smtClean="0"/>
              <a:t> of </a:t>
            </a:r>
            <a:r>
              <a:rPr lang="en-US" sz="2200" b="1" dirty="0" smtClean="0"/>
              <a:t>if</a:t>
            </a:r>
            <a:r>
              <a:rPr lang="en-US" sz="2200" dirty="0" smtClean="0"/>
              <a:t> statement or a </a:t>
            </a:r>
            <a:r>
              <a:rPr lang="en-US" sz="2200" dirty="0" smtClean="0">
                <a:solidFill>
                  <a:schemeClr val="accent1"/>
                </a:solidFill>
              </a:rPr>
              <a:t>undeclared literal</a:t>
            </a:r>
            <a:r>
              <a:rPr lang="en-US" sz="22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Probably the parser in this case will be able to handle this.</a:t>
            </a:r>
          </a:p>
          <a:p>
            <a:pPr marL="411480" lvl="1" indent="0">
              <a:spcBef>
                <a:spcPct val="50000"/>
              </a:spcBef>
              <a:buNone/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sz="2400" dirty="0"/>
              <a:t>Error Handling is very </a:t>
            </a:r>
            <a:r>
              <a:rPr lang="en-US" sz="2400" dirty="0">
                <a:solidFill>
                  <a:srgbClr val="0066FF"/>
                </a:solidFill>
              </a:rPr>
              <a:t>localized</a:t>
            </a:r>
            <a:r>
              <a:rPr lang="en-US" sz="2400" dirty="0"/>
              <a:t>, with Respect  to Input Source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For example: </a:t>
            </a:r>
            <a:r>
              <a:rPr lang="en-US" sz="2400" dirty="0" err="1"/>
              <a:t>whil</a:t>
            </a:r>
            <a:r>
              <a:rPr lang="en-US" sz="2400" dirty="0"/>
              <a:t>  ( x = 0 ) do  </a:t>
            </a:r>
            <a:br>
              <a:rPr lang="en-US" sz="2400" dirty="0"/>
            </a:br>
            <a:r>
              <a:rPr lang="en-US" sz="2400" dirty="0"/>
              <a:t> generates </a:t>
            </a:r>
            <a:r>
              <a:rPr lang="en-US" sz="2400" b="1" u="sng" dirty="0">
                <a:solidFill>
                  <a:srgbClr val="FF5050"/>
                </a:solidFill>
              </a:rPr>
              <a:t>no</a:t>
            </a:r>
            <a:r>
              <a:rPr lang="en-US" sz="2400" dirty="0"/>
              <a:t> lexical errors in </a:t>
            </a:r>
            <a:r>
              <a:rPr lang="en-US" sz="2400" dirty="0">
                <a:solidFill>
                  <a:srgbClr val="00B050"/>
                </a:solidFill>
              </a:rPr>
              <a:t>PASCAL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378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153400" cy="4876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5050"/>
                </a:solidFill>
                <a:effectLst/>
              </a:rPr>
              <a:t>In </a:t>
            </a:r>
            <a:r>
              <a:rPr lang="en-US" sz="2400" b="1" dirty="0">
                <a:solidFill>
                  <a:srgbClr val="FF5050"/>
                </a:solidFill>
                <a:effectLst/>
              </a:rPr>
              <a:t>what Situations do Errors Occur?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Lexical analyzer is unable to proceed because none of the patterns for  tokens matches a prefix of remaining input.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  <a:effectLst/>
              </a:rPr>
              <a:t>Panic mode Recovery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Delete successive characters from the remaining input until the analyzer can find a well-formed token.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4"/>
                </a:solidFill>
              </a:rPr>
              <a:t>May confuse the parser – creating syntax error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996600"/>
                </a:solidFill>
                <a:effectLst/>
              </a:rPr>
              <a:t>Possible error recovery actions: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Deleting or Inserting Input Characters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Replacing or Transposing Characters</a:t>
            </a:r>
          </a:p>
        </p:txBody>
      </p:sp>
    </p:spTree>
    <p:extLst>
      <p:ext uri="{BB962C8B-B14F-4D97-AF65-F5344CB8AC3E}">
        <p14:creationId xmlns:p14="http://schemas.microsoft.com/office/powerpoint/2010/main" xmlns="" val="738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620000" cy="914400"/>
          </a:xfrm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792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077200" cy="2403764"/>
          </a:xfrm>
          <a:solidFill>
            <a:srgbClr val="DDDDDD"/>
          </a:solidFill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Lexical analyzer needs to </a:t>
            </a:r>
            <a:r>
              <a:rPr lang="en-US" sz="2400" dirty="0">
                <a:solidFill>
                  <a:srgbClr val="0070C0"/>
                </a:solidFill>
                <a:effectLst/>
              </a:rPr>
              <a:t>look ahead </a:t>
            </a:r>
            <a:r>
              <a:rPr lang="en-US" sz="2400" dirty="0">
                <a:effectLst/>
              </a:rPr>
              <a:t>several characters beyond the lexeme for a pattern before a match can be announced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Use a function </a:t>
            </a:r>
            <a:r>
              <a:rPr lang="en-US" sz="2400" b="1" dirty="0" err="1">
                <a:effectLst/>
              </a:rPr>
              <a:t>ungetc</a:t>
            </a:r>
            <a:r>
              <a:rPr lang="en-US" sz="2400" dirty="0">
                <a:effectLst/>
              </a:rPr>
              <a:t> to push </a:t>
            </a:r>
            <a:r>
              <a:rPr lang="en-US" sz="2400" dirty="0" smtClean="0">
                <a:effectLst/>
              </a:rPr>
              <a:t>look-ahead </a:t>
            </a:r>
            <a:r>
              <a:rPr lang="en-US" sz="2400" dirty="0">
                <a:effectLst/>
              </a:rPr>
              <a:t>characters back into the input stream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Large amount of time can be consumed moving characters.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1371600" y="3699164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Special Buffering Technique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447800" y="4556125"/>
            <a:ext cx="7010400" cy="195438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Use a buffer divided into two N-character halves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N = Number of characters on one disk block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One system command read N characters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Fewer than N character  =&gt;  </a:t>
            </a:r>
            <a:r>
              <a:rPr lang="en-US" sz="2200" b="0" dirty="0" err="1"/>
              <a:t>eof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xmlns="" val="29661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83" name="Rectangle 39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  <a:noFill/>
          <a:ln/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 (2)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76200" y="846753"/>
            <a:ext cx="838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>
                <a:solidFill>
                  <a:srgbClr val="00B050"/>
                </a:solidFill>
              </a:rPr>
              <a:t>Two pointers </a:t>
            </a:r>
            <a:r>
              <a:rPr lang="en-US" sz="2200" dirty="0" smtClean="0"/>
              <a:t>lexeme </a:t>
            </a:r>
            <a:r>
              <a:rPr lang="en-US" sz="2200" u="sng" dirty="0" smtClean="0"/>
              <a:t>beginning</a:t>
            </a:r>
            <a:r>
              <a:rPr lang="en-US" sz="2200" b="0" dirty="0" smtClean="0"/>
              <a:t> </a:t>
            </a:r>
            <a:r>
              <a:rPr lang="en-US" sz="2200" b="0" dirty="0"/>
              <a:t>and </a:t>
            </a:r>
            <a:r>
              <a:rPr lang="en-US" sz="2200" u="sng" dirty="0"/>
              <a:t>forward</a:t>
            </a:r>
            <a:r>
              <a:rPr lang="en-US" sz="2200" dirty="0"/>
              <a:t> </a:t>
            </a:r>
            <a:r>
              <a:rPr lang="en-US" sz="2200" b="0" dirty="0"/>
              <a:t>to the input buffer are maintained. 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The string of characters between the pointers is the current lexeme.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Initially both pointers point to first character of the next lexeme to be found. </a:t>
            </a:r>
            <a:r>
              <a:rPr lang="en-US" sz="2200" b="0" dirty="0">
                <a:solidFill>
                  <a:srgbClr val="7030A0"/>
                </a:solidFill>
              </a:rPr>
              <a:t>Forward pointer scans ahead until a match for a pattern is found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Once the next lexeme is determined, the forward pointer is set to the character at its right end.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After the lexeme is processed both pointers are set to the character </a:t>
            </a:r>
            <a:r>
              <a:rPr lang="en-US" sz="2200" b="0" dirty="0">
                <a:solidFill>
                  <a:srgbClr val="7030A0"/>
                </a:solidFill>
              </a:rPr>
              <a:t>immediately past the lexeme</a:t>
            </a:r>
          </a:p>
        </p:txBody>
      </p:sp>
      <p:sp>
        <p:nvSpPr>
          <p:cNvPr id="339048" name="Text Box 104"/>
          <p:cNvSpPr txBox="1">
            <a:spLocks noChangeArrowheads="1"/>
          </p:cNvSpPr>
          <p:nvPr/>
        </p:nvSpPr>
        <p:spPr bwMode="auto">
          <a:xfrm>
            <a:off x="2019300" y="5800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Lexeme_beginning</a:t>
            </a:r>
          </a:p>
        </p:txBody>
      </p:sp>
      <p:sp>
        <p:nvSpPr>
          <p:cNvPr id="339051" name="Text Box 107"/>
          <p:cNvSpPr txBox="1">
            <a:spLocks noChangeArrowheads="1"/>
          </p:cNvSpPr>
          <p:nvPr/>
        </p:nvSpPr>
        <p:spPr bwMode="auto">
          <a:xfrm>
            <a:off x="5448300" y="5791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forward </a:t>
            </a:r>
          </a:p>
        </p:txBody>
      </p:sp>
      <p:sp>
        <p:nvSpPr>
          <p:cNvPr id="339053" name="Text Box 109"/>
          <p:cNvSpPr txBox="1">
            <a:spLocks noChangeArrowheads="1"/>
          </p:cNvSpPr>
          <p:nvPr/>
        </p:nvSpPr>
        <p:spPr bwMode="auto">
          <a:xfrm>
            <a:off x="304800" y="6286500"/>
            <a:ext cx="788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 dirty="0"/>
              <a:t>Comments and white space can be treated as patterns that yield no token</a:t>
            </a:r>
          </a:p>
        </p:txBody>
      </p:sp>
      <p:grpSp>
        <p:nvGrpSpPr>
          <p:cNvPr id="339055" name="Group 111"/>
          <p:cNvGrpSpPr>
            <a:grpSpLocks/>
          </p:cNvGrpSpPr>
          <p:nvPr/>
        </p:nvGrpSpPr>
        <p:grpSpPr bwMode="auto">
          <a:xfrm>
            <a:off x="800100" y="5181600"/>
            <a:ext cx="6858000" cy="635000"/>
            <a:chOff x="912" y="2976"/>
            <a:chExt cx="4320" cy="400"/>
          </a:xfrm>
        </p:grpSpPr>
        <p:grpSp>
          <p:nvGrpSpPr>
            <p:cNvPr id="338985" name="Group 41"/>
            <p:cNvGrpSpPr>
              <a:grpSpLocks/>
            </p:cNvGrpSpPr>
            <p:nvPr/>
          </p:nvGrpSpPr>
          <p:grpSpPr bwMode="auto">
            <a:xfrm>
              <a:off x="912" y="2992"/>
              <a:ext cx="4320" cy="231"/>
              <a:chOff x="144" y="1344"/>
              <a:chExt cx="3936" cy="231"/>
            </a:xfrm>
          </p:grpSpPr>
          <p:grpSp>
            <p:nvGrpSpPr>
              <p:cNvPr id="338986" name="Group 42"/>
              <p:cNvGrpSpPr>
                <a:grpSpLocks/>
              </p:cNvGrpSpPr>
              <p:nvPr/>
            </p:nvGrpSpPr>
            <p:grpSpPr bwMode="auto">
              <a:xfrm>
                <a:off x="1872" y="1344"/>
                <a:ext cx="288" cy="231"/>
                <a:chOff x="624" y="1776"/>
                <a:chExt cx="288" cy="231"/>
              </a:xfrm>
            </p:grpSpPr>
            <p:sp>
              <p:nvSpPr>
                <p:cNvPr id="338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89" name="Group 45"/>
              <p:cNvGrpSpPr>
                <a:grpSpLocks/>
              </p:cNvGrpSpPr>
              <p:nvPr/>
            </p:nvGrpSpPr>
            <p:grpSpPr bwMode="auto">
              <a:xfrm>
                <a:off x="1680" y="1344"/>
                <a:ext cx="288" cy="231"/>
                <a:chOff x="624" y="1776"/>
                <a:chExt cx="288" cy="231"/>
              </a:xfrm>
            </p:grpSpPr>
            <p:sp>
              <p:nvSpPr>
                <p:cNvPr id="338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2" name="Group 48"/>
              <p:cNvGrpSpPr>
                <a:grpSpLocks/>
              </p:cNvGrpSpPr>
              <p:nvPr/>
            </p:nvGrpSpPr>
            <p:grpSpPr bwMode="auto">
              <a:xfrm>
                <a:off x="1488" y="1344"/>
                <a:ext cx="288" cy="231"/>
                <a:chOff x="624" y="1776"/>
                <a:chExt cx="288" cy="231"/>
              </a:xfrm>
            </p:grpSpPr>
            <p:sp>
              <p:nvSpPr>
                <p:cNvPr id="338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M       </a:t>
                  </a:r>
                </a:p>
              </p:txBody>
            </p:sp>
          </p:grpSp>
          <p:grpSp>
            <p:nvGrpSpPr>
              <p:cNvPr id="338995" name="Group 51"/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231"/>
                <a:chOff x="624" y="1776"/>
                <a:chExt cx="288" cy="231"/>
              </a:xfrm>
            </p:grpSpPr>
            <p:sp>
              <p:nvSpPr>
                <p:cNvPr id="338996" name="Rectangle 5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8" name="Group 54"/>
              <p:cNvGrpSpPr>
                <a:grpSpLocks/>
              </p:cNvGrpSpPr>
              <p:nvPr/>
            </p:nvGrpSpPr>
            <p:grpSpPr bwMode="auto">
              <a:xfrm>
                <a:off x="1104" y="1344"/>
                <a:ext cx="288" cy="231"/>
                <a:chOff x="624" y="1776"/>
                <a:chExt cx="288" cy="231"/>
              </a:xfrm>
            </p:grpSpPr>
            <p:sp>
              <p:nvSpPr>
                <p:cNvPr id="338999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=</a:t>
                  </a:r>
                </a:p>
              </p:txBody>
            </p:sp>
          </p:grpSp>
          <p:grpSp>
            <p:nvGrpSpPr>
              <p:cNvPr id="339001" name="Group 57"/>
              <p:cNvGrpSpPr>
                <a:grpSpLocks/>
              </p:cNvGrpSpPr>
              <p:nvPr/>
            </p:nvGrpSpPr>
            <p:grpSpPr bwMode="auto">
              <a:xfrm>
                <a:off x="912" y="1344"/>
                <a:ext cx="288" cy="231"/>
                <a:chOff x="624" y="1776"/>
                <a:chExt cx="288" cy="231"/>
              </a:xfrm>
            </p:grpSpPr>
            <p:sp>
              <p:nvSpPr>
                <p:cNvPr id="339002" name="Rectangle 5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04" name="Group 60"/>
              <p:cNvGrpSpPr>
                <a:grpSpLocks/>
              </p:cNvGrpSpPr>
              <p:nvPr/>
            </p:nvGrpSpPr>
            <p:grpSpPr bwMode="auto">
              <a:xfrm>
                <a:off x="720" y="1344"/>
                <a:ext cx="288" cy="231"/>
                <a:chOff x="624" y="1776"/>
                <a:chExt cx="288" cy="231"/>
              </a:xfrm>
            </p:grpSpPr>
            <p:sp>
              <p:nvSpPr>
                <p:cNvPr id="339005" name="Rectangle 6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E</a:t>
                  </a:r>
                </a:p>
              </p:txBody>
            </p:sp>
          </p:grpSp>
          <p:grpSp>
            <p:nvGrpSpPr>
              <p:cNvPr id="339007" name="Group 63"/>
              <p:cNvGrpSpPr>
                <a:grpSpLocks/>
              </p:cNvGrpSpPr>
              <p:nvPr/>
            </p:nvGrpSpPr>
            <p:grpSpPr bwMode="auto">
              <a:xfrm>
                <a:off x="528" y="1344"/>
                <a:ext cx="288" cy="231"/>
                <a:chOff x="624" y="1776"/>
                <a:chExt cx="288" cy="231"/>
              </a:xfrm>
            </p:grpSpPr>
            <p:sp>
              <p:nvSpPr>
                <p:cNvPr id="339008" name="Rectangle 6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0" name="Group 66"/>
              <p:cNvGrpSpPr>
                <a:grpSpLocks/>
              </p:cNvGrpSpPr>
              <p:nvPr/>
            </p:nvGrpSpPr>
            <p:grpSpPr bwMode="auto">
              <a:xfrm>
                <a:off x="336" y="1344"/>
                <a:ext cx="288" cy="231"/>
                <a:chOff x="624" y="1776"/>
                <a:chExt cx="288" cy="231"/>
              </a:xfrm>
            </p:grpSpPr>
            <p:sp>
              <p:nvSpPr>
                <p:cNvPr id="339011" name="Rectangle 6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3" name="Group 69"/>
              <p:cNvGrpSpPr>
                <a:grpSpLocks/>
              </p:cNvGrpSpPr>
              <p:nvPr/>
            </p:nvGrpSpPr>
            <p:grpSpPr bwMode="auto">
              <a:xfrm>
                <a:off x="144" y="1344"/>
                <a:ext cx="288" cy="231"/>
                <a:chOff x="624" y="1776"/>
                <a:chExt cx="288" cy="231"/>
              </a:xfrm>
            </p:grpSpPr>
            <p:sp>
              <p:nvSpPr>
                <p:cNvPr id="339014" name="Rectangle 7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sp>
            <p:nvSpPr>
              <p:cNvPr id="339016" name="Rectangle 72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017" name="Group 73"/>
              <p:cNvGrpSpPr>
                <a:grpSpLocks/>
              </p:cNvGrpSpPr>
              <p:nvPr/>
            </p:nvGrpSpPr>
            <p:grpSpPr bwMode="auto">
              <a:xfrm>
                <a:off x="3792" y="1344"/>
                <a:ext cx="288" cy="212"/>
                <a:chOff x="624" y="1776"/>
                <a:chExt cx="288" cy="212"/>
              </a:xfrm>
            </p:grpSpPr>
            <p:sp>
              <p:nvSpPr>
                <p:cNvPr id="33901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600"/>
                    <a:t>eof</a:t>
                  </a:r>
                  <a:endParaRPr lang="en-US" sz="1800"/>
                </a:p>
              </p:txBody>
            </p:sp>
          </p:grpSp>
          <p:grpSp>
            <p:nvGrpSpPr>
              <p:cNvPr id="339020" name="Group 76"/>
              <p:cNvGrpSpPr>
                <a:grpSpLocks/>
              </p:cNvGrpSpPr>
              <p:nvPr/>
            </p:nvGrpSpPr>
            <p:grpSpPr bwMode="auto">
              <a:xfrm>
                <a:off x="3600" y="1344"/>
                <a:ext cx="288" cy="231"/>
                <a:chOff x="624" y="1776"/>
                <a:chExt cx="288" cy="231"/>
              </a:xfrm>
            </p:grpSpPr>
            <p:sp>
              <p:nvSpPr>
                <p:cNvPr id="339021" name="Rectangle 7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3" name="Group 79"/>
              <p:cNvGrpSpPr>
                <a:grpSpLocks/>
              </p:cNvGrpSpPr>
              <p:nvPr/>
            </p:nvGrpSpPr>
            <p:grpSpPr bwMode="auto">
              <a:xfrm>
                <a:off x="3408" y="1344"/>
                <a:ext cx="288" cy="231"/>
                <a:chOff x="624" y="1776"/>
                <a:chExt cx="288" cy="231"/>
              </a:xfrm>
            </p:grpSpPr>
            <p:sp>
              <p:nvSpPr>
                <p:cNvPr id="339024" name="Rectangle 8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6" name="Group 82"/>
              <p:cNvGrpSpPr>
                <a:grpSpLocks/>
              </p:cNvGrpSpPr>
              <p:nvPr/>
            </p:nvGrpSpPr>
            <p:grpSpPr bwMode="auto">
              <a:xfrm>
                <a:off x="3216" y="1344"/>
                <a:ext cx="288" cy="231"/>
                <a:chOff x="624" y="1776"/>
                <a:chExt cx="288" cy="231"/>
              </a:xfrm>
            </p:grpSpPr>
            <p:sp>
              <p:nvSpPr>
                <p:cNvPr id="339027" name="Rectangle 8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9" name="Group 85"/>
              <p:cNvGrpSpPr>
                <a:grpSpLocks/>
              </p:cNvGrpSpPr>
              <p:nvPr/>
            </p:nvGrpSpPr>
            <p:grpSpPr bwMode="auto">
              <a:xfrm>
                <a:off x="3024" y="1344"/>
                <a:ext cx="288" cy="231"/>
                <a:chOff x="624" y="1776"/>
                <a:chExt cx="288" cy="231"/>
              </a:xfrm>
            </p:grpSpPr>
            <p:sp>
              <p:nvSpPr>
                <p:cNvPr id="339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2" name="Group 88"/>
              <p:cNvGrpSpPr>
                <a:grpSpLocks/>
              </p:cNvGrpSpPr>
              <p:nvPr/>
            </p:nvGrpSpPr>
            <p:grpSpPr bwMode="auto">
              <a:xfrm>
                <a:off x="2832" y="1344"/>
                <a:ext cx="288" cy="231"/>
                <a:chOff x="624" y="1776"/>
                <a:chExt cx="288" cy="231"/>
              </a:xfrm>
            </p:grpSpPr>
            <p:sp>
              <p:nvSpPr>
                <p:cNvPr id="339033" name="Rectangle 8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5" name="Group 91"/>
              <p:cNvGrpSpPr>
                <a:grpSpLocks/>
              </p:cNvGrpSpPr>
              <p:nvPr/>
            </p:nvGrpSpPr>
            <p:grpSpPr bwMode="auto">
              <a:xfrm>
                <a:off x="2640" y="1344"/>
                <a:ext cx="288" cy="231"/>
                <a:chOff x="624" y="1776"/>
                <a:chExt cx="288" cy="231"/>
              </a:xfrm>
            </p:grpSpPr>
            <p:sp>
              <p:nvSpPr>
                <p:cNvPr id="339036" name="Rectangle 9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39038" name="Group 94"/>
              <p:cNvGrpSpPr>
                <a:grpSpLocks/>
              </p:cNvGrpSpPr>
              <p:nvPr/>
            </p:nvGrpSpPr>
            <p:grpSpPr bwMode="auto">
              <a:xfrm>
                <a:off x="2448" y="1344"/>
                <a:ext cx="288" cy="231"/>
                <a:chOff x="624" y="1776"/>
                <a:chExt cx="288" cy="231"/>
              </a:xfrm>
            </p:grpSpPr>
            <p:sp>
              <p:nvSpPr>
                <p:cNvPr id="339039" name="Rectangle 9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1" name="Group 97"/>
              <p:cNvGrpSpPr>
                <a:grpSpLocks/>
              </p:cNvGrpSpPr>
              <p:nvPr/>
            </p:nvGrpSpPr>
            <p:grpSpPr bwMode="auto">
              <a:xfrm>
                <a:off x="2256" y="1344"/>
                <a:ext cx="288" cy="231"/>
                <a:chOff x="624" y="1776"/>
                <a:chExt cx="288" cy="231"/>
              </a:xfrm>
            </p:grpSpPr>
            <p:sp>
              <p:nvSpPr>
                <p:cNvPr id="339042" name="Rectangle 9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4" name="Group 100"/>
              <p:cNvGrpSpPr>
                <a:grpSpLocks/>
              </p:cNvGrpSpPr>
              <p:nvPr/>
            </p:nvGrpSpPr>
            <p:grpSpPr bwMode="auto">
              <a:xfrm>
                <a:off x="2064" y="1344"/>
                <a:ext cx="288" cy="231"/>
                <a:chOff x="624" y="1776"/>
                <a:chExt cx="288" cy="231"/>
              </a:xfrm>
            </p:grpSpPr>
            <p:sp>
              <p:nvSpPr>
                <p:cNvPr id="3390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6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C</a:t>
                  </a:r>
                </a:p>
              </p:txBody>
            </p:sp>
          </p:grpSp>
          <p:sp>
            <p:nvSpPr>
              <p:cNvPr id="339047" name="Rectangle 103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9049" name="Line 105"/>
            <p:cNvSpPr>
              <a:spLocks noChangeShapeType="1"/>
            </p:cNvSpPr>
            <p:nvPr/>
          </p:nvSpPr>
          <p:spPr bwMode="auto">
            <a:xfrm flipV="1">
              <a:off x="3024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0" name="Line 106"/>
            <p:cNvSpPr>
              <a:spLocks noChangeShapeType="1"/>
            </p:cNvSpPr>
            <p:nvPr/>
          </p:nvSpPr>
          <p:spPr bwMode="auto">
            <a:xfrm flipH="1" flipV="1">
              <a:off x="3792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4" name="Text Box 110"/>
            <p:cNvSpPr txBox="1">
              <a:spLocks noChangeArrowheads="1"/>
            </p:cNvSpPr>
            <p:nvPr/>
          </p:nvSpPr>
          <p:spPr bwMode="auto">
            <a:xfrm>
              <a:off x="2784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151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68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009999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Code to advance forward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56036" name="Text Box 2052"/>
          <p:cNvSpPr txBox="1">
            <a:spLocks noChangeArrowheads="1"/>
          </p:cNvSpPr>
          <p:nvPr/>
        </p:nvSpPr>
        <p:spPr bwMode="auto">
          <a:xfrm>
            <a:off x="1524000" y="4876800"/>
            <a:ext cx="6705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0" dirty="0"/>
              <a:t>This buffering scheme works quite well most of the time but with it amount of </a:t>
            </a:r>
            <a:r>
              <a:rPr lang="en-US" sz="2000" b="0" dirty="0" err="1"/>
              <a:t>lookahead</a:t>
            </a:r>
            <a:r>
              <a:rPr lang="en-US" sz="2000" b="0" dirty="0"/>
              <a:t> is limited.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0" dirty="0"/>
              <a:t>Limited </a:t>
            </a:r>
            <a:r>
              <a:rPr lang="en-US" sz="2000" b="0" dirty="0" err="1"/>
              <a:t>lookahead</a:t>
            </a:r>
            <a:r>
              <a:rPr lang="en-US" sz="2000" b="0" dirty="0"/>
              <a:t> makes it impossible to recognize tokens in situations where the distance, forward pointer must travel is more than the length of buffer.</a:t>
            </a:r>
          </a:p>
        </p:txBody>
      </p:sp>
      <p:sp>
        <p:nvSpPr>
          <p:cNvPr id="556037" name="Rectangle 2053"/>
          <p:cNvSpPr>
            <a:spLocks noChangeArrowheads="1"/>
          </p:cNvSpPr>
          <p:nvPr/>
        </p:nvSpPr>
        <p:spPr bwMode="auto">
          <a:xfrm>
            <a:off x="533400" y="4419600"/>
            <a:ext cx="181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>
              <a:lnSpc>
                <a:spcPct val="80000"/>
              </a:lnSpc>
            </a:pPr>
            <a:r>
              <a:rPr lang="en-US" sz="36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Pitfalls:</a:t>
            </a:r>
            <a:endParaRPr lang="en-US" sz="3600" b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051"/>
          <p:cNvSpPr>
            <a:spLocks noChangeArrowheads="1"/>
          </p:cNvSpPr>
          <p:nvPr/>
        </p:nvSpPr>
        <p:spPr bwMode="auto">
          <a:xfrm>
            <a:off x="1676400" y="1143000"/>
            <a:ext cx="5334000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if </a:t>
            </a:r>
            <a:r>
              <a:rPr lang="en-US" sz="1800" b="0" i="1" dirty="0"/>
              <a:t> forward at the end of first half</a:t>
            </a:r>
            <a:r>
              <a:rPr lang="en-US" sz="1800" dirty="0">
                <a:sym typeface="Symbol" pitchFamily="18" charset="2"/>
              </a:rPr>
              <a:t> then  begin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reload second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      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: =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+ 1;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else if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at end of second half  </a:t>
            </a:r>
            <a:r>
              <a:rPr lang="en-US" sz="1800" dirty="0">
                <a:sym typeface="Symbol" pitchFamily="18" charset="2"/>
              </a:rPr>
              <a:t>then begin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          </a:t>
            </a:r>
            <a:r>
              <a:rPr lang="en-US" sz="1800" b="0" dirty="0">
                <a:sym typeface="Symbol" pitchFamily="18" charset="2"/>
              </a:rPr>
              <a:t>reload first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          move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to </a:t>
            </a:r>
            <a:r>
              <a:rPr lang="en-US" sz="1800" b="0" dirty="0" smtClean="0">
                <a:sym typeface="Symbol" pitchFamily="18" charset="2"/>
              </a:rPr>
              <a:t>beginning </a:t>
            </a:r>
            <a:r>
              <a:rPr lang="en-US" sz="1800" b="0" dirty="0">
                <a:sym typeface="Symbol" pitchFamily="18" charset="2"/>
              </a:rPr>
              <a:t>of first half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else </a:t>
            </a:r>
            <a:r>
              <a:rPr lang="en-US" sz="1800" b="0" dirty="0">
                <a:sym typeface="Symbol" pitchFamily="18" charset="2"/>
              </a:rPr>
              <a:t>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: =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+ 1;</a:t>
            </a:r>
          </a:p>
        </p:txBody>
      </p:sp>
    </p:spTree>
    <p:extLst>
      <p:ext uri="{BB962C8B-B14F-4D97-AF65-F5344CB8AC3E}">
        <p14:creationId xmlns:p14="http://schemas.microsoft.com/office/powerpoint/2010/main" xmlns="" val="41474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620000" cy="990600"/>
          </a:xfrm>
        </p:spPr>
        <p:txBody>
          <a:bodyPr/>
          <a:lstStyle/>
          <a:p>
            <a:r>
              <a:rPr lang="en-US" sz="4400" dirty="0" smtClean="0">
                <a:solidFill>
                  <a:srgbClr val="7030A0"/>
                </a:solidFill>
              </a:rPr>
              <a:t>Specification of Tokens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2296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Regular expressions </a:t>
            </a:r>
            <a:r>
              <a:rPr lang="en-US" sz="2400" dirty="0" smtClean="0"/>
              <a:t>are an important notation for specifying lexeme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077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alphabet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is a finite set of symbols.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Typical example of symbols are letters, digits and punctuation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set {0, 1} is the binary alphabet.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096161"/>
            <a:ext cx="784860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string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over an alphabet is a finite sequence of symbols drawn from that alphabet.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length is string s is denoted as |s|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Empty string is denoted by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72000"/>
            <a:ext cx="762000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Prefix: </a:t>
            </a:r>
            <a:r>
              <a:rPr lang="en-US" sz="2000" dirty="0" smtClean="0"/>
              <a:t>ban,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the prefixes of banana</a:t>
            </a:r>
          </a:p>
          <a:p>
            <a:r>
              <a:rPr lang="en-US" sz="2000" b="1" dirty="0" smtClean="0"/>
              <a:t>Suffix: </a:t>
            </a:r>
            <a:r>
              <a:rPr lang="en-US" sz="2000" dirty="0" smtClean="0"/>
              <a:t>nana,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suffixes of banana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410200"/>
            <a:ext cx="7391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Kleene</a:t>
            </a:r>
            <a:r>
              <a:rPr lang="en-US" sz="2000" dirty="0" smtClean="0"/>
              <a:t> or </a:t>
            </a:r>
            <a:r>
              <a:rPr lang="en-US" sz="2000" b="1" dirty="0" smtClean="0"/>
              <a:t>closure</a:t>
            </a:r>
            <a:r>
              <a:rPr lang="en-US" sz="2000" dirty="0" smtClean="0"/>
              <a:t> of a language L, denoted by L*.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L*: concatenation of L zero or more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zero </a:t>
            </a:r>
            <a:r>
              <a:rPr lang="en-US" sz="2000" dirty="0"/>
              <a:t>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one </a:t>
            </a:r>
            <a:r>
              <a:rPr lang="en-US" sz="2000" dirty="0"/>
              <a:t>or more </a:t>
            </a:r>
            <a:r>
              <a:rPr lang="en-US" sz="2000" dirty="0" smtClean="0"/>
              <a:t>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9435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err="1" smtClean="0"/>
              <a:t>Kleene</a:t>
            </a:r>
            <a:r>
              <a:rPr lang="en-US" sz="4400" b="1" dirty="0" smtClean="0"/>
              <a:t> closure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3541"/>
            <a:ext cx="83820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708525" y="1027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1351685"/>
            <a:ext cx="5221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33FF"/>
                </a:solidFill>
              </a:rPr>
              <a:t>L</a:t>
            </a:r>
            <a:r>
              <a:rPr lang="en-US" b="1" baseline="30000" dirty="0">
                <a:solidFill>
                  <a:srgbClr val="3333FF"/>
                </a:solidFill>
              </a:rPr>
              <a:t>*</a:t>
            </a:r>
            <a:r>
              <a:rPr lang="en-US" b="1" dirty="0">
                <a:solidFill>
                  <a:srgbClr val="3333FF"/>
                </a:solidFill>
              </a:rPr>
              <a:t> denotes “zero or more concatenations of” L</a:t>
            </a:r>
          </a:p>
        </p:txBody>
      </p:sp>
    </p:spTree>
    <p:extLst>
      <p:ext uri="{BB962C8B-B14F-4D97-AF65-F5344CB8AC3E}">
        <p14:creationId xmlns:p14="http://schemas.microsoft.com/office/powerpoint/2010/main" xmlns="" val="24770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4676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i="1" dirty="0" smtClean="0"/>
              <a:t>Let: 	</a:t>
            </a:r>
            <a:r>
              <a:rPr lang="en-US" sz="2200" dirty="0" smtClean="0"/>
              <a:t>L = { </a:t>
            </a:r>
            <a:r>
              <a:rPr lang="en-US" sz="2200" b="1" dirty="0" smtClean="0"/>
              <a:t>a</a:t>
            </a:r>
            <a:r>
              <a:rPr lang="en-US" sz="2200" dirty="0" smtClean="0"/>
              <a:t>, </a:t>
            </a:r>
            <a:r>
              <a:rPr lang="en-US" sz="2200" b="1" dirty="0" smtClean="0"/>
              <a:t>b</a:t>
            </a:r>
            <a:r>
              <a:rPr lang="en-US" sz="2200" dirty="0" smtClean="0"/>
              <a:t>, </a:t>
            </a:r>
            <a:r>
              <a:rPr lang="en-US" sz="2200" b="1" dirty="0" smtClean="0"/>
              <a:t>c</a:t>
            </a:r>
            <a:r>
              <a:rPr lang="en-US" sz="2200" dirty="0" smtClean="0"/>
              <a:t>, ..., </a:t>
            </a:r>
            <a:r>
              <a:rPr lang="en-US" sz="2200" b="1" dirty="0" smtClean="0"/>
              <a:t>z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D = { </a:t>
            </a:r>
            <a:r>
              <a:rPr lang="en-US" sz="2200" b="1" dirty="0" smtClean="0"/>
              <a:t>0</a:t>
            </a:r>
            <a:r>
              <a:rPr lang="en-US" sz="2200" dirty="0" smtClean="0"/>
              <a:t>, </a:t>
            </a:r>
            <a:r>
              <a:rPr lang="en-US" sz="2200" b="1" dirty="0" smtClean="0"/>
              <a:t>1</a:t>
            </a:r>
            <a:r>
              <a:rPr lang="en-US" sz="2200" dirty="0" smtClean="0"/>
              <a:t>, </a:t>
            </a:r>
            <a:r>
              <a:rPr lang="en-US" sz="2200" b="1" dirty="0" smtClean="0"/>
              <a:t>2</a:t>
            </a:r>
            <a:r>
              <a:rPr lang="en-US" sz="2200" dirty="0" smtClean="0"/>
              <a:t>, ..., </a:t>
            </a:r>
            <a:r>
              <a:rPr lang="en-US" sz="2200" b="1" dirty="0" smtClean="0"/>
              <a:t>9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D</a:t>
            </a:r>
            <a:r>
              <a:rPr lang="en-US" sz="2200" b="1" baseline="30000" dirty="0" smtClean="0"/>
              <a:t>+</a:t>
            </a:r>
            <a:r>
              <a:rPr lang="en-US" sz="2200" b="1" dirty="0" smtClean="0"/>
              <a:t> </a:t>
            </a:r>
            <a:r>
              <a:rPr lang="en-US" sz="2200" dirty="0" smtClean="0"/>
              <a:t>= </a:t>
            </a:r>
            <a:r>
              <a:rPr lang="en-US" sz="2200" i="1" dirty="0" smtClean="0"/>
              <a:t>“The set of strings with one or more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= </a:t>
            </a:r>
            <a:r>
              <a:rPr lang="en-US" sz="2200" i="1" dirty="0" smtClean="0"/>
              <a:t>“The set of all letters and digits (alphanumeric characters)”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LD = </a:t>
            </a:r>
            <a:r>
              <a:rPr lang="en-US" sz="2200" i="1" dirty="0" smtClean="0"/>
              <a:t>“The set of strings consisting of a letter followed by a digit”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 = </a:t>
            </a:r>
            <a:r>
              <a:rPr lang="en-US" sz="2200" i="1" dirty="0" smtClean="0"/>
              <a:t>“The set of all strings of letters, including </a:t>
            </a:r>
            <a:r>
              <a:rPr lang="en-US" sz="2200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200" i="1" dirty="0" smtClean="0"/>
              <a:t>, the empty string”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= </a:t>
            </a:r>
            <a:r>
              <a:rPr lang="en-US" sz="2200" i="1" dirty="0" smtClean="0"/>
              <a:t>“Sequences of zero or more letters and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( 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) = </a:t>
            </a:r>
            <a:r>
              <a:rPr lang="en-US" sz="2200" i="1" dirty="0" smtClean="0"/>
              <a:t>“Set of strings that start with a letter, followed by zero or more letters and digits.”</a:t>
            </a:r>
          </a:p>
        </p:txBody>
      </p:sp>
    </p:spTree>
    <p:extLst>
      <p:ext uri="{BB962C8B-B14F-4D97-AF65-F5344CB8AC3E}">
        <p14:creationId xmlns:p14="http://schemas.microsoft.com/office/powerpoint/2010/main" xmlns="" val="21203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153400" cy="1265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/>
              <a:t>Rules for specifying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Regular expressions over alphabet  </a:t>
            </a:r>
          </a:p>
          <a:p>
            <a:pPr marL="419100" indent="-419100" eaLnBrk="1" hangingPunct="1">
              <a:buFontTx/>
              <a:buNone/>
            </a:pPr>
            <a:endParaRPr lang="en-US" sz="1200" dirty="0" smtClean="0">
              <a:sym typeface="Symbol" pitchFamily="18" charset="2"/>
            </a:endParaRPr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 is a regular expression that denotes {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a </a:t>
            </a:r>
            <a:r>
              <a:rPr lang="en-US" dirty="0" smtClean="0"/>
              <a:t>is a symbol (i.e., if </a:t>
            </a:r>
            <a:r>
              <a:rPr lang="en-US" b="1" dirty="0" smtClean="0"/>
              <a:t>a</a:t>
            </a:r>
            <a:r>
              <a:rPr lang="en-US" dirty="0" smtClean="0">
                <a:sym typeface="Symbol" pitchFamily="18" charset="2"/>
              </a:rPr>
              <a:t> )</a:t>
            </a:r>
            <a:r>
              <a:rPr lang="en-US" dirty="0" smtClean="0"/>
              <a:t>, then </a:t>
            </a:r>
            <a:r>
              <a:rPr lang="en-US" b="1" dirty="0" smtClean="0"/>
              <a:t>a </a:t>
            </a:r>
            <a:r>
              <a:rPr lang="en-US" dirty="0" smtClean="0"/>
              <a:t>is a regular expression that denotes {a}.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Suppose r and s are regular expressions denoting the languages L(r) and L(s). Then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 | (s) is a regular expression denoting L(r) U 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(r)(s) is a regular expression denoting L(r)L(s).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aseline="30000" dirty="0" smtClean="0"/>
              <a:t>*</a:t>
            </a:r>
            <a:r>
              <a:rPr lang="en-US" dirty="0" smtClean="0"/>
              <a:t> is a regular expression denoting (L(r))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="1" dirty="0" smtClean="0"/>
              <a:t> </a:t>
            </a:r>
            <a:r>
              <a:rPr lang="en-US" dirty="0" smtClean="0"/>
              <a:t>is a regular expression denoting L(r).</a:t>
            </a:r>
          </a:p>
        </p:txBody>
      </p:sp>
    </p:spTree>
    <p:extLst>
      <p:ext uri="{BB962C8B-B14F-4D97-AF65-F5344CB8AC3E}">
        <p14:creationId xmlns:p14="http://schemas.microsoft.com/office/powerpoint/2010/main" xmlns="" val="65110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How to “Parse”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066800"/>
            <a:ext cx="74676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Precedence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* </a:t>
            </a:r>
            <a:r>
              <a:rPr lang="en-US" dirty="0" smtClean="0"/>
              <a:t>has highest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Concatenation as middle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| </a:t>
            </a:r>
            <a:r>
              <a:rPr lang="en-US" dirty="0" smtClean="0"/>
              <a:t>has lowest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Use parentheses to override these rules.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b* = a (b*)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b)* </a:t>
            </a:r>
            <a:r>
              <a:rPr lang="en-US" sz="2000" dirty="0" smtClean="0"/>
              <a:t>you must use parentheses.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| b c = a | (b c)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| b) c </a:t>
            </a:r>
            <a:r>
              <a:rPr lang="en-US" sz="2000" dirty="0" smtClean="0"/>
              <a:t>you must use parentheses.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Concatenation and </a:t>
            </a:r>
            <a:r>
              <a:rPr lang="en-US" sz="2400" b="1" dirty="0" smtClean="0">
                <a:solidFill>
                  <a:schemeClr val="accent2"/>
                </a:solidFill>
              </a:rPr>
              <a:t>| </a:t>
            </a:r>
            <a:r>
              <a:rPr lang="en-US" sz="2400" dirty="0" smtClean="0">
                <a:solidFill>
                  <a:schemeClr val="accent2"/>
                </a:solidFill>
              </a:rPr>
              <a:t>are associative.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b) c = a (b c) = a b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| b) | c = a | (b | c) = a | b | 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b d | e f * | g a = (b d) | (e (f *)) | (g a)</a:t>
            </a:r>
          </a:p>
        </p:txBody>
      </p:sp>
    </p:spTree>
    <p:extLst>
      <p:ext uri="{BB962C8B-B14F-4D97-AF65-F5344CB8AC3E}">
        <p14:creationId xmlns:p14="http://schemas.microsoft.com/office/powerpoint/2010/main" xmlns="" val="423860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868362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b="1" spc="0" dirty="0">
                <a:solidFill>
                  <a:schemeClr val="tx1"/>
                </a:solidFill>
              </a:rPr>
              <a:t>Lexical Analysis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Basic Concepts &amp; Regular Expressions</a:t>
            </a:r>
          </a:p>
          <a:p>
            <a:pPr lvl="1"/>
            <a:r>
              <a:rPr lang="en-US" sz="2400" dirty="0"/>
              <a:t>What does a Lexical Analyzer do? </a:t>
            </a:r>
          </a:p>
          <a:p>
            <a:pPr lvl="1"/>
            <a:r>
              <a:rPr lang="en-US" sz="2400" dirty="0"/>
              <a:t>How does it Work? </a:t>
            </a:r>
          </a:p>
          <a:p>
            <a:pPr lvl="1"/>
            <a:r>
              <a:rPr lang="en-US" sz="2400" dirty="0"/>
              <a:t>Formalizing Token Definition &amp; Recognition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Reviewing Finite Automata Concepts</a:t>
            </a:r>
          </a:p>
          <a:p>
            <a:pPr lvl="1"/>
            <a:r>
              <a:rPr lang="en-US" sz="2400" dirty="0"/>
              <a:t>Non-Deterministic and Deterministic FA</a:t>
            </a:r>
          </a:p>
          <a:p>
            <a:pPr lvl="1"/>
            <a:r>
              <a:rPr lang="en-US" sz="2400" dirty="0"/>
              <a:t>Conversion Process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Regular Expressions to NFA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NFA to DFA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Relating NFAs/DFAs /Conversion to Lexical Analysis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53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8229600" cy="556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Let  </a:t>
            </a:r>
            <a:r>
              <a:rPr lang="en-US" sz="2400" dirty="0" smtClean="0">
                <a:sym typeface="Symbol" pitchFamily="18" charset="2"/>
              </a:rPr>
              <a:t> = {a, b}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b="1" i="1" dirty="0" smtClean="0"/>
          </a:p>
          <a:p>
            <a:pPr lvl="1" eaLnBrk="1" hangingPunct="1"/>
            <a:r>
              <a:rPr lang="en-US" sz="2400" dirty="0" smtClean="0"/>
              <a:t>The regular expression a | b denotes the set {a, b}</a:t>
            </a:r>
            <a:r>
              <a:rPr lang="en-US" sz="2400" b="1" dirty="0" smtClean="0"/>
              <a:t> 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)(</a:t>
            </a:r>
            <a:r>
              <a:rPr lang="en-US" sz="2400" dirty="0" err="1" smtClean="0"/>
              <a:t>a|b</a:t>
            </a:r>
            <a:r>
              <a:rPr lang="en-US" sz="2400" dirty="0" smtClean="0"/>
              <a:t>) denotes {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ab</a:t>
            </a:r>
            <a:r>
              <a:rPr lang="en-US" sz="2400" dirty="0" smtClean="0"/>
              <a:t>, </a:t>
            </a:r>
            <a:r>
              <a:rPr lang="en-US" sz="2400" dirty="0" err="1" smtClean="0"/>
              <a:t>ba</a:t>
            </a:r>
            <a:r>
              <a:rPr lang="en-US" sz="2400" dirty="0" smtClean="0"/>
              <a:t>, bb}</a:t>
            </a:r>
          </a:p>
          <a:p>
            <a:pPr lvl="1" eaLnBrk="1" hangingPunct="1"/>
            <a:r>
              <a:rPr lang="en-US" sz="2400" dirty="0" smtClean="0"/>
              <a:t>The regular expression a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of all strings of zero or more a’s. i.e., {</a:t>
            </a:r>
            <a:r>
              <a:rPr lang="en-US" sz="2400" dirty="0" smtClean="0">
                <a:sym typeface="Symbol" pitchFamily="18" charset="2"/>
              </a:rPr>
              <a:t></a:t>
            </a:r>
            <a:r>
              <a:rPr lang="en-US" sz="2400" dirty="0" smtClean="0"/>
              <a:t>, a,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aaa</a:t>
            </a:r>
            <a:r>
              <a:rPr lang="en-US" sz="2400" dirty="0" smtClean="0"/>
              <a:t>, ….. }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containing zero or more instances of an a or b.</a:t>
            </a:r>
          </a:p>
          <a:p>
            <a:pPr lvl="1" eaLnBrk="1" hangingPunct="1"/>
            <a:r>
              <a:rPr lang="en-US" sz="2400" dirty="0" smtClean="0"/>
              <a:t>The regular expression </a:t>
            </a:r>
            <a:r>
              <a:rPr lang="en-US" sz="2400" dirty="0" err="1" smtClean="0"/>
              <a:t>a|a</a:t>
            </a:r>
            <a:r>
              <a:rPr lang="en-US" sz="2400" dirty="0" smtClean="0"/>
              <a:t>*b denotes the set containing the string a and all strings consisting of zero or more a’s followed by one b.</a:t>
            </a:r>
          </a:p>
        </p:txBody>
      </p:sp>
    </p:spTree>
    <p:extLst>
      <p:ext uri="{BB962C8B-B14F-4D97-AF65-F5344CB8AC3E}">
        <p14:creationId xmlns:p14="http://schemas.microsoft.com/office/powerpoint/2010/main" xmlns="" val="13393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Regular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</a:t>
            </a:r>
            <a:r>
              <a:rPr lang="el-GR" sz="2400" b="1" dirty="0" smtClean="0">
                <a:cs typeface="Arial" charset="0"/>
              </a:rPr>
              <a:t>Σ</a:t>
            </a:r>
            <a:r>
              <a:rPr lang="en-US" sz="2400" b="1" dirty="0" smtClean="0">
                <a:cs typeface="Arial" charset="0"/>
              </a:rPr>
              <a:t> is an alphabet </a:t>
            </a:r>
            <a:r>
              <a:rPr lang="en-US" sz="2400" dirty="0" smtClean="0">
                <a:cs typeface="Arial" charset="0"/>
              </a:rPr>
              <a:t>of basic symbols then a regular definition is a sequence of the following form: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1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  <a:sym typeface="Symbol" pitchFamily="18" charset="2"/>
              </a:rPr>
              <a:t>……..</a:t>
            </a:r>
          </a:p>
          <a:p>
            <a:pPr algn="ctr" eaLnBrk="1" hangingPunct="1">
              <a:buFontTx/>
              <a:buNone/>
            </a:pPr>
            <a:r>
              <a:rPr lang="en-US" sz="2400" dirty="0" err="1" smtClean="0">
                <a:cs typeface="Arial" charset="0"/>
              </a:rPr>
              <a:t>d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n</a:t>
            </a:r>
            <a:endParaRPr lang="en-US" sz="2400" baseline="-25000" dirty="0" smtClean="0">
              <a:cs typeface="Arial" charset="0"/>
              <a:sym typeface="Symbol" pitchFamily="18" charset="2"/>
            </a:endParaRPr>
          </a:p>
          <a:p>
            <a:pPr eaLnBrk="1" hangingPunct="1"/>
            <a:endParaRPr lang="en-US" sz="2400" dirty="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where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 Each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is a new symbol such that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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and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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d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j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where j &lt; I</a:t>
            </a:r>
          </a:p>
          <a:p>
            <a:pPr eaLnBrk="1" hangingPunct="1"/>
            <a:r>
              <a:rPr lang="en-US" sz="2400" dirty="0" smtClean="0">
                <a:cs typeface="Arial" charset="0"/>
                <a:sym typeface="Symbol" pitchFamily="18" charset="2"/>
              </a:rPr>
              <a:t>Each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r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i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is a regular expression over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 </a:t>
            </a:r>
            <a:r>
              <a:rPr lang="en-US" sz="2400" dirty="0" smtClean="0">
                <a:cs typeface="Arial" charset="0"/>
              </a:rPr>
              <a:t>{d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,d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,…,d</a:t>
            </a:r>
            <a:r>
              <a:rPr lang="en-US" sz="2400" baseline="-25000" dirty="0" smtClean="0">
                <a:cs typeface="Arial" charset="0"/>
              </a:rPr>
              <a:t>i-1</a:t>
            </a:r>
            <a:r>
              <a:rPr lang="en-US" sz="2400" dirty="0" smtClean="0">
                <a:cs typeface="Arial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0" y="21336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15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Regular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65" r="1678"/>
          <a:stretch>
            <a:fillRect/>
          </a:stretch>
        </p:blipFill>
        <p:spPr bwMode="auto">
          <a:xfrm>
            <a:off x="373062" y="1524000"/>
            <a:ext cx="8542338" cy="3943350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91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5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Addition Notation / Shorthand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458200" cy="5638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64"/>
          <a:stretch>
            <a:fillRect/>
          </a:stretch>
        </p:blipFill>
        <p:spPr bwMode="auto">
          <a:xfrm>
            <a:off x="304800" y="912812"/>
            <a:ext cx="8610600" cy="5640388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791200" y="59436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9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696200" cy="9144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Unsigned Number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57600" y="381000"/>
            <a:ext cx="4800600" cy="457200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1240, 39.45, 6.33E15, or 1.578E-41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219200" y="1219200"/>
            <a:ext cx="5943600" cy="20415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 digit*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) 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219200" y="4333009"/>
            <a:ext cx="5943600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</a:t>
            </a:r>
            <a:r>
              <a:rPr lang="en-US" sz="2000" b="1" baseline="30000" dirty="0">
                <a:latin typeface="Times New Roman" pitchFamily="18" charset="0"/>
                <a:sym typeface="Symbol" pitchFamily="18" charset="2"/>
              </a:rPr>
              <a:t>+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(.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-) ?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152400" y="3581400"/>
            <a:ext cx="160020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663300"/>
                </a:solidFill>
                <a:latin typeface="Times New Roman" pitchFamily="18" charset="0"/>
              </a:rPr>
              <a:t>Shorthand</a:t>
            </a:r>
          </a:p>
        </p:txBody>
      </p:sp>
    </p:spTree>
    <p:extLst>
      <p:ext uri="{BB962C8B-B14F-4D97-AF65-F5344CB8AC3E}">
        <p14:creationId xmlns:p14="http://schemas.microsoft.com/office/powerpoint/2010/main" xmlns="" val="36678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Some Other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Telephone numbers </a:t>
            </a:r>
            <a:r>
              <a:rPr lang="en-US" sz="2800" dirty="0" smtClean="0"/>
              <a:t>of the form</a:t>
            </a:r>
          </a:p>
          <a:p>
            <a:pPr lvl="1" eaLnBrk="1" hangingPunct="1"/>
            <a:r>
              <a:rPr lang="en-US" sz="2800" dirty="0" smtClean="0"/>
              <a:t>(937)-775-5134</a:t>
            </a:r>
          </a:p>
          <a:p>
            <a:pPr lvl="2" eaLnBrk="1" hangingPunct="1"/>
            <a:r>
              <a:rPr lang="en-US" sz="2400" dirty="0" smtClean="0"/>
              <a:t>exchange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smtClean="0"/>
              <a:t>phone = digit</a:t>
            </a:r>
            <a:r>
              <a:rPr lang="en-US" sz="2400" baseline="30000" dirty="0" smtClean="0"/>
              <a:t>4</a:t>
            </a:r>
          </a:p>
          <a:p>
            <a:pPr lvl="2" eaLnBrk="1" hangingPunct="1"/>
            <a:r>
              <a:rPr lang="en-US" sz="2400" dirty="0" smtClean="0"/>
              <a:t>area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err="1" smtClean="0"/>
              <a:t>phone_number</a:t>
            </a:r>
            <a:r>
              <a:rPr lang="en-US" sz="2400" dirty="0" smtClean="0"/>
              <a:t> = '(' area ')-' exchange '-' phone</a:t>
            </a:r>
          </a:p>
          <a:p>
            <a:pPr eaLnBrk="1" hangingPunct="1"/>
            <a:r>
              <a:rPr lang="en-US" sz="2800" dirty="0" smtClean="0"/>
              <a:t>Email address</a:t>
            </a:r>
          </a:p>
          <a:p>
            <a:pPr lvl="1" eaLnBrk="1" hangingPunct="1"/>
            <a:r>
              <a:rPr lang="en-US" sz="2800" i="1" dirty="0" smtClean="0">
                <a:hlinkClick r:id="rId2"/>
              </a:rPr>
              <a:t>violin@cs.wright.edu</a:t>
            </a:r>
            <a:endParaRPr lang="en-US" sz="2800" i="1" dirty="0" smtClean="0"/>
          </a:p>
          <a:p>
            <a:pPr lvl="1" eaLnBrk="1" hangingPunct="1"/>
            <a:r>
              <a:rPr lang="en-US" sz="2800" i="1" dirty="0" smtClean="0"/>
              <a:t>??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832058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0836"/>
            <a:ext cx="7620000" cy="879764"/>
          </a:xfrm>
        </p:spPr>
        <p:txBody>
          <a:bodyPr/>
          <a:lstStyle/>
          <a:p>
            <a:r>
              <a:rPr lang="en-US" sz="4400" b="1" dirty="0"/>
              <a:t>Token Recognition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How can we use concepts developed so far to assist in recognizing tokens of a source language ?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556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Assume Following Tokens:</a:t>
            </a:r>
          </a:p>
          <a:p>
            <a:pPr algn="l">
              <a:spcBef>
                <a:spcPct val="50000"/>
              </a:spcBef>
            </a:pPr>
            <a:r>
              <a:rPr lang="en-US" sz="2400" b="0" dirty="0"/>
              <a:t>        if,  then,  else,  </a:t>
            </a:r>
            <a:r>
              <a:rPr lang="en-US" sz="2400" b="0" dirty="0" err="1"/>
              <a:t>relop</a:t>
            </a:r>
            <a:r>
              <a:rPr lang="en-US" sz="2400" b="0" dirty="0"/>
              <a:t>,  id,  num</a:t>
            </a:r>
            <a:endParaRPr lang="en-US" sz="2400" u="sng" dirty="0"/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1066800" y="342453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Given Tokens, What are Patterns ?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70104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if    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if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then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then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else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/>
              <a:t>relop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&lt; | &lt;= | &gt; | &gt;= | = | &lt;&gt;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id        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 </a:t>
            </a:r>
            <a:r>
              <a:rPr lang="en-US" sz="2000" dirty="0">
                <a:sym typeface="Symbol" pitchFamily="18" charset="2"/>
              </a:rPr>
              <a:t>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|</a:t>
            </a:r>
            <a:r>
              <a:rPr lang="en-US" sz="2000" dirty="0">
                <a:sym typeface="Symbol" pitchFamily="18" charset="2"/>
              </a:rPr>
              <a:t>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)*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sym typeface="Symbol" pitchFamily="18" charset="2"/>
              </a:rPr>
              <a:t>num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 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(.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 ( E(+ | -) ?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5486400" y="3732074"/>
            <a:ext cx="365760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Grammar: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stmt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	|if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else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relop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| term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term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id |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num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3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458200" cy="1020762"/>
          </a:xfrm>
        </p:spPr>
        <p:txBody>
          <a:bodyPr/>
          <a:lstStyle/>
          <a:p>
            <a:pPr algn="ctr"/>
            <a:r>
              <a:rPr lang="en-US" sz="4000" b="1" dirty="0"/>
              <a:t>What Else Does Lexical Analyzer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400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Scan away  </a:t>
            </a:r>
            <a:r>
              <a:rPr lang="en-US" sz="2800" i="1" dirty="0">
                <a:solidFill>
                  <a:schemeClr val="accent2"/>
                </a:solidFill>
              </a:rPr>
              <a:t>blanks</a:t>
            </a:r>
            <a:r>
              <a:rPr lang="en-US" sz="2800" dirty="0">
                <a:solidFill>
                  <a:schemeClr val="accent2"/>
                </a:solidFill>
              </a:rPr>
              <a:t>,  new lines,  tabs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7030A0"/>
                </a:solidFill>
              </a:rPr>
              <a:t>Can we Define Tokens For These?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54102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/>
              <a:t>blank   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endParaRPr lang="en-US" sz="2800" dirty="0">
              <a:sym typeface="Symbol" pitchFamily="18" charset="2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tab    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newline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dirty="0">
                <a:sym typeface="Symbol" pitchFamily="18" charset="2"/>
              </a:rPr>
              <a:t>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ws</a:t>
            </a:r>
            <a:r>
              <a:rPr lang="en-US" sz="2800" dirty="0">
                <a:sym typeface="Symbol" pitchFamily="18" charset="2"/>
              </a:rPr>
              <a:t>           </a:t>
            </a: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baseline="30000" dirty="0">
                <a:sym typeface="Symbol" pitchFamily="18" charset="2"/>
              </a:rPr>
              <a:t> </a:t>
            </a:r>
            <a:r>
              <a:rPr lang="en-US" sz="28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1219200" y="6019800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In these cases no token is returned to parser</a:t>
            </a:r>
          </a:p>
        </p:txBody>
      </p:sp>
    </p:spTree>
    <p:extLst>
      <p:ext uri="{BB962C8B-B14F-4D97-AF65-F5344CB8AC3E}">
        <p14:creationId xmlns:p14="http://schemas.microsoft.com/office/powerpoint/2010/main" xmlns="" val="14846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400" b="1" dirty="0"/>
              <a:t>Overall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355344" name="Group 16"/>
          <p:cNvGrpSpPr>
            <a:grpSpLocks/>
          </p:cNvGrpSpPr>
          <p:nvPr/>
        </p:nvGrpSpPr>
        <p:grpSpPr bwMode="auto">
          <a:xfrm>
            <a:off x="1295400" y="1219200"/>
            <a:ext cx="7162800" cy="4906963"/>
            <a:chOff x="864" y="1008"/>
            <a:chExt cx="4512" cy="3091"/>
          </a:xfrm>
        </p:grpSpPr>
        <p:sp>
          <p:nvSpPr>
            <p:cNvPr id="355331" name="Line 3"/>
            <p:cNvSpPr>
              <a:spLocks noChangeShapeType="1"/>
            </p:cNvSpPr>
            <p:nvPr/>
          </p:nvSpPr>
          <p:spPr bwMode="auto">
            <a:xfrm>
              <a:off x="960" y="1008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2" name="Line 4"/>
            <p:cNvSpPr>
              <a:spLocks noChangeShapeType="1"/>
            </p:cNvSpPr>
            <p:nvPr/>
          </p:nvSpPr>
          <p:spPr bwMode="auto">
            <a:xfrm>
              <a:off x="960" y="1056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3" name="Line 5"/>
            <p:cNvSpPr>
              <a:spLocks noChangeShapeType="1"/>
            </p:cNvSpPr>
            <p:nvPr/>
          </p:nvSpPr>
          <p:spPr bwMode="auto">
            <a:xfrm>
              <a:off x="960" y="144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4" name="Line 6"/>
            <p:cNvSpPr>
              <a:spLocks noChangeShapeType="1"/>
            </p:cNvSpPr>
            <p:nvPr/>
          </p:nvSpPr>
          <p:spPr bwMode="auto">
            <a:xfrm>
              <a:off x="864" y="408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>
              <a:off x="2112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>
              <a:off x="3216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960" y="1056"/>
              <a:ext cx="12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Regular Expression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2112" y="1142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Token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Attribute-Value</a:t>
              </a: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12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ws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else</a:t>
              </a:r>
              <a:endParaRPr lang="en-US" sz="2000" b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num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 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&gt;=</a:t>
              </a:r>
            </a:p>
          </p:txBody>
        </p:sp>
        <p:sp>
          <p:nvSpPr>
            <p:cNvPr id="355342" name="Text Box 14"/>
            <p:cNvSpPr txBox="1">
              <a:spLocks noChangeArrowheads="1"/>
            </p:cNvSpPr>
            <p:nvPr/>
          </p:nvSpPr>
          <p:spPr bwMode="auto">
            <a:xfrm>
              <a:off x="24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else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num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r>
                <a:rPr lang="en-US" sz="2000" b="0" dirty="0"/>
                <a:t>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</p:txBody>
        </p: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3264" y="1488"/>
              <a:ext cx="2112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pointer to table entry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Exact value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EQ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NE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GE</a:t>
              </a:r>
            </a:p>
          </p:txBody>
        </p:sp>
      </p:grp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1066800" y="62484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Note:  Each token has a unique token identifier to define category of lexemes</a:t>
            </a:r>
          </a:p>
        </p:txBody>
      </p:sp>
    </p:spTree>
    <p:extLst>
      <p:ext uri="{BB962C8B-B14F-4D97-AF65-F5344CB8AC3E}">
        <p14:creationId xmlns:p14="http://schemas.microsoft.com/office/powerpoint/2010/main" xmlns="" val="4083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" y="10886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Constructing Transition Diagrams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52400" y="1225689"/>
            <a:ext cx="822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Transition Diagrams (TD) </a:t>
            </a:r>
            <a:r>
              <a:rPr lang="en-US" sz="2400" dirty="0"/>
              <a:t>are used to represent the tokens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As characters are read, the relevant TDs are used to attempt to </a:t>
            </a:r>
            <a:r>
              <a:rPr lang="en-US" sz="2400" dirty="0">
                <a:solidFill>
                  <a:srgbClr val="00B050"/>
                </a:solidFill>
              </a:rPr>
              <a:t>match lexeme to a pattern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has: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States</a:t>
            </a:r>
            <a:r>
              <a:rPr lang="en-US" sz="2400" dirty="0"/>
              <a:t> : Represented by </a:t>
            </a:r>
            <a:r>
              <a:rPr lang="en-US" sz="2400" dirty="0">
                <a:solidFill>
                  <a:srgbClr val="FF3300"/>
                </a:solidFill>
              </a:rPr>
              <a:t>Circles</a:t>
            </a:r>
            <a:endParaRPr lang="en-US" sz="2400" dirty="0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Actions</a:t>
            </a:r>
            <a:r>
              <a:rPr lang="en-US" sz="2400" dirty="0"/>
              <a:t> :  Represented by </a:t>
            </a:r>
            <a:r>
              <a:rPr lang="en-US" sz="2400" dirty="0">
                <a:solidFill>
                  <a:srgbClr val="FF3300"/>
                </a:solidFill>
              </a:rPr>
              <a:t>Arrows</a:t>
            </a:r>
            <a:r>
              <a:rPr lang="en-US" sz="2400" dirty="0"/>
              <a:t> between states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Start State</a:t>
            </a:r>
            <a:r>
              <a:rPr lang="en-US" sz="2400" dirty="0"/>
              <a:t> :  Beginning of a pattern (</a:t>
            </a:r>
            <a:r>
              <a:rPr lang="en-US" sz="2400" dirty="0">
                <a:solidFill>
                  <a:srgbClr val="FF3300"/>
                </a:solidFill>
              </a:rPr>
              <a:t>Arrowhead</a:t>
            </a:r>
            <a:r>
              <a:rPr lang="en-US" sz="2400" dirty="0"/>
              <a:t>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Final State</a:t>
            </a:r>
            <a:r>
              <a:rPr lang="en-US" sz="2400" dirty="0"/>
              <a:t>(s) :  End of pattern (</a:t>
            </a:r>
            <a:r>
              <a:rPr lang="en-US" sz="2400" dirty="0">
                <a:solidFill>
                  <a:srgbClr val="FF3300"/>
                </a:solidFill>
              </a:rPr>
              <a:t>Concentric Circles</a:t>
            </a:r>
            <a:r>
              <a:rPr lang="en-US" sz="2400" dirty="0" smtClean="0"/>
              <a:t>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 Edges</a:t>
            </a:r>
            <a:r>
              <a:rPr lang="en-US" sz="2400" dirty="0"/>
              <a:t>: arrows connecting the </a:t>
            </a:r>
            <a:r>
              <a:rPr lang="en-US" sz="2400" dirty="0" smtClean="0"/>
              <a:t>states</a:t>
            </a:r>
            <a:endParaRPr lang="en-US" sz="2400" dirty="0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is </a:t>
            </a:r>
            <a:r>
              <a:rPr lang="en-US" sz="2400" dirty="0">
                <a:solidFill>
                  <a:srgbClr val="00B0F0"/>
                </a:solidFill>
              </a:rPr>
              <a:t>Deterministic (assume) </a:t>
            </a:r>
            <a:r>
              <a:rPr lang="en-US" sz="2400" dirty="0"/>
              <a:t>- No need to choose between 2 different actions !</a:t>
            </a:r>
          </a:p>
        </p:txBody>
      </p:sp>
    </p:spTree>
    <p:extLst>
      <p:ext uri="{BB962C8B-B14F-4D97-AF65-F5344CB8AC3E}">
        <p14:creationId xmlns:p14="http://schemas.microsoft.com/office/powerpoint/2010/main" xmlns="" val="28523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</a:t>
            </a:r>
            <a:r>
              <a:rPr lang="en-US" b="1" spc="0" dirty="0" smtClean="0">
                <a:solidFill>
                  <a:schemeClr val="tx1"/>
                </a:solidFill>
              </a:rPr>
              <a:t>in Perspective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" y="1752600"/>
            <a:ext cx="7543800" cy="2743200"/>
            <a:chOff x="144" y="1104"/>
            <a:chExt cx="3936" cy="17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48"/>
              <a:ext cx="2544" cy="1584"/>
              <a:chOff x="768" y="1248"/>
              <a:chExt cx="2544" cy="1584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768" y="1248"/>
                <a:ext cx="864" cy="576"/>
                <a:chOff x="720" y="1920"/>
                <a:chExt cx="864" cy="576"/>
              </a:xfrm>
            </p:grpSpPr>
            <p:sp>
              <p:nvSpPr>
                <p:cNvPr id="22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lexical analyzer</a:t>
                  </a:r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2448" y="1248"/>
                <a:ext cx="864" cy="576"/>
                <a:chOff x="1728" y="1920"/>
                <a:chExt cx="864" cy="576"/>
              </a:xfrm>
            </p:grpSpPr>
            <p:sp>
              <p:nvSpPr>
                <p:cNvPr id="20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28" y="2064"/>
                  <a:ext cx="86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parser</a:t>
                  </a:r>
                </a:p>
              </p:txBody>
            </p:sp>
          </p:grpSp>
          <p:grpSp>
            <p:nvGrpSpPr>
              <p:cNvPr id="13" name="Group 11"/>
              <p:cNvGrpSpPr>
                <a:grpSpLocks/>
              </p:cNvGrpSpPr>
              <p:nvPr/>
            </p:nvGrpSpPr>
            <p:grpSpPr bwMode="auto">
              <a:xfrm>
                <a:off x="1584" y="2256"/>
                <a:ext cx="864" cy="576"/>
                <a:chOff x="720" y="1920"/>
                <a:chExt cx="864" cy="576"/>
              </a:xfrm>
            </p:grpSpPr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symbol table</a:t>
                  </a:r>
                </a:p>
              </p:txBody>
            </p:sp>
          </p:grp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H="1">
                <a:off x="1632" y="16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2448" y="182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H="1" flipV="1">
                <a:off x="1200" y="1824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44" y="1296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source program</a:t>
              </a: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3696" y="1488"/>
              <a:ext cx="3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160" y="1104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token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2160" y="1632"/>
              <a:ext cx="6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get next token</a:t>
              </a: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4205" y="525780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u="sng" dirty="0">
                <a:solidFill>
                  <a:srgbClr val="A50021"/>
                </a:solidFill>
              </a:rPr>
              <a:t>Important Issue:  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CC00"/>
                </a:solidFill>
              </a:rPr>
              <a:t>  </a:t>
            </a:r>
            <a:r>
              <a:rPr lang="en-US" sz="2000" dirty="0"/>
              <a:t>What are Responsibilities of each Box ?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/>
              <a:t>  Focus on Lexical Analyzer and Parser.</a:t>
            </a:r>
            <a:endParaRPr lang="en-US" sz="2000" u="sng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2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357404" name="Group 28"/>
          <p:cNvGrpSpPr>
            <a:grpSpLocks/>
          </p:cNvGrpSpPr>
          <p:nvPr/>
        </p:nvGrpSpPr>
        <p:grpSpPr bwMode="auto">
          <a:xfrm>
            <a:off x="380671" y="2326408"/>
            <a:ext cx="7404866" cy="1419225"/>
            <a:chOff x="435" y="864"/>
            <a:chExt cx="4509" cy="912"/>
          </a:xfrm>
        </p:grpSpPr>
        <p:sp>
          <p:nvSpPr>
            <p:cNvPr id="357379" name="Line 3"/>
            <p:cNvSpPr>
              <a:spLocks noChangeShapeType="1"/>
            </p:cNvSpPr>
            <p:nvPr/>
          </p:nvSpPr>
          <p:spPr bwMode="auto">
            <a:xfrm>
              <a:off x="139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0" name="Oval 4"/>
            <p:cNvSpPr>
              <a:spLocks noChangeArrowheads="1"/>
            </p:cNvSpPr>
            <p:nvPr/>
          </p:nvSpPr>
          <p:spPr bwMode="auto">
            <a:xfrm>
              <a:off x="201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1" name="Line 5"/>
            <p:cNvSpPr>
              <a:spLocks noChangeShapeType="1"/>
            </p:cNvSpPr>
            <p:nvPr/>
          </p:nvSpPr>
          <p:spPr bwMode="auto">
            <a:xfrm>
              <a:off x="230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Oval 6"/>
            <p:cNvSpPr>
              <a:spLocks noChangeArrowheads="1"/>
            </p:cNvSpPr>
            <p:nvPr/>
          </p:nvSpPr>
          <p:spPr bwMode="auto">
            <a:xfrm>
              <a:off x="374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Oval 7"/>
            <p:cNvSpPr>
              <a:spLocks noChangeArrowheads="1"/>
            </p:cNvSpPr>
            <p:nvPr/>
          </p:nvSpPr>
          <p:spPr bwMode="auto">
            <a:xfrm>
              <a:off x="2928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Oval 8"/>
            <p:cNvSpPr>
              <a:spLocks noChangeArrowheads="1"/>
            </p:cNvSpPr>
            <p:nvPr/>
          </p:nvSpPr>
          <p:spPr bwMode="auto">
            <a:xfrm>
              <a:off x="3744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Oval 9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3792" y="105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Line 11"/>
            <p:cNvSpPr>
              <a:spLocks noChangeShapeType="1"/>
            </p:cNvSpPr>
            <p:nvPr/>
          </p:nvSpPr>
          <p:spPr bwMode="auto">
            <a:xfrm>
              <a:off x="321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7388" name="AutoShape 12"/>
            <p:cNvCxnSpPr>
              <a:cxnSpLocks noChangeShapeType="1"/>
              <a:stCxn id="357383" idx="4"/>
              <a:endCxn id="357382" idx="2"/>
            </p:cNvCxnSpPr>
            <p:nvPr/>
          </p:nvCxnSpPr>
          <p:spPr bwMode="auto">
            <a:xfrm rot="16200000" flipH="1">
              <a:off x="324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1440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3168" y="1344"/>
              <a:ext cx="480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7391" name="Text Box 15"/>
            <p:cNvSpPr txBox="1">
              <a:spLocks noChangeArrowheads="1"/>
            </p:cNvSpPr>
            <p:nvPr/>
          </p:nvSpPr>
          <p:spPr bwMode="auto">
            <a:xfrm>
              <a:off x="3216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7392" name="Text Box 16"/>
            <p:cNvSpPr txBox="1">
              <a:spLocks noChangeArrowheads="1"/>
            </p:cNvSpPr>
            <p:nvPr/>
          </p:nvSpPr>
          <p:spPr bwMode="auto">
            <a:xfrm>
              <a:off x="2352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2064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7395" name="Text Box 19"/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3792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357397" name="Text Box 21"/>
            <p:cNvSpPr txBox="1">
              <a:spLocks noChangeArrowheads="1"/>
            </p:cNvSpPr>
            <p:nvPr/>
          </p:nvSpPr>
          <p:spPr bwMode="auto">
            <a:xfrm>
              <a:off x="3792" y="1536"/>
              <a:ext cx="1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3984" y="1440"/>
              <a:ext cx="24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4224" y="1488"/>
              <a:ext cx="72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RTN(GT)</a:t>
              </a:r>
            </a:p>
          </p:txBody>
        </p: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4080" y="960"/>
              <a:ext cx="81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RTN(GE)</a:t>
              </a:r>
            </a:p>
          </p:txBody>
        </p: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435" y="864"/>
              <a:ext cx="603" cy="4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u="sng" dirty="0"/>
                <a:t>&gt; = :</a:t>
              </a:r>
            </a:p>
          </p:txBody>
        </p:sp>
      </p:grp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775137" y="5450608"/>
            <a:ext cx="716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We’ve accepted “&gt;” and have read one extra char that must be unread.</a:t>
            </a:r>
          </a:p>
        </p:txBody>
      </p:sp>
      <p:sp>
        <p:nvSpPr>
          <p:cNvPr id="357405" name="Line 29"/>
          <p:cNvSpPr>
            <a:spLocks noChangeShapeType="1"/>
          </p:cNvSpPr>
          <p:nvPr/>
        </p:nvSpPr>
        <p:spPr bwMode="auto">
          <a:xfrm>
            <a:off x="6185337" y="3469408"/>
            <a:ext cx="15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7406" name="AutoShape 30"/>
          <p:cNvCxnSpPr>
            <a:cxnSpLocks noChangeShapeType="1"/>
          </p:cNvCxnSpPr>
          <p:nvPr/>
        </p:nvCxnSpPr>
        <p:spPr bwMode="auto">
          <a:xfrm rot="5400000">
            <a:off x="3990618" y="3338440"/>
            <a:ext cx="1665287" cy="2457450"/>
          </a:xfrm>
          <a:prstGeom prst="curvedConnector2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4381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000" dirty="0"/>
              <a:t>Example :  </a:t>
            </a:r>
            <a:r>
              <a:rPr lang="en-US" sz="4000" dirty="0">
                <a:solidFill>
                  <a:srgbClr val="00B0F0"/>
                </a:solidFill>
              </a:rPr>
              <a:t>All RELOPs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58477" name="Group 77"/>
          <p:cNvGrpSpPr>
            <a:grpSpLocks/>
          </p:cNvGrpSpPr>
          <p:nvPr/>
        </p:nvGrpSpPr>
        <p:grpSpPr bwMode="auto">
          <a:xfrm>
            <a:off x="685800" y="1371600"/>
            <a:ext cx="7162800" cy="4495800"/>
            <a:chOff x="912" y="960"/>
            <a:chExt cx="4512" cy="2832"/>
          </a:xfrm>
        </p:grpSpPr>
        <p:sp>
          <p:nvSpPr>
            <p:cNvPr id="358404" name="Line 4"/>
            <p:cNvSpPr>
              <a:spLocks noChangeShapeType="1"/>
            </p:cNvSpPr>
            <p:nvPr/>
          </p:nvSpPr>
          <p:spPr bwMode="auto">
            <a:xfrm>
              <a:off x="91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5" name="Oval 5"/>
            <p:cNvSpPr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6" name="Line 6"/>
            <p:cNvSpPr>
              <a:spLocks noChangeShapeType="1"/>
            </p:cNvSpPr>
            <p:nvPr/>
          </p:nvSpPr>
          <p:spPr bwMode="auto">
            <a:xfrm>
              <a:off x="182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4" name="Text Box 14"/>
            <p:cNvSpPr txBox="1">
              <a:spLocks noChangeArrowheads="1"/>
            </p:cNvSpPr>
            <p:nvPr/>
          </p:nvSpPr>
          <p:spPr bwMode="auto">
            <a:xfrm>
              <a:off x="960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8417" name="Text Box 17"/>
            <p:cNvSpPr txBox="1">
              <a:spLocks noChangeArrowheads="1"/>
            </p:cNvSpPr>
            <p:nvPr/>
          </p:nvSpPr>
          <p:spPr bwMode="auto">
            <a:xfrm>
              <a:off x="1872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&lt;</a:t>
              </a:r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584" y="10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8407" name="Oval 7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0" name="Oval 10"/>
            <p:cNvSpPr>
              <a:spLocks noChangeArrowheads="1"/>
            </p:cNvSpPr>
            <p:nvPr/>
          </p:nvSpPr>
          <p:spPr bwMode="auto">
            <a:xfrm>
              <a:off x="3312" y="355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736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13" name="AutoShape 13"/>
            <p:cNvCxnSpPr>
              <a:cxnSpLocks noChangeShapeType="1"/>
              <a:stCxn id="358408" idx="4"/>
              <a:endCxn id="358407" idx="2"/>
            </p:cNvCxnSpPr>
            <p:nvPr/>
          </p:nvCxnSpPr>
          <p:spPr bwMode="auto">
            <a:xfrm rot="16200000" flipH="1">
              <a:off x="2760" y="3144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2688" y="33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16" name="Text Box 16"/>
            <p:cNvSpPr txBox="1">
              <a:spLocks noChangeArrowheads="1"/>
            </p:cNvSpPr>
            <p:nvPr/>
          </p:nvSpPr>
          <p:spPr bwMode="auto">
            <a:xfrm>
              <a:off x="2736" y="29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44" name="Group 44"/>
            <p:cNvGrpSpPr>
              <a:grpSpLocks/>
            </p:cNvGrpSpPr>
            <p:nvPr/>
          </p:nvGrpSpPr>
          <p:grpSpPr bwMode="auto">
            <a:xfrm>
              <a:off x="2448" y="3024"/>
              <a:ext cx="288" cy="288"/>
              <a:chOff x="2448" y="1008"/>
              <a:chExt cx="288" cy="288"/>
            </a:xfrm>
          </p:grpSpPr>
          <p:sp>
            <p:nvSpPr>
              <p:cNvPr id="358408" name="Oval 8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9" name="Text Box 19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6</a:t>
                </a:r>
              </a:p>
            </p:txBody>
          </p:sp>
        </p:grpSp>
        <p:grpSp>
          <p:nvGrpSpPr>
            <p:cNvPr id="358427" name="Group 27"/>
            <p:cNvGrpSpPr>
              <a:grpSpLocks/>
            </p:cNvGrpSpPr>
            <p:nvPr/>
          </p:nvGrpSpPr>
          <p:grpSpPr bwMode="auto">
            <a:xfrm>
              <a:off x="3264" y="3024"/>
              <a:ext cx="288" cy="288"/>
              <a:chOff x="3264" y="1008"/>
              <a:chExt cx="288" cy="288"/>
            </a:xfrm>
          </p:grpSpPr>
          <p:sp>
            <p:nvSpPr>
              <p:cNvPr id="358409" name="Oval 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1" name="Oval 1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20" name="Text Box 20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7</a:t>
                </a:r>
              </a:p>
            </p:txBody>
          </p:sp>
        </p:grp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312" y="355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3600" y="105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grpSp>
          <p:nvGrpSpPr>
            <p:cNvPr id="358428" name="Group 28"/>
            <p:cNvGrpSpPr>
              <a:grpSpLocks/>
            </p:cNvGrpSpPr>
            <p:nvPr/>
          </p:nvGrpSpPr>
          <p:grpSpPr bwMode="auto">
            <a:xfrm>
              <a:off x="2448" y="2400"/>
              <a:ext cx="288" cy="288"/>
              <a:chOff x="3264" y="1008"/>
              <a:chExt cx="288" cy="288"/>
            </a:xfrm>
          </p:grpSpPr>
          <p:sp>
            <p:nvSpPr>
              <p:cNvPr id="358429" name="Oval 2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0" name="Oval 30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1" name="Text Box 31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5</a:t>
                </a:r>
              </a:p>
            </p:txBody>
          </p:sp>
        </p:grpSp>
        <p:grpSp>
          <p:nvGrpSpPr>
            <p:cNvPr id="358440" name="Group 40"/>
            <p:cNvGrpSpPr>
              <a:grpSpLocks/>
            </p:cNvGrpSpPr>
            <p:nvPr/>
          </p:nvGrpSpPr>
          <p:grpSpPr bwMode="auto">
            <a:xfrm>
              <a:off x="3264" y="2016"/>
              <a:ext cx="288" cy="288"/>
              <a:chOff x="3264" y="1008"/>
              <a:chExt cx="288" cy="288"/>
            </a:xfrm>
          </p:grpSpPr>
          <p:sp>
            <p:nvSpPr>
              <p:cNvPr id="358441" name="Oval 41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2" name="Oval 42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3" name="Text Box 43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4</a:t>
                </a:r>
              </a:p>
            </p:txBody>
          </p:sp>
        </p:grpSp>
        <p:sp>
          <p:nvSpPr>
            <p:cNvPr id="358450" name="Oval 50"/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1" name="Oval 51"/>
            <p:cNvSpPr>
              <a:spLocks noChangeArrowheads="1"/>
            </p:cNvSpPr>
            <p:nvPr/>
          </p:nvSpPr>
          <p:spPr bwMode="auto">
            <a:xfrm>
              <a:off x="331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2" name="Line 52"/>
            <p:cNvSpPr>
              <a:spLocks noChangeShapeType="1"/>
            </p:cNvSpPr>
            <p:nvPr/>
          </p:nvSpPr>
          <p:spPr bwMode="auto">
            <a:xfrm>
              <a:off x="273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53" name="AutoShape 53"/>
            <p:cNvCxnSpPr>
              <a:cxnSpLocks noChangeShapeType="1"/>
              <a:stCxn id="358457" idx="4"/>
              <a:endCxn id="358450" idx="2"/>
            </p:cNvCxnSpPr>
            <p:nvPr/>
          </p:nvCxnSpPr>
          <p:spPr bwMode="auto">
            <a:xfrm rot="16200000" flipH="1">
              <a:off x="276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2688" y="134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55" name="Text Box 55"/>
            <p:cNvSpPr txBox="1">
              <a:spLocks noChangeArrowheads="1"/>
            </p:cNvSpPr>
            <p:nvPr/>
          </p:nvSpPr>
          <p:spPr bwMode="auto">
            <a:xfrm>
              <a:off x="2736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56" name="Group 56"/>
            <p:cNvGrpSpPr>
              <a:grpSpLocks/>
            </p:cNvGrpSpPr>
            <p:nvPr/>
          </p:nvGrpSpPr>
          <p:grpSpPr bwMode="auto">
            <a:xfrm>
              <a:off x="2448" y="1008"/>
              <a:ext cx="288" cy="288"/>
              <a:chOff x="2448" y="1008"/>
              <a:chExt cx="288" cy="288"/>
            </a:xfrm>
          </p:grpSpPr>
          <p:sp>
            <p:nvSpPr>
              <p:cNvPr id="358457" name="Oval 57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8" name="Text Box 58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</a:t>
                </a:r>
              </a:p>
            </p:txBody>
          </p:sp>
        </p:grpSp>
        <p:grpSp>
          <p:nvGrpSpPr>
            <p:cNvPr id="358459" name="Group 59"/>
            <p:cNvGrpSpPr>
              <a:grpSpLocks/>
            </p:cNvGrpSpPr>
            <p:nvPr/>
          </p:nvGrpSpPr>
          <p:grpSpPr bwMode="auto">
            <a:xfrm>
              <a:off x="3264" y="1008"/>
              <a:ext cx="288" cy="288"/>
              <a:chOff x="3264" y="1008"/>
              <a:chExt cx="288" cy="288"/>
            </a:xfrm>
          </p:grpSpPr>
          <p:sp>
            <p:nvSpPr>
              <p:cNvPr id="358460" name="Oval 60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1" name="Oval 6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2" name="Text Box 62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sp>
          <p:nvSpPr>
            <p:cNvPr id="358463" name="Text Box 63"/>
            <p:cNvSpPr txBox="1">
              <a:spLocks noChangeArrowheads="1"/>
            </p:cNvSpPr>
            <p:nvPr/>
          </p:nvSpPr>
          <p:spPr bwMode="auto">
            <a:xfrm>
              <a:off x="3312" y="153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cxnSp>
          <p:nvCxnSpPr>
            <p:cNvPr id="358464" name="AutoShape 64"/>
            <p:cNvCxnSpPr>
              <a:cxnSpLocks noChangeShapeType="1"/>
              <a:stCxn id="358457" idx="4"/>
              <a:endCxn id="358441" idx="2"/>
            </p:cNvCxnSpPr>
            <p:nvPr/>
          </p:nvCxnSpPr>
          <p:spPr bwMode="auto">
            <a:xfrm rot="16200000" flipH="1">
              <a:off x="2496" y="1392"/>
              <a:ext cx="864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5" name="AutoShape 65"/>
            <p:cNvCxnSpPr>
              <a:cxnSpLocks noChangeShapeType="1"/>
              <a:endCxn id="358429" idx="2"/>
            </p:cNvCxnSpPr>
            <p:nvPr/>
          </p:nvCxnSpPr>
          <p:spPr bwMode="auto">
            <a:xfrm rot="16200000" flipH="1">
              <a:off x="1440" y="1536"/>
              <a:ext cx="1248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6" name="AutoShape 66"/>
            <p:cNvCxnSpPr>
              <a:cxnSpLocks noChangeShapeType="1"/>
              <a:stCxn id="358405" idx="4"/>
              <a:endCxn id="358408" idx="2"/>
            </p:cNvCxnSpPr>
            <p:nvPr/>
          </p:nvCxnSpPr>
          <p:spPr bwMode="auto">
            <a:xfrm rot="16200000" flipH="1">
              <a:off x="1128" y="1848"/>
              <a:ext cx="1872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67" name="Text Box 67"/>
            <p:cNvSpPr txBox="1">
              <a:spLocks noChangeArrowheads="1"/>
            </p:cNvSpPr>
            <p:nvPr/>
          </p:nvSpPr>
          <p:spPr bwMode="auto">
            <a:xfrm>
              <a:off x="2784" y="17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68" name="Text Box 68"/>
            <p:cNvSpPr txBox="1">
              <a:spLocks noChangeArrowheads="1"/>
            </p:cNvSpPr>
            <p:nvPr/>
          </p:nvSpPr>
          <p:spPr bwMode="auto">
            <a:xfrm>
              <a:off x="1872" y="26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69" name="Text Box 69"/>
            <p:cNvSpPr txBox="1">
              <a:spLocks noChangeArrowheads="1"/>
            </p:cNvSpPr>
            <p:nvPr/>
          </p:nvSpPr>
          <p:spPr bwMode="auto">
            <a:xfrm>
              <a:off x="1824" y="206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8470" name="Text Box 70"/>
            <p:cNvSpPr txBox="1">
              <a:spLocks noChangeArrowheads="1"/>
            </p:cNvSpPr>
            <p:nvPr/>
          </p:nvSpPr>
          <p:spPr bwMode="auto">
            <a:xfrm>
              <a:off x="3504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1" name="Text Box 71"/>
            <p:cNvSpPr txBox="1">
              <a:spLocks noChangeArrowheads="1"/>
            </p:cNvSpPr>
            <p:nvPr/>
          </p:nvSpPr>
          <p:spPr bwMode="auto">
            <a:xfrm>
              <a:off x="350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2" name="Text Box 72"/>
            <p:cNvSpPr txBox="1">
              <a:spLocks noChangeArrowheads="1"/>
            </p:cNvSpPr>
            <p:nvPr/>
          </p:nvSpPr>
          <p:spPr bwMode="auto">
            <a:xfrm>
              <a:off x="3648" y="153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NE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3" name="Text Box 73"/>
            <p:cNvSpPr txBox="1">
              <a:spLocks noChangeArrowheads="1"/>
            </p:cNvSpPr>
            <p:nvPr/>
          </p:nvSpPr>
          <p:spPr bwMode="auto">
            <a:xfrm>
              <a:off x="3696" y="2064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4" name="Text Box 74"/>
            <p:cNvSpPr txBox="1">
              <a:spLocks noChangeArrowheads="1"/>
            </p:cNvSpPr>
            <p:nvPr/>
          </p:nvSpPr>
          <p:spPr bwMode="auto">
            <a:xfrm>
              <a:off x="2832" y="2448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EQ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5" name="Text Box 75"/>
            <p:cNvSpPr txBox="1">
              <a:spLocks noChangeArrowheads="1"/>
            </p:cNvSpPr>
            <p:nvPr/>
          </p:nvSpPr>
          <p:spPr bwMode="auto">
            <a:xfrm>
              <a:off x="3696" y="307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6" name="Text Box 76"/>
            <p:cNvSpPr txBox="1">
              <a:spLocks noChangeArrowheads="1"/>
            </p:cNvSpPr>
            <p:nvPr/>
          </p:nvSpPr>
          <p:spPr bwMode="auto">
            <a:xfrm>
              <a:off x="3744" y="355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794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id and </a:t>
            </a:r>
            <a:r>
              <a:rPr lang="en-US" sz="4000" dirty="0" err="1">
                <a:solidFill>
                  <a:srgbClr val="00B0F0"/>
                </a:solidFill>
              </a:rPr>
              <a:t>delim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9488" name="Text Box 64"/>
          <p:cNvSpPr txBox="1">
            <a:spLocks noChangeArrowheads="1"/>
          </p:cNvSpPr>
          <p:nvPr/>
        </p:nvSpPr>
        <p:spPr bwMode="auto">
          <a:xfrm>
            <a:off x="228600" y="2286000"/>
            <a:ext cx="6096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id :</a:t>
            </a:r>
            <a:endParaRPr lang="en-US" sz="2400" dirty="0"/>
          </a:p>
        </p:txBody>
      </p:sp>
      <p:sp>
        <p:nvSpPr>
          <p:cNvPr id="359616" name="Text Box 192"/>
          <p:cNvSpPr txBox="1">
            <a:spLocks noChangeArrowheads="1"/>
          </p:cNvSpPr>
          <p:nvPr/>
        </p:nvSpPr>
        <p:spPr bwMode="auto">
          <a:xfrm>
            <a:off x="228600" y="4343400"/>
            <a:ext cx="10668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 err="1"/>
              <a:t>delim</a:t>
            </a:r>
            <a:r>
              <a:rPr lang="en-US" sz="2000" u="sng" dirty="0"/>
              <a:t> :</a:t>
            </a:r>
            <a:endParaRPr lang="en-US" sz="2000" dirty="0"/>
          </a:p>
        </p:txBody>
      </p:sp>
      <p:grpSp>
        <p:nvGrpSpPr>
          <p:cNvPr id="359618" name="Group 194"/>
          <p:cNvGrpSpPr>
            <a:grpSpLocks/>
          </p:cNvGrpSpPr>
          <p:nvPr/>
        </p:nvGrpSpPr>
        <p:grpSpPr bwMode="auto">
          <a:xfrm>
            <a:off x="1447800" y="4648200"/>
            <a:ext cx="4495800" cy="990600"/>
            <a:chOff x="1392" y="2544"/>
            <a:chExt cx="2832" cy="624"/>
          </a:xfrm>
        </p:grpSpPr>
        <p:sp>
          <p:nvSpPr>
            <p:cNvPr id="359599" name="Line 175"/>
            <p:cNvSpPr>
              <a:spLocks noChangeShapeType="1"/>
            </p:cNvSpPr>
            <p:nvPr/>
          </p:nvSpPr>
          <p:spPr bwMode="auto">
            <a:xfrm>
              <a:off x="1392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0" name="Oval 176"/>
            <p:cNvSpPr>
              <a:spLocks noChangeArrowheads="1"/>
            </p:cNvSpPr>
            <p:nvPr/>
          </p:nvSpPr>
          <p:spPr bwMode="auto">
            <a:xfrm>
              <a:off x="2016" y="288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1" name="Line 177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2" name="Text Box 178"/>
            <p:cNvSpPr txBox="1">
              <a:spLocks noChangeArrowheads="1"/>
            </p:cNvSpPr>
            <p:nvPr/>
          </p:nvSpPr>
          <p:spPr bwMode="auto">
            <a:xfrm>
              <a:off x="1440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359603" name="Text Box 179"/>
            <p:cNvSpPr txBox="1">
              <a:spLocks noChangeArrowheads="1"/>
            </p:cNvSpPr>
            <p:nvPr/>
          </p:nvSpPr>
          <p:spPr bwMode="auto">
            <a:xfrm>
              <a:off x="2352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delim</a:t>
              </a:r>
            </a:p>
          </p:txBody>
        </p:sp>
        <p:sp>
          <p:nvSpPr>
            <p:cNvPr id="359604" name="Text Box 180"/>
            <p:cNvSpPr txBox="1">
              <a:spLocks noChangeArrowheads="1"/>
            </p:cNvSpPr>
            <p:nvPr/>
          </p:nvSpPr>
          <p:spPr bwMode="auto">
            <a:xfrm>
              <a:off x="2016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28</a:t>
              </a:r>
            </a:p>
          </p:txBody>
        </p:sp>
        <p:sp>
          <p:nvSpPr>
            <p:cNvPr id="359605" name="Line 181"/>
            <p:cNvSpPr>
              <a:spLocks noChangeShapeType="1"/>
            </p:cNvSpPr>
            <p:nvPr/>
          </p:nvSpPr>
          <p:spPr bwMode="auto">
            <a:xfrm>
              <a:off x="3216" y="30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6" name="Text Box 182"/>
            <p:cNvSpPr txBox="1">
              <a:spLocks noChangeArrowheads="1"/>
            </p:cNvSpPr>
            <p:nvPr/>
          </p:nvSpPr>
          <p:spPr bwMode="auto">
            <a:xfrm>
              <a:off x="3216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607" name="Group 183"/>
            <p:cNvGrpSpPr>
              <a:grpSpLocks/>
            </p:cNvGrpSpPr>
            <p:nvPr/>
          </p:nvGrpSpPr>
          <p:grpSpPr bwMode="auto">
            <a:xfrm>
              <a:off x="3744" y="2880"/>
              <a:ext cx="288" cy="288"/>
              <a:chOff x="3696" y="1152"/>
              <a:chExt cx="288" cy="288"/>
            </a:xfrm>
          </p:grpSpPr>
          <p:sp>
            <p:nvSpPr>
              <p:cNvPr id="359608" name="Oval 184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9" name="Oval 185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0" name="Text Box 186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30</a:t>
                </a:r>
              </a:p>
            </p:txBody>
          </p:sp>
        </p:grpSp>
        <p:grpSp>
          <p:nvGrpSpPr>
            <p:cNvPr id="359611" name="Group 187"/>
            <p:cNvGrpSpPr>
              <a:grpSpLocks/>
            </p:cNvGrpSpPr>
            <p:nvPr/>
          </p:nvGrpSpPr>
          <p:grpSpPr bwMode="auto">
            <a:xfrm>
              <a:off x="2928" y="2880"/>
              <a:ext cx="288" cy="288"/>
              <a:chOff x="2880" y="1152"/>
              <a:chExt cx="288" cy="288"/>
            </a:xfrm>
          </p:grpSpPr>
          <p:sp>
            <p:nvSpPr>
              <p:cNvPr id="359612" name="Oval 188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3" name="Text Box 189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29</a:t>
                </a:r>
              </a:p>
            </p:txBody>
          </p:sp>
          <p:cxnSp>
            <p:nvCxnSpPr>
              <p:cNvPr id="359614" name="AutoShape 190"/>
              <p:cNvCxnSpPr>
                <a:cxnSpLocks noChangeShapeType="1"/>
                <a:stCxn id="359612" idx="7"/>
                <a:endCxn id="359613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615" name="Text Box 191"/>
            <p:cNvSpPr txBox="1">
              <a:spLocks noChangeArrowheads="1"/>
            </p:cNvSpPr>
            <p:nvPr/>
          </p:nvSpPr>
          <p:spPr bwMode="auto">
            <a:xfrm>
              <a:off x="2736" y="254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/>
                <a:t>delim</a:t>
              </a:r>
              <a:endParaRPr lang="en-US" sz="1800" dirty="0"/>
            </a:p>
          </p:txBody>
        </p:sp>
        <p:sp>
          <p:nvSpPr>
            <p:cNvPr id="359617" name="Text Box 193"/>
            <p:cNvSpPr txBox="1">
              <a:spLocks noChangeArrowheads="1"/>
            </p:cNvSpPr>
            <p:nvPr/>
          </p:nvSpPr>
          <p:spPr bwMode="auto">
            <a:xfrm>
              <a:off x="3936" y="28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4648200" y="35814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 get_token(), install_id())</a:t>
            </a:r>
          </a:p>
        </p:txBody>
      </p:sp>
      <p:grpSp>
        <p:nvGrpSpPr>
          <p:cNvPr id="359623" name="Group 199"/>
          <p:cNvGrpSpPr>
            <a:grpSpLocks/>
          </p:cNvGrpSpPr>
          <p:nvPr/>
        </p:nvGrpSpPr>
        <p:grpSpPr bwMode="auto">
          <a:xfrm>
            <a:off x="1371600" y="2514600"/>
            <a:ext cx="4495800" cy="990600"/>
            <a:chOff x="1344" y="1584"/>
            <a:chExt cx="2832" cy="624"/>
          </a:xfrm>
        </p:grpSpPr>
        <p:sp>
          <p:nvSpPr>
            <p:cNvPr id="359428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1968" y="192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0" name="Line 6"/>
            <p:cNvSpPr>
              <a:spLocks noChangeShapeType="1"/>
            </p:cNvSpPr>
            <p:nvPr/>
          </p:nvSpPr>
          <p:spPr bwMode="auto">
            <a:xfrm>
              <a:off x="2256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1392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start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304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letter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2016" y="196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9</a:t>
              </a:r>
            </a:p>
          </p:txBody>
        </p:sp>
        <p:sp>
          <p:nvSpPr>
            <p:cNvPr id="359459" name="Line 35"/>
            <p:cNvSpPr>
              <a:spLocks noChangeShapeType="1"/>
            </p:cNvSpPr>
            <p:nvPr/>
          </p:nvSpPr>
          <p:spPr bwMode="auto">
            <a:xfrm>
              <a:off x="3168" y="206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62" name="Text Box 38"/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499" name="Group 75"/>
            <p:cNvGrpSpPr>
              <a:grpSpLocks/>
            </p:cNvGrpSpPr>
            <p:nvPr/>
          </p:nvGrpSpPr>
          <p:grpSpPr bwMode="auto">
            <a:xfrm>
              <a:off x="3696" y="1920"/>
              <a:ext cx="288" cy="288"/>
              <a:chOff x="3696" y="1152"/>
              <a:chExt cx="288" cy="288"/>
            </a:xfrm>
          </p:grpSpPr>
          <p:sp>
            <p:nvSpPr>
              <p:cNvPr id="359467" name="Oval 43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8" name="Oval 44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9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11</a:t>
                </a:r>
              </a:p>
            </p:txBody>
          </p:sp>
        </p:grpSp>
        <p:grpSp>
          <p:nvGrpSpPr>
            <p:cNvPr id="359504" name="Group 80"/>
            <p:cNvGrpSpPr>
              <a:grpSpLocks/>
            </p:cNvGrpSpPr>
            <p:nvPr/>
          </p:nvGrpSpPr>
          <p:grpSpPr bwMode="auto">
            <a:xfrm>
              <a:off x="2880" y="1920"/>
              <a:ext cx="288" cy="288"/>
              <a:chOff x="2880" y="1152"/>
              <a:chExt cx="288" cy="288"/>
            </a:xfrm>
          </p:grpSpPr>
          <p:sp>
            <p:nvSpPr>
              <p:cNvPr id="359464" name="Oval 4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5" name="Text Box 4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10</a:t>
                </a:r>
              </a:p>
            </p:txBody>
          </p:sp>
          <p:cxnSp>
            <p:nvCxnSpPr>
              <p:cNvPr id="359484" name="AutoShape 60"/>
              <p:cNvCxnSpPr>
                <a:cxnSpLocks noChangeShapeType="1"/>
                <a:stCxn id="359464" idx="7"/>
                <a:endCxn id="359465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485" name="Text Box 61"/>
            <p:cNvSpPr txBox="1">
              <a:spLocks noChangeArrowheads="1"/>
            </p:cNvSpPr>
            <p:nvPr/>
          </p:nvSpPr>
          <p:spPr bwMode="auto">
            <a:xfrm>
              <a:off x="2688" y="158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letter or digit</a:t>
              </a:r>
            </a:p>
          </p:txBody>
        </p:sp>
        <p:sp>
          <p:nvSpPr>
            <p:cNvPr id="359619" name="Text Box 195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621" name="Text Box 197"/>
          <p:cNvSpPr txBox="1">
            <a:spLocks noChangeArrowheads="1"/>
          </p:cNvSpPr>
          <p:nvPr/>
        </p:nvSpPr>
        <p:spPr bwMode="auto">
          <a:xfrm>
            <a:off x="4648200" y="4191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Either returns ptr or “0” if reserved</a:t>
            </a:r>
          </a:p>
        </p:txBody>
      </p:sp>
      <p:sp>
        <p:nvSpPr>
          <p:cNvPr id="359622" name="Line 198"/>
          <p:cNvSpPr>
            <a:spLocks noChangeShapeType="1"/>
          </p:cNvSpPr>
          <p:nvPr/>
        </p:nvSpPr>
        <p:spPr bwMode="auto">
          <a:xfrm flipH="1" flipV="1">
            <a:off x="7315200" y="3886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73" y="147493"/>
            <a:ext cx="7620000" cy="1143000"/>
          </a:xfrm>
        </p:spPr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Unsigned #s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60464" name="Group 16"/>
          <p:cNvGrpSpPr>
            <a:grpSpLocks/>
          </p:cNvGrpSpPr>
          <p:nvPr/>
        </p:nvGrpSpPr>
        <p:grpSpPr bwMode="auto">
          <a:xfrm>
            <a:off x="152400" y="1165225"/>
            <a:ext cx="8077200" cy="1631950"/>
            <a:chOff x="576" y="1632"/>
            <a:chExt cx="5088" cy="1028"/>
          </a:xfrm>
        </p:grpSpPr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>
              <a:off x="720" y="22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6" name="Line 18"/>
            <p:cNvSpPr>
              <a:spLocks noChangeShapeType="1"/>
            </p:cNvSpPr>
            <p:nvPr/>
          </p:nvSpPr>
          <p:spPr bwMode="auto">
            <a:xfrm>
              <a:off x="1968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3120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0468" name="Group 20"/>
            <p:cNvGrpSpPr>
              <a:grpSpLocks/>
            </p:cNvGrpSpPr>
            <p:nvPr/>
          </p:nvGrpSpPr>
          <p:grpSpPr bwMode="auto">
            <a:xfrm>
              <a:off x="5232" y="2064"/>
              <a:ext cx="288" cy="288"/>
              <a:chOff x="3696" y="1152"/>
              <a:chExt cx="288" cy="288"/>
            </a:xfrm>
          </p:grpSpPr>
          <p:sp>
            <p:nvSpPr>
              <p:cNvPr id="360469" name="Oval 21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0" name="Oval 22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19</a:t>
                </a:r>
              </a:p>
            </p:txBody>
          </p:sp>
        </p:grpSp>
        <p:grpSp>
          <p:nvGrpSpPr>
            <p:cNvPr id="360472" name="Group 24"/>
            <p:cNvGrpSpPr>
              <a:grpSpLocks/>
            </p:cNvGrpSpPr>
            <p:nvPr/>
          </p:nvGrpSpPr>
          <p:grpSpPr bwMode="auto">
            <a:xfrm>
              <a:off x="1008" y="2064"/>
              <a:ext cx="288" cy="288"/>
              <a:chOff x="2448" y="3024"/>
              <a:chExt cx="288" cy="288"/>
            </a:xfrm>
          </p:grpSpPr>
          <p:sp>
            <p:nvSpPr>
              <p:cNvPr id="360473" name="Oval 25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4" name="Text Box 26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12</a:t>
                </a:r>
              </a:p>
            </p:txBody>
          </p:sp>
        </p:grpSp>
        <p:grpSp>
          <p:nvGrpSpPr>
            <p:cNvPr id="360475" name="Group 27"/>
            <p:cNvGrpSpPr>
              <a:grpSpLocks/>
            </p:cNvGrpSpPr>
            <p:nvPr/>
          </p:nvGrpSpPr>
          <p:grpSpPr bwMode="auto">
            <a:xfrm>
              <a:off x="2160" y="2064"/>
              <a:ext cx="288" cy="288"/>
              <a:chOff x="2448" y="3024"/>
              <a:chExt cx="288" cy="288"/>
            </a:xfrm>
          </p:grpSpPr>
          <p:sp>
            <p:nvSpPr>
              <p:cNvPr id="360476" name="Oval 28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7" name="Text Box 29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14</a:t>
                </a:r>
              </a:p>
            </p:txBody>
          </p:sp>
        </p:grpSp>
        <p:grpSp>
          <p:nvGrpSpPr>
            <p:cNvPr id="360478" name="Group 30"/>
            <p:cNvGrpSpPr>
              <a:grpSpLocks/>
            </p:cNvGrpSpPr>
            <p:nvPr/>
          </p:nvGrpSpPr>
          <p:grpSpPr bwMode="auto">
            <a:xfrm>
              <a:off x="1680" y="2064"/>
              <a:ext cx="288" cy="288"/>
              <a:chOff x="2448" y="3024"/>
              <a:chExt cx="288" cy="288"/>
            </a:xfrm>
          </p:grpSpPr>
          <p:sp>
            <p:nvSpPr>
              <p:cNvPr id="360479" name="Oval 31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0" name="Text Box 32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13</a:t>
                </a:r>
              </a:p>
            </p:txBody>
          </p:sp>
        </p:grpSp>
        <p:grpSp>
          <p:nvGrpSpPr>
            <p:cNvPr id="360481" name="Group 33"/>
            <p:cNvGrpSpPr>
              <a:grpSpLocks/>
            </p:cNvGrpSpPr>
            <p:nvPr/>
          </p:nvGrpSpPr>
          <p:grpSpPr bwMode="auto">
            <a:xfrm>
              <a:off x="3312" y="2064"/>
              <a:ext cx="288" cy="288"/>
              <a:chOff x="2448" y="3024"/>
              <a:chExt cx="288" cy="288"/>
            </a:xfrm>
          </p:grpSpPr>
          <p:sp>
            <p:nvSpPr>
              <p:cNvPr id="360482" name="Oval 34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3" name="Text Box 35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16</a:t>
                </a:r>
              </a:p>
            </p:txBody>
          </p:sp>
        </p:grpSp>
        <p:grpSp>
          <p:nvGrpSpPr>
            <p:cNvPr id="360484" name="Group 36"/>
            <p:cNvGrpSpPr>
              <a:grpSpLocks/>
            </p:cNvGrpSpPr>
            <p:nvPr/>
          </p:nvGrpSpPr>
          <p:grpSpPr bwMode="auto">
            <a:xfrm>
              <a:off x="2832" y="2064"/>
              <a:ext cx="288" cy="288"/>
              <a:chOff x="2448" y="3024"/>
              <a:chExt cx="288" cy="288"/>
            </a:xfrm>
          </p:grpSpPr>
          <p:sp>
            <p:nvSpPr>
              <p:cNvPr id="360485" name="Oval 37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6" name="Text Box 38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15</a:t>
                </a:r>
              </a:p>
            </p:txBody>
          </p:sp>
        </p:grpSp>
        <p:grpSp>
          <p:nvGrpSpPr>
            <p:cNvPr id="360487" name="Group 39"/>
            <p:cNvGrpSpPr>
              <a:grpSpLocks/>
            </p:cNvGrpSpPr>
            <p:nvPr/>
          </p:nvGrpSpPr>
          <p:grpSpPr bwMode="auto">
            <a:xfrm>
              <a:off x="4560" y="2064"/>
              <a:ext cx="288" cy="288"/>
              <a:chOff x="2448" y="3024"/>
              <a:chExt cx="288" cy="288"/>
            </a:xfrm>
          </p:grpSpPr>
          <p:sp>
            <p:nvSpPr>
              <p:cNvPr id="360488" name="Oval 40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9" name="Text Box 41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18</a:t>
                </a:r>
              </a:p>
            </p:txBody>
          </p:sp>
        </p:grpSp>
        <p:grpSp>
          <p:nvGrpSpPr>
            <p:cNvPr id="360490" name="Group 42"/>
            <p:cNvGrpSpPr>
              <a:grpSpLocks/>
            </p:cNvGrpSpPr>
            <p:nvPr/>
          </p:nvGrpSpPr>
          <p:grpSpPr bwMode="auto">
            <a:xfrm>
              <a:off x="3888" y="2064"/>
              <a:ext cx="288" cy="288"/>
              <a:chOff x="2448" y="3024"/>
              <a:chExt cx="288" cy="288"/>
            </a:xfrm>
          </p:grpSpPr>
          <p:sp>
            <p:nvSpPr>
              <p:cNvPr id="360491" name="Oval 43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2" name="Text Box 44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17</a:t>
                </a:r>
              </a:p>
            </p:txBody>
          </p:sp>
        </p:grpSp>
        <p:sp>
          <p:nvSpPr>
            <p:cNvPr id="360493" name="Text Box 45"/>
            <p:cNvSpPr txBox="1">
              <a:spLocks noChangeArrowheads="1"/>
            </p:cNvSpPr>
            <p:nvPr/>
          </p:nvSpPr>
          <p:spPr bwMode="auto">
            <a:xfrm>
              <a:off x="576" y="201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grpSp>
          <p:nvGrpSpPr>
            <p:cNvPr id="360494" name="Group 46"/>
            <p:cNvGrpSpPr>
              <a:grpSpLocks/>
            </p:cNvGrpSpPr>
            <p:nvPr/>
          </p:nvGrpSpPr>
          <p:grpSpPr bwMode="auto">
            <a:xfrm>
              <a:off x="4800" y="2016"/>
              <a:ext cx="480" cy="212"/>
              <a:chOff x="3792" y="3168"/>
              <a:chExt cx="480" cy="212"/>
            </a:xfrm>
          </p:grpSpPr>
          <p:sp>
            <p:nvSpPr>
              <p:cNvPr id="360495" name="Line 47"/>
              <p:cNvSpPr>
                <a:spLocks noChangeShapeType="1"/>
              </p:cNvSpPr>
              <p:nvPr/>
            </p:nvSpPr>
            <p:spPr bwMode="auto">
              <a:xfrm>
                <a:off x="3840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6" name="Text Box 48"/>
              <p:cNvSpPr txBox="1">
                <a:spLocks noChangeArrowheads="1"/>
              </p:cNvSpPr>
              <p:nvPr/>
            </p:nvSpPr>
            <p:spPr bwMode="auto">
              <a:xfrm>
                <a:off x="3792" y="316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other</a:t>
                </a:r>
              </a:p>
            </p:txBody>
          </p:sp>
        </p:grpSp>
        <p:grpSp>
          <p:nvGrpSpPr>
            <p:cNvPr id="360497" name="Group 49"/>
            <p:cNvGrpSpPr>
              <a:grpSpLocks/>
            </p:cNvGrpSpPr>
            <p:nvPr/>
          </p:nvGrpSpPr>
          <p:grpSpPr bwMode="auto">
            <a:xfrm>
              <a:off x="1248" y="2016"/>
              <a:ext cx="480" cy="212"/>
              <a:chOff x="1728" y="2688"/>
              <a:chExt cx="480" cy="212"/>
            </a:xfrm>
          </p:grpSpPr>
          <p:sp>
            <p:nvSpPr>
              <p:cNvPr id="360498" name="Text Box 50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499" name="Line 51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0" name="Text Box 52"/>
            <p:cNvSpPr txBox="1">
              <a:spLocks noChangeArrowheads="1"/>
            </p:cNvSpPr>
            <p:nvPr/>
          </p:nvSpPr>
          <p:spPr bwMode="auto">
            <a:xfrm>
              <a:off x="1968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01" name="Group 53"/>
            <p:cNvGrpSpPr>
              <a:grpSpLocks/>
            </p:cNvGrpSpPr>
            <p:nvPr/>
          </p:nvGrpSpPr>
          <p:grpSpPr bwMode="auto">
            <a:xfrm>
              <a:off x="2400" y="2016"/>
              <a:ext cx="480" cy="212"/>
              <a:chOff x="1728" y="2688"/>
              <a:chExt cx="480" cy="212"/>
            </a:xfrm>
          </p:grpSpPr>
          <p:sp>
            <p:nvSpPr>
              <p:cNvPr id="360502" name="Text Box 54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03" name="Line 55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4" name="Text Box 56"/>
            <p:cNvSpPr txBox="1">
              <a:spLocks noChangeArrowheads="1"/>
            </p:cNvSpPr>
            <p:nvPr/>
          </p:nvSpPr>
          <p:spPr bwMode="auto">
            <a:xfrm>
              <a:off x="3120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grpSp>
          <p:nvGrpSpPr>
            <p:cNvPr id="360505" name="Group 57"/>
            <p:cNvGrpSpPr>
              <a:grpSpLocks/>
            </p:cNvGrpSpPr>
            <p:nvPr/>
          </p:nvGrpSpPr>
          <p:grpSpPr bwMode="auto">
            <a:xfrm>
              <a:off x="3552" y="2016"/>
              <a:ext cx="384" cy="212"/>
              <a:chOff x="3120" y="2544"/>
              <a:chExt cx="384" cy="212"/>
            </a:xfrm>
          </p:grpSpPr>
          <p:sp>
            <p:nvSpPr>
              <p:cNvPr id="360506" name="Line 58"/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07" name="Text Box 59"/>
              <p:cNvSpPr txBox="1">
                <a:spLocks noChangeArrowheads="1"/>
              </p:cNvSpPr>
              <p:nvPr/>
            </p:nvSpPr>
            <p:spPr bwMode="auto">
              <a:xfrm>
                <a:off x="3120" y="2544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+ | -</a:t>
                </a:r>
              </a:p>
            </p:txBody>
          </p:sp>
        </p:grpSp>
        <p:grpSp>
          <p:nvGrpSpPr>
            <p:cNvPr id="360508" name="Group 60"/>
            <p:cNvGrpSpPr>
              <a:grpSpLocks/>
            </p:cNvGrpSpPr>
            <p:nvPr/>
          </p:nvGrpSpPr>
          <p:grpSpPr bwMode="auto">
            <a:xfrm>
              <a:off x="4128" y="2016"/>
              <a:ext cx="480" cy="212"/>
              <a:chOff x="1728" y="2688"/>
              <a:chExt cx="480" cy="212"/>
            </a:xfrm>
          </p:grpSpPr>
          <p:sp>
            <p:nvSpPr>
              <p:cNvPr id="360509" name="Text Box 61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10" name="Line 62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11" name="Text Box 63"/>
            <p:cNvSpPr txBox="1">
              <a:spLocks noChangeArrowheads="1"/>
            </p:cNvSpPr>
            <p:nvPr/>
          </p:nvSpPr>
          <p:spPr bwMode="auto">
            <a:xfrm>
              <a:off x="672" y="163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360512" name="Text Box 64"/>
            <p:cNvSpPr txBox="1">
              <a:spLocks noChangeArrowheads="1"/>
            </p:cNvSpPr>
            <p:nvPr/>
          </p:nvSpPr>
          <p:spPr bwMode="auto">
            <a:xfrm>
              <a:off x="163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3" name="Text Box 65"/>
            <p:cNvSpPr txBox="1">
              <a:spLocks noChangeArrowheads="1"/>
            </p:cNvSpPr>
            <p:nvPr/>
          </p:nvSpPr>
          <p:spPr bwMode="auto">
            <a:xfrm>
              <a:off x="384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4" name="Text Box 66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5" name="Text Box 67"/>
            <p:cNvSpPr txBox="1">
              <a:spLocks noChangeArrowheads="1"/>
            </p:cNvSpPr>
            <p:nvPr/>
          </p:nvSpPr>
          <p:spPr bwMode="auto">
            <a:xfrm>
              <a:off x="240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sp>
          <p:nvSpPr>
            <p:cNvPr id="360516" name="Text Box 68"/>
            <p:cNvSpPr txBox="1">
              <a:spLocks noChangeArrowheads="1"/>
            </p:cNvSpPr>
            <p:nvPr/>
          </p:nvSpPr>
          <p:spPr bwMode="auto">
            <a:xfrm>
              <a:off x="451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cxnSp>
          <p:nvCxnSpPr>
            <p:cNvPr id="360517" name="AutoShape 69"/>
            <p:cNvCxnSpPr>
              <a:cxnSpLocks noChangeShapeType="1"/>
              <a:stCxn id="360498" idx="3"/>
              <a:endCxn id="360479" idx="7"/>
            </p:cNvCxnSpPr>
            <p:nvPr/>
          </p:nvCxnSpPr>
          <p:spPr bwMode="auto">
            <a:xfrm flipV="1">
              <a:off x="1728" y="2106"/>
              <a:ext cx="198" cy="16"/>
            </a:xfrm>
            <a:prstGeom prst="curvedConnector4">
              <a:avLst>
                <a:gd name="adj1" fmla="val -7074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8" name="AutoShape 70"/>
            <p:cNvCxnSpPr>
              <a:cxnSpLocks noChangeShapeType="1"/>
              <a:stCxn id="360502" idx="3"/>
              <a:endCxn id="360485" idx="7"/>
            </p:cNvCxnSpPr>
            <p:nvPr/>
          </p:nvCxnSpPr>
          <p:spPr bwMode="auto">
            <a:xfrm flipV="1">
              <a:off x="2880" y="2106"/>
              <a:ext cx="198" cy="16"/>
            </a:xfrm>
            <a:prstGeom prst="curvedConnector4">
              <a:avLst>
                <a:gd name="adj1" fmla="val -6569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9" name="AutoShape 71"/>
            <p:cNvCxnSpPr>
              <a:cxnSpLocks noChangeShapeType="1"/>
              <a:stCxn id="360509" idx="3"/>
              <a:endCxn id="360488" idx="7"/>
            </p:cNvCxnSpPr>
            <p:nvPr/>
          </p:nvCxnSpPr>
          <p:spPr bwMode="auto">
            <a:xfrm flipV="1">
              <a:off x="4608" y="2106"/>
              <a:ext cx="198" cy="16"/>
            </a:xfrm>
            <a:prstGeom prst="curvedConnector4">
              <a:avLst>
                <a:gd name="adj1" fmla="val -18690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0" name="AutoShape 72"/>
            <p:cNvCxnSpPr>
              <a:cxnSpLocks noChangeShapeType="1"/>
            </p:cNvCxnSpPr>
            <p:nvPr/>
          </p:nvCxnSpPr>
          <p:spPr bwMode="auto">
            <a:xfrm rot="16200000" flipH="1">
              <a:off x="4079" y="1729"/>
              <a:ext cx="1" cy="1248"/>
            </a:xfrm>
            <a:prstGeom prst="curvedConnector3">
              <a:avLst>
                <a:gd name="adj1" fmla="val 1440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1" name="AutoShape 73"/>
            <p:cNvCxnSpPr>
              <a:cxnSpLocks noChangeShapeType="1"/>
              <a:stCxn id="360479" idx="4"/>
              <a:endCxn id="360482" idx="3"/>
            </p:cNvCxnSpPr>
            <p:nvPr/>
          </p:nvCxnSpPr>
          <p:spPr bwMode="auto">
            <a:xfrm rot="5400000" flipH="1" flipV="1">
              <a:off x="2568" y="1566"/>
              <a:ext cx="42" cy="1530"/>
            </a:xfrm>
            <a:prstGeom prst="curvedConnector3">
              <a:avLst>
                <a:gd name="adj1" fmla="val -34285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522" name="Text Box 74"/>
            <p:cNvSpPr txBox="1">
              <a:spLocks noChangeArrowheads="1"/>
            </p:cNvSpPr>
            <p:nvPr/>
          </p:nvSpPr>
          <p:spPr bwMode="auto">
            <a:xfrm>
              <a:off x="5376" y="201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sp>
        <p:nvSpPr>
          <p:cNvPr id="360524" name="Text Box 76"/>
          <p:cNvSpPr txBox="1">
            <a:spLocks noChangeArrowheads="1"/>
          </p:cNvSpPr>
          <p:nvPr/>
        </p:nvSpPr>
        <p:spPr bwMode="auto">
          <a:xfrm>
            <a:off x="6324600" y="5181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360542" name="Text Box 94"/>
          <p:cNvSpPr txBox="1">
            <a:spLocks noChangeArrowheads="1"/>
          </p:cNvSpPr>
          <p:nvPr/>
        </p:nvSpPr>
        <p:spPr bwMode="auto">
          <a:xfrm>
            <a:off x="1295400" y="487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grpSp>
        <p:nvGrpSpPr>
          <p:cNvPr id="360544" name="Group 96"/>
          <p:cNvGrpSpPr>
            <a:grpSpLocks/>
          </p:cNvGrpSpPr>
          <p:nvPr/>
        </p:nvGrpSpPr>
        <p:grpSpPr bwMode="auto">
          <a:xfrm>
            <a:off x="1219200" y="4267200"/>
            <a:ext cx="4495800" cy="990600"/>
            <a:chOff x="1344" y="2880"/>
            <a:chExt cx="2832" cy="624"/>
          </a:xfrm>
        </p:grpSpPr>
        <p:sp>
          <p:nvSpPr>
            <p:cNvPr id="360525" name="Line 77"/>
            <p:cNvSpPr>
              <a:spLocks noChangeShapeType="1"/>
            </p:cNvSpPr>
            <p:nvPr/>
          </p:nvSpPr>
          <p:spPr bwMode="auto">
            <a:xfrm>
              <a:off x="1344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6" name="Oval 78"/>
            <p:cNvSpPr>
              <a:spLocks noChangeArrowheads="1"/>
            </p:cNvSpPr>
            <p:nvPr/>
          </p:nvSpPr>
          <p:spPr bwMode="auto">
            <a:xfrm>
              <a:off x="1968" y="321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7" name="Line 79"/>
            <p:cNvSpPr>
              <a:spLocks noChangeShapeType="1"/>
            </p:cNvSpPr>
            <p:nvPr/>
          </p:nvSpPr>
          <p:spPr bwMode="auto">
            <a:xfrm>
              <a:off x="2256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8" name="Text Box 80"/>
            <p:cNvSpPr txBox="1">
              <a:spLocks noChangeArrowheads="1"/>
            </p:cNvSpPr>
            <p:nvPr/>
          </p:nvSpPr>
          <p:spPr bwMode="auto">
            <a:xfrm>
              <a:off x="1392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29" name="Text Box 81"/>
            <p:cNvSpPr txBox="1">
              <a:spLocks noChangeArrowheads="1"/>
            </p:cNvSpPr>
            <p:nvPr/>
          </p:nvSpPr>
          <p:spPr bwMode="auto">
            <a:xfrm>
              <a:off x="2304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30" name="Text Box 82"/>
            <p:cNvSpPr txBox="1">
              <a:spLocks noChangeArrowheads="1"/>
            </p:cNvSpPr>
            <p:nvPr/>
          </p:nvSpPr>
          <p:spPr bwMode="auto">
            <a:xfrm>
              <a:off x="1968" y="326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360531" name="Line 83"/>
            <p:cNvSpPr>
              <a:spLocks noChangeShapeType="1"/>
            </p:cNvSpPr>
            <p:nvPr/>
          </p:nvSpPr>
          <p:spPr bwMode="auto">
            <a:xfrm>
              <a:off x="3168" y="336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32" name="Text Box 84"/>
            <p:cNvSpPr txBox="1">
              <a:spLocks noChangeArrowheads="1"/>
            </p:cNvSpPr>
            <p:nvPr/>
          </p:nvSpPr>
          <p:spPr bwMode="auto">
            <a:xfrm>
              <a:off x="3168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grpSp>
          <p:nvGrpSpPr>
            <p:cNvPr id="360533" name="Group 85"/>
            <p:cNvGrpSpPr>
              <a:grpSpLocks/>
            </p:cNvGrpSpPr>
            <p:nvPr/>
          </p:nvGrpSpPr>
          <p:grpSpPr bwMode="auto">
            <a:xfrm>
              <a:off x="3696" y="3216"/>
              <a:ext cx="288" cy="288"/>
              <a:chOff x="3696" y="1152"/>
              <a:chExt cx="288" cy="288"/>
            </a:xfrm>
          </p:grpSpPr>
          <p:sp>
            <p:nvSpPr>
              <p:cNvPr id="360534" name="Oval 86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5" name="Oval 87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6" name="Text Box 88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27</a:t>
                </a:r>
              </a:p>
            </p:txBody>
          </p:sp>
        </p:grpSp>
        <p:grpSp>
          <p:nvGrpSpPr>
            <p:cNvPr id="360537" name="Group 89"/>
            <p:cNvGrpSpPr>
              <a:grpSpLocks/>
            </p:cNvGrpSpPr>
            <p:nvPr/>
          </p:nvGrpSpPr>
          <p:grpSpPr bwMode="auto">
            <a:xfrm>
              <a:off x="2880" y="3216"/>
              <a:ext cx="288" cy="288"/>
              <a:chOff x="2880" y="1152"/>
              <a:chExt cx="288" cy="288"/>
            </a:xfrm>
          </p:grpSpPr>
          <p:sp>
            <p:nvSpPr>
              <p:cNvPr id="360538" name="Oval 9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9" name="Text Box 9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26</a:t>
                </a:r>
              </a:p>
            </p:txBody>
          </p:sp>
          <p:cxnSp>
            <p:nvCxnSpPr>
              <p:cNvPr id="360540" name="AutoShape 92"/>
              <p:cNvCxnSpPr>
                <a:cxnSpLocks noChangeShapeType="1"/>
                <a:stCxn id="360538" idx="7"/>
                <a:endCxn id="360539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41" name="Text Box 93"/>
            <p:cNvSpPr txBox="1">
              <a:spLocks noChangeArrowheads="1"/>
            </p:cNvSpPr>
            <p:nvPr/>
          </p:nvSpPr>
          <p:spPr bwMode="auto">
            <a:xfrm>
              <a:off x="2688" y="2880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sp>
          <p:nvSpPr>
            <p:cNvPr id="360543" name="Text Box 95"/>
            <p:cNvSpPr txBox="1">
              <a:spLocks noChangeArrowheads="1"/>
            </p:cNvSpPr>
            <p:nvPr/>
          </p:nvSpPr>
          <p:spPr bwMode="auto">
            <a:xfrm>
              <a:off x="3840" y="31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grpSp>
        <p:nvGrpSpPr>
          <p:cNvPr id="360582" name="Group 134"/>
          <p:cNvGrpSpPr>
            <a:grpSpLocks/>
          </p:cNvGrpSpPr>
          <p:nvPr/>
        </p:nvGrpSpPr>
        <p:grpSpPr bwMode="auto">
          <a:xfrm>
            <a:off x="1219200" y="2895600"/>
            <a:ext cx="6781800" cy="990600"/>
            <a:chOff x="768" y="2016"/>
            <a:chExt cx="4272" cy="624"/>
          </a:xfrm>
        </p:grpSpPr>
        <p:sp>
          <p:nvSpPr>
            <p:cNvPr id="360546" name="Line 98"/>
            <p:cNvSpPr>
              <a:spLocks noChangeShapeType="1"/>
            </p:cNvSpPr>
            <p:nvPr/>
          </p:nvSpPr>
          <p:spPr bwMode="auto">
            <a:xfrm>
              <a:off x="768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9" name="Text Box 101"/>
            <p:cNvSpPr txBox="1">
              <a:spLocks noChangeArrowheads="1"/>
            </p:cNvSpPr>
            <p:nvPr/>
          </p:nvSpPr>
          <p:spPr bwMode="auto">
            <a:xfrm>
              <a:off x="816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47" name="Oval 99"/>
            <p:cNvSpPr>
              <a:spLocks noChangeArrowheads="1"/>
            </p:cNvSpPr>
            <p:nvPr/>
          </p:nvSpPr>
          <p:spPr bwMode="auto">
            <a:xfrm>
              <a:off x="1392" y="23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8" name="Line 100"/>
            <p:cNvSpPr>
              <a:spLocks noChangeShapeType="1"/>
            </p:cNvSpPr>
            <p:nvPr/>
          </p:nvSpPr>
          <p:spPr bwMode="auto">
            <a:xfrm>
              <a:off x="1680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50" name="Text Box 102"/>
            <p:cNvSpPr txBox="1">
              <a:spLocks noChangeArrowheads="1"/>
            </p:cNvSpPr>
            <p:nvPr/>
          </p:nvSpPr>
          <p:spPr bwMode="auto">
            <a:xfrm>
              <a:off x="1728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51" name="Text Box 103"/>
            <p:cNvSpPr txBox="1">
              <a:spLocks noChangeArrowheads="1"/>
            </p:cNvSpPr>
            <p:nvPr/>
          </p:nvSpPr>
          <p:spPr bwMode="auto">
            <a:xfrm>
              <a:off x="1392" y="240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20</a:t>
              </a:r>
            </a:p>
          </p:txBody>
        </p:sp>
        <p:sp>
          <p:nvSpPr>
            <p:cNvPr id="360563" name="Text Box 115"/>
            <p:cNvSpPr txBox="1">
              <a:spLocks noChangeArrowheads="1"/>
            </p:cNvSpPr>
            <p:nvPr/>
          </p:nvSpPr>
          <p:spPr bwMode="auto">
            <a:xfrm>
              <a:off x="2352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  <p:sp>
          <p:nvSpPr>
            <p:cNvPr id="360570" name="Line 122"/>
            <p:cNvSpPr>
              <a:spLocks noChangeShapeType="1"/>
            </p:cNvSpPr>
            <p:nvPr/>
          </p:nvSpPr>
          <p:spPr bwMode="auto">
            <a:xfrm>
              <a:off x="2592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71" name="Text Box 123"/>
            <p:cNvSpPr txBox="1">
              <a:spLocks noChangeArrowheads="1"/>
            </p:cNvSpPr>
            <p:nvPr/>
          </p:nvSpPr>
          <p:spPr bwMode="auto">
            <a:xfrm>
              <a:off x="2592" y="230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72" name="Group 124"/>
            <p:cNvGrpSpPr>
              <a:grpSpLocks/>
            </p:cNvGrpSpPr>
            <p:nvPr/>
          </p:nvGrpSpPr>
          <p:grpSpPr bwMode="auto">
            <a:xfrm>
              <a:off x="2304" y="2352"/>
              <a:ext cx="288" cy="288"/>
              <a:chOff x="2880" y="1152"/>
              <a:chExt cx="288" cy="288"/>
            </a:xfrm>
          </p:grpSpPr>
          <p:sp>
            <p:nvSpPr>
              <p:cNvPr id="360573" name="Oval 12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74" name="Text Box 126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21</a:t>
                </a:r>
              </a:p>
            </p:txBody>
          </p:sp>
          <p:cxnSp>
            <p:nvCxnSpPr>
              <p:cNvPr id="360575" name="AutoShape 127"/>
              <p:cNvCxnSpPr>
                <a:cxnSpLocks noChangeShapeType="1"/>
                <a:stCxn id="360573" idx="7"/>
                <a:endCxn id="360574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76" name="Text Box 128"/>
            <p:cNvSpPr txBox="1">
              <a:spLocks noChangeArrowheads="1"/>
            </p:cNvSpPr>
            <p:nvPr/>
          </p:nvSpPr>
          <p:spPr bwMode="auto">
            <a:xfrm>
              <a:off x="2112" y="2016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grpSp>
          <p:nvGrpSpPr>
            <p:cNvPr id="360581" name="Group 133"/>
            <p:cNvGrpSpPr>
              <a:grpSpLocks/>
            </p:cNvGrpSpPr>
            <p:nvPr/>
          </p:nvGrpSpPr>
          <p:grpSpPr bwMode="auto">
            <a:xfrm>
              <a:off x="2880" y="2016"/>
              <a:ext cx="2160" cy="624"/>
              <a:chOff x="3120" y="2016"/>
              <a:chExt cx="2160" cy="624"/>
            </a:xfrm>
          </p:grpSpPr>
          <p:grpSp>
            <p:nvGrpSpPr>
              <p:cNvPr id="360577" name="Group 129"/>
              <p:cNvGrpSpPr>
                <a:grpSpLocks/>
              </p:cNvGrpSpPr>
              <p:nvPr/>
            </p:nvGrpSpPr>
            <p:grpSpPr bwMode="auto">
              <a:xfrm>
                <a:off x="3888" y="2016"/>
                <a:ext cx="1248" cy="624"/>
                <a:chOff x="2160" y="2016"/>
                <a:chExt cx="1248" cy="624"/>
              </a:xfrm>
            </p:grpSpPr>
            <p:grpSp>
              <p:nvGrpSpPr>
                <p:cNvPr id="360554" name="Group 106"/>
                <p:cNvGrpSpPr>
                  <a:grpSpLocks/>
                </p:cNvGrpSpPr>
                <p:nvPr/>
              </p:nvGrpSpPr>
              <p:grpSpPr bwMode="auto">
                <a:xfrm>
                  <a:off x="3120" y="2352"/>
                  <a:ext cx="288" cy="288"/>
                  <a:chOff x="3696" y="1152"/>
                  <a:chExt cx="288" cy="288"/>
                </a:xfrm>
              </p:grpSpPr>
              <p:sp>
                <p:nvSpPr>
                  <p:cNvPr id="360555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6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200"/>
                    <a:ext cx="192" cy="19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7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24</a:t>
                    </a:r>
                  </a:p>
                </p:txBody>
              </p:sp>
            </p:grpSp>
            <p:sp>
              <p:nvSpPr>
                <p:cNvPr id="360552" name="Line 104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52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592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other</a:t>
                  </a:r>
                </a:p>
              </p:txBody>
            </p:sp>
            <p:grpSp>
              <p:nvGrpSpPr>
                <p:cNvPr id="360558" name="Group 110"/>
                <p:cNvGrpSpPr>
                  <a:grpSpLocks/>
                </p:cNvGrpSpPr>
                <p:nvPr/>
              </p:nvGrpSpPr>
              <p:grpSpPr bwMode="auto">
                <a:xfrm>
                  <a:off x="2304" y="2352"/>
                  <a:ext cx="288" cy="288"/>
                  <a:chOff x="2880" y="1152"/>
                  <a:chExt cx="288" cy="288"/>
                </a:xfrm>
              </p:grpSpPr>
              <p:sp>
                <p:nvSpPr>
                  <p:cNvPr id="36055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60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23</a:t>
                    </a:r>
                  </a:p>
                </p:txBody>
              </p:sp>
              <p:cxnSp>
                <p:nvCxnSpPr>
                  <p:cNvPr id="360561" name="AutoShape 113"/>
                  <p:cNvCxnSpPr>
                    <a:cxnSpLocks noChangeShapeType="1"/>
                    <a:stCxn id="360559" idx="7"/>
                    <a:endCxn id="360560" idx="0"/>
                  </p:cNvCxnSpPr>
                  <p:nvPr/>
                </p:nvCxnSpPr>
                <p:spPr bwMode="auto">
                  <a:xfrm rot="16200000" flipH="1" flipV="1">
                    <a:off x="3072" y="1146"/>
                    <a:ext cx="6" cy="102"/>
                  </a:xfrm>
                  <a:prstGeom prst="curvedConnector3">
                    <a:avLst>
                      <a:gd name="adj1" fmla="val -3100005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6056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160" y="2016"/>
                  <a:ext cx="62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1600"/>
                    <a:t>      digit</a:t>
                  </a:r>
                </a:p>
              </p:txBody>
            </p:sp>
          </p:grpSp>
          <p:grpSp>
            <p:nvGrpSpPr>
              <p:cNvPr id="360578" name="Group 130"/>
              <p:cNvGrpSpPr>
                <a:grpSpLocks/>
              </p:cNvGrpSpPr>
              <p:nvPr/>
            </p:nvGrpSpPr>
            <p:grpSpPr bwMode="auto">
              <a:xfrm>
                <a:off x="3120" y="2304"/>
                <a:ext cx="912" cy="336"/>
                <a:chOff x="2304" y="2304"/>
                <a:chExt cx="912" cy="336"/>
              </a:xfrm>
            </p:grpSpPr>
            <p:sp>
              <p:nvSpPr>
                <p:cNvPr id="360566" name="Oval 118"/>
                <p:cNvSpPr>
                  <a:spLocks noChangeArrowheads="1"/>
                </p:cNvSpPr>
                <p:nvPr/>
              </p:nvSpPr>
              <p:spPr bwMode="auto">
                <a:xfrm>
                  <a:off x="2304" y="235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7" name="Line 119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8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640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digit</a:t>
                  </a:r>
                </a:p>
              </p:txBody>
            </p:sp>
            <p:sp>
              <p:nvSpPr>
                <p:cNvPr id="36056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304" y="2400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22</a:t>
                  </a:r>
                </a:p>
              </p:txBody>
            </p:sp>
          </p:grpSp>
          <p:sp>
            <p:nvSpPr>
              <p:cNvPr id="360580" name="Text Box 132"/>
              <p:cNvSpPr txBox="1">
                <a:spLocks noChangeArrowheads="1"/>
              </p:cNvSpPr>
              <p:nvPr/>
            </p:nvSpPr>
            <p:spPr bwMode="auto">
              <a:xfrm>
                <a:off x="5040" y="230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*</a:t>
                </a:r>
              </a:p>
            </p:txBody>
          </p:sp>
        </p:grpSp>
      </p:grpSp>
      <p:sp>
        <p:nvSpPr>
          <p:cNvPr id="360583" name="Text Box 135"/>
          <p:cNvSpPr txBox="1">
            <a:spLocks noChangeArrowheads="1"/>
          </p:cNvSpPr>
          <p:nvPr/>
        </p:nvSpPr>
        <p:spPr bwMode="auto">
          <a:xfrm>
            <a:off x="533400" y="5541386"/>
            <a:ext cx="792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Questions:   Is ordering important for unsigned #s ?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                     Why are there no TDs for  </a:t>
            </a:r>
            <a:r>
              <a:rPr lang="en-US" sz="2400" dirty="0">
                <a:latin typeface="Courier New" pitchFamily="49" charset="0"/>
              </a:rPr>
              <a:t>then, else, if </a:t>
            </a:r>
            <a:r>
              <a:rPr lang="en-US" sz="2400" dirty="0"/>
              <a:t>?</a:t>
            </a:r>
          </a:p>
        </p:txBody>
      </p:sp>
      <p:sp>
        <p:nvSpPr>
          <p:cNvPr id="360584" name="Text Box 136"/>
          <p:cNvSpPr txBox="1">
            <a:spLocks noChangeArrowheads="1"/>
          </p:cNvSpPr>
          <p:nvPr/>
        </p:nvSpPr>
        <p:spPr bwMode="auto">
          <a:xfrm>
            <a:off x="5486400" y="4038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return(num, install_num())</a:t>
            </a:r>
          </a:p>
        </p:txBody>
      </p:sp>
    </p:spTree>
    <p:extLst>
      <p:ext uri="{BB962C8B-B14F-4D97-AF65-F5344CB8AC3E}">
        <p14:creationId xmlns:p14="http://schemas.microsoft.com/office/powerpoint/2010/main" xmlns="" val="13042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QUESTION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7315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/>
              <a:t>What would the transition diagram (TD) for strings containing each vowel, in their strict lexicographical order, look like?</a:t>
            </a:r>
          </a:p>
        </p:txBody>
      </p:sp>
    </p:spTree>
    <p:extLst>
      <p:ext uri="{BB962C8B-B14F-4D97-AF65-F5344CB8AC3E}">
        <p14:creationId xmlns:p14="http://schemas.microsoft.com/office/powerpoint/2010/main" xmlns="" val="2686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Answer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676400" y="1524000"/>
            <a:ext cx="6629400" cy="1066800"/>
            <a:chOff x="816" y="960"/>
            <a:chExt cx="4176" cy="672"/>
          </a:xfrm>
        </p:grpSpPr>
        <p:sp>
          <p:nvSpPr>
            <p:cNvPr id="32818" name="Text Box 4"/>
            <p:cNvSpPr txBox="1">
              <a:spLocks noChangeArrowheads="1"/>
            </p:cNvSpPr>
            <p:nvPr/>
          </p:nvSpPr>
          <p:spPr bwMode="auto">
            <a:xfrm>
              <a:off x="864" y="1008"/>
              <a:ext cx="408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cons  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  B | C | D | F | G | H | J | … | N | P | … | T | V | .. | Z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string  cons* A cons* E cons* I cons* O cons* U cons*</a:t>
              </a:r>
            </a:p>
          </p:txBody>
        </p:sp>
        <p:sp>
          <p:nvSpPr>
            <p:cNvPr id="32819" name="Rectangle 5"/>
            <p:cNvSpPr>
              <a:spLocks noChangeArrowheads="1"/>
            </p:cNvSpPr>
            <p:nvPr/>
          </p:nvSpPr>
          <p:spPr bwMode="auto">
            <a:xfrm>
              <a:off x="816" y="960"/>
              <a:ext cx="41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800100" y="4038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1485900" y="3276600"/>
            <a:ext cx="6553200" cy="990600"/>
            <a:chOff x="1056" y="2064"/>
            <a:chExt cx="4128" cy="624"/>
          </a:xfrm>
        </p:grpSpPr>
        <p:grpSp>
          <p:nvGrpSpPr>
            <p:cNvPr id="32785" name="Group 8"/>
            <p:cNvGrpSpPr>
              <a:grpSpLocks/>
            </p:cNvGrpSpPr>
            <p:nvPr/>
          </p:nvGrpSpPr>
          <p:grpSpPr bwMode="auto">
            <a:xfrm>
              <a:off x="4896" y="2400"/>
              <a:ext cx="288" cy="288"/>
              <a:chOff x="1824" y="2832"/>
              <a:chExt cx="288" cy="288"/>
            </a:xfrm>
          </p:grpSpPr>
          <p:sp>
            <p:nvSpPr>
              <p:cNvPr id="32816" name="Oval 9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Oval 1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6" name="Oval 11"/>
            <p:cNvSpPr>
              <a:spLocks noChangeArrowheads="1"/>
            </p:cNvSpPr>
            <p:nvPr/>
          </p:nvSpPr>
          <p:spPr bwMode="auto">
            <a:xfrm>
              <a:off x="398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12"/>
            <p:cNvSpPr>
              <a:spLocks noChangeArrowheads="1"/>
            </p:cNvSpPr>
            <p:nvPr/>
          </p:nvSpPr>
          <p:spPr bwMode="auto">
            <a:xfrm>
              <a:off x="3408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Oval 13"/>
            <p:cNvSpPr>
              <a:spLocks noChangeArrowheads="1"/>
            </p:cNvSpPr>
            <p:nvPr/>
          </p:nvSpPr>
          <p:spPr bwMode="auto">
            <a:xfrm>
              <a:off x="2832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Oval 14"/>
            <p:cNvSpPr>
              <a:spLocks noChangeArrowheads="1"/>
            </p:cNvSpPr>
            <p:nvPr/>
          </p:nvSpPr>
          <p:spPr bwMode="auto">
            <a:xfrm>
              <a:off x="2256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Oval 15"/>
            <p:cNvSpPr>
              <a:spLocks noChangeArrowheads="1"/>
            </p:cNvSpPr>
            <p:nvPr/>
          </p:nvSpPr>
          <p:spPr bwMode="auto">
            <a:xfrm>
              <a:off x="1680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Oval 16"/>
            <p:cNvSpPr>
              <a:spLocks noChangeArrowheads="1"/>
            </p:cNvSpPr>
            <p:nvPr/>
          </p:nvSpPr>
          <p:spPr bwMode="auto">
            <a:xfrm>
              <a:off x="110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17"/>
            <p:cNvSpPr>
              <a:spLocks noChangeShapeType="1"/>
            </p:cNvSpPr>
            <p:nvPr/>
          </p:nvSpPr>
          <p:spPr bwMode="auto">
            <a:xfrm>
              <a:off x="1392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18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Line 19"/>
            <p:cNvSpPr>
              <a:spLocks noChangeShapeType="1"/>
            </p:cNvSpPr>
            <p:nvPr/>
          </p:nvSpPr>
          <p:spPr bwMode="auto">
            <a:xfrm>
              <a:off x="2544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21"/>
            <p:cNvSpPr>
              <a:spLocks noChangeShapeType="1"/>
            </p:cNvSpPr>
            <p:nvPr/>
          </p:nvSpPr>
          <p:spPr bwMode="auto">
            <a:xfrm>
              <a:off x="3696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22"/>
            <p:cNvSpPr>
              <a:spLocks noChangeShapeType="1"/>
            </p:cNvSpPr>
            <p:nvPr/>
          </p:nvSpPr>
          <p:spPr bwMode="auto">
            <a:xfrm>
              <a:off x="4272" y="254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Text Box 23"/>
            <p:cNvSpPr txBox="1">
              <a:spLocks noChangeArrowheads="1"/>
            </p:cNvSpPr>
            <p:nvPr/>
          </p:nvSpPr>
          <p:spPr bwMode="auto">
            <a:xfrm>
              <a:off x="4320" y="235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other</a:t>
              </a:r>
            </a:p>
          </p:txBody>
        </p:sp>
        <p:sp>
          <p:nvSpPr>
            <p:cNvPr id="32799" name="Text Box 24"/>
            <p:cNvSpPr txBox="1">
              <a:spLocks noChangeArrowheads="1"/>
            </p:cNvSpPr>
            <p:nvPr/>
          </p:nvSpPr>
          <p:spPr bwMode="auto">
            <a:xfrm>
              <a:off x="3744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2800" name="Text Box 25"/>
            <p:cNvSpPr txBox="1">
              <a:spLocks noChangeArrowheads="1"/>
            </p:cNvSpPr>
            <p:nvPr/>
          </p:nvSpPr>
          <p:spPr bwMode="auto">
            <a:xfrm>
              <a:off x="312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2801" name="Text Box 26"/>
            <p:cNvSpPr txBox="1">
              <a:spLocks noChangeArrowheads="1"/>
            </p:cNvSpPr>
            <p:nvPr/>
          </p:nvSpPr>
          <p:spPr bwMode="auto">
            <a:xfrm>
              <a:off x="2592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802" name="Text Box 27"/>
            <p:cNvSpPr txBox="1">
              <a:spLocks noChangeArrowheads="1"/>
            </p:cNvSpPr>
            <p:nvPr/>
          </p:nvSpPr>
          <p:spPr bwMode="auto">
            <a:xfrm>
              <a:off x="2016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803" name="Text Box 28"/>
            <p:cNvSpPr txBox="1">
              <a:spLocks noChangeArrowheads="1"/>
            </p:cNvSpPr>
            <p:nvPr/>
          </p:nvSpPr>
          <p:spPr bwMode="auto">
            <a:xfrm>
              <a:off x="144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2804" name="AutoShape 29"/>
            <p:cNvCxnSpPr>
              <a:cxnSpLocks noChangeShapeType="1"/>
              <a:stCxn id="32791" idx="7"/>
              <a:endCxn id="32791" idx="1"/>
            </p:cNvCxnSpPr>
            <p:nvPr/>
          </p:nvCxnSpPr>
          <p:spPr bwMode="auto">
            <a:xfrm rot="-5400000" flipH="1" flipV="1">
              <a:off x="1247" y="234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05" name="AutoShape 30"/>
            <p:cNvCxnSpPr>
              <a:cxnSpLocks noChangeShapeType="1"/>
            </p:cNvCxnSpPr>
            <p:nvPr/>
          </p:nvCxnSpPr>
          <p:spPr bwMode="auto">
            <a:xfrm rot="-5400000" flipH="1" flipV="1">
              <a:off x="1829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06" name="AutoShape 31"/>
            <p:cNvCxnSpPr>
              <a:cxnSpLocks noChangeShapeType="1"/>
            </p:cNvCxnSpPr>
            <p:nvPr/>
          </p:nvCxnSpPr>
          <p:spPr bwMode="auto">
            <a:xfrm rot="-5400000" flipH="1" flipV="1">
              <a:off x="2405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07" name="AutoShape 32"/>
            <p:cNvCxnSpPr>
              <a:cxnSpLocks noChangeShapeType="1"/>
            </p:cNvCxnSpPr>
            <p:nvPr/>
          </p:nvCxnSpPr>
          <p:spPr bwMode="auto">
            <a:xfrm rot="-5400000" flipH="1" flipV="1">
              <a:off x="2981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08" name="AutoShape 33"/>
            <p:cNvCxnSpPr>
              <a:cxnSpLocks noChangeShapeType="1"/>
            </p:cNvCxnSpPr>
            <p:nvPr/>
          </p:nvCxnSpPr>
          <p:spPr bwMode="auto">
            <a:xfrm rot="-5400000" flipH="1" flipV="1">
              <a:off x="3557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809" name="AutoShape 34"/>
            <p:cNvCxnSpPr>
              <a:cxnSpLocks noChangeShapeType="1"/>
            </p:cNvCxnSpPr>
            <p:nvPr/>
          </p:nvCxnSpPr>
          <p:spPr bwMode="auto">
            <a:xfrm rot="-5400000" flipH="1" flipV="1">
              <a:off x="4133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810" name="Text Box 35"/>
            <p:cNvSpPr txBox="1">
              <a:spLocks noChangeArrowheads="1"/>
            </p:cNvSpPr>
            <p:nvPr/>
          </p:nvSpPr>
          <p:spPr bwMode="auto">
            <a:xfrm>
              <a:off x="393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1" name="Text Box 36"/>
            <p:cNvSpPr txBox="1">
              <a:spLocks noChangeArrowheads="1"/>
            </p:cNvSpPr>
            <p:nvPr/>
          </p:nvSpPr>
          <p:spPr bwMode="auto">
            <a:xfrm>
              <a:off x="3360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2" name="Text Box 37"/>
            <p:cNvSpPr txBox="1">
              <a:spLocks noChangeArrowheads="1"/>
            </p:cNvSpPr>
            <p:nvPr/>
          </p:nvSpPr>
          <p:spPr bwMode="auto">
            <a:xfrm>
              <a:off x="2784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3" name="Text Box 38"/>
            <p:cNvSpPr txBox="1">
              <a:spLocks noChangeArrowheads="1"/>
            </p:cNvSpPr>
            <p:nvPr/>
          </p:nvSpPr>
          <p:spPr bwMode="auto">
            <a:xfrm>
              <a:off x="2208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4" name="Text Box 39"/>
            <p:cNvSpPr txBox="1">
              <a:spLocks noChangeArrowheads="1"/>
            </p:cNvSpPr>
            <p:nvPr/>
          </p:nvSpPr>
          <p:spPr bwMode="auto">
            <a:xfrm>
              <a:off x="1632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5" name="Text Box 40"/>
            <p:cNvSpPr txBox="1">
              <a:spLocks noChangeArrowheads="1"/>
            </p:cNvSpPr>
            <p:nvPr/>
          </p:nvSpPr>
          <p:spPr bwMode="auto">
            <a:xfrm>
              <a:off x="105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</p:grpSp>
      <p:sp>
        <p:nvSpPr>
          <p:cNvPr id="32774" name="Text Box 41"/>
          <p:cNvSpPr txBox="1">
            <a:spLocks noChangeArrowheads="1"/>
          </p:cNvSpPr>
          <p:nvPr/>
        </p:nvSpPr>
        <p:spPr bwMode="auto">
          <a:xfrm>
            <a:off x="723900" y="3733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start</a:t>
            </a:r>
          </a:p>
        </p:txBody>
      </p:sp>
      <p:grpSp>
        <p:nvGrpSpPr>
          <p:cNvPr id="32775" name="Group 42"/>
          <p:cNvGrpSpPr>
            <a:grpSpLocks/>
          </p:cNvGrpSpPr>
          <p:nvPr/>
        </p:nvGrpSpPr>
        <p:grpSpPr bwMode="auto">
          <a:xfrm>
            <a:off x="3848100" y="5257800"/>
            <a:ext cx="838200" cy="609600"/>
            <a:chOff x="2736" y="3312"/>
            <a:chExt cx="528" cy="384"/>
          </a:xfrm>
        </p:grpSpPr>
        <p:sp>
          <p:nvSpPr>
            <p:cNvPr id="32783" name="Oval 43"/>
            <p:cNvSpPr>
              <a:spLocks noChangeArrowheads="1"/>
            </p:cNvSpPr>
            <p:nvPr/>
          </p:nvSpPr>
          <p:spPr bwMode="auto">
            <a:xfrm>
              <a:off x="2784" y="331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Text Box 44"/>
            <p:cNvSpPr txBox="1">
              <a:spLocks noChangeArrowheads="1"/>
            </p:cNvSpPr>
            <p:nvPr/>
          </p:nvSpPr>
          <p:spPr bwMode="auto">
            <a:xfrm>
              <a:off x="2736" y="336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32776" name="Line 45"/>
          <p:cNvSpPr>
            <a:spLocks noChangeShapeType="1"/>
          </p:cNvSpPr>
          <p:nvPr/>
        </p:nvSpPr>
        <p:spPr bwMode="auto">
          <a:xfrm>
            <a:off x="1790700" y="4267200"/>
            <a:ext cx="2133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46"/>
          <p:cNvSpPr>
            <a:spLocks noChangeShapeType="1"/>
          </p:cNvSpPr>
          <p:nvPr/>
        </p:nvSpPr>
        <p:spPr bwMode="auto">
          <a:xfrm>
            <a:off x="2781300" y="42672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47"/>
          <p:cNvSpPr>
            <a:spLocks noChangeShapeType="1"/>
          </p:cNvSpPr>
          <p:nvPr/>
        </p:nvSpPr>
        <p:spPr bwMode="auto">
          <a:xfrm>
            <a:off x="3619500" y="4267200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48"/>
          <p:cNvSpPr>
            <a:spLocks noChangeShapeType="1"/>
          </p:cNvSpPr>
          <p:nvPr/>
        </p:nvSpPr>
        <p:spPr bwMode="auto">
          <a:xfrm flipH="1">
            <a:off x="4305300" y="42672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49"/>
          <p:cNvSpPr>
            <a:spLocks noChangeShapeType="1"/>
          </p:cNvSpPr>
          <p:nvPr/>
        </p:nvSpPr>
        <p:spPr bwMode="auto">
          <a:xfrm flipH="1">
            <a:off x="4457700" y="42672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50"/>
          <p:cNvSpPr txBox="1">
            <a:spLocks noChangeArrowheads="1"/>
          </p:cNvSpPr>
          <p:nvPr/>
        </p:nvSpPr>
        <p:spPr bwMode="auto">
          <a:xfrm>
            <a:off x="7429500" y="4343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accept</a:t>
            </a:r>
          </a:p>
        </p:txBody>
      </p:sp>
      <p:sp>
        <p:nvSpPr>
          <p:cNvPr id="32782" name="Text Box 51"/>
          <p:cNvSpPr txBox="1">
            <a:spLocks noChangeArrowheads="1"/>
          </p:cNvSpPr>
          <p:nvPr/>
        </p:nvSpPr>
        <p:spPr bwMode="auto">
          <a:xfrm>
            <a:off x="5029200" y="5257800"/>
            <a:ext cx="342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Note:  The error path is taken if the character is other than a cons or the vowel in the </a:t>
            </a:r>
            <a:r>
              <a:rPr lang="en-US" sz="2000" b="1" dirty="0" err="1">
                <a:solidFill>
                  <a:srgbClr val="FF3300"/>
                </a:solidFill>
                <a:latin typeface="Times New Roman" pitchFamily="18" charset="0"/>
              </a:rPr>
              <a:t>lex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36182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9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Capturing Multiple Tokens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3879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Capturing keyword “begin”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3733800"/>
            <a:ext cx="3621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Capturing variable names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066800" y="5562600"/>
            <a:ext cx="583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00B050"/>
                </a:solidFill>
                <a:latin typeface="Times New Roman" pitchFamily="18" charset="0"/>
              </a:rPr>
              <a:t>What if both need to happen at the same time?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2286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1524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1905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Freeform 31"/>
          <p:cNvSpPr>
            <a:spLocks/>
          </p:cNvSpPr>
          <p:nvPr/>
        </p:nvSpPr>
        <p:spPr bwMode="auto">
          <a:xfrm>
            <a:off x="2362200" y="4876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855788" y="42322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422525" y="4876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2500313" y="4232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27" name="Oval 35"/>
          <p:cNvSpPr>
            <a:spLocks noChangeAspect="1" noChangeArrowheads="1"/>
          </p:cNvSpPr>
          <p:nvPr/>
        </p:nvSpPr>
        <p:spPr bwMode="auto">
          <a:xfrm>
            <a:off x="6124575" y="27717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Oval 36"/>
          <p:cNvSpPr>
            <a:spLocks noChangeAspect="1" noChangeArrowheads="1"/>
          </p:cNvSpPr>
          <p:nvPr/>
        </p:nvSpPr>
        <p:spPr bwMode="auto">
          <a:xfrm>
            <a:off x="3076575" y="45243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1128713" y="46878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882650" y="4327525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xmlns="" val="367909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Capturing Multiple Tokens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3276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2286000" y="3733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Freeform 25"/>
          <p:cNvSpPr>
            <a:spLocks/>
          </p:cNvSpPr>
          <p:nvPr/>
        </p:nvSpPr>
        <p:spPr bwMode="auto">
          <a:xfrm>
            <a:off x="2362200" y="4114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524000" y="32766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A-b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752600" y="4114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2590800" y="42672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1828800" y="3124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2514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>
            <a:off x="2590800" y="3124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H="1">
            <a:off x="2667000" y="3048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2667000" y="31242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H="1">
            <a:off x="2667000" y="3048000"/>
            <a:ext cx="2743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590800" y="4114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3200400" y="36576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609600" y="5181600"/>
            <a:ext cx="792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Machine is much more complicated – just for these two tokens!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2590800" y="3048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3276600" y="31242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H="1">
            <a:off x="3505200" y="31242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 flipH="1">
            <a:off x="3657600" y="31242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H="1">
            <a:off x="3657600" y="3124200"/>
            <a:ext cx="1828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Oval 43"/>
          <p:cNvSpPr>
            <a:spLocks noChangeAspect="1" noChangeArrowheads="1"/>
          </p:cNvSpPr>
          <p:nvPr/>
        </p:nvSpPr>
        <p:spPr bwMode="auto">
          <a:xfrm>
            <a:off x="3303588" y="430053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Oval 44"/>
          <p:cNvSpPr>
            <a:spLocks noChangeAspect="1" noChangeArrowheads="1"/>
          </p:cNvSpPr>
          <p:nvPr/>
        </p:nvSpPr>
        <p:spPr bwMode="auto">
          <a:xfrm>
            <a:off x="6129338" y="277018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xmlns="" val="161617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Finite State Automata (FSAs)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077200" cy="5715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“Finite State Machines”, “Finite Automata”, “FA”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C00000"/>
                </a:solidFill>
              </a:rPr>
              <a:t>recognizer</a:t>
            </a:r>
            <a:r>
              <a:rPr lang="en-US" sz="2800" i="1" dirty="0" smtClean="0"/>
              <a:t> </a:t>
            </a:r>
            <a:r>
              <a:rPr lang="en-US" sz="2800" dirty="0" smtClean="0"/>
              <a:t>for a language is a program that takes as input a string x and answers “yes” if x is a sentence of the language and “no” otherwise.</a:t>
            </a:r>
          </a:p>
          <a:p>
            <a:pPr lvl="1" eaLnBrk="1" hangingPunct="1"/>
            <a:r>
              <a:rPr lang="en-US" sz="2800" dirty="0" smtClean="0"/>
              <a:t>The regular expression is compiled into a recognizer by constructing a </a:t>
            </a:r>
            <a:r>
              <a:rPr lang="en-US" sz="2800" dirty="0" smtClean="0">
                <a:solidFill>
                  <a:srgbClr val="C00000"/>
                </a:solidFill>
              </a:rPr>
              <a:t>generalized transition diagram </a:t>
            </a:r>
            <a:r>
              <a:rPr lang="en-US" sz="2800" dirty="0" smtClean="0"/>
              <a:t>called a </a:t>
            </a:r>
            <a:r>
              <a:rPr lang="en-US" sz="2800" dirty="0" smtClean="0">
                <a:solidFill>
                  <a:srgbClr val="7030A0"/>
                </a:solidFill>
              </a:rPr>
              <a:t>finite automaton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Each state is labeled with a state name</a:t>
            </a:r>
          </a:p>
          <a:p>
            <a:pPr eaLnBrk="1" hangingPunct="1"/>
            <a:r>
              <a:rPr lang="en-US" sz="2800" dirty="0" smtClean="0"/>
              <a:t>Directed edges, labeled with symbols</a:t>
            </a:r>
          </a:p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Two types</a:t>
            </a:r>
          </a:p>
          <a:p>
            <a:pPr lvl="1" eaLnBrk="1" hangingPunct="1"/>
            <a:r>
              <a:rPr lang="en-US" sz="2800" dirty="0" smtClean="0"/>
              <a:t>Deterministic (DFA)</a:t>
            </a:r>
          </a:p>
          <a:p>
            <a:pPr lvl="1" eaLnBrk="1" hangingPunct="1"/>
            <a:r>
              <a:rPr lang="en-US" sz="2800" dirty="0" smtClean="0"/>
              <a:t>Non-deterministic (NFA)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2415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Nondeterministic Finite Automata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8600" y="1066800"/>
            <a:ext cx="80851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 smtClean="0"/>
              <a:t>A </a:t>
            </a:r>
            <a:r>
              <a:rPr lang="en-US" sz="2800" b="1" dirty="0"/>
              <a:t>nondeterministic finite automaton</a:t>
            </a:r>
            <a:r>
              <a:rPr lang="en-US" sz="2800" dirty="0"/>
              <a:t> (NFA) is </a:t>
            </a:r>
            <a:r>
              <a:rPr lang="en-US" sz="2800" dirty="0" smtClean="0"/>
              <a:t>a mathematical </a:t>
            </a:r>
            <a:r>
              <a:rPr lang="en-US" sz="2800" dirty="0"/>
              <a:t>model that consists of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70C0"/>
                </a:solidFill>
              </a:rPr>
              <a:t>states</a:t>
            </a:r>
            <a:r>
              <a:rPr lang="en-US" sz="2800" dirty="0"/>
              <a:t> 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B050"/>
                </a:solidFill>
              </a:rPr>
              <a:t>input symbols </a:t>
            </a:r>
            <a:r>
              <a:rPr lang="en-US" sz="2800" dirty="0">
                <a:latin typeface="Symbol" pitchFamily="18" charset="2"/>
              </a:rPr>
              <a:t>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B0F0"/>
                </a:solidFill>
              </a:rPr>
              <a:t>transition function </a:t>
            </a:r>
            <a:r>
              <a:rPr lang="en-US" sz="2800" dirty="0"/>
              <a:t>that maps state/symbol pairs to a set of states</a:t>
            </a:r>
            <a:endParaRPr lang="en-US" sz="2800" b="1" dirty="0">
              <a:sym typeface="Wingdings" pitchFamily="2" charset="2"/>
            </a:endParaRP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special state s</a:t>
            </a:r>
            <a:r>
              <a:rPr lang="en-US" sz="2800" baseline="-25000" dirty="0"/>
              <a:t>0</a:t>
            </a:r>
            <a:r>
              <a:rPr lang="en-US" sz="2800" dirty="0"/>
              <a:t> called the </a:t>
            </a:r>
            <a:r>
              <a:rPr lang="en-US" sz="2800" dirty="0">
                <a:solidFill>
                  <a:schemeClr val="accent1"/>
                </a:solidFill>
              </a:rPr>
              <a:t>start state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states F (subset of S) of </a:t>
            </a:r>
            <a:r>
              <a:rPr lang="en-US" sz="2800" dirty="0">
                <a:solidFill>
                  <a:srgbClr val="FF0000"/>
                </a:solidFill>
              </a:rPr>
              <a:t>final states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INPUT: string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OUTPUT: yes or no</a:t>
            </a:r>
          </a:p>
        </p:txBody>
      </p:sp>
    </p:spTree>
    <p:extLst>
      <p:ext uri="{BB962C8B-B14F-4D97-AF65-F5344CB8AC3E}">
        <p14:creationId xmlns:p14="http://schemas.microsoft.com/office/powerpoint/2010/main" xmlns="" val="26391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in Perspective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4267200" cy="53244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ANALYZER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ct val="50000"/>
              </a:spcBef>
            </a:pPr>
            <a:r>
              <a:rPr lang="en-US" b="1" dirty="0"/>
              <a:t> Scan Input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Remove WS, NL, …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Identify Tokens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Create Symbol Table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Insert Tokens into ST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Generate Errors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Send Tokens to Parser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143000"/>
            <a:ext cx="4648200" cy="5324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Perform </a:t>
            </a:r>
            <a:r>
              <a:rPr lang="en-US" b="1" dirty="0"/>
              <a:t>Syntax Analysis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Actions Dictated by Token Order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Update </a:t>
            </a:r>
            <a:r>
              <a:rPr lang="en-US" b="1" dirty="0"/>
              <a:t>Symbol Table Entries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Create </a:t>
            </a:r>
            <a:r>
              <a:rPr lang="en-US" b="1" dirty="0"/>
              <a:t>Abstract Rep. of Source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Generate </a:t>
            </a:r>
            <a:r>
              <a:rPr lang="en-US" b="1" dirty="0"/>
              <a:t>Errors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And </a:t>
            </a:r>
            <a:r>
              <a:rPr lang="en-US" b="1" dirty="0"/>
              <a:t>More…. (We’ll see later)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5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971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Example – NFA  : (</a:t>
            </a:r>
            <a:r>
              <a:rPr lang="en-US" sz="4000" b="1" dirty="0" err="1" smtClean="0"/>
              <a:t>a|b</a:t>
            </a:r>
            <a:r>
              <a:rPr lang="en-US" sz="4000" b="1" dirty="0" smtClean="0"/>
              <a:t>)*</a:t>
            </a:r>
            <a:r>
              <a:rPr lang="en-US" sz="4000" b="1" dirty="0" err="1" smtClean="0"/>
              <a:t>abb</a:t>
            </a:r>
            <a:endParaRPr lang="en-US" sz="40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1871" y="1494744"/>
            <a:ext cx="20574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 = { 0, 1, 2,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 baseline="-25000">
                <a:latin typeface="Times New Roman" pitchFamily="18" charset="0"/>
              </a:rPr>
              <a:t>0</a:t>
            </a:r>
            <a:r>
              <a:rPr lang="en-US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F = {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 = { a, b }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69471" y="1494744"/>
            <a:ext cx="2057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879271" y="1418544"/>
            <a:ext cx="4953000" cy="1585913"/>
            <a:chOff x="2304" y="912"/>
            <a:chExt cx="3120" cy="999"/>
          </a:xfrm>
        </p:grpSpPr>
        <p:grpSp>
          <p:nvGrpSpPr>
            <p:cNvPr id="38950" name="Group 6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8973" name="Oval 7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Oval 8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11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Text Box 12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8955" name="Group 13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8971" name="Oval 1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8956" name="Text Box 16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57" name="Text Box 17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58" name="Line 18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9" name="Group 19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8969" name="Oval 20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0" name="Text Box 2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8960" name="Group 22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8967" name="Oval 2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8961" name="Text Box 25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62" name="Text Box 26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3" name="AutoShape 27"/>
            <p:cNvCxnSpPr>
              <a:cxnSpLocks noChangeShapeType="1"/>
              <a:stCxn id="38971" idx="7"/>
              <a:endCxn id="3897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8964" name="Text Box 28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5" name="AutoShape 29"/>
            <p:cNvCxnSpPr>
              <a:cxnSpLocks noChangeShapeType="1"/>
              <a:stCxn id="38971" idx="3"/>
              <a:endCxn id="3897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8966" name="Text Box 30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8918" name="Line 31"/>
          <p:cNvSpPr>
            <a:spLocks noChangeShapeType="1"/>
          </p:cNvSpPr>
          <p:nvPr/>
        </p:nvSpPr>
        <p:spPr bwMode="auto">
          <a:xfrm>
            <a:off x="1431471" y="47713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32"/>
          <p:cNvSpPr>
            <a:spLocks noChangeShapeType="1"/>
          </p:cNvSpPr>
          <p:nvPr/>
        </p:nvSpPr>
        <p:spPr bwMode="auto">
          <a:xfrm>
            <a:off x="1431471" y="58381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33"/>
          <p:cNvSpPr>
            <a:spLocks noChangeShapeType="1"/>
          </p:cNvSpPr>
          <p:nvPr/>
        </p:nvSpPr>
        <p:spPr bwMode="auto">
          <a:xfrm>
            <a:off x="1431471" y="53047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34"/>
          <p:cNvSpPr>
            <a:spLocks noChangeShapeType="1"/>
          </p:cNvSpPr>
          <p:nvPr/>
        </p:nvSpPr>
        <p:spPr bwMode="auto">
          <a:xfrm flipV="1">
            <a:off x="28792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35"/>
          <p:cNvSpPr>
            <a:spLocks noChangeShapeType="1"/>
          </p:cNvSpPr>
          <p:nvPr/>
        </p:nvSpPr>
        <p:spPr bwMode="auto">
          <a:xfrm flipV="1">
            <a:off x="19648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36"/>
          <p:cNvSpPr txBox="1">
            <a:spLocks noChangeArrowheads="1"/>
          </p:cNvSpPr>
          <p:nvPr/>
        </p:nvSpPr>
        <p:spPr bwMode="auto">
          <a:xfrm>
            <a:off x="821871" y="4618944"/>
            <a:ext cx="30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state</a:t>
            </a:r>
          </a:p>
        </p:txBody>
      </p:sp>
      <p:sp>
        <p:nvSpPr>
          <p:cNvPr id="38924" name="Text Box 37"/>
          <p:cNvSpPr txBox="1">
            <a:spLocks noChangeArrowheads="1"/>
          </p:cNvSpPr>
          <p:nvPr/>
        </p:nvSpPr>
        <p:spPr bwMode="auto">
          <a:xfrm>
            <a:off x="1904999" y="4085544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i n p u t</a:t>
            </a:r>
          </a:p>
        </p:txBody>
      </p:sp>
      <p:sp>
        <p:nvSpPr>
          <p:cNvPr id="38925" name="Text Box 38"/>
          <p:cNvSpPr txBox="1">
            <a:spLocks noChangeArrowheads="1"/>
          </p:cNvSpPr>
          <p:nvPr/>
        </p:nvSpPr>
        <p:spPr bwMode="auto">
          <a:xfrm>
            <a:off x="1507671" y="48475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0</a:t>
            </a:r>
          </a:p>
        </p:txBody>
      </p:sp>
      <p:sp>
        <p:nvSpPr>
          <p:cNvPr id="38926" name="Text Box 39"/>
          <p:cNvSpPr txBox="1">
            <a:spLocks noChangeArrowheads="1"/>
          </p:cNvSpPr>
          <p:nvPr/>
        </p:nvSpPr>
        <p:spPr bwMode="auto">
          <a:xfrm>
            <a:off x="1507671" y="53047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</a:t>
            </a:r>
          </a:p>
        </p:txBody>
      </p:sp>
      <p:sp>
        <p:nvSpPr>
          <p:cNvPr id="38927" name="Text Box 40"/>
          <p:cNvSpPr txBox="1">
            <a:spLocks noChangeArrowheads="1"/>
          </p:cNvSpPr>
          <p:nvPr/>
        </p:nvSpPr>
        <p:spPr bwMode="auto">
          <a:xfrm>
            <a:off x="1507671" y="58381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</a:t>
            </a:r>
          </a:p>
        </p:txBody>
      </p:sp>
      <p:sp>
        <p:nvSpPr>
          <p:cNvPr id="38928" name="Text Box 41"/>
          <p:cNvSpPr txBox="1">
            <a:spLocks noChangeArrowheads="1"/>
          </p:cNvSpPr>
          <p:nvPr/>
        </p:nvSpPr>
        <p:spPr bwMode="auto">
          <a:xfrm>
            <a:off x="22696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42"/>
          <p:cNvSpPr txBox="1">
            <a:spLocks noChangeArrowheads="1"/>
          </p:cNvSpPr>
          <p:nvPr/>
        </p:nvSpPr>
        <p:spPr bwMode="auto">
          <a:xfrm>
            <a:off x="31078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43"/>
          <p:cNvSpPr txBox="1">
            <a:spLocks noChangeArrowheads="1"/>
          </p:cNvSpPr>
          <p:nvPr/>
        </p:nvSpPr>
        <p:spPr bwMode="auto">
          <a:xfrm>
            <a:off x="19648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0, 1 }</a:t>
            </a:r>
          </a:p>
        </p:txBody>
      </p:sp>
      <p:sp>
        <p:nvSpPr>
          <p:cNvPr id="38931" name="Text Box 44"/>
          <p:cNvSpPr txBox="1">
            <a:spLocks noChangeArrowheads="1"/>
          </p:cNvSpPr>
          <p:nvPr/>
        </p:nvSpPr>
        <p:spPr bwMode="auto">
          <a:xfrm>
            <a:off x="19648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2" name="Text Box 45"/>
          <p:cNvSpPr txBox="1">
            <a:spLocks noChangeArrowheads="1"/>
          </p:cNvSpPr>
          <p:nvPr/>
        </p:nvSpPr>
        <p:spPr bwMode="auto">
          <a:xfrm>
            <a:off x="28792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2 }</a:t>
            </a:r>
          </a:p>
        </p:txBody>
      </p:sp>
      <p:sp>
        <p:nvSpPr>
          <p:cNvPr id="38933" name="Text Box 46"/>
          <p:cNvSpPr txBox="1">
            <a:spLocks noChangeArrowheads="1"/>
          </p:cNvSpPr>
          <p:nvPr/>
        </p:nvSpPr>
        <p:spPr bwMode="auto">
          <a:xfrm>
            <a:off x="19648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4" name="Text Box 47"/>
          <p:cNvSpPr txBox="1">
            <a:spLocks noChangeArrowheads="1"/>
          </p:cNvSpPr>
          <p:nvPr/>
        </p:nvSpPr>
        <p:spPr bwMode="auto">
          <a:xfrm>
            <a:off x="28792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3 }</a:t>
            </a:r>
          </a:p>
        </p:txBody>
      </p:sp>
      <p:sp>
        <p:nvSpPr>
          <p:cNvPr id="38935" name="Text Box 48"/>
          <p:cNvSpPr txBox="1">
            <a:spLocks noChangeArrowheads="1"/>
          </p:cNvSpPr>
          <p:nvPr/>
        </p:nvSpPr>
        <p:spPr bwMode="auto">
          <a:xfrm>
            <a:off x="28792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 }</a:t>
            </a:r>
          </a:p>
        </p:txBody>
      </p:sp>
      <p:grpSp>
        <p:nvGrpSpPr>
          <p:cNvPr id="38936" name="Group 49"/>
          <p:cNvGrpSpPr>
            <a:grpSpLocks/>
          </p:cNvGrpSpPr>
          <p:nvPr/>
        </p:nvGrpSpPr>
        <p:grpSpPr bwMode="auto">
          <a:xfrm>
            <a:off x="4708071" y="4314144"/>
            <a:ext cx="2895600" cy="1920875"/>
            <a:chOff x="3840" y="2976"/>
            <a:chExt cx="1824" cy="1210"/>
          </a:xfrm>
        </p:grpSpPr>
        <p:sp>
          <p:nvSpPr>
            <p:cNvPr id="38939" name="Text Box 50"/>
            <p:cNvSpPr txBox="1">
              <a:spLocks noChangeArrowheads="1"/>
            </p:cNvSpPr>
            <p:nvPr/>
          </p:nvSpPr>
          <p:spPr bwMode="auto">
            <a:xfrm>
              <a:off x="3840" y="297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 (null) moves possible</a:t>
              </a:r>
              <a:endParaRPr lang="en-US" sz="2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38940" name="Group 51"/>
            <p:cNvGrpSpPr>
              <a:grpSpLocks/>
            </p:cNvGrpSpPr>
            <p:nvPr/>
          </p:nvGrpSpPr>
          <p:grpSpPr bwMode="auto">
            <a:xfrm>
              <a:off x="4080" y="3264"/>
              <a:ext cx="1152" cy="384"/>
              <a:chOff x="3504" y="1200"/>
              <a:chExt cx="1152" cy="384"/>
            </a:xfrm>
          </p:grpSpPr>
          <p:sp>
            <p:nvSpPr>
              <p:cNvPr id="38942" name="Line 52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43" name="Group 53"/>
              <p:cNvGrpSpPr>
                <a:grpSpLocks/>
              </p:cNvGrpSpPr>
              <p:nvPr/>
            </p:nvGrpSpPr>
            <p:grpSpPr bwMode="auto">
              <a:xfrm>
                <a:off x="4272" y="1200"/>
                <a:ext cx="384" cy="384"/>
                <a:chOff x="2736" y="1200"/>
                <a:chExt cx="384" cy="384"/>
              </a:xfrm>
            </p:grpSpPr>
            <p:sp>
              <p:nvSpPr>
                <p:cNvPr id="38948" name="Oval 54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j</a:t>
                  </a:r>
                </a:p>
              </p:txBody>
            </p:sp>
          </p:grpSp>
          <p:grpSp>
            <p:nvGrpSpPr>
              <p:cNvPr id="38944" name="Group 56"/>
              <p:cNvGrpSpPr>
                <a:grpSpLocks/>
              </p:cNvGrpSpPr>
              <p:nvPr/>
            </p:nvGrpSpPr>
            <p:grpSpPr bwMode="auto">
              <a:xfrm>
                <a:off x="3504" y="1200"/>
                <a:ext cx="384" cy="384"/>
                <a:chOff x="2736" y="1200"/>
                <a:chExt cx="384" cy="384"/>
              </a:xfrm>
            </p:grpSpPr>
            <p:sp>
              <p:nvSpPr>
                <p:cNvPr id="38946" name="Oval 57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38945" name="Text Box 59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38941" name="Text Box 60"/>
            <p:cNvSpPr txBox="1">
              <a:spLocks noChangeArrowheads="1"/>
            </p:cNvSpPr>
            <p:nvPr/>
          </p:nvSpPr>
          <p:spPr bwMode="auto">
            <a:xfrm>
              <a:off x="3840" y="3744"/>
              <a:ext cx="18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Switch state but do not use any input symbol</a:t>
              </a:r>
            </a:p>
          </p:txBody>
        </p:sp>
      </p:grpSp>
      <p:sp>
        <p:nvSpPr>
          <p:cNvPr id="38937" name="Rectangle 61"/>
          <p:cNvSpPr>
            <a:spLocks noChangeArrowheads="1"/>
          </p:cNvSpPr>
          <p:nvPr/>
        </p:nvSpPr>
        <p:spPr bwMode="auto">
          <a:xfrm>
            <a:off x="4403271" y="4237944"/>
            <a:ext cx="3200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62"/>
          <p:cNvSpPr txBox="1">
            <a:spLocks noChangeArrowheads="1"/>
          </p:cNvSpPr>
          <p:nvPr/>
        </p:nvSpPr>
        <p:spPr bwMode="auto">
          <a:xfrm>
            <a:off x="2089150" y="6361113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</a:rPr>
              <a:t>Transition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42017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How Does An NFA Work ?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143000" y="1447800"/>
            <a:ext cx="4953000" cy="1585913"/>
            <a:chOff x="2304" y="912"/>
            <a:chExt cx="3120" cy="999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9970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8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9952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9968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9953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4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5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56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9966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7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9957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9964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5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9958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9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0" name="AutoShape 25"/>
            <p:cNvCxnSpPr>
              <a:cxnSpLocks noChangeShapeType="1"/>
              <a:stCxn id="39968" idx="7"/>
              <a:endCxn id="39968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9961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2" name="AutoShape 27"/>
            <p:cNvCxnSpPr>
              <a:cxnSpLocks noChangeShapeType="1"/>
              <a:stCxn id="39968" idx="3"/>
              <a:endCxn id="39968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9963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9940" name="Text Box 29"/>
          <p:cNvSpPr txBox="1">
            <a:spLocks noChangeArrowheads="1"/>
          </p:cNvSpPr>
          <p:nvPr/>
        </p:nvSpPr>
        <p:spPr bwMode="auto">
          <a:xfrm>
            <a:off x="2819400" y="2667000"/>
            <a:ext cx="571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Given an input string, we trace moves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If no more input &amp; in final state, ACCEPT </a:t>
            </a:r>
          </a:p>
        </p:txBody>
      </p:sp>
      <p:sp>
        <p:nvSpPr>
          <p:cNvPr id="39941" name="Text Box 30"/>
          <p:cNvSpPr txBox="1">
            <a:spLocks noChangeArrowheads="1"/>
          </p:cNvSpPr>
          <p:nvPr/>
        </p:nvSpPr>
        <p:spPr bwMode="auto">
          <a:xfrm>
            <a:off x="1295400" y="358140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CC00"/>
                </a:solidFill>
                <a:latin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</a:rPr>
              <a:t>Input:  </a:t>
            </a:r>
            <a:r>
              <a:rPr lang="en-US" sz="2000" b="1" dirty="0" err="1">
                <a:latin typeface="Times New Roman" pitchFamily="18" charset="0"/>
              </a:rPr>
              <a:t>ababb</a:t>
            </a:r>
            <a:endParaRPr lang="en-US" sz="2000" b="1" dirty="0">
              <a:solidFill>
                <a:srgbClr val="00CC00"/>
              </a:solidFill>
              <a:latin typeface="Times New Roman" pitchFamily="18" charset="0"/>
            </a:endParaRPr>
          </a:p>
        </p:txBody>
      </p:sp>
      <p:sp>
        <p:nvSpPr>
          <p:cNvPr id="39942" name="Text Box 31"/>
          <p:cNvSpPr txBox="1">
            <a:spLocks noChangeArrowheads="1"/>
          </p:cNvSpPr>
          <p:nvPr/>
        </p:nvSpPr>
        <p:spPr bwMode="auto">
          <a:xfrm>
            <a:off x="1600200" y="4419600"/>
            <a:ext cx="35814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a) = ? (undefined)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REJECT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3" name="Text Box 32"/>
          <p:cNvSpPr txBox="1">
            <a:spLocks noChangeArrowheads="1"/>
          </p:cNvSpPr>
          <p:nvPr/>
        </p:nvSpPr>
        <p:spPr bwMode="auto">
          <a:xfrm>
            <a:off x="5486400" y="4114800"/>
            <a:ext cx="32004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b)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b) = 3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ACCEPT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4" name="Rectangle 33"/>
          <p:cNvSpPr>
            <a:spLocks noChangeArrowheads="1"/>
          </p:cNvSpPr>
          <p:nvPr/>
        </p:nvSpPr>
        <p:spPr bwMode="auto">
          <a:xfrm>
            <a:off x="1524000" y="4419600"/>
            <a:ext cx="3276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34"/>
          <p:cNvSpPr>
            <a:spLocks noChangeArrowheads="1"/>
          </p:cNvSpPr>
          <p:nvPr/>
        </p:nvSpPr>
        <p:spPr bwMode="auto">
          <a:xfrm>
            <a:off x="5334000" y="4114800"/>
            <a:ext cx="2819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35"/>
          <p:cNvSpPr txBox="1">
            <a:spLocks noChangeArrowheads="1"/>
          </p:cNvSpPr>
          <p:nvPr/>
        </p:nvSpPr>
        <p:spPr bwMode="auto">
          <a:xfrm>
            <a:off x="5791200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solidFill>
                  <a:srgbClr val="00CC00"/>
                </a:solidFill>
                <a:latin typeface="Times New Roman" pitchFamily="18" charset="0"/>
              </a:rPr>
              <a:t>-OR-</a:t>
            </a:r>
          </a:p>
        </p:txBody>
      </p:sp>
    </p:spTree>
    <p:extLst>
      <p:ext uri="{BB962C8B-B14F-4D97-AF65-F5344CB8AC3E}">
        <p14:creationId xmlns:p14="http://schemas.microsoft.com/office/powerpoint/2010/main" xmlns="" val="2163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Handling Undefined Transitions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We can handle undefined transitions by defining one more state, a </a:t>
            </a:r>
            <a:r>
              <a:rPr lang="en-US" sz="2400" b="1" dirty="0">
                <a:solidFill>
                  <a:srgbClr val="C00000"/>
                </a:solidFill>
              </a:rPr>
              <a:t>“death” </a:t>
            </a:r>
            <a:r>
              <a:rPr lang="en-US" sz="2400" b="1" dirty="0"/>
              <a:t>state, and transitioning all previously undefined transition to this death state.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3352800"/>
            <a:ext cx="4953000" cy="2728913"/>
            <a:chOff x="1200" y="2112"/>
            <a:chExt cx="3120" cy="17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36" y="2400"/>
              <a:ext cx="384" cy="384"/>
              <a:chOff x="2496" y="2688"/>
              <a:chExt cx="384" cy="384"/>
            </a:xfrm>
          </p:grpSpPr>
          <p:sp>
            <p:nvSpPr>
              <p:cNvPr id="40999" name="Oval 6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0" name="Oval 7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Line 8"/>
            <p:cNvSpPr>
              <a:spLocks noChangeShapeType="1"/>
            </p:cNvSpPr>
            <p:nvPr/>
          </p:nvSpPr>
          <p:spPr bwMode="auto">
            <a:xfrm>
              <a:off x="3552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9"/>
            <p:cNvSpPr>
              <a:spLocks noChangeShapeType="1"/>
            </p:cNvSpPr>
            <p:nvPr/>
          </p:nvSpPr>
          <p:spPr bwMode="auto">
            <a:xfrm>
              <a:off x="2016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11"/>
            <p:cNvSpPr txBox="1">
              <a:spLocks noChangeArrowheads="1"/>
            </p:cNvSpPr>
            <p:nvPr/>
          </p:nvSpPr>
          <p:spPr bwMode="auto">
            <a:xfrm>
              <a:off x="1200" y="24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632" y="2400"/>
              <a:ext cx="384" cy="384"/>
              <a:chOff x="2736" y="1200"/>
              <a:chExt cx="384" cy="384"/>
            </a:xfrm>
          </p:grpSpPr>
          <p:sp>
            <p:nvSpPr>
              <p:cNvPr id="40997" name="Oval 1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8" name="Text Box 1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0971" name="Text Box 15"/>
            <p:cNvSpPr txBox="1">
              <a:spLocks noChangeArrowheads="1"/>
            </p:cNvSpPr>
            <p:nvPr/>
          </p:nvSpPr>
          <p:spPr bwMode="auto">
            <a:xfrm>
              <a:off x="4032" y="24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2" name="Text Box 16"/>
            <p:cNvSpPr txBox="1">
              <a:spLocks noChangeArrowheads="1"/>
            </p:cNvSpPr>
            <p:nvPr/>
          </p:nvSpPr>
          <p:spPr bwMode="auto">
            <a:xfrm>
              <a:off x="3600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3" name="Line 17"/>
            <p:cNvSpPr>
              <a:spLocks noChangeShapeType="1"/>
            </p:cNvSpPr>
            <p:nvPr/>
          </p:nvSpPr>
          <p:spPr bwMode="auto">
            <a:xfrm>
              <a:off x="2784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168" y="2400"/>
              <a:ext cx="384" cy="384"/>
              <a:chOff x="2736" y="1200"/>
              <a:chExt cx="384" cy="384"/>
            </a:xfrm>
          </p:grpSpPr>
          <p:sp>
            <p:nvSpPr>
              <p:cNvPr id="40995" name="Oval 19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6" name="Text Box 20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00" y="2400"/>
              <a:ext cx="384" cy="384"/>
              <a:chOff x="2736" y="1200"/>
              <a:chExt cx="384" cy="384"/>
            </a:xfrm>
          </p:grpSpPr>
          <p:sp>
            <p:nvSpPr>
              <p:cNvPr id="40993" name="Oval 2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Text Box 2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0976" name="Text Box 24"/>
            <p:cNvSpPr txBox="1">
              <a:spLocks noChangeArrowheads="1"/>
            </p:cNvSpPr>
            <p:nvPr/>
          </p:nvSpPr>
          <p:spPr bwMode="auto">
            <a:xfrm>
              <a:off x="2832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7" name="Text Box 25"/>
            <p:cNvSpPr txBox="1">
              <a:spLocks noChangeArrowheads="1"/>
            </p:cNvSpPr>
            <p:nvPr/>
          </p:nvSpPr>
          <p:spPr bwMode="auto">
            <a:xfrm>
              <a:off x="2064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78" name="AutoShape 26"/>
            <p:cNvCxnSpPr>
              <a:cxnSpLocks noChangeShapeType="1"/>
              <a:stCxn id="40997" idx="7"/>
              <a:endCxn id="40997" idx="0"/>
            </p:cNvCxnSpPr>
            <p:nvPr/>
          </p:nvCxnSpPr>
          <p:spPr bwMode="auto">
            <a:xfrm rot="5400000" flipH="1">
              <a:off x="1864" y="23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79" name="Text Box 27"/>
            <p:cNvSpPr txBox="1">
              <a:spLocks noChangeArrowheads="1"/>
            </p:cNvSpPr>
            <p:nvPr/>
          </p:nvSpPr>
          <p:spPr bwMode="auto">
            <a:xfrm>
              <a:off x="1632" y="21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0" name="AutoShape 28"/>
            <p:cNvCxnSpPr>
              <a:cxnSpLocks noChangeShapeType="1"/>
              <a:stCxn id="40997" idx="3"/>
              <a:endCxn id="40997" idx="4"/>
            </p:cNvCxnSpPr>
            <p:nvPr/>
          </p:nvCxnSpPr>
          <p:spPr bwMode="auto">
            <a:xfrm rot="16200000" flipH="1">
              <a:off x="1728" y="26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81" name="Text Box 29"/>
            <p:cNvSpPr txBox="1">
              <a:spLocks noChangeArrowheads="1"/>
            </p:cNvSpPr>
            <p:nvPr/>
          </p:nvSpPr>
          <p:spPr bwMode="auto">
            <a:xfrm>
              <a:off x="1776" y="28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024" y="3312"/>
              <a:ext cx="384" cy="384"/>
              <a:chOff x="2736" y="1200"/>
              <a:chExt cx="384" cy="384"/>
            </a:xfrm>
          </p:grpSpPr>
          <p:sp>
            <p:nvSpPr>
              <p:cNvPr id="40991" name="Oval 3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2" name="Text Box 3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0983" name="Line 33"/>
            <p:cNvSpPr>
              <a:spLocks noChangeShapeType="1"/>
            </p:cNvSpPr>
            <p:nvPr/>
          </p:nvSpPr>
          <p:spPr bwMode="auto">
            <a:xfrm>
              <a:off x="2640" y="2784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34"/>
            <p:cNvSpPr>
              <a:spLocks noChangeShapeType="1"/>
            </p:cNvSpPr>
            <p:nvPr/>
          </p:nvSpPr>
          <p:spPr bwMode="auto">
            <a:xfrm flipH="1">
              <a:off x="3216" y="2784"/>
              <a:ext cx="144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35"/>
            <p:cNvSpPr>
              <a:spLocks noChangeShapeType="1"/>
            </p:cNvSpPr>
            <p:nvPr/>
          </p:nvSpPr>
          <p:spPr bwMode="auto">
            <a:xfrm flipH="1">
              <a:off x="3360" y="2784"/>
              <a:ext cx="76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Text Box 36"/>
            <p:cNvSpPr txBox="1">
              <a:spLocks noChangeArrowheads="1"/>
            </p:cNvSpPr>
            <p:nvPr/>
          </p:nvSpPr>
          <p:spPr bwMode="auto">
            <a:xfrm>
              <a:off x="3648" y="3072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a, b</a:t>
              </a:r>
            </a:p>
          </p:txBody>
        </p:sp>
        <p:sp>
          <p:nvSpPr>
            <p:cNvPr id="40987" name="Text Box 37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88" name="Text Box 38"/>
            <p:cNvSpPr txBox="1">
              <a:spLocks noChangeArrowheads="1"/>
            </p:cNvSpPr>
            <p:nvPr/>
          </p:nvSpPr>
          <p:spPr bwMode="auto">
            <a:xfrm>
              <a:off x="2592" y="292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9" name="AutoShape 39"/>
            <p:cNvCxnSpPr>
              <a:cxnSpLocks noChangeShapeType="1"/>
              <a:stCxn id="40991" idx="4"/>
              <a:endCxn id="40991" idx="2"/>
            </p:cNvCxnSpPr>
            <p:nvPr/>
          </p:nvCxnSpPr>
          <p:spPr bwMode="auto">
            <a:xfrm rot="16200000" flipV="1">
              <a:off x="3024" y="3504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90" name="Text Box 40"/>
            <p:cNvSpPr txBox="1">
              <a:spLocks noChangeArrowheads="1"/>
            </p:cNvSpPr>
            <p:nvPr/>
          </p:nvSpPr>
          <p:spPr bwMode="auto">
            <a:xfrm>
              <a:off x="2688" y="36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</a:t>
              </a:r>
              <a:endParaRPr lang="en-US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Other Concepts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9812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201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201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99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99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200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200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200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0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3" name="AutoShape 25"/>
            <p:cNvCxnSpPr>
              <a:cxnSpLocks noChangeShapeType="1"/>
              <a:stCxn id="42011" idx="7"/>
              <a:endCxn id="4201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5" name="AutoShape 27"/>
            <p:cNvCxnSpPr>
              <a:cxnSpLocks noChangeShapeType="1"/>
              <a:stCxn id="42011" idx="3"/>
              <a:endCxn id="4201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1988" name="Text Box 29"/>
          <p:cNvSpPr txBox="1">
            <a:spLocks noChangeArrowheads="1"/>
          </p:cNvSpPr>
          <p:nvPr/>
        </p:nvSpPr>
        <p:spPr bwMode="auto">
          <a:xfrm>
            <a:off x="1371600" y="1371600"/>
            <a:ext cx="746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Not all paths may result in acceptance.</a:t>
            </a:r>
          </a:p>
        </p:txBody>
      </p:sp>
      <p:sp>
        <p:nvSpPr>
          <p:cNvPr id="41989" name="Text Box 30"/>
          <p:cNvSpPr txBox="1">
            <a:spLocks noChangeArrowheads="1"/>
          </p:cNvSpPr>
          <p:nvPr/>
        </p:nvSpPr>
        <p:spPr bwMode="auto">
          <a:xfrm>
            <a:off x="1447800" y="3962400"/>
            <a:ext cx="6248400" cy="1768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aabb</a:t>
            </a:r>
            <a:r>
              <a:rPr lang="en-US" sz="2000" b="1"/>
              <a:t> is accepted along path :   0 </a:t>
            </a:r>
            <a:r>
              <a:rPr lang="en-US" sz="2000" b="1">
                <a:sym typeface="Symbol" pitchFamily="18" charset="2"/>
              </a:rPr>
              <a:t> 0  1  2  3</a:t>
            </a:r>
          </a:p>
          <a:p>
            <a:pPr>
              <a:spcBef>
                <a:spcPct val="50000"/>
              </a:spcBef>
            </a:pPr>
            <a:endParaRPr lang="en-US" sz="2000" b="1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BUT… it is </a:t>
            </a:r>
            <a:r>
              <a:rPr lang="en-US" sz="2000" b="1" u="sng">
                <a:sym typeface="Symbol" pitchFamily="18" charset="2"/>
              </a:rPr>
              <a:t>not accepted</a:t>
            </a:r>
            <a:r>
              <a:rPr lang="en-US" sz="2000" b="1">
                <a:sym typeface="Symbol" pitchFamily="18" charset="2"/>
              </a:rPr>
              <a:t> along the valid path: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</a:t>
            </a: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0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Deterministic Finite Automata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153400" cy="1680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7030A0"/>
                </a:solidFill>
              </a:rPr>
              <a:t>DFA is an NFA </a:t>
            </a:r>
            <a:r>
              <a:rPr lang="en-US" sz="2400" dirty="0"/>
              <a:t>with the following restrictions: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moves are </a:t>
            </a:r>
            <a:r>
              <a:rPr lang="en-US" sz="2400" u="sng" dirty="0">
                <a:sym typeface="Symbol" pitchFamily="18" charset="2"/>
              </a:rPr>
              <a:t>not</a:t>
            </a:r>
            <a:r>
              <a:rPr lang="en-US" sz="2400" dirty="0">
                <a:sym typeface="Symbol" pitchFamily="18" charset="2"/>
              </a:rPr>
              <a:t> allowed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For every state s </a:t>
            </a:r>
            <a:r>
              <a:rPr lang="en-US" sz="2400" dirty="0">
                <a:sym typeface="Symbol" pitchFamily="18" charset="2"/>
              </a:rPr>
              <a:t>S, there is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one and only one path </a:t>
            </a:r>
            <a:r>
              <a:rPr lang="en-US" sz="2400" dirty="0">
                <a:sym typeface="Symbol" pitchFamily="18" charset="2"/>
              </a:rPr>
              <a:t>from s for every input symbol a  .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3058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Since transition tables don’t have any alternative options, DFAs are easily simulated via an algorithm.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81200" y="4038600"/>
            <a:ext cx="4953000" cy="248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s</a:t>
            </a:r>
            <a:r>
              <a:rPr lang="en-US" b="1" baseline="-25000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0</a:t>
            </a:r>
            <a:endParaRPr lang="en-US" b="1" dirty="0">
              <a:solidFill>
                <a:srgbClr val="CC33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c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while c 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eof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do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s  move(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s,c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c 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end;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if s is in F then return “yes”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           else return “no”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Example – DFA : (</a:t>
            </a:r>
            <a:r>
              <a:rPr lang="en-US" sz="4400" b="1" dirty="0" err="1" smtClean="0"/>
              <a:t>a|b</a:t>
            </a:r>
            <a:r>
              <a:rPr lang="en-US" sz="4400" b="1" dirty="0" smtClean="0"/>
              <a:t>)*</a:t>
            </a:r>
            <a:r>
              <a:rPr lang="en-US" sz="4400" b="1" dirty="0" err="1" smtClean="0"/>
              <a:t>abb</a:t>
            </a:r>
            <a:endParaRPr lang="en-US" sz="44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48006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409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409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7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7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7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408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408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8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8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3" name="AutoShape 25"/>
            <p:cNvCxnSpPr>
              <a:cxnSpLocks noChangeShapeType="1"/>
              <a:stCxn id="44091" idx="7"/>
              <a:endCxn id="4409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5" name="AutoShape 27"/>
            <p:cNvCxnSpPr>
              <a:cxnSpLocks noChangeShapeType="1"/>
              <a:stCxn id="44091" idx="3"/>
              <a:endCxn id="4409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447800" y="1219200"/>
            <a:ext cx="4953000" cy="1814513"/>
            <a:chOff x="1392" y="768"/>
            <a:chExt cx="3120" cy="1143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128" y="1152"/>
              <a:ext cx="384" cy="384"/>
              <a:chOff x="2496" y="2688"/>
              <a:chExt cx="384" cy="384"/>
            </a:xfrm>
          </p:grpSpPr>
          <p:sp>
            <p:nvSpPr>
              <p:cNvPr id="44068" name="Oval 3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Oval 32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0" name="Line 33"/>
            <p:cNvSpPr>
              <a:spLocks noChangeShapeType="1"/>
            </p:cNvSpPr>
            <p:nvPr/>
          </p:nvSpPr>
          <p:spPr bwMode="auto">
            <a:xfrm>
              <a:off x="3744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34"/>
            <p:cNvSpPr>
              <a:spLocks noChangeShapeType="1"/>
            </p:cNvSpPr>
            <p:nvPr/>
          </p:nvSpPr>
          <p:spPr bwMode="auto">
            <a:xfrm>
              <a:off x="2208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35"/>
            <p:cNvSpPr>
              <a:spLocks noChangeShapeType="1"/>
            </p:cNvSpPr>
            <p:nvPr/>
          </p:nvSpPr>
          <p:spPr bwMode="auto">
            <a:xfrm>
              <a:off x="1440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Text Box 36"/>
            <p:cNvSpPr txBox="1">
              <a:spLocks noChangeArrowheads="1"/>
            </p:cNvSpPr>
            <p:nvPr/>
          </p:nvSpPr>
          <p:spPr bwMode="auto">
            <a:xfrm>
              <a:off x="1392" y="1152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824" y="1152"/>
              <a:ext cx="384" cy="384"/>
              <a:chOff x="2736" y="1200"/>
              <a:chExt cx="384" cy="384"/>
            </a:xfrm>
          </p:grpSpPr>
          <p:sp>
            <p:nvSpPr>
              <p:cNvPr id="44066" name="Oval 3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7" name="Text Box 3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45" name="Text Box 40"/>
            <p:cNvSpPr txBox="1">
              <a:spLocks noChangeArrowheads="1"/>
            </p:cNvSpPr>
            <p:nvPr/>
          </p:nvSpPr>
          <p:spPr bwMode="auto">
            <a:xfrm>
              <a:off x="4224" y="120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6" name="Text Box 41"/>
            <p:cNvSpPr txBox="1">
              <a:spLocks noChangeArrowheads="1"/>
            </p:cNvSpPr>
            <p:nvPr/>
          </p:nvSpPr>
          <p:spPr bwMode="auto">
            <a:xfrm>
              <a:off x="3792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47" name="Line 42"/>
            <p:cNvSpPr>
              <a:spLocks noChangeShapeType="1"/>
            </p:cNvSpPr>
            <p:nvPr/>
          </p:nvSpPr>
          <p:spPr bwMode="auto">
            <a:xfrm>
              <a:off x="2976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360" y="1152"/>
              <a:ext cx="384" cy="384"/>
              <a:chOff x="2736" y="1200"/>
              <a:chExt cx="384" cy="384"/>
            </a:xfrm>
          </p:grpSpPr>
          <p:sp>
            <p:nvSpPr>
              <p:cNvPr id="44064" name="Oval 4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5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2592" y="1152"/>
              <a:ext cx="384" cy="384"/>
              <a:chOff x="2736" y="1200"/>
              <a:chExt cx="384" cy="384"/>
            </a:xfrm>
          </p:grpSpPr>
          <p:sp>
            <p:nvSpPr>
              <p:cNvPr id="44062" name="Oval 47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Text Box 48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50" name="Text Box 49"/>
            <p:cNvSpPr txBox="1">
              <a:spLocks noChangeArrowheads="1"/>
            </p:cNvSpPr>
            <p:nvPr/>
          </p:nvSpPr>
          <p:spPr bwMode="auto">
            <a:xfrm>
              <a:off x="3024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51" name="Text Box 50"/>
            <p:cNvSpPr txBox="1">
              <a:spLocks noChangeArrowheads="1"/>
            </p:cNvSpPr>
            <p:nvPr/>
          </p:nvSpPr>
          <p:spPr bwMode="auto">
            <a:xfrm>
              <a:off x="2256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52" name="AutoShape 51"/>
            <p:cNvCxnSpPr>
              <a:cxnSpLocks noChangeShapeType="1"/>
              <a:stCxn id="44066" idx="3"/>
              <a:endCxn id="44066" idx="4"/>
            </p:cNvCxnSpPr>
            <p:nvPr/>
          </p:nvCxnSpPr>
          <p:spPr bwMode="auto">
            <a:xfrm rot="16200000" flipH="1">
              <a:off x="1920" y="1440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3" name="Text Box 52"/>
            <p:cNvSpPr txBox="1">
              <a:spLocks noChangeArrowheads="1"/>
            </p:cNvSpPr>
            <p:nvPr/>
          </p:nvSpPr>
          <p:spPr bwMode="auto">
            <a:xfrm>
              <a:off x="1968" y="16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44054" name="AutoShape 53"/>
            <p:cNvCxnSpPr>
              <a:cxnSpLocks noChangeShapeType="1"/>
              <a:stCxn id="44068" idx="4"/>
              <a:endCxn id="44062" idx="4"/>
            </p:cNvCxnSpPr>
            <p:nvPr/>
          </p:nvCxnSpPr>
          <p:spPr bwMode="auto">
            <a:xfrm rot="5400000">
              <a:off x="3551" y="769"/>
              <a:ext cx="1" cy="1536"/>
            </a:xfrm>
            <a:prstGeom prst="curvedConnector3">
              <a:avLst>
                <a:gd name="adj1" fmla="val 3799998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5" name="AutoShape 54"/>
            <p:cNvCxnSpPr>
              <a:cxnSpLocks noChangeShapeType="1"/>
              <a:stCxn id="44064" idx="4"/>
              <a:endCxn id="44062" idx="5"/>
            </p:cNvCxnSpPr>
            <p:nvPr/>
          </p:nvCxnSpPr>
          <p:spPr bwMode="auto">
            <a:xfrm rot="16200000" flipV="1">
              <a:off x="3208" y="1192"/>
              <a:ext cx="56" cy="632"/>
            </a:xfrm>
            <a:prstGeom prst="curvedConnector3">
              <a:avLst>
                <a:gd name="adj1" fmla="val -25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6" name="AutoShape 55"/>
            <p:cNvCxnSpPr>
              <a:cxnSpLocks noChangeShapeType="1"/>
              <a:stCxn id="44062" idx="0"/>
              <a:endCxn id="44063" idx="1"/>
            </p:cNvCxnSpPr>
            <p:nvPr/>
          </p:nvCxnSpPr>
          <p:spPr bwMode="auto">
            <a:xfrm rot="-5400000" flipH="1" flipV="1">
              <a:off x="2625" y="1167"/>
              <a:ext cx="173" cy="144"/>
            </a:xfrm>
            <a:prstGeom prst="curvedConnector4">
              <a:avLst>
                <a:gd name="adj1" fmla="val -83236"/>
                <a:gd name="adj2" fmla="val 233333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7" name="AutoShape 56"/>
            <p:cNvCxnSpPr>
              <a:cxnSpLocks noChangeShapeType="1"/>
              <a:stCxn id="44068" idx="0"/>
              <a:endCxn id="44066" idx="0"/>
            </p:cNvCxnSpPr>
            <p:nvPr/>
          </p:nvCxnSpPr>
          <p:spPr bwMode="auto">
            <a:xfrm rot="-5400000" flipH="1" flipV="1">
              <a:off x="3167" y="1"/>
              <a:ext cx="1" cy="2304"/>
            </a:xfrm>
            <a:prstGeom prst="curvedConnector3">
              <a:avLst>
                <a:gd name="adj1" fmla="val -3360001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8" name="Text Box 57"/>
            <p:cNvSpPr txBox="1">
              <a:spLocks noChangeArrowheads="1"/>
            </p:cNvSpPr>
            <p:nvPr/>
          </p:nvSpPr>
          <p:spPr bwMode="auto">
            <a:xfrm>
              <a:off x="2640" y="86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59" name="Text Box 58"/>
            <p:cNvSpPr txBox="1">
              <a:spLocks noChangeArrowheads="1"/>
            </p:cNvSpPr>
            <p:nvPr/>
          </p:nvSpPr>
          <p:spPr bwMode="auto">
            <a:xfrm>
              <a:off x="3312" y="76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0" name="Text Box 59"/>
            <p:cNvSpPr txBox="1">
              <a:spLocks noChangeArrowheads="1"/>
            </p:cNvSpPr>
            <p:nvPr/>
          </p:nvSpPr>
          <p:spPr bwMode="auto">
            <a:xfrm>
              <a:off x="3168" y="148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61" name="Text Box 60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4037" name="Text Box 61"/>
          <p:cNvSpPr txBox="1">
            <a:spLocks noChangeArrowheads="1"/>
          </p:cNvSpPr>
          <p:nvPr/>
        </p:nvSpPr>
        <p:spPr bwMode="auto">
          <a:xfrm>
            <a:off x="838200" y="3200400"/>
            <a:ext cx="6797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</a:rPr>
              <a:t>What Language is Accepted?</a:t>
            </a:r>
          </a:p>
        </p:txBody>
      </p:sp>
      <p:sp>
        <p:nvSpPr>
          <p:cNvPr id="44038" name="Text Box 62"/>
          <p:cNvSpPr txBox="1">
            <a:spLocks noChangeArrowheads="1"/>
          </p:cNvSpPr>
          <p:nvPr/>
        </p:nvSpPr>
        <p:spPr bwMode="auto">
          <a:xfrm>
            <a:off x="1447800" y="3886200"/>
            <a:ext cx="388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Recall the original NFA: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Relation between RE, NFA and DFA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133600"/>
            <a:ext cx="82296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RE into an NFA.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NFA to a DFA.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DFA to a RE.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These facts tell us that REs, NFAs and  DFAs have equivalent expressive power.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All three describe the class of regular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620000" cy="914400"/>
          </a:xfrm>
          <a:noFill/>
          <a:ln/>
        </p:spPr>
        <p:txBody>
          <a:bodyPr/>
          <a:lstStyle/>
          <a:p>
            <a:r>
              <a:rPr lang="en-US" sz="4400" b="1" dirty="0"/>
              <a:t>NFA </a:t>
            </a:r>
            <a:r>
              <a:rPr lang="en-US" sz="4400" b="1" dirty="0" err="1"/>
              <a:t>vs</a:t>
            </a:r>
            <a:r>
              <a:rPr lang="en-US" sz="4400" b="1" dirty="0"/>
              <a:t> DFA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0" y="838200"/>
            <a:ext cx="8382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An NFA may be </a:t>
            </a:r>
            <a:r>
              <a:rPr lang="en-US" sz="2200" dirty="0">
                <a:solidFill>
                  <a:srgbClr val="00B050"/>
                </a:solidFill>
                <a:latin typeface="+mj-lt"/>
              </a:rPr>
              <a:t>simulated by algorithm</a:t>
            </a:r>
            <a:r>
              <a:rPr lang="en-US" sz="2200" dirty="0">
                <a:latin typeface="+mj-lt"/>
              </a:rPr>
              <a:t>, when NFA is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constructed from the R.E 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Algorithm run time is proportional to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|N| * |x|</a:t>
            </a:r>
            <a:r>
              <a:rPr lang="en-US" sz="2200" dirty="0">
                <a:latin typeface="+mj-lt"/>
              </a:rPr>
              <a:t> where |N| is the number of states and |x| is the length of input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Alternatively, we can construct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DFA from NFA </a:t>
            </a:r>
            <a:r>
              <a:rPr lang="en-US" sz="2200" dirty="0">
                <a:latin typeface="+mj-lt"/>
              </a:rPr>
              <a:t>and uses it  to recognize input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The space requirement of a DFA can be large. The RE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)*a(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)….(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[n-1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at the end] has no DFA with less than 2</a:t>
            </a:r>
            <a:r>
              <a:rPr lang="en-US" sz="2200" baseline="30000" dirty="0">
                <a:latin typeface="+mj-lt"/>
              </a:rPr>
              <a:t>n</a:t>
            </a:r>
            <a:r>
              <a:rPr lang="en-US" sz="2200" dirty="0">
                <a:latin typeface="+mj-lt"/>
              </a:rPr>
              <a:t> states. Fortunately, such RE in practice does not occur often </a:t>
            </a:r>
            <a:endParaRPr lang="en-US" sz="2200" baseline="-25000" dirty="0">
              <a:latin typeface="+mj-lt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905000" y="4800600"/>
            <a:ext cx="4267200" cy="1524000"/>
            <a:chOff x="1296" y="2976"/>
            <a:chExt cx="2688" cy="960"/>
          </a:xfrm>
        </p:grpSpPr>
        <p:sp>
          <p:nvSpPr>
            <p:cNvPr id="531462" name="Text Box 6"/>
            <p:cNvSpPr txBox="1">
              <a:spLocks noChangeArrowheads="1"/>
            </p:cNvSpPr>
            <p:nvPr/>
          </p:nvSpPr>
          <p:spPr bwMode="auto">
            <a:xfrm>
              <a:off x="216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space required</a:t>
              </a:r>
            </a:p>
          </p:txBody>
        </p:sp>
        <p:sp>
          <p:nvSpPr>
            <p:cNvPr id="531463" name="Text Box 7"/>
            <p:cNvSpPr txBox="1">
              <a:spLocks noChangeArrowheads="1"/>
            </p:cNvSpPr>
            <p:nvPr/>
          </p:nvSpPr>
          <p:spPr bwMode="auto">
            <a:xfrm>
              <a:off x="216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O(|r|)</a:t>
              </a:r>
            </a:p>
          </p:txBody>
        </p:sp>
        <p:sp>
          <p:nvSpPr>
            <p:cNvPr id="531464" name="Text Box 8"/>
            <p:cNvSpPr txBox="1">
              <a:spLocks noChangeArrowheads="1"/>
            </p:cNvSpPr>
            <p:nvPr/>
          </p:nvSpPr>
          <p:spPr bwMode="auto">
            <a:xfrm>
              <a:off x="312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O(|r|*|x|)</a:t>
              </a:r>
            </a:p>
          </p:txBody>
        </p:sp>
        <p:sp>
          <p:nvSpPr>
            <p:cNvPr id="531465" name="Text Box 9"/>
            <p:cNvSpPr txBox="1">
              <a:spLocks noChangeArrowheads="1"/>
            </p:cNvSpPr>
            <p:nvPr/>
          </p:nvSpPr>
          <p:spPr bwMode="auto">
            <a:xfrm>
              <a:off x="312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O(|x|)</a:t>
              </a:r>
            </a:p>
          </p:txBody>
        </p:sp>
        <p:sp>
          <p:nvSpPr>
            <p:cNvPr id="531466" name="Text Box 10"/>
            <p:cNvSpPr txBox="1">
              <a:spLocks noChangeArrowheads="1"/>
            </p:cNvSpPr>
            <p:nvPr/>
          </p:nvSpPr>
          <p:spPr bwMode="auto">
            <a:xfrm>
              <a:off x="216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O(2</a:t>
              </a:r>
              <a:r>
                <a:rPr lang="en-US" baseline="30000">
                  <a:solidFill>
                    <a:srgbClr val="FF3300"/>
                  </a:solidFill>
                </a:rPr>
                <a:t>|r|</a:t>
              </a:r>
              <a:r>
                <a:rPr lang="en-US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531467" name="Text Box 11"/>
            <p:cNvSpPr txBox="1">
              <a:spLocks noChangeArrowheads="1"/>
            </p:cNvSpPr>
            <p:nvPr/>
          </p:nvSpPr>
          <p:spPr bwMode="auto">
            <a:xfrm>
              <a:off x="1296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DFA</a:t>
              </a: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1296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NFA</a:t>
              </a: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312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time to simulate</a:t>
              </a:r>
            </a:p>
          </p:txBody>
        </p:sp>
      </p:grpSp>
      <p:sp>
        <p:nvSpPr>
          <p:cNvPr id="531470" name="Text Box 14"/>
          <p:cNvSpPr txBox="1">
            <a:spLocks noChangeArrowheads="1"/>
          </p:cNvSpPr>
          <p:nvPr/>
        </p:nvSpPr>
        <p:spPr bwMode="auto">
          <a:xfrm>
            <a:off x="1828800" y="6407727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where </a:t>
            </a:r>
            <a:r>
              <a:rPr lang="en-US" dirty="0">
                <a:solidFill>
                  <a:srgbClr val="FF3300"/>
                </a:solidFill>
              </a:rPr>
              <a:t>|r|</a:t>
            </a:r>
            <a:r>
              <a:rPr lang="en-US" dirty="0">
                <a:solidFill>
                  <a:schemeClr val="accent2"/>
                </a:solidFill>
              </a:rPr>
              <a:t> is the length of the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30308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533400"/>
            <a:ext cx="83058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057400"/>
            <a:ext cx="77724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200" dirty="0" smtClean="0"/>
              <a:t> Empty string </a:t>
            </a:r>
            <a:r>
              <a:rPr lang="en-US" sz="2000" dirty="0" smtClean="0">
                <a:sym typeface="Symbol" pitchFamily="18" charset="2"/>
              </a:rPr>
              <a:t>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is a regular expression denoting 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{ </a:t>
            </a:r>
            <a:r>
              <a:rPr lang="en-US" sz="2000" dirty="0" smtClean="0">
                <a:sym typeface="Symbol" pitchFamily="18" charset="2"/>
              </a:rPr>
              <a:t> </a:t>
            </a:r>
            <a:r>
              <a:rPr lang="en-US" sz="2200" dirty="0" smtClean="0"/>
              <a:t>}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200" i="1" dirty="0" smtClean="0"/>
              <a:t>a</a:t>
            </a:r>
            <a:r>
              <a:rPr lang="en-US" sz="2200" dirty="0" smtClean="0"/>
              <a:t> is a regular expression denoting {</a:t>
            </a:r>
            <a:r>
              <a:rPr lang="en-US" sz="2200" i="1" dirty="0" smtClean="0"/>
              <a:t>a</a:t>
            </a:r>
            <a:r>
              <a:rPr lang="en-US" sz="2200" dirty="0" smtClean="0"/>
              <a:t>} for any </a:t>
            </a:r>
            <a:r>
              <a:rPr lang="en-US" sz="2200" i="1" dirty="0" smtClean="0"/>
              <a:t>a</a:t>
            </a:r>
            <a:r>
              <a:rPr lang="en-US" sz="2200" dirty="0" smtClean="0"/>
              <a:t> in </a:t>
            </a:r>
            <a:r>
              <a:rPr lang="en-US" sz="2500" dirty="0" smtClean="0">
                <a:latin typeface="Symbol" pitchFamily="18" charset="2"/>
              </a:rPr>
              <a:t>S</a:t>
            </a: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33700" y="2270125"/>
            <a:ext cx="2305050" cy="541338"/>
            <a:chOff x="804" y="2443"/>
            <a:chExt cx="1452" cy="341"/>
          </a:xfrm>
        </p:grpSpPr>
        <p:sp>
          <p:nvSpPr>
            <p:cNvPr id="4110" name="Oval 5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11" name="Line 6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1632" y="24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4113" name="Oval 8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14" name="Oval 9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15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0" y="3802063"/>
            <a:ext cx="2305050" cy="541337"/>
            <a:chOff x="804" y="2443"/>
            <a:chExt cx="1452" cy="341"/>
          </a:xfrm>
        </p:grpSpPr>
        <p:sp>
          <p:nvSpPr>
            <p:cNvPr id="4103" name="Oval 13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04" name="Line 14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Rectangle 15"/>
            <p:cNvSpPr>
              <a:spLocks noChangeArrowheads="1"/>
            </p:cNvSpPr>
            <p:nvPr/>
          </p:nvSpPr>
          <p:spPr bwMode="auto">
            <a:xfrm>
              <a:off x="1632" y="24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4106" name="Oval 16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07" name="Oval 17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08" name="Line 18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9" name="Rectangle 19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457200" y="1447800"/>
            <a:ext cx="3643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CC3300"/>
                </a:solidFill>
              </a:rPr>
              <a:t>Thompson’s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P and Q are regular expressions with NFAs</a:t>
            </a:r>
            <a:r>
              <a:rPr lang="en-US" sz="2000" smtClean="0">
                <a:latin typeface="Symbol" pitchFamily="18" charset="2"/>
              </a:rPr>
              <a:t> </a:t>
            </a:r>
            <a:r>
              <a:rPr lang="en-US" sz="2000" smtClean="0"/>
              <a:t>N</a:t>
            </a:r>
            <a:r>
              <a:rPr lang="en-US" sz="2000" baseline="-25000" smtClean="0"/>
              <a:t>p</a:t>
            </a:r>
            <a:r>
              <a:rPr lang="en-US" sz="2000" smtClean="0"/>
              <a:t>,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 | Q (union)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PQ (concatenation)</a:t>
            </a:r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438400"/>
            <a:ext cx="4343400" cy="1254125"/>
            <a:chOff x="1104" y="1536"/>
            <a:chExt cx="2736" cy="790"/>
          </a:xfrm>
        </p:grpSpPr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2304" y="1558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2486" y="155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62" name="Oval 7"/>
            <p:cNvSpPr>
              <a:spLocks noChangeArrowheads="1"/>
            </p:cNvSpPr>
            <p:nvPr/>
          </p:nvSpPr>
          <p:spPr bwMode="auto">
            <a:xfrm>
              <a:off x="2352" y="1990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3" name="Text Box 8"/>
            <p:cNvSpPr txBox="1">
              <a:spLocks noChangeArrowheads="1"/>
            </p:cNvSpPr>
            <p:nvPr/>
          </p:nvSpPr>
          <p:spPr bwMode="auto">
            <a:xfrm>
              <a:off x="2514" y="20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64" name="Oval 9"/>
            <p:cNvSpPr>
              <a:spLocks noChangeArrowheads="1"/>
            </p:cNvSpPr>
            <p:nvPr/>
          </p:nvSpPr>
          <p:spPr bwMode="auto">
            <a:xfrm>
              <a:off x="235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5" name="Oval 10"/>
            <p:cNvSpPr>
              <a:spLocks noChangeArrowheads="1"/>
            </p:cNvSpPr>
            <p:nvPr/>
          </p:nvSpPr>
          <p:spPr bwMode="auto">
            <a:xfrm>
              <a:off x="288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6" name="Oval 11"/>
            <p:cNvSpPr>
              <a:spLocks noChangeArrowheads="1"/>
            </p:cNvSpPr>
            <p:nvPr/>
          </p:nvSpPr>
          <p:spPr bwMode="auto">
            <a:xfrm>
              <a:off x="240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7" name="Oval 12"/>
            <p:cNvSpPr>
              <a:spLocks noChangeArrowheads="1"/>
            </p:cNvSpPr>
            <p:nvPr/>
          </p:nvSpPr>
          <p:spPr bwMode="auto">
            <a:xfrm>
              <a:off x="283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8" name="Oval 13"/>
            <p:cNvSpPr>
              <a:spLocks noChangeArrowheads="1"/>
            </p:cNvSpPr>
            <p:nvPr/>
          </p:nvSpPr>
          <p:spPr bwMode="auto">
            <a:xfrm>
              <a:off x="1728" y="1798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69" name="Oval 14"/>
            <p:cNvSpPr>
              <a:spLocks noChangeArrowheads="1"/>
            </p:cNvSpPr>
            <p:nvPr/>
          </p:nvSpPr>
          <p:spPr bwMode="auto">
            <a:xfrm>
              <a:off x="3600" y="179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70" name="Line 15"/>
            <p:cNvSpPr>
              <a:spLocks noChangeShapeType="1"/>
            </p:cNvSpPr>
            <p:nvPr/>
          </p:nvSpPr>
          <p:spPr bwMode="auto">
            <a:xfrm flipV="1">
              <a:off x="1968" y="175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6"/>
            <p:cNvSpPr>
              <a:spLocks noChangeShapeType="1"/>
            </p:cNvSpPr>
            <p:nvPr/>
          </p:nvSpPr>
          <p:spPr bwMode="auto">
            <a:xfrm>
              <a:off x="1957" y="1993"/>
              <a:ext cx="443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7"/>
            <p:cNvSpPr>
              <a:spLocks noChangeShapeType="1"/>
            </p:cNvSpPr>
            <p:nvPr/>
          </p:nvSpPr>
          <p:spPr bwMode="auto">
            <a:xfrm flipV="1">
              <a:off x="2971" y="1968"/>
              <a:ext cx="62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8"/>
            <p:cNvSpPr>
              <a:spLocks noChangeShapeType="1"/>
            </p:cNvSpPr>
            <p:nvPr/>
          </p:nvSpPr>
          <p:spPr bwMode="auto">
            <a:xfrm>
              <a:off x="2955" y="1719"/>
              <a:ext cx="64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19"/>
            <p:cNvSpPr txBox="1">
              <a:spLocks noChangeArrowheads="1"/>
            </p:cNvSpPr>
            <p:nvPr/>
          </p:nvSpPr>
          <p:spPr bwMode="auto">
            <a:xfrm>
              <a:off x="2006" y="158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6175" name="Text Box 20"/>
            <p:cNvSpPr txBox="1">
              <a:spLocks noChangeArrowheads="1"/>
            </p:cNvSpPr>
            <p:nvPr/>
          </p:nvSpPr>
          <p:spPr bwMode="auto">
            <a:xfrm>
              <a:off x="2064" y="20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6" name="Text Box 21"/>
            <p:cNvSpPr txBox="1">
              <a:spLocks noChangeArrowheads="1"/>
            </p:cNvSpPr>
            <p:nvPr/>
          </p:nvSpPr>
          <p:spPr bwMode="auto">
            <a:xfrm>
              <a:off x="3216" y="203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7" name="Text Box 22"/>
            <p:cNvSpPr txBox="1">
              <a:spLocks noChangeArrowheads="1"/>
            </p:cNvSpPr>
            <p:nvPr/>
          </p:nvSpPr>
          <p:spPr bwMode="auto">
            <a:xfrm>
              <a:off x="3168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>
              <a:off x="1104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79" name="Text Box 24"/>
            <p:cNvSpPr txBox="1">
              <a:spLocks noChangeArrowheads="1"/>
            </p:cNvSpPr>
            <p:nvPr/>
          </p:nvSpPr>
          <p:spPr bwMode="auto">
            <a:xfrm>
              <a:off x="1161" y="1681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6180" name="Oval 25"/>
            <p:cNvSpPr>
              <a:spLocks noChangeArrowheads="1"/>
            </p:cNvSpPr>
            <p:nvPr/>
          </p:nvSpPr>
          <p:spPr bwMode="auto">
            <a:xfrm>
              <a:off x="3618" y="1821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47863" y="5014913"/>
            <a:ext cx="3995737" cy="758825"/>
            <a:chOff x="1227" y="3159"/>
            <a:chExt cx="2517" cy="478"/>
          </a:xfrm>
        </p:grpSpPr>
        <p:sp>
          <p:nvSpPr>
            <p:cNvPr id="6150" name="Oval 27"/>
            <p:cNvSpPr>
              <a:spLocks noChangeArrowheads="1"/>
            </p:cNvSpPr>
            <p:nvPr/>
          </p:nvSpPr>
          <p:spPr bwMode="auto">
            <a:xfrm>
              <a:off x="1776" y="3168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1" name="Text Box 28"/>
            <p:cNvSpPr txBox="1">
              <a:spLocks noChangeArrowheads="1"/>
            </p:cNvSpPr>
            <p:nvPr/>
          </p:nvSpPr>
          <p:spPr bwMode="auto">
            <a:xfrm>
              <a:off x="3041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52" name="Text Box 29"/>
            <p:cNvSpPr txBox="1">
              <a:spLocks noChangeArrowheads="1"/>
            </p:cNvSpPr>
            <p:nvPr/>
          </p:nvSpPr>
          <p:spPr bwMode="auto">
            <a:xfrm>
              <a:off x="2208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53" name="Oval 30"/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4" name="Oval 31"/>
            <p:cNvSpPr>
              <a:spLocks noChangeArrowheads="1"/>
            </p:cNvSpPr>
            <p:nvPr/>
          </p:nvSpPr>
          <p:spPr bwMode="auto">
            <a:xfrm>
              <a:off x="2544" y="315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5" name="Oval 32"/>
            <p:cNvSpPr>
              <a:spLocks noChangeArrowheads="1"/>
            </p:cNvSpPr>
            <p:nvPr/>
          </p:nvSpPr>
          <p:spPr bwMode="auto">
            <a:xfrm>
              <a:off x="1845" y="328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56" name="Oval 33"/>
            <p:cNvSpPr>
              <a:spLocks noChangeArrowheads="1"/>
            </p:cNvSpPr>
            <p:nvPr/>
          </p:nvSpPr>
          <p:spPr bwMode="auto">
            <a:xfrm>
              <a:off x="3426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57" name="Oval 34"/>
            <p:cNvSpPr>
              <a:spLocks noChangeArrowheads="1"/>
            </p:cNvSpPr>
            <p:nvPr/>
          </p:nvSpPr>
          <p:spPr bwMode="auto">
            <a:xfrm>
              <a:off x="3444" y="3287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8" name="Line 35"/>
            <p:cNvSpPr>
              <a:spLocks noChangeShapeType="1"/>
            </p:cNvSpPr>
            <p:nvPr/>
          </p:nvSpPr>
          <p:spPr bwMode="auto">
            <a:xfrm>
              <a:off x="1227" y="340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9" name="Text Box 36"/>
            <p:cNvSpPr txBox="1">
              <a:spLocks noChangeArrowheads="1"/>
            </p:cNvSpPr>
            <p:nvPr/>
          </p:nvSpPr>
          <p:spPr bwMode="auto">
            <a:xfrm>
              <a:off x="1284" y="3167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/>
              </a:rPr>
              <a:t>What Factors Have Influenced the Functional Division of Labor ?</a:t>
            </a:r>
            <a:endParaRPr lang="en-US" sz="4400" u="sng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3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Separation of Lexical Analysis From Parsing Presents a </a:t>
            </a:r>
            <a:r>
              <a:rPr lang="en-US" sz="2800" dirty="0">
                <a:solidFill>
                  <a:srgbClr val="0066FF"/>
                </a:solidFill>
              </a:rPr>
              <a:t>Simpler Conceptual Model</a:t>
            </a:r>
          </a:p>
          <a:p>
            <a:pPr lvl="1"/>
            <a:r>
              <a:rPr lang="en-US" sz="2000" dirty="0"/>
              <a:t>A parser embodying the conventions for comments and white space is significantly more complex that one that can assume comments and white space have already been removed by lexical analyzer.</a:t>
            </a:r>
          </a:p>
          <a:p>
            <a:pPr lvl="1"/>
            <a:endParaRPr lang="en-US" sz="2000" b="1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Separation Increases </a:t>
            </a:r>
            <a:r>
              <a:rPr lang="en-US" sz="2800" dirty="0">
                <a:solidFill>
                  <a:srgbClr val="0066FF"/>
                </a:solidFill>
                <a:sym typeface="Symbol" pitchFamily="18" charset="2"/>
              </a:rPr>
              <a:t>Compiler Efficiency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Specialized buffering techniques for reading input characters and processing tokens…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Separation Promotes </a:t>
            </a:r>
            <a:r>
              <a:rPr lang="en-US" sz="2800" dirty="0">
                <a:solidFill>
                  <a:srgbClr val="0066FF"/>
                </a:solidFill>
                <a:sym typeface="Symbol" pitchFamily="18" charset="2"/>
              </a:rPr>
              <a:t>Portability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Input alphabet peculiarities and other device-specific anomalies can be restricted to the lexical analyzer.</a:t>
            </a:r>
          </a:p>
        </p:txBody>
      </p:sp>
    </p:spTree>
    <p:extLst>
      <p:ext uri="{BB962C8B-B14F-4D97-AF65-F5344CB8AC3E}">
        <p14:creationId xmlns:p14="http://schemas.microsoft.com/office/powerpoint/2010/main" xmlns="" val="41909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Regular Expressions to NFAs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Q is a regular expression with NFA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Q* (closure)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743200"/>
            <a:ext cx="5324475" cy="2090738"/>
            <a:chOff x="1056" y="1728"/>
            <a:chExt cx="3354" cy="1317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913" y="172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594" y="247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auto">
            <a:xfrm flipH="1" flipV="1">
              <a:off x="2634" y="1980"/>
              <a:ext cx="816" cy="384"/>
            </a:xfrm>
            <a:custGeom>
              <a:avLst/>
              <a:gdLst>
                <a:gd name="T0" fmla="*/ 816 w 432"/>
                <a:gd name="T1" fmla="*/ 0 h 384"/>
                <a:gd name="T2" fmla="*/ 453 w 432"/>
                <a:gd name="T3" fmla="*/ 38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72" y="192"/>
                    <a:pt x="312" y="384"/>
                    <a:pt x="240" y="384"/>
                  </a:cubicBezTo>
                  <a:cubicBezTo>
                    <a:pt x="168" y="384"/>
                    <a:pt x="40" y="6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463" y="224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895" y="229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3354" y="23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2532" y="236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1">
                <a:latin typeface="Times New Roman" pitchFamily="18" charset="0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170" y="2355"/>
              <a:ext cx="240" cy="240"/>
              <a:chOff x="3399" y="3515"/>
              <a:chExt cx="240" cy="240"/>
            </a:xfrm>
          </p:grpSpPr>
          <p:sp>
            <p:nvSpPr>
              <p:cNvPr id="8213" name="Oval 13"/>
              <p:cNvSpPr>
                <a:spLocks noChangeArrowheads="1"/>
              </p:cNvSpPr>
              <p:nvPr/>
            </p:nvSpPr>
            <p:spPr bwMode="auto">
              <a:xfrm>
                <a:off x="3399" y="351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8214" name="Oval 14"/>
              <p:cNvSpPr>
                <a:spLocks noChangeArrowheads="1"/>
              </p:cNvSpPr>
              <p:nvPr/>
            </p:nvSpPr>
            <p:spPr bwMode="auto">
              <a:xfrm>
                <a:off x="3417" y="3538"/>
                <a:ext cx="202" cy="2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>
              <a:off x="1914" y="248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1971" y="221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  <a:endParaRPr lang="en-US" sz="2400" baseline="-25000">
                <a:latin typeface="Symbol" pitchFamily="18" charset="2"/>
              </a:endParaRPr>
            </a:p>
          </p:txBody>
        </p:sp>
        <p:sp>
          <p:nvSpPr>
            <p:cNvPr id="8207" name="Oval 17"/>
            <p:cNvSpPr>
              <a:spLocks noChangeArrowheads="1"/>
            </p:cNvSpPr>
            <p:nvPr/>
          </p:nvSpPr>
          <p:spPr bwMode="auto">
            <a:xfrm>
              <a:off x="1674" y="2353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08" name="Line 18"/>
            <p:cNvSpPr>
              <a:spLocks noChangeShapeType="1"/>
            </p:cNvSpPr>
            <p:nvPr/>
          </p:nvSpPr>
          <p:spPr bwMode="auto">
            <a:xfrm>
              <a:off x="1056" y="24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9" name="Text Box 19"/>
            <p:cNvSpPr txBox="1">
              <a:spLocks noChangeArrowheads="1"/>
            </p:cNvSpPr>
            <p:nvPr/>
          </p:nvSpPr>
          <p:spPr bwMode="auto">
            <a:xfrm>
              <a:off x="1113" y="223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8210" name="Text Box 20"/>
            <p:cNvSpPr txBox="1">
              <a:spLocks noChangeArrowheads="1"/>
            </p:cNvSpPr>
            <p:nvPr/>
          </p:nvSpPr>
          <p:spPr bwMode="auto">
            <a:xfrm>
              <a:off x="3735" y="22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>
              <a:off x="1866" y="2574"/>
              <a:ext cx="2352" cy="288"/>
            </a:xfrm>
            <a:custGeom>
              <a:avLst/>
              <a:gdLst>
                <a:gd name="T0" fmla="*/ 0 w 2352"/>
                <a:gd name="T1" fmla="*/ 0 h 288"/>
                <a:gd name="T2" fmla="*/ 960 w 2352"/>
                <a:gd name="T3" fmla="*/ 288 h 288"/>
                <a:gd name="T4" fmla="*/ 2352 w 2352"/>
                <a:gd name="T5" fmla="*/ 0 h 288"/>
                <a:gd name="T6" fmla="*/ 0 60000 65536"/>
                <a:gd name="T7" fmla="*/ 0 60000 65536"/>
                <a:gd name="T8" fmla="*/ 0 60000 65536"/>
                <a:gd name="T9" fmla="*/ 0 w 2352"/>
                <a:gd name="T10" fmla="*/ 0 h 288"/>
                <a:gd name="T11" fmla="*/ 2352 w 23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288">
                  <a:moveTo>
                    <a:pt x="0" y="0"/>
                  </a:moveTo>
                  <a:cubicBezTo>
                    <a:pt x="284" y="144"/>
                    <a:pt x="568" y="288"/>
                    <a:pt x="960" y="288"/>
                  </a:cubicBezTo>
                  <a:cubicBezTo>
                    <a:pt x="1352" y="288"/>
                    <a:pt x="1852" y="144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12" name="Text Box 22"/>
            <p:cNvSpPr txBox="1">
              <a:spLocks noChangeArrowheads="1"/>
            </p:cNvSpPr>
            <p:nvPr/>
          </p:nvSpPr>
          <p:spPr bwMode="auto">
            <a:xfrm>
              <a:off x="2778" y="275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371600" y="3276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2325" y="1489075"/>
            <a:ext cx="192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Starting with: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57713" y="1981200"/>
            <a:ext cx="3443287" cy="1084263"/>
            <a:chOff x="2871" y="1248"/>
            <a:chExt cx="2169" cy="683"/>
          </a:xfrm>
        </p:grpSpPr>
        <p:sp>
          <p:nvSpPr>
            <p:cNvPr id="10287" name="Oval 6"/>
            <p:cNvSpPr>
              <a:spLocks noChangeArrowheads="1"/>
            </p:cNvSpPr>
            <p:nvPr/>
          </p:nvSpPr>
          <p:spPr bwMode="auto">
            <a:xfrm>
              <a:off x="4656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88" name="Oval 7"/>
            <p:cNvSpPr>
              <a:spLocks noChangeArrowheads="1"/>
            </p:cNvSpPr>
            <p:nvPr/>
          </p:nvSpPr>
          <p:spPr bwMode="auto">
            <a:xfrm>
              <a:off x="4176" y="139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89" name="Text Box 8"/>
            <p:cNvSpPr txBox="1">
              <a:spLocks noChangeArrowheads="1"/>
            </p:cNvSpPr>
            <p:nvPr/>
          </p:nvSpPr>
          <p:spPr bwMode="auto">
            <a:xfrm>
              <a:off x="2871" y="124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a*b</a:t>
              </a:r>
            </a:p>
          </p:txBody>
        </p:sp>
        <p:sp>
          <p:nvSpPr>
            <p:cNvPr id="10290" name="Line 9"/>
            <p:cNvSpPr>
              <a:spLocks noChangeShapeType="1"/>
            </p:cNvSpPr>
            <p:nvPr/>
          </p:nvSpPr>
          <p:spPr bwMode="auto">
            <a:xfrm>
              <a:off x="4368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10"/>
            <p:cNvSpPr txBox="1">
              <a:spLocks noChangeArrowheads="1"/>
            </p:cNvSpPr>
            <p:nvPr/>
          </p:nvSpPr>
          <p:spPr bwMode="auto">
            <a:xfrm>
              <a:off x="4358" y="12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92" name="Freeform 11"/>
            <p:cNvSpPr>
              <a:spLocks/>
            </p:cNvSpPr>
            <p:nvPr/>
          </p:nvSpPr>
          <p:spPr bwMode="auto">
            <a:xfrm>
              <a:off x="4128" y="153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Text Box 12"/>
            <p:cNvSpPr txBox="1">
              <a:spLocks noChangeArrowheads="1"/>
            </p:cNvSpPr>
            <p:nvPr/>
          </p:nvSpPr>
          <p:spPr bwMode="auto">
            <a:xfrm>
              <a:off x="4166" y="171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94" name="Rectangle 13"/>
            <p:cNvSpPr>
              <a:spLocks noChangeArrowheads="1"/>
            </p:cNvSpPr>
            <p:nvPr/>
          </p:nvSpPr>
          <p:spPr bwMode="auto">
            <a:xfrm>
              <a:off x="3456" y="1296"/>
              <a:ext cx="1584" cy="62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95" name="Line 14"/>
            <p:cNvSpPr>
              <a:spLocks noChangeShapeType="1"/>
            </p:cNvSpPr>
            <p:nvPr/>
          </p:nvSpPr>
          <p:spPr bwMode="auto">
            <a:xfrm>
              <a:off x="3552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96" name="Text Box 15"/>
            <p:cNvSpPr txBox="1">
              <a:spLocks noChangeArrowheads="1"/>
            </p:cNvSpPr>
            <p:nvPr/>
          </p:nvSpPr>
          <p:spPr bwMode="auto">
            <a:xfrm>
              <a:off x="3600" y="124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97" name="Oval 16"/>
            <p:cNvSpPr>
              <a:spLocks noChangeArrowheads="1"/>
            </p:cNvSpPr>
            <p:nvPr/>
          </p:nvSpPr>
          <p:spPr bwMode="auto">
            <a:xfrm>
              <a:off x="4674" y="141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1962150"/>
            <a:ext cx="3140075" cy="1146175"/>
            <a:chOff x="758" y="1236"/>
            <a:chExt cx="1978" cy="722"/>
          </a:xfrm>
        </p:grpSpPr>
        <p:sp>
          <p:nvSpPr>
            <p:cNvPr id="10276" name="Text Box 18"/>
            <p:cNvSpPr txBox="1">
              <a:spLocks noChangeArrowheads="1"/>
            </p:cNvSpPr>
            <p:nvPr/>
          </p:nvSpPr>
          <p:spPr bwMode="auto">
            <a:xfrm>
              <a:off x="758" y="1274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</a:t>
              </a:r>
            </a:p>
          </p:txBody>
        </p:sp>
        <p:sp>
          <p:nvSpPr>
            <p:cNvPr id="10277" name="Oval 19"/>
            <p:cNvSpPr>
              <a:spLocks noChangeArrowheads="1"/>
            </p:cNvSpPr>
            <p:nvPr/>
          </p:nvSpPr>
          <p:spPr bwMode="auto">
            <a:xfrm>
              <a:off x="1872" y="1371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78" name="Oval 20"/>
            <p:cNvSpPr>
              <a:spLocks noChangeArrowheads="1"/>
            </p:cNvSpPr>
            <p:nvPr/>
          </p:nvSpPr>
          <p:spPr bwMode="auto">
            <a:xfrm>
              <a:off x="2352" y="137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79" name="Line 21"/>
            <p:cNvSpPr>
              <a:spLocks noChangeShapeType="1"/>
            </p:cNvSpPr>
            <p:nvPr/>
          </p:nvSpPr>
          <p:spPr bwMode="auto">
            <a:xfrm>
              <a:off x="2064" y="146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Text Box 22"/>
            <p:cNvSpPr txBox="1">
              <a:spLocks noChangeArrowheads="1"/>
            </p:cNvSpPr>
            <p:nvPr/>
          </p:nvSpPr>
          <p:spPr bwMode="auto">
            <a:xfrm>
              <a:off x="2112" y="1275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81" name="Freeform 23"/>
            <p:cNvSpPr>
              <a:spLocks/>
            </p:cNvSpPr>
            <p:nvPr/>
          </p:nvSpPr>
          <p:spPr bwMode="auto">
            <a:xfrm>
              <a:off x="2320" y="1515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Text Box 24"/>
            <p:cNvSpPr txBox="1">
              <a:spLocks noChangeArrowheads="1"/>
            </p:cNvSpPr>
            <p:nvPr/>
          </p:nvSpPr>
          <p:spPr bwMode="auto">
            <a:xfrm>
              <a:off x="2342" y="17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83" name="Rectangle 25"/>
            <p:cNvSpPr>
              <a:spLocks noChangeArrowheads="1"/>
            </p:cNvSpPr>
            <p:nvPr/>
          </p:nvSpPr>
          <p:spPr bwMode="auto">
            <a:xfrm>
              <a:off x="1104" y="1296"/>
              <a:ext cx="1632" cy="62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84" name="Line 26"/>
            <p:cNvSpPr>
              <a:spLocks noChangeShapeType="1"/>
            </p:cNvSpPr>
            <p:nvPr/>
          </p:nvSpPr>
          <p:spPr bwMode="auto">
            <a:xfrm>
              <a:off x="1236" y="14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85" name="Text Box 27"/>
            <p:cNvSpPr txBox="1">
              <a:spLocks noChangeArrowheads="1"/>
            </p:cNvSpPr>
            <p:nvPr/>
          </p:nvSpPr>
          <p:spPr bwMode="auto">
            <a:xfrm>
              <a:off x="1284" y="1236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86" name="Oval 28"/>
            <p:cNvSpPr>
              <a:spLocks noChangeArrowheads="1"/>
            </p:cNvSpPr>
            <p:nvPr/>
          </p:nvSpPr>
          <p:spPr bwMode="auto">
            <a:xfrm>
              <a:off x="2370" y="1392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6000" y="3733800"/>
            <a:ext cx="3521075" cy="2438400"/>
            <a:chOff x="1440" y="2064"/>
            <a:chExt cx="2218" cy="1536"/>
          </a:xfrm>
        </p:grpSpPr>
        <p:sp>
          <p:nvSpPr>
            <p:cNvPr id="10248" name="Oval 30"/>
            <p:cNvSpPr>
              <a:spLocks noChangeArrowheads="1"/>
            </p:cNvSpPr>
            <p:nvPr/>
          </p:nvSpPr>
          <p:spPr bwMode="auto">
            <a:xfrm>
              <a:off x="250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49" name="Oval 31"/>
            <p:cNvSpPr>
              <a:spLocks noChangeArrowheads="1"/>
            </p:cNvSpPr>
            <p:nvPr/>
          </p:nvSpPr>
          <p:spPr bwMode="auto">
            <a:xfrm>
              <a:off x="298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50" name="Line 32"/>
            <p:cNvSpPr>
              <a:spLocks noChangeShapeType="1"/>
            </p:cNvSpPr>
            <p:nvPr/>
          </p:nvSpPr>
          <p:spPr bwMode="auto">
            <a:xfrm>
              <a:off x="2698" y="25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Text Box 33"/>
            <p:cNvSpPr txBox="1">
              <a:spLocks noChangeArrowheads="1"/>
            </p:cNvSpPr>
            <p:nvPr/>
          </p:nvSpPr>
          <p:spPr bwMode="auto">
            <a:xfrm>
              <a:off x="2794" y="2332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2" name="Freeform 34"/>
            <p:cNvSpPr>
              <a:spLocks/>
            </p:cNvSpPr>
            <p:nvPr/>
          </p:nvSpPr>
          <p:spPr bwMode="auto">
            <a:xfrm>
              <a:off x="2954" y="2572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35"/>
            <p:cNvSpPr>
              <a:spLocks noChangeArrowheads="1"/>
            </p:cNvSpPr>
            <p:nvPr/>
          </p:nvSpPr>
          <p:spPr bwMode="auto">
            <a:xfrm>
              <a:off x="298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54" name="Oval 36"/>
            <p:cNvSpPr>
              <a:spLocks noChangeArrowheads="1"/>
            </p:cNvSpPr>
            <p:nvPr/>
          </p:nvSpPr>
          <p:spPr bwMode="auto">
            <a:xfrm>
              <a:off x="250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55" name="Line 37"/>
            <p:cNvSpPr>
              <a:spLocks noChangeShapeType="1"/>
            </p:cNvSpPr>
            <p:nvPr/>
          </p:nvSpPr>
          <p:spPr bwMode="auto">
            <a:xfrm>
              <a:off x="2698" y="3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Freeform 38"/>
            <p:cNvSpPr>
              <a:spLocks/>
            </p:cNvSpPr>
            <p:nvPr/>
          </p:nvSpPr>
          <p:spPr bwMode="auto">
            <a:xfrm>
              <a:off x="2458" y="3244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39"/>
            <p:cNvSpPr>
              <a:spLocks noChangeArrowheads="1"/>
            </p:cNvSpPr>
            <p:nvPr/>
          </p:nvSpPr>
          <p:spPr bwMode="auto">
            <a:xfrm>
              <a:off x="2074" y="2764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258" name="Oval 40"/>
            <p:cNvSpPr>
              <a:spLocks noChangeArrowheads="1"/>
            </p:cNvSpPr>
            <p:nvPr/>
          </p:nvSpPr>
          <p:spPr bwMode="auto">
            <a:xfrm>
              <a:off x="3466" y="27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59" name="Line 41"/>
            <p:cNvSpPr>
              <a:spLocks noChangeShapeType="1"/>
            </p:cNvSpPr>
            <p:nvPr/>
          </p:nvSpPr>
          <p:spPr bwMode="auto">
            <a:xfrm flipV="1">
              <a:off x="2218" y="257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42"/>
            <p:cNvSpPr>
              <a:spLocks noChangeShapeType="1"/>
            </p:cNvSpPr>
            <p:nvPr/>
          </p:nvSpPr>
          <p:spPr bwMode="auto">
            <a:xfrm>
              <a:off x="2218" y="29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43"/>
            <p:cNvSpPr>
              <a:spLocks noChangeShapeType="1"/>
            </p:cNvSpPr>
            <p:nvPr/>
          </p:nvSpPr>
          <p:spPr bwMode="auto">
            <a:xfrm flipV="1">
              <a:off x="3178" y="295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44"/>
            <p:cNvSpPr>
              <a:spLocks noChangeShapeType="1"/>
            </p:cNvSpPr>
            <p:nvPr/>
          </p:nvSpPr>
          <p:spPr bwMode="auto">
            <a:xfrm>
              <a:off x="3178" y="252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45"/>
            <p:cNvSpPr txBox="1">
              <a:spLocks noChangeArrowheads="1"/>
            </p:cNvSpPr>
            <p:nvPr/>
          </p:nvSpPr>
          <p:spPr bwMode="auto">
            <a:xfrm>
              <a:off x="1536" y="2064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0264" name="Text Box 46"/>
            <p:cNvSpPr txBox="1">
              <a:spLocks noChangeArrowheads="1"/>
            </p:cNvSpPr>
            <p:nvPr/>
          </p:nvSpPr>
          <p:spPr bwMode="auto">
            <a:xfrm>
              <a:off x="2112" y="291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5" name="Text Box 47"/>
            <p:cNvSpPr txBox="1">
              <a:spLocks noChangeArrowheads="1"/>
            </p:cNvSpPr>
            <p:nvPr/>
          </p:nvSpPr>
          <p:spPr bwMode="auto">
            <a:xfrm>
              <a:off x="2218" y="24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6" name="Text Box 48"/>
            <p:cNvSpPr txBox="1">
              <a:spLocks noChangeArrowheads="1"/>
            </p:cNvSpPr>
            <p:nvPr/>
          </p:nvSpPr>
          <p:spPr bwMode="auto">
            <a:xfrm>
              <a:off x="3366" y="248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7" name="Text Box 49"/>
            <p:cNvSpPr txBox="1">
              <a:spLocks noChangeArrowheads="1"/>
            </p:cNvSpPr>
            <p:nvPr/>
          </p:nvSpPr>
          <p:spPr bwMode="auto">
            <a:xfrm>
              <a:off x="3366" y="29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8" name="Text Box 50"/>
            <p:cNvSpPr txBox="1">
              <a:spLocks noChangeArrowheads="1"/>
            </p:cNvSpPr>
            <p:nvPr/>
          </p:nvSpPr>
          <p:spPr bwMode="auto">
            <a:xfrm>
              <a:off x="2506" y="338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69" name="Text Box 51"/>
            <p:cNvSpPr txBox="1">
              <a:spLocks noChangeArrowheads="1"/>
            </p:cNvSpPr>
            <p:nvPr/>
          </p:nvSpPr>
          <p:spPr bwMode="auto">
            <a:xfrm>
              <a:off x="2746" y="30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0" name="Text Box 52"/>
            <p:cNvSpPr txBox="1">
              <a:spLocks noChangeArrowheads="1"/>
            </p:cNvSpPr>
            <p:nvPr/>
          </p:nvSpPr>
          <p:spPr bwMode="auto">
            <a:xfrm>
              <a:off x="2986" y="27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1" name="Rectangle 53"/>
            <p:cNvSpPr>
              <a:spLocks noChangeArrowheads="1"/>
            </p:cNvSpPr>
            <p:nvPr/>
          </p:nvSpPr>
          <p:spPr bwMode="auto">
            <a:xfrm>
              <a:off x="2400" y="2304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2" name="Rectangle 54"/>
            <p:cNvSpPr>
              <a:spLocks noChangeArrowheads="1"/>
            </p:cNvSpPr>
            <p:nvPr/>
          </p:nvSpPr>
          <p:spPr bwMode="auto">
            <a:xfrm>
              <a:off x="2352" y="3024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3" name="Line 55"/>
            <p:cNvSpPr>
              <a:spLocks noChangeShapeType="1"/>
            </p:cNvSpPr>
            <p:nvPr/>
          </p:nvSpPr>
          <p:spPr bwMode="auto">
            <a:xfrm>
              <a:off x="1440" y="285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74" name="Text Box 56"/>
            <p:cNvSpPr txBox="1">
              <a:spLocks noChangeArrowheads="1"/>
            </p:cNvSpPr>
            <p:nvPr/>
          </p:nvSpPr>
          <p:spPr bwMode="auto">
            <a:xfrm>
              <a:off x="1488" y="2613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75" name="Oval 57"/>
            <p:cNvSpPr>
              <a:spLocks noChangeArrowheads="1"/>
            </p:cNvSpPr>
            <p:nvPr/>
          </p:nvSpPr>
          <p:spPr bwMode="auto">
            <a:xfrm>
              <a:off x="3486" y="2784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524000"/>
            <a:ext cx="3521075" cy="2438400"/>
            <a:chOff x="336" y="960"/>
            <a:chExt cx="2218" cy="1536"/>
          </a:xfrm>
        </p:grpSpPr>
        <p:sp>
          <p:nvSpPr>
            <p:cNvPr id="12330" name="Oval 4"/>
            <p:cNvSpPr>
              <a:spLocks noChangeArrowheads="1"/>
            </p:cNvSpPr>
            <p:nvPr/>
          </p:nvSpPr>
          <p:spPr bwMode="auto">
            <a:xfrm>
              <a:off x="140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31" name="Oval 5"/>
            <p:cNvSpPr>
              <a:spLocks noChangeArrowheads="1"/>
            </p:cNvSpPr>
            <p:nvPr/>
          </p:nvSpPr>
          <p:spPr bwMode="auto">
            <a:xfrm>
              <a:off x="188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32" name="Line 6"/>
            <p:cNvSpPr>
              <a:spLocks noChangeShapeType="1"/>
            </p:cNvSpPr>
            <p:nvPr/>
          </p:nvSpPr>
          <p:spPr bwMode="auto">
            <a:xfrm>
              <a:off x="1594" y="14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7"/>
            <p:cNvSpPr txBox="1">
              <a:spLocks noChangeArrowheads="1"/>
            </p:cNvSpPr>
            <p:nvPr/>
          </p:nvSpPr>
          <p:spPr bwMode="auto">
            <a:xfrm>
              <a:off x="1690" y="122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34" name="Freeform 8"/>
            <p:cNvSpPr>
              <a:spLocks/>
            </p:cNvSpPr>
            <p:nvPr/>
          </p:nvSpPr>
          <p:spPr bwMode="auto">
            <a:xfrm>
              <a:off x="1850" y="146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Oval 9"/>
            <p:cNvSpPr>
              <a:spLocks noChangeArrowheads="1"/>
            </p:cNvSpPr>
            <p:nvPr/>
          </p:nvSpPr>
          <p:spPr bwMode="auto">
            <a:xfrm>
              <a:off x="188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36" name="Oval 10"/>
            <p:cNvSpPr>
              <a:spLocks noChangeArrowheads="1"/>
            </p:cNvSpPr>
            <p:nvPr/>
          </p:nvSpPr>
          <p:spPr bwMode="auto">
            <a:xfrm>
              <a:off x="140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37" name="Line 11"/>
            <p:cNvSpPr>
              <a:spLocks noChangeShapeType="1"/>
            </p:cNvSpPr>
            <p:nvPr/>
          </p:nvSpPr>
          <p:spPr bwMode="auto">
            <a:xfrm>
              <a:off x="1594" y="20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Freeform 12"/>
            <p:cNvSpPr>
              <a:spLocks/>
            </p:cNvSpPr>
            <p:nvPr/>
          </p:nvSpPr>
          <p:spPr bwMode="auto">
            <a:xfrm>
              <a:off x="1354" y="2140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Oval 13"/>
            <p:cNvSpPr>
              <a:spLocks noChangeArrowheads="1"/>
            </p:cNvSpPr>
            <p:nvPr/>
          </p:nvSpPr>
          <p:spPr bwMode="auto">
            <a:xfrm>
              <a:off x="970" y="1660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40" name="Oval 14"/>
            <p:cNvSpPr>
              <a:spLocks noChangeArrowheads="1"/>
            </p:cNvSpPr>
            <p:nvPr/>
          </p:nvSpPr>
          <p:spPr bwMode="auto">
            <a:xfrm>
              <a:off x="2362" y="16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41" name="Line 15"/>
            <p:cNvSpPr>
              <a:spLocks noChangeShapeType="1"/>
            </p:cNvSpPr>
            <p:nvPr/>
          </p:nvSpPr>
          <p:spPr bwMode="auto">
            <a:xfrm flipV="1">
              <a:off x="1114" y="1468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6"/>
            <p:cNvSpPr>
              <a:spLocks noChangeShapeType="1"/>
            </p:cNvSpPr>
            <p:nvPr/>
          </p:nvSpPr>
          <p:spPr bwMode="auto">
            <a:xfrm>
              <a:off x="1114" y="185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7"/>
            <p:cNvSpPr>
              <a:spLocks noChangeShapeType="1"/>
            </p:cNvSpPr>
            <p:nvPr/>
          </p:nvSpPr>
          <p:spPr bwMode="auto">
            <a:xfrm flipV="1">
              <a:off x="2074" y="185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18"/>
            <p:cNvSpPr>
              <a:spLocks noChangeShapeType="1"/>
            </p:cNvSpPr>
            <p:nvPr/>
          </p:nvSpPr>
          <p:spPr bwMode="auto">
            <a:xfrm>
              <a:off x="2074" y="142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Text Box 19"/>
            <p:cNvSpPr txBox="1">
              <a:spLocks noChangeArrowheads="1"/>
            </p:cNvSpPr>
            <p:nvPr/>
          </p:nvSpPr>
          <p:spPr bwMode="auto">
            <a:xfrm>
              <a:off x="432" y="960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2346" name="Text Box 20"/>
            <p:cNvSpPr txBox="1">
              <a:spLocks noChangeArrowheads="1"/>
            </p:cNvSpPr>
            <p:nvPr/>
          </p:nvSpPr>
          <p:spPr bwMode="auto">
            <a:xfrm>
              <a:off x="1008" y="18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7" name="Text Box 21"/>
            <p:cNvSpPr txBox="1">
              <a:spLocks noChangeArrowheads="1"/>
            </p:cNvSpPr>
            <p:nvPr/>
          </p:nvSpPr>
          <p:spPr bwMode="auto">
            <a:xfrm>
              <a:off x="1114" y="13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8" name="Text Box 22"/>
            <p:cNvSpPr txBox="1">
              <a:spLocks noChangeArrowheads="1"/>
            </p:cNvSpPr>
            <p:nvPr/>
          </p:nvSpPr>
          <p:spPr bwMode="auto">
            <a:xfrm>
              <a:off x="2262" y="138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9" name="Text Box 23"/>
            <p:cNvSpPr txBox="1">
              <a:spLocks noChangeArrowheads="1"/>
            </p:cNvSpPr>
            <p:nvPr/>
          </p:nvSpPr>
          <p:spPr bwMode="auto">
            <a:xfrm>
              <a:off x="2262" y="18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50" name="Text Box 24"/>
            <p:cNvSpPr txBox="1">
              <a:spLocks noChangeArrowheads="1"/>
            </p:cNvSpPr>
            <p:nvPr/>
          </p:nvSpPr>
          <p:spPr bwMode="auto">
            <a:xfrm>
              <a:off x="1402" y="2284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51" name="Text Box 25"/>
            <p:cNvSpPr txBox="1">
              <a:spLocks noChangeArrowheads="1"/>
            </p:cNvSpPr>
            <p:nvPr/>
          </p:nvSpPr>
          <p:spPr bwMode="auto">
            <a:xfrm>
              <a:off x="1642" y="19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2" name="Text Box 26"/>
            <p:cNvSpPr txBox="1">
              <a:spLocks noChangeArrowheads="1"/>
            </p:cNvSpPr>
            <p:nvPr/>
          </p:nvSpPr>
          <p:spPr bwMode="auto">
            <a:xfrm>
              <a:off x="1882" y="16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3" name="Rectangle 27"/>
            <p:cNvSpPr>
              <a:spLocks noChangeArrowheads="1"/>
            </p:cNvSpPr>
            <p:nvPr/>
          </p:nvSpPr>
          <p:spPr bwMode="auto">
            <a:xfrm>
              <a:off x="1296" y="1200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4" name="Rectangle 28"/>
            <p:cNvSpPr>
              <a:spLocks noChangeArrowheads="1"/>
            </p:cNvSpPr>
            <p:nvPr/>
          </p:nvSpPr>
          <p:spPr bwMode="auto">
            <a:xfrm>
              <a:off x="1248" y="1920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5" name="Line 29"/>
            <p:cNvSpPr>
              <a:spLocks noChangeShapeType="1"/>
            </p:cNvSpPr>
            <p:nvPr/>
          </p:nvSpPr>
          <p:spPr bwMode="auto">
            <a:xfrm>
              <a:off x="336" y="1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56" name="Text Box 30"/>
            <p:cNvSpPr txBox="1">
              <a:spLocks noChangeArrowheads="1"/>
            </p:cNvSpPr>
            <p:nvPr/>
          </p:nvSpPr>
          <p:spPr bwMode="auto">
            <a:xfrm>
              <a:off x="384" y="1509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57" name="Oval 31"/>
            <p:cNvSpPr>
              <a:spLocks noChangeArrowheads="1"/>
            </p:cNvSpPr>
            <p:nvPr/>
          </p:nvSpPr>
          <p:spPr bwMode="auto">
            <a:xfrm>
              <a:off x="2382" y="168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62400" y="3962400"/>
            <a:ext cx="4895850" cy="2514600"/>
            <a:chOff x="2484" y="2496"/>
            <a:chExt cx="3084" cy="1584"/>
          </a:xfrm>
        </p:grpSpPr>
        <p:sp>
          <p:nvSpPr>
            <p:cNvPr id="12293" name="Oval 33"/>
            <p:cNvSpPr>
              <a:spLocks noChangeArrowheads="1"/>
            </p:cNvSpPr>
            <p:nvPr/>
          </p:nvSpPr>
          <p:spPr bwMode="auto">
            <a:xfrm>
              <a:off x="398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4" name="Oval 34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5" name="Line 35"/>
            <p:cNvSpPr>
              <a:spLocks noChangeShapeType="1"/>
            </p:cNvSpPr>
            <p:nvPr/>
          </p:nvSpPr>
          <p:spPr bwMode="auto">
            <a:xfrm>
              <a:off x="417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36"/>
            <p:cNvSpPr txBox="1">
              <a:spLocks noChangeArrowheads="1"/>
            </p:cNvSpPr>
            <p:nvPr/>
          </p:nvSpPr>
          <p:spPr bwMode="auto">
            <a:xfrm>
              <a:off x="4224" y="273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297" name="Freeform 37"/>
            <p:cNvSpPr>
              <a:spLocks/>
            </p:cNvSpPr>
            <p:nvPr/>
          </p:nvSpPr>
          <p:spPr bwMode="auto">
            <a:xfrm>
              <a:off x="4432" y="297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38"/>
            <p:cNvSpPr>
              <a:spLocks noChangeArrowheads="1"/>
            </p:cNvSpPr>
            <p:nvPr/>
          </p:nvSpPr>
          <p:spPr bwMode="auto">
            <a:xfrm>
              <a:off x="446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299" name="Oval 39"/>
            <p:cNvSpPr>
              <a:spLocks noChangeArrowheads="1"/>
            </p:cNvSpPr>
            <p:nvPr/>
          </p:nvSpPr>
          <p:spPr bwMode="auto">
            <a:xfrm>
              <a:off x="398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Line 40"/>
            <p:cNvSpPr>
              <a:spLocks noChangeShapeType="1"/>
            </p:cNvSpPr>
            <p:nvPr/>
          </p:nvSpPr>
          <p:spPr bwMode="auto">
            <a:xfrm>
              <a:off x="41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41"/>
            <p:cNvSpPr>
              <a:spLocks/>
            </p:cNvSpPr>
            <p:nvPr/>
          </p:nvSpPr>
          <p:spPr bwMode="auto">
            <a:xfrm>
              <a:off x="3936" y="364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42"/>
            <p:cNvSpPr>
              <a:spLocks noChangeArrowheads="1"/>
            </p:cNvSpPr>
            <p:nvPr/>
          </p:nvSpPr>
          <p:spPr bwMode="auto">
            <a:xfrm>
              <a:off x="3552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03" name="Oval 43"/>
            <p:cNvSpPr>
              <a:spLocks noChangeArrowheads="1"/>
            </p:cNvSpPr>
            <p:nvPr/>
          </p:nvSpPr>
          <p:spPr bwMode="auto">
            <a:xfrm>
              <a:off x="4944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04" name="Line 44"/>
            <p:cNvSpPr>
              <a:spLocks noChangeShapeType="1"/>
            </p:cNvSpPr>
            <p:nvPr/>
          </p:nvSpPr>
          <p:spPr bwMode="auto">
            <a:xfrm flipV="1">
              <a:off x="3696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45"/>
            <p:cNvSpPr>
              <a:spLocks noChangeShapeType="1"/>
            </p:cNvSpPr>
            <p:nvPr/>
          </p:nvSpPr>
          <p:spPr bwMode="auto">
            <a:xfrm>
              <a:off x="3696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46"/>
            <p:cNvSpPr>
              <a:spLocks noChangeShapeType="1"/>
            </p:cNvSpPr>
            <p:nvPr/>
          </p:nvSpPr>
          <p:spPr bwMode="auto">
            <a:xfrm flipV="1">
              <a:off x="4656" y="33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47"/>
            <p:cNvSpPr>
              <a:spLocks noChangeShapeType="1"/>
            </p:cNvSpPr>
            <p:nvPr/>
          </p:nvSpPr>
          <p:spPr bwMode="auto">
            <a:xfrm>
              <a:off x="4656" y="29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48"/>
            <p:cNvSpPr>
              <a:spLocks noChangeArrowheads="1"/>
            </p:cNvSpPr>
            <p:nvPr/>
          </p:nvSpPr>
          <p:spPr bwMode="auto">
            <a:xfrm>
              <a:off x="2640" y="2496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(ab* | a*b)*</a:t>
              </a:r>
            </a:p>
          </p:txBody>
        </p:sp>
        <p:sp>
          <p:nvSpPr>
            <p:cNvPr id="12309" name="Oval 49"/>
            <p:cNvSpPr>
              <a:spLocks noChangeArrowheads="1"/>
            </p:cNvSpPr>
            <p:nvPr/>
          </p:nvSpPr>
          <p:spPr bwMode="auto">
            <a:xfrm>
              <a:off x="3120" y="3168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310" name="Oval 50"/>
            <p:cNvSpPr>
              <a:spLocks noChangeArrowheads="1"/>
            </p:cNvSpPr>
            <p:nvPr/>
          </p:nvSpPr>
          <p:spPr bwMode="auto">
            <a:xfrm>
              <a:off x="5376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11" name="Line 51"/>
            <p:cNvSpPr>
              <a:spLocks noChangeShapeType="1"/>
            </p:cNvSpPr>
            <p:nvPr/>
          </p:nvSpPr>
          <p:spPr bwMode="auto">
            <a:xfrm>
              <a:off x="3312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52"/>
            <p:cNvSpPr>
              <a:spLocks noChangeShapeType="1"/>
            </p:cNvSpPr>
            <p:nvPr/>
          </p:nvSpPr>
          <p:spPr bwMode="auto">
            <a:xfrm>
              <a:off x="5136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Freeform 53"/>
            <p:cNvSpPr>
              <a:spLocks/>
            </p:cNvSpPr>
            <p:nvPr/>
          </p:nvSpPr>
          <p:spPr bwMode="auto">
            <a:xfrm>
              <a:off x="3504" y="3360"/>
              <a:ext cx="1752" cy="672"/>
            </a:xfrm>
            <a:custGeom>
              <a:avLst/>
              <a:gdLst>
                <a:gd name="T0" fmla="*/ 1536 w 1752"/>
                <a:gd name="T1" fmla="*/ 0 h 608"/>
                <a:gd name="T2" fmla="*/ 1536 w 1752"/>
                <a:gd name="T3" fmla="*/ 531 h 608"/>
                <a:gd name="T4" fmla="*/ 240 w 1752"/>
                <a:gd name="T5" fmla="*/ 584 h 608"/>
                <a:gd name="T6" fmla="*/ 96 w 1752"/>
                <a:gd name="T7" fmla="*/ 0 h 6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2"/>
                <a:gd name="T13" fmla="*/ 0 h 608"/>
                <a:gd name="T14" fmla="*/ 1752 w 1752"/>
                <a:gd name="T15" fmla="*/ 608 h 6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2" h="608">
                  <a:moveTo>
                    <a:pt x="1536" y="0"/>
                  </a:moveTo>
                  <a:cubicBezTo>
                    <a:pt x="1644" y="196"/>
                    <a:pt x="1752" y="392"/>
                    <a:pt x="1536" y="480"/>
                  </a:cubicBezTo>
                  <a:cubicBezTo>
                    <a:pt x="1320" y="568"/>
                    <a:pt x="480" y="608"/>
                    <a:pt x="240" y="528"/>
                  </a:cubicBezTo>
                  <a:cubicBezTo>
                    <a:pt x="0" y="448"/>
                    <a:pt x="48" y="224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Freeform 54"/>
            <p:cNvSpPr>
              <a:spLocks/>
            </p:cNvSpPr>
            <p:nvPr/>
          </p:nvSpPr>
          <p:spPr bwMode="auto">
            <a:xfrm>
              <a:off x="3176" y="3360"/>
              <a:ext cx="2248" cy="720"/>
            </a:xfrm>
            <a:custGeom>
              <a:avLst/>
              <a:gdLst>
                <a:gd name="T0" fmla="*/ 38 w 2336"/>
                <a:gd name="T1" fmla="*/ 0 h 840"/>
                <a:gd name="T2" fmla="*/ 316 w 2336"/>
                <a:gd name="T3" fmla="*/ 617 h 840"/>
                <a:gd name="T4" fmla="*/ 1932 w 2336"/>
                <a:gd name="T5" fmla="*/ 617 h 840"/>
                <a:gd name="T6" fmla="*/ 2210 w 2336"/>
                <a:gd name="T7" fmla="*/ 0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6"/>
                <a:gd name="T13" fmla="*/ 0 h 840"/>
                <a:gd name="T14" fmla="*/ 2336 w 2336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6" h="840">
                  <a:moveTo>
                    <a:pt x="40" y="0"/>
                  </a:moveTo>
                  <a:cubicBezTo>
                    <a:pt x="20" y="300"/>
                    <a:pt x="0" y="600"/>
                    <a:pt x="328" y="720"/>
                  </a:cubicBezTo>
                  <a:cubicBezTo>
                    <a:pt x="656" y="840"/>
                    <a:pt x="1680" y="840"/>
                    <a:pt x="2008" y="720"/>
                  </a:cubicBezTo>
                  <a:cubicBezTo>
                    <a:pt x="2336" y="600"/>
                    <a:pt x="2316" y="300"/>
                    <a:pt x="2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55"/>
            <p:cNvSpPr txBox="1">
              <a:spLocks noChangeArrowheads="1"/>
            </p:cNvSpPr>
            <p:nvPr/>
          </p:nvSpPr>
          <p:spPr bwMode="auto">
            <a:xfrm>
              <a:off x="3168" y="340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6" name="Text Box 56"/>
            <p:cNvSpPr txBox="1">
              <a:spLocks noChangeArrowheads="1"/>
            </p:cNvSpPr>
            <p:nvPr/>
          </p:nvSpPr>
          <p:spPr bwMode="auto">
            <a:xfrm>
              <a:off x="3552" y="350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7" name="Text Box 57"/>
            <p:cNvSpPr txBox="1">
              <a:spLocks noChangeArrowheads="1"/>
            </p:cNvSpPr>
            <p:nvPr/>
          </p:nvSpPr>
          <p:spPr bwMode="auto">
            <a:xfrm>
              <a:off x="326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8" name="Text Box 58"/>
            <p:cNvSpPr txBox="1">
              <a:spLocks noChangeArrowheads="1"/>
            </p:cNvSpPr>
            <p:nvPr/>
          </p:nvSpPr>
          <p:spPr bwMode="auto">
            <a:xfrm>
              <a:off x="518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9" name="Text Box 59"/>
            <p:cNvSpPr txBox="1">
              <a:spLocks noChangeArrowheads="1"/>
            </p:cNvSpPr>
            <p:nvPr/>
          </p:nvSpPr>
          <p:spPr bwMode="auto">
            <a:xfrm>
              <a:off x="3648" y="2880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0" name="Text Box 60"/>
            <p:cNvSpPr txBox="1">
              <a:spLocks noChangeArrowheads="1"/>
            </p:cNvSpPr>
            <p:nvPr/>
          </p:nvSpPr>
          <p:spPr bwMode="auto">
            <a:xfrm>
              <a:off x="3744" y="321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1" name="Text Box 61"/>
            <p:cNvSpPr txBox="1">
              <a:spLocks noChangeArrowheads="1"/>
            </p:cNvSpPr>
            <p:nvPr/>
          </p:nvSpPr>
          <p:spPr bwMode="auto">
            <a:xfrm>
              <a:off x="4704" y="326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2" name="Text Box 62"/>
            <p:cNvSpPr txBox="1">
              <a:spLocks noChangeArrowheads="1"/>
            </p:cNvSpPr>
            <p:nvPr/>
          </p:nvSpPr>
          <p:spPr bwMode="auto">
            <a:xfrm>
              <a:off x="4752" y="283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3" name="Text Box 63"/>
            <p:cNvSpPr txBox="1">
              <a:spLocks noChangeArrowheads="1"/>
            </p:cNvSpPr>
            <p:nvPr/>
          </p:nvSpPr>
          <p:spPr bwMode="auto">
            <a:xfrm>
              <a:off x="4464" y="31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4" name="Text Box 64"/>
            <p:cNvSpPr txBox="1">
              <a:spLocks noChangeArrowheads="1"/>
            </p:cNvSpPr>
            <p:nvPr/>
          </p:nvSpPr>
          <p:spPr bwMode="auto">
            <a:xfrm>
              <a:off x="4224" y="340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5" name="Text Box 65"/>
            <p:cNvSpPr txBox="1">
              <a:spLocks noChangeArrowheads="1"/>
            </p:cNvSpPr>
            <p:nvPr/>
          </p:nvSpPr>
          <p:spPr bwMode="auto">
            <a:xfrm>
              <a:off x="3984" y="369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26" name="Rectangle 66"/>
            <p:cNvSpPr>
              <a:spLocks noChangeArrowheads="1"/>
            </p:cNvSpPr>
            <p:nvPr/>
          </p:nvSpPr>
          <p:spPr bwMode="auto">
            <a:xfrm>
              <a:off x="3456" y="2784"/>
              <a:ext cx="1776" cy="110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27" name="Line 67"/>
            <p:cNvSpPr>
              <a:spLocks noChangeShapeType="1"/>
            </p:cNvSpPr>
            <p:nvPr/>
          </p:nvSpPr>
          <p:spPr bwMode="auto">
            <a:xfrm>
              <a:off x="2484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28" name="Text Box 68"/>
            <p:cNvSpPr txBox="1">
              <a:spLocks noChangeArrowheads="1"/>
            </p:cNvSpPr>
            <p:nvPr/>
          </p:nvSpPr>
          <p:spPr bwMode="auto">
            <a:xfrm>
              <a:off x="2532" y="302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29" name="Oval 69"/>
            <p:cNvSpPr>
              <a:spLocks noChangeArrowheads="1"/>
            </p:cNvSpPr>
            <p:nvPr/>
          </p:nvSpPr>
          <p:spPr bwMode="auto">
            <a:xfrm>
              <a:off x="5394" y="3186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Properties of Construction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8153400" cy="224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N(r) has #of states  </a:t>
            </a:r>
            <a:r>
              <a:rPr lang="en-US" sz="2400">
                <a:sym typeface="Symbol" pitchFamily="18" charset="2"/>
              </a:rPr>
              <a:t>  </a:t>
            </a:r>
            <a:r>
              <a:rPr lang="en-US" sz="2400"/>
              <a:t>2*(#symbols + #operators) of r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N(r) has exactly one start and one accepting state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Each state of N(r) has at most one outgoing edge a</a:t>
            </a:r>
            <a:r>
              <a:rPr lang="en-US" sz="2400">
                <a:sym typeface="Symbol" pitchFamily="18" charset="2"/>
              </a:rPr>
              <a:t> or at most two outgoing -transition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1370013"/>
            <a:ext cx="7453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/>
              <a:t>Let r be a regular expression, with NFA N(r), then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Detailed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209800"/>
            <a:ext cx="5638800" cy="4024313"/>
            <a:chOff x="1584" y="1584"/>
            <a:chExt cx="3552" cy="253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584" y="1584"/>
              <a:ext cx="3408" cy="2352"/>
              <a:chOff x="1584" y="1584"/>
              <a:chExt cx="3408" cy="23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584" y="1584"/>
                <a:ext cx="3312" cy="2103"/>
                <a:chOff x="1104" y="1632"/>
                <a:chExt cx="3312" cy="2103"/>
              </a:xfrm>
            </p:grpSpPr>
            <p:sp>
              <p:nvSpPr>
                <p:cNvPr id="1540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064" y="163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13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832" y="2016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12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84" y="2016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5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04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3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44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11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72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4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9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56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10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84" y="3120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8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68" y="3120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7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6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00" y="331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0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36" y="2928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112" y="2928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2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>
                <a:off x="4272" y="2496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Line 21"/>
              <p:cNvSpPr>
                <a:spLocks noChangeShapeType="1"/>
              </p:cNvSpPr>
              <p:nvPr/>
            </p:nvSpPr>
            <p:spPr bwMode="auto">
              <a:xfrm flipV="1">
                <a:off x="1920" y="3072"/>
                <a:ext cx="192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V="1">
                <a:off x="1872" y="2160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 flipV="1">
                <a:off x="2256" y="2496"/>
                <a:ext cx="192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2592" y="2544"/>
                <a:ext cx="14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>
                <a:off x="2352" y="2208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 flipV="1">
                <a:off x="3264" y="2160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 flipV="1">
                <a:off x="4464" y="3264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 flipV="1">
                <a:off x="3888" y="2928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Line 2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30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Line 31"/>
              <p:cNvSpPr>
                <a:spLocks noChangeShapeType="1"/>
              </p:cNvSpPr>
              <p:nvPr/>
            </p:nvSpPr>
            <p:spPr bwMode="auto">
              <a:xfrm>
                <a:off x="3648" y="2208"/>
                <a:ext cx="3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Line 32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5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Line 34"/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Line 35"/>
              <p:cNvSpPr>
                <a:spLocks noChangeShapeType="1"/>
              </p:cNvSpPr>
              <p:nvPr/>
            </p:nvSpPr>
            <p:spPr bwMode="auto">
              <a:xfrm>
                <a:off x="2784" y="307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36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37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Line 38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39"/>
              <p:cNvSpPr>
                <a:spLocks noChangeShapeType="1"/>
              </p:cNvSpPr>
              <p:nvPr/>
            </p:nvSpPr>
            <p:spPr bwMode="auto">
              <a:xfrm>
                <a:off x="4416" y="37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Line 40"/>
              <p:cNvSpPr>
                <a:spLocks noChangeShapeType="1"/>
              </p:cNvSpPr>
              <p:nvPr/>
            </p:nvSpPr>
            <p:spPr bwMode="auto">
              <a:xfrm>
                <a:off x="3840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41"/>
              <p:cNvSpPr>
                <a:spLocks noChangeShapeType="1"/>
              </p:cNvSpPr>
              <p:nvPr/>
            </p:nvSpPr>
            <p:spPr bwMode="auto">
              <a:xfrm>
                <a:off x="4176" y="29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42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43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Line 44"/>
              <p:cNvSpPr>
                <a:spLocks noChangeShapeType="1"/>
              </p:cNvSpPr>
              <p:nvPr/>
            </p:nvSpPr>
            <p:spPr bwMode="auto">
              <a:xfrm flipH="1">
                <a:off x="3744" y="2544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7" name="Text Box 45"/>
            <p:cNvSpPr txBox="1">
              <a:spLocks noChangeArrowheads="1"/>
            </p:cNvSpPr>
            <p:nvPr/>
          </p:nvSpPr>
          <p:spPr bwMode="auto">
            <a:xfrm>
              <a:off x="1728" y="374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68" name="Text Box 46"/>
            <p:cNvSpPr txBox="1">
              <a:spLocks noChangeArrowheads="1"/>
            </p:cNvSpPr>
            <p:nvPr/>
          </p:nvSpPr>
          <p:spPr bwMode="auto">
            <a:xfrm>
              <a:off x="2208" y="340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69" name="Text Box 47"/>
            <p:cNvSpPr txBox="1">
              <a:spLocks noChangeArrowheads="1"/>
            </p:cNvSpPr>
            <p:nvPr/>
          </p:nvSpPr>
          <p:spPr bwMode="auto">
            <a:xfrm>
              <a:off x="2640" y="331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370" name="Text Box 48"/>
            <p:cNvSpPr txBox="1">
              <a:spLocks noChangeArrowheads="1"/>
            </p:cNvSpPr>
            <p:nvPr/>
          </p:nvSpPr>
          <p:spPr bwMode="auto">
            <a:xfrm>
              <a:off x="1632" y="27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1" name="Text Box 49"/>
            <p:cNvSpPr txBox="1">
              <a:spLocks noChangeArrowheads="1"/>
            </p:cNvSpPr>
            <p:nvPr/>
          </p:nvSpPr>
          <p:spPr bwMode="auto">
            <a:xfrm>
              <a:off x="3072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2" name="Text Box 50"/>
            <p:cNvSpPr txBox="1">
              <a:spLocks noChangeArrowheads="1"/>
            </p:cNvSpPr>
            <p:nvPr/>
          </p:nvSpPr>
          <p:spPr bwMode="auto">
            <a:xfrm>
              <a:off x="259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15373" name="Text Box 51"/>
            <p:cNvSpPr txBox="1">
              <a:spLocks noChangeArrowheads="1"/>
            </p:cNvSpPr>
            <p:nvPr/>
          </p:nvSpPr>
          <p:spPr bwMode="auto">
            <a:xfrm>
              <a:off x="3504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15374" name="Text Box 52"/>
            <p:cNvSpPr txBox="1">
              <a:spLocks noChangeArrowheads="1"/>
            </p:cNvSpPr>
            <p:nvPr/>
          </p:nvSpPr>
          <p:spPr bwMode="auto">
            <a:xfrm>
              <a:off x="4464" y="264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75" name="Text Box 53"/>
            <p:cNvSpPr txBox="1">
              <a:spLocks noChangeArrowheads="1"/>
            </p:cNvSpPr>
            <p:nvPr/>
          </p:nvSpPr>
          <p:spPr bwMode="auto">
            <a:xfrm>
              <a:off x="3744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76" name="Text Box 54"/>
            <p:cNvSpPr txBox="1">
              <a:spLocks noChangeArrowheads="1"/>
            </p:cNvSpPr>
            <p:nvPr/>
          </p:nvSpPr>
          <p:spPr bwMode="auto">
            <a:xfrm>
              <a:off x="408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15377" name="Text Box 55"/>
            <p:cNvSpPr txBox="1">
              <a:spLocks noChangeArrowheads="1"/>
            </p:cNvSpPr>
            <p:nvPr/>
          </p:nvSpPr>
          <p:spPr bwMode="auto">
            <a:xfrm>
              <a:off x="4848" y="355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78" name="Text Box 56"/>
            <p:cNvSpPr txBox="1">
              <a:spLocks noChangeArrowheads="1"/>
            </p:cNvSpPr>
            <p:nvPr/>
          </p:nvSpPr>
          <p:spPr bwMode="auto">
            <a:xfrm>
              <a:off x="4272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5364" name="Text Box 57"/>
          <p:cNvSpPr txBox="1">
            <a:spLocks noChangeArrowheads="1"/>
          </p:cNvSpPr>
          <p:nvPr/>
        </p:nvSpPr>
        <p:spPr bwMode="auto">
          <a:xfrm>
            <a:off x="533400" y="1066800"/>
            <a:ext cx="7467600" cy="974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(ab*c) | (a(b|c*))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400"/>
              <a:t>Parse Tree for this regular expression: </a:t>
            </a:r>
          </a:p>
        </p:txBody>
      </p:sp>
      <p:sp>
        <p:nvSpPr>
          <p:cNvPr id="15365" name="Text Box 58"/>
          <p:cNvSpPr txBox="1">
            <a:spLocks noChangeArrowheads="1"/>
          </p:cNvSpPr>
          <p:nvPr/>
        </p:nvSpPr>
        <p:spPr bwMode="auto">
          <a:xfrm>
            <a:off x="1295400" y="63246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3333FF"/>
                </a:solidFill>
              </a:rPr>
              <a:t>What is the NFA?  Let’s construct it !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077200" cy="914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/>
              <a:t>Detailed Example – Construction(1)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2743200" cy="2057400"/>
            <a:chOff x="816" y="816"/>
            <a:chExt cx="1728" cy="12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16" y="1296"/>
              <a:ext cx="1728" cy="336"/>
              <a:chOff x="960" y="912"/>
              <a:chExt cx="1728" cy="336"/>
            </a:xfrm>
          </p:grpSpPr>
          <p:sp>
            <p:nvSpPr>
              <p:cNvPr id="16477" name="Text Box 5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8" name="Oval 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83" name="Oval 8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84" name="Oval 9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80" name="Line 10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Line 11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2" name="Text Box 12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816" y="816"/>
              <a:ext cx="1728" cy="336"/>
              <a:chOff x="960" y="912"/>
              <a:chExt cx="1728" cy="336"/>
            </a:xfrm>
          </p:grpSpPr>
          <p:sp>
            <p:nvSpPr>
              <p:cNvPr id="16469" name="Text Box 14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0" name="Oval 15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75" name="Oval 17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76" name="Oval 18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72" name="Line 19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20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816" y="1776"/>
              <a:ext cx="1728" cy="336"/>
              <a:chOff x="960" y="912"/>
              <a:chExt cx="1728" cy="336"/>
            </a:xfrm>
          </p:grpSpPr>
          <p:sp>
            <p:nvSpPr>
              <p:cNvPr id="16461" name="Text Box 23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2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62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67" name="Oval 26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68" name="Oval 27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64" name="Line 28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29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Text Box 30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648200" y="1524000"/>
            <a:ext cx="4191000" cy="1509713"/>
            <a:chOff x="2928" y="960"/>
            <a:chExt cx="2640" cy="951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6447" name="Oval 3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8" name="Oval 34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9" name="Oval 35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0" name="Oval 36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1" name="Oval 37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2" name="Line 38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Line 39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4" name="Line 40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Line 4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56" name="AutoShape 42"/>
              <p:cNvCxnSpPr>
                <a:cxnSpLocks noChangeShapeType="1"/>
                <a:stCxn id="16447" idx="4"/>
                <a:endCxn id="16451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57" name="AutoShape 43"/>
              <p:cNvCxnSpPr>
                <a:cxnSpLocks noChangeShapeType="1"/>
                <a:stCxn id="16450" idx="0"/>
                <a:endCxn id="16449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6441" name="Text Box 44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442" name="Text Box 45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3" name="Text Box 46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4" name="Text Box 47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5" name="Text Box 48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6" name="Text Box 49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1295400" y="3429000"/>
            <a:ext cx="5867400" cy="1509713"/>
            <a:chOff x="816" y="2160"/>
            <a:chExt cx="3696" cy="951"/>
          </a:xfrm>
        </p:grpSpPr>
        <p:sp>
          <p:nvSpPr>
            <p:cNvPr id="16418" name="Text Box 51"/>
            <p:cNvSpPr txBox="1">
              <a:spLocks noChangeArrowheads="1"/>
            </p:cNvSpPr>
            <p:nvPr/>
          </p:nvSpPr>
          <p:spPr bwMode="auto">
            <a:xfrm>
              <a:off x="816" y="2496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1536" y="2160"/>
              <a:ext cx="2976" cy="951"/>
              <a:chOff x="2352" y="2880"/>
              <a:chExt cx="2976" cy="951"/>
            </a:xfrm>
          </p:grpSpPr>
          <p:sp>
            <p:nvSpPr>
              <p:cNvPr id="16420" name="Oval 53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1" name="Oval 54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2" name="Oval 55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3" name="Oval 56"/>
              <p:cNvSpPr>
                <a:spLocks noChangeArrowheads="1"/>
              </p:cNvSpPr>
              <p:nvPr/>
            </p:nvSpPr>
            <p:spPr bwMode="auto">
              <a:xfrm>
                <a:off x="4368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4" name="Line 57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58"/>
              <p:cNvSpPr>
                <a:spLocks noChangeShapeType="1"/>
              </p:cNvSpPr>
              <p:nvPr/>
            </p:nvSpPr>
            <p:spPr bwMode="auto">
              <a:xfrm>
                <a:off x="3024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59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60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28" name="AutoShape 61"/>
              <p:cNvCxnSpPr>
                <a:cxnSpLocks noChangeShapeType="1"/>
                <a:stCxn id="16420" idx="4"/>
                <a:endCxn id="16423" idx="4"/>
              </p:cNvCxnSpPr>
              <p:nvPr/>
            </p:nvCxnSpPr>
            <p:spPr bwMode="auto">
              <a:xfrm rot="16200000" flipH="1">
                <a:off x="3695" y="2689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29" name="AutoShape 62"/>
              <p:cNvCxnSpPr>
                <a:cxnSpLocks noChangeShapeType="1"/>
                <a:stCxn id="16422" idx="0"/>
                <a:endCxn id="16421" idx="0"/>
              </p:cNvCxnSpPr>
              <p:nvPr/>
            </p:nvCxnSpPr>
            <p:spPr bwMode="auto">
              <a:xfrm rot="-5400000" flipH="1" flipV="1">
                <a:off x="3671" y="2953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30" name="Text Box 63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31" name="Text Box 64"/>
              <p:cNvSpPr txBox="1">
                <a:spLocks noChangeArrowheads="1"/>
              </p:cNvSpPr>
              <p:nvPr/>
            </p:nvSpPr>
            <p:spPr bwMode="auto">
              <a:xfrm>
                <a:off x="4032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2" name="Text Box 65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3" name="Text Box 66"/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4" name="Text Box 67"/>
              <p:cNvSpPr txBox="1">
                <a:spLocks noChangeArrowheads="1"/>
              </p:cNvSpPr>
              <p:nvPr/>
            </p:nvSpPr>
            <p:spPr bwMode="auto">
              <a:xfrm>
                <a:off x="297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5040" y="3216"/>
                <a:ext cx="288" cy="288"/>
                <a:chOff x="4368" y="3216"/>
                <a:chExt cx="288" cy="288"/>
              </a:xfrm>
            </p:grpSpPr>
            <p:sp>
              <p:nvSpPr>
                <p:cNvPr id="16438" name="Oval 6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39" name="Oval 70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36" name="Line 71"/>
              <p:cNvSpPr>
                <a:spLocks noChangeShapeType="1"/>
              </p:cNvSpPr>
              <p:nvPr/>
            </p:nvSpPr>
            <p:spPr bwMode="auto">
              <a:xfrm>
                <a:off x="4656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Text Box 72"/>
              <p:cNvSpPr txBox="1">
                <a:spLocks noChangeArrowheads="1"/>
              </p:cNvSpPr>
              <p:nvPr/>
            </p:nvSpPr>
            <p:spPr bwMode="auto">
              <a:xfrm>
                <a:off x="465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1295400" y="5105400"/>
            <a:ext cx="6858000" cy="1509713"/>
            <a:chOff x="816" y="3216"/>
            <a:chExt cx="4320" cy="951"/>
          </a:xfrm>
        </p:grpSpPr>
        <p:sp>
          <p:nvSpPr>
            <p:cNvPr id="16392" name="Text Box 74"/>
            <p:cNvSpPr txBox="1">
              <a:spLocks noChangeArrowheads="1"/>
            </p:cNvSpPr>
            <p:nvPr/>
          </p:nvSpPr>
          <p:spPr bwMode="auto">
            <a:xfrm>
              <a:off x="816" y="3600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5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3</a:t>
              </a:r>
              <a:r>
                <a:rPr lang="en-US" b="1">
                  <a:latin typeface="Times New Roman" pitchFamily="18" charset="0"/>
                </a:rPr>
                <a:t> r</a:t>
              </a:r>
              <a:r>
                <a:rPr lang="en-US" b="1" baseline="-25000">
                  <a:latin typeface="Times New Roman" pitchFamily="18" charset="0"/>
                </a:rPr>
                <a:t>4</a:t>
              </a:r>
              <a:endParaRPr lang="en-US" b="1">
                <a:latin typeface="Times New Roman" pitchFamily="18" charset="0"/>
              </a:endParaRPr>
            </a:p>
          </p:txBody>
        </p: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1488" y="3216"/>
              <a:ext cx="3648" cy="951"/>
              <a:chOff x="1344" y="3168"/>
              <a:chExt cx="3648" cy="951"/>
            </a:xfrm>
          </p:grpSpPr>
          <p:sp>
            <p:nvSpPr>
              <p:cNvPr id="16395" name="Oval 76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6" name="Oval 77"/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7" name="Oval 78"/>
              <p:cNvSpPr>
                <a:spLocks noChangeArrowheads="1"/>
              </p:cNvSpPr>
              <p:nvPr/>
            </p:nvSpPr>
            <p:spPr bwMode="auto">
              <a:xfrm>
                <a:off x="3456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8" name="Oval 79"/>
              <p:cNvSpPr>
                <a:spLocks noChangeArrowheads="1"/>
              </p:cNvSpPr>
              <p:nvPr/>
            </p:nvSpPr>
            <p:spPr bwMode="auto">
              <a:xfrm>
                <a:off x="4032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9" name="Line 80"/>
              <p:cNvSpPr>
                <a:spLocks noChangeShapeType="1"/>
              </p:cNvSpPr>
              <p:nvPr/>
            </p:nvSpPr>
            <p:spPr bwMode="auto">
              <a:xfrm>
                <a:off x="2016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81"/>
              <p:cNvSpPr>
                <a:spLocks noChangeShapeType="1"/>
              </p:cNvSpPr>
              <p:nvPr/>
            </p:nvSpPr>
            <p:spPr bwMode="auto">
              <a:xfrm>
                <a:off x="2688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Line 82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Line 83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03" name="AutoShape 84"/>
              <p:cNvCxnSpPr>
                <a:cxnSpLocks noChangeShapeType="1"/>
                <a:stCxn id="16395" idx="4"/>
                <a:endCxn id="16398" idx="4"/>
              </p:cNvCxnSpPr>
              <p:nvPr/>
            </p:nvCxnSpPr>
            <p:spPr bwMode="auto">
              <a:xfrm rot="16200000" flipH="1">
                <a:off x="3359" y="2977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04" name="AutoShape 85"/>
              <p:cNvCxnSpPr>
                <a:cxnSpLocks noChangeShapeType="1"/>
                <a:stCxn id="16397" idx="0"/>
                <a:endCxn id="16396" idx="0"/>
              </p:cNvCxnSpPr>
              <p:nvPr/>
            </p:nvCxnSpPr>
            <p:spPr bwMode="auto">
              <a:xfrm rot="-5400000" flipH="1" flipV="1">
                <a:off x="3335" y="3241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05" name="Text Box 86"/>
              <p:cNvSpPr txBox="1">
                <a:spLocks noChangeArrowheads="1"/>
              </p:cNvSpPr>
              <p:nvPr/>
            </p:nvSpPr>
            <p:spPr bwMode="auto">
              <a:xfrm>
                <a:off x="3168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06" name="Text Box 87"/>
              <p:cNvSpPr txBox="1">
                <a:spLocks noChangeArrowheads="1"/>
              </p:cNvSpPr>
              <p:nvPr/>
            </p:nvSpPr>
            <p:spPr bwMode="auto">
              <a:xfrm>
                <a:off x="369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7" name="Text Box 88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8" name="Text Box 89"/>
              <p:cNvSpPr txBox="1">
                <a:spLocks noChangeArrowheads="1"/>
              </p:cNvSpPr>
              <p:nvPr/>
            </p:nvSpPr>
            <p:spPr bwMode="auto">
              <a:xfrm>
                <a:off x="3168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9" name="Text Box 90"/>
              <p:cNvSpPr txBox="1">
                <a:spLocks noChangeArrowheads="1"/>
              </p:cNvSpPr>
              <p:nvPr/>
            </p:nvSpPr>
            <p:spPr bwMode="auto">
              <a:xfrm>
                <a:off x="2640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grpSp>
            <p:nvGrpSpPr>
              <p:cNvPr id="16" name="Group 91"/>
              <p:cNvGrpSpPr>
                <a:grpSpLocks/>
              </p:cNvGrpSpPr>
              <p:nvPr/>
            </p:nvGrpSpPr>
            <p:grpSpPr bwMode="auto">
              <a:xfrm>
                <a:off x="4704" y="3504"/>
                <a:ext cx="288" cy="288"/>
                <a:chOff x="4368" y="3216"/>
                <a:chExt cx="288" cy="288"/>
              </a:xfrm>
            </p:grpSpPr>
            <p:sp>
              <p:nvSpPr>
                <p:cNvPr id="16416" name="Oval 92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17" name="Oval 93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11" name="Line 94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Text Box 95"/>
              <p:cNvSpPr txBox="1">
                <a:spLocks noChangeArrowheads="1"/>
              </p:cNvSpPr>
              <p:nvPr/>
            </p:nvSpPr>
            <p:spPr bwMode="auto">
              <a:xfrm>
                <a:off x="201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13" name="Oval 96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14" name="Line 97"/>
              <p:cNvSpPr>
                <a:spLocks noChangeShapeType="1"/>
              </p:cNvSpPr>
              <p:nvPr/>
            </p:nvSpPr>
            <p:spPr bwMode="auto">
              <a:xfrm>
                <a:off x="1344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Text Box 98"/>
              <p:cNvSpPr txBox="1">
                <a:spLocks noChangeArrowheads="1"/>
              </p:cNvSpPr>
              <p:nvPr/>
            </p:nvSpPr>
            <p:spPr bwMode="auto">
              <a:xfrm>
                <a:off x="4416" y="3552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16394" name="Text Box 99"/>
            <p:cNvSpPr txBox="1">
              <a:spLocks noChangeArrowheads="1"/>
            </p:cNvSpPr>
            <p:nvPr/>
          </p:nvSpPr>
          <p:spPr bwMode="auto">
            <a:xfrm>
              <a:off x="4512" y="350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6391" name="Text Box 100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772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dirty="0" smtClean="0"/>
              <a:t>Detailed Example – Construction(2)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95400"/>
            <a:ext cx="2743200" cy="2057400"/>
            <a:chOff x="816" y="816"/>
            <a:chExt cx="1728" cy="1296"/>
          </a:xfrm>
        </p:grpSpPr>
        <p:sp>
          <p:nvSpPr>
            <p:cNvPr id="17502" name="Text Box 4"/>
            <p:cNvSpPr txBox="1">
              <a:spLocks noChangeArrowheads="1"/>
            </p:cNvSpPr>
            <p:nvPr/>
          </p:nvSpPr>
          <p:spPr bwMode="auto">
            <a:xfrm>
              <a:off x="816" y="129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11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3" name="Oval 5"/>
            <p:cNvSpPr>
              <a:spLocks noChangeArrowheads="1"/>
            </p:cNvSpPr>
            <p:nvPr/>
          </p:nvSpPr>
          <p:spPr bwMode="auto">
            <a:xfrm>
              <a:off x="1680" y="13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56" y="1344"/>
              <a:ext cx="288" cy="288"/>
              <a:chOff x="3408" y="1392"/>
              <a:chExt cx="288" cy="288"/>
            </a:xfrm>
          </p:grpSpPr>
          <p:sp>
            <p:nvSpPr>
              <p:cNvPr id="17524" name="Oval 7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5" name="Oval 8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05" name="Line 9"/>
            <p:cNvSpPr>
              <a:spLocks noChangeShapeType="1"/>
            </p:cNvSpPr>
            <p:nvPr/>
          </p:nvSpPr>
          <p:spPr bwMode="auto">
            <a:xfrm>
              <a:off x="1968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Text Box 11"/>
            <p:cNvSpPr txBox="1">
              <a:spLocks noChangeArrowheads="1"/>
            </p:cNvSpPr>
            <p:nvPr/>
          </p:nvSpPr>
          <p:spPr bwMode="auto">
            <a:xfrm>
              <a:off x="1968" y="129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508" name="Text Box 12"/>
            <p:cNvSpPr txBox="1">
              <a:spLocks noChangeArrowheads="1"/>
            </p:cNvSpPr>
            <p:nvPr/>
          </p:nvSpPr>
          <p:spPr bwMode="auto">
            <a:xfrm>
              <a:off x="816" y="81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9" name="Oval 13"/>
            <p:cNvSpPr>
              <a:spLocks noChangeArrowheads="1"/>
            </p:cNvSpPr>
            <p:nvPr/>
          </p:nvSpPr>
          <p:spPr bwMode="auto">
            <a:xfrm>
              <a:off x="1680" y="86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256" y="864"/>
              <a:ext cx="288" cy="288"/>
              <a:chOff x="3408" y="1392"/>
              <a:chExt cx="288" cy="288"/>
            </a:xfrm>
          </p:grpSpPr>
          <p:sp>
            <p:nvSpPr>
              <p:cNvPr id="17522" name="Oval 15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3" name="Oval 1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1" name="Line 17"/>
            <p:cNvSpPr>
              <a:spLocks noChangeShapeType="1"/>
            </p:cNvSpPr>
            <p:nvPr/>
          </p:nvSpPr>
          <p:spPr bwMode="auto">
            <a:xfrm>
              <a:off x="1968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18"/>
            <p:cNvSpPr>
              <a:spLocks noChangeShapeType="1"/>
            </p:cNvSpPr>
            <p:nvPr/>
          </p:nvSpPr>
          <p:spPr bwMode="auto">
            <a:xfrm>
              <a:off x="1392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Text Box 19"/>
            <p:cNvSpPr txBox="1">
              <a:spLocks noChangeArrowheads="1"/>
            </p:cNvSpPr>
            <p:nvPr/>
          </p:nvSpPr>
          <p:spPr bwMode="auto">
            <a:xfrm>
              <a:off x="1968" y="8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514" name="Text Box 20"/>
            <p:cNvSpPr txBox="1">
              <a:spLocks noChangeArrowheads="1"/>
            </p:cNvSpPr>
            <p:nvPr/>
          </p:nvSpPr>
          <p:spPr bwMode="auto">
            <a:xfrm>
              <a:off x="816" y="177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15" name="Oval 21"/>
            <p:cNvSpPr>
              <a:spLocks noChangeArrowheads="1"/>
            </p:cNvSpPr>
            <p:nvPr/>
          </p:nvSpPr>
          <p:spPr bwMode="auto">
            <a:xfrm>
              <a:off x="1680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56" y="1824"/>
              <a:ext cx="288" cy="288"/>
              <a:chOff x="3408" y="1392"/>
              <a:chExt cx="288" cy="288"/>
            </a:xfrm>
          </p:grpSpPr>
          <p:sp>
            <p:nvSpPr>
              <p:cNvPr id="17520" name="Oval 2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1" name="Oval 24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7" name="Line 25"/>
            <p:cNvSpPr>
              <a:spLocks noChangeShapeType="1"/>
            </p:cNvSpPr>
            <p:nvPr/>
          </p:nvSpPr>
          <p:spPr bwMode="auto">
            <a:xfrm>
              <a:off x="1968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Line 26"/>
            <p:cNvSpPr>
              <a:spLocks noChangeShapeType="1"/>
            </p:cNvSpPr>
            <p:nvPr/>
          </p:nvSpPr>
          <p:spPr bwMode="auto">
            <a:xfrm>
              <a:off x="1392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Text Box 27"/>
            <p:cNvSpPr txBox="1">
              <a:spLocks noChangeArrowheads="1"/>
            </p:cNvSpPr>
            <p:nvPr/>
          </p:nvSpPr>
          <p:spPr bwMode="auto">
            <a:xfrm>
              <a:off x="1968" y="177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524000" y="2514600"/>
            <a:ext cx="7391400" cy="2043113"/>
            <a:chOff x="768" y="2256"/>
            <a:chExt cx="4656" cy="1287"/>
          </a:xfrm>
        </p:grpSpPr>
        <p:sp>
          <p:nvSpPr>
            <p:cNvPr id="17472" name="Oval 29"/>
            <p:cNvSpPr>
              <a:spLocks noChangeArrowheads="1"/>
            </p:cNvSpPr>
            <p:nvPr/>
          </p:nvSpPr>
          <p:spPr bwMode="auto">
            <a:xfrm>
              <a:off x="278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3" name="Oval 30"/>
            <p:cNvSpPr>
              <a:spLocks noChangeArrowheads="1"/>
            </p:cNvSpPr>
            <p:nvPr/>
          </p:nvSpPr>
          <p:spPr bwMode="auto">
            <a:xfrm>
              <a:off x="33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4" name="Oval 31"/>
            <p:cNvSpPr>
              <a:spLocks noChangeArrowheads="1"/>
            </p:cNvSpPr>
            <p:nvPr/>
          </p:nvSpPr>
          <p:spPr bwMode="auto">
            <a:xfrm>
              <a:off x="3840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5" name="Oval 32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6" name="Line 33"/>
            <p:cNvSpPr>
              <a:spLocks noChangeShapeType="1"/>
            </p:cNvSpPr>
            <p:nvPr/>
          </p:nvSpPr>
          <p:spPr bwMode="auto">
            <a:xfrm>
              <a:off x="2400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Line 34"/>
            <p:cNvSpPr>
              <a:spLocks noChangeShapeType="1"/>
            </p:cNvSpPr>
            <p:nvPr/>
          </p:nvSpPr>
          <p:spPr bwMode="auto">
            <a:xfrm>
              <a:off x="3072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Line 35"/>
            <p:cNvSpPr>
              <a:spLocks noChangeShapeType="1"/>
            </p:cNvSpPr>
            <p:nvPr/>
          </p:nvSpPr>
          <p:spPr bwMode="auto">
            <a:xfrm>
              <a:off x="3600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36"/>
            <p:cNvSpPr>
              <a:spLocks noChangeShapeType="1"/>
            </p:cNvSpPr>
            <p:nvPr/>
          </p:nvSpPr>
          <p:spPr bwMode="auto">
            <a:xfrm>
              <a:off x="4128" y="307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80" name="AutoShape 37"/>
            <p:cNvCxnSpPr>
              <a:cxnSpLocks noChangeShapeType="1"/>
              <a:stCxn id="17472" idx="4"/>
              <a:endCxn id="17475" idx="4"/>
            </p:cNvCxnSpPr>
            <p:nvPr/>
          </p:nvCxnSpPr>
          <p:spPr bwMode="auto">
            <a:xfrm rot="16200000" flipH="1">
              <a:off x="3743" y="240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81" name="AutoShape 38"/>
            <p:cNvCxnSpPr>
              <a:cxnSpLocks noChangeShapeType="1"/>
              <a:stCxn id="17474" idx="0"/>
              <a:endCxn id="17473" idx="0"/>
            </p:cNvCxnSpPr>
            <p:nvPr/>
          </p:nvCxnSpPr>
          <p:spPr bwMode="auto">
            <a:xfrm rot="-5400000" flipH="1" flipV="1">
              <a:off x="3719" y="266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82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83" name="Text Box 40"/>
            <p:cNvSpPr txBox="1">
              <a:spLocks noChangeArrowheads="1"/>
            </p:cNvSpPr>
            <p:nvPr/>
          </p:nvSpPr>
          <p:spPr bwMode="auto">
            <a:xfrm>
              <a:off x="4080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4" name="Text Box 41"/>
            <p:cNvSpPr txBox="1">
              <a:spLocks noChangeArrowheads="1"/>
            </p:cNvSpPr>
            <p:nvPr/>
          </p:nvSpPr>
          <p:spPr bwMode="auto">
            <a:xfrm>
              <a:off x="3504" y="331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5" name="Text Box 42"/>
            <p:cNvSpPr txBox="1">
              <a:spLocks noChangeArrowheads="1"/>
            </p:cNvSpPr>
            <p:nvPr/>
          </p:nvSpPr>
          <p:spPr bwMode="auto">
            <a:xfrm>
              <a:off x="3552" y="25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6" name="Text Box 43"/>
            <p:cNvSpPr txBox="1">
              <a:spLocks noChangeArrowheads="1"/>
            </p:cNvSpPr>
            <p:nvPr/>
          </p:nvSpPr>
          <p:spPr bwMode="auto">
            <a:xfrm>
              <a:off x="3024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7" name="Text Box 44"/>
            <p:cNvSpPr txBox="1">
              <a:spLocks noChangeArrowheads="1"/>
            </p:cNvSpPr>
            <p:nvPr/>
          </p:nvSpPr>
          <p:spPr bwMode="auto">
            <a:xfrm>
              <a:off x="768" y="2928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9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7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|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8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8" name="Oval 45"/>
            <p:cNvSpPr>
              <a:spLocks noChangeArrowheads="1"/>
            </p:cNvSpPr>
            <p:nvPr/>
          </p:nvSpPr>
          <p:spPr bwMode="auto">
            <a:xfrm>
              <a:off x="21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89" name="Oval 46"/>
            <p:cNvSpPr>
              <a:spLocks noChangeArrowheads="1"/>
            </p:cNvSpPr>
            <p:nvPr/>
          </p:nvSpPr>
          <p:spPr bwMode="auto">
            <a:xfrm>
              <a:off x="2784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90" name="Oval 47"/>
            <p:cNvSpPr>
              <a:spLocks noChangeArrowheads="1"/>
            </p:cNvSpPr>
            <p:nvPr/>
          </p:nvSpPr>
          <p:spPr bwMode="auto">
            <a:xfrm>
              <a:off x="4032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5136" y="2928"/>
              <a:ext cx="288" cy="288"/>
              <a:chOff x="5184" y="3792"/>
              <a:chExt cx="288" cy="288"/>
            </a:xfrm>
          </p:grpSpPr>
          <p:sp>
            <p:nvSpPr>
              <p:cNvPr id="17500" name="Oval 49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01" name="Oval 50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92" name="Line 51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Line 52"/>
            <p:cNvSpPr>
              <a:spLocks noChangeShapeType="1"/>
            </p:cNvSpPr>
            <p:nvPr/>
          </p:nvSpPr>
          <p:spPr bwMode="auto">
            <a:xfrm>
              <a:off x="4704" y="30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53"/>
            <p:cNvSpPr>
              <a:spLocks noChangeShapeType="1"/>
            </p:cNvSpPr>
            <p:nvPr/>
          </p:nvSpPr>
          <p:spPr bwMode="auto">
            <a:xfrm>
              <a:off x="4320" y="244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54"/>
            <p:cNvSpPr>
              <a:spLocks noChangeShapeType="1"/>
            </p:cNvSpPr>
            <p:nvPr/>
          </p:nvSpPr>
          <p:spPr bwMode="auto">
            <a:xfrm>
              <a:off x="3072" y="244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55"/>
            <p:cNvSpPr>
              <a:spLocks noChangeShapeType="1"/>
            </p:cNvSpPr>
            <p:nvPr/>
          </p:nvSpPr>
          <p:spPr bwMode="auto">
            <a:xfrm flipV="1">
              <a:off x="2352" y="254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Text Box 56"/>
            <p:cNvSpPr txBox="1">
              <a:spLocks noChangeArrowheads="1"/>
            </p:cNvSpPr>
            <p:nvPr/>
          </p:nvSpPr>
          <p:spPr bwMode="auto">
            <a:xfrm>
              <a:off x="4560" y="249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8" name="Text Box 57"/>
            <p:cNvSpPr txBox="1">
              <a:spLocks noChangeArrowheads="1"/>
            </p:cNvSpPr>
            <p:nvPr/>
          </p:nvSpPr>
          <p:spPr bwMode="auto">
            <a:xfrm>
              <a:off x="2352" y="264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9" name="Text Box 58"/>
            <p:cNvSpPr txBox="1">
              <a:spLocks noChangeArrowheads="1"/>
            </p:cNvSpPr>
            <p:nvPr/>
          </p:nvSpPr>
          <p:spPr bwMode="auto">
            <a:xfrm>
              <a:off x="3360" y="225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3" name="Text Box 59"/>
          <p:cNvSpPr txBox="1">
            <a:spLocks noChangeArrowheads="1"/>
          </p:cNvSpPr>
          <p:nvPr/>
        </p:nvSpPr>
        <p:spPr bwMode="auto">
          <a:xfrm>
            <a:off x="1219200" y="4419600"/>
            <a:ext cx="1295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10</a:t>
            </a: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 : 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9</a:t>
            </a:r>
            <a:endParaRPr lang="en-US" b="1">
              <a:solidFill>
                <a:srgbClr val="A50021"/>
              </a:solidFill>
              <a:latin typeface="Times New Roman" pitchFamily="18" charset="0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495800" y="1066800"/>
            <a:ext cx="4191000" cy="1509713"/>
            <a:chOff x="2928" y="960"/>
            <a:chExt cx="2640" cy="951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7461" name="Oval 62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2" name="Oval 63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3" name="Oval 64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4" name="Oval 6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5" name="Oval 66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6" name="Line 67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68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69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Line 70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7470" name="AutoShape 71"/>
              <p:cNvCxnSpPr>
                <a:cxnSpLocks noChangeShapeType="1"/>
                <a:stCxn id="17461" idx="4"/>
                <a:endCxn id="17465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7471" name="AutoShape 72"/>
              <p:cNvCxnSpPr>
                <a:cxnSpLocks noChangeShapeType="1"/>
                <a:stCxn id="17464" idx="0"/>
                <a:endCxn id="17463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7455" name="Text Box 73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56" name="Text Box 74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7" name="Text Box 75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8" name="Text Box 76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9" name="Text Box 77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60" name="Text Box 78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8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066800" y="4572000"/>
            <a:ext cx="7848600" cy="2043113"/>
            <a:chOff x="672" y="2880"/>
            <a:chExt cx="4944" cy="1287"/>
          </a:xfrm>
        </p:grpSpPr>
        <p:sp>
          <p:nvSpPr>
            <p:cNvPr id="17421" name="Oval 80"/>
            <p:cNvSpPr>
              <a:spLocks noChangeArrowheads="1"/>
            </p:cNvSpPr>
            <p:nvPr/>
          </p:nvSpPr>
          <p:spPr bwMode="auto">
            <a:xfrm>
              <a:off x="2976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2" name="Oval 81"/>
            <p:cNvSpPr>
              <a:spLocks noChangeArrowheads="1"/>
            </p:cNvSpPr>
            <p:nvPr/>
          </p:nvSpPr>
          <p:spPr bwMode="auto">
            <a:xfrm>
              <a:off x="35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3" name="Oval 82"/>
            <p:cNvSpPr>
              <a:spLocks noChangeArrowheads="1"/>
            </p:cNvSpPr>
            <p:nvPr/>
          </p:nvSpPr>
          <p:spPr bwMode="auto">
            <a:xfrm>
              <a:off x="4032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4" name="Oval 83"/>
            <p:cNvSpPr>
              <a:spLocks noChangeArrowheads="1"/>
            </p:cNvSpPr>
            <p:nvPr/>
          </p:nvSpPr>
          <p:spPr bwMode="auto">
            <a:xfrm>
              <a:off x="460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5" name="Line 84"/>
            <p:cNvSpPr>
              <a:spLocks noChangeShapeType="1"/>
            </p:cNvSpPr>
            <p:nvPr/>
          </p:nvSpPr>
          <p:spPr bwMode="auto">
            <a:xfrm>
              <a:off x="2592" y="36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85"/>
            <p:cNvSpPr>
              <a:spLocks noChangeShapeType="1"/>
            </p:cNvSpPr>
            <p:nvPr/>
          </p:nvSpPr>
          <p:spPr bwMode="auto">
            <a:xfrm>
              <a:off x="3264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86"/>
            <p:cNvSpPr>
              <a:spLocks noChangeShapeType="1"/>
            </p:cNvSpPr>
            <p:nvPr/>
          </p:nvSpPr>
          <p:spPr bwMode="auto">
            <a:xfrm>
              <a:off x="3792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87"/>
            <p:cNvSpPr>
              <a:spLocks noChangeShapeType="1"/>
            </p:cNvSpPr>
            <p:nvPr/>
          </p:nvSpPr>
          <p:spPr bwMode="auto">
            <a:xfrm>
              <a:off x="4320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29" name="AutoShape 88"/>
            <p:cNvCxnSpPr>
              <a:cxnSpLocks noChangeShapeType="1"/>
              <a:stCxn id="17421" idx="4"/>
              <a:endCxn id="17424" idx="4"/>
            </p:cNvCxnSpPr>
            <p:nvPr/>
          </p:nvCxnSpPr>
          <p:spPr bwMode="auto">
            <a:xfrm rot="16200000" flipH="1">
              <a:off x="3935" y="3025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30" name="AutoShape 89"/>
            <p:cNvCxnSpPr>
              <a:cxnSpLocks noChangeShapeType="1"/>
              <a:stCxn id="17423" idx="0"/>
              <a:endCxn id="17422" idx="0"/>
            </p:cNvCxnSpPr>
            <p:nvPr/>
          </p:nvCxnSpPr>
          <p:spPr bwMode="auto">
            <a:xfrm rot="-5400000" flipH="1" flipV="1">
              <a:off x="3911" y="3289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31" name="Text Box 90"/>
            <p:cNvSpPr txBox="1">
              <a:spLocks noChangeArrowheads="1"/>
            </p:cNvSpPr>
            <p:nvPr/>
          </p:nvSpPr>
          <p:spPr bwMode="auto">
            <a:xfrm>
              <a:off x="3744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32" name="Text Box 91"/>
            <p:cNvSpPr txBox="1">
              <a:spLocks noChangeArrowheads="1"/>
            </p:cNvSpPr>
            <p:nvPr/>
          </p:nvSpPr>
          <p:spPr bwMode="auto">
            <a:xfrm>
              <a:off x="4272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3" name="Text Box 92"/>
            <p:cNvSpPr txBox="1">
              <a:spLocks noChangeArrowheads="1"/>
            </p:cNvSpPr>
            <p:nvPr/>
          </p:nvSpPr>
          <p:spPr bwMode="auto">
            <a:xfrm>
              <a:off x="3696" y="39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4" name="Text Box 93"/>
            <p:cNvSpPr txBox="1">
              <a:spLocks noChangeArrowheads="1"/>
            </p:cNvSpPr>
            <p:nvPr/>
          </p:nvSpPr>
          <p:spPr bwMode="auto">
            <a:xfrm>
              <a:off x="3744" y="32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5" name="Text Box 94"/>
            <p:cNvSpPr txBox="1">
              <a:spLocks noChangeArrowheads="1"/>
            </p:cNvSpPr>
            <p:nvPr/>
          </p:nvSpPr>
          <p:spPr bwMode="auto">
            <a:xfrm>
              <a:off x="32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6" name="Text Box 95"/>
            <p:cNvSpPr txBox="1">
              <a:spLocks noChangeArrowheads="1"/>
            </p:cNvSpPr>
            <p:nvPr/>
          </p:nvSpPr>
          <p:spPr bwMode="auto">
            <a:xfrm>
              <a:off x="672" y="3552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12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11</a:t>
              </a:r>
              <a:r>
                <a:rPr lang="en-US" b="1">
                  <a:latin typeface="Times New Roman" pitchFamily="18" charset="0"/>
                </a:rPr>
                <a:t>  r</a:t>
              </a:r>
              <a:r>
                <a:rPr lang="en-US" b="1" baseline="-25000">
                  <a:latin typeface="Times New Roman" pitchFamily="18" charset="0"/>
                </a:rPr>
                <a:t>10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7" name="Oval 96"/>
            <p:cNvSpPr>
              <a:spLocks noChangeArrowheads="1"/>
            </p:cNvSpPr>
            <p:nvPr/>
          </p:nvSpPr>
          <p:spPr bwMode="auto">
            <a:xfrm>
              <a:off x="23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8" name="Oval 97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9" name="Oval 98"/>
            <p:cNvSpPr>
              <a:spLocks noChangeArrowheads="1"/>
            </p:cNvSpPr>
            <p:nvPr/>
          </p:nvSpPr>
          <p:spPr bwMode="auto">
            <a:xfrm>
              <a:off x="422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11" name="Group 99"/>
            <p:cNvGrpSpPr>
              <a:grpSpLocks/>
            </p:cNvGrpSpPr>
            <p:nvPr/>
          </p:nvGrpSpPr>
          <p:grpSpPr bwMode="auto">
            <a:xfrm>
              <a:off x="5328" y="3552"/>
              <a:ext cx="288" cy="288"/>
              <a:chOff x="5184" y="3792"/>
              <a:chExt cx="288" cy="288"/>
            </a:xfrm>
          </p:grpSpPr>
          <p:sp>
            <p:nvSpPr>
              <p:cNvPr id="17452" name="Oval 100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53" name="Oval 101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41" name="Line 102"/>
            <p:cNvSpPr>
              <a:spLocks noChangeShapeType="1"/>
            </p:cNvSpPr>
            <p:nvPr/>
          </p:nvSpPr>
          <p:spPr bwMode="auto">
            <a:xfrm>
              <a:off x="2016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103"/>
            <p:cNvSpPr>
              <a:spLocks noChangeShapeType="1"/>
            </p:cNvSpPr>
            <p:nvPr/>
          </p:nvSpPr>
          <p:spPr bwMode="auto">
            <a:xfrm>
              <a:off x="4896" y="369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104"/>
            <p:cNvSpPr>
              <a:spLocks noChangeShapeType="1"/>
            </p:cNvSpPr>
            <p:nvPr/>
          </p:nvSpPr>
          <p:spPr bwMode="auto">
            <a:xfrm>
              <a:off x="4512" y="3072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05"/>
            <p:cNvSpPr>
              <a:spLocks noChangeShapeType="1"/>
            </p:cNvSpPr>
            <p:nvPr/>
          </p:nvSpPr>
          <p:spPr bwMode="auto">
            <a:xfrm>
              <a:off x="3264" y="3072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106"/>
            <p:cNvSpPr>
              <a:spLocks noChangeShapeType="1"/>
            </p:cNvSpPr>
            <p:nvPr/>
          </p:nvSpPr>
          <p:spPr bwMode="auto">
            <a:xfrm flipV="1">
              <a:off x="2544" y="316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Text Box 107"/>
            <p:cNvSpPr txBox="1">
              <a:spLocks noChangeArrowheads="1"/>
            </p:cNvSpPr>
            <p:nvPr/>
          </p:nvSpPr>
          <p:spPr bwMode="auto">
            <a:xfrm>
              <a:off x="4752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7" name="Text Box 108"/>
            <p:cNvSpPr txBox="1">
              <a:spLocks noChangeArrowheads="1"/>
            </p:cNvSpPr>
            <p:nvPr/>
          </p:nvSpPr>
          <p:spPr bwMode="auto">
            <a:xfrm>
              <a:off x="2544" y="326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8" name="Text Box 10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49" name="Oval 110"/>
            <p:cNvSpPr>
              <a:spLocks noChangeArrowheads="1"/>
            </p:cNvSpPr>
            <p:nvPr/>
          </p:nvSpPr>
          <p:spPr bwMode="auto">
            <a:xfrm>
              <a:off x="172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50" name="Line 111"/>
            <p:cNvSpPr>
              <a:spLocks noChangeShapeType="1"/>
            </p:cNvSpPr>
            <p:nvPr/>
          </p:nvSpPr>
          <p:spPr bwMode="auto">
            <a:xfrm>
              <a:off x="1488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Text Box 112"/>
            <p:cNvSpPr txBox="1">
              <a:spLocks noChangeArrowheads="1"/>
            </p:cNvSpPr>
            <p:nvPr/>
          </p:nvSpPr>
          <p:spPr bwMode="auto">
            <a:xfrm>
              <a:off x="20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7416" name="Text Box 113"/>
          <p:cNvSpPr txBox="1">
            <a:spLocks noChangeArrowheads="1"/>
          </p:cNvSpPr>
          <p:nvPr/>
        </p:nvSpPr>
        <p:spPr bwMode="auto">
          <a:xfrm>
            <a:off x="41148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7" name="Text Box 114"/>
          <p:cNvSpPr txBox="1">
            <a:spLocks noChangeArrowheads="1"/>
          </p:cNvSpPr>
          <p:nvPr/>
        </p:nvSpPr>
        <p:spPr bwMode="auto">
          <a:xfrm>
            <a:off x="77724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8" name="Text Box 115"/>
          <p:cNvSpPr txBox="1">
            <a:spLocks noChangeArrowheads="1"/>
          </p:cNvSpPr>
          <p:nvPr/>
        </p:nvSpPr>
        <p:spPr bwMode="auto">
          <a:xfrm>
            <a:off x="41148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9" name="Text Box 116"/>
          <p:cNvSpPr txBox="1">
            <a:spLocks noChangeArrowheads="1"/>
          </p:cNvSpPr>
          <p:nvPr/>
        </p:nvSpPr>
        <p:spPr bwMode="auto">
          <a:xfrm>
            <a:off x="78486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20" name="Text Box 117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Detailed Example – Final Step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57400" y="1524000"/>
            <a:ext cx="579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</a:t>
            </a:r>
            <a:r>
              <a:rPr lang="en-US" sz="2400" b="1" baseline="-25000">
                <a:latin typeface="Times New Roman" pitchFamily="18" charset="0"/>
              </a:rPr>
              <a:t>13</a:t>
            </a:r>
            <a:r>
              <a:rPr lang="en-US" sz="2400" b="1">
                <a:latin typeface="Times New Roman" pitchFamily="18" charset="0"/>
              </a:rPr>
              <a:t> : r</a:t>
            </a:r>
            <a:r>
              <a:rPr lang="en-US" sz="2400" b="1" baseline="-25000">
                <a:latin typeface="Times New Roman" pitchFamily="18" charset="0"/>
              </a:rPr>
              <a:t>5</a:t>
            </a:r>
            <a:r>
              <a:rPr lang="en-US" sz="2400" b="1">
                <a:latin typeface="Times New Roman" pitchFamily="18" charset="0"/>
              </a:rPr>
              <a:t> | r</a:t>
            </a:r>
            <a:r>
              <a:rPr lang="en-US" sz="2400" b="1" baseline="-25000">
                <a:latin typeface="Times New Roman" pitchFamily="18" charset="0"/>
              </a:rPr>
              <a:t>12</a:t>
            </a:r>
            <a:endParaRPr lang="en-US" sz="2400" b="1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362200"/>
            <a:ext cx="8153400" cy="3795713"/>
            <a:chOff x="432" y="1632"/>
            <a:chExt cx="5136" cy="2391"/>
          </a:xfrm>
        </p:grpSpPr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2496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3552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128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3" name="Line 9"/>
            <p:cNvSpPr>
              <a:spLocks noChangeShapeType="1"/>
            </p:cNvSpPr>
            <p:nvPr/>
          </p:nvSpPr>
          <p:spPr bwMode="auto">
            <a:xfrm>
              <a:off x="2112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2784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3312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3840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47" name="AutoShape 13"/>
            <p:cNvCxnSpPr>
              <a:cxnSpLocks noChangeShapeType="1"/>
              <a:stCxn id="18439" idx="4"/>
              <a:endCxn id="18442" idx="4"/>
            </p:cNvCxnSpPr>
            <p:nvPr/>
          </p:nvCxnSpPr>
          <p:spPr bwMode="auto">
            <a:xfrm rot="16200000" flipH="1">
              <a:off x="3455" y="144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48" name="AutoShape 14"/>
            <p:cNvCxnSpPr>
              <a:cxnSpLocks noChangeShapeType="1"/>
              <a:stCxn id="18441" idx="0"/>
              <a:endCxn id="18440" idx="0"/>
            </p:cNvCxnSpPr>
            <p:nvPr/>
          </p:nvCxnSpPr>
          <p:spPr bwMode="auto">
            <a:xfrm rot="-5400000" flipH="1" flipV="1">
              <a:off x="3431" y="170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49" name="Text Box 15"/>
            <p:cNvSpPr txBox="1">
              <a:spLocks noChangeArrowheads="1"/>
            </p:cNvSpPr>
            <p:nvPr/>
          </p:nvSpPr>
          <p:spPr bwMode="auto">
            <a:xfrm>
              <a:off x="3264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50" name="Text Box 16"/>
            <p:cNvSpPr txBox="1">
              <a:spLocks noChangeArrowheads="1"/>
            </p:cNvSpPr>
            <p:nvPr/>
          </p:nvSpPr>
          <p:spPr bwMode="auto">
            <a:xfrm>
              <a:off x="379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1" name="Text Box 17"/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3264" y="163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2736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816" y="264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>
              <a:off x="4416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211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18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 flipV="1">
              <a:off x="1104" y="211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4512" y="20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4464" y="192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61" name="Oval 27"/>
            <p:cNvSpPr>
              <a:spLocks noChangeArrowheads="1"/>
            </p:cNvSpPr>
            <p:nvPr/>
          </p:nvSpPr>
          <p:spPr bwMode="auto">
            <a:xfrm>
              <a:off x="5232" y="259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2" name="Oval 28"/>
            <p:cNvSpPr>
              <a:spLocks noChangeArrowheads="1"/>
            </p:cNvSpPr>
            <p:nvPr/>
          </p:nvSpPr>
          <p:spPr bwMode="auto">
            <a:xfrm>
              <a:off x="2736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3" name="Oval 29"/>
            <p:cNvSpPr>
              <a:spLocks noChangeArrowheads="1"/>
            </p:cNvSpPr>
            <p:nvPr/>
          </p:nvSpPr>
          <p:spPr bwMode="auto">
            <a:xfrm>
              <a:off x="32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4" name="Oval 30"/>
            <p:cNvSpPr>
              <a:spLocks noChangeArrowheads="1"/>
            </p:cNvSpPr>
            <p:nvPr/>
          </p:nvSpPr>
          <p:spPr bwMode="auto">
            <a:xfrm>
              <a:off x="3792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5" name="Oval 31"/>
            <p:cNvSpPr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2352" y="35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3"/>
            <p:cNvSpPr>
              <a:spLocks noChangeShapeType="1"/>
            </p:cNvSpPr>
            <p:nvPr/>
          </p:nvSpPr>
          <p:spPr bwMode="auto">
            <a:xfrm>
              <a:off x="3024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3552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>
              <a:off x="4080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70" name="AutoShape 36"/>
            <p:cNvCxnSpPr>
              <a:cxnSpLocks noChangeShapeType="1"/>
              <a:stCxn id="18462" idx="4"/>
              <a:endCxn id="18465" idx="4"/>
            </p:cNvCxnSpPr>
            <p:nvPr/>
          </p:nvCxnSpPr>
          <p:spPr bwMode="auto">
            <a:xfrm rot="16200000" flipH="1">
              <a:off x="3695" y="288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71" name="AutoShape 37"/>
            <p:cNvCxnSpPr>
              <a:cxnSpLocks noChangeShapeType="1"/>
              <a:stCxn id="18464" idx="0"/>
              <a:endCxn id="18463" idx="0"/>
            </p:cNvCxnSpPr>
            <p:nvPr/>
          </p:nvCxnSpPr>
          <p:spPr bwMode="auto">
            <a:xfrm rot="-5400000" flipH="1" flipV="1">
              <a:off x="3671" y="314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72" name="Text Box 38"/>
            <p:cNvSpPr txBox="1">
              <a:spLocks noChangeArrowheads="1"/>
            </p:cNvSpPr>
            <p:nvPr/>
          </p:nvSpPr>
          <p:spPr bwMode="auto">
            <a:xfrm>
              <a:off x="3504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73" name="Text Box 39"/>
            <p:cNvSpPr txBox="1">
              <a:spLocks noChangeArrowheads="1"/>
            </p:cNvSpPr>
            <p:nvPr/>
          </p:nvSpPr>
          <p:spPr bwMode="auto">
            <a:xfrm>
              <a:off x="4032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4" name="Text Box 40"/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5" name="Text Box 41"/>
            <p:cNvSpPr txBox="1">
              <a:spLocks noChangeArrowheads="1"/>
            </p:cNvSpPr>
            <p:nvPr/>
          </p:nvSpPr>
          <p:spPr bwMode="auto">
            <a:xfrm>
              <a:off x="3504" y="307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6" name="Text Box 42"/>
            <p:cNvSpPr txBox="1">
              <a:spLocks noChangeArrowheads="1"/>
            </p:cNvSpPr>
            <p:nvPr/>
          </p:nvSpPr>
          <p:spPr bwMode="auto">
            <a:xfrm>
              <a:off x="29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7" name="Oval 43"/>
            <p:cNvSpPr>
              <a:spLocks noChangeArrowheads="1"/>
            </p:cNvSpPr>
            <p:nvPr/>
          </p:nvSpPr>
          <p:spPr bwMode="auto">
            <a:xfrm>
              <a:off x="20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8" name="Oval 44"/>
            <p:cNvSpPr>
              <a:spLocks noChangeArrowheads="1"/>
            </p:cNvSpPr>
            <p:nvPr/>
          </p:nvSpPr>
          <p:spPr bwMode="auto">
            <a:xfrm>
              <a:off x="2736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9" name="Oval 45"/>
            <p:cNvSpPr>
              <a:spLocks noChangeArrowheads="1"/>
            </p:cNvSpPr>
            <p:nvPr/>
          </p:nvSpPr>
          <p:spPr bwMode="auto">
            <a:xfrm>
              <a:off x="3984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0" name="Oval 46"/>
            <p:cNvSpPr>
              <a:spLocks noChangeArrowheads="1"/>
            </p:cNvSpPr>
            <p:nvPr/>
          </p:nvSpPr>
          <p:spPr bwMode="auto">
            <a:xfrm>
              <a:off x="50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1" name="Line 47"/>
            <p:cNvSpPr>
              <a:spLocks noChangeShapeType="1"/>
            </p:cNvSpPr>
            <p:nvPr/>
          </p:nvSpPr>
          <p:spPr bwMode="auto">
            <a:xfrm>
              <a:off x="1776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48"/>
            <p:cNvSpPr>
              <a:spLocks noChangeShapeType="1"/>
            </p:cNvSpPr>
            <p:nvPr/>
          </p:nvSpPr>
          <p:spPr bwMode="auto">
            <a:xfrm>
              <a:off x="4656" y="355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Line 49"/>
            <p:cNvSpPr>
              <a:spLocks noChangeShapeType="1"/>
            </p:cNvSpPr>
            <p:nvPr/>
          </p:nvSpPr>
          <p:spPr bwMode="auto">
            <a:xfrm>
              <a:off x="4272" y="292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0"/>
            <p:cNvSpPr>
              <a:spLocks noChangeShapeType="1"/>
            </p:cNvSpPr>
            <p:nvPr/>
          </p:nvSpPr>
          <p:spPr bwMode="auto">
            <a:xfrm>
              <a:off x="302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1"/>
            <p:cNvSpPr>
              <a:spLocks noChangeShapeType="1"/>
            </p:cNvSpPr>
            <p:nvPr/>
          </p:nvSpPr>
          <p:spPr bwMode="auto">
            <a:xfrm flipV="1">
              <a:off x="2304" y="302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52"/>
            <p:cNvSpPr txBox="1">
              <a:spLocks noChangeArrowheads="1"/>
            </p:cNvSpPr>
            <p:nvPr/>
          </p:nvSpPr>
          <p:spPr bwMode="auto">
            <a:xfrm>
              <a:off x="4512" y="297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7" name="Text Box 5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8" name="Text Box 54"/>
            <p:cNvSpPr txBox="1">
              <a:spLocks noChangeArrowheads="1"/>
            </p:cNvSpPr>
            <p:nvPr/>
          </p:nvSpPr>
          <p:spPr bwMode="auto">
            <a:xfrm>
              <a:off x="3312" y="27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89" name="Oval 55"/>
            <p:cNvSpPr>
              <a:spLocks noChangeArrowheads="1"/>
            </p:cNvSpPr>
            <p:nvPr/>
          </p:nvSpPr>
          <p:spPr bwMode="auto">
            <a:xfrm>
              <a:off x="14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0" name="Line 56"/>
            <p:cNvSpPr>
              <a:spLocks noChangeShapeType="1"/>
            </p:cNvSpPr>
            <p:nvPr/>
          </p:nvSpPr>
          <p:spPr bwMode="auto">
            <a:xfrm>
              <a:off x="1008" y="2928"/>
              <a:ext cx="4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Text Box 57"/>
            <p:cNvSpPr txBox="1">
              <a:spLocks noChangeArrowheads="1"/>
            </p:cNvSpPr>
            <p:nvPr/>
          </p:nvSpPr>
          <p:spPr bwMode="auto">
            <a:xfrm>
              <a:off x="17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92" name="Oval 58"/>
            <p:cNvSpPr>
              <a:spLocks noChangeArrowheads="1"/>
            </p:cNvSpPr>
            <p:nvPr/>
          </p:nvSpPr>
          <p:spPr bwMode="auto">
            <a:xfrm>
              <a:off x="5184" y="25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3" name="Oval 59"/>
            <p:cNvSpPr>
              <a:spLocks noChangeArrowheads="1"/>
            </p:cNvSpPr>
            <p:nvPr/>
          </p:nvSpPr>
          <p:spPr bwMode="auto">
            <a:xfrm>
              <a:off x="4800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4" name="Line 60"/>
            <p:cNvSpPr>
              <a:spLocks noChangeShapeType="1"/>
            </p:cNvSpPr>
            <p:nvPr/>
          </p:nvSpPr>
          <p:spPr bwMode="auto">
            <a:xfrm>
              <a:off x="432" y="27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Text Box 61"/>
            <p:cNvSpPr txBox="1">
              <a:spLocks noChangeArrowheads="1"/>
            </p:cNvSpPr>
            <p:nvPr/>
          </p:nvSpPr>
          <p:spPr bwMode="auto">
            <a:xfrm>
              <a:off x="5040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6" name="Text Box 62"/>
            <p:cNvSpPr txBox="1">
              <a:spLocks noChangeArrowheads="1"/>
            </p:cNvSpPr>
            <p:nvPr/>
          </p:nvSpPr>
          <p:spPr bwMode="auto">
            <a:xfrm>
              <a:off x="523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7" name="Text Box 63"/>
            <p:cNvSpPr txBox="1">
              <a:spLocks noChangeArrowheads="1"/>
            </p:cNvSpPr>
            <p:nvPr/>
          </p:nvSpPr>
          <p:spPr bwMode="auto">
            <a:xfrm>
              <a:off x="115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8" name="Text Box 6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9" name="Line 65"/>
            <p:cNvSpPr>
              <a:spLocks noChangeShapeType="1"/>
            </p:cNvSpPr>
            <p:nvPr/>
          </p:nvSpPr>
          <p:spPr bwMode="auto">
            <a:xfrm>
              <a:off x="5040" y="2208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Line 66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7"/>
            <p:cNvSpPr txBox="1">
              <a:spLocks noChangeArrowheads="1"/>
            </p:cNvSpPr>
            <p:nvPr/>
          </p:nvSpPr>
          <p:spPr bwMode="auto">
            <a:xfrm>
              <a:off x="816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502" name="Text Box 68"/>
            <p:cNvSpPr txBox="1">
              <a:spLocks noChangeArrowheads="1"/>
            </p:cNvSpPr>
            <p:nvPr/>
          </p:nvSpPr>
          <p:spPr bwMode="auto">
            <a:xfrm>
              <a:off x="4128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503" name="Text Box 69"/>
            <p:cNvSpPr txBox="1">
              <a:spLocks noChangeArrowheads="1"/>
            </p:cNvSpPr>
            <p:nvPr/>
          </p:nvSpPr>
          <p:spPr bwMode="auto">
            <a:xfrm>
              <a:off x="355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504" name="Text Box 70"/>
            <p:cNvSpPr txBox="1">
              <a:spLocks noChangeArrowheads="1"/>
            </p:cNvSpPr>
            <p:nvPr/>
          </p:nvSpPr>
          <p:spPr bwMode="auto">
            <a:xfrm>
              <a:off x="30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505" name="Text Box 71"/>
            <p:cNvSpPr txBox="1">
              <a:spLocks noChangeArrowheads="1"/>
            </p:cNvSpPr>
            <p:nvPr/>
          </p:nvSpPr>
          <p:spPr bwMode="auto">
            <a:xfrm>
              <a:off x="2496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506" name="Text Box 72"/>
            <p:cNvSpPr txBox="1">
              <a:spLocks noChangeArrowheads="1"/>
            </p:cNvSpPr>
            <p:nvPr/>
          </p:nvSpPr>
          <p:spPr bwMode="auto">
            <a:xfrm>
              <a:off x="14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8507" name="Text Box 73"/>
            <p:cNvSpPr txBox="1">
              <a:spLocks noChangeArrowheads="1"/>
            </p:cNvSpPr>
            <p:nvPr/>
          </p:nvSpPr>
          <p:spPr bwMode="auto">
            <a:xfrm>
              <a:off x="18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508" name="Text Box 74"/>
            <p:cNvSpPr txBox="1">
              <a:spLocks noChangeArrowheads="1"/>
            </p:cNvSpPr>
            <p:nvPr/>
          </p:nvSpPr>
          <p:spPr bwMode="auto">
            <a:xfrm>
              <a:off x="2736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8509" name="Text Box 75"/>
            <p:cNvSpPr txBox="1">
              <a:spLocks noChangeArrowheads="1"/>
            </p:cNvSpPr>
            <p:nvPr/>
          </p:nvSpPr>
          <p:spPr bwMode="auto">
            <a:xfrm>
              <a:off x="20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510" name="Text Box 76"/>
            <p:cNvSpPr txBox="1">
              <a:spLocks noChangeArrowheads="1"/>
            </p:cNvSpPr>
            <p:nvPr/>
          </p:nvSpPr>
          <p:spPr bwMode="auto">
            <a:xfrm>
              <a:off x="2736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8511" name="Text Box 77"/>
            <p:cNvSpPr txBox="1">
              <a:spLocks noChangeArrowheads="1"/>
            </p:cNvSpPr>
            <p:nvPr/>
          </p:nvSpPr>
          <p:spPr bwMode="auto">
            <a:xfrm>
              <a:off x="32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8512" name="Text Box 78"/>
            <p:cNvSpPr txBox="1">
              <a:spLocks noChangeArrowheads="1"/>
            </p:cNvSpPr>
            <p:nvPr/>
          </p:nvSpPr>
          <p:spPr bwMode="auto">
            <a:xfrm>
              <a:off x="3792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8513" name="Text Box 79"/>
            <p:cNvSpPr txBox="1">
              <a:spLocks noChangeArrowheads="1"/>
            </p:cNvSpPr>
            <p:nvPr/>
          </p:nvSpPr>
          <p:spPr bwMode="auto">
            <a:xfrm>
              <a:off x="3984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514" name="Text Box 80"/>
            <p:cNvSpPr txBox="1">
              <a:spLocks noChangeArrowheads="1"/>
            </p:cNvSpPr>
            <p:nvPr/>
          </p:nvSpPr>
          <p:spPr bwMode="auto">
            <a:xfrm>
              <a:off x="436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8515" name="Text Box 81"/>
            <p:cNvSpPr txBox="1">
              <a:spLocks noChangeArrowheads="1"/>
            </p:cNvSpPr>
            <p:nvPr/>
          </p:nvSpPr>
          <p:spPr bwMode="auto">
            <a:xfrm>
              <a:off x="4800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8516" name="Text Box 82"/>
            <p:cNvSpPr txBox="1">
              <a:spLocks noChangeArrowheads="1"/>
            </p:cNvSpPr>
            <p:nvPr/>
          </p:nvSpPr>
          <p:spPr bwMode="auto">
            <a:xfrm>
              <a:off x="50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8517" name="Text Box 83"/>
            <p:cNvSpPr txBox="1">
              <a:spLocks noChangeArrowheads="1"/>
            </p:cNvSpPr>
            <p:nvPr/>
          </p:nvSpPr>
          <p:spPr bwMode="auto">
            <a:xfrm>
              <a:off x="5184" y="25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17</a:t>
              </a:r>
            </a:p>
          </p:txBody>
        </p:sp>
      </p:grpSp>
      <p:sp>
        <p:nvSpPr>
          <p:cNvPr id="18437" name="Text Box 84"/>
          <p:cNvSpPr txBox="1">
            <a:spLocks noChangeArrowheads="1"/>
          </p:cNvSpPr>
          <p:nvPr/>
        </p:nvSpPr>
        <p:spPr bwMode="auto">
          <a:xfrm>
            <a:off x="73914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8438" name="Text Box 85"/>
          <p:cNvSpPr txBox="1">
            <a:spLocks noChangeArrowheads="1"/>
          </p:cNvSpPr>
          <p:nvPr/>
        </p:nvSpPr>
        <p:spPr bwMode="auto">
          <a:xfrm>
            <a:off x="36576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NFAs to DFAs (subset construction)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Idea</a:t>
            </a:r>
            <a:r>
              <a:rPr lang="en-US" smtClean="0"/>
              <a:t>: Each state in the new DFA will correspond to some set of states from the NFA.  The DFA will be in state {s</a:t>
            </a:r>
            <a:r>
              <a:rPr lang="en-US" baseline="-25000" smtClean="0"/>
              <a:t>0</a:t>
            </a:r>
            <a:r>
              <a:rPr lang="en-US" smtClean="0"/>
              <a:t>,s</a:t>
            </a:r>
            <a:r>
              <a:rPr lang="en-US" baseline="-25000" smtClean="0"/>
              <a:t>1</a:t>
            </a:r>
            <a:r>
              <a:rPr lang="en-US" smtClean="0"/>
              <a:t>,…} after input if the NFA could be in </a:t>
            </a:r>
            <a:r>
              <a:rPr lang="en-US" i="1" smtClean="0"/>
              <a:t>any</a:t>
            </a:r>
            <a:r>
              <a:rPr lang="en-US" smtClean="0"/>
              <a:t> of these states for the same input.</a:t>
            </a:r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/>
            <a:r>
              <a:rPr lang="en-US" sz="2500" b="1" smtClean="0"/>
              <a:t>Input</a:t>
            </a:r>
            <a:r>
              <a:rPr lang="en-US" sz="2500" smtClean="0"/>
              <a:t>: NFA N with state set S</a:t>
            </a:r>
            <a:r>
              <a:rPr lang="en-US" sz="2500" baseline="-25000" smtClean="0"/>
              <a:t>N</a:t>
            </a:r>
            <a:r>
              <a:rPr lang="en-US" sz="2500" smtClean="0"/>
              <a:t>, alphabet 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, start state s</a:t>
            </a:r>
            <a:r>
              <a:rPr lang="en-US" sz="2500" baseline="-25000" smtClean="0"/>
              <a:t>N</a:t>
            </a:r>
            <a:r>
              <a:rPr lang="en-US" sz="2500" smtClean="0"/>
              <a:t>, final states F</a:t>
            </a:r>
            <a:r>
              <a:rPr lang="en-US" sz="2500" baseline="-25000" smtClean="0"/>
              <a:t>N</a:t>
            </a:r>
            <a:r>
              <a:rPr lang="en-US" sz="2500" smtClean="0"/>
              <a:t>, transition function T</a:t>
            </a:r>
            <a:r>
              <a:rPr lang="en-US" sz="2500" baseline="-25000" smtClean="0"/>
              <a:t>N</a:t>
            </a:r>
            <a:r>
              <a:rPr lang="en-US" sz="2500" smtClean="0"/>
              <a:t>: S</a:t>
            </a:r>
            <a:r>
              <a:rPr lang="en-US" sz="2500" baseline="-25000" smtClean="0"/>
              <a:t>N</a:t>
            </a:r>
            <a:r>
              <a:rPr lang="en-US" sz="2500" smtClean="0"/>
              <a:t> x {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 U </a:t>
            </a:r>
            <a:r>
              <a:rPr lang="en-US" sz="2500" smtClean="0">
                <a:latin typeface="Symbol" pitchFamily="18" charset="2"/>
              </a:rPr>
              <a:t>e</a:t>
            </a:r>
            <a:r>
              <a:rPr lang="en-US" sz="2500" smtClean="0"/>
              <a:t>} </a:t>
            </a:r>
            <a:r>
              <a:rPr lang="en-US" sz="2500" smtClean="0">
                <a:sym typeface="Wingdings" pitchFamily="2" charset="2"/>
              </a:rPr>
              <a:t> </a:t>
            </a:r>
            <a:r>
              <a:rPr lang="en-US" sz="2500" smtClean="0"/>
              <a:t>S</a:t>
            </a:r>
            <a:r>
              <a:rPr lang="en-US" sz="2500" baseline="-25000" smtClean="0"/>
              <a:t>N</a:t>
            </a:r>
          </a:p>
          <a:p>
            <a:pPr eaLnBrk="1" hangingPunct="1"/>
            <a:endParaRPr lang="en-US" sz="2500" smtClean="0">
              <a:sym typeface="Wingdings" pitchFamily="2" charset="2"/>
            </a:endParaRPr>
          </a:p>
          <a:p>
            <a:pPr eaLnBrk="1" hangingPunct="1"/>
            <a:r>
              <a:rPr lang="en-US" sz="2500" b="1" smtClean="0">
                <a:sym typeface="Wingdings" pitchFamily="2" charset="2"/>
              </a:rPr>
              <a:t>Output</a:t>
            </a:r>
            <a:r>
              <a:rPr lang="en-US" sz="2500" smtClean="0">
                <a:sym typeface="Wingdings" pitchFamily="2" charset="2"/>
              </a:rPr>
              <a:t>: DFA D with state set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alphabet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, start state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=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e</a:t>
            </a:r>
            <a:r>
              <a:rPr lang="en-US" sz="2500" smtClean="0">
                <a:sym typeface="Wingdings" pitchFamily="2" charset="2"/>
              </a:rPr>
              <a:t>-closure(s</a:t>
            </a:r>
            <a:r>
              <a:rPr lang="en-US" sz="2500" baseline="-25000" smtClean="0">
                <a:sym typeface="Wingdings" pitchFamily="2" charset="2"/>
              </a:rPr>
              <a:t>N</a:t>
            </a:r>
            <a:r>
              <a:rPr lang="en-US" sz="2500" smtClean="0">
                <a:sym typeface="Wingdings" pitchFamily="2" charset="2"/>
              </a:rPr>
              <a:t>), final states F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transition function   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T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: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x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 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endParaRPr lang="en-US" sz="25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Terminology:</a:t>
            </a:r>
            <a:r>
              <a:rPr lang="en-US" smtClean="0">
                <a:latin typeface="Symbol" pitchFamily="18" charset="2"/>
              </a:rPr>
              <a:t> e</a:t>
            </a:r>
            <a:r>
              <a:rPr lang="en-US" smtClean="0"/>
              <a:t>-closure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-closure(T) = T + all NFA states reachable from any state in T using only </a:t>
            </a:r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 transitions.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 flipV="1">
            <a:off x="1600200" y="3276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692275" y="3562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987675" y="3948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419600" y="3352800"/>
            <a:ext cx="381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-closure({1,2,5}) = {1,2,5}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-closure({4}) = {1,4}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-closure({3}) = {1,3,4}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-closure({3,5}) = {1,3,4,5}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Introducing Basic Terminology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0772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A50021"/>
                </a:solidFill>
                <a:effectLst/>
              </a:rPr>
              <a:t>What are Major Terms for Lexical Analysis?</a:t>
            </a:r>
            <a:endParaRPr lang="en-US" sz="2400" dirty="0">
              <a:solidFill>
                <a:srgbClr val="A50021"/>
              </a:solidFill>
            </a:endParaRPr>
          </a:p>
          <a:p>
            <a:pPr lvl="1"/>
            <a:r>
              <a:rPr lang="en-US" sz="2400" b="1" dirty="0"/>
              <a:t>TOKEN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pair consisting of a token name and an optional attribute value.</a:t>
            </a:r>
          </a:p>
          <a:p>
            <a:pPr lvl="2"/>
            <a:r>
              <a:rPr lang="en-US" sz="2000" dirty="0" smtClean="0"/>
              <a:t>A particular keyword, or a sequence of input characters denoting identifier.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PATTERN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description of a form that the lexemes of a token may take.</a:t>
            </a:r>
          </a:p>
          <a:p>
            <a:pPr lvl="2"/>
            <a:r>
              <a:rPr lang="en-US" sz="2000" dirty="0" smtClean="0"/>
              <a:t>For keywords, the pattern is just a sequence of characters that form keywords.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LEXEME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Actual sequence of characters that matches pattern and is classified by a </a:t>
            </a:r>
            <a:r>
              <a:rPr lang="en-US" sz="2000" dirty="0" smtClean="0">
                <a:solidFill>
                  <a:schemeClr val="tx1"/>
                </a:solidFill>
              </a:rPr>
              <a:t>token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Illustrating Conversion – An Example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71600" y="4876800"/>
            <a:ext cx="7543800" cy="1662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First we calculate: 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-closure(0)    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(i.e., state 0)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-closure(0) = {0, 1, 2, 4, 7}  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(all states reachable from 0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                                               on -moves)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Let A={0, 1, 2, 4, 7} be a state of new DFA, 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295400"/>
            <a:ext cx="8534400" cy="3308350"/>
            <a:chOff x="192" y="816"/>
            <a:chExt cx="5376" cy="20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136" y="2256"/>
              <a:ext cx="384" cy="384"/>
              <a:chOff x="1488" y="2880"/>
              <a:chExt cx="384" cy="384"/>
            </a:xfrm>
          </p:grpSpPr>
          <p:sp>
            <p:nvSpPr>
              <p:cNvPr id="23609" name="Oval 6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3610" name="Oval 7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160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2112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508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56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2928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40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928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72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3984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776" y="2016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544" y="24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3264" y="2016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88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V="1">
              <a:off x="1776" y="1488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2496" y="13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3264" y="144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V="1">
              <a:off x="3792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4368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4944" y="187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H="1">
              <a:off x="5280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82" name="AutoShape 30"/>
            <p:cNvCxnSpPr>
              <a:cxnSpLocks noChangeShapeType="1"/>
              <a:stCxn id="23567" idx="4"/>
              <a:endCxn id="23568" idx="4"/>
            </p:cNvCxnSpPr>
            <p:nvPr/>
          </p:nvCxnSpPr>
          <p:spPr bwMode="auto">
            <a:xfrm rot="16200000" flipH="1">
              <a:off x="2543" y="433"/>
              <a:ext cx="1" cy="3264"/>
            </a:xfrm>
            <a:prstGeom prst="curvedConnector3">
              <a:avLst>
                <a:gd name="adj1" fmla="val 797999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3583" name="AutoShape 31"/>
            <p:cNvCxnSpPr>
              <a:cxnSpLocks noChangeShapeType="1"/>
              <a:stCxn id="23565" idx="0"/>
              <a:endCxn id="23569" idx="0"/>
            </p:cNvCxnSpPr>
            <p:nvPr/>
          </p:nvCxnSpPr>
          <p:spPr bwMode="auto">
            <a:xfrm rot="-5400000" flipH="1" flipV="1">
              <a:off x="2615" y="697"/>
              <a:ext cx="1" cy="1968"/>
            </a:xfrm>
            <a:prstGeom prst="curvedConnector3">
              <a:avLst>
                <a:gd name="adj1" fmla="val -8330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81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53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2208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3024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3024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2256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350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91" name="Text Box 39"/>
            <p:cNvSpPr txBox="1">
              <a:spLocks noChangeArrowheads="1"/>
            </p:cNvSpPr>
            <p:nvPr/>
          </p:nvSpPr>
          <p:spPr bwMode="auto">
            <a:xfrm>
              <a:off x="4080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465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518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94" name="Text Box 42"/>
            <p:cNvSpPr txBox="1">
              <a:spLocks noChangeArrowheads="1"/>
            </p:cNvSpPr>
            <p:nvPr/>
          </p:nvSpPr>
          <p:spPr bwMode="auto">
            <a:xfrm>
              <a:off x="5184" y="23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1104" y="168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1776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2448" y="268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496" y="8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264" y="139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3264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744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4320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2544" y="11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592" y="220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896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5280" y="2064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192" y="1680"/>
              <a:ext cx="52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start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3557" name="Text Box 57"/>
          <p:cNvSpPr txBox="1">
            <a:spLocks noChangeArrowheads="1"/>
          </p:cNvSpPr>
          <p:nvPr/>
        </p:nvSpPr>
        <p:spPr bwMode="auto">
          <a:xfrm>
            <a:off x="1066800" y="1143000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Start with NFA:                                         </a:t>
            </a:r>
            <a:r>
              <a:rPr lang="en-US" sz="2400" b="1">
                <a:solidFill>
                  <a:srgbClr val="FF6699"/>
                </a:solidFill>
                <a:latin typeface="Times New Roman" pitchFamily="18" charset="0"/>
              </a:rPr>
              <a:t>(a | b)*abb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3558" name="Rectangle 58"/>
          <p:cNvSpPr>
            <a:spLocks noChangeArrowheads="1"/>
          </p:cNvSpPr>
          <p:nvPr/>
        </p:nvSpPr>
        <p:spPr bwMode="auto">
          <a:xfrm>
            <a:off x="4371975" y="3200400"/>
            <a:ext cx="401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(1)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4343400"/>
            <a:ext cx="7635875" cy="210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{5}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(4,b)=5) 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-closure({5}) = {1,2,4,5,6,7}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56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C={1,2,4,5,6,7} be a new state.  Define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Dtran[A,b] = C.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19200" y="19050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19200" y="43434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7635875" cy="2657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2</a:t>
            </a:r>
            <a:r>
              <a:rPr lang="en-US" sz="2000" b="1" baseline="30000">
                <a:latin typeface="Times New Roman" pitchFamily="18" charset="0"/>
              </a:rPr>
              <a:t>nd</a:t>
            </a:r>
            <a:r>
              <a:rPr lang="en-US" sz="2000" b="1">
                <a:latin typeface="Times New Roman" pitchFamily="18" charset="0"/>
              </a:rPr>
              <a:t> , we calculate :  a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  and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</a:rPr>
              <a:t>                                 b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{3,8}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(2,a)=3 and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(7,a)=8)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-closure({3,8}) = {1,2,3,4,6,7,8}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36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B={1,2,3,4,6,7,8} be a new state.  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Dtran[A,a] = B.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(2)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3</a:t>
            </a:r>
            <a:r>
              <a:rPr lang="en-US" sz="2000" b="1" baseline="30000">
                <a:latin typeface="Times New Roman" pitchFamily="18" charset="0"/>
              </a:rPr>
              <a:t>rd</a:t>
            </a:r>
            <a:r>
              <a:rPr lang="en-US" sz="2000" b="1">
                <a:latin typeface="Times New Roman" pitchFamily="18" charset="0"/>
              </a:rPr>
              <a:t> , we calculate for state B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{1,2,4,5,6,7,9} = D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Dtran[B,b] = D.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43000" y="401955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4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C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C,a))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(move(C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(3)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5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D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{1,2,4,5,6,7,10} = E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Dtran[D,b] = E.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43000" y="4010025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Finally, we calculate for state E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E,a))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(move(E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752600"/>
            <a:ext cx="5257800" cy="2454275"/>
            <a:chOff x="1152" y="1200"/>
            <a:chExt cx="3312" cy="1546"/>
          </a:xfrm>
        </p:grpSpPr>
        <p:sp>
          <p:nvSpPr>
            <p:cNvPr id="27692" name="Line 4"/>
            <p:cNvSpPr>
              <a:spLocks noChangeShapeType="1"/>
            </p:cNvSpPr>
            <p:nvPr/>
          </p:nvSpPr>
          <p:spPr bwMode="auto">
            <a:xfrm>
              <a:off x="1152" y="2736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5"/>
            <p:cNvSpPr>
              <a:spLocks noChangeShapeType="1"/>
            </p:cNvSpPr>
            <p:nvPr/>
          </p:nvSpPr>
          <p:spPr bwMode="auto">
            <a:xfrm>
              <a:off x="2112" y="124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6"/>
            <p:cNvSpPr>
              <a:spLocks noChangeShapeType="1"/>
            </p:cNvSpPr>
            <p:nvPr/>
          </p:nvSpPr>
          <p:spPr bwMode="auto">
            <a:xfrm>
              <a:off x="3216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Line 7"/>
            <p:cNvSpPr>
              <a:spLocks noChangeShapeType="1"/>
            </p:cNvSpPr>
            <p:nvPr/>
          </p:nvSpPr>
          <p:spPr bwMode="auto">
            <a:xfrm>
              <a:off x="1152" y="1680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1296" y="1392"/>
              <a:ext cx="6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00CC00"/>
                  </a:solidFill>
                  <a:latin typeface="Times New Roman" pitchFamily="18" charset="0"/>
                  <a:sym typeface="Symbol" pitchFamily="18" charset="2"/>
                </a:rPr>
                <a:t>Dstates</a:t>
              </a:r>
            </a:p>
          </p:txBody>
        </p:sp>
        <p:sp>
          <p:nvSpPr>
            <p:cNvPr id="27697" name="Text Box 9"/>
            <p:cNvSpPr txBox="1">
              <a:spLocks noChangeArrowheads="1"/>
            </p:cNvSpPr>
            <p:nvPr/>
          </p:nvSpPr>
          <p:spPr bwMode="auto">
            <a:xfrm>
              <a:off x="2160" y="1200"/>
              <a:ext cx="225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Input Symbol</a:t>
              </a:r>
            </a:p>
          </p:txBody>
        </p:sp>
        <p:sp>
          <p:nvSpPr>
            <p:cNvPr id="27698" name="Text Box 10"/>
            <p:cNvSpPr txBox="1">
              <a:spLocks noChangeArrowheads="1"/>
            </p:cNvSpPr>
            <p:nvPr/>
          </p:nvSpPr>
          <p:spPr bwMode="auto">
            <a:xfrm>
              <a:off x="24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99" name="Text Box 11"/>
            <p:cNvSpPr txBox="1">
              <a:spLocks noChangeArrowheads="1"/>
            </p:cNvSpPr>
            <p:nvPr/>
          </p:nvSpPr>
          <p:spPr bwMode="auto">
            <a:xfrm>
              <a:off x="36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700" name="Text Box 12"/>
            <p:cNvSpPr txBox="1">
              <a:spLocks noChangeArrowheads="1"/>
            </p:cNvSpPr>
            <p:nvPr/>
          </p:nvSpPr>
          <p:spPr bwMode="auto">
            <a:xfrm>
              <a:off x="1152" y="1728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A                         B                          C</a:t>
              </a:r>
            </a:p>
          </p:txBody>
        </p:sp>
        <p:sp>
          <p:nvSpPr>
            <p:cNvPr id="27701" name="Text Box 13"/>
            <p:cNvSpPr txBox="1">
              <a:spLocks noChangeArrowheads="1"/>
            </p:cNvSpPr>
            <p:nvPr/>
          </p:nvSpPr>
          <p:spPr bwMode="auto">
            <a:xfrm>
              <a:off x="1152" y="1920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B                         B                          D</a:t>
              </a:r>
            </a:p>
          </p:txBody>
        </p:sp>
        <p:sp>
          <p:nvSpPr>
            <p:cNvPr id="27702" name="Text Box 14"/>
            <p:cNvSpPr txBox="1">
              <a:spLocks noChangeArrowheads="1"/>
            </p:cNvSpPr>
            <p:nvPr/>
          </p:nvSpPr>
          <p:spPr bwMode="auto">
            <a:xfrm>
              <a:off x="1152" y="2112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C                         B                          C</a:t>
              </a:r>
            </a:p>
          </p:txBody>
        </p:sp>
        <p:sp>
          <p:nvSpPr>
            <p:cNvPr id="27703" name="Text Box 15"/>
            <p:cNvSpPr txBox="1">
              <a:spLocks noChangeArrowheads="1"/>
            </p:cNvSpPr>
            <p:nvPr/>
          </p:nvSpPr>
          <p:spPr bwMode="auto">
            <a:xfrm>
              <a:off x="1152" y="2496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E                         B                          C</a:t>
              </a:r>
            </a:p>
          </p:txBody>
        </p:sp>
        <p:sp>
          <p:nvSpPr>
            <p:cNvPr id="27704" name="Text Box 16"/>
            <p:cNvSpPr txBox="1">
              <a:spLocks noChangeArrowheads="1"/>
            </p:cNvSpPr>
            <p:nvPr/>
          </p:nvSpPr>
          <p:spPr bwMode="auto">
            <a:xfrm>
              <a:off x="1152" y="2304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D                         B                          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24000" y="4419600"/>
            <a:ext cx="5867400" cy="2195513"/>
            <a:chOff x="768" y="2784"/>
            <a:chExt cx="3696" cy="1383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48" y="3552"/>
              <a:ext cx="432" cy="432"/>
              <a:chOff x="1440" y="3408"/>
              <a:chExt cx="432" cy="432"/>
            </a:xfrm>
          </p:grpSpPr>
          <p:sp>
            <p:nvSpPr>
              <p:cNvPr id="27690" name="Oval 19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91" name="Text Box 20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640" y="3024"/>
              <a:ext cx="432" cy="432"/>
              <a:chOff x="1440" y="3408"/>
              <a:chExt cx="432" cy="432"/>
            </a:xfrm>
          </p:grpSpPr>
          <p:sp>
            <p:nvSpPr>
              <p:cNvPr id="27688" name="Oval 22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112" y="3552"/>
              <a:ext cx="432" cy="432"/>
              <a:chOff x="1440" y="3408"/>
              <a:chExt cx="432" cy="432"/>
            </a:xfrm>
          </p:grpSpPr>
          <p:sp>
            <p:nvSpPr>
              <p:cNvPr id="27686" name="Oval 25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7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3120" y="3552"/>
              <a:ext cx="432" cy="432"/>
              <a:chOff x="1440" y="3408"/>
              <a:chExt cx="432" cy="432"/>
            </a:xfrm>
          </p:grpSpPr>
          <p:sp>
            <p:nvSpPr>
              <p:cNvPr id="27684" name="Oval 28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5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032" y="3552"/>
              <a:ext cx="432" cy="432"/>
              <a:chOff x="4032" y="3504"/>
              <a:chExt cx="432" cy="432"/>
            </a:xfrm>
          </p:grpSpPr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4032" y="3504"/>
                <a:ext cx="432" cy="432"/>
                <a:chOff x="1440" y="3408"/>
                <a:chExt cx="432" cy="432"/>
              </a:xfrm>
            </p:grpSpPr>
            <p:sp>
              <p:nvSpPr>
                <p:cNvPr id="27682" name="Oval 3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32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768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3456"/>
                  <a:ext cx="336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b="1">
                      <a:latin typeface="Times New Roman" pitchFamily="18" charset="0"/>
                    </a:rPr>
                    <a:t>E</a:t>
                  </a:r>
                </a:p>
              </p:txBody>
            </p:sp>
          </p:grpSp>
          <p:sp>
            <p:nvSpPr>
              <p:cNvPr id="27681" name="Oval 34"/>
              <p:cNvSpPr>
                <a:spLocks noChangeArrowheads="1"/>
              </p:cNvSpPr>
              <p:nvPr/>
            </p:nvSpPr>
            <p:spPr bwMode="auto">
              <a:xfrm>
                <a:off x="4080" y="355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cxnSp>
          <p:nvCxnSpPr>
            <p:cNvPr id="27659" name="AutoShape 35"/>
            <p:cNvCxnSpPr>
              <a:cxnSpLocks noChangeShapeType="1"/>
              <a:stCxn id="27690" idx="6"/>
              <a:endCxn id="27686" idx="2"/>
            </p:cNvCxnSpPr>
            <p:nvPr/>
          </p:nvCxnSpPr>
          <p:spPr bwMode="auto">
            <a:xfrm>
              <a:off x="1680" y="3768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0" name="AutoShape 36"/>
            <p:cNvCxnSpPr>
              <a:cxnSpLocks noChangeShapeType="1"/>
              <a:stCxn id="27688" idx="4"/>
              <a:endCxn id="27686" idx="7"/>
            </p:cNvCxnSpPr>
            <p:nvPr/>
          </p:nvCxnSpPr>
          <p:spPr bwMode="auto">
            <a:xfrm rot="5400000">
              <a:off x="2589" y="3348"/>
              <a:ext cx="159" cy="375"/>
            </a:xfrm>
            <a:prstGeom prst="curvedConnector3">
              <a:avLst>
                <a:gd name="adj1" fmla="val 3019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1" name="AutoShape 37"/>
            <p:cNvCxnSpPr>
              <a:cxnSpLocks noChangeShapeType="1"/>
              <a:stCxn id="27682" idx="1"/>
              <a:endCxn id="27688" idx="6"/>
            </p:cNvCxnSpPr>
            <p:nvPr/>
          </p:nvCxnSpPr>
          <p:spPr bwMode="auto">
            <a:xfrm rot="5400000" flipH="1">
              <a:off x="3396" y="2916"/>
              <a:ext cx="375" cy="102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2" name="AutoShape 38"/>
            <p:cNvCxnSpPr>
              <a:cxnSpLocks noChangeShapeType="1"/>
              <a:stCxn id="27682" idx="3"/>
              <a:endCxn id="27686" idx="5"/>
            </p:cNvCxnSpPr>
            <p:nvPr/>
          </p:nvCxnSpPr>
          <p:spPr bwMode="auto">
            <a:xfrm rot="5400000">
              <a:off x="3287" y="3115"/>
              <a:ext cx="1" cy="1614"/>
            </a:xfrm>
            <a:prstGeom prst="curvedConnector3">
              <a:avLst>
                <a:gd name="adj1" fmla="val 2070000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3" name="AutoShape 39"/>
            <p:cNvCxnSpPr>
              <a:cxnSpLocks noChangeShapeType="1"/>
              <a:stCxn id="27686" idx="4"/>
              <a:endCxn id="27686" idx="3"/>
            </p:cNvCxnSpPr>
            <p:nvPr/>
          </p:nvCxnSpPr>
          <p:spPr bwMode="auto">
            <a:xfrm rot="16200000" flipV="1">
              <a:off x="2220" y="3876"/>
              <a:ext cx="63" cy="153"/>
            </a:xfrm>
            <a:prstGeom prst="curvedConnector3">
              <a:avLst>
                <a:gd name="adj1" fmla="val -40952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4" name="AutoShape 40"/>
            <p:cNvCxnSpPr>
              <a:cxnSpLocks noChangeShapeType="1"/>
              <a:stCxn id="27684" idx="3"/>
              <a:endCxn id="27686" idx="6"/>
            </p:cNvCxnSpPr>
            <p:nvPr/>
          </p:nvCxnSpPr>
          <p:spPr bwMode="auto">
            <a:xfrm rot="16200000" flipV="1">
              <a:off x="2787" y="3525"/>
              <a:ext cx="153" cy="639"/>
            </a:xfrm>
            <a:prstGeom prst="curvedConnector4">
              <a:avLst>
                <a:gd name="adj1" fmla="val -48370"/>
                <a:gd name="adj2" fmla="val 5493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5" name="AutoShape 41"/>
            <p:cNvCxnSpPr>
              <a:cxnSpLocks noChangeShapeType="1"/>
              <a:stCxn id="27690" idx="0"/>
              <a:endCxn id="27688" idx="2"/>
            </p:cNvCxnSpPr>
            <p:nvPr/>
          </p:nvCxnSpPr>
          <p:spPr bwMode="auto">
            <a:xfrm rot="-5400000">
              <a:off x="1896" y="2808"/>
              <a:ext cx="312" cy="117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6" name="AutoShape 42"/>
            <p:cNvCxnSpPr>
              <a:cxnSpLocks noChangeShapeType="1"/>
              <a:stCxn id="27684" idx="6"/>
              <a:endCxn id="27682" idx="2"/>
            </p:cNvCxnSpPr>
            <p:nvPr/>
          </p:nvCxnSpPr>
          <p:spPr bwMode="auto">
            <a:xfrm>
              <a:off x="3552" y="3768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7" name="AutoShape 43"/>
            <p:cNvCxnSpPr>
              <a:cxnSpLocks noChangeShapeType="1"/>
              <a:stCxn id="27686" idx="6"/>
              <a:endCxn id="27684" idx="2"/>
            </p:cNvCxnSpPr>
            <p:nvPr/>
          </p:nvCxnSpPr>
          <p:spPr bwMode="auto">
            <a:xfrm>
              <a:off x="2544" y="3768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68" name="Line 44"/>
            <p:cNvSpPr>
              <a:spLocks noChangeShapeType="1"/>
            </p:cNvSpPr>
            <p:nvPr/>
          </p:nvSpPr>
          <p:spPr bwMode="auto">
            <a:xfrm>
              <a:off x="864" y="37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9" name="AutoShape 45"/>
            <p:cNvCxnSpPr>
              <a:cxnSpLocks noChangeShapeType="1"/>
              <a:stCxn id="27688" idx="0"/>
              <a:endCxn id="27688" idx="1"/>
            </p:cNvCxnSpPr>
            <p:nvPr/>
          </p:nvCxnSpPr>
          <p:spPr bwMode="auto">
            <a:xfrm rot="-5400000" flipH="1" flipV="1">
              <a:off x="2748" y="2979"/>
              <a:ext cx="63" cy="153"/>
            </a:xfrm>
            <a:prstGeom prst="curvedConnector3">
              <a:avLst>
                <a:gd name="adj1" fmla="val -22856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70" name="Text Box 46"/>
            <p:cNvSpPr txBox="1">
              <a:spLocks noChangeArrowheads="1"/>
            </p:cNvSpPr>
            <p:nvPr/>
          </p:nvSpPr>
          <p:spPr bwMode="auto">
            <a:xfrm>
              <a:off x="768" y="3600"/>
              <a:ext cx="4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27671" name="Text Box 47"/>
            <p:cNvSpPr txBox="1">
              <a:spLocks noChangeArrowheads="1"/>
            </p:cNvSpPr>
            <p:nvPr/>
          </p:nvSpPr>
          <p:spPr bwMode="auto">
            <a:xfrm>
              <a:off x="364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2" name="Text Box 48"/>
            <p:cNvSpPr txBox="1">
              <a:spLocks noChangeArrowheads="1"/>
            </p:cNvSpPr>
            <p:nvPr/>
          </p:nvSpPr>
          <p:spPr bwMode="auto">
            <a:xfrm>
              <a:off x="2736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3" name="Text Box 49"/>
            <p:cNvSpPr txBox="1">
              <a:spLocks noChangeArrowheads="1"/>
            </p:cNvSpPr>
            <p:nvPr/>
          </p:nvSpPr>
          <p:spPr bwMode="auto">
            <a:xfrm>
              <a:off x="360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4" name="Text Box 50"/>
            <p:cNvSpPr txBox="1">
              <a:spLocks noChangeArrowheads="1"/>
            </p:cNvSpPr>
            <p:nvPr/>
          </p:nvSpPr>
          <p:spPr bwMode="auto">
            <a:xfrm>
              <a:off x="2736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5" name="Text Box 51"/>
            <p:cNvSpPr txBox="1">
              <a:spLocks noChangeArrowheads="1"/>
            </p:cNvSpPr>
            <p:nvPr/>
          </p:nvSpPr>
          <p:spPr bwMode="auto">
            <a:xfrm>
              <a:off x="1728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6" name="Text Box 52"/>
            <p:cNvSpPr txBox="1">
              <a:spLocks noChangeArrowheads="1"/>
            </p:cNvSpPr>
            <p:nvPr/>
          </p:nvSpPr>
          <p:spPr bwMode="auto">
            <a:xfrm>
              <a:off x="1968" y="39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Text Box 53"/>
            <p:cNvSpPr txBox="1">
              <a:spLocks noChangeArrowheads="1"/>
            </p:cNvSpPr>
            <p:nvPr/>
          </p:nvSpPr>
          <p:spPr bwMode="auto">
            <a:xfrm>
              <a:off x="2832" y="37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8" name="Text Box 54"/>
            <p:cNvSpPr txBox="1">
              <a:spLocks noChangeArrowheads="1"/>
            </p:cNvSpPr>
            <p:nvPr/>
          </p:nvSpPr>
          <p:spPr bwMode="auto">
            <a:xfrm>
              <a:off x="172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9" name="Text Box 55"/>
            <p:cNvSpPr txBox="1">
              <a:spLocks noChangeArrowheads="1"/>
            </p:cNvSpPr>
            <p:nvPr/>
          </p:nvSpPr>
          <p:spPr bwMode="auto">
            <a:xfrm>
              <a:off x="3600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7653" name="Text Box 56"/>
          <p:cNvSpPr txBox="1">
            <a:spLocks noChangeArrowheads="1"/>
          </p:cNvSpPr>
          <p:nvPr/>
        </p:nvSpPr>
        <p:spPr bwMode="auto">
          <a:xfrm>
            <a:off x="1143000" y="1143000"/>
            <a:ext cx="7643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This gives the transition table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400" b="1">
                <a:latin typeface="Times New Roman" pitchFamily="18" charset="0"/>
              </a:rPr>
              <a:t> for the DFA 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600" dirty="0" smtClean="0"/>
              <a:t>Algorithm For Subset Construction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push all states in T onto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initialize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-closure(T) to T;</a:t>
            </a: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stack is not empty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pop t, the top element, off the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for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  state u with edge from t to u labeled 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-closure(T)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to -closure(T) 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push u onto stack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705600" y="1371600"/>
            <a:ext cx="20558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</a:rPr>
              <a:t>computing the</a:t>
            </a:r>
          </a:p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-closure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Algorithm For Subset Construction – (2)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initially,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-closure(s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 is only (unmarked) state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there is unmarked state 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mark T;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for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input symbol 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:= -closure(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(T,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if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then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as an unmarked state to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[T,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] := U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  <a:endParaRPr lang="en-US" sz="2000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0171" name="Group 27"/>
          <p:cNvGraphicFramePr>
            <a:graphicFrameLocks noGrp="1"/>
          </p:cNvGraphicFramePr>
          <p:nvPr>
            <p:ph type="tbl" idx="1"/>
          </p:nvPr>
        </p:nvGraphicFramePr>
        <p:xfrm>
          <a:off x="5105400" y="4191000"/>
          <a:ext cx="3352800" cy="2468808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765175"/>
                <a:gridCol w="758825"/>
              </a:tblGrid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819400"/>
            <a:ext cx="3138488" cy="1865313"/>
            <a:chOff x="375" y="1764"/>
            <a:chExt cx="1977" cy="1175"/>
          </a:xfrm>
        </p:grpSpPr>
        <p:sp>
          <p:nvSpPr>
            <p:cNvPr id="30764" name="Oval 6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65" name="Oval 7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66" name="Oval 8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67" name="Oval 9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68" name="Oval 10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69" name="Line 11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12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13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15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16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Text Box 17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0776" name="Text Box 18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7" name="Text Box 19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78" name="Text Box 20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9" name="Text Box 21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0" name="Text Box 22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1" name="Oval 23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0782" name="Line 24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83" name="Text Box 25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4191000" y="1676400"/>
            <a:ext cx="4897438" cy="229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/>
              <a:t> NFA N with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State set S</a:t>
            </a:r>
            <a:r>
              <a:rPr lang="en-US" baseline="-25000"/>
              <a:t>N</a:t>
            </a:r>
            <a:r>
              <a:rPr lang="en-US"/>
              <a:t> = {1,2,3,4,5},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Alphabet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= {a,b}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Start state s</a:t>
            </a:r>
            <a:r>
              <a:rPr lang="en-US" baseline="-25000"/>
              <a:t>N</a:t>
            </a:r>
            <a:r>
              <a:rPr lang="en-US"/>
              <a:t>=1,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Final states F</a:t>
            </a:r>
            <a:r>
              <a:rPr lang="en-US" baseline="-25000"/>
              <a:t>N</a:t>
            </a:r>
            <a:r>
              <a:rPr lang="en-US"/>
              <a:t>={5},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Transition function T</a:t>
            </a:r>
            <a:r>
              <a:rPr lang="en-US" baseline="-25000"/>
              <a:t>N</a:t>
            </a:r>
            <a:r>
              <a:rPr lang="en-US"/>
              <a:t>: S</a:t>
            </a:r>
            <a:r>
              <a:rPr lang="en-US" baseline="-25000"/>
              <a:t>N</a:t>
            </a:r>
            <a:r>
              <a:rPr lang="en-US"/>
              <a:t> x {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e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S</a:t>
            </a:r>
            <a:r>
              <a:rPr lang="en-US" baseline="-25000"/>
              <a:t>N</a:t>
            </a:r>
            <a:endParaRPr lang="en-US" baseline="-25000">
              <a:sym typeface="Wingdings" pitchFamily="2" charset="2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2273" name="Group 81"/>
          <p:cNvGraphicFramePr>
            <a:graphicFrameLocks noGrp="1"/>
          </p:cNvGraphicFramePr>
          <p:nvPr>
            <p:ph type="tbl" idx="1"/>
          </p:nvPr>
        </p:nvGraphicFramePr>
        <p:xfrm>
          <a:off x="4243388" y="4038600"/>
          <a:ext cx="4748212" cy="1920875"/>
        </p:xfrm>
        <a:graphic>
          <a:graphicData uri="http://schemas.openxmlformats.org/drawingml/2006/table">
            <a:tbl>
              <a:tblPr/>
              <a:tblGrid>
                <a:gridCol w="576262"/>
                <a:gridCol w="2047875"/>
                <a:gridCol w="21240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9600" y="2590800"/>
            <a:ext cx="3138488" cy="1865313"/>
            <a:chOff x="375" y="1764"/>
            <a:chExt cx="1977" cy="1175"/>
          </a:xfrm>
        </p:grpSpPr>
        <p:sp>
          <p:nvSpPr>
            <p:cNvPr id="32808" name="Oval 37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809" name="Oval 38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810" name="Oval 39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811" name="Oval 40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812" name="Oval 41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813" name="Line 42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43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Line 44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Line 45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Line 46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Line 47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Text Box 48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2820" name="Text Box 49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1" name="Text Box 50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822" name="Text Box 51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3" name="Text Box 52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4" name="Text Box 53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5" name="Oval 54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2826" name="Line 55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27" name="Text Box 56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419600" y="2209800"/>
            <a:ext cx="762000" cy="366713"/>
            <a:chOff x="384" y="3381"/>
            <a:chExt cx="480" cy="231"/>
          </a:xfrm>
        </p:grpSpPr>
        <p:sp>
          <p:nvSpPr>
            <p:cNvPr id="32806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07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4373" name="Group 133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97413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73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9600" y="2800350"/>
            <a:ext cx="3124200" cy="1865313"/>
            <a:chOff x="384" y="1764"/>
            <a:chExt cx="1968" cy="1175"/>
          </a:xfrm>
        </p:grpSpPr>
        <p:sp>
          <p:nvSpPr>
            <p:cNvPr id="34863" name="Oval 43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64" name="Oval 44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865" name="Oval 45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66" name="Oval 46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867" name="Oval 47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68" name="Line 48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49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50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Line 51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Line 52"/>
            <p:cNvSpPr>
              <a:spLocks noChangeShapeType="1"/>
            </p:cNvSpPr>
            <p:nvPr/>
          </p:nvSpPr>
          <p:spPr bwMode="auto">
            <a:xfrm flipV="1">
              <a:off x="1728" y="235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Line 53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Text Box 54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4875" name="Text Box 55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6" name="Text Box 56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77" name="Text Box 57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8" name="Text Box 58"/>
            <p:cNvSpPr txBox="1">
              <a:spLocks noChangeArrowheads="1"/>
            </p:cNvSpPr>
            <p:nvPr/>
          </p:nvSpPr>
          <p:spPr bwMode="auto">
            <a:xfrm>
              <a:off x="1843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79" name="Text Box 59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80" name="Oval 60"/>
            <p:cNvSpPr>
              <a:spLocks noChangeArrowheads="1"/>
            </p:cNvSpPr>
            <p:nvPr/>
          </p:nvSpPr>
          <p:spPr bwMode="auto">
            <a:xfrm>
              <a:off x="768" y="1776"/>
              <a:ext cx="110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881" name="Line 61"/>
            <p:cNvSpPr>
              <a:spLocks noChangeShapeType="1"/>
            </p:cNvSpPr>
            <p:nvPr/>
          </p:nvSpPr>
          <p:spPr bwMode="auto">
            <a:xfrm>
              <a:off x="384" y="19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82" name="Text Box 62"/>
            <p:cNvSpPr txBox="1">
              <a:spLocks noChangeArrowheads="1"/>
            </p:cNvSpPr>
            <p:nvPr/>
          </p:nvSpPr>
          <p:spPr bwMode="auto">
            <a:xfrm>
              <a:off x="431" y="1776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4861" name="Line 64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62" name="Text Box 65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4860" name="Oval 66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effectLst/>
              </a:rPr>
              <a:t>Introducing Basic Terminology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35897" name="Group 25"/>
          <p:cNvGrpSpPr>
            <a:grpSpLocks/>
          </p:cNvGrpSpPr>
          <p:nvPr/>
        </p:nvGrpSpPr>
        <p:grpSpPr bwMode="auto">
          <a:xfrm>
            <a:off x="673102" y="1722437"/>
            <a:ext cx="7480301" cy="4432300"/>
            <a:chOff x="812" y="912"/>
            <a:chExt cx="4712" cy="2792"/>
          </a:xfrm>
        </p:grpSpPr>
        <p:sp>
          <p:nvSpPr>
            <p:cNvPr id="335876" name="Line 4"/>
            <p:cNvSpPr>
              <a:spLocks noChangeShapeType="1"/>
            </p:cNvSpPr>
            <p:nvPr/>
          </p:nvSpPr>
          <p:spPr bwMode="auto">
            <a:xfrm>
              <a:off x="816" y="9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7" name="Line 5"/>
            <p:cNvSpPr>
              <a:spLocks noChangeShapeType="1"/>
            </p:cNvSpPr>
            <p:nvPr/>
          </p:nvSpPr>
          <p:spPr bwMode="auto">
            <a:xfrm>
              <a:off x="815" y="94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8" name="Line 6"/>
            <p:cNvSpPr>
              <a:spLocks noChangeShapeType="1"/>
            </p:cNvSpPr>
            <p:nvPr/>
          </p:nvSpPr>
          <p:spPr bwMode="auto">
            <a:xfrm>
              <a:off x="815" y="118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9" name="Line 7"/>
            <p:cNvSpPr>
              <a:spLocks noChangeShapeType="1"/>
            </p:cNvSpPr>
            <p:nvPr/>
          </p:nvSpPr>
          <p:spPr bwMode="auto">
            <a:xfrm>
              <a:off x="844" y="2885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816" y="951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Token</a:t>
              </a:r>
            </a:p>
          </p:txBody>
        </p:sp>
        <p:sp>
          <p:nvSpPr>
            <p:cNvPr id="335881" name="Text Box 9"/>
            <p:cNvSpPr txBox="1">
              <a:spLocks noChangeArrowheads="1"/>
            </p:cNvSpPr>
            <p:nvPr/>
          </p:nvSpPr>
          <p:spPr bwMode="auto">
            <a:xfrm>
              <a:off x="1759" y="948"/>
              <a:ext cx="1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Sample Lexemes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/>
          </p:nvSpPr>
          <p:spPr bwMode="auto">
            <a:xfrm>
              <a:off x="3137" y="948"/>
              <a:ext cx="23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Informal Description of Pattern</a:t>
              </a:r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 flipH="1">
              <a:off x="1648" y="948"/>
              <a:ext cx="0" cy="1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4" name="Line 12"/>
            <p:cNvSpPr>
              <a:spLocks noChangeShapeType="1"/>
            </p:cNvSpPr>
            <p:nvPr/>
          </p:nvSpPr>
          <p:spPr bwMode="auto">
            <a:xfrm>
              <a:off x="3091" y="948"/>
              <a:ext cx="5" cy="1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5" name="Text Box 13"/>
            <p:cNvSpPr txBox="1">
              <a:spLocks noChangeArrowheads="1"/>
            </p:cNvSpPr>
            <p:nvPr/>
          </p:nvSpPr>
          <p:spPr bwMode="auto">
            <a:xfrm>
              <a:off x="812" y="1188"/>
              <a:ext cx="83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dirty="0" err="1"/>
                <a:t>const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relation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id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u="sng" dirty="0" err="1"/>
                <a:t>num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literal</a:t>
              </a:r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1648" y="1188"/>
              <a:ext cx="144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/>
                <a:t>const</a:t>
              </a:r>
              <a:endParaRPr lang="en-US" sz="1800" b="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&lt;, &lt;=, =, &lt; &gt;, &gt;, &gt;=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pi, </a:t>
              </a:r>
              <a:r>
                <a:rPr lang="en-US" sz="1800" b="0" u="sng" dirty="0"/>
                <a:t>count</a:t>
              </a:r>
              <a:r>
                <a:rPr lang="en-US" sz="1800" b="0" dirty="0"/>
                <a:t>, </a:t>
              </a:r>
              <a:r>
                <a:rPr lang="en-US" sz="1800" b="0" u="sng" dirty="0"/>
                <a:t>D2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u="sng" dirty="0"/>
                <a:t>3.1416,  0,  6.02E23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“core dumped”</a:t>
              </a:r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3091" y="1188"/>
              <a:ext cx="233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 smtClean="0"/>
                <a:t>const</a:t>
              </a:r>
              <a:endParaRPr lang="en-US" sz="1800" b="0" dirty="0" smtClean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characters of i, 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&lt; </a:t>
              </a:r>
              <a:r>
                <a:rPr lang="en-US" sz="1800" b="0" dirty="0"/>
                <a:t>or &lt;= or = or &lt; &gt; or &gt;= or &gt;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letter followed by letters and digits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numeric constant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characters between “ and “ except “</a:t>
              </a:r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871" y="3108"/>
              <a:ext cx="9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0" dirty="0"/>
                <a:t>Classifies Pattern</a:t>
              </a:r>
            </a:p>
          </p:txBody>
        </p:sp>
        <p:sp>
          <p:nvSpPr>
            <p:cNvPr id="335889" name="Rectangle 17"/>
            <p:cNvSpPr>
              <a:spLocks noChangeArrowheads="1"/>
            </p:cNvSpPr>
            <p:nvPr/>
          </p:nvSpPr>
          <p:spPr bwMode="auto">
            <a:xfrm>
              <a:off x="815" y="2148"/>
              <a:ext cx="4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0" name="AutoShape 18"/>
            <p:cNvCxnSpPr>
              <a:cxnSpLocks noChangeShapeType="1"/>
            </p:cNvCxnSpPr>
            <p:nvPr/>
          </p:nvCxnSpPr>
          <p:spPr bwMode="auto">
            <a:xfrm rot="10800000">
              <a:off x="815" y="2131"/>
              <a:ext cx="56" cy="1101"/>
            </a:xfrm>
            <a:prstGeom prst="curvedConnector3">
              <a:avLst>
                <a:gd name="adj1" fmla="val 49740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2425" y="3012"/>
              <a:ext cx="2665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Actual values are critical.  Info is :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Stored </a:t>
              </a:r>
              <a:r>
                <a:rPr lang="en-US" sz="2000" b="1" dirty="0">
                  <a:solidFill>
                    <a:srgbClr val="7030A0"/>
                  </a:solidFill>
                </a:rPr>
                <a:t>in symbol table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Returned </a:t>
              </a:r>
              <a:r>
                <a:rPr lang="en-US" sz="2000" b="1" dirty="0">
                  <a:solidFill>
                    <a:srgbClr val="7030A0"/>
                  </a:solidFill>
                </a:rPr>
                <a:t>to parser</a:t>
              </a: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H="1" flipV="1">
              <a:off x="2592" y="2460"/>
              <a:ext cx="444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93" name="Rectangle 21"/>
            <p:cNvSpPr>
              <a:spLocks noChangeArrowheads="1"/>
            </p:cNvSpPr>
            <p:nvPr/>
          </p:nvSpPr>
          <p:spPr bwMode="auto">
            <a:xfrm>
              <a:off x="2304" y="2016"/>
              <a:ext cx="2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4" name="AutoShape 22"/>
            <p:cNvCxnSpPr>
              <a:cxnSpLocks noChangeShapeType="1"/>
              <a:stCxn id="335892" idx="0"/>
              <a:endCxn id="335893" idx="3"/>
            </p:cNvCxnSpPr>
            <p:nvPr/>
          </p:nvCxnSpPr>
          <p:spPr bwMode="auto">
            <a:xfrm rot="16200000" flipV="1">
              <a:off x="2352" y="2328"/>
              <a:ext cx="924" cy="4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8849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6369" name="Group 81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29163" cy="1920875"/>
        </p:xfrm>
        <a:graphic>
          <a:graphicData uri="http://schemas.openxmlformats.org/drawingml/2006/table">
            <a:tbl>
              <a:tblPr/>
              <a:tblGrid>
                <a:gridCol w="630238"/>
                <a:gridCol w="2047875"/>
                <a:gridCol w="2051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926" name="Oval 62"/>
          <p:cNvSpPr>
            <a:spLocks noChangeArrowheads="1"/>
          </p:cNvSpPr>
          <p:nvPr/>
        </p:nvSpPr>
        <p:spPr bwMode="auto">
          <a:xfrm>
            <a:off x="1219200" y="38862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927" name="Oval 63"/>
          <p:cNvSpPr>
            <a:spLocks noChangeArrowheads="1"/>
          </p:cNvSpPr>
          <p:nvPr/>
        </p:nvSpPr>
        <p:spPr bwMode="auto">
          <a:xfrm>
            <a:off x="3352800" y="32004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9600" y="2805113"/>
            <a:ext cx="762000" cy="366712"/>
            <a:chOff x="384" y="3381"/>
            <a:chExt cx="480" cy="231"/>
          </a:xfrm>
        </p:grpSpPr>
        <p:sp>
          <p:nvSpPr>
            <p:cNvPr id="36933" name="Line 65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4" name="Text Box 66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6931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2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6930" name="Oval 7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8419" name="Group 83"/>
          <p:cNvGraphicFramePr>
            <a:graphicFrameLocks noGrp="1"/>
          </p:cNvGraphicFramePr>
          <p:nvPr>
            <p:ph type="tbl" idx="1"/>
          </p:nvPr>
        </p:nvGraphicFramePr>
        <p:xfrm>
          <a:off x="40386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77" name="Oval 65"/>
          <p:cNvSpPr>
            <a:spLocks noChangeArrowheads="1"/>
          </p:cNvSpPr>
          <p:nvPr/>
        </p:nvSpPr>
        <p:spPr bwMode="auto">
          <a:xfrm>
            <a:off x="2362200" y="39624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78" name="Oval 66"/>
          <p:cNvSpPr>
            <a:spLocks noChangeArrowheads="1"/>
          </p:cNvSpPr>
          <p:nvPr/>
        </p:nvSpPr>
        <p:spPr bwMode="auto">
          <a:xfrm>
            <a:off x="3352800" y="32766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419600" y="2166938"/>
            <a:ext cx="762000" cy="366712"/>
            <a:chOff x="384" y="3381"/>
            <a:chExt cx="480" cy="231"/>
          </a:xfrm>
        </p:grpSpPr>
        <p:sp>
          <p:nvSpPr>
            <p:cNvPr id="38984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5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23888" y="2819400"/>
            <a:ext cx="762000" cy="366713"/>
            <a:chOff x="384" y="3381"/>
            <a:chExt cx="480" cy="231"/>
          </a:xfrm>
        </p:grpSpPr>
        <p:sp>
          <p:nvSpPr>
            <p:cNvPr id="38982" name="Line 71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3" name="Text Box 72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8981" name="Oval 73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400468" name="Group 84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89475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653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V="1">
            <a:off x="6553200" y="2667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6964363" y="286385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1027" name="Oval 67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41033" name="Line 69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4" name="Text Box 70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1031" name="Line 72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2" name="Text Box 73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1030" name="Oval 74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402520" name="Group 88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896938" y="5257800"/>
            <a:ext cx="2379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All final states since the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NFA final state is included</a:t>
            </a:r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3124200" y="4953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 flipV="1">
            <a:off x="3124200" y="5334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3124200" y="5486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3089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90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3066" name="Oval 6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114800" y="1219200"/>
            <a:ext cx="4724400" cy="2292350"/>
            <a:chOff x="2592" y="912"/>
            <a:chExt cx="2976" cy="1444"/>
          </a:xfrm>
        </p:grpSpPr>
        <p:sp>
          <p:nvSpPr>
            <p:cNvPr id="43068" name="Oval 62"/>
            <p:cNvSpPr>
              <a:spLocks noChangeArrowheads="1"/>
            </p:cNvSpPr>
            <p:nvPr/>
          </p:nvSpPr>
          <p:spPr bwMode="auto">
            <a:xfrm>
              <a:off x="3301" y="1080"/>
              <a:ext cx="283" cy="2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1,2</a:t>
              </a:r>
            </a:p>
          </p:txBody>
        </p:sp>
        <p:sp>
          <p:nvSpPr>
            <p:cNvPr id="43069" name="Line 63"/>
            <p:cNvSpPr>
              <a:spLocks noChangeShapeType="1"/>
            </p:cNvSpPr>
            <p:nvPr/>
          </p:nvSpPr>
          <p:spPr bwMode="auto">
            <a:xfrm>
              <a:off x="3584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Oval 64"/>
            <p:cNvSpPr>
              <a:spLocks noChangeArrowheads="1"/>
            </p:cNvSpPr>
            <p:nvPr/>
          </p:nvSpPr>
          <p:spPr bwMode="auto">
            <a:xfrm>
              <a:off x="4293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4,5</a:t>
              </a:r>
            </a:p>
          </p:txBody>
        </p:sp>
        <p:sp>
          <p:nvSpPr>
            <p:cNvPr id="43071" name="Oval 65"/>
            <p:cNvSpPr>
              <a:spLocks noChangeArrowheads="1"/>
            </p:cNvSpPr>
            <p:nvPr/>
          </p:nvSpPr>
          <p:spPr bwMode="auto">
            <a:xfrm>
              <a:off x="5285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72" name="Oval 66"/>
            <p:cNvSpPr>
              <a:spLocks noChangeArrowheads="1"/>
            </p:cNvSpPr>
            <p:nvPr/>
          </p:nvSpPr>
          <p:spPr bwMode="auto">
            <a:xfrm>
              <a:off x="3301" y="2073"/>
              <a:ext cx="283" cy="2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3,5</a:t>
              </a:r>
            </a:p>
          </p:txBody>
        </p:sp>
        <p:sp>
          <p:nvSpPr>
            <p:cNvPr id="43073" name="Oval 67"/>
            <p:cNvSpPr>
              <a:spLocks noChangeArrowheads="1"/>
            </p:cNvSpPr>
            <p:nvPr/>
          </p:nvSpPr>
          <p:spPr bwMode="auto">
            <a:xfrm>
              <a:off x="4293" y="2073"/>
              <a:ext cx="283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74" name="Line 68"/>
            <p:cNvSpPr>
              <a:spLocks noChangeShapeType="1"/>
            </p:cNvSpPr>
            <p:nvPr/>
          </p:nvSpPr>
          <p:spPr bwMode="auto">
            <a:xfrm>
              <a:off x="4576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Line 69"/>
            <p:cNvSpPr>
              <a:spLocks noChangeShapeType="1"/>
            </p:cNvSpPr>
            <p:nvPr/>
          </p:nvSpPr>
          <p:spPr bwMode="auto">
            <a:xfrm>
              <a:off x="3442" y="136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Line 70"/>
            <p:cNvSpPr>
              <a:spLocks noChangeShapeType="1"/>
            </p:cNvSpPr>
            <p:nvPr/>
          </p:nvSpPr>
          <p:spPr bwMode="auto">
            <a:xfrm>
              <a:off x="3584" y="2214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7" name="Line 71"/>
            <p:cNvSpPr>
              <a:spLocks noChangeShapeType="1"/>
            </p:cNvSpPr>
            <p:nvPr/>
          </p:nvSpPr>
          <p:spPr bwMode="auto">
            <a:xfrm flipV="1">
              <a:off x="4576" y="1364"/>
              <a:ext cx="779" cy="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Text Box 72"/>
            <p:cNvSpPr txBox="1">
              <a:spLocks noChangeArrowheads="1"/>
            </p:cNvSpPr>
            <p:nvPr/>
          </p:nvSpPr>
          <p:spPr bwMode="auto">
            <a:xfrm>
              <a:off x="4738" y="1008"/>
              <a:ext cx="2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79" name="Text Box 73"/>
            <p:cNvSpPr txBox="1">
              <a:spLocks noChangeArrowheads="1"/>
            </p:cNvSpPr>
            <p:nvPr/>
          </p:nvSpPr>
          <p:spPr bwMode="auto">
            <a:xfrm>
              <a:off x="5022" y="1611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80" name="Text Box 74"/>
            <p:cNvSpPr txBox="1">
              <a:spLocks noChangeArrowheads="1"/>
            </p:cNvSpPr>
            <p:nvPr/>
          </p:nvSpPr>
          <p:spPr bwMode="auto">
            <a:xfrm>
              <a:off x="3720" y="93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081" name="Text Box 75"/>
            <p:cNvSpPr txBox="1">
              <a:spLocks noChangeArrowheads="1"/>
            </p:cNvSpPr>
            <p:nvPr/>
          </p:nvSpPr>
          <p:spPr bwMode="auto">
            <a:xfrm>
              <a:off x="3484" y="1547"/>
              <a:ext cx="1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082" name="Text Box 76"/>
            <p:cNvSpPr txBox="1">
              <a:spLocks noChangeArrowheads="1"/>
            </p:cNvSpPr>
            <p:nvPr/>
          </p:nvSpPr>
          <p:spPr bwMode="auto">
            <a:xfrm>
              <a:off x="3763" y="1972"/>
              <a:ext cx="1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4" name="Group 77"/>
            <p:cNvGrpSpPr>
              <a:grpSpLocks/>
            </p:cNvGrpSpPr>
            <p:nvPr/>
          </p:nvGrpSpPr>
          <p:grpSpPr bwMode="auto">
            <a:xfrm>
              <a:off x="2592" y="912"/>
              <a:ext cx="709" cy="297"/>
              <a:chOff x="384" y="3381"/>
              <a:chExt cx="480" cy="201"/>
            </a:xfrm>
          </p:grpSpPr>
          <p:sp>
            <p:nvSpPr>
              <p:cNvPr id="43087" name="Line 78"/>
              <p:cNvSpPr>
                <a:spLocks noChangeShapeType="1"/>
              </p:cNvSpPr>
              <p:nvPr/>
            </p:nvSpPr>
            <p:spPr bwMode="auto">
              <a:xfrm>
                <a:off x="384" y="358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088" name="Text Box 79"/>
              <p:cNvSpPr txBox="1">
                <a:spLocks noChangeArrowheads="1"/>
              </p:cNvSpPr>
              <p:nvPr/>
            </p:nvSpPr>
            <p:spPr bwMode="auto">
              <a:xfrm>
                <a:off x="431" y="3381"/>
                <a:ext cx="268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start</a:t>
                </a:r>
              </a:p>
            </p:txBody>
          </p:sp>
        </p:grpSp>
        <p:sp>
          <p:nvSpPr>
            <p:cNvPr id="43084" name="Oval 80"/>
            <p:cNvSpPr>
              <a:spLocks noChangeArrowheads="1"/>
            </p:cNvSpPr>
            <p:nvPr/>
          </p:nvSpPr>
          <p:spPr bwMode="auto">
            <a:xfrm>
              <a:off x="5313" y="1107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5" name="Oval 81"/>
            <p:cNvSpPr>
              <a:spLocks noChangeArrowheads="1"/>
            </p:cNvSpPr>
            <p:nvPr/>
          </p:nvSpPr>
          <p:spPr bwMode="auto">
            <a:xfrm>
              <a:off x="4320" y="1110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6" name="Oval 82"/>
            <p:cNvSpPr>
              <a:spLocks noChangeArrowheads="1"/>
            </p:cNvSpPr>
            <p:nvPr/>
          </p:nvSpPr>
          <p:spPr bwMode="auto">
            <a:xfrm>
              <a:off x="3327" y="2105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Subset Construction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443288" y="3443288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3048000" y="39624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 flipV="1">
            <a:off x="16002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889125" y="34099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3476625" y="347662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Subset Construction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3443288" y="3462338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3048000" y="39624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6781800" y="2971800"/>
            <a:ext cx="484188" cy="4841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1,3,4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54864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5181600" y="3886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5181600" y="4876800"/>
            <a:ext cx="484188" cy="48418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1,4,5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53340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>
            <a:off x="5486400" y="3200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775325" y="2805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089525" y="3338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6156325" y="34734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50895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DFA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H="1" flipV="1">
            <a:off x="16002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1889125" y="34099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>
            <a:off x="6781800" y="4114800"/>
            <a:ext cx="593725" cy="59372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1,3,</a:t>
            </a:r>
          </a:p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7010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 flipV="1">
            <a:off x="5486400" y="4114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5638800" y="4495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43" name="AutoShape 39"/>
          <p:cNvCxnSpPr>
            <a:cxnSpLocks noChangeShapeType="1"/>
            <a:stCxn id="47139" idx="7"/>
            <a:endCxn id="47139" idx="6"/>
          </p:cNvCxnSpPr>
          <p:nvPr/>
        </p:nvCxnSpPr>
        <p:spPr bwMode="auto">
          <a:xfrm rot="5400000" flipV="1">
            <a:off x="7227094" y="4263232"/>
            <a:ext cx="209550" cy="87312"/>
          </a:xfrm>
          <a:prstGeom prst="curvedConnector4">
            <a:avLst>
              <a:gd name="adj1" fmla="val -150759"/>
              <a:gd name="adj2" fmla="val 36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6994525" y="3567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7527925" y="3871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5927725" y="4557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5851525" y="3871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4800600" y="4387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5438775" y="43116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6003925" y="52435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1" name="Oval 47"/>
          <p:cNvSpPr>
            <a:spLocks noChangeArrowheads="1"/>
          </p:cNvSpPr>
          <p:nvPr/>
        </p:nvSpPr>
        <p:spPr bwMode="auto">
          <a:xfrm>
            <a:off x="5148263" y="4841875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2" name="Oval 48"/>
          <p:cNvSpPr>
            <a:spLocks noChangeArrowheads="1"/>
          </p:cNvSpPr>
          <p:nvPr/>
        </p:nvSpPr>
        <p:spPr bwMode="auto">
          <a:xfrm>
            <a:off x="6810375" y="4148138"/>
            <a:ext cx="520700" cy="520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3" name="Freeform 49"/>
          <p:cNvSpPr>
            <a:spLocks/>
          </p:cNvSpPr>
          <p:nvPr/>
        </p:nvSpPr>
        <p:spPr bwMode="auto">
          <a:xfrm>
            <a:off x="5029200" y="4191000"/>
            <a:ext cx="276225" cy="685800"/>
          </a:xfrm>
          <a:custGeom>
            <a:avLst/>
            <a:gdLst>
              <a:gd name="T0" fmla="*/ 276225 w 96"/>
              <a:gd name="T1" fmla="*/ 0 h 432"/>
              <a:gd name="T2" fmla="*/ 0 w 96"/>
              <a:gd name="T3" fmla="*/ 381000 h 432"/>
              <a:gd name="T4" fmla="*/ 276225 w 96"/>
              <a:gd name="T5" fmla="*/ 685800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84"/>
                  <a:pt x="0" y="168"/>
                  <a:pt x="0" y="240"/>
                </a:cubicBezTo>
                <a:cubicBezTo>
                  <a:pt x="0" y="312"/>
                  <a:pt x="48" y="372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 flipH="1">
            <a:off x="5434013" y="4162425"/>
            <a:ext cx="276225" cy="685800"/>
          </a:xfrm>
          <a:custGeom>
            <a:avLst/>
            <a:gdLst>
              <a:gd name="T0" fmla="*/ 276225 w 96"/>
              <a:gd name="T1" fmla="*/ 0 h 432"/>
              <a:gd name="T2" fmla="*/ 0 w 96"/>
              <a:gd name="T3" fmla="*/ 381000 h 432"/>
              <a:gd name="T4" fmla="*/ 276225 w 96"/>
              <a:gd name="T5" fmla="*/ 685800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84"/>
                  <a:pt x="0" y="168"/>
                  <a:pt x="0" y="240"/>
                </a:cubicBezTo>
                <a:cubicBezTo>
                  <a:pt x="0" y="312"/>
                  <a:pt x="48" y="372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6" name="Text Box 52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4568825" y="3135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8" name="Text Box 54"/>
          <p:cNvSpPr txBox="1">
            <a:spLocks noChangeArrowheads="1"/>
          </p:cNvSpPr>
          <p:nvPr/>
        </p:nvSpPr>
        <p:spPr bwMode="auto">
          <a:xfrm>
            <a:off x="4552950" y="27908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7159" name="Oval 55"/>
          <p:cNvSpPr>
            <a:spLocks noChangeArrowheads="1"/>
          </p:cNvSpPr>
          <p:nvPr/>
        </p:nvSpPr>
        <p:spPr bwMode="auto">
          <a:xfrm>
            <a:off x="3476625" y="349091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4: Subset Construction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158875" y="34861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5715000" y="2971800"/>
            <a:ext cx="484188" cy="4841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1,2,4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95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DFA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6003925" y="52435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cxnSp>
        <p:nvCxnSpPr>
          <p:cNvPr id="49170" name="AutoShape 18"/>
          <p:cNvCxnSpPr>
            <a:cxnSpLocks noChangeShapeType="1"/>
            <a:stCxn id="49158" idx="1"/>
            <a:endCxn id="49158" idx="2"/>
          </p:cNvCxnSpPr>
          <p:nvPr/>
        </p:nvCxnSpPr>
        <p:spPr bwMode="auto">
          <a:xfrm rot="-5400000" flipH="1" flipV="1">
            <a:off x="1339850" y="4267200"/>
            <a:ext cx="107950" cy="44450"/>
          </a:xfrm>
          <a:prstGeom prst="curvedConnector4">
            <a:avLst>
              <a:gd name="adj1" fmla="val -252940"/>
              <a:gd name="adj2" fmla="val 614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898525" y="41005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27432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3" name="AutoShape 21"/>
          <p:cNvCxnSpPr>
            <a:cxnSpLocks noChangeShapeType="1"/>
          </p:cNvCxnSpPr>
          <p:nvPr/>
        </p:nvCxnSpPr>
        <p:spPr bwMode="auto">
          <a:xfrm rot="-5400000" flipH="1" flipV="1">
            <a:off x="3580606" y="2909094"/>
            <a:ext cx="1588" cy="215900"/>
          </a:xfrm>
          <a:prstGeom prst="curvedConnector3">
            <a:avLst>
              <a:gd name="adj1" fmla="val -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260725" y="2652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803525" y="3033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4876800" y="3048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51816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5791200" y="3962400"/>
            <a:ext cx="393700" cy="3937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3,4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6934200" y="3962400"/>
            <a:ext cx="393700" cy="3937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5867400" y="5029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59436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61722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6019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 flipH="1" flipV="1">
            <a:off x="5029200" y="3352800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3429000" y="29718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7848600" y="39624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7315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88" name="AutoShape 36"/>
          <p:cNvCxnSpPr>
            <a:cxnSpLocks noChangeShapeType="1"/>
            <a:stCxn id="49180" idx="4"/>
            <a:endCxn id="49180" idx="6"/>
          </p:cNvCxnSpPr>
          <p:nvPr/>
        </p:nvCxnSpPr>
        <p:spPr bwMode="auto">
          <a:xfrm rot="5400000" flipH="1" flipV="1">
            <a:off x="6019800" y="518160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89" name="AutoShape 37"/>
          <p:cNvCxnSpPr>
            <a:cxnSpLocks noChangeShapeType="1"/>
            <a:stCxn id="49186" idx="3"/>
            <a:endCxn id="49186" idx="5"/>
          </p:cNvCxnSpPr>
          <p:nvPr/>
        </p:nvCxnSpPr>
        <p:spPr bwMode="auto">
          <a:xfrm rot="16200000" flipH="1">
            <a:off x="8000206" y="4115594"/>
            <a:ext cx="1588" cy="215900"/>
          </a:xfrm>
          <a:prstGeom prst="curvedConnector3">
            <a:avLst>
              <a:gd name="adj1" fmla="val 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318125" y="2881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5165725" y="4024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92772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6308725" y="3795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6003925" y="44815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7375525" y="3795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80613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6384925" y="51673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6186488" y="3211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6229350" y="28670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202" name="Oval 50"/>
          <p:cNvSpPr>
            <a:spLocks noChangeArrowheads="1"/>
          </p:cNvSpPr>
          <p:nvPr/>
        </p:nvSpPr>
        <p:spPr bwMode="auto">
          <a:xfrm>
            <a:off x="3462338" y="30003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466975" y="422116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4905375" y="3081338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5" name="Oval 53"/>
          <p:cNvSpPr>
            <a:spLocks noChangeArrowheads="1"/>
          </p:cNvSpPr>
          <p:nvPr/>
        </p:nvSpPr>
        <p:spPr bwMode="auto">
          <a:xfrm>
            <a:off x="7874000" y="399256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6" name="Oval 54"/>
          <p:cNvSpPr>
            <a:spLocks noChangeArrowheads="1"/>
          </p:cNvSpPr>
          <p:nvPr/>
        </p:nvSpPr>
        <p:spPr bwMode="auto">
          <a:xfrm>
            <a:off x="6962775" y="3990975"/>
            <a:ext cx="338138" cy="338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7" name="Oval 55"/>
          <p:cNvSpPr>
            <a:spLocks noChangeArrowheads="1"/>
          </p:cNvSpPr>
          <p:nvPr/>
        </p:nvSpPr>
        <p:spPr bwMode="auto">
          <a:xfrm>
            <a:off x="5819775" y="3989388"/>
            <a:ext cx="338138" cy="338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6858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7924800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When more than one lexeme can match a pattern, a lexical analyzer must provide the compiler </a:t>
            </a:r>
            <a:r>
              <a:rPr lang="en-US" sz="2400" dirty="0" smtClean="0">
                <a:solidFill>
                  <a:schemeClr val="accent2"/>
                </a:solidFill>
              </a:rPr>
              <a:t>additional information </a:t>
            </a:r>
            <a:r>
              <a:rPr lang="en-US" sz="2400" dirty="0" smtClean="0"/>
              <a:t>about that lexeme matched.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In formation about identifiers, its lexeme, type and location at which it was first found is kept in </a:t>
            </a:r>
            <a:r>
              <a:rPr lang="en-US" sz="2400" dirty="0" smtClean="0">
                <a:solidFill>
                  <a:srgbClr val="7030A0"/>
                </a:solidFill>
              </a:rPr>
              <a:t>symbol table</a:t>
            </a:r>
            <a:r>
              <a:rPr lang="en-US" sz="2400" dirty="0" smtClean="0"/>
              <a:t>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The appropriate attribute value for an identifier is </a:t>
            </a:r>
            <a:r>
              <a:rPr lang="en-US" sz="2400" dirty="0" smtClean="0">
                <a:solidFill>
                  <a:srgbClr val="0070C0"/>
                </a:solidFill>
              </a:rPr>
              <a:t>a pointer to the symbol table entry for that identifier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603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270337"/>
            <a:ext cx="7924800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Tokens influence </a:t>
            </a:r>
            <a:r>
              <a:rPr lang="en-US" sz="2400" dirty="0">
                <a:solidFill>
                  <a:srgbClr val="0070C0"/>
                </a:solidFill>
              </a:rPr>
              <a:t>parsing decision</a:t>
            </a:r>
            <a:r>
              <a:rPr lang="en-US" sz="2400" dirty="0"/>
              <a:t>; </a:t>
            </a:r>
            <a:endParaRPr lang="en-US" sz="2400" dirty="0" smtClean="0"/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attributes influence the </a:t>
            </a:r>
            <a:r>
              <a:rPr lang="en-US" sz="2400" dirty="0">
                <a:solidFill>
                  <a:srgbClr val="0070C0"/>
                </a:solidFill>
              </a:rPr>
              <a:t>translation of tokens</a:t>
            </a:r>
            <a:r>
              <a:rPr lang="en-US" sz="2400" dirty="0"/>
              <a:t>.</a:t>
            </a:r>
          </a:p>
        </p:txBody>
      </p:sp>
      <p:sp>
        <p:nvSpPr>
          <p:cNvPr id="555012" name="Text Box 1028"/>
          <p:cNvSpPr txBox="1">
            <a:spLocks noChangeArrowheads="1"/>
          </p:cNvSpPr>
          <p:nvPr/>
        </p:nvSpPr>
        <p:spPr bwMode="auto">
          <a:xfrm>
            <a:off x="1215736" y="2514600"/>
            <a:ext cx="72390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Example</a:t>
            </a:r>
            <a:r>
              <a:rPr lang="en-US" sz="2800" b="0" dirty="0">
                <a:solidFill>
                  <a:schemeClr val="accent2"/>
                </a:solidFill>
              </a:rPr>
              <a:t>:	</a:t>
            </a:r>
            <a:r>
              <a:rPr lang="en-US" sz="2800" b="0" dirty="0"/>
              <a:t>E = M * C ** 2</a:t>
            </a:r>
          </a:p>
        </p:txBody>
      </p:sp>
      <p:sp>
        <p:nvSpPr>
          <p:cNvPr id="555013" name="Text Box 1029"/>
          <p:cNvSpPr txBox="1">
            <a:spLocks noChangeArrowheads="1"/>
          </p:cNvSpPr>
          <p:nvPr/>
        </p:nvSpPr>
        <p:spPr bwMode="auto">
          <a:xfrm>
            <a:off x="2057400" y="3276600"/>
            <a:ext cx="6397336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E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assign_op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</a:t>
            </a:r>
            <a:r>
              <a:rPr lang="en-US" sz="2200" b="0" dirty="0"/>
              <a:t> pointer to symbol-table entry for M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mult_op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C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exp_op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num</a:t>
            </a:r>
            <a:r>
              <a:rPr lang="en-US" sz="2200" dirty="0"/>
              <a:t>, </a:t>
            </a:r>
            <a:r>
              <a:rPr lang="en-US" sz="2200" b="0" dirty="0"/>
              <a:t>integer value 2</a:t>
            </a:r>
            <a:r>
              <a:rPr lang="en-US" sz="2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5706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8292</TotalTime>
  <Words>5336</Words>
  <Application>Microsoft Office PowerPoint</Application>
  <PresentationFormat>On-screen Show (4:3)</PresentationFormat>
  <Paragraphs>1528</Paragraphs>
  <Slides>77</Slides>
  <Notes>42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Equity</vt:lpstr>
      <vt:lpstr>Lexical Analysis</vt:lpstr>
      <vt:lpstr>Lexical Analysis</vt:lpstr>
      <vt:lpstr>Lexical Analyzer in Perspective</vt:lpstr>
      <vt:lpstr>Lexical Analyzer in Perspective</vt:lpstr>
      <vt:lpstr>What Factors Have Influenced the Functional Division of Labor ?</vt:lpstr>
      <vt:lpstr>Introducing Basic Terminology</vt:lpstr>
      <vt:lpstr>Introducing Basic Terminology</vt:lpstr>
      <vt:lpstr>Attributes for Tokens</vt:lpstr>
      <vt:lpstr>Attributes for Tokens</vt:lpstr>
      <vt:lpstr>Handling Lexical Errors</vt:lpstr>
      <vt:lpstr>Handling Lexical Errors</vt:lpstr>
      <vt:lpstr>Buffer Pairs</vt:lpstr>
      <vt:lpstr>Buffer Pairs (2)</vt:lpstr>
      <vt:lpstr>Code to advance forward pointer</vt:lpstr>
      <vt:lpstr>Specification of Tokens</vt:lpstr>
      <vt:lpstr>Kleene closure</vt:lpstr>
      <vt:lpstr>Example</vt:lpstr>
      <vt:lpstr>Rules for specifying Regular Expressions</vt:lpstr>
      <vt:lpstr>How to “Parse” Regular Expressions</vt:lpstr>
      <vt:lpstr>Example</vt:lpstr>
      <vt:lpstr>Regular Definition</vt:lpstr>
      <vt:lpstr>Regular Definition</vt:lpstr>
      <vt:lpstr>Addition Notation / Shorthand</vt:lpstr>
      <vt:lpstr>Unsigned Number </vt:lpstr>
      <vt:lpstr>Some Other Examples</vt:lpstr>
      <vt:lpstr>Token Recognition</vt:lpstr>
      <vt:lpstr>What Else Does Lexical Analyzer Do?</vt:lpstr>
      <vt:lpstr>Overall</vt:lpstr>
      <vt:lpstr>Constructing Transition Diagrams for Tokens</vt:lpstr>
      <vt:lpstr>Example TDs</vt:lpstr>
      <vt:lpstr>Example :  All RELOPs</vt:lpstr>
      <vt:lpstr>Example TDs : id and delim</vt:lpstr>
      <vt:lpstr>Example TDs : Unsigned #s</vt:lpstr>
      <vt:lpstr>QUESTION :</vt:lpstr>
      <vt:lpstr>Answer</vt:lpstr>
      <vt:lpstr>Capturing Multiple Tokens</vt:lpstr>
      <vt:lpstr>Capturing Multiple Tokens</vt:lpstr>
      <vt:lpstr>Finite State Automata (FSAs)</vt:lpstr>
      <vt:lpstr>Nondeterministic Finite Automata</vt:lpstr>
      <vt:lpstr>Example – NFA  : (a|b)*abb</vt:lpstr>
      <vt:lpstr>How Does An NFA Work ?</vt:lpstr>
      <vt:lpstr>Handling Undefined Transitions</vt:lpstr>
      <vt:lpstr>Other Concepts</vt:lpstr>
      <vt:lpstr>Deterministic Finite Automata </vt:lpstr>
      <vt:lpstr>Example – DFA : (a|b)*abb</vt:lpstr>
      <vt:lpstr>Relation between RE, NFA and DFA</vt:lpstr>
      <vt:lpstr>NFA vs DFA</vt:lpstr>
      <vt:lpstr>Converting Regular Expressions to NFAs</vt:lpstr>
      <vt:lpstr>Converting Regular Expressions to NFAs</vt:lpstr>
      <vt:lpstr>Converting Regular Expressions to NFAs</vt:lpstr>
      <vt:lpstr>Example (ab* | a*b)*</vt:lpstr>
      <vt:lpstr>Example (ab* | a*b)*</vt:lpstr>
      <vt:lpstr>Properties of Construction </vt:lpstr>
      <vt:lpstr>Detailed Example</vt:lpstr>
      <vt:lpstr>Detailed Example – Construction(1)</vt:lpstr>
      <vt:lpstr>Detailed Example – Construction(2)</vt:lpstr>
      <vt:lpstr>Detailed Example – Final Step</vt:lpstr>
      <vt:lpstr>Converting NFAs to DFAs (subset construction)</vt:lpstr>
      <vt:lpstr>Terminology: e-closure</vt:lpstr>
      <vt:lpstr>Illustrating Conversion – An Example</vt:lpstr>
      <vt:lpstr>Conversion Example – continued (1)</vt:lpstr>
      <vt:lpstr>Conversion Example – continued (2)</vt:lpstr>
      <vt:lpstr>Conversion Example – continued (3)</vt:lpstr>
      <vt:lpstr>Conversion Example – continued (4)</vt:lpstr>
      <vt:lpstr>Algorithm For Subset Construction</vt:lpstr>
      <vt:lpstr>Algorithm For Subset Construction – (2)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3: Subset Construction</vt:lpstr>
      <vt:lpstr>Example 3: Subset Construction</vt:lpstr>
      <vt:lpstr>Example 4: Subset Construction</vt:lpstr>
      <vt:lpstr>Slide 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iffat</cp:lastModifiedBy>
  <cp:revision>135</cp:revision>
  <dcterms:created xsi:type="dcterms:W3CDTF">2006-08-16T00:00:00Z</dcterms:created>
  <dcterms:modified xsi:type="dcterms:W3CDTF">2016-05-16T06:28:32Z</dcterms:modified>
</cp:coreProperties>
</file>