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7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292" r:id="rId20"/>
    <p:sldId id="293" r:id="rId21"/>
    <p:sldId id="294" r:id="rId22"/>
    <p:sldId id="295" r:id="rId23"/>
    <p:sldId id="308" r:id="rId24"/>
    <p:sldId id="309" r:id="rId25"/>
    <p:sldId id="310" r:id="rId26"/>
    <p:sldId id="311" r:id="rId27"/>
    <p:sldId id="259" r:id="rId28"/>
    <p:sldId id="312" r:id="rId29"/>
    <p:sldId id="313" r:id="rId30"/>
    <p:sldId id="314" r:id="rId31"/>
    <p:sldId id="316" r:id="rId32"/>
    <p:sldId id="317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48" r:id="rId43"/>
    <p:sldId id="349" r:id="rId44"/>
    <p:sldId id="350" r:id="rId45"/>
    <p:sldId id="318" r:id="rId46"/>
    <p:sldId id="319" r:id="rId47"/>
    <p:sldId id="320" r:id="rId48"/>
    <p:sldId id="321" r:id="rId49"/>
    <p:sldId id="322" r:id="rId50"/>
    <p:sldId id="323" r:id="rId51"/>
    <p:sldId id="352" r:id="rId52"/>
    <p:sldId id="353" r:id="rId53"/>
    <p:sldId id="354" r:id="rId54"/>
    <p:sldId id="355" r:id="rId55"/>
    <p:sldId id="356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1B9EF-B22C-4028-B183-E538D259120A}" type="datetimeFigureOut">
              <a:rPr lang="en-US" smtClean="0"/>
              <a:pPr/>
              <a:t>6/5/2016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3F87F-389C-46BE-B379-4D853A69C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B2D217-A8A8-4FD9-AA4F-68B7232D111D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D85FA2-7149-493F-90D3-2FA8A3582418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3833F7-C057-43B1-B897-9692F4C3B6D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876E94-D1DA-45BF-9519-62A8603875C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B62F8E-CB32-453F-A37C-D53DD390635F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DA1CB1-EDB3-4186-85C7-BCB43FEFCF0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3EE658-ED97-4B3A-AFDF-031B2942D41D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57208B-AED1-45AA-8EED-0D1890551FCB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7F2BE1-F7B7-4E07-91B6-965B05E0AA1D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82772C-19BB-4EA7-8D79-F56094B94DFB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AA0271B-53EB-44BC-8BA4-8C5D16F6544A}" type="datetime1">
              <a:rPr lang="en-US" smtClean="0"/>
              <a:pPr/>
              <a:t>6/5/2016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E57-9760-4AEA-BB01-5CF4A983DE4E}" type="datetime1">
              <a:rPr lang="en-US" smtClean="0"/>
              <a:pPr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4943-C137-4E9E-856B-8FAD24B7E5F6}" type="datetime1">
              <a:rPr lang="en-US" smtClean="0"/>
              <a:pPr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83A4E41-6F0D-4AAB-8019-7FF2D1B30551}" type="datetime1">
              <a:rPr lang="en-US" smtClean="0"/>
              <a:pPr/>
              <a:t>6/5/2016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F08D1F0-6A03-451D-A944-8C484C854E73}" type="datetime1">
              <a:rPr lang="en-US" smtClean="0"/>
              <a:pPr/>
              <a:t>6/5/2016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431A-4F82-42C5-8B37-68D84D5BBAA0}" type="datetime1">
              <a:rPr lang="en-US" smtClean="0"/>
              <a:pPr/>
              <a:t>6/5/2016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83CA-AD21-468C-BE3A-36B43B50AF88}" type="datetime1">
              <a:rPr lang="en-US" smtClean="0"/>
              <a:pPr/>
              <a:t>6/5/2016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C3F98E7-1302-4A14-B0CB-0A08865A20DB}" type="datetime1">
              <a:rPr lang="en-US" smtClean="0"/>
              <a:pPr/>
              <a:t>6/5/2016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B8E5-3C9B-492D-9B3F-0A3E151E00FC}" type="datetime1">
              <a:rPr lang="en-US" smtClean="0"/>
              <a:pPr/>
              <a:t>6/5/2016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A02694B-E959-497D-8184-65BC655D5372}" type="datetime1">
              <a:rPr lang="en-US" smtClean="0"/>
              <a:pPr/>
              <a:t>6/5/2016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D56DDD4-9315-4FFD-9CFB-13147D4B2300}" type="datetime1">
              <a:rPr lang="en-US" smtClean="0"/>
              <a:pPr/>
              <a:t>6/5/2016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B1505BC-58C6-4A25-8B07-C280266841F9}" type="datetime1">
              <a:rPr lang="en-US" smtClean="0"/>
              <a:pPr/>
              <a:t>6/5/2016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C92596E-0734-4DB7-8530-DFF292BC5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0" y="3124200"/>
            <a:ext cx="6172200" cy="1893888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Batang" pitchFamily="18" charset="-127"/>
                <a:cs typeface="+mj-cs"/>
              </a:rPr>
              <a:t>Syntax Analysis</a:t>
            </a:r>
            <a:br>
              <a:rPr kumimoji="0" lang="en-US" sz="48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Batang" pitchFamily="18" charset="-127"/>
                <a:cs typeface="+mj-cs"/>
              </a:rPr>
            </a:br>
            <a:r>
              <a:rPr kumimoji="0" lang="en-US" sz="48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Batang" pitchFamily="18" charset="-127"/>
                <a:cs typeface="+mj-cs"/>
              </a:rPr>
              <a:t>Or</a:t>
            </a:r>
            <a:br>
              <a:rPr kumimoji="0" lang="en-US" sz="48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Batang" pitchFamily="18" charset="-127"/>
                <a:cs typeface="+mj-cs"/>
              </a:rPr>
            </a:br>
            <a:r>
              <a:rPr kumimoji="0" lang="en-US" sz="48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Batang" pitchFamily="18" charset="-127"/>
                <a:cs typeface="+mj-cs"/>
              </a:rPr>
              <a:t>Parsing</a:t>
            </a:r>
            <a:br>
              <a:rPr kumimoji="0" lang="en-US" sz="48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Batang" pitchFamily="18" charset="-127"/>
                <a:cs typeface="+mj-cs"/>
              </a:rPr>
            </a:br>
            <a:endParaRPr kumimoji="0" lang="en-US" sz="4800" b="1" i="0" u="none" strike="noStrike" kern="1200" cap="small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362200" y="4419600"/>
            <a:ext cx="6096000" cy="137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Lecture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07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Reduce Parsing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2743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S </a:t>
            </a:r>
            <a:r>
              <a:rPr lang="en-US" sz="2200" smtClean="0">
                <a:sym typeface="Wingdings" pitchFamily="2" charset="2"/>
              </a:rPr>
              <a:t> a T R 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T </a:t>
            </a:r>
            <a:r>
              <a:rPr lang="en-US" sz="2200" smtClean="0">
                <a:sym typeface="Wingdings" pitchFamily="2" charset="2"/>
              </a:rPr>
              <a:t> T b c |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Wingdings" pitchFamily="2" charset="2"/>
              </a:rPr>
              <a:t>    R  d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870325" y="1447800"/>
            <a:ext cx="3975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aseline="-25000">
                <a:latin typeface="Times New Roman" pitchFamily="18" charset="0"/>
              </a:rPr>
              <a:t>Remaining input: </a:t>
            </a:r>
            <a:r>
              <a:rPr lang="en-US" sz="4400" baseline="-25000">
                <a:solidFill>
                  <a:srgbClr val="FF3300"/>
                </a:solidFill>
                <a:latin typeface="Times New Roman" pitchFamily="18" charset="0"/>
              </a:rPr>
              <a:t>a</a:t>
            </a:r>
            <a:r>
              <a:rPr lang="en-US" sz="4400" baseline="-25000">
                <a:latin typeface="Times New Roman" pitchFamily="18" charset="0"/>
              </a:rPr>
              <a:t>bbcde 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5715000" y="48768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Rightmost derivation: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</a:rPr>
              <a:t>S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 a T R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       a T </a:t>
            </a: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d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       a </a:t>
            </a: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T b c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d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b </a:t>
            </a:r>
            <a:r>
              <a:rPr lang="en-US" sz="2000" dirty="0" err="1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c d 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Reduce Parsing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2743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S </a:t>
            </a:r>
            <a:r>
              <a:rPr lang="en-US" sz="2200" smtClean="0">
                <a:sym typeface="Wingdings" pitchFamily="2" charset="2"/>
              </a:rPr>
              <a:t> a T R 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T </a:t>
            </a:r>
            <a:r>
              <a:rPr lang="en-US" sz="2200" smtClean="0">
                <a:sym typeface="Wingdings" pitchFamily="2" charset="2"/>
              </a:rPr>
              <a:t> T b c |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Wingdings" pitchFamily="2" charset="2"/>
              </a:rPr>
              <a:t>    R  d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3886200" y="4495800"/>
            <a:ext cx="9366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a     b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685800" y="3048000"/>
            <a:ext cx="1960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aseline="-25000">
                <a:latin typeface="Times New Roman" pitchFamily="18" charset="0"/>
              </a:rPr>
              <a:t>Shift a, Shift b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3870325" y="1447800"/>
            <a:ext cx="36274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aseline="-25000">
                <a:latin typeface="Times New Roman" pitchFamily="18" charset="0"/>
              </a:rPr>
              <a:t>Remaining input: </a:t>
            </a:r>
            <a:r>
              <a:rPr lang="en-US" sz="4400" baseline="-25000">
                <a:solidFill>
                  <a:srgbClr val="FF3300"/>
                </a:solidFill>
                <a:latin typeface="Times New Roman" pitchFamily="18" charset="0"/>
              </a:rPr>
              <a:t>b</a:t>
            </a:r>
            <a:r>
              <a:rPr lang="en-US" sz="4400" baseline="-25000">
                <a:latin typeface="Times New Roman" pitchFamily="18" charset="0"/>
              </a:rPr>
              <a:t>cde 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5715000" y="48768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Rightmost derivation: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</a:rPr>
              <a:t>    S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 a T R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       a T </a:t>
            </a: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d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       a </a:t>
            </a: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T b c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d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       </a:t>
            </a:r>
            <a:r>
              <a:rPr lang="en-US" sz="2000" u="sng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c d 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Reduce Parsing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2743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S </a:t>
            </a:r>
            <a:r>
              <a:rPr lang="en-US" sz="2200" smtClean="0">
                <a:sym typeface="Wingdings" pitchFamily="2" charset="2"/>
              </a:rPr>
              <a:t> a T R 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T </a:t>
            </a:r>
            <a:r>
              <a:rPr lang="en-US" sz="2200" smtClean="0">
                <a:sym typeface="Wingdings" pitchFamily="2" charset="2"/>
              </a:rPr>
              <a:t> T b c |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Wingdings" pitchFamily="2" charset="2"/>
              </a:rPr>
              <a:t>    R  d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886200" y="4424363"/>
            <a:ext cx="9366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a     b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685800" y="3048000"/>
            <a:ext cx="1962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aseline="-25000">
                <a:latin typeface="Times New Roman" pitchFamily="18" charset="0"/>
              </a:rPr>
              <a:t>Shift a, Shift b</a:t>
            </a:r>
          </a:p>
          <a:p>
            <a:r>
              <a:rPr lang="en-US" sz="3600" baseline="-25000">
                <a:latin typeface="Times New Roman" pitchFamily="18" charset="0"/>
              </a:rPr>
              <a:t>Reduce T </a:t>
            </a:r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 b</a:t>
            </a:r>
          </a:p>
          <a:p>
            <a:endParaRPr lang="en-US" sz="3600" baseline="-25000">
              <a:latin typeface="Times New Roman" pitchFamily="18" charset="0"/>
            </a:endParaRP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304800" y="3352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4359275" y="35814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 flipV="1">
            <a:off x="4587875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3870325" y="1447800"/>
            <a:ext cx="36274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aseline="-25000">
                <a:latin typeface="Times New Roman" pitchFamily="18" charset="0"/>
              </a:rPr>
              <a:t>Remaining input: </a:t>
            </a:r>
            <a:r>
              <a:rPr lang="en-US" sz="4400" baseline="-25000">
                <a:solidFill>
                  <a:srgbClr val="FF3300"/>
                </a:solidFill>
                <a:latin typeface="Times New Roman" pitchFamily="18" charset="0"/>
              </a:rPr>
              <a:t>b</a:t>
            </a:r>
            <a:r>
              <a:rPr lang="en-US" sz="4400" baseline="-25000">
                <a:latin typeface="Times New Roman" pitchFamily="18" charset="0"/>
              </a:rPr>
              <a:t>cde 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5715000" y="48768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Rightmost derivation: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</a:rPr>
              <a:t>    S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 a T R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       a T </a:t>
            </a: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d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u="sng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</a:t>
            </a:r>
            <a:r>
              <a:rPr lang="en-US" sz="2000" b="1" u="sng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T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b c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d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c d 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Reduce Parsing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2743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S </a:t>
            </a:r>
            <a:r>
              <a:rPr lang="en-US" sz="2200" smtClean="0">
                <a:sym typeface="Wingdings" pitchFamily="2" charset="2"/>
              </a:rPr>
              <a:t> a T R 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T </a:t>
            </a:r>
            <a:r>
              <a:rPr lang="en-US" sz="2200" smtClean="0">
                <a:sym typeface="Wingdings" pitchFamily="2" charset="2"/>
              </a:rPr>
              <a:t> T b c |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Wingdings" pitchFamily="2" charset="2"/>
              </a:rPr>
              <a:t>    R  d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886200" y="4424363"/>
            <a:ext cx="9366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a     b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685800" y="3048000"/>
            <a:ext cx="19621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aseline="-25000">
                <a:latin typeface="Times New Roman" pitchFamily="18" charset="0"/>
              </a:rPr>
              <a:t>Shift a, Shift b</a:t>
            </a:r>
          </a:p>
          <a:p>
            <a:r>
              <a:rPr lang="en-US" sz="3600" baseline="-25000">
                <a:latin typeface="Times New Roman" pitchFamily="18" charset="0"/>
              </a:rPr>
              <a:t>Reduce T </a:t>
            </a:r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 b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b, Shift c</a:t>
            </a:r>
          </a:p>
          <a:p>
            <a:endParaRPr lang="en-US" sz="3600" baseline="-25000">
              <a:latin typeface="Times New Roman" pitchFamily="18" charset="0"/>
            </a:endParaRP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304800" y="3352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304800" y="3733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4359275" y="35814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 flipV="1">
            <a:off x="4587875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5045075" y="4419600"/>
            <a:ext cx="9366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b     c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3870325" y="1447800"/>
            <a:ext cx="32797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aseline="-25000">
                <a:latin typeface="Times New Roman" pitchFamily="18" charset="0"/>
              </a:rPr>
              <a:t>Remaining input: </a:t>
            </a:r>
            <a:r>
              <a:rPr lang="en-US" sz="4400" baseline="-25000">
                <a:solidFill>
                  <a:srgbClr val="FF3300"/>
                </a:solidFill>
                <a:latin typeface="Times New Roman" pitchFamily="18" charset="0"/>
              </a:rPr>
              <a:t>d</a:t>
            </a:r>
            <a:r>
              <a:rPr lang="en-US" sz="4400" baseline="-25000">
                <a:latin typeface="Times New Roman" pitchFamily="18" charset="0"/>
              </a:rPr>
              <a:t>e </a:t>
            </a: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5715000" y="48768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Rightmost derivation: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</a:rPr>
              <a:t>    S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 a T R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       a T </a:t>
            </a: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d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u="sng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</a:t>
            </a:r>
            <a:r>
              <a:rPr lang="en-US" sz="2000" b="1" u="sng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T b c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d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 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c d 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Reduce Parsing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2743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S </a:t>
            </a:r>
            <a:r>
              <a:rPr lang="en-US" sz="2200" smtClean="0">
                <a:sym typeface="Wingdings" pitchFamily="2" charset="2"/>
              </a:rPr>
              <a:t> a T R 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T </a:t>
            </a:r>
            <a:r>
              <a:rPr lang="en-US" sz="2200" smtClean="0">
                <a:sym typeface="Wingdings" pitchFamily="2" charset="2"/>
              </a:rPr>
              <a:t> T b c |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Wingdings" pitchFamily="2" charset="2"/>
              </a:rPr>
              <a:t>    R  d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886200" y="4424363"/>
            <a:ext cx="9366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a     b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685800" y="3048000"/>
            <a:ext cx="243522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aseline="-25000">
                <a:latin typeface="Times New Roman" pitchFamily="18" charset="0"/>
              </a:rPr>
              <a:t>Shift a, Shift b</a:t>
            </a:r>
          </a:p>
          <a:p>
            <a:r>
              <a:rPr lang="en-US" sz="3600" baseline="-25000">
                <a:latin typeface="Times New Roman" pitchFamily="18" charset="0"/>
              </a:rPr>
              <a:t>Reduce T </a:t>
            </a:r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 b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b, Shift c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Reduce T  T b c</a:t>
            </a:r>
          </a:p>
          <a:p>
            <a:endParaRPr lang="en-US" sz="3600" baseline="-25000">
              <a:latin typeface="Times New Roman" pitchFamily="18" charset="0"/>
            </a:endParaRP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04800" y="3352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304800" y="3733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304800" y="4114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4359275" y="35814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 flipV="1">
            <a:off x="4587875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5045075" y="4419600"/>
            <a:ext cx="9366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b     c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4892675" y="28956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 flipH="1">
            <a:off x="4664075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5121275" y="3429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5197475" y="35052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3870325" y="1447800"/>
            <a:ext cx="32797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aseline="-25000">
                <a:latin typeface="Times New Roman" pitchFamily="18" charset="0"/>
              </a:rPr>
              <a:t>Remaining input: </a:t>
            </a:r>
            <a:r>
              <a:rPr lang="en-US" sz="4400" baseline="-25000">
                <a:solidFill>
                  <a:srgbClr val="FF3300"/>
                </a:solidFill>
                <a:latin typeface="Times New Roman" pitchFamily="18" charset="0"/>
              </a:rPr>
              <a:t>d</a:t>
            </a:r>
            <a:r>
              <a:rPr lang="en-US" sz="4400" baseline="-25000">
                <a:latin typeface="Times New Roman" pitchFamily="18" charset="0"/>
              </a:rPr>
              <a:t>e 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5715000" y="48768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Rightmost derivation: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</a:rPr>
              <a:t>    S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 a T R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u="sng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T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d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T b c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d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c d e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Reduce Parsing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2743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S </a:t>
            </a:r>
            <a:r>
              <a:rPr lang="en-US" sz="2200" smtClean="0">
                <a:sym typeface="Wingdings" pitchFamily="2" charset="2"/>
              </a:rPr>
              <a:t> a T R 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T </a:t>
            </a:r>
            <a:r>
              <a:rPr lang="en-US" sz="2200" smtClean="0">
                <a:sym typeface="Wingdings" pitchFamily="2" charset="2"/>
              </a:rPr>
              <a:t> T b c |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Wingdings" pitchFamily="2" charset="2"/>
              </a:rPr>
              <a:t>    R  d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886200" y="4424363"/>
            <a:ext cx="9366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a     b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685800" y="3048000"/>
            <a:ext cx="243522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aseline="-25000">
                <a:latin typeface="Times New Roman" pitchFamily="18" charset="0"/>
              </a:rPr>
              <a:t>Shift a, Shift b</a:t>
            </a:r>
          </a:p>
          <a:p>
            <a:r>
              <a:rPr lang="en-US" sz="3600" baseline="-25000">
                <a:latin typeface="Times New Roman" pitchFamily="18" charset="0"/>
              </a:rPr>
              <a:t>Reduce T </a:t>
            </a:r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 b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b, Shift c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Reduce T  T b c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d</a:t>
            </a:r>
          </a:p>
          <a:p>
            <a:endParaRPr lang="en-US" sz="3600" baseline="-25000">
              <a:latin typeface="Times New Roman" pitchFamily="18" charset="0"/>
            </a:endParaRP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304800" y="3352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304800" y="3733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304800" y="4114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304800" y="4495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4359275" y="35814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 flipV="1">
            <a:off x="4587875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5045075" y="4419600"/>
            <a:ext cx="9366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b     c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4892675" y="28956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 flipH="1">
            <a:off x="4664075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5121275" y="3429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5197475" y="35052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6264275" y="4419600"/>
            <a:ext cx="355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3870325" y="1447800"/>
            <a:ext cx="30956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aseline="-25000">
                <a:latin typeface="Times New Roman" pitchFamily="18" charset="0"/>
              </a:rPr>
              <a:t>Remaining input: </a:t>
            </a:r>
            <a:r>
              <a:rPr lang="en-US" sz="4400" baseline="-25000">
                <a:solidFill>
                  <a:srgbClr val="FF3300"/>
                </a:solidFill>
                <a:latin typeface="Times New Roman" pitchFamily="18" charset="0"/>
              </a:rPr>
              <a:t>e</a:t>
            </a:r>
            <a:r>
              <a:rPr lang="en-US" sz="4400" baseline="-25000">
                <a:latin typeface="Times New Roman" pitchFamily="18" charset="0"/>
              </a:rPr>
              <a:t> </a:t>
            </a:r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5715000" y="48768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Rightmost derivation: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7030A0"/>
                </a:solidFill>
                <a:latin typeface="Times New Roman" pitchFamily="18" charset="0"/>
              </a:rPr>
              <a:t>    S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 a T R 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u="sng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T </a:t>
            </a:r>
            <a:r>
              <a:rPr lang="en-US" sz="2000" b="1" u="sng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d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T b c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d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c d e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Reduce Parsing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2743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S </a:t>
            </a:r>
            <a:r>
              <a:rPr lang="en-US" sz="2200" smtClean="0">
                <a:sym typeface="Wingdings" pitchFamily="2" charset="2"/>
              </a:rPr>
              <a:t> a T R 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T </a:t>
            </a:r>
            <a:r>
              <a:rPr lang="en-US" sz="2200" smtClean="0">
                <a:sym typeface="Wingdings" pitchFamily="2" charset="2"/>
              </a:rPr>
              <a:t> T b c |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Wingdings" pitchFamily="2" charset="2"/>
              </a:rPr>
              <a:t>    R  d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3886200" y="4424363"/>
            <a:ext cx="9366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a     b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685800" y="3048000"/>
            <a:ext cx="24352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aseline="-25000">
                <a:latin typeface="Times New Roman" pitchFamily="18" charset="0"/>
              </a:rPr>
              <a:t>Shift a, Shift b</a:t>
            </a:r>
          </a:p>
          <a:p>
            <a:r>
              <a:rPr lang="en-US" sz="3600" baseline="-25000">
                <a:latin typeface="Times New Roman" pitchFamily="18" charset="0"/>
              </a:rPr>
              <a:t>Reduce T </a:t>
            </a:r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 b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b, Shift c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Reduce T  T b c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d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Reduce R  d</a:t>
            </a:r>
          </a:p>
          <a:p>
            <a:endParaRPr lang="en-US" sz="3600" baseline="-25000">
              <a:latin typeface="Times New Roman" pitchFamily="18" charset="0"/>
            </a:endParaRP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304800" y="3352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304800" y="3733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304800" y="4114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304800" y="4495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304800" y="4876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4359275" y="35814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 flipV="1">
            <a:off x="4587875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5045075" y="4419600"/>
            <a:ext cx="9366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b     c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4892675" y="28956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 flipH="1">
            <a:off x="4664075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>
            <a:off x="5121275" y="3429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>
            <a:off x="5197475" y="35052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6264275" y="4419600"/>
            <a:ext cx="355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6188075" y="3581400"/>
            <a:ext cx="4127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R</a:t>
            </a:r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 flipV="1">
            <a:off x="6416675" y="4114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3870325" y="1447800"/>
            <a:ext cx="30956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aseline="-25000">
                <a:latin typeface="Times New Roman" pitchFamily="18" charset="0"/>
              </a:rPr>
              <a:t>Remaining input: </a:t>
            </a:r>
            <a:r>
              <a:rPr lang="en-US" sz="4400" baseline="-25000">
                <a:solidFill>
                  <a:srgbClr val="FF3300"/>
                </a:solidFill>
                <a:latin typeface="Times New Roman" pitchFamily="18" charset="0"/>
              </a:rPr>
              <a:t>e</a:t>
            </a:r>
            <a:r>
              <a:rPr lang="en-US" sz="4400" baseline="-25000">
                <a:latin typeface="Times New Roman" pitchFamily="18" charset="0"/>
              </a:rPr>
              <a:t> </a:t>
            </a:r>
          </a:p>
        </p:txBody>
      </p:sp>
      <p:sp>
        <p:nvSpPr>
          <p:cNvPr id="37911" name="Rectangle 23"/>
          <p:cNvSpPr>
            <a:spLocks noChangeArrowheads="1"/>
          </p:cNvSpPr>
          <p:nvPr/>
        </p:nvSpPr>
        <p:spPr bwMode="auto">
          <a:xfrm>
            <a:off x="5715000" y="48768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Rightmost derivation: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</a:rPr>
              <a:t>S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 </a:t>
            </a:r>
            <a:r>
              <a:rPr lang="en-US" sz="2000" u="sng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T R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T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d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T b c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d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c d e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Reduce Parsing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2743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S </a:t>
            </a:r>
            <a:r>
              <a:rPr lang="en-US" sz="2200" smtClean="0">
                <a:sym typeface="Wingdings" pitchFamily="2" charset="2"/>
              </a:rPr>
              <a:t> a T R 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T </a:t>
            </a:r>
            <a:r>
              <a:rPr lang="en-US" sz="2200" smtClean="0">
                <a:sym typeface="Wingdings" pitchFamily="2" charset="2"/>
              </a:rPr>
              <a:t> T b c |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Wingdings" pitchFamily="2" charset="2"/>
              </a:rPr>
              <a:t>    R  d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886200" y="4424363"/>
            <a:ext cx="9366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a     b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685800" y="3048000"/>
            <a:ext cx="2435225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aseline="-25000">
                <a:latin typeface="Times New Roman" pitchFamily="18" charset="0"/>
              </a:rPr>
              <a:t>Shift a, Shift b</a:t>
            </a:r>
          </a:p>
          <a:p>
            <a:r>
              <a:rPr lang="en-US" sz="3600" baseline="-25000">
                <a:latin typeface="Times New Roman" pitchFamily="18" charset="0"/>
              </a:rPr>
              <a:t>Reduce T </a:t>
            </a:r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 b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b, Shift c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Reduce T  T b c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d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Reduce R  d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e</a:t>
            </a:r>
          </a:p>
          <a:p>
            <a:endParaRPr lang="en-US" sz="3600" baseline="-25000">
              <a:latin typeface="Times New Roman" pitchFamily="18" charset="0"/>
            </a:endParaRP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304800" y="3352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304800" y="3733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304800" y="4114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304800" y="4495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304800" y="4876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304800" y="51816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4359275" y="35814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 flipV="1">
            <a:off x="4587875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5045075" y="4419600"/>
            <a:ext cx="9366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b     c</a:t>
            </a:r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4892675" y="28956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 flipH="1">
            <a:off x="4664075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>
            <a:off x="5121275" y="3429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>
            <a:off x="5197475" y="35052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6264275" y="4419600"/>
            <a:ext cx="355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6188075" y="3581400"/>
            <a:ext cx="4127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R</a:t>
            </a:r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 flipV="1">
            <a:off x="6416675" y="4114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5" name="Text Box 23"/>
          <p:cNvSpPr txBox="1">
            <a:spLocks noChangeArrowheads="1"/>
          </p:cNvSpPr>
          <p:nvPr/>
        </p:nvSpPr>
        <p:spPr bwMode="auto">
          <a:xfrm>
            <a:off x="7026275" y="4419600"/>
            <a:ext cx="3365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38936" name="Text Box 24"/>
          <p:cNvSpPr txBox="1">
            <a:spLocks noChangeArrowheads="1"/>
          </p:cNvSpPr>
          <p:nvPr/>
        </p:nvSpPr>
        <p:spPr bwMode="auto">
          <a:xfrm>
            <a:off x="3870325" y="1447800"/>
            <a:ext cx="28400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aseline="-25000">
                <a:latin typeface="Times New Roman" pitchFamily="18" charset="0"/>
              </a:rPr>
              <a:t>Remaining input: </a:t>
            </a:r>
          </a:p>
        </p:txBody>
      </p:sp>
      <p:sp>
        <p:nvSpPr>
          <p:cNvPr id="38937" name="Rectangle 25"/>
          <p:cNvSpPr>
            <a:spLocks noChangeArrowheads="1"/>
          </p:cNvSpPr>
          <p:nvPr/>
        </p:nvSpPr>
        <p:spPr bwMode="auto">
          <a:xfrm>
            <a:off x="5715000" y="48768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Rightmost derivation: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</a:rPr>
              <a:t>S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 </a:t>
            </a:r>
            <a:r>
              <a:rPr lang="en-US" sz="2000" u="sng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T R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T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d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T b c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d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c d e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Reduce Parsing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2743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S </a:t>
            </a:r>
            <a:r>
              <a:rPr lang="en-US" sz="2200" smtClean="0">
                <a:sym typeface="Wingdings" pitchFamily="2" charset="2"/>
              </a:rPr>
              <a:t> a T R 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    T </a:t>
            </a:r>
            <a:r>
              <a:rPr lang="en-US" sz="2200" smtClean="0">
                <a:sym typeface="Wingdings" pitchFamily="2" charset="2"/>
              </a:rPr>
              <a:t> T b c |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>
                <a:sym typeface="Wingdings" pitchFamily="2" charset="2"/>
              </a:rPr>
              <a:t>    R  d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886200" y="4424363"/>
            <a:ext cx="9366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a     b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685800" y="3048000"/>
            <a:ext cx="2681288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aseline="-25000">
                <a:latin typeface="Times New Roman" pitchFamily="18" charset="0"/>
              </a:rPr>
              <a:t>Shift a, Shift b</a:t>
            </a:r>
          </a:p>
          <a:p>
            <a:r>
              <a:rPr lang="en-US" sz="3600" baseline="-25000">
                <a:latin typeface="Times New Roman" pitchFamily="18" charset="0"/>
              </a:rPr>
              <a:t>Reduce T </a:t>
            </a:r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 b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b, Shift c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Reduce T  T b c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d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Reduce R  d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Shift e</a:t>
            </a:r>
          </a:p>
          <a:p>
            <a:r>
              <a:rPr lang="en-US" sz="3600" baseline="-25000">
                <a:latin typeface="Times New Roman" pitchFamily="18" charset="0"/>
                <a:sym typeface="Wingdings" pitchFamily="2" charset="2"/>
              </a:rPr>
              <a:t>Reduce S  a T R e</a:t>
            </a:r>
          </a:p>
          <a:p>
            <a:endParaRPr lang="en-US" sz="3600" baseline="-25000">
              <a:latin typeface="Times New Roman" pitchFamily="18" charset="0"/>
            </a:endParaRP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304800" y="3352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304800" y="3733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304800" y="4114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304800" y="4495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304800" y="48768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304800" y="51816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304800" y="5562600"/>
            <a:ext cx="5508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  <a:sym typeface="Wingdings" pitchFamily="2" charset="2"/>
              </a:rPr>
              <a:t></a:t>
            </a:r>
            <a:endParaRPr lang="en-US" sz="4000" baseline="-25000">
              <a:latin typeface="Times New Roman" pitchFamily="18" charset="0"/>
            </a:endParaRP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4359275" y="35814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 flipV="1">
            <a:off x="4587875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5045075" y="4419600"/>
            <a:ext cx="9366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b     c</a:t>
            </a:r>
          </a:p>
        </p:txBody>
      </p:sp>
      <p:sp>
        <p:nvSpPr>
          <p:cNvPr id="39953" name="Text Box 17"/>
          <p:cNvSpPr txBox="1">
            <a:spLocks noChangeArrowheads="1"/>
          </p:cNvSpPr>
          <p:nvPr/>
        </p:nvSpPr>
        <p:spPr bwMode="auto">
          <a:xfrm>
            <a:off x="4892675" y="2895600"/>
            <a:ext cx="3937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T</a:t>
            </a:r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 flipH="1">
            <a:off x="4664075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>
            <a:off x="5121275" y="3429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6" name="Line 20"/>
          <p:cNvSpPr>
            <a:spLocks noChangeShapeType="1"/>
          </p:cNvSpPr>
          <p:nvPr/>
        </p:nvSpPr>
        <p:spPr bwMode="auto">
          <a:xfrm>
            <a:off x="5197475" y="35052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6264275" y="4419600"/>
            <a:ext cx="355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6188075" y="3581400"/>
            <a:ext cx="4127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R</a:t>
            </a:r>
          </a:p>
        </p:txBody>
      </p:sp>
      <p:sp>
        <p:nvSpPr>
          <p:cNvPr id="39959" name="Line 23"/>
          <p:cNvSpPr>
            <a:spLocks noChangeShapeType="1"/>
          </p:cNvSpPr>
          <p:nvPr/>
        </p:nvSpPr>
        <p:spPr bwMode="auto">
          <a:xfrm flipV="1">
            <a:off x="6416675" y="4114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7026275" y="4419600"/>
            <a:ext cx="3365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solidFill>
                  <a:schemeClr val="accent2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39961" name="Text Box 25"/>
          <p:cNvSpPr txBox="1">
            <a:spLocks noChangeArrowheads="1"/>
          </p:cNvSpPr>
          <p:nvPr/>
        </p:nvSpPr>
        <p:spPr bwMode="auto">
          <a:xfrm>
            <a:off x="5426075" y="1981200"/>
            <a:ext cx="3746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aseline="-25000">
                <a:latin typeface="Times New Roman" pitchFamily="18" charset="0"/>
              </a:rPr>
              <a:t>S</a:t>
            </a:r>
          </a:p>
        </p:txBody>
      </p:sp>
      <p:sp>
        <p:nvSpPr>
          <p:cNvPr id="39962" name="Line 26"/>
          <p:cNvSpPr>
            <a:spLocks noChangeShapeType="1"/>
          </p:cNvSpPr>
          <p:nvPr/>
        </p:nvSpPr>
        <p:spPr bwMode="auto">
          <a:xfrm flipH="1">
            <a:off x="4359275" y="2438400"/>
            <a:ext cx="1066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3" name="Line 27"/>
          <p:cNvSpPr>
            <a:spLocks noChangeShapeType="1"/>
          </p:cNvSpPr>
          <p:nvPr/>
        </p:nvSpPr>
        <p:spPr bwMode="auto">
          <a:xfrm flipH="1">
            <a:off x="4130675" y="3733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4" name="Line 28"/>
          <p:cNvSpPr>
            <a:spLocks noChangeShapeType="1"/>
          </p:cNvSpPr>
          <p:nvPr/>
        </p:nvSpPr>
        <p:spPr bwMode="auto">
          <a:xfrm flipH="1">
            <a:off x="5197475" y="2438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5" name="Line 29"/>
          <p:cNvSpPr>
            <a:spLocks noChangeShapeType="1"/>
          </p:cNvSpPr>
          <p:nvPr/>
        </p:nvSpPr>
        <p:spPr bwMode="auto">
          <a:xfrm>
            <a:off x="5578475" y="2514600"/>
            <a:ext cx="685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6" name="Line 30"/>
          <p:cNvSpPr>
            <a:spLocks noChangeShapeType="1"/>
          </p:cNvSpPr>
          <p:nvPr/>
        </p:nvSpPr>
        <p:spPr bwMode="auto">
          <a:xfrm>
            <a:off x="5730875" y="2438400"/>
            <a:ext cx="1371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7" name="Text Box 31"/>
          <p:cNvSpPr txBox="1">
            <a:spLocks noChangeArrowheads="1"/>
          </p:cNvSpPr>
          <p:nvPr/>
        </p:nvSpPr>
        <p:spPr bwMode="auto">
          <a:xfrm>
            <a:off x="3870325" y="1447800"/>
            <a:ext cx="28400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aseline="-25000">
                <a:latin typeface="Times New Roman" pitchFamily="18" charset="0"/>
              </a:rPr>
              <a:t>Remaining input: </a:t>
            </a:r>
          </a:p>
        </p:txBody>
      </p:sp>
      <p:sp>
        <p:nvSpPr>
          <p:cNvPr id="39968" name="Rectangle 32"/>
          <p:cNvSpPr>
            <a:spLocks noChangeArrowheads="1"/>
          </p:cNvSpPr>
          <p:nvPr/>
        </p:nvSpPr>
        <p:spPr bwMode="auto">
          <a:xfrm>
            <a:off x="5715000" y="48768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Rightmost derivation: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</a:rPr>
              <a:t> S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T R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T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d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T b c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d e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      </a:t>
            </a:r>
            <a:r>
              <a:rPr lang="en-US" sz="2000" dirty="0">
                <a:solidFill>
                  <a:srgbClr val="7030A0"/>
                </a:solidFill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a 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 err="1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b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 c d e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87"/>
            <a:r>
              <a:rPr spc="-4" dirty="0"/>
              <a:t>Example Shift-Reduce</a:t>
            </a:r>
            <a:r>
              <a:rPr dirty="0"/>
              <a:t> </a:t>
            </a:r>
            <a:r>
              <a:rPr spc="-4" dirty="0"/>
              <a:t>Parsing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98" y="1372112"/>
            <a:ext cx="3165815" cy="35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300" spc="-4" dirty="0">
                <a:latin typeface="Arial"/>
                <a:cs typeface="Arial"/>
              </a:rPr>
              <a:t>Consider the</a:t>
            </a:r>
            <a:r>
              <a:rPr sz="2300" spc="-13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grammar: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1" y="2514600"/>
            <a:ext cx="4745182" cy="3107952"/>
          </a:xfrm>
          <a:custGeom>
            <a:avLst/>
            <a:gdLst/>
            <a:ahLst/>
            <a:cxnLst/>
            <a:rect l="l" t="t" r="r" b="b"/>
            <a:pathLst>
              <a:path w="5105400" h="3476625">
                <a:moveTo>
                  <a:pt x="0" y="0"/>
                </a:moveTo>
                <a:lnTo>
                  <a:pt x="0" y="3476244"/>
                </a:lnTo>
                <a:lnTo>
                  <a:pt x="5105400" y="3476243"/>
                </a:lnTo>
                <a:lnTo>
                  <a:pt x="5105400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8065" y="2598798"/>
            <a:ext cx="652167" cy="2815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b="1" spc="-9" dirty="0">
                <a:solidFill>
                  <a:srgbClr val="CC3300"/>
                </a:solidFill>
                <a:latin typeface="Arial"/>
                <a:cs typeface="Arial"/>
              </a:rPr>
              <a:t>Stack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43161" y="2598798"/>
            <a:ext cx="599050" cy="2815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b="1" spc="-9" dirty="0">
                <a:solidFill>
                  <a:srgbClr val="CC3300"/>
                </a:solidFill>
                <a:latin typeface="Arial"/>
                <a:cs typeface="Arial"/>
              </a:rPr>
              <a:t>Input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75675" y="2598798"/>
            <a:ext cx="756042" cy="2815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b="1" spc="-9" dirty="0">
                <a:solidFill>
                  <a:srgbClr val="CC3300"/>
                </a:solidFill>
                <a:latin typeface="Arial"/>
                <a:cs typeface="Arial"/>
              </a:rPr>
              <a:t>Action</a:t>
            </a:r>
            <a:endParaRPr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05533" y="3048000"/>
          <a:ext cx="3454172" cy="2490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732"/>
                <a:gridCol w="1313462"/>
                <a:gridCol w="1203978"/>
              </a:tblGrid>
              <a:tr h="185795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$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638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600" b="1" spc="-7" baseline="-23148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b="1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600" b="1" spc="-7" baseline="-23148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$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shift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5229">
                <a:tc>
                  <a:txBody>
                    <a:bodyPr/>
                    <a:lstStyle/>
                    <a:p>
                      <a:pPr marL="22225">
                        <a:lnSpc>
                          <a:spcPts val="1805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$id</a:t>
                      </a:r>
                      <a:r>
                        <a:rPr sz="1600" b="1" spc="-7" baseline="-23148" dirty="0">
                          <a:latin typeface="Arial"/>
                          <a:cs typeface="Arial"/>
                        </a:rPr>
                        <a:t>1</a:t>
                      </a:r>
                      <a:endParaRPr sz="16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4005" algn="r">
                        <a:lnSpc>
                          <a:spcPts val="1805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600" b="1" spc="-7" baseline="-23148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$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805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reduce</a:t>
                      </a:r>
                      <a:r>
                        <a:rPr sz="1600" b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5564">
                <a:tc>
                  <a:txBody>
                    <a:bodyPr/>
                    <a:lstStyle/>
                    <a:p>
                      <a:pPr marL="22225">
                        <a:lnSpc>
                          <a:spcPts val="1805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$F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6070" algn="r">
                        <a:lnSpc>
                          <a:spcPts val="1805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600" b="1" spc="-15" baseline="-23148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$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1805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reduce</a:t>
                      </a:r>
                      <a:r>
                        <a:rPr sz="16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31606">
                <a:tc>
                  <a:txBody>
                    <a:bodyPr/>
                    <a:lstStyle/>
                    <a:p>
                      <a:pPr marL="22225">
                        <a:lnSpc>
                          <a:spcPts val="181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$T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6070" algn="r">
                        <a:lnSpc>
                          <a:spcPts val="181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600" b="1" spc="-15" baseline="-23148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$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181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reduce</a:t>
                      </a:r>
                      <a:r>
                        <a:rPr sz="16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5564">
                <a:tc>
                  <a:txBody>
                    <a:bodyPr/>
                    <a:lstStyle/>
                    <a:p>
                      <a:pPr marL="22225">
                        <a:lnSpc>
                          <a:spcPts val="1805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$E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4005" algn="r">
                        <a:lnSpc>
                          <a:spcPts val="1805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600" b="1" spc="-15" baseline="-23148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$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ts val="1805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shift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5577">
                <a:tc>
                  <a:txBody>
                    <a:bodyPr/>
                    <a:lstStyle/>
                    <a:p>
                      <a:pPr marL="22225">
                        <a:lnSpc>
                          <a:spcPts val="181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$E</a:t>
                      </a:r>
                      <a:r>
                        <a:rPr sz="1600" b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0355" algn="r">
                        <a:lnSpc>
                          <a:spcPts val="181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600" b="1" spc="-7" baseline="-23148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$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ts val="181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shift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5564">
                <a:tc>
                  <a:txBody>
                    <a:bodyPr/>
                    <a:lstStyle/>
                    <a:p>
                      <a:pPr marL="22225">
                        <a:lnSpc>
                          <a:spcPts val="1805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$E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600" b="1" spc="-7" baseline="-23148" dirty="0">
                          <a:latin typeface="Arial"/>
                          <a:cs typeface="Arial"/>
                        </a:rPr>
                        <a:t>2</a:t>
                      </a:r>
                      <a:endParaRPr sz="16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805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reduce</a:t>
                      </a:r>
                      <a:r>
                        <a:rPr sz="1600" b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7047">
                <a:tc>
                  <a:txBody>
                    <a:bodyPr/>
                    <a:lstStyle/>
                    <a:p>
                      <a:pPr marL="22225">
                        <a:lnSpc>
                          <a:spcPts val="181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$E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F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81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reduce</a:t>
                      </a:r>
                      <a:r>
                        <a:rPr sz="16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7047">
                <a:tc>
                  <a:txBody>
                    <a:bodyPr/>
                    <a:lstStyle/>
                    <a:p>
                      <a:pPr marL="22225">
                        <a:lnSpc>
                          <a:spcPts val="200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$E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2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reduce</a:t>
                      </a:r>
                      <a:r>
                        <a:rPr sz="16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86858">
                <a:tc>
                  <a:txBody>
                    <a:bodyPr/>
                    <a:lstStyle/>
                    <a:p>
                      <a:pPr marL="22225">
                        <a:lnSpc>
                          <a:spcPts val="2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$E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ts val="200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accept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611410" y="2200126"/>
            <a:ext cx="1770590" cy="1435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8001000" y="5715000"/>
            <a:ext cx="623248" cy="528062"/>
          </a:xfrm>
        </p:spPr>
        <p:txBody>
          <a:bodyPr/>
          <a:lstStyle/>
          <a:p>
            <a:fld id="{4C92596E-0734-4DB7-8530-DFF292BC5BA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Bottom-Up</a:t>
            </a:r>
            <a:r>
              <a:rPr spc="-36" dirty="0"/>
              <a:t> </a:t>
            </a:r>
            <a:r>
              <a:rPr spc="-4" dirty="0"/>
              <a:t>Parsing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1" y="1785054"/>
            <a:ext cx="7506380" cy="3472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117389" indent="-307718"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A </a:t>
            </a:r>
            <a:r>
              <a:rPr sz="2300" b="1" spc="-4" dirty="0">
                <a:latin typeface="Arial"/>
                <a:cs typeface="Arial"/>
              </a:rPr>
              <a:t>bottom-up parser </a:t>
            </a:r>
            <a:r>
              <a:rPr sz="2300" spc="-4" dirty="0">
                <a:latin typeface="Arial"/>
                <a:cs typeface="Arial"/>
              </a:rPr>
              <a:t>creates the parse tree of the  given input starting from leaves towards the</a:t>
            </a:r>
            <a:r>
              <a:rPr sz="2300" spc="81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root</a:t>
            </a:r>
            <a:endParaRPr sz="2300">
              <a:latin typeface="Arial"/>
              <a:cs typeface="Arial"/>
            </a:endParaRPr>
          </a:p>
          <a:p>
            <a:pPr>
              <a:spcBef>
                <a:spcPts val="9"/>
              </a:spcBef>
              <a:buClr>
                <a:srgbClr val="CC3300"/>
              </a:buClr>
              <a:buFont typeface="Arial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marL="319115" marR="145881" indent="-307718"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A bottom-up parser tries to find the </a:t>
            </a:r>
            <a:r>
              <a:rPr sz="2300" b="1" spc="-4" dirty="0">
                <a:latin typeface="Arial"/>
                <a:cs typeface="Arial"/>
              </a:rPr>
              <a:t>right-most  derivation </a:t>
            </a:r>
            <a:r>
              <a:rPr sz="2300" spc="-4" dirty="0">
                <a:latin typeface="Arial"/>
                <a:cs typeface="Arial"/>
              </a:rPr>
              <a:t>of the given input in the reverse</a:t>
            </a:r>
            <a:r>
              <a:rPr sz="2300" spc="121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order.</a:t>
            </a:r>
            <a:endParaRPr sz="2300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3100">
              <a:latin typeface="Times New Roman"/>
              <a:cs typeface="Times New Roman"/>
            </a:endParaRPr>
          </a:p>
          <a:p>
            <a:pPr marL="573268">
              <a:tabLst>
                <a:tab pos="2237797" algn="l"/>
              </a:tabLst>
            </a:pPr>
            <a:r>
              <a:rPr sz="2200" dirty="0">
                <a:latin typeface="Arial"/>
                <a:cs typeface="Arial"/>
              </a:rPr>
              <a:t>S  </a:t>
            </a:r>
            <a:r>
              <a:rPr sz="2200" spc="-4" dirty="0">
                <a:latin typeface="Symbol"/>
                <a:cs typeface="Symbol"/>
              </a:rPr>
              <a:t></a:t>
            </a:r>
            <a:r>
              <a:rPr sz="2200" spc="-4" dirty="0">
                <a:latin typeface="Times New Roman"/>
                <a:cs typeface="Times New Roman"/>
              </a:rPr>
              <a:t>  </a:t>
            </a:r>
            <a:r>
              <a:rPr sz="2200" spc="-9" dirty="0">
                <a:latin typeface="Arial"/>
                <a:cs typeface="Arial"/>
              </a:rPr>
              <a:t>...</a:t>
            </a:r>
            <a:r>
              <a:rPr sz="2200" spc="-58" dirty="0">
                <a:latin typeface="Arial"/>
                <a:cs typeface="Arial"/>
              </a:rPr>
              <a:t> </a:t>
            </a:r>
            <a:r>
              <a:rPr sz="2200" spc="-4" dirty="0">
                <a:latin typeface="Symbol"/>
                <a:cs typeface="Symbol"/>
              </a:rPr>
              <a:t></a:t>
            </a:r>
            <a:r>
              <a:rPr sz="2200" spc="40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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4" dirty="0">
                <a:latin typeface="Arial"/>
                <a:cs typeface="Arial"/>
              </a:rPr>
              <a:t>(the right-most derivation of</a:t>
            </a:r>
            <a:r>
              <a:rPr sz="2200" spc="-67" dirty="0">
                <a:latin typeface="Arial"/>
                <a:cs typeface="Arial"/>
              </a:rPr>
              <a:t> </a:t>
            </a:r>
            <a:r>
              <a:rPr sz="2200" spc="-4" dirty="0">
                <a:latin typeface="Symbol"/>
                <a:cs typeface="Symbol"/>
              </a:rPr>
              <a:t></a:t>
            </a:r>
            <a:r>
              <a:rPr sz="2200" spc="-4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678120" marR="4559" indent="833118">
              <a:lnSpc>
                <a:spcPts val="2540"/>
              </a:lnSpc>
              <a:spcBef>
                <a:spcPts val="633"/>
              </a:spcBef>
              <a:tabLst>
                <a:tab pos="1932358" algn="l"/>
              </a:tabLst>
            </a:pPr>
            <a:r>
              <a:rPr sz="2200" spc="-4" dirty="0">
                <a:latin typeface="Symbol"/>
                <a:cs typeface="Symbol"/>
              </a:rPr>
              <a:t></a:t>
            </a:r>
            <a:r>
              <a:rPr sz="2200" spc="-4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Arial"/>
                <a:cs typeface="Arial"/>
              </a:rPr>
              <a:t>(the bottom-up </a:t>
            </a:r>
            <a:r>
              <a:rPr sz="2200" spc="-4" dirty="0">
                <a:latin typeface="Arial"/>
                <a:cs typeface="Arial"/>
              </a:rPr>
              <a:t>parser finds</a:t>
            </a:r>
            <a:r>
              <a:rPr sz="2200" spc="-49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13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right-most  </a:t>
            </a:r>
            <a:r>
              <a:rPr sz="2200" spc="-4" dirty="0">
                <a:latin typeface="Arial"/>
                <a:cs typeface="Arial"/>
              </a:rPr>
              <a:t>derivation in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4" dirty="0">
                <a:latin typeface="Arial"/>
                <a:cs typeface="Arial"/>
              </a:rPr>
              <a:t>reverse</a:t>
            </a:r>
            <a:r>
              <a:rPr sz="2200" spc="22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order)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Shift-Reduce</a:t>
            </a:r>
            <a:r>
              <a:rPr spc="-22" dirty="0"/>
              <a:t> </a:t>
            </a:r>
            <a:r>
              <a:rPr spc="-4" dirty="0"/>
              <a:t>Parsing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808" y="1378100"/>
            <a:ext cx="6867814" cy="14927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4559" indent="-307718"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Handle will always appear on Top of stack, never  inside</a:t>
            </a:r>
            <a:endParaRPr sz="2300">
              <a:latin typeface="Arial"/>
              <a:cs typeface="Arial"/>
            </a:endParaRPr>
          </a:p>
          <a:p>
            <a:pPr marL="319115" marR="433085" indent="-307718">
              <a:spcBef>
                <a:spcPts val="565"/>
              </a:spcBef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Possible forms of two successive steps in any  rightmost</a:t>
            </a:r>
            <a:r>
              <a:rPr sz="2300" spc="-22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derivation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2808" y="2919110"/>
            <a:ext cx="1488785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indent="-307718"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CASE</a:t>
            </a:r>
            <a:r>
              <a:rPr sz="2300" spc="-67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1: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16182" y="3832412"/>
            <a:ext cx="2424545" cy="1344706"/>
          </a:xfrm>
          <a:custGeom>
            <a:avLst/>
            <a:gdLst/>
            <a:ahLst/>
            <a:cxnLst/>
            <a:rect l="l" t="t" r="r" b="b"/>
            <a:pathLst>
              <a:path w="2667000" h="1524000">
                <a:moveTo>
                  <a:pt x="1333500" y="0"/>
                </a:moveTo>
                <a:lnTo>
                  <a:pt x="0" y="1524000"/>
                </a:lnTo>
                <a:lnTo>
                  <a:pt x="2666999" y="1524000"/>
                </a:lnTo>
                <a:lnTo>
                  <a:pt x="133350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6276" y="4340710"/>
            <a:ext cx="1529773" cy="849406"/>
          </a:xfrm>
          <a:custGeom>
            <a:avLst/>
            <a:gdLst/>
            <a:ahLst/>
            <a:cxnLst/>
            <a:rect l="l" t="t" r="r" b="b"/>
            <a:pathLst>
              <a:path w="1682750" h="962660">
                <a:moveTo>
                  <a:pt x="841247" y="0"/>
                </a:moveTo>
                <a:lnTo>
                  <a:pt x="0" y="962405"/>
                </a:lnTo>
                <a:lnTo>
                  <a:pt x="1682495" y="962405"/>
                </a:lnTo>
                <a:lnTo>
                  <a:pt x="841247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0047" y="4759586"/>
            <a:ext cx="773545" cy="430306"/>
          </a:xfrm>
          <a:custGeom>
            <a:avLst/>
            <a:gdLst/>
            <a:ahLst/>
            <a:cxnLst/>
            <a:rect l="l" t="t" r="r" b="b"/>
            <a:pathLst>
              <a:path w="850900" h="487679">
                <a:moveTo>
                  <a:pt x="425196" y="0"/>
                </a:moveTo>
                <a:lnTo>
                  <a:pt x="0" y="487679"/>
                </a:lnTo>
                <a:lnTo>
                  <a:pt x="850392" y="487679"/>
                </a:lnTo>
                <a:lnTo>
                  <a:pt x="425196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80111" y="5085004"/>
            <a:ext cx="138545" cy="201706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0" y="228600"/>
                </a:lnTo>
                <a:lnTo>
                  <a:pt x="152400" y="2286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68980" y="5072231"/>
            <a:ext cx="138545" cy="201706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0" y="228600"/>
                </a:lnTo>
                <a:lnTo>
                  <a:pt x="152400" y="2286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70116" y="5042647"/>
            <a:ext cx="138545" cy="201706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0" y="228600"/>
                </a:lnTo>
                <a:lnTo>
                  <a:pt x="152400" y="2286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78975" y="5042647"/>
            <a:ext cx="138545" cy="201706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0" y="228600"/>
                </a:lnTo>
                <a:lnTo>
                  <a:pt x="152400" y="228600"/>
                </a:lnTo>
                <a:lnTo>
                  <a:pt x="152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41864" y="3682476"/>
            <a:ext cx="160482" cy="243168"/>
          </a:xfrm>
          <a:custGeom>
            <a:avLst/>
            <a:gdLst/>
            <a:ahLst/>
            <a:cxnLst/>
            <a:rect l="l" t="t" r="r" b="b"/>
            <a:pathLst>
              <a:path w="176530" h="275589">
                <a:moveTo>
                  <a:pt x="0" y="0"/>
                </a:moveTo>
                <a:lnTo>
                  <a:pt x="0" y="275082"/>
                </a:lnTo>
                <a:lnTo>
                  <a:pt x="176022" y="275082"/>
                </a:lnTo>
                <a:lnTo>
                  <a:pt x="1760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30318" y="3677099"/>
            <a:ext cx="162214" cy="251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24545" y="4274820"/>
            <a:ext cx="160482" cy="243168"/>
          </a:xfrm>
          <a:custGeom>
            <a:avLst/>
            <a:gdLst/>
            <a:ahLst/>
            <a:cxnLst/>
            <a:rect l="l" t="t" r="r" b="b"/>
            <a:pathLst>
              <a:path w="176530" h="275589">
                <a:moveTo>
                  <a:pt x="0" y="0"/>
                </a:moveTo>
                <a:lnTo>
                  <a:pt x="0" y="275082"/>
                </a:lnTo>
                <a:lnTo>
                  <a:pt x="176022" y="275082"/>
                </a:lnTo>
                <a:lnTo>
                  <a:pt x="1760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413000" y="4269442"/>
            <a:ext cx="173182" cy="251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spc="-4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07227" y="4672853"/>
            <a:ext cx="160482" cy="242047"/>
          </a:xfrm>
          <a:custGeom>
            <a:avLst/>
            <a:gdLst/>
            <a:ahLst/>
            <a:cxnLst/>
            <a:rect l="l" t="t" r="r" b="b"/>
            <a:pathLst>
              <a:path w="176530" h="274320">
                <a:moveTo>
                  <a:pt x="0" y="0"/>
                </a:moveTo>
                <a:lnTo>
                  <a:pt x="0" y="274320"/>
                </a:lnTo>
                <a:lnTo>
                  <a:pt x="176022" y="274320"/>
                </a:lnTo>
                <a:lnTo>
                  <a:pt x="1760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95682" y="4666802"/>
            <a:ext cx="173182" cy="251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spc="-4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17797" y="5241438"/>
            <a:ext cx="168564" cy="275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>
                <a:latin typeface="Symbol"/>
                <a:cs typeface="Symbol"/>
              </a:rPr>
              <a:t></a:t>
            </a:r>
            <a:endParaRPr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33434" y="5240992"/>
            <a:ext cx="137391" cy="249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spc="-4" dirty="0">
                <a:latin typeface="Symbol"/>
                <a:cs typeface="Symbol"/>
              </a:rPr>
              <a:t>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91525" y="5267886"/>
            <a:ext cx="108527" cy="249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spc="-4" dirty="0">
                <a:latin typeface="Symbol"/>
                <a:cs typeface="Symbol"/>
              </a:rPr>
              <a:t>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36455" y="5234716"/>
            <a:ext cx="59747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468416" algn="l"/>
              </a:tabLst>
            </a:pPr>
            <a:r>
              <a:rPr spc="67" dirty="0">
                <a:latin typeface="Times New Roman"/>
                <a:cs typeface="Times New Roman"/>
              </a:rPr>
              <a:t>y	</a:t>
            </a:r>
            <a:r>
              <a:rPr spc="63" dirty="0">
                <a:latin typeface="Times New Roman"/>
                <a:cs typeface="Times New Roman"/>
              </a:rPr>
              <a:t>z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06979" y="3966882"/>
            <a:ext cx="0" cy="268941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67495" y="4475181"/>
            <a:ext cx="13276" cy="211790"/>
          </a:xfrm>
          <a:custGeom>
            <a:avLst/>
            <a:gdLst/>
            <a:ahLst/>
            <a:cxnLst/>
            <a:rect l="l" t="t" r="r" b="b"/>
            <a:pathLst>
              <a:path w="14605" h="240029">
                <a:moveTo>
                  <a:pt x="14478" y="0"/>
                </a:moveTo>
                <a:lnTo>
                  <a:pt x="0" y="24002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57183" y="5692139"/>
            <a:ext cx="3534640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2279"/>
              </a:lnSpc>
              <a:tabLst>
                <a:tab pos="613158" algn="l"/>
              </a:tabLst>
            </a:pPr>
            <a:r>
              <a:rPr sz="2200" dirty="0">
                <a:latin typeface="Arial"/>
                <a:cs typeface="Arial"/>
              </a:rPr>
              <a:t>S </a:t>
            </a:r>
            <a:r>
              <a:rPr sz="2200" spc="520" dirty="0">
                <a:latin typeface="Arial"/>
                <a:cs typeface="Arial"/>
              </a:rPr>
              <a:t> </a:t>
            </a:r>
            <a:r>
              <a:rPr sz="2200" spc="-695" dirty="0">
                <a:latin typeface="Symbol"/>
                <a:cs typeface="Symbol"/>
              </a:rPr>
              <a:t></a:t>
            </a:r>
            <a:r>
              <a:rPr sz="3200" spc="-1043" baseline="16203" dirty="0">
                <a:latin typeface="Arial"/>
                <a:cs typeface="Arial"/>
              </a:rPr>
              <a:t>*	</a:t>
            </a:r>
            <a:r>
              <a:rPr sz="2200" spc="-36" dirty="0">
                <a:latin typeface="Symbol"/>
                <a:cs typeface="Symbol"/>
              </a:rPr>
              <a:t></a:t>
            </a:r>
            <a:r>
              <a:rPr sz="2200" spc="-36" dirty="0">
                <a:latin typeface="Times New Roman"/>
                <a:cs typeface="Times New Roman"/>
              </a:rPr>
              <a:t>A</a:t>
            </a:r>
            <a:r>
              <a:rPr sz="2200" spc="-36" dirty="0">
                <a:latin typeface="Arial"/>
                <a:cs typeface="Arial"/>
              </a:rPr>
              <a:t>z </a:t>
            </a:r>
            <a:r>
              <a:rPr sz="2200" spc="-4" dirty="0">
                <a:latin typeface="Symbol"/>
                <a:cs typeface="Symbol"/>
              </a:rPr>
              <a:t></a:t>
            </a:r>
            <a:r>
              <a:rPr sz="2200" spc="-4" dirty="0">
                <a:latin typeface="Times New Roman"/>
                <a:cs typeface="Times New Roman"/>
              </a:rPr>
              <a:t> </a:t>
            </a:r>
            <a:r>
              <a:rPr sz="2200" spc="58" dirty="0">
                <a:latin typeface="Symbol"/>
                <a:cs typeface="Symbol"/>
              </a:rPr>
              <a:t></a:t>
            </a:r>
            <a:r>
              <a:rPr sz="2200" spc="58" dirty="0">
                <a:latin typeface="Times New Roman"/>
                <a:cs typeface="Times New Roman"/>
              </a:rPr>
              <a:t>Byz </a:t>
            </a:r>
            <a:r>
              <a:rPr sz="2200" spc="-4" dirty="0">
                <a:latin typeface="Symbol"/>
                <a:cs typeface="Symbol"/>
              </a:rPr>
              <a:t></a:t>
            </a:r>
            <a:r>
              <a:rPr sz="2200" spc="183" dirty="0">
                <a:latin typeface="Times New Roman"/>
                <a:cs typeface="Times New Roman"/>
              </a:rPr>
              <a:t> </a:t>
            </a:r>
            <a:r>
              <a:rPr sz="2200" spc="27" dirty="0">
                <a:latin typeface="Symbol"/>
                <a:cs typeface="Symbol"/>
              </a:rPr>
              <a:t></a:t>
            </a:r>
            <a:r>
              <a:rPr sz="2200" spc="27" dirty="0">
                <a:latin typeface="Times New Roman"/>
                <a:cs typeface="Times New Roman"/>
              </a:rPr>
              <a:t>yz</a:t>
            </a:r>
            <a:endParaRPr sz="2200">
              <a:latin typeface="Times New Roman"/>
              <a:cs typeface="Times New Roman"/>
            </a:endParaRPr>
          </a:p>
          <a:p>
            <a:pPr marL="287204">
              <a:lnSpc>
                <a:spcPts val="1418"/>
              </a:lnSpc>
              <a:tabLst>
                <a:tab pos="1173319" algn="l"/>
                <a:tab pos="2422998" algn="l"/>
              </a:tabLst>
            </a:pPr>
            <a:r>
              <a:rPr sz="1400" dirty="0">
                <a:latin typeface="Arial"/>
                <a:cs typeface="Arial"/>
              </a:rPr>
              <a:t>rm	rm	</a:t>
            </a:r>
            <a:r>
              <a:rPr sz="1400" spc="4" dirty="0">
                <a:latin typeface="Arial"/>
                <a:cs typeface="Arial"/>
              </a:rPr>
              <a:t>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06818" y="3168127"/>
            <a:ext cx="73890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spc="-4" dirty="0">
                <a:latin typeface="Arial"/>
                <a:cs typeface="Arial"/>
              </a:rPr>
              <a:t>STACK</a:t>
            </a:r>
            <a:endParaRPr sz="1600">
              <a:latin typeface="Arial"/>
              <a:cs typeface="Arial"/>
            </a:endParaRPr>
          </a:p>
          <a:p>
            <a:pPr marL="11397">
              <a:spcBef>
                <a:spcPts val="27"/>
              </a:spcBef>
            </a:pPr>
            <a:r>
              <a:rPr sz="1600" spc="-4" dirty="0">
                <a:latin typeface="Arial"/>
                <a:cs typeface="Arial"/>
              </a:rPr>
              <a:t>$</a:t>
            </a:r>
            <a:r>
              <a:rPr sz="1600" spc="-4" dirty="0">
                <a:latin typeface="Symbol"/>
                <a:cs typeface="Symbol"/>
              </a:rPr>
              <a:t>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85860" y="3168127"/>
            <a:ext cx="6471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INPUT</a:t>
            </a:r>
            <a:endParaRPr sz="1600">
              <a:latin typeface="Arial"/>
              <a:cs typeface="Arial"/>
            </a:endParaRPr>
          </a:p>
          <a:p>
            <a:pPr marL="80349" algn="ctr">
              <a:spcBef>
                <a:spcPts val="27"/>
              </a:spcBef>
            </a:pPr>
            <a:r>
              <a:rPr sz="1600" spc="-4" dirty="0">
                <a:latin typeface="Arial"/>
                <a:cs typeface="Arial"/>
              </a:rPr>
              <a:t>yz$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06819" y="3840491"/>
            <a:ext cx="24251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spc="-4" dirty="0">
                <a:latin typeface="Arial"/>
                <a:cs typeface="Arial"/>
              </a:rPr>
              <a:t>After Reducing the</a:t>
            </a:r>
            <a:r>
              <a:rPr sz="1600" spc="-58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handle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06818" y="4273498"/>
            <a:ext cx="523009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spc="-4" dirty="0">
                <a:latin typeface="Arial"/>
                <a:cs typeface="Arial"/>
              </a:rPr>
              <a:t>$</a:t>
            </a:r>
            <a:r>
              <a:rPr sz="1600" spc="-9" dirty="0">
                <a:latin typeface="Symbol"/>
                <a:cs typeface="Symbol"/>
              </a:rPr>
              <a:t></a:t>
            </a:r>
            <a:r>
              <a:rPr sz="1600" dirty="0">
                <a:latin typeface="Symbol"/>
                <a:cs typeface="Symbol"/>
              </a:rPr>
              <a:t></a:t>
            </a:r>
            <a:r>
              <a:rPr sz="160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831108" y="4273498"/>
            <a:ext cx="346364" cy="251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spc="-9" dirty="0">
                <a:latin typeface="Arial"/>
                <a:cs typeface="Arial"/>
              </a:rPr>
              <a:t>yz$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06841" y="4700442"/>
            <a:ext cx="170930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spc="-4" dirty="0">
                <a:latin typeface="Arial"/>
                <a:cs typeface="Arial"/>
              </a:rPr>
              <a:t>Shifting </a:t>
            </a:r>
            <a:r>
              <a:rPr sz="1600" dirty="0">
                <a:latin typeface="Arial"/>
                <a:cs typeface="Arial"/>
              </a:rPr>
              <a:t>from</a:t>
            </a:r>
            <a:r>
              <a:rPr sz="1600" spc="-6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Input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06841" y="5133449"/>
            <a:ext cx="626918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spc="-4" dirty="0">
                <a:latin typeface="Arial"/>
                <a:cs typeface="Arial"/>
              </a:rPr>
              <a:t>$</a:t>
            </a:r>
            <a:r>
              <a:rPr sz="1600" spc="-9" dirty="0">
                <a:latin typeface="Symbol"/>
                <a:cs typeface="Symbol"/>
              </a:rPr>
              <a:t></a:t>
            </a:r>
            <a:r>
              <a:rPr sz="1600" dirty="0">
                <a:latin typeface="Symbol"/>
                <a:cs typeface="Symbol"/>
              </a:rPr>
              <a:t></a:t>
            </a:r>
            <a:r>
              <a:rPr sz="1600" spc="-4" dirty="0">
                <a:latin typeface="Arial"/>
                <a:cs typeface="Arial"/>
              </a:rPr>
              <a:t>By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935040" y="5133449"/>
            <a:ext cx="243032" cy="251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spc="-9" dirty="0">
                <a:latin typeface="Arial"/>
                <a:cs typeface="Arial"/>
              </a:rPr>
              <a:t>z$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06864" y="5561065"/>
            <a:ext cx="176703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spc="-4" dirty="0">
                <a:latin typeface="Arial"/>
                <a:cs typeface="Arial"/>
              </a:rPr>
              <a:t>Reduce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handle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06864" y="5993377"/>
            <a:ext cx="408709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spc="-4" dirty="0">
                <a:latin typeface="Arial"/>
                <a:cs typeface="Arial"/>
              </a:rPr>
              <a:t>$</a:t>
            </a:r>
            <a:r>
              <a:rPr sz="1600" spc="-4" dirty="0">
                <a:latin typeface="Symbol"/>
                <a:cs typeface="Symbol"/>
              </a:rPr>
              <a:t></a:t>
            </a:r>
            <a:r>
              <a:rPr sz="160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948034" y="5993377"/>
            <a:ext cx="243032" cy="251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spc="-9" dirty="0">
                <a:latin typeface="Arial"/>
                <a:cs typeface="Arial"/>
              </a:rPr>
              <a:t>z$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Shift-Reduce</a:t>
            </a:r>
            <a:r>
              <a:rPr spc="-22" dirty="0"/>
              <a:t> </a:t>
            </a:r>
            <a:r>
              <a:rPr spc="-4" dirty="0"/>
              <a:t>Parsing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808" y="1378099"/>
            <a:ext cx="1371023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indent="-307718"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Case</a:t>
            </a:r>
            <a:r>
              <a:rPr sz="2300" spc="-67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2: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9818" y="2017059"/>
            <a:ext cx="3048000" cy="1344706"/>
          </a:xfrm>
          <a:custGeom>
            <a:avLst/>
            <a:gdLst/>
            <a:ahLst/>
            <a:cxnLst/>
            <a:rect l="l" t="t" r="r" b="b"/>
            <a:pathLst>
              <a:path w="3352800" h="1524000">
                <a:moveTo>
                  <a:pt x="1676400" y="0"/>
                </a:moveTo>
                <a:lnTo>
                  <a:pt x="0" y="1524000"/>
                </a:lnTo>
                <a:lnTo>
                  <a:pt x="3352800" y="1524000"/>
                </a:lnTo>
                <a:lnTo>
                  <a:pt x="167640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7677" y="2932803"/>
            <a:ext cx="774123" cy="430306"/>
          </a:xfrm>
          <a:custGeom>
            <a:avLst/>
            <a:gdLst/>
            <a:ahLst/>
            <a:cxnLst/>
            <a:rect l="l" t="t" r="r" b="b"/>
            <a:pathLst>
              <a:path w="851535" h="487679">
                <a:moveTo>
                  <a:pt x="425957" y="0"/>
                </a:moveTo>
                <a:lnTo>
                  <a:pt x="0" y="487679"/>
                </a:lnTo>
                <a:lnTo>
                  <a:pt x="851154" y="487679"/>
                </a:lnTo>
                <a:lnTo>
                  <a:pt x="425957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5936" y="2932803"/>
            <a:ext cx="773545" cy="430306"/>
          </a:xfrm>
          <a:custGeom>
            <a:avLst/>
            <a:gdLst/>
            <a:ahLst/>
            <a:cxnLst/>
            <a:rect l="l" t="t" r="r" b="b"/>
            <a:pathLst>
              <a:path w="850900" h="487679">
                <a:moveTo>
                  <a:pt x="425195" y="0"/>
                </a:moveTo>
                <a:lnTo>
                  <a:pt x="0" y="487679"/>
                </a:lnTo>
                <a:lnTo>
                  <a:pt x="850391" y="487679"/>
                </a:lnTo>
                <a:lnTo>
                  <a:pt x="425195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63979" y="3244103"/>
            <a:ext cx="138545" cy="201706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0" y="228600"/>
                </a:lnTo>
                <a:lnTo>
                  <a:pt x="152400" y="2286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76550" y="3248136"/>
            <a:ext cx="138545" cy="201706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0" y="228600"/>
                </a:lnTo>
                <a:lnTo>
                  <a:pt x="152400" y="2286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47207" y="3227294"/>
            <a:ext cx="138545" cy="201706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0" y="228600"/>
                </a:lnTo>
                <a:lnTo>
                  <a:pt x="152400" y="2286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76005" y="3227294"/>
            <a:ext cx="138545" cy="201706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0" y="228600"/>
                </a:lnTo>
                <a:lnTo>
                  <a:pt x="152400" y="2286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24545" y="1949824"/>
            <a:ext cx="160482" cy="242047"/>
          </a:xfrm>
          <a:custGeom>
            <a:avLst/>
            <a:gdLst/>
            <a:ahLst/>
            <a:cxnLst/>
            <a:rect l="l" t="t" r="r" b="b"/>
            <a:pathLst>
              <a:path w="176530" h="274319">
                <a:moveTo>
                  <a:pt x="0" y="0"/>
                </a:moveTo>
                <a:lnTo>
                  <a:pt x="0" y="274319"/>
                </a:lnTo>
                <a:lnTo>
                  <a:pt x="176022" y="274319"/>
                </a:lnTo>
                <a:lnTo>
                  <a:pt x="1760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13000" y="1943772"/>
            <a:ext cx="162214" cy="251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01091" y="2769421"/>
            <a:ext cx="160482" cy="242047"/>
          </a:xfrm>
          <a:custGeom>
            <a:avLst/>
            <a:gdLst/>
            <a:ahLst/>
            <a:cxnLst/>
            <a:rect l="l" t="t" r="r" b="b"/>
            <a:pathLst>
              <a:path w="176530" h="274320">
                <a:moveTo>
                  <a:pt x="0" y="0"/>
                </a:moveTo>
                <a:lnTo>
                  <a:pt x="0" y="274320"/>
                </a:lnTo>
                <a:lnTo>
                  <a:pt x="176022" y="274320"/>
                </a:lnTo>
                <a:lnTo>
                  <a:pt x="1760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30434" y="2799004"/>
            <a:ext cx="160482" cy="242047"/>
          </a:xfrm>
          <a:custGeom>
            <a:avLst/>
            <a:gdLst/>
            <a:ahLst/>
            <a:cxnLst/>
            <a:rect l="l" t="t" r="r" b="b"/>
            <a:pathLst>
              <a:path w="176529" h="274320">
                <a:moveTo>
                  <a:pt x="0" y="0"/>
                </a:moveTo>
                <a:lnTo>
                  <a:pt x="0" y="274320"/>
                </a:lnTo>
                <a:lnTo>
                  <a:pt x="176022" y="274320"/>
                </a:lnTo>
                <a:lnTo>
                  <a:pt x="1760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105728" y="2792953"/>
            <a:ext cx="826654" cy="877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34"/>
            <a:r>
              <a:rPr sz="1600" b="1" spc="-4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42"/>
              </a:spcBef>
            </a:pPr>
            <a:endParaRPr sz="2300">
              <a:latin typeface="Times New Roman"/>
              <a:cs typeface="Times New Roman"/>
            </a:endParaRPr>
          </a:p>
          <a:p>
            <a:pPr marL="11397">
              <a:tabLst>
                <a:tab pos="694646" algn="l"/>
              </a:tabLst>
            </a:pPr>
            <a:r>
              <a:rPr spc="67" dirty="0">
                <a:latin typeface="Times New Roman"/>
                <a:cs typeface="Times New Roman"/>
              </a:rPr>
              <a:t>y	</a:t>
            </a:r>
            <a:r>
              <a:rPr spc="63" dirty="0">
                <a:latin typeface="Times New Roman"/>
                <a:cs typeface="Times New Roman"/>
              </a:rPr>
              <a:t>z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98518" y="2151530"/>
            <a:ext cx="495300" cy="589990"/>
          </a:xfrm>
          <a:custGeom>
            <a:avLst/>
            <a:gdLst/>
            <a:ahLst/>
            <a:cxnLst/>
            <a:rect l="l" t="t" r="r" b="b"/>
            <a:pathLst>
              <a:path w="544830" h="668655">
                <a:moveTo>
                  <a:pt x="544829" y="0"/>
                </a:moveTo>
                <a:lnTo>
                  <a:pt x="0" y="668274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63091" y="2218765"/>
            <a:ext cx="554182" cy="537882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609600" y="609599"/>
                </a:lnTo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95728" y="2763371"/>
            <a:ext cx="3851564" cy="1926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463941" algn="ctr"/>
            <a:r>
              <a:rPr sz="1600" b="1" spc="-4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1539732" algn="ctr">
              <a:spcBef>
                <a:spcPts val="1140"/>
              </a:spcBef>
              <a:tabLst>
                <a:tab pos="649058" algn="l"/>
                <a:tab pos="1286149" algn="l"/>
              </a:tabLst>
            </a:pPr>
            <a:r>
              <a:rPr sz="2700" spc="-6" baseline="1388" dirty="0">
                <a:latin typeface="Symbol"/>
                <a:cs typeface="Symbol"/>
              </a:rPr>
              <a:t></a:t>
            </a:r>
            <a:r>
              <a:rPr sz="2700" spc="-6" baseline="1388" dirty="0">
                <a:latin typeface="Times New Roman"/>
                <a:cs typeface="Times New Roman"/>
              </a:rPr>
              <a:t>	</a:t>
            </a:r>
            <a:r>
              <a:rPr sz="1600" spc="-4" dirty="0">
                <a:latin typeface="Symbol"/>
                <a:cs typeface="Symbol"/>
              </a:rPr>
              <a:t></a:t>
            </a:r>
            <a:r>
              <a:rPr sz="2700" spc="-6" baseline="2777" dirty="0">
                <a:latin typeface="Times New Roman"/>
                <a:cs typeface="Times New Roman"/>
              </a:rPr>
              <a:t>	</a:t>
            </a:r>
            <a:r>
              <a:rPr sz="2700" spc="154" baseline="2777" dirty="0">
                <a:latin typeface="Times New Roman"/>
                <a:cs typeface="Times New Roman"/>
              </a:rPr>
              <a:t>x</a:t>
            </a:r>
            <a:endParaRPr sz="2700" baseline="2777">
              <a:latin typeface="Times New Roman"/>
              <a:cs typeface="Times New Roman"/>
            </a:endParaRPr>
          </a:p>
          <a:p>
            <a:pPr>
              <a:spcBef>
                <a:spcPts val="21"/>
              </a:spcBef>
            </a:pPr>
            <a:endParaRPr sz="1600">
              <a:latin typeface="Times New Roman"/>
              <a:cs typeface="Times New Roman"/>
            </a:endParaRPr>
          </a:p>
          <a:p>
            <a:pPr marL="11397">
              <a:lnSpc>
                <a:spcPts val="2279"/>
              </a:lnSpc>
              <a:tabLst>
                <a:tab pos="613158" algn="l"/>
              </a:tabLst>
            </a:pPr>
            <a:r>
              <a:rPr sz="2200" dirty="0">
                <a:latin typeface="Arial"/>
                <a:cs typeface="Arial"/>
              </a:rPr>
              <a:t>S </a:t>
            </a:r>
            <a:r>
              <a:rPr sz="2200" spc="520" dirty="0">
                <a:latin typeface="Arial"/>
                <a:cs typeface="Arial"/>
              </a:rPr>
              <a:t> </a:t>
            </a:r>
            <a:r>
              <a:rPr sz="2200" spc="-695" dirty="0">
                <a:latin typeface="Symbol"/>
                <a:cs typeface="Symbol"/>
              </a:rPr>
              <a:t></a:t>
            </a:r>
            <a:r>
              <a:rPr sz="3200" spc="-1043" baseline="16203" dirty="0">
                <a:latin typeface="Arial"/>
                <a:cs typeface="Arial"/>
              </a:rPr>
              <a:t>*	</a:t>
            </a:r>
            <a:r>
              <a:rPr sz="2200" spc="36" dirty="0">
                <a:latin typeface="Symbol"/>
                <a:cs typeface="Symbol"/>
              </a:rPr>
              <a:t></a:t>
            </a:r>
            <a:r>
              <a:rPr sz="2200" spc="36" dirty="0">
                <a:latin typeface="Times New Roman"/>
                <a:cs typeface="Times New Roman"/>
              </a:rPr>
              <a:t>BxA</a:t>
            </a:r>
            <a:r>
              <a:rPr sz="2200" spc="36" dirty="0">
                <a:latin typeface="Arial"/>
                <a:cs typeface="Arial"/>
              </a:rPr>
              <a:t>z </a:t>
            </a:r>
            <a:r>
              <a:rPr sz="2200" spc="-4" dirty="0">
                <a:latin typeface="Symbol"/>
                <a:cs typeface="Symbol"/>
              </a:rPr>
              <a:t></a:t>
            </a:r>
            <a:r>
              <a:rPr sz="2200" spc="-4" dirty="0">
                <a:latin typeface="Times New Roman"/>
                <a:cs typeface="Times New Roman"/>
              </a:rPr>
              <a:t> </a:t>
            </a:r>
            <a:r>
              <a:rPr sz="2200" spc="27" dirty="0">
                <a:latin typeface="Symbol"/>
                <a:cs typeface="Symbol"/>
              </a:rPr>
              <a:t></a:t>
            </a:r>
            <a:r>
              <a:rPr sz="2200" spc="27" dirty="0">
                <a:latin typeface="Arial"/>
                <a:cs typeface="Arial"/>
              </a:rPr>
              <a:t>Bx</a:t>
            </a:r>
            <a:r>
              <a:rPr sz="2200" spc="27" dirty="0">
                <a:latin typeface="Times New Roman"/>
                <a:cs typeface="Times New Roman"/>
              </a:rPr>
              <a:t>yz </a:t>
            </a:r>
            <a:r>
              <a:rPr sz="2200" spc="-4" dirty="0">
                <a:latin typeface="Symbol"/>
                <a:cs typeface="Symbol"/>
              </a:rPr>
              <a:t></a:t>
            </a:r>
            <a:r>
              <a:rPr sz="2200" spc="139" dirty="0">
                <a:latin typeface="Times New Roman"/>
                <a:cs typeface="Times New Roman"/>
              </a:rPr>
              <a:t> </a:t>
            </a:r>
            <a:r>
              <a:rPr sz="2200" spc="31" dirty="0">
                <a:latin typeface="Symbol"/>
                <a:cs typeface="Symbol"/>
              </a:rPr>
              <a:t></a:t>
            </a:r>
            <a:r>
              <a:rPr sz="2200" spc="31" dirty="0">
                <a:latin typeface="Arial"/>
                <a:cs typeface="Arial"/>
              </a:rPr>
              <a:t>x</a:t>
            </a:r>
            <a:r>
              <a:rPr sz="2200" spc="31" dirty="0">
                <a:latin typeface="Times New Roman"/>
                <a:cs typeface="Times New Roman"/>
              </a:rPr>
              <a:t>yz</a:t>
            </a:r>
            <a:endParaRPr sz="2200">
              <a:latin typeface="Times New Roman"/>
              <a:cs typeface="Times New Roman"/>
            </a:endParaRPr>
          </a:p>
          <a:p>
            <a:pPr marL="287204">
              <a:lnSpc>
                <a:spcPts val="1418"/>
              </a:lnSpc>
              <a:tabLst>
                <a:tab pos="1547140" algn="l"/>
                <a:tab pos="2746102" algn="l"/>
              </a:tabLst>
            </a:pPr>
            <a:r>
              <a:rPr sz="1400" dirty="0">
                <a:latin typeface="Arial"/>
                <a:cs typeface="Arial"/>
              </a:rPr>
              <a:t>rm	rm	</a:t>
            </a:r>
            <a:r>
              <a:rPr sz="1400" spc="4" dirty="0">
                <a:latin typeface="Arial"/>
                <a:cs typeface="Arial"/>
              </a:rPr>
              <a:t>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21366" y="1648608"/>
            <a:ext cx="73890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spc="-4" dirty="0">
                <a:latin typeface="Arial"/>
                <a:cs typeface="Arial"/>
              </a:rPr>
              <a:t>STACK</a:t>
            </a:r>
            <a:endParaRPr sz="1600">
              <a:latin typeface="Arial"/>
              <a:cs typeface="Arial"/>
            </a:endParaRPr>
          </a:p>
          <a:p>
            <a:pPr marL="11397">
              <a:spcBef>
                <a:spcPts val="18"/>
              </a:spcBef>
            </a:pPr>
            <a:r>
              <a:rPr sz="1600" spc="-4" dirty="0">
                <a:latin typeface="Arial"/>
                <a:cs typeface="Arial"/>
              </a:rPr>
              <a:t>$</a:t>
            </a:r>
            <a:r>
              <a:rPr sz="1600" spc="-4" dirty="0">
                <a:latin typeface="Symbol"/>
                <a:cs typeface="Symbol"/>
              </a:rPr>
              <a:t>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21388" y="2753274"/>
            <a:ext cx="408709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spc="-4" dirty="0">
                <a:latin typeface="Arial"/>
                <a:cs typeface="Arial"/>
              </a:rPr>
              <a:t>$</a:t>
            </a:r>
            <a:r>
              <a:rPr sz="1600" spc="-4" dirty="0">
                <a:latin typeface="Symbol"/>
                <a:cs typeface="Symbol"/>
              </a:rPr>
              <a:t></a:t>
            </a:r>
            <a:r>
              <a:rPr sz="160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21411" y="3613886"/>
            <a:ext cx="616527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spc="-4" dirty="0">
                <a:latin typeface="Arial"/>
                <a:cs typeface="Arial"/>
              </a:rPr>
              <a:t>$</a:t>
            </a:r>
            <a:r>
              <a:rPr sz="1600" spc="-4" dirty="0">
                <a:latin typeface="Symbol"/>
                <a:cs typeface="Symbol"/>
              </a:rPr>
              <a:t></a:t>
            </a:r>
            <a:r>
              <a:rPr sz="1600" spc="-4" dirty="0">
                <a:latin typeface="Arial"/>
                <a:cs typeface="Arial"/>
              </a:rPr>
              <a:t>Bxy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21411" y="4528308"/>
            <a:ext cx="651164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spc="-4" dirty="0">
                <a:latin typeface="Arial"/>
                <a:cs typeface="Arial"/>
              </a:rPr>
              <a:t>$</a:t>
            </a:r>
            <a:r>
              <a:rPr sz="1600" spc="-4" dirty="0">
                <a:latin typeface="Symbol"/>
                <a:cs typeface="Symbol"/>
              </a:rPr>
              <a:t></a:t>
            </a:r>
            <a:r>
              <a:rPr sz="1600" spc="-4" dirty="0">
                <a:latin typeface="Arial"/>
                <a:cs typeface="Arial"/>
              </a:rPr>
              <a:t>BxA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21389" y="1648609"/>
            <a:ext cx="3325668" cy="3231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559" algn="r"/>
            <a:r>
              <a:rPr sz="1600" b="1" dirty="0">
                <a:latin typeface="Arial"/>
                <a:cs typeface="Arial"/>
              </a:rPr>
              <a:t>INPUT</a:t>
            </a:r>
            <a:endParaRPr sz="1600">
              <a:latin typeface="Arial"/>
              <a:cs typeface="Arial"/>
            </a:endParaRPr>
          </a:p>
          <a:p>
            <a:pPr marL="2731856">
              <a:spcBef>
                <a:spcPts val="18"/>
              </a:spcBef>
            </a:pPr>
            <a:r>
              <a:rPr sz="1600" dirty="0">
                <a:latin typeface="Arial"/>
                <a:cs typeface="Arial"/>
              </a:rPr>
              <a:t>xyz$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41"/>
              </a:spcBef>
            </a:pPr>
            <a:endParaRPr sz="1300">
              <a:latin typeface="Times New Roman"/>
              <a:cs typeface="Times New Roman"/>
            </a:endParaRPr>
          </a:p>
          <a:p>
            <a:pPr marL="11397"/>
            <a:r>
              <a:rPr sz="1600" spc="-4" dirty="0">
                <a:latin typeface="Arial"/>
                <a:cs typeface="Arial"/>
              </a:rPr>
              <a:t>After Reducing the</a:t>
            </a:r>
            <a:r>
              <a:rPr sz="1600" spc="-58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handle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27"/>
              </a:spcBef>
            </a:pPr>
            <a:endParaRPr sz="1300">
              <a:latin typeface="Times New Roman"/>
              <a:cs typeface="Times New Roman"/>
            </a:endParaRPr>
          </a:p>
          <a:p>
            <a:pPr marR="68382" algn="r"/>
            <a:r>
              <a:rPr sz="1600" dirty="0">
                <a:latin typeface="Arial"/>
                <a:cs typeface="Arial"/>
              </a:rPr>
              <a:t>xyz$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41"/>
              </a:spcBef>
            </a:pPr>
            <a:endParaRPr sz="1300">
              <a:latin typeface="Times New Roman"/>
              <a:cs typeface="Times New Roman"/>
            </a:endParaRPr>
          </a:p>
          <a:p>
            <a:pPr marL="11397"/>
            <a:r>
              <a:rPr sz="1600" spc="-4" dirty="0">
                <a:latin typeface="Arial"/>
                <a:cs typeface="Arial"/>
              </a:rPr>
              <a:t>Shifting </a:t>
            </a:r>
            <a:r>
              <a:rPr sz="1600" dirty="0">
                <a:latin typeface="Arial"/>
                <a:cs typeface="Arial"/>
              </a:rPr>
              <a:t>from</a:t>
            </a:r>
            <a:r>
              <a:rPr sz="1600" spc="-6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Input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32"/>
              </a:spcBef>
            </a:pPr>
            <a:endParaRPr sz="1300">
              <a:latin typeface="Times New Roman"/>
              <a:cs typeface="Times New Roman"/>
            </a:endParaRPr>
          </a:p>
          <a:p>
            <a:pPr marR="69522" algn="r"/>
            <a:r>
              <a:rPr sz="1600" dirty="0">
                <a:latin typeface="Arial"/>
                <a:cs typeface="Arial"/>
              </a:rPr>
              <a:t>z</a:t>
            </a:r>
            <a:r>
              <a:rPr sz="1600" spc="-4" dirty="0">
                <a:latin typeface="Arial"/>
                <a:cs typeface="Arial"/>
              </a:rPr>
              <a:t>$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36"/>
              </a:spcBef>
            </a:pPr>
            <a:endParaRPr sz="1300">
              <a:latin typeface="Times New Roman"/>
              <a:cs typeface="Times New Roman"/>
            </a:endParaRPr>
          </a:p>
          <a:p>
            <a:pPr marL="11397"/>
            <a:r>
              <a:rPr sz="1600" spc="-4" dirty="0">
                <a:latin typeface="Arial"/>
                <a:cs typeface="Arial"/>
              </a:rPr>
              <a:t>Reducing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36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handle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4"/>
              </a:spcBef>
            </a:pPr>
            <a:endParaRPr sz="1700">
              <a:latin typeface="Times New Roman"/>
              <a:cs typeface="Times New Roman"/>
            </a:endParaRPr>
          </a:p>
          <a:p>
            <a:pPr marR="34761" algn="r"/>
            <a:r>
              <a:rPr sz="1600" dirty="0">
                <a:latin typeface="Arial"/>
                <a:cs typeface="Arial"/>
              </a:rPr>
              <a:t>z</a:t>
            </a:r>
            <a:r>
              <a:rPr sz="1600" spc="-4" dirty="0">
                <a:latin typeface="Arial"/>
                <a:cs typeface="Arial"/>
              </a:rPr>
              <a:t>$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Conflicts During Shift-Reduce</a:t>
            </a:r>
            <a:r>
              <a:rPr spc="49" dirty="0"/>
              <a:t> </a:t>
            </a:r>
            <a:r>
              <a:rPr spc="-4" dirty="0"/>
              <a:t>Parsing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820" y="1379445"/>
            <a:ext cx="7515514" cy="3070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706043" indent="-307718"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pc="-9" dirty="0">
                <a:latin typeface="Arial"/>
                <a:cs typeface="Arial"/>
              </a:rPr>
              <a:t>There </a:t>
            </a:r>
            <a:r>
              <a:rPr spc="-4" dirty="0">
                <a:latin typeface="Arial"/>
                <a:cs typeface="Arial"/>
              </a:rPr>
              <a:t>are </a:t>
            </a:r>
            <a:r>
              <a:rPr spc="-9" dirty="0">
                <a:latin typeface="Arial"/>
                <a:cs typeface="Arial"/>
              </a:rPr>
              <a:t>context-free grammars </a:t>
            </a:r>
            <a:r>
              <a:rPr spc="-4" dirty="0">
                <a:latin typeface="Arial"/>
                <a:cs typeface="Arial"/>
              </a:rPr>
              <a:t>for </a:t>
            </a:r>
            <a:r>
              <a:rPr spc="-9" dirty="0">
                <a:latin typeface="Arial"/>
                <a:cs typeface="Arial"/>
              </a:rPr>
              <a:t>which shift-reduce parsers  cannot </a:t>
            </a:r>
            <a:r>
              <a:rPr spc="-4" dirty="0">
                <a:latin typeface="Arial"/>
                <a:cs typeface="Arial"/>
              </a:rPr>
              <a:t>be</a:t>
            </a:r>
            <a:r>
              <a:rPr spc="-36"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used.</a:t>
            </a:r>
            <a:endParaRPr>
              <a:latin typeface="Arial"/>
              <a:cs typeface="Arial"/>
            </a:endParaRPr>
          </a:p>
          <a:p>
            <a:pPr marL="319115" indent="-307718">
              <a:spcBef>
                <a:spcPts val="431"/>
              </a:spcBef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pc="-4" dirty="0">
                <a:latin typeface="Arial"/>
                <a:cs typeface="Arial"/>
              </a:rPr>
              <a:t>Stack </a:t>
            </a:r>
            <a:r>
              <a:rPr spc="-9" dirty="0">
                <a:latin typeface="Arial"/>
                <a:cs typeface="Arial"/>
              </a:rPr>
              <a:t>contents </a:t>
            </a:r>
            <a:r>
              <a:rPr spc="-4" dirty="0">
                <a:latin typeface="Arial"/>
                <a:cs typeface="Arial"/>
              </a:rPr>
              <a:t>and the next input </a:t>
            </a:r>
            <a:r>
              <a:rPr spc="-9" dirty="0">
                <a:latin typeface="Arial"/>
                <a:cs typeface="Arial"/>
              </a:rPr>
              <a:t>symbol </a:t>
            </a:r>
            <a:r>
              <a:rPr spc="-4" dirty="0">
                <a:latin typeface="Arial"/>
                <a:cs typeface="Arial"/>
              </a:rPr>
              <a:t>may not </a:t>
            </a:r>
            <a:r>
              <a:rPr spc="-9" dirty="0">
                <a:latin typeface="Arial"/>
                <a:cs typeface="Arial"/>
              </a:rPr>
              <a:t>decide</a:t>
            </a:r>
            <a:r>
              <a:rPr spc="67"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action:</a:t>
            </a:r>
            <a:endParaRPr>
              <a:latin typeface="Arial"/>
              <a:cs typeface="Arial"/>
            </a:endParaRPr>
          </a:p>
          <a:p>
            <a:pPr marL="678120" marR="184631" lvl="1" indent="-256432">
              <a:spcBef>
                <a:spcPts val="489"/>
              </a:spcBef>
              <a:buClr>
                <a:srgbClr val="CC3300"/>
              </a:buClr>
              <a:buFont typeface="Arial"/>
              <a:buChar char="–"/>
              <a:tabLst>
                <a:tab pos="678120" algn="l"/>
              </a:tabLst>
            </a:pPr>
            <a:r>
              <a:rPr sz="2200" b="1" spc="-4" dirty="0">
                <a:latin typeface="Arial"/>
                <a:cs typeface="Arial"/>
              </a:rPr>
              <a:t>shift/reduce conflict</a:t>
            </a:r>
            <a:r>
              <a:rPr sz="2200" spc="-4" dirty="0">
                <a:latin typeface="Arial"/>
                <a:cs typeface="Arial"/>
              </a:rPr>
              <a:t>: </a:t>
            </a:r>
            <a:r>
              <a:rPr sz="2200" dirty="0">
                <a:latin typeface="Arial"/>
                <a:cs typeface="Arial"/>
              </a:rPr>
              <a:t>Whether </a:t>
            </a:r>
            <a:r>
              <a:rPr sz="2200" spc="-4" dirty="0">
                <a:latin typeface="Arial"/>
                <a:cs typeface="Arial"/>
              </a:rPr>
              <a:t>make a </a:t>
            </a:r>
            <a:r>
              <a:rPr sz="2200" dirty="0">
                <a:latin typeface="Arial"/>
                <a:cs typeface="Arial"/>
              </a:rPr>
              <a:t>shift </a:t>
            </a:r>
            <a:r>
              <a:rPr sz="2200" spc="-4" dirty="0">
                <a:latin typeface="Arial"/>
                <a:cs typeface="Arial"/>
              </a:rPr>
              <a:t>operation  or a</a:t>
            </a:r>
            <a:r>
              <a:rPr sz="2200" spc="-36" dirty="0">
                <a:latin typeface="Arial"/>
                <a:cs typeface="Arial"/>
              </a:rPr>
              <a:t> </a:t>
            </a:r>
            <a:r>
              <a:rPr sz="2200" spc="-9" dirty="0">
                <a:latin typeface="Arial"/>
                <a:cs typeface="Arial"/>
              </a:rPr>
              <a:t>reduction.</a:t>
            </a:r>
            <a:endParaRPr sz="2200">
              <a:latin typeface="Arial"/>
              <a:cs typeface="Arial"/>
            </a:endParaRPr>
          </a:p>
          <a:p>
            <a:pPr marL="678120" marR="563011" lvl="1" indent="-256432">
              <a:spcBef>
                <a:spcPts val="512"/>
              </a:spcBef>
              <a:buClr>
                <a:srgbClr val="CC3300"/>
              </a:buClr>
              <a:buFont typeface="Arial"/>
              <a:buChar char="–"/>
              <a:tabLst>
                <a:tab pos="678120" algn="l"/>
              </a:tabLst>
            </a:pPr>
            <a:r>
              <a:rPr sz="2200" b="1" spc="-4" dirty="0">
                <a:latin typeface="Arial"/>
                <a:cs typeface="Arial"/>
              </a:rPr>
              <a:t>reduce/reduce conflict</a:t>
            </a:r>
            <a:r>
              <a:rPr sz="2200" spc="-4" dirty="0">
                <a:latin typeface="Arial"/>
                <a:cs typeface="Arial"/>
              </a:rPr>
              <a:t>: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4" dirty="0">
                <a:latin typeface="Arial"/>
                <a:cs typeface="Arial"/>
              </a:rPr>
              <a:t>parser cannot decide  which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4" dirty="0">
                <a:latin typeface="Arial"/>
                <a:cs typeface="Arial"/>
              </a:rPr>
              <a:t>several reductions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9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make.</a:t>
            </a:r>
            <a:endParaRPr sz="2200">
              <a:latin typeface="Arial"/>
              <a:cs typeface="Arial"/>
            </a:endParaRPr>
          </a:p>
          <a:p>
            <a:pPr marL="319115" marR="4559" indent="-307718">
              <a:spcBef>
                <a:spcPts val="444"/>
              </a:spcBef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pc="-4" dirty="0">
                <a:latin typeface="Arial"/>
                <a:cs typeface="Arial"/>
              </a:rPr>
              <a:t>If a </a:t>
            </a:r>
            <a:r>
              <a:rPr spc="-9" dirty="0">
                <a:latin typeface="Arial"/>
                <a:cs typeface="Arial"/>
              </a:rPr>
              <a:t>shift-reduce parser cannot </a:t>
            </a:r>
            <a:r>
              <a:rPr spc="-4" dirty="0">
                <a:latin typeface="Arial"/>
                <a:cs typeface="Arial"/>
              </a:rPr>
              <a:t>be used for a </a:t>
            </a:r>
            <a:r>
              <a:rPr spc="-9" dirty="0">
                <a:latin typeface="Arial"/>
                <a:cs typeface="Arial"/>
              </a:rPr>
              <a:t>grammar, </a:t>
            </a:r>
            <a:r>
              <a:rPr spc="-4" dirty="0">
                <a:latin typeface="Arial"/>
                <a:cs typeface="Arial"/>
              </a:rPr>
              <a:t>that </a:t>
            </a:r>
            <a:r>
              <a:rPr spc="-9" dirty="0">
                <a:latin typeface="Arial"/>
                <a:cs typeface="Arial"/>
              </a:rPr>
              <a:t>grammar is  </a:t>
            </a:r>
            <a:r>
              <a:rPr spc="-4" dirty="0">
                <a:latin typeface="Arial"/>
                <a:cs typeface="Arial"/>
              </a:rPr>
              <a:t>called as non-LR(k)</a:t>
            </a:r>
            <a:r>
              <a:rPr spc="4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grammar.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5400" y="4724400"/>
            <a:ext cx="10668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z="1400" dirty="0" smtClean="0">
                <a:latin typeface="Arial"/>
                <a:cs typeface="Arial"/>
              </a:rPr>
              <a:t>k </a:t>
            </a:r>
            <a:r>
              <a:rPr sz="1400" spc="-4" smtClean="0">
                <a:latin typeface="Arial"/>
                <a:cs typeface="Arial"/>
              </a:rPr>
              <a:t>lookhead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4092" y="4771267"/>
            <a:ext cx="887845" cy="3047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>
              <a:lnSpc>
                <a:spcPct val="70300"/>
              </a:lnSpc>
            </a:pPr>
            <a:r>
              <a:rPr sz="1400" spc="-4" dirty="0">
                <a:latin typeface="Arial"/>
                <a:cs typeface="Arial"/>
              </a:rPr>
              <a:t>left to</a:t>
            </a:r>
            <a:r>
              <a:rPr sz="1400" spc="-58" dirty="0">
                <a:latin typeface="Arial"/>
                <a:cs typeface="Arial"/>
              </a:rPr>
              <a:t> </a:t>
            </a:r>
            <a:r>
              <a:rPr sz="1400" spc="-4" dirty="0">
                <a:latin typeface="Arial"/>
                <a:cs typeface="Arial"/>
              </a:rPr>
              <a:t>right  scanning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6460" y="4771267"/>
            <a:ext cx="947305" cy="3047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 indent="-570">
              <a:lnSpc>
                <a:spcPct val="70300"/>
              </a:lnSpc>
            </a:pPr>
            <a:r>
              <a:rPr sz="1400" spc="-4" smtClean="0">
                <a:latin typeface="Arial"/>
                <a:cs typeface="Arial"/>
              </a:rPr>
              <a:t>right</a:t>
            </a:r>
            <a:r>
              <a:rPr sz="1400" spc="4" smtClean="0">
                <a:latin typeface="Arial"/>
                <a:cs typeface="Arial"/>
              </a:rPr>
              <a:t>-</a:t>
            </a:r>
            <a:r>
              <a:rPr sz="1400" spc="-4" smtClean="0">
                <a:latin typeface="Arial"/>
                <a:cs typeface="Arial"/>
              </a:rPr>
              <a:t>mos</a:t>
            </a:r>
            <a:r>
              <a:rPr sz="1400" spc="67" smtClean="0">
                <a:latin typeface="Arial"/>
                <a:cs typeface="Arial"/>
              </a:rPr>
              <a:t>t</a:t>
            </a:r>
            <a:r>
              <a:rPr sz="1400" smtClean="0">
                <a:latin typeface="Arial"/>
                <a:cs typeface="Arial"/>
              </a:rPr>
              <a:t>  </a:t>
            </a:r>
            <a:r>
              <a:rPr sz="1400" spc="-4" dirty="0">
                <a:latin typeface="Arial"/>
                <a:cs typeface="Arial"/>
              </a:rPr>
              <a:t>derivation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2820" y="5373221"/>
            <a:ext cx="579581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indent="-307718">
              <a:buClr>
                <a:srgbClr val="CC3300"/>
              </a:buClr>
              <a:buChar char="•"/>
              <a:tabLst>
                <a:tab pos="319115" algn="l"/>
              </a:tabLst>
            </a:pPr>
            <a:r>
              <a:rPr spc="-4" dirty="0">
                <a:latin typeface="Arial"/>
                <a:cs typeface="Arial"/>
              </a:rPr>
              <a:t>An </a:t>
            </a:r>
            <a:r>
              <a:rPr spc="-9" dirty="0">
                <a:latin typeface="Arial"/>
                <a:cs typeface="Arial"/>
              </a:rPr>
              <a:t>ambiguous grammar </a:t>
            </a:r>
            <a:r>
              <a:rPr spc="-4" dirty="0">
                <a:latin typeface="Arial"/>
                <a:cs typeface="Arial"/>
              </a:rPr>
              <a:t>can </a:t>
            </a:r>
            <a:r>
              <a:rPr spc="-9" dirty="0">
                <a:latin typeface="Arial"/>
                <a:cs typeface="Arial"/>
              </a:rPr>
              <a:t>never </a:t>
            </a:r>
            <a:r>
              <a:rPr spc="-4" dirty="0">
                <a:latin typeface="Arial"/>
                <a:cs typeface="Arial"/>
              </a:rPr>
              <a:t>be a LR</a:t>
            </a:r>
            <a:r>
              <a:rPr spc="76"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grammar.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33600" y="4267200"/>
            <a:ext cx="580159" cy="475129"/>
          </a:xfrm>
          <a:custGeom>
            <a:avLst/>
            <a:gdLst/>
            <a:ahLst/>
            <a:cxnLst/>
            <a:rect l="l" t="t" r="r" b="b"/>
            <a:pathLst>
              <a:path w="638175" h="538479">
                <a:moveTo>
                  <a:pt x="582795" y="52654"/>
                </a:moveTo>
                <a:lnTo>
                  <a:pt x="576617" y="45221"/>
                </a:lnTo>
                <a:lnTo>
                  <a:pt x="1524" y="529589"/>
                </a:lnTo>
                <a:lnTo>
                  <a:pt x="0" y="532638"/>
                </a:lnTo>
                <a:lnTo>
                  <a:pt x="762" y="536448"/>
                </a:lnTo>
                <a:lnTo>
                  <a:pt x="3810" y="537972"/>
                </a:lnTo>
                <a:lnTo>
                  <a:pt x="7620" y="537210"/>
                </a:lnTo>
                <a:lnTo>
                  <a:pt x="582795" y="52654"/>
                </a:lnTo>
                <a:close/>
              </a:path>
              <a:path w="638175" h="538479">
                <a:moveTo>
                  <a:pt x="637794" y="0"/>
                </a:moveTo>
                <a:lnTo>
                  <a:pt x="555498" y="19812"/>
                </a:lnTo>
                <a:lnTo>
                  <a:pt x="576617" y="45221"/>
                </a:lnTo>
                <a:lnTo>
                  <a:pt x="585978" y="37337"/>
                </a:lnTo>
                <a:lnTo>
                  <a:pt x="589788" y="35813"/>
                </a:lnTo>
                <a:lnTo>
                  <a:pt x="592836" y="38100"/>
                </a:lnTo>
                <a:lnTo>
                  <a:pt x="594360" y="41148"/>
                </a:lnTo>
                <a:lnTo>
                  <a:pt x="594360" y="66567"/>
                </a:lnTo>
                <a:lnTo>
                  <a:pt x="604266" y="78486"/>
                </a:lnTo>
                <a:lnTo>
                  <a:pt x="637794" y="0"/>
                </a:lnTo>
                <a:close/>
              </a:path>
              <a:path w="638175" h="538479">
                <a:moveTo>
                  <a:pt x="594360" y="41148"/>
                </a:moveTo>
                <a:lnTo>
                  <a:pt x="592836" y="38100"/>
                </a:lnTo>
                <a:lnTo>
                  <a:pt x="589788" y="35813"/>
                </a:lnTo>
                <a:lnTo>
                  <a:pt x="585978" y="37337"/>
                </a:lnTo>
                <a:lnTo>
                  <a:pt x="576617" y="45221"/>
                </a:lnTo>
                <a:lnTo>
                  <a:pt x="582795" y="52654"/>
                </a:lnTo>
                <a:lnTo>
                  <a:pt x="592836" y="44196"/>
                </a:lnTo>
                <a:lnTo>
                  <a:pt x="594360" y="41148"/>
                </a:lnTo>
                <a:close/>
              </a:path>
              <a:path w="638175" h="538479">
                <a:moveTo>
                  <a:pt x="594360" y="66567"/>
                </a:moveTo>
                <a:lnTo>
                  <a:pt x="594360" y="41148"/>
                </a:lnTo>
                <a:lnTo>
                  <a:pt x="592836" y="44196"/>
                </a:lnTo>
                <a:lnTo>
                  <a:pt x="582795" y="52654"/>
                </a:lnTo>
                <a:lnTo>
                  <a:pt x="594360" y="665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8000" y="4267200"/>
            <a:ext cx="643659" cy="475129"/>
          </a:xfrm>
          <a:custGeom>
            <a:avLst/>
            <a:gdLst/>
            <a:ahLst/>
            <a:cxnLst/>
            <a:rect l="l" t="t" r="r" b="b"/>
            <a:pathLst>
              <a:path w="708025" h="538479">
                <a:moveTo>
                  <a:pt x="83820" y="16001"/>
                </a:moveTo>
                <a:lnTo>
                  <a:pt x="0" y="0"/>
                </a:lnTo>
                <a:lnTo>
                  <a:pt x="37337" y="76200"/>
                </a:lnTo>
                <a:lnTo>
                  <a:pt x="45720" y="65344"/>
                </a:lnTo>
                <a:lnTo>
                  <a:pt x="45720" y="38862"/>
                </a:lnTo>
                <a:lnTo>
                  <a:pt x="46482" y="35813"/>
                </a:lnTo>
                <a:lnTo>
                  <a:pt x="49529" y="33527"/>
                </a:lnTo>
                <a:lnTo>
                  <a:pt x="53339" y="34289"/>
                </a:lnTo>
                <a:lnTo>
                  <a:pt x="63656" y="42114"/>
                </a:lnTo>
                <a:lnTo>
                  <a:pt x="83820" y="16001"/>
                </a:lnTo>
                <a:close/>
              </a:path>
              <a:path w="708025" h="538479">
                <a:moveTo>
                  <a:pt x="63656" y="42114"/>
                </a:moveTo>
                <a:lnTo>
                  <a:pt x="53339" y="34289"/>
                </a:lnTo>
                <a:lnTo>
                  <a:pt x="49529" y="33527"/>
                </a:lnTo>
                <a:lnTo>
                  <a:pt x="46482" y="35813"/>
                </a:lnTo>
                <a:lnTo>
                  <a:pt x="45720" y="38862"/>
                </a:lnTo>
                <a:lnTo>
                  <a:pt x="48005" y="41910"/>
                </a:lnTo>
                <a:lnTo>
                  <a:pt x="57971" y="49477"/>
                </a:lnTo>
                <a:lnTo>
                  <a:pt x="63656" y="42114"/>
                </a:lnTo>
                <a:close/>
              </a:path>
              <a:path w="708025" h="538479">
                <a:moveTo>
                  <a:pt x="57971" y="49477"/>
                </a:moveTo>
                <a:lnTo>
                  <a:pt x="48005" y="41910"/>
                </a:lnTo>
                <a:lnTo>
                  <a:pt x="45720" y="38862"/>
                </a:lnTo>
                <a:lnTo>
                  <a:pt x="45720" y="65344"/>
                </a:lnTo>
                <a:lnTo>
                  <a:pt x="57971" y="49477"/>
                </a:lnTo>
                <a:close/>
              </a:path>
              <a:path w="708025" h="538479">
                <a:moveTo>
                  <a:pt x="707898" y="532638"/>
                </a:moveTo>
                <a:lnTo>
                  <a:pt x="706374" y="529589"/>
                </a:lnTo>
                <a:lnTo>
                  <a:pt x="63656" y="42114"/>
                </a:lnTo>
                <a:lnTo>
                  <a:pt x="57971" y="49477"/>
                </a:lnTo>
                <a:lnTo>
                  <a:pt x="700277" y="537210"/>
                </a:lnTo>
                <a:lnTo>
                  <a:pt x="704088" y="537972"/>
                </a:lnTo>
                <a:lnTo>
                  <a:pt x="707136" y="536448"/>
                </a:lnTo>
                <a:lnTo>
                  <a:pt x="707898" y="5326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6600" y="4267200"/>
            <a:ext cx="1944255" cy="490818"/>
          </a:xfrm>
          <a:custGeom>
            <a:avLst/>
            <a:gdLst/>
            <a:ahLst/>
            <a:cxnLst/>
            <a:rect l="l" t="t" r="r" b="b"/>
            <a:pathLst>
              <a:path w="2138679" h="556260">
                <a:moveTo>
                  <a:pt x="83058" y="0"/>
                </a:moveTo>
                <a:lnTo>
                  <a:pt x="0" y="18287"/>
                </a:lnTo>
                <a:lnTo>
                  <a:pt x="57150" y="67369"/>
                </a:lnTo>
                <a:lnTo>
                  <a:pt x="57150" y="32765"/>
                </a:lnTo>
                <a:lnTo>
                  <a:pt x="59436" y="29717"/>
                </a:lnTo>
                <a:lnTo>
                  <a:pt x="62484" y="28955"/>
                </a:lnTo>
                <a:lnTo>
                  <a:pt x="75112" y="32113"/>
                </a:lnTo>
                <a:lnTo>
                  <a:pt x="83058" y="0"/>
                </a:lnTo>
                <a:close/>
              </a:path>
              <a:path w="2138679" h="556260">
                <a:moveTo>
                  <a:pt x="75112" y="32113"/>
                </a:moveTo>
                <a:lnTo>
                  <a:pt x="62484" y="28955"/>
                </a:lnTo>
                <a:lnTo>
                  <a:pt x="59436" y="29717"/>
                </a:lnTo>
                <a:lnTo>
                  <a:pt x="57150" y="32765"/>
                </a:lnTo>
                <a:lnTo>
                  <a:pt x="57150" y="35813"/>
                </a:lnTo>
                <a:lnTo>
                  <a:pt x="60198" y="38100"/>
                </a:lnTo>
                <a:lnTo>
                  <a:pt x="72848" y="41263"/>
                </a:lnTo>
                <a:lnTo>
                  <a:pt x="75112" y="32113"/>
                </a:lnTo>
                <a:close/>
              </a:path>
              <a:path w="2138679" h="556260">
                <a:moveTo>
                  <a:pt x="72848" y="41263"/>
                </a:moveTo>
                <a:lnTo>
                  <a:pt x="60198" y="38100"/>
                </a:lnTo>
                <a:lnTo>
                  <a:pt x="57150" y="35813"/>
                </a:lnTo>
                <a:lnTo>
                  <a:pt x="57150" y="67369"/>
                </a:lnTo>
                <a:lnTo>
                  <a:pt x="64770" y="73913"/>
                </a:lnTo>
                <a:lnTo>
                  <a:pt x="72848" y="41263"/>
                </a:lnTo>
                <a:close/>
              </a:path>
              <a:path w="2138679" h="556260">
                <a:moveTo>
                  <a:pt x="2138172" y="553212"/>
                </a:moveTo>
                <a:lnTo>
                  <a:pt x="2137410" y="549401"/>
                </a:lnTo>
                <a:lnTo>
                  <a:pt x="2135124" y="547115"/>
                </a:lnTo>
                <a:lnTo>
                  <a:pt x="75112" y="32113"/>
                </a:lnTo>
                <a:lnTo>
                  <a:pt x="72848" y="41263"/>
                </a:lnTo>
                <a:lnTo>
                  <a:pt x="2132076" y="556260"/>
                </a:lnTo>
                <a:lnTo>
                  <a:pt x="2135886" y="555498"/>
                </a:lnTo>
                <a:lnTo>
                  <a:pt x="2138172" y="553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Shift-Reduce Conflict in Ambiguous Grammar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i="1" dirty="0" smtClean="0"/>
              <a:t>stmt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18" charset="2"/>
              </a:rPr>
              <a:t> </a:t>
            </a:r>
            <a:r>
              <a:rPr lang="en-US" sz="2000" b="1" dirty="0" smtClean="0">
                <a:sym typeface="Symbol" pitchFamily="18" charset="2"/>
              </a:rPr>
              <a:t>if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i="1" dirty="0" err="1" smtClean="0">
                <a:sym typeface="Symbol" pitchFamily="18" charset="2"/>
              </a:rPr>
              <a:t>expr</a:t>
            </a:r>
            <a:r>
              <a:rPr lang="en-US" sz="2000" i="1" dirty="0" smtClean="0"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b="1" dirty="0" smtClean="0">
                <a:sym typeface="Symbol" pitchFamily="18" charset="2"/>
              </a:rPr>
              <a:t>then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i="1" dirty="0" smtClean="0">
                <a:sym typeface="Symbol" pitchFamily="18" charset="2"/>
              </a:rPr>
              <a:t>stmt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ym typeface="Symbol" pitchFamily="18" charset="2"/>
              </a:rPr>
              <a:t>          |  </a:t>
            </a:r>
            <a:r>
              <a:rPr lang="en-US" sz="2000" b="1" dirty="0" smtClean="0">
                <a:sym typeface="Symbol" pitchFamily="18" charset="2"/>
              </a:rPr>
              <a:t>if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i="1" dirty="0" err="1" smtClean="0">
                <a:sym typeface="Symbol" pitchFamily="18" charset="2"/>
              </a:rPr>
              <a:t>expr</a:t>
            </a:r>
            <a:r>
              <a:rPr lang="en-US" sz="2000" i="1" dirty="0" smtClean="0"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b="1" dirty="0" smtClean="0">
                <a:sym typeface="Symbol" pitchFamily="18" charset="2"/>
              </a:rPr>
              <a:t>then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i="1" dirty="0" smtClean="0">
                <a:sym typeface="Symbol" pitchFamily="18" charset="2"/>
              </a:rPr>
              <a:t>stmt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b="1" dirty="0" smtClean="0">
                <a:sym typeface="Symbol" pitchFamily="18" charset="2"/>
              </a:rPr>
              <a:t>else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i="1" dirty="0" smtClean="0">
                <a:sym typeface="Symbol" pitchFamily="18" charset="2"/>
              </a:rPr>
              <a:t>stmt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ym typeface="Symbol" pitchFamily="18" charset="2"/>
              </a:rPr>
              <a:t> 	     |  </a:t>
            </a:r>
            <a:r>
              <a:rPr lang="en-US" sz="2000" b="1" dirty="0" smtClean="0">
                <a:sym typeface="Symbol" pitchFamily="18" charset="2"/>
              </a:rPr>
              <a:t>other</a:t>
            </a:r>
          </a:p>
          <a:p>
            <a:pPr eaLnBrk="1" hangingPunct="1">
              <a:buFontTx/>
              <a:buNone/>
            </a:pPr>
            <a:r>
              <a:rPr lang="en-US" dirty="0" smtClean="0">
                <a:sym typeface="Symbol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b="1" dirty="0" smtClean="0">
                <a:sym typeface="Symbol" pitchFamily="18" charset="2"/>
              </a:rPr>
              <a:t>     STACK					INPUT</a:t>
            </a:r>
          </a:p>
          <a:p>
            <a:pPr eaLnBrk="1" hangingPunct="1">
              <a:buFontTx/>
              <a:buNone/>
            </a:pPr>
            <a:r>
              <a:rPr lang="en-US" dirty="0" smtClean="0">
                <a:sym typeface="Symbol" pitchFamily="18" charset="2"/>
              </a:rPr>
              <a:t>     ….</a:t>
            </a:r>
            <a:r>
              <a:rPr lang="en-US" b="1" dirty="0" smtClean="0">
                <a:sym typeface="Symbol" pitchFamily="18" charset="2"/>
              </a:rPr>
              <a:t>if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i="1" dirty="0" err="1" smtClean="0">
                <a:sym typeface="Symbol" pitchFamily="18" charset="2"/>
              </a:rPr>
              <a:t>expr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b="1" dirty="0" smtClean="0">
                <a:sym typeface="Symbol" pitchFamily="18" charset="2"/>
              </a:rPr>
              <a:t>then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i="1" dirty="0" smtClean="0">
                <a:sym typeface="Symbol" pitchFamily="18" charset="2"/>
              </a:rPr>
              <a:t>stmt</a:t>
            </a:r>
            <a:r>
              <a:rPr lang="en-US" dirty="0" smtClean="0">
                <a:sym typeface="Symbol" pitchFamily="18" charset="2"/>
              </a:rPr>
              <a:t>			</a:t>
            </a:r>
            <a:r>
              <a:rPr lang="en-US" b="1" dirty="0" smtClean="0">
                <a:sym typeface="Symbol" pitchFamily="18" charset="2"/>
              </a:rPr>
              <a:t>else</a:t>
            </a:r>
            <a:r>
              <a:rPr lang="en-US" dirty="0" smtClean="0">
                <a:sym typeface="Symbol" pitchFamily="18" charset="2"/>
              </a:rPr>
              <a:t>….$</a:t>
            </a:r>
          </a:p>
          <a:p>
            <a:pPr eaLnBrk="1" hangingPunct="1"/>
            <a:endParaRPr lang="en-US" dirty="0" smtClean="0">
              <a:sym typeface="Symbol" pitchFamily="18" charset="2"/>
            </a:endParaRPr>
          </a:p>
          <a:p>
            <a:pPr eaLnBrk="1" hangingPunct="1"/>
            <a:r>
              <a:rPr lang="en-US" dirty="0" smtClean="0">
                <a:sym typeface="Symbol" pitchFamily="18" charset="2"/>
              </a:rPr>
              <a:t>We can’t decide whether to shift or reduce?</a:t>
            </a:r>
          </a:p>
          <a:p>
            <a:pPr eaLnBrk="1" hangingPunct="1"/>
            <a:endParaRPr lang="en-US" dirty="0" smtClean="0">
              <a:sym typeface="Symbol" pitchFamily="18" charset="2"/>
            </a:endParaRPr>
          </a:p>
          <a:p>
            <a:pPr eaLnBrk="1" hangingPunct="1"/>
            <a:endParaRPr lang="en-US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Reduce-Reduce Conflict in Ambiguous Grammar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495300" indent="-495300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i="1" smtClean="0"/>
              <a:t>stmt</a:t>
            </a:r>
            <a:r>
              <a:rPr lang="en-US" sz="2200" smtClean="0"/>
              <a:t> </a:t>
            </a:r>
            <a:r>
              <a:rPr lang="en-US" sz="2200" smtClean="0">
                <a:sym typeface="Symbol" pitchFamily="18" charset="2"/>
              </a:rPr>
              <a:t> </a:t>
            </a:r>
            <a:r>
              <a:rPr lang="en-US" sz="2200" b="1" smtClean="0">
                <a:sym typeface="Symbol" pitchFamily="18" charset="2"/>
              </a:rPr>
              <a:t>id</a:t>
            </a:r>
            <a:r>
              <a:rPr lang="en-US" sz="2200" smtClean="0">
                <a:sym typeface="Symbol" pitchFamily="18" charset="2"/>
              </a:rPr>
              <a:t>(</a:t>
            </a:r>
            <a:r>
              <a:rPr lang="en-US" sz="2200" i="1" smtClean="0">
                <a:sym typeface="Symbol" pitchFamily="18" charset="2"/>
              </a:rPr>
              <a:t>parameter_list</a:t>
            </a:r>
            <a:r>
              <a:rPr lang="en-US" sz="2200" smtClean="0">
                <a:sym typeface="Symbol" pitchFamily="18" charset="2"/>
              </a:rPr>
              <a:t>)</a:t>
            </a:r>
          </a:p>
          <a:p>
            <a:pPr marL="495300" indent="-495300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i="1" smtClean="0"/>
              <a:t>stmt</a:t>
            </a:r>
            <a:r>
              <a:rPr lang="en-US" sz="2200" smtClean="0"/>
              <a:t> </a:t>
            </a:r>
            <a:r>
              <a:rPr lang="en-US" sz="2200" smtClean="0">
                <a:sym typeface="Symbol" pitchFamily="18" charset="2"/>
              </a:rPr>
              <a:t> </a:t>
            </a:r>
            <a:r>
              <a:rPr lang="en-US" sz="2200" i="1" smtClean="0">
                <a:sym typeface="Symbol" pitchFamily="18" charset="2"/>
              </a:rPr>
              <a:t>expr:=expr</a:t>
            </a:r>
          </a:p>
          <a:p>
            <a:pPr marL="495300" indent="-495300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i="1" smtClean="0">
                <a:sym typeface="Symbol" pitchFamily="18" charset="2"/>
              </a:rPr>
              <a:t>parameter_list</a:t>
            </a:r>
            <a:r>
              <a:rPr lang="en-US" sz="2200" i="1" smtClean="0"/>
              <a:t> </a:t>
            </a:r>
            <a:r>
              <a:rPr lang="en-US" sz="2200" i="1" smtClean="0">
                <a:sym typeface="Symbol" pitchFamily="18" charset="2"/>
              </a:rPr>
              <a:t> parameter_list, parameter</a:t>
            </a:r>
          </a:p>
          <a:p>
            <a:pPr marL="495300" indent="-495300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i="1" smtClean="0">
                <a:sym typeface="Symbol" pitchFamily="18" charset="2"/>
              </a:rPr>
              <a:t>parameter_list</a:t>
            </a:r>
            <a:r>
              <a:rPr lang="en-US" sz="2200" i="1" smtClean="0"/>
              <a:t> </a:t>
            </a:r>
            <a:r>
              <a:rPr lang="en-US" sz="2200" i="1" smtClean="0">
                <a:sym typeface="Symbol" pitchFamily="18" charset="2"/>
              </a:rPr>
              <a:t> parameter</a:t>
            </a:r>
          </a:p>
          <a:p>
            <a:pPr marL="495300" indent="-495300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i="1" smtClean="0">
                <a:sym typeface="Symbol" pitchFamily="18" charset="2"/>
              </a:rPr>
              <a:t>parameter_list</a:t>
            </a:r>
            <a:r>
              <a:rPr lang="en-US" sz="2200" i="1" smtClean="0"/>
              <a:t> </a:t>
            </a:r>
            <a:r>
              <a:rPr lang="en-US" sz="2200" i="1" smtClean="0">
                <a:sym typeface="Symbol" pitchFamily="18" charset="2"/>
              </a:rPr>
              <a:t> </a:t>
            </a:r>
            <a:r>
              <a:rPr lang="en-US" sz="2200" b="1" smtClean="0">
                <a:sym typeface="Symbol" pitchFamily="18" charset="2"/>
              </a:rPr>
              <a:t>id</a:t>
            </a:r>
          </a:p>
          <a:p>
            <a:pPr marL="495300" indent="-495300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i="1" smtClean="0">
                <a:sym typeface="Symbol" pitchFamily="18" charset="2"/>
              </a:rPr>
              <a:t>expr</a:t>
            </a:r>
            <a:r>
              <a:rPr lang="en-US" sz="2200" smtClean="0"/>
              <a:t> </a:t>
            </a:r>
            <a:r>
              <a:rPr lang="en-US" sz="2200" smtClean="0">
                <a:sym typeface="Symbol" pitchFamily="18" charset="2"/>
              </a:rPr>
              <a:t> </a:t>
            </a:r>
            <a:r>
              <a:rPr lang="en-US" sz="2200" b="1" smtClean="0">
                <a:sym typeface="Symbol" pitchFamily="18" charset="2"/>
              </a:rPr>
              <a:t>id</a:t>
            </a:r>
            <a:r>
              <a:rPr lang="en-US" sz="2200" smtClean="0">
                <a:sym typeface="Symbol" pitchFamily="18" charset="2"/>
              </a:rPr>
              <a:t>(</a:t>
            </a:r>
            <a:r>
              <a:rPr lang="en-US" sz="2200" i="1" smtClean="0">
                <a:sym typeface="Symbol" pitchFamily="18" charset="2"/>
              </a:rPr>
              <a:t>expr_list)</a:t>
            </a:r>
          </a:p>
          <a:p>
            <a:pPr marL="495300" indent="-495300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i="1" smtClean="0">
                <a:sym typeface="Symbol" pitchFamily="18" charset="2"/>
              </a:rPr>
              <a:t>expr</a:t>
            </a:r>
            <a:r>
              <a:rPr lang="en-US" sz="2200" smtClean="0"/>
              <a:t> </a:t>
            </a:r>
            <a:r>
              <a:rPr lang="en-US" sz="2200" smtClean="0">
                <a:sym typeface="Symbol" pitchFamily="18" charset="2"/>
              </a:rPr>
              <a:t> </a:t>
            </a:r>
            <a:r>
              <a:rPr lang="en-US" sz="2200" b="1" smtClean="0">
                <a:sym typeface="Symbol" pitchFamily="18" charset="2"/>
              </a:rPr>
              <a:t>id</a:t>
            </a:r>
            <a:endParaRPr lang="en-US" sz="2200" smtClean="0">
              <a:sym typeface="Symbol" pitchFamily="18" charset="2"/>
            </a:endParaRPr>
          </a:p>
          <a:p>
            <a:pPr marL="495300" indent="-495300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i="1" smtClean="0">
                <a:sym typeface="Symbol" pitchFamily="18" charset="2"/>
              </a:rPr>
              <a:t>expr_list</a:t>
            </a:r>
            <a:r>
              <a:rPr lang="en-US" sz="2200" smtClean="0"/>
              <a:t> </a:t>
            </a:r>
            <a:r>
              <a:rPr lang="en-US" sz="2200" smtClean="0">
                <a:sym typeface="Symbol" pitchFamily="18" charset="2"/>
              </a:rPr>
              <a:t> </a:t>
            </a:r>
            <a:r>
              <a:rPr lang="en-US" sz="2200" i="1" smtClean="0">
                <a:sym typeface="Symbol" pitchFamily="18" charset="2"/>
              </a:rPr>
              <a:t>expr_list, expr</a:t>
            </a:r>
          </a:p>
          <a:p>
            <a:pPr marL="495300" indent="-495300" eaLnBrk="1" hangingPunct="1">
              <a:lnSpc>
                <a:spcPct val="90000"/>
              </a:lnSpc>
              <a:buFontTx/>
              <a:buAutoNum type="arabicPeriod"/>
            </a:pPr>
            <a:r>
              <a:rPr lang="en-US" sz="2200" i="1" smtClean="0">
                <a:sym typeface="Symbol" pitchFamily="18" charset="2"/>
              </a:rPr>
              <a:t>expr_list</a:t>
            </a:r>
            <a:r>
              <a:rPr lang="en-US" sz="2200" smtClean="0"/>
              <a:t> </a:t>
            </a:r>
            <a:r>
              <a:rPr lang="en-US" sz="2200" smtClean="0">
                <a:sym typeface="Symbol" pitchFamily="18" charset="2"/>
              </a:rPr>
              <a:t> </a:t>
            </a:r>
            <a:r>
              <a:rPr lang="en-US" sz="2200" i="1" smtClean="0">
                <a:sym typeface="Symbol" pitchFamily="18" charset="2"/>
              </a:rPr>
              <a:t>expr</a:t>
            </a:r>
          </a:p>
          <a:p>
            <a:pPr marL="495300" indent="-495300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ym typeface="Symbol" pitchFamily="18" charset="2"/>
              </a:rPr>
              <a:t> </a:t>
            </a:r>
          </a:p>
          <a:p>
            <a:pPr marL="495300" indent="-495300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ym typeface="Symbol" pitchFamily="18" charset="2"/>
              </a:rPr>
              <a:t>     STACK					INPUT</a:t>
            </a:r>
          </a:p>
          <a:p>
            <a:pPr marL="495300" indent="-495300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ym typeface="Symbol" pitchFamily="18" charset="2"/>
              </a:rPr>
              <a:t>     ….</a:t>
            </a:r>
            <a:r>
              <a:rPr lang="en-US" b="1" smtClean="0">
                <a:sym typeface="Symbol" pitchFamily="18" charset="2"/>
              </a:rPr>
              <a:t>id </a:t>
            </a:r>
            <a:r>
              <a:rPr lang="en-US" smtClean="0">
                <a:sym typeface="Symbol" pitchFamily="18" charset="2"/>
              </a:rPr>
              <a:t>( </a:t>
            </a:r>
            <a:r>
              <a:rPr lang="en-US" b="1" smtClean="0">
                <a:sym typeface="Symbol" pitchFamily="18" charset="2"/>
              </a:rPr>
              <a:t>id</a:t>
            </a:r>
            <a:r>
              <a:rPr lang="en-US" smtClean="0">
                <a:sym typeface="Symbol" pitchFamily="18" charset="2"/>
              </a:rPr>
              <a:t>					, </a:t>
            </a:r>
            <a:r>
              <a:rPr lang="en-US" b="1" smtClean="0">
                <a:sym typeface="Symbol" pitchFamily="18" charset="2"/>
              </a:rPr>
              <a:t>id </a:t>
            </a:r>
            <a:r>
              <a:rPr lang="en-US" smtClean="0">
                <a:sym typeface="Symbol" pitchFamily="18" charset="2"/>
              </a:rPr>
              <a:t>) …$</a:t>
            </a:r>
          </a:p>
          <a:p>
            <a:pPr marL="495300" indent="-495300" eaLnBrk="1" hangingPunct="1">
              <a:lnSpc>
                <a:spcPct val="90000"/>
              </a:lnSpc>
            </a:pPr>
            <a:endParaRPr lang="en-US" sz="1000" smtClean="0">
              <a:sym typeface="Symbol" pitchFamily="18" charset="2"/>
            </a:endParaRPr>
          </a:p>
          <a:p>
            <a:pPr marL="495300" indent="-495300" eaLnBrk="1" hangingPunct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We can’t decide which production will be used to reduce </a:t>
            </a:r>
            <a:r>
              <a:rPr lang="en-US" b="1" smtClean="0">
                <a:sym typeface="Symbol" pitchFamily="18" charset="2"/>
              </a:rPr>
              <a:t>id</a:t>
            </a:r>
            <a:r>
              <a:rPr lang="en-US" smtClean="0">
                <a:sym typeface="Symbol" pitchFamily="18" charset="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dirty="0"/>
              <a:t>Shift-Reduce</a:t>
            </a:r>
            <a:r>
              <a:rPr spc="-81" dirty="0"/>
              <a:t> </a:t>
            </a:r>
            <a:r>
              <a:rPr spc="-4" dirty="0"/>
              <a:t>Parsers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126" y="1378771"/>
            <a:ext cx="7158182" cy="1172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300" dirty="0">
                <a:latin typeface="Arial"/>
                <a:cs typeface="Arial"/>
              </a:rPr>
              <a:t>There are two main categories of shift-reduce</a:t>
            </a:r>
            <a:r>
              <a:rPr sz="2300" spc="-67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parsers</a:t>
            </a:r>
            <a:endParaRPr sz="2300">
              <a:latin typeface="Arial"/>
              <a:cs typeface="Arial"/>
            </a:endParaRPr>
          </a:p>
          <a:p>
            <a:pPr marL="11397">
              <a:spcBef>
                <a:spcPts val="467"/>
              </a:spcBef>
              <a:tabLst>
                <a:tab pos="421118" algn="l"/>
              </a:tabLst>
            </a:pPr>
            <a:r>
              <a:rPr sz="2000" b="1" dirty="0">
                <a:solidFill>
                  <a:srgbClr val="CD3100"/>
                </a:solidFill>
                <a:latin typeface="Arial"/>
                <a:cs typeface="Arial"/>
              </a:rPr>
              <a:t>1.	</a:t>
            </a:r>
            <a:r>
              <a:rPr sz="2000" b="1" spc="-4" dirty="0">
                <a:latin typeface="Arial"/>
                <a:cs typeface="Arial"/>
              </a:rPr>
              <a:t>Operator-Precedence</a:t>
            </a:r>
            <a:r>
              <a:rPr sz="2000" b="1" spc="-18" dirty="0">
                <a:latin typeface="Arial"/>
                <a:cs typeface="Arial"/>
              </a:rPr>
              <a:t> </a:t>
            </a:r>
            <a:r>
              <a:rPr sz="2000" b="1" spc="-4" dirty="0">
                <a:latin typeface="Arial"/>
                <a:cs typeface="Arial"/>
              </a:rPr>
              <a:t>Parser</a:t>
            </a:r>
            <a:endParaRPr sz="2000">
              <a:latin typeface="Arial"/>
              <a:cs typeface="Arial"/>
            </a:endParaRPr>
          </a:p>
          <a:p>
            <a:pPr marL="421118">
              <a:spcBef>
                <a:spcPts val="507"/>
              </a:spcBef>
              <a:tabLst>
                <a:tab pos="831410" algn="l"/>
              </a:tabLst>
            </a:pPr>
            <a:r>
              <a:rPr sz="2200" dirty="0">
                <a:solidFill>
                  <a:srgbClr val="CD3100"/>
                </a:solidFill>
                <a:latin typeface="Arial"/>
                <a:cs typeface="Arial"/>
              </a:rPr>
              <a:t>–	</a:t>
            </a:r>
            <a:r>
              <a:rPr sz="2200" spc="-4" dirty="0">
                <a:latin typeface="Arial"/>
                <a:cs typeface="Arial"/>
              </a:rPr>
              <a:t>simple, but only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4" dirty="0">
                <a:latin typeface="Arial"/>
                <a:cs typeface="Arial"/>
              </a:rPr>
              <a:t>small class of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grammars.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99488" y="2550738"/>
            <a:ext cx="2182436" cy="2294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2127" y="2537010"/>
            <a:ext cx="7110845" cy="3403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23028" marR="414280">
              <a:lnSpc>
                <a:spcPct val="125000"/>
              </a:lnSpc>
            </a:pPr>
            <a:r>
              <a:rPr sz="1400" spc="-4" dirty="0">
                <a:latin typeface="Times New Roman"/>
                <a:cs typeface="Times New Roman"/>
              </a:rPr>
              <a:t>CFG  LR  </a:t>
            </a:r>
            <a:r>
              <a:rPr sz="1400" spc="-9" dirty="0">
                <a:latin typeface="Times New Roman"/>
                <a:cs typeface="Times New Roman"/>
              </a:rPr>
              <a:t>LAL</a:t>
            </a:r>
            <a:r>
              <a:rPr sz="1400" spc="-4" dirty="0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</a:pPr>
            <a:endParaRPr sz="1300">
              <a:latin typeface="Times New Roman"/>
              <a:cs typeface="Times New Roman"/>
            </a:endParaRPr>
          </a:p>
          <a:p>
            <a:pPr marR="555033" algn="r"/>
            <a:r>
              <a:rPr sz="1400" spc="-9" dirty="0">
                <a:latin typeface="Times New Roman"/>
                <a:cs typeface="Times New Roman"/>
              </a:rPr>
              <a:t>SL</a:t>
            </a:r>
            <a:r>
              <a:rPr sz="1400" spc="-4" dirty="0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  <a:p>
            <a:pPr marL="421688" indent="-410291">
              <a:spcBef>
                <a:spcPts val="561"/>
              </a:spcBef>
              <a:buClr>
                <a:srgbClr val="CD3100"/>
              </a:buClr>
              <a:buAutoNum type="arabicPeriod" startAt="2"/>
              <a:tabLst>
                <a:tab pos="421688" algn="l"/>
              </a:tabLst>
            </a:pPr>
            <a:r>
              <a:rPr sz="2000" b="1" spc="-4" dirty="0">
                <a:latin typeface="Arial"/>
                <a:cs typeface="Arial"/>
              </a:rPr>
              <a:t>LR-Parsers</a:t>
            </a:r>
            <a:endParaRPr sz="2000">
              <a:latin typeface="Arial"/>
              <a:cs typeface="Arial"/>
            </a:endParaRPr>
          </a:p>
          <a:p>
            <a:pPr marL="729407" lvl="1" indent="-307718">
              <a:spcBef>
                <a:spcPts val="498"/>
              </a:spcBef>
              <a:buClr>
                <a:srgbClr val="CD3100"/>
              </a:buClr>
              <a:buChar char="–"/>
              <a:tabLst>
                <a:tab pos="729407" algn="l"/>
              </a:tabLst>
            </a:pPr>
            <a:r>
              <a:rPr sz="2200" spc="-4" dirty="0">
                <a:latin typeface="Arial"/>
                <a:cs typeface="Arial"/>
              </a:rPr>
              <a:t>covers </a:t>
            </a:r>
            <a:r>
              <a:rPr sz="2200" dirty="0">
                <a:latin typeface="Arial"/>
                <a:cs typeface="Arial"/>
              </a:rPr>
              <a:t>wide </a:t>
            </a:r>
            <a:r>
              <a:rPr sz="2200" spc="-4" dirty="0">
                <a:latin typeface="Arial"/>
                <a:cs typeface="Arial"/>
              </a:rPr>
              <a:t>range of</a:t>
            </a:r>
            <a:r>
              <a:rPr sz="2200" spc="-31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grammars.</a:t>
            </a:r>
            <a:endParaRPr sz="2200">
              <a:latin typeface="Arial"/>
              <a:cs typeface="Arial"/>
            </a:endParaRPr>
          </a:p>
          <a:p>
            <a:pPr marL="1105507" lvl="2" indent="-273528">
              <a:spcBef>
                <a:spcPts val="449"/>
              </a:spcBef>
              <a:buClr>
                <a:srgbClr val="CD3100"/>
              </a:buClr>
              <a:buChar char="•"/>
              <a:tabLst>
                <a:tab pos="1105507" algn="l"/>
              </a:tabLst>
            </a:pPr>
            <a:r>
              <a:rPr sz="1900" spc="-4" dirty="0">
                <a:latin typeface="Arial"/>
                <a:cs typeface="Arial"/>
              </a:rPr>
              <a:t>SLR </a:t>
            </a:r>
            <a:r>
              <a:rPr sz="1900" dirty="0">
                <a:latin typeface="Arial"/>
                <a:cs typeface="Arial"/>
              </a:rPr>
              <a:t>– </a:t>
            </a:r>
            <a:r>
              <a:rPr sz="1900" spc="-4" dirty="0">
                <a:latin typeface="Arial"/>
                <a:cs typeface="Arial"/>
              </a:rPr>
              <a:t>simple LR</a:t>
            </a:r>
            <a:r>
              <a:rPr sz="1900" spc="-81" dirty="0">
                <a:latin typeface="Arial"/>
                <a:cs typeface="Arial"/>
              </a:rPr>
              <a:t> </a:t>
            </a:r>
            <a:r>
              <a:rPr sz="1900" spc="-4" dirty="0">
                <a:latin typeface="Arial"/>
                <a:cs typeface="Arial"/>
              </a:rPr>
              <a:t>parser</a:t>
            </a:r>
            <a:endParaRPr sz="1900">
              <a:latin typeface="Arial"/>
              <a:cs typeface="Arial"/>
            </a:endParaRPr>
          </a:p>
          <a:p>
            <a:pPr marL="1105507" lvl="2" indent="-273528">
              <a:spcBef>
                <a:spcPts val="449"/>
              </a:spcBef>
              <a:buClr>
                <a:srgbClr val="CD3100"/>
              </a:buClr>
              <a:buChar char="•"/>
              <a:tabLst>
                <a:tab pos="1105507" algn="l"/>
              </a:tabLst>
            </a:pPr>
            <a:r>
              <a:rPr sz="1900" spc="-4" dirty="0">
                <a:latin typeface="Arial"/>
                <a:cs typeface="Arial"/>
              </a:rPr>
              <a:t>LR </a:t>
            </a:r>
            <a:r>
              <a:rPr sz="1900" dirty="0">
                <a:latin typeface="Arial"/>
                <a:cs typeface="Arial"/>
              </a:rPr>
              <a:t>– </a:t>
            </a:r>
            <a:r>
              <a:rPr sz="1900" spc="-4" dirty="0">
                <a:latin typeface="Arial"/>
                <a:cs typeface="Arial"/>
              </a:rPr>
              <a:t>most </a:t>
            </a:r>
            <a:r>
              <a:rPr sz="1900" spc="-9" dirty="0">
                <a:latin typeface="Arial"/>
                <a:cs typeface="Arial"/>
              </a:rPr>
              <a:t>general </a:t>
            </a:r>
            <a:r>
              <a:rPr sz="1900" spc="-4" dirty="0">
                <a:latin typeface="Arial"/>
                <a:cs typeface="Arial"/>
              </a:rPr>
              <a:t>LR</a:t>
            </a:r>
            <a:r>
              <a:rPr sz="1900" spc="-18" dirty="0">
                <a:latin typeface="Arial"/>
                <a:cs typeface="Arial"/>
              </a:rPr>
              <a:t> </a:t>
            </a:r>
            <a:r>
              <a:rPr sz="1900" spc="-9" dirty="0">
                <a:latin typeface="Arial"/>
                <a:cs typeface="Arial"/>
              </a:rPr>
              <a:t>parser</a:t>
            </a:r>
            <a:endParaRPr sz="1900">
              <a:latin typeface="Arial"/>
              <a:cs typeface="Arial"/>
            </a:endParaRPr>
          </a:p>
          <a:p>
            <a:pPr marL="1105507" lvl="2" indent="-273528">
              <a:spcBef>
                <a:spcPts val="449"/>
              </a:spcBef>
              <a:buClr>
                <a:srgbClr val="CD3100"/>
              </a:buClr>
              <a:buChar char="•"/>
              <a:tabLst>
                <a:tab pos="1105507" algn="l"/>
              </a:tabLst>
            </a:pPr>
            <a:r>
              <a:rPr sz="1900" spc="-4" dirty="0">
                <a:latin typeface="Arial"/>
                <a:cs typeface="Arial"/>
              </a:rPr>
              <a:t>LALR </a:t>
            </a:r>
            <a:r>
              <a:rPr sz="1900" dirty="0">
                <a:latin typeface="Arial"/>
                <a:cs typeface="Arial"/>
              </a:rPr>
              <a:t>– </a:t>
            </a:r>
            <a:r>
              <a:rPr sz="1900" spc="-4" dirty="0">
                <a:latin typeface="Arial"/>
                <a:cs typeface="Arial"/>
              </a:rPr>
              <a:t>intermediate LR parser </a:t>
            </a:r>
            <a:r>
              <a:rPr sz="1900" spc="-9" dirty="0">
                <a:latin typeface="Arial"/>
                <a:cs typeface="Arial"/>
              </a:rPr>
              <a:t>(lookhead </a:t>
            </a:r>
            <a:r>
              <a:rPr sz="1900" spc="-4" dirty="0">
                <a:latin typeface="Arial"/>
                <a:cs typeface="Arial"/>
              </a:rPr>
              <a:t>LR </a:t>
            </a:r>
            <a:r>
              <a:rPr sz="1900" spc="-9" dirty="0">
                <a:latin typeface="Arial"/>
                <a:cs typeface="Arial"/>
              </a:rPr>
              <a:t>parser)</a:t>
            </a:r>
            <a:endParaRPr sz="1900">
              <a:latin typeface="Arial"/>
              <a:cs typeface="Arial"/>
            </a:endParaRPr>
          </a:p>
          <a:p>
            <a:pPr marL="729407" lvl="1" indent="-307718">
              <a:spcBef>
                <a:spcPts val="417"/>
              </a:spcBef>
              <a:buClr>
                <a:srgbClr val="CD3100"/>
              </a:buClr>
              <a:buChar char="–"/>
              <a:tabLst>
                <a:tab pos="729407" algn="l"/>
              </a:tabLst>
            </a:pPr>
            <a:r>
              <a:rPr sz="1600" spc="-4" dirty="0">
                <a:latin typeface="Arial"/>
                <a:cs typeface="Arial"/>
              </a:rPr>
              <a:t>SLR, LR and LALR </a:t>
            </a:r>
            <a:r>
              <a:rPr sz="1600" spc="-9" dirty="0">
                <a:latin typeface="Arial"/>
                <a:cs typeface="Arial"/>
              </a:rPr>
              <a:t>work </a:t>
            </a:r>
            <a:r>
              <a:rPr sz="1600" spc="-4" dirty="0">
                <a:latin typeface="Arial"/>
                <a:cs typeface="Arial"/>
              </a:rPr>
              <a:t>same, only their parsing tables </a:t>
            </a:r>
            <a:r>
              <a:rPr sz="1600" dirty="0">
                <a:latin typeface="Arial"/>
                <a:cs typeface="Arial"/>
              </a:rPr>
              <a:t>are</a:t>
            </a:r>
            <a:r>
              <a:rPr sz="1600" spc="49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different.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4" dirty="0"/>
              <a:t>LR</a:t>
            </a:r>
            <a:r>
              <a:rPr spc="-76" dirty="0"/>
              <a:t> </a:t>
            </a:r>
            <a:r>
              <a:rPr spc="-4" dirty="0"/>
              <a:t>Parsers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143000"/>
            <a:ext cx="8010813" cy="5329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300" spc="4" dirty="0">
                <a:latin typeface="Arial"/>
                <a:cs typeface="Arial"/>
              </a:rPr>
              <a:t>LR </a:t>
            </a:r>
            <a:r>
              <a:rPr sz="2300" spc="-4" dirty="0">
                <a:latin typeface="Arial"/>
                <a:cs typeface="Arial"/>
              </a:rPr>
              <a:t>parsing </a:t>
            </a:r>
            <a:r>
              <a:rPr sz="2300" dirty="0">
                <a:latin typeface="Arial"/>
                <a:cs typeface="Arial"/>
              </a:rPr>
              <a:t>is </a:t>
            </a:r>
            <a:r>
              <a:rPr sz="2300" spc="-4" dirty="0">
                <a:latin typeface="Arial"/>
                <a:cs typeface="Arial"/>
              </a:rPr>
              <a:t>attractive</a:t>
            </a:r>
            <a:r>
              <a:rPr sz="2300" spc="-4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because:</a:t>
            </a:r>
            <a:endParaRPr sz="2300">
              <a:latin typeface="Arial"/>
              <a:cs typeface="Arial"/>
            </a:endParaRPr>
          </a:p>
          <a:p>
            <a:pPr marL="678690" indent="-257002">
              <a:spcBef>
                <a:spcPts val="18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z="2000" dirty="0">
                <a:latin typeface="Arial"/>
                <a:cs typeface="Arial"/>
              </a:rPr>
              <a:t>LR </a:t>
            </a:r>
            <a:r>
              <a:rPr sz="2000" spc="-4" dirty="0">
                <a:latin typeface="Arial"/>
                <a:cs typeface="Arial"/>
              </a:rPr>
              <a:t>parsing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-4" dirty="0">
                <a:latin typeface="Arial"/>
                <a:cs typeface="Arial"/>
              </a:rPr>
              <a:t>most general non-backtracking shift-reduce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parsing,</a:t>
            </a:r>
            <a:endParaRPr sz="2000">
              <a:latin typeface="Arial"/>
              <a:cs typeface="Arial"/>
            </a:endParaRPr>
          </a:p>
          <a:p>
            <a:pPr marL="678690">
              <a:spcBef>
                <a:spcPts val="215"/>
              </a:spcBef>
            </a:pPr>
            <a:r>
              <a:rPr sz="2000" spc="-4" dirty="0">
                <a:latin typeface="Arial"/>
                <a:cs typeface="Arial"/>
              </a:rPr>
              <a:t>yet it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-4" dirty="0">
                <a:latin typeface="Arial"/>
                <a:cs typeface="Arial"/>
              </a:rPr>
              <a:t>still</a:t>
            </a:r>
            <a:r>
              <a:rPr sz="2000" spc="-58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efficient.</a:t>
            </a:r>
            <a:endParaRPr sz="2000">
              <a:latin typeface="Arial"/>
              <a:cs typeface="Arial"/>
            </a:endParaRPr>
          </a:p>
          <a:p>
            <a:pPr marL="678690" marR="56985" indent="-257002" algn="just">
              <a:lnSpc>
                <a:spcPct val="109700"/>
              </a:lnSpc>
              <a:spcBef>
                <a:spcPts val="4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4" dirty="0">
                <a:latin typeface="Arial"/>
                <a:cs typeface="Arial"/>
              </a:rPr>
              <a:t>class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4" dirty="0">
                <a:latin typeface="Arial"/>
                <a:cs typeface="Arial"/>
              </a:rPr>
              <a:t>grammars </a:t>
            </a:r>
            <a:r>
              <a:rPr sz="2000" spc="-9" dirty="0">
                <a:latin typeface="Arial"/>
                <a:cs typeface="Arial"/>
              </a:rPr>
              <a:t>that </a:t>
            </a:r>
            <a:r>
              <a:rPr sz="2000" spc="-4" dirty="0">
                <a:latin typeface="Arial"/>
                <a:cs typeface="Arial"/>
              </a:rPr>
              <a:t>can be parsed </a:t>
            </a:r>
            <a:r>
              <a:rPr sz="2000" dirty="0">
                <a:latin typeface="Arial"/>
                <a:cs typeface="Arial"/>
              </a:rPr>
              <a:t>using LR </a:t>
            </a:r>
            <a:r>
              <a:rPr sz="2000" spc="-4" dirty="0">
                <a:latin typeface="Arial"/>
                <a:cs typeface="Arial"/>
              </a:rPr>
              <a:t>methods </a:t>
            </a:r>
            <a:r>
              <a:rPr sz="2000" dirty="0">
                <a:latin typeface="Arial"/>
                <a:cs typeface="Arial"/>
              </a:rPr>
              <a:t>is a  </a:t>
            </a:r>
            <a:r>
              <a:rPr sz="2000" spc="-4" dirty="0">
                <a:latin typeface="Arial"/>
                <a:cs typeface="Arial"/>
              </a:rPr>
              <a:t>proper superset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4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class of </a:t>
            </a:r>
            <a:r>
              <a:rPr sz="2000" spc="-4" dirty="0">
                <a:latin typeface="Arial"/>
                <a:cs typeface="Arial"/>
              </a:rPr>
              <a:t>grammars that can be parsed with  predictive</a:t>
            </a:r>
            <a:r>
              <a:rPr sz="2000" spc="-63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parsers.</a:t>
            </a:r>
            <a:endParaRPr sz="2000">
              <a:latin typeface="Arial"/>
              <a:cs typeface="Arial"/>
            </a:endParaRPr>
          </a:p>
          <a:p>
            <a:pPr marL="831410">
              <a:spcBef>
                <a:spcPts val="233"/>
              </a:spcBef>
              <a:tabLst>
                <a:tab pos="2639541" algn="l"/>
              </a:tabLst>
            </a:pPr>
            <a:r>
              <a:rPr sz="2000" spc="-4" dirty="0">
                <a:latin typeface="Arial"/>
                <a:cs typeface="Arial"/>
              </a:rPr>
              <a:t>LL(1)-Grammars	</a:t>
            </a:r>
            <a:r>
              <a:rPr sz="2000" spc="4" dirty="0">
                <a:latin typeface="Symbol"/>
                <a:cs typeface="Symbol"/>
              </a:rPr>
              <a:t></a:t>
            </a:r>
            <a:r>
              <a:rPr sz="2000" spc="-54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LR(1)-Grammars</a:t>
            </a:r>
            <a:endParaRPr sz="2000">
              <a:latin typeface="Arial"/>
              <a:cs typeface="Arial"/>
            </a:endParaRPr>
          </a:p>
          <a:p>
            <a:pPr marL="678690" marR="18805" indent="-257002">
              <a:lnSpc>
                <a:spcPts val="2369"/>
              </a:lnSpc>
              <a:spcBef>
                <a:spcPts val="90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z="2000" spc="-4" dirty="0">
                <a:latin typeface="Arial"/>
                <a:cs typeface="Arial"/>
              </a:rPr>
              <a:t>An LR-parser </a:t>
            </a:r>
            <a:r>
              <a:rPr sz="2000" dirty="0">
                <a:latin typeface="Arial"/>
                <a:cs typeface="Arial"/>
              </a:rPr>
              <a:t>can </a:t>
            </a:r>
            <a:r>
              <a:rPr sz="2000" spc="-4" dirty="0">
                <a:latin typeface="Arial"/>
                <a:cs typeface="Arial"/>
              </a:rPr>
              <a:t>detect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4" dirty="0">
                <a:latin typeface="Arial"/>
                <a:cs typeface="Arial"/>
              </a:rPr>
              <a:t>syntactic error as soon as it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-4" dirty="0">
                <a:latin typeface="Arial"/>
                <a:cs typeface="Arial"/>
              </a:rPr>
              <a:t>possible  to </a:t>
            </a:r>
            <a:r>
              <a:rPr sz="2000" dirty="0">
                <a:latin typeface="Arial"/>
                <a:cs typeface="Arial"/>
              </a:rPr>
              <a:t>do so a </a:t>
            </a:r>
            <a:r>
              <a:rPr sz="2000" spc="-4" dirty="0">
                <a:latin typeface="Arial"/>
                <a:cs typeface="Arial"/>
              </a:rPr>
              <a:t>left-to-right </a:t>
            </a:r>
            <a:r>
              <a:rPr sz="2000" dirty="0">
                <a:latin typeface="Arial"/>
                <a:cs typeface="Arial"/>
              </a:rPr>
              <a:t>scan of </a:t>
            </a:r>
            <a:r>
              <a:rPr sz="2000" spc="-4" dirty="0">
                <a:latin typeface="Arial"/>
                <a:cs typeface="Arial"/>
              </a:rPr>
              <a:t>the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input.</a:t>
            </a:r>
            <a:endParaRPr sz="2000">
              <a:latin typeface="Arial"/>
              <a:cs typeface="Arial"/>
            </a:endParaRPr>
          </a:p>
          <a:p>
            <a:pPr marL="678690" marR="156708" indent="-257002">
              <a:lnSpc>
                <a:spcPts val="2360"/>
              </a:lnSpc>
              <a:spcBef>
                <a:spcPts val="4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z="2000" dirty="0">
                <a:latin typeface="Arial"/>
                <a:cs typeface="Arial"/>
              </a:rPr>
              <a:t>LR </a:t>
            </a:r>
            <a:r>
              <a:rPr sz="2000" spc="-4" dirty="0">
                <a:latin typeface="Arial"/>
                <a:cs typeface="Arial"/>
              </a:rPr>
              <a:t>parsers can </a:t>
            </a:r>
            <a:r>
              <a:rPr sz="2000" dirty="0">
                <a:latin typeface="Arial"/>
                <a:cs typeface="Arial"/>
              </a:rPr>
              <a:t>be </a:t>
            </a:r>
            <a:r>
              <a:rPr sz="2000" spc="-4" dirty="0">
                <a:latin typeface="Arial"/>
                <a:cs typeface="Arial"/>
              </a:rPr>
              <a:t>constructed to recognize virtually all  programming language constructs </a:t>
            </a:r>
            <a:r>
              <a:rPr sz="2000" spc="-9" dirty="0">
                <a:latin typeface="Arial"/>
                <a:cs typeface="Arial"/>
              </a:rPr>
              <a:t>for </a:t>
            </a:r>
            <a:r>
              <a:rPr sz="2000" spc="-4" dirty="0">
                <a:latin typeface="Arial"/>
                <a:cs typeface="Arial"/>
              </a:rPr>
              <a:t>which </a:t>
            </a:r>
            <a:r>
              <a:rPr sz="2000" dirty="0">
                <a:latin typeface="Arial"/>
                <a:cs typeface="Arial"/>
              </a:rPr>
              <a:t>CFG </a:t>
            </a:r>
            <a:r>
              <a:rPr sz="2000" spc="-4">
                <a:latin typeface="Arial"/>
                <a:cs typeface="Arial"/>
              </a:rPr>
              <a:t>grammars</a:t>
            </a:r>
            <a:r>
              <a:rPr sz="2000" spc="-27">
                <a:latin typeface="Arial"/>
                <a:cs typeface="Arial"/>
              </a:rPr>
              <a:t> </a:t>
            </a:r>
            <a:r>
              <a:rPr sz="2000" smtClean="0">
                <a:latin typeface="Arial"/>
                <a:cs typeface="Arial"/>
              </a:rPr>
              <a:t>canbe</a:t>
            </a:r>
            <a:r>
              <a:rPr sz="2000" spc="-76" smtClean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written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4"/>
              </a:spcBef>
            </a:pPr>
            <a:endParaRPr sz="1900">
              <a:latin typeface="Times New Roman"/>
              <a:cs typeface="Times New Roman"/>
            </a:endParaRPr>
          </a:p>
          <a:p>
            <a:pPr marL="11397">
              <a:lnSpc>
                <a:spcPts val="2477"/>
              </a:lnSpc>
            </a:pPr>
            <a:r>
              <a:rPr sz="2200" spc="-4" dirty="0">
                <a:latin typeface="Arial"/>
                <a:cs typeface="Arial"/>
              </a:rPr>
              <a:t>Drawback of </a:t>
            </a:r>
            <a:r>
              <a:rPr sz="2200" dirty="0">
                <a:latin typeface="Arial"/>
                <a:cs typeface="Arial"/>
              </a:rPr>
              <a:t>LR</a:t>
            </a:r>
            <a:r>
              <a:rPr sz="2200" spc="-27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method:</a:t>
            </a:r>
            <a:endParaRPr sz="2200">
              <a:latin typeface="Arial"/>
              <a:cs typeface="Arial"/>
            </a:endParaRPr>
          </a:p>
          <a:p>
            <a:pPr marL="678690" indent="-257002">
              <a:lnSpc>
                <a:spcPts val="2046"/>
              </a:lnSpc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z="1900" spc="-4" dirty="0">
                <a:latin typeface="Arial"/>
                <a:cs typeface="Arial"/>
              </a:rPr>
              <a:t>Too much </a:t>
            </a:r>
            <a:r>
              <a:rPr sz="1900" spc="-9" dirty="0">
                <a:latin typeface="Arial"/>
                <a:cs typeface="Arial"/>
              </a:rPr>
              <a:t>work </a:t>
            </a:r>
            <a:r>
              <a:rPr sz="1900" dirty="0">
                <a:latin typeface="Arial"/>
                <a:cs typeface="Arial"/>
              </a:rPr>
              <a:t>to </a:t>
            </a:r>
            <a:r>
              <a:rPr sz="1900" spc="-4" dirty="0">
                <a:latin typeface="Arial"/>
                <a:cs typeface="Arial"/>
              </a:rPr>
              <a:t>construct LR </a:t>
            </a:r>
            <a:r>
              <a:rPr sz="1900" spc="-9" dirty="0">
                <a:latin typeface="Arial"/>
                <a:cs typeface="Arial"/>
              </a:rPr>
              <a:t>parser </a:t>
            </a:r>
            <a:r>
              <a:rPr sz="1900" spc="-4" dirty="0">
                <a:latin typeface="Arial"/>
                <a:cs typeface="Arial"/>
              </a:rPr>
              <a:t>by</a:t>
            </a:r>
            <a:r>
              <a:rPr sz="1900" spc="9" dirty="0">
                <a:latin typeface="Arial"/>
                <a:cs typeface="Arial"/>
              </a:rPr>
              <a:t> </a:t>
            </a:r>
            <a:r>
              <a:rPr sz="1900" spc="-9" dirty="0">
                <a:latin typeface="Arial"/>
                <a:cs typeface="Arial"/>
              </a:rPr>
              <a:t>hand</a:t>
            </a:r>
            <a:endParaRPr sz="1900">
              <a:latin typeface="Arial"/>
              <a:cs typeface="Arial"/>
            </a:endParaRPr>
          </a:p>
          <a:p>
            <a:pPr marL="1037125" lvl="1" indent="-205146">
              <a:lnSpc>
                <a:spcPts val="2046"/>
              </a:lnSpc>
              <a:buClr>
                <a:srgbClr val="CD3100"/>
              </a:buClr>
              <a:buChar char="•"/>
              <a:tabLst>
                <a:tab pos="1037125" algn="l"/>
              </a:tabLst>
            </a:pPr>
            <a:r>
              <a:rPr spc="-4" dirty="0">
                <a:latin typeface="Arial"/>
                <a:cs typeface="Arial"/>
              </a:rPr>
              <a:t>Fortunately tools (LR parsers generators) are</a:t>
            </a:r>
            <a:r>
              <a:rPr spc="-31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available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LL vs. LR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7467600" cy="4797552"/>
          </a:xfrm>
        </p:spPr>
        <p:txBody>
          <a:bodyPr/>
          <a:lstStyle/>
          <a:p>
            <a:pPr eaLnBrk="1" hangingPunct="1"/>
            <a:r>
              <a:rPr lang="en-US" dirty="0" smtClean="0"/>
              <a:t>LR (shift reduce) is more powerful than LL (predictive parsing)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Can detect a syntactic error as soon as possible.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LR is difficult to do by hand (unlike 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4" dirty="0"/>
              <a:t>LR </a:t>
            </a:r>
            <a:r>
              <a:rPr spc="-4" dirty="0"/>
              <a:t>Parsing</a:t>
            </a:r>
            <a:r>
              <a:rPr spc="-81" dirty="0"/>
              <a:t> </a:t>
            </a:r>
            <a:r>
              <a:rPr dirty="0"/>
              <a:t>Algorithm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97651" y="2340629"/>
          <a:ext cx="574963" cy="29596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963"/>
              </a:tblGrid>
              <a:tr h="32272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7" baseline="-23148" dirty="0">
                          <a:latin typeface="Arial"/>
                          <a:cs typeface="Arial"/>
                        </a:rPr>
                        <a:t>m</a:t>
                      </a:r>
                      <a:endParaRPr sz="16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384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spc="-15" baseline="-23148" dirty="0">
                          <a:latin typeface="Arial"/>
                          <a:cs typeface="Arial"/>
                        </a:rPr>
                        <a:t>m</a:t>
                      </a:r>
                      <a:endParaRPr sz="16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2400" baseline="15432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m-1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384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spc="-7" baseline="1543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m-1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3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7" baseline="-23148" dirty="0">
                          <a:latin typeface="Arial"/>
                          <a:cs typeface="Arial"/>
                        </a:rPr>
                        <a:t>1</a:t>
                      </a:r>
                      <a:endParaRPr sz="16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spc="-15" baseline="-23148" dirty="0">
                          <a:latin typeface="Arial"/>
                          <a:cs typeface="Arial"/>
                        </a:rPr>
                        <a:t>1</a:t>
                      </a:r>
                      <a:endParaRPr sz="16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896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7" baseline="-23148" dirty="0">
                          <a:latin typeface="Arial"/>
                          <a:cs typeface="Arial"/>
                        </a:rPr>
                        <a:t>0</a:t>
                      </a:r>
                      <a:endParaRPr sz="1600" baseline="-23148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920316" y="1601040"/>
          <a:ext cx="2449478" cy="3348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323"/>
                <a:gridCol w="408708"/>
                <a:gridCol w="408708"/>
                <a:gridCol w="408708"/>
                <a:gridCol w="407323"/>
                <a:gridCol w="408708"/>
              </a:tblGrid>
              <a:tr h="334831">
                <a:tc>
                  <a:txBody>
                    <a:bodyPr/>
                    <a:lstStyle/>
                    <a:p>
                      <a:pPr marL="76835">
                        <a:lnSpc>
                          <a:spcPts val="2465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aseline="-22222" dirty="0">
                          <a:latin typeface="Arial"/>
                          <a:cs typeface="Arial"/>
                        </a:rPr>
                        <a:t>1</a:t>
                      </a:r>
                      <a:endParaRPr sz="2000" baseline="-22222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2465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...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2465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aseline="-22222" dirty="0">
                          <a:latin typeface="Arial"/>
                          <a:cs typeface="Arial"/>
                        </a:rPr>
                        <a:t>i</a:t>
                      </a:r>
                      <a:endParaRPr sz="2000" baseline="-22222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465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...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465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aseline="-22222" dirty="0">
                          <a:latin typeface="Arial"/>
                          <a:cs typeface="Arial"/>
                        </a:rPr>
                        <a:t>n</a:t>
                      </a:r>
                      <a:endParaRPr sz="2000" baseline="-22222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2465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$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089044" y="4223216"/>
          <a:ext cx="4177143" cy="2374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654"/>
                <a:gridCol w="1770610"/>
                <a:gridCol w="2087879"/>
              </a:tblGrid>
              <a:tr h="672352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Action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Table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0477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terminals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$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Goto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Table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non-terminal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167204">
                <a:tc>
                  <a:txBody>
                    <a:bodyPr/>
                    <a:lstStyle/>
                    <a:p>
                      <a:pPr marL="76835" algn="just">
                        <a:lnSpc>
                          <a:spcPts val="135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76835" marR="133350" algn="just">
                        <a:lnSpc>
                          <a:spcPts val="1739"/>
                        </a:lnSpc>
                        <a:spcBef>
                          <a:spcPts val="1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t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 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  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0680" marR="478155" indent="-55244">
                        <a:lnSpc>
                          <a:spcPts val="1739"/>
                        </a:lnSpc>
                        <a:spcBef>
                          <a:spcPts val="14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four different  actions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35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84455">
                        <a:lnSpc>
                          <a:spcPts val="1735"/>
                        </a:lnSpc>
                        <a:tabLst>
                          <a:tab pos="825500" algn="l"/>
                        </a:tabLst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t	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each item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84455" marR="85725">
                        <a:lnSpc>
                          <a:spcPts val="1739"/>
                        </a:lnSpc>
                        <a:spcBef>
                          <a:spcPts val="114"/>
                        </a:spcBef>
                        <a:tabLst>
                          <a:tab pos="823594" algn="l"/>
                        </a:tabLst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	a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state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number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 t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84455" marR="2070100">
                        <a:lnSpc>
                          <a:spcPts val="1739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e  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532120" y="4908176"/>
            <a:ext cx="0" cy="1075765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76995" y="2554941"/>
            <a:ext cx="2451100" cy="589806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4982" rIns="0" bIns="0" rtlCol="0">
            <a:spAutoFit/>
          </a:bodyPr>
          <a:lstStyle/>
          <a:p>
            <a:pPr>
              <a:spcBef>
                <a:spcPts val="39"/>
              </a:spcBef>
            </a:pPr>
            <a:endParaRPr sz="2200">
              <a:latin typeface="Times New Roman"/>
              <a:cs typeface="Times New Roman"/>
            </a:endParaRPr>
          </a:p>
          <a:p>
            <a:pPr marL="143032"/>
            <a:r>
              <a:rPr sz="1600" b="1" dirty="0">
                <a:latin typeface="Arial"/>
                <a:cs typeface="Arial"/>
              </a:rPr>
              <a:t>LR </a:t>
            </a:r>
            <a:r>
              <a:rPr sz="1600" b="1" spc="-4" dirty="0">
                <a:latin typeface="Arial"/>
                <a:cs typeface="Arial"/>
              </a:rPr>
              <a:t>Parsing</a:t>
            </a:r>
            <a:r>
              <a:rPr sz="1600" b="1" spc="-54" dirty="0">
                <a:latin typeface="Arial"/>
                <a:cs typeface="Arial"/>
              </a:rPr>
              <a:t> </a:t>
            </a:r>
            <a:r>
              <a:rPr sz="1600" b="1" spc="-4" dirty="0">
                <a:latin typeface="Arial"/>
                <a:cs typeface="Arial"/>
              </a:rPr>
              <a:t>Algorithm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6144" y="1644574"/>
            <a:ext cx="2573482" cy="6899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559" algn="r"/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4" dirty="0">
                <a:latin typeface="Times New Roman"/>
                <a:cs typeface="Times New Roman"/>
              </a:rPr>
              <a:t>np</a:t>
            </a:r>
            <a:r>
              <a:rPr sz="2200" spc="-13" dirty="0">
                <a:latin typeface="Times New Roman"/>
                <a:cs typeface="Times New Roman"/>
              </a:rPr>
              <a:t>u</a:t>
            </a:r>
            <a:r>
              <a:rPr sz="2200" dirty="0">
                <a:latin typeface="Times New Roman"/>
                <a:cs typeface="Times New Roman"/>
              </a:rPr>
              <a:t>t</a:t>
            </a:r>
            <a:endParaRPr sz="2200">
              <a:latin typeface="Times New Roman"/>
              <a:cs typeface="Times New Roman"/>
            </a:endParaRPr>
          </a:p>
          <a:p>
            <a:pPr marL="11397">
              <a:spcBef>
                <a:spcPts val="108"/>
              </a:spcBef>
            </a:pPr>
            <a:r>
              <a:rPr sz="2200" spc="-4" dirty="0">
                <a:latin typeface="Times New Roman"/>
                <a:cs typeface="Times New Roman"/>
              </a:rPr>
              <a:t>stack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01127" y="2854809"/>
            <a:ext cx="730827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spc="-4" dirty="0">
                <a:latin typeface="Times New Roman"/>
                <a:cs typeface="Times New Roman"/>
              </a:rPr>
              <a:t>ou</a:t>
            </a:r>
            <a:r>
              <a:rPr sz="2200" dirty="0">
                <a:latin typeface="Times New Roman"/>
                <a:cs typeface="Times New Roman"/>
              </a:rPr>
              <a:t>t</a:t>
            </a:r>
            <a:r>
              <a:rPr sz="2200" spc="-4" dirty="0">
                <a:latin typeface="Times New Roman"/>
                <a:cs typeface="Times New Roman"/>
              </a:rPr>
              <a:t>p</a:t>
            </a:r>
            <a:r>
              <a:rPr sz="2200" spc="-13" dirty="0">
                <a:latin typeface="Times New Roman"/>
                <a:cs typeface="Times New Roman"/>
              </a:rPr>
              <a:t>u</a:t>
            </a:r>
            <a:r>
              <a:rPr sz="2200" dirty="0">
                <a:latin typeface="Times New Roman"/>
                <a:cs typeface="Times New Roman"/>
              </a:rPr>
              <a:t>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85603" y="2604695"/>
            <a:ext cx="1795895" cy="425263"/>
          </a:xfrm>
          <a:custGeom>
            <a:avLst/>
            <a:gdLst/>
            <a:ahLst/>
            <a:cxnLst/>
            <a:rect l="l" t="t" r="r" b="b"/>
            <a:pathLst>
              <a:path w="1975485" h="481964">
                <a:moveTo>
                  <a:pt x="83819" y="0"/>
                </a:moveTo>
                <a:lnTo>
                  <a:pt x="0" y="19811"/>
                </a:lnTo>
                <a:lnTo>
                  <a:pt x="57911" y="67194"/>
                </a:lnTo>
                <a:lnTo>
                  <a:pt x="57911" y="33527"/>
                </a:lnTo>
                <a:lnTo>
                  <a:pt x="59435" y="30479"/>
                </a:lnTo>
                <a:lnTo>
                  <a:pt x="64007" y="28955"/>
                </a:lnTo>
                <a:lnTo>
                  <a:pt x="76659" y="31896"/>
                </a:lnTo>
                <a:lnTo>
                  <a:pt x="83819" y="0"/>
                </a:lnTo>
                <a:close/>
              </a:path>
              <a:path w="1975485" h="481964">
                <a:moveTo>
                  <a:pt x="76659" y="31896"/>
                </a:moveTo>
                <a:lnTo>
                  <a:pt x="64007" y="28955"/>
                </a:lnTo>
                <a:lnTo>
                  <a:pt x="59435" y="30479"/>
                </a:lnTo>
                <a:lnTo>
                  <a:pt x="57911" y="33527"/>
                </a:lnTo>
                <a:lnTo>
                  <a:pt x="57911" y="36575"/>
                </a:lnTo>
                <a:lnTo>
                  <a:pt x="60959" y="38099"/>
                </a:lnTo>
                <a:lnTo>
                  <a:pt x="74557" y="41260"/>
                </a:lnTo>
                <a:lnTo>
                  <a:pt x="76659" y="31896"/>
                </a:lnTo>
                <a:close/>
              </a:path>
              <a:path w="1975485" h="481964">
                <a:moveTo>
                  <a:pt x="74557" y="41260"/>
                </a:moveTo>
                <a:lnTo>
                  <a:pt x="60959" y="38099"/>
                </a:lnTo>
                <a:lnTo>
                  <a:pt x="57911" y="36575"/>
                </a:lnTo>
                <a:lnTo>
                  <a:pt x="57911" y="67194"/>
                </a:lnTo>
                <a:lnTo>
                  <a:pt x="67055" y="74675"/>
                </a:lnTo>
                <a:lnTo>
                  <a:pt x="74557" y="41260"/>
                </a:lnTo>
                <a:close/>
              </a:path>
              <a:path w="1975485" h="481964">
                <a:moveTo>
                  <a:pt x="1975103" y="478535"/>
                </a:moveTo>
                <a:lnTo>
                  <a:pt x="1975103" y="473963"/>
                </a:lnTo>
                <a:lnTo>
                  <a:pt x="1972055" y="472439"/>
                </a:lnTo>
                <a:lnTo>
                  <a:pt x="76659" y="31896"/>
                </a:lnTo>
                <a:lnTo>
                  <a:pt x="74557" y="41260"/>
                </a:lnTo>
                <a:lnTo>
                  <a:pt x="1969007" y="481583"/>
                </a:lnTo>
                <a:lnTo>
                  <a:pt x="1973579" y="481583"/>
                </a:lnTo>
                <a:lnTo>
                  <a:pt x="1975103" y="478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60768" y="3626671"/>
            <a:ext cx="770659" cy="609600"/>
          </a:xfrm>
          <a:custGeom>
            <a:avLst/>
            <a:gdLst/>
            <a:ahLst/>
            <a:cxnLst/>
            <a:rect l="l" t="t" r="r" b="b"/>
            <a:pathLst>
              <a:path w="847725" h="690879">
                <a:moveTo>
                  <a:pt x="56430" y="638703"/>
                </a:moveTo>
                <a:lnTo>
                  <a:pt x="35051" y="612647"/>
                </a:lnTo>
                <a:lnTo>
                  <a:pt x="0" y="690371"/>
                </a:lnTo>
                <a:lnTo>
                  <a:pt x="45719" y="680396"/>
                </a:lnTo>
                <a:lnTo>
                  <a:pt x="45719" y="649223"/>
                </a:lnTo>
                <a:lnTo>
                  <a:pt x="47243" y="646175"/>
                </a:lnTo>
                <a:lnTo>
                  <a:pt x="56430" y="638703"/>
                </a:lnTo>
                <a:close/>
              </a:path>
              <a:path w="847725" h="690879">
                <a:moveTo>
                  <a:pt x="62611" y="646236"/>
                </a:moveTo>
                <a:lnTo>
                  <a:pt x="56430" y="638703"/>
                </a:lnTo>
                <a:lnTo>
                  <a:pt x="47243" y="646175"/>
                </a:lnTo>
                <a:lnTo>
                  <a:pt x="45719" y="649223"/>
                </a:lnTo>
                <a:lnTo>
                  <a:pt x="45719" y="653795"/>
                </a:lnTo>
                <a:lnTo>
                  <a:pt x="48767" y="655319"/>
                </a:lnTo>
                <a:lnTo>
                  <a:pt x="53339" y="653795"/>
                </a:lnTo>
                <a:lnTo>
                  <a:pt x="62611" y="646236"/>
                </a:lnTo>
                <a:close/>
              </a:path>
              <a:path w="847725" h="690879">
                <a:moveTo>
                  <a:pt x="83819" y="672083"/>
                </a:moveTo>
                <a:lnTo>
                  <a:pt x="62611" y="646236"/>
                </a:lnTo>
                <a:lnTo>
                  <a:pt x="53339" y="653795"/>
                </a:lnTo>
                <a:lnTo>
                  <a:pt x="48767" y="655319"/>
                </a:lnTo>
                <a:lnTo>
                  <a:pt x="45719" y="653795"/>
                </a:lnTo>
                <a:lnTo>
                  <a:pt x="45719" y="680396"/>
                </a:lnTo>
                <a:lnTo>
                  <a:pt x="83819" y="672083"/>
                </a:lnTo>
                <a:close/>
              </a:path>
              <a:path w="847725" h="690879">
                <a:moveTo>
                  <a:pt x="847343" y="4571"/>
                </a:moveTo>
                <a:lnTo>
                  <a:pt x="847343" y="1523"/>
                </a:lnTo>
                <a:lnTo>
                  <a:pt x="844295" y="0"/>
                </a:lnTo>
                <a:lnTo>
                  <a:pt x="839723" y="1523"/>
                </a:lnTo>
                <a:lnTo>
                  <a:pt x="56430" y="638703"/>
                </a:lnTo>
                <a:lnTo>
                  <a:pt x="62611" y="646236"/>
                </a:lnTo>
                <a:lnTo>
                  <a:pt x="845819" y="7619"/>
                </a:lnTo>
                <a:lnTo>
                  <a:pt x="847343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22767" y="3626671"/>
            <a:ext cx="835891" cy="609600"/>
          </a:xfrm>
          <a:custGeom>
            <a:avLst/>
            <a:gdLst/>
            <a:ahLst/>
            <a:cxnLst/>
            <a:rect l="l" t="t" r="r" b="b"/>
            <a:pathLst>
              <a:path w="919479" h="690879">
                <a:moveTo>
                  <a:pt x="861484" y="640021"/>
                </a:moveTo>
                <a:lnTo>
                  <a:pt x="7619" y="0"/>
                </a:ln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1523" y="7619"/>
                </a:lnTo>
                <a:lnTo>
                  <a:pt x="855632" y="647824"/>
                </a:lnTo>
                <a:lnTo>
                  <a:pt x="861484" y="640021"/>
                </a:lnTo>
                <a:close/>
              </a:path>
              <a:path w="919479" h="690879">
                <a:moveTo>
                  <a:pt x="873251" y="682059"/>
                </a:moveTo>
                <a:lnTo>
                  <a:pt x="873251" y="655319"/>
                </a:lnTo>
                <a:lnTo>
                  <a:pt x="868679" y="656843"/>
                </a:lnTo>
                <a:lnTo>
                  <a:pt x="865631" y="655319"/>
                </a:lnTo>
                <a:lnTo>
                  <a:pt x="855632" y="647824"/>
                </a:lnTo>
                <a:lnTo>
                  <a:pt x="835151" y="675131"/>
                </a:lnTo>
                <a:lnTo>
                  <a:pt x="873251" y="682059"/>
                </a:lnTo>
                <a:close/>
              </a:path>
              <a:path w="919479" h="690879">
                <a:moveTo>
                  <a:pt x="873251" y="655319"/>
                </a:moveTo>
                <a:lnTo>
                  <a:pt x="873251" y="652271"/>
                </a:lnTo>
                <a:lnTo>
                  <a:pt x="871727" y="647699"/>
                </a:lnTo>
                <a:lnTo>
                  <a:pt x="861484" y="640021"/>
                </a:lnTo>
                <a:lnTo>
                  <a:pt x="855632" y="647824"/>
                </a:lnTo>
                <a:lnTo>
                  <a:pt x="865631" y="655319"/>
                </a:lnTo>
                <a:lnTo>
                  <a:pt x="868679" y="656843"/>
                </a:lnTo>
                <a:lnTo>
                  <a:pt x="873251" y="655319"/>
                </a:lnTo>
                <a:close/>
              </a:path>
              <a:path w="919479" h="690879">
                <a:moveTo>
                  <a:pt x="918971" y="690371"/>
                </a:moveTo>
                <a:lnTo>
                  <a:pt x="880871" y="614171"/>
                </a:lnTo>
                <a:lnTo>
                  <a:pt x="861484" y="640021"/>
                </a:lnTo>
                <a:lnTo>
                  <a:pt x="871727" y="647699"/>
                </a:lnTo>
                <a:lnTo>
                  <a:pt x="873251" y="652271"/>
                </a:lnTo>
                <a:lnTo>
                  <a:pt x="873251" y="682059"/>
                </a:lnTo>
                <a:lnTo>
                  <a:pt x="918971" y="690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57404" y="1949824"/>
            <a:ext cx="69273" cy="609600"/>
          </a:xfrm>
          <a:custGeom>
            <a:avLst/>
            <a:gdLst/>
            <a:ahLst/>
            <a:cxnLst/>
            <a:rect l="l" t="t" r="r" b="b"/>
            <a:pathLst>
              <a:path w="76200" h="690880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4007"/>
                </a:lnTo>
                <a:lnTo>
                  <a:pt x="35051" y="59435"/>
                </a:lnTo>
                <a:lnTo>
                  <a:pt x="41147" y="59435"/>
                </a:lnTo>
                <a:lnTo>
                  <a:pt x="42671" y="64007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690880">
                <a:moveTo>
                  <a:pt x="42671" y="76199"/>
                </a:moveTo>
                <a:lnTo>
                  <a:pt x="42671" y="64007"/>
                </a:lnTo>
                <a:lnTo>
                  <a:pt x="41147" y="59435"/>
                </a:lnTo>
                <a:lnTo>
                  <a:pt x="35051" y="59435"/>
                </a:lnTo>
                <a:lnTo>
                  <a:pt x="33527" y="64007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690880">
                <a:moveTo>
                  <a:pt x="42671" y="685799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685799"/>
                </a:lnTo>
                <a:lnTo>
                  <a:pt x="35051" y="688847"/>
                </a:lnTo>
                <a:lnTo>
                  <a:pt x="38099" y="690371"/>
                </a:lnTo>
                <a:lnTo>
                  <a:pt x="41147" y="688847"/>
                </a:lnTo>
                <a:lnTo>
                  <a:pt x="42671" y="685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66658" y="3059206"/>
            <a:ext cx="1028123" cy="67235"/>
          </a:xfrm>
          <a:custGeom>
            <a:avLst/>
            <a:gdLst/>
            <a:ahLst/>
            <a:cxnLst/>
            <a:rect l="l" t="t" r="r" b="b"/>
            <a:pathLst>
              <a:path w="1130934" h="76200">
                <a:moveTo>
                  <a:pt x="1071371" y="38099"/>
                </a:moveTo>
                <a:lnTo>
                  <a:pt x="1069847" y="35051"/>
                </a:lnTo>
                <a:lnTo>
                  <a:pt x="1066799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1066799" y="42671"/>
                </a:lnTo>
                <a:lnTo>
                  <a:pt x="1069847" y="41147"/>
                </a:lnTo>
                <a:lnTo>
                  <a:pt x="1071371" y="38099"/>
                </a:lnTo>
                <a:close/>
              </a:path>
              <a:path w="1130934" h="76200">
                <a:moveTo>
                  <a:pt x="1130807" y="38099"/>
                </a:moveTo>
                <a:lnTo>
                  <a:pt x="1054607" y="0"/>
                </a:lnTo>
                <a:lnTo>
                  <a:pt x="1054607" y="33527"/>
                </a:lnTo>
                <a:lnTo>
                  <a:pt x="1066799" y="33527"/>
                </a:lnTo>
                <a:lnTo>
                  <a:pt x="1069847" y="35051"/>
                </a:lnTo>
                <a:lnTo>
                  <a:pt x="1071371" y="38099"/>
                </a:lnTo>
                <a:lnTo>
                  <a:pt x="1071371" y="67817"/>
                </a:lnTo>
                <a:lnTo>
                  <a:pt x="1130807" y="38099"/>
                </a:lnTo>
                <a:close/>
              </a:path>
              <a:path w="1130934" h="76200">
                <a:moveTo>
                  <a:pt x="1071371" y="67817"/>
                </a:moveTo>
                <a:lnTo>
                  <a:pt x="1071371" y="38099"/>
                </a:lnTo>
                <a:lnTo>
                  <a:pt x="1069847" y="41147"/>
                </a:lnTo>
                <a:lnTo>
                  <a:pt x="1066799" y="42671"/>
                </a:lnTo>
                <a:lnTo>
                  <a:pt x="1054607" y="42671"/>
                </a:lnTo>
                <a:lnTo>
                  <a:pt x="1054607" y="76199"/>
                </a:lnTo>
                <a:lnTo>
                  <a:pt x="1071371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4" dirty="0"/>
              <a:t>A </a:t>
            </a:r>
            <a:r>
              <a:rPr dirty="0"/>
              <a:t>Configuration of </a:t>
            </a:r>
            <a:r>
              <a:rPr spc="9" dirty="0"/>
              <a:t>LR </a:t>
            </a:r>
            <a:r>
              <a:rPr spc="-4" dirty="0"/>
              <a:t>Parsing</a:t>
            </a:r>
            <a:r>
              <a:rPr spc="-99" dirty="0"/>
              <a:t> </a:t>
            </a:r>
            <a:r>
              <a:rPr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127" y="1377875"/>
            <a:ext cx="7248235" cy="45807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8546" indent="-307149"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4" dirty="0">
                <a:latin typeface="Arial"/>
                <a:cs typeface="Arial"/>
              </a:rPr>
              <a:t>configuration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4" dirty="0">
                <a:latin typeface="Arial"/>
                <a:cs typeface="Arial"/>
              </a:rPr>
              <a:t>a LR </a:t>
            </a:r>
            <a:r>
              <a:rPr sz="2000" dirty="0">
                <a:latin typeface="Arial"/>
                <a:cs typeface="Arial"/>
              </a:rPr>
              <a:t>parsing</a:t>
            </a:r>
            <a:r>
              <a:rPr sz="2000" spc="-18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is:</a:t>
            </a:r>
            <a:endParaRPr sz="2000">
              <a:latin typeface="Arial"/>
              <a:cs typeface="Arial"/>
            </a:endParaRPr>
          </a:p>
          <a:p>
            <a:pPr marL="831410">
              <a:spcBef>
                <a:spcPts val="1754"/>
              </a:spcBef>
              <a:tabLst>
                <a:tab pos="3133600" algn="l"/>
              </a:tabLst>
            </a:pPr>
            <a:r>
              <a:rPr sz="2000" dirty="0">
                <a:latin typeface="Arial"/>
                <a:cs typeface="Arial"/>
              </a:rPr>
              <a:t>( </a:t>
            </a:r>
            <a:r>
              <a:rPr sz="2000" spc="-4" dirty="0">
                <a:latin typeface="Arial"/>
                <a:cs typeface="Arial"/>
              </a:rPr>
              <a:t>S</a:t>
            </a:r>
            <a:r>
              <a:rPr sz="2000" spc="-6" baseline="-22222" dirty="0">
                <a:latin typeface="Arial"/>
                <a:cs typeface="Arial"/>
              </a:rPr>
              <a:t>o  </a:t>
            </a:r>
            <a:r>
              <a:rPr sz="2000" spc="-9" dirty="0">
                <a:latin typeface="Arial"/>
                <a:cs typeface="Arial"/>
              </a:rPr>
              <a:t>X</a:t>
            </a:r>
            <a:r>
              <a:rPr sz="2000" spc="-13" baseline="-22222" dirty="0">
                <a:latin typeface="Arial"/>
                <a:cs typeface="Arial"/>
              </a:rPr>
              <a:t>1  </a:t>
            </a:r>
            <a:r>
              <a:rPr sz="2000" spc="-4" dirty="0">
                <a:latin typeface="Arial"/>
                <a:cs typeface="Arial"/>
              </a:rPr>
              <a:t>S</a:t>
            </a:r>
            <a:r>
              <a:rPr sz="2000" spc="-6" baseline="-22222" dirty="0">
                <a:latin typeface="Arial"/>
                <a:cs typeface="Arial"/>
              </a:rPr>
              <a:t>1 </a:t>
            </a:r>
            <a:r>
              <a:rPr sz="2000" dirty="0">
                <a:latin typeface="Arial"/>
                <a:cs typeface="Arial"/>
              </a:rPr>
              <a:t>... </a:t>
            </a:r>
            <a:r>
              <a:rPr sz="2000" spc="31" dirty="0">
                <a:latin typeface="Arial"/>
                <a:cs typeface="Arial"/>
              </a:rPr>
              <a:t> </a:t>
            </a:r>
            <a:r>
              <a:rPr sz="2000" spc="-9" dirty="0">
                <a:latin typeface="Arial"/>
                <a:cs typeface="Arial"/>
              </a:rPr>
              <a:t>X</a:t>
            </a:r>
            <a:r>
              <a:rPr sz="2000" spc="-13" baseline="-22222" dirty="0">
                <a:latin typeface="Arial"/>
                <a:cs typeface="Arial"/>
              </a:rPr>
              <a:t>m </a:t>
            </a:r>
            <a:r>
              <a:rPr sz="2000" spc="6" baseline="-22222" dirty="0"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31319A"/>
                </a:solidFill>
                <a:latin typeface="Arial"/>
                <a:cs typeface="Arial"/>
              </a:rPr>
              <a:t>S</a:t>
            </a:r>
            <a:r>
              <a:rPr sz="2000" spc="-6" baseline="-22222" dirty="0">
                <a:solidFill>
                  <a:srgbClr val="31319A"/>
                </a:solidFill>
                <a:latin typeface="Arial"/>
                <a:cs typeface="Arial"/>
              </a:rPr>
              <a:t>m</a:t>
            </a:r>
            <a:r>
              <a:rPr sz="2000" spc="-4" dirty="0">
                <a:latin typeface="Arial"/>
                <a:cs typeface="Arial"/>
              </a:rPr>
              <a:t>,	</a:t>
            </a:r>
            <a:r>
              <a:rPr sz="2000" dirty="0">
                <a:solidFill>
                  <a:srgbClr val="31319A"/>
                </a:solidFill>
                <a:latin typeface="Arial"/>
                <a:cs typeface="Arial"/>
              </a:rPr>
              <a:t>a</a:t>
            </a:r>
            <a:r>
              <a:rPr sz="2000" baseline="-22222" dirty="0">
                <a:solidFill>
                  <a:srgbClr val="31319A"/>
                </a:solidFill>
                <a:latin typeface="Arial"/>
                <a:cs typeface="Arial"/>
              </a:rPr>
              <a:t>i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baseline="-22222" dirty="0">
                <a:latin typeface="Arial"/>
                <a:cs typeface="Arial"/>
              </a:rPr>
              <a:t>i+1 </a:t>
            </a:r>
            <a:r>
              <a:rPr sz="2000" dirty="0">
                <a:latin typeface="Arial"/>
                <a:cs typeface="Arial"/>
              </a:rPr>
              <a:t>... a</a:t>
            </a:r>
            <a:r>
              <a:rPr sz="2000" baseline="-22222" dirty="0">
                <a:latin typeface="Arial"/>
                <a:cs typeface="Arial"/>
              </a:rPr>
              <a:t>n </a:t>
            </a:r>
            <a:r>
              <a:rPr sz="2000" spc="-4" dirty="0">
                <a:latin typeface="Arial"/>
                <a:cs typeface="Arial"/>
              </a:rPr>
              <a:t>$</a:t>
            </a:r>
            <a:r>
              <a:rPr sz="2000" spc="45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4"/>
              </a:spcBef>
            </a:pPr>
            <a:endParaRPr sz="2900">
              <a:latin typeface="Times New Roman"/>
              <a:cs typeface="Times New Roman"/>
            </a:endParaRPr>
          </a:p>
          <a:p>
            <a:pPr marL="831410">
              <a:tabLst>
                <a:tab pos="3293157" algn="l"/>
              </a:tabLst>
            </a:pPr>
            <a:r>
              <a:rPr sz="2000" spc="-4" dirty="0">
                <a:latin typeface="Arial"/>
                <a:cs typeface="Arial"/>
              </a:rPr>
              <a:t>Stack	Rest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63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Input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48"/>
              </a:spcBef>
            </a:pPr>
            <a:endParaRPr sz="2900">
              <a:latin typeface="Times New Roman"/>
              <a:cs typeface="Times New Roman"/>
            </a:endParaRPr>
          </a:p>
          <a:p>
            <a:pPr marL="318546" marR="14816" indent="-307149">
              <a:lnSpc>
                <a:spcPts val="2360"/>
              </a:lnSpc>
              <a:buClr>
                <a:srgbClr val="CD3100"/>
              </a:buClr>
              <a:buChar char="•"/>
              <a:tabLst>
                <a:tab pos="319115" algn="l"/>
                <a:tab pos="1481037" algn="l"/>
                <a:tab pos="1812120" algn="l"/>
                <a:tab pos="3318230" algn="l"/>
              </a:tabLst>
            </a:pPr>
            <a:r>
              <a:rPr sz="2000" spc="-4" dirty="0">
                <a:solidFill>
                  <a:srgbClr val="31319A"/>
                </a:solidFill>
                <a:latin typeface="Arial"/>
                <a:cs typeface="Arial"/>
              </a:rPr>
              <a:t>S</a:t>
            </a:r>
            <a:r>
              <a:rPr sz="2000" spc="-6" baseline="-22222" dirty="0">
                <a:solidFill>
                  <a:srgbClr val="31319A"/>
                </a:solidFill>
                <a:latin typeface="Arial"/>
                <a:cs typeface="Arial"/>
              </a:rPr>
              <a:t>m </a:t>
            </a:r>
            <a:r>
              <a:rPr sz="2000" spc="404" baseline="-22222" dirty="0">
                <a:solidFill>
                  <a:srgbClr val="31319A"/>
                </a:solidFill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and</a:t>
            </a:r>
            <a:r>
              <a:rPr sz="2000" spc="471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1319A"/>
                </a:solidFill>
                <a:latin typeface="Arial"/>
                <a:cs typeface="Arial"/>
              </a:rPr>
              <a:t>a</a:t>
            </a:r>
            <a:r>
              <a:rPr sz="2000" baseline="-22222" dirty="0">
                <a:solidFill>
                  <a:srgbClr val="31319A"/>
                </a:solidFill>
                <a:latin typeface="Arial"/>
                <a:cs typeface="Arial"/>
              </a:rPr>
              <a:t>i	</a:t>
            </a:r>
            <a:r>
              <a:rPr sz="2000" spc="-4" dirty="0">
                <a:latin typeface="Arial"/>
                <a:cs typeface="Arial"/>
              </a:rPr>
              <a:t>decides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4" dirty="0">
                <a:latin typeface="Arial"/>
                <a:cs typeface="Arial"/>
              </a:rPr>
              <a:t>parser action by consulting</a:t>
            </a:r>
            <a:r>
              <a:rPr sz="2000" spc="63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9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parsing  action  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table.	</a:t>
            </a:r>
            <a:r>
              <a:rPr sz="2000" spc="-4" dirty="0">
                <a:latin typeface="Arial"/>
                <a:cs typeface="Arial"/>
              </a:rPr>
              <a:t>(</a:t>
            </a:r>
            <a:r>
              <a:rPr sz="2000" i="1" spc="-4" dirty="0">
                <a:latin typeface="Arial"/>
                <a:cs typeface="Arial"/>
              </a:rPr>
              <a:t>Initial  </a:t>
            </a:r>
            <a:r>
              <a:rPr sz="2000" i="1" spc="67" dirty="0">
                <a:latin typeface="Arial"/>
                <a:cs typeface="Arial"/>
              </a:rPr>
              <a:t> </a:t>
            </a:r>
            <a:r>
              <a:rPr sz="2000" i="1" spc="-4" dirty="0">
                <a:latin typeface="Arial"/>
                <a:cs typeface="Arial"/>
              </a:rPr>
              <a:t>Stack	</a:t>
            </a:r>
            <a:r>
              <a:rPr sz="2000" spc="-4" dirty="0">
                <a:latin typeface="Arial"/>
                <a:cs typeface="Arial"/>
              </a:rPr>
              <a:t>contains just S</a:t>
            </a:r>
            <a:r>
              <a:rPr sz="2000" spc="-6" baseline="-22222" dirty="0">
                <a:latin typeface="Arial"/>
                <a:cs typeface="Arial"/>
              </a:rPr>
              <a:t>o</a:t>
            </a:r>
            <a:r>
              <a:rPr sz="2000" spc="215" baseline="-22222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30"/>
              </a:spcBef>
              <a:buClr>
                <a:srgbClr val="CD3100"/>
              </a:buClr>
              <a:buFont typeface="Arial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319115" marR="4559" indent="-307718"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4" dirty="0">
                <a:latin typeface="Arial"/>
                <a:cs typeface="Arial"/>
              </a:rPr>
              <a:t>configuration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4" dirty="0">
                <a:latin typeface="Arial"/>
                <a:cs typeface="Arial"/>
              </a:rPr>
              <a:t>a LR </a:t>
            </a:r>
            <a:r>
              <a:rPr sz="2000" dirty="0">
                <a:latin typeface="Arial"/>
                <a:cs typeface="Arial"/>
              </a:rPr>
              <a:t>parsing represents the </a:t>
            </a:r>
            <a:r>
              <a:rPr sz="2000" spc="-4" dirty="0">
                <a:latin typeface="Arial"/>
                <a:cs typeface="Arial"/>
              </a:rPr>
              <a:t>right sentential  </a:t>
            </a:r>
            <a:r>
              <a:rPr sz="2000" dirty="0">
                <a:latin typeface="Arial"/>
                <a:cs typeface="Arial"/>
              </a:rPr>
              <a:t>form:</a:t>
            </a:r>
            <a:endParaRPr sz="2000">
              <a:latin typeface="Arial"/>
              <a:cs typeface="Arial"/>
            </a:endParaRPr>
          </a:p>
          <a:p>
            <a:pPr marL="831410">
              <a:spcBef>
                <a:spcPts val="1762"/>
              </a:spcBef>
            </a:pPr>
            <a:r>
              <a:rPr sz="2000" spc="-9" dirty="0">
                <a:latin typeface="Arial"/>
                <a:cs typeface="Arial"/>
              </a:rPr>
              <a:t>X</a:t>
            </a:r>
            <a:r>
              <a:rPr sz="2000" spc="-13" baseline="-22222" dirty="0">
                <a:latin typeface="Arial"/>
                <a:cs typeface="Arial"/>
              </a:rPr>
              <a:t>1 </a:t>
            </a:r>
            <a:r>
              <a:rPr sz="2000" dirty="0">
                <a:latin typeface="Arial"/>
                <a:cs typeface="Arial"/>
              </a:rPr>
              <a:t>... </a:t>
            </a:r>
            <a:r>
              <a:rPr sz="2000" spc="-9" dirty="0">
                <a:latin typeface="Arial"/>
                <a:cs typeface="Arial"/>
              </a:rPr>
              <a:t>X</a:t>
            </a:r>
            <a:r>
              <a:rPr sz="2000" spc="-13" baseline="-22222" dirty="0">
                <a:latin typeface="Arial"/>
                <a:cs typeface="Arial"/>
              </a:rPr>
              <a:t>m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baseline="-22222" dirty="0">
                <a:latin typeface="Arial"/>
                <a:cs typeface="Arial"/>
              </a:rPr>
              <a:t>i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baseline="-22222" dirty="0">
                <a:latin typeface="Arial"/>
                <a:cs typeface="Arial"/>
              </a:rPr>
              <a:t>i+1 </a:t>
            </a:r>
            <a:r>
              <a:rPr sz="2000" dirty="0">
                <a:latin typeface="Arial"/>
                <a:cs typeface="Arial"/>
              </a:rPr>
              <a:t>... a</a:t>
            </a:r>
            <a:r>
              <a:rPr sz="2000" baseline="-22222" dirty="0">
                <a:latin typeface="Arial"/>
                <a:cs typeface="Arial"/>
              </a:rPr>
              <a:t>n  </a:t>
            </a:r>
            <a:r>
              <a:rPr sz="2000" spc="114" baseline="-22222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$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49334" y="2286000"/>
            <a:ext cx="1962150" cy="0"/>
          </a:xfrm>
          <a:custGeom>
            <a:avLst/>
            <a:gdLst/>
            <a:ahLst/>
            <a:cxnLst/>
            <a:rect l="l" t="t" r="r" b="b"/>
            <a:pathLst>
              <a:path w="2158365">
                <a:moveTo>
                  <a:pt x="0" y="0"/>
                </a:moveTo>
                <a:lnTo>
                  <a:pt x="2157983" y="0"/>
                </a:lnTo>
              </a:path>
            </a:pathLst>
          </a:custGeom>
          <a:ln w="95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6364" y="2286000"/>
            <a:ext cx="1446645" cy="0"/>
          </a:xfrm>
          <a:custGeom>
            <a:avLst/>
            <a:gdLst/>
            <a:ahLst/>
            <a:cxnLst/>
            <a:rect l="l" t="t" r="r" b="b"/>
            <a:pathLst>
              <a:path w="1591310">
                <a:moveTo>
                  <a:pt x="0" y="0"/>
                </a:moveTo>
                <a:lnTo>
                  <a:pt x="1591055" y="0"/>
                </a:lnTo>
              </a:path>
            </a:pathLst>
          </a:custGeom>
          <a:ln w="95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4024" y="2353236"/>
            <a:ext cx="643082" cy="310963"/>
          </a:xfrm>
          <a:custGeom>
            <a:avLst/>
            <a:gdLst/>
            <a:ahLst/>
            <a:cxnLst/>
            <a:rect l="l" t="t" r="r" b="b"/>
            <a:pathLst>
              <a:path w="707389" h="352425">
                <a:moveTo>
                  <a:pt x="641556" y="37310"/>
                </a:moveTo>
                <a:lnTo>
                  <a:pt x="637953" y="29939"/>
                </a:lnTo>
                <a:lnTo>
                  <a:pt x="3047" y="342899"/>
                </a:lnTo>
                <a:lnTo>
                  <a:pt x="0" y="345947"/>
                </a:lnTo>
                <a:lnTo>
                  <a:pt x="0" y="350519"/>
                </a:lnTo>
                <a:lnTo>
                  <a:pt x="3047" y="352043"/>
                </a:lnTo>
                <a:lnTo>
                  <a:pt x="6095" y="352043"/>
                </a:lnTo>
                <a:lnTo>
                  <a:pt x="641556" y="37310"/>
                </a:lnTo>
                <a:close/>
              </a:path>
              <a:path w="707389" h="352425">
                <a:moveTo>
                  <a:pt x="707135" y="0"/>
                </a:moveTo>
                <a:lnTo>
                  <a:pt x="623315" y="0"/>
                </a:lnTo>
                <a:lnTo>
                  <a:pt x="637953" y="29939"/>
                </a:lnTo>
                <a:lnTo>
                  <a:pt x="649223" y="24383"/>
                </a:lnTo>
                <a:lnTo>
                  <a:pt x="652271" y="24383"/>
                </a:lnTo>
                <a:lnTo>
                  <a:pt x="655319" y="25907"/>
                </a:lnTo>
                <a:lnTo>
                  <a:pt x="655319" y="65462"/>
                </a:lnTo>
                <a:lnTo>
                  <a:pt x="656843" y="68579"/>
                </a:lnTo>
                <a:lnTo>
                  <a:pt x="707135" y="0"/>
                </a:lnTo>
                <a:close/>
              </a:path>
              <a:path w="707389" h="352425">
                <a:moveTo>
                  <a:pt x="655319" y="28955"/>
                </a:moveTo>
                <a:lnTo>
                  <a:pt x="655319" y="25907"/>
                </a:lnTo>
                <a:lnTo>
                  <a:pt x="652271" y="24383"/>
                </a:lnTo>
                <a:lnTo>
                  <a:pt x="649223" y="24383"/>
                </a:lnTo>
                <a:lnTo>
                  <a:pt x="637953" y="29939"/>
                </a:lnTo>
                <a:lnTo>
                  <a:pt x="641556" y="37310"/>
                </a:lnTo>
                <a:lnTo>
                  <a:pt x="652271" y="32003"/>
                </a:lnTo>
                <a:lnTo>
                  <a:pt x="655319" y="28955"/>
                </a:lnTo>
                <a:close/>
              </a:path>
              <a:path w="707389" h="352425">
                <a:moveTo>
                  <a:pt x="655319" y="65462"/>
                </a:moveTo>
                <a:lnTo>
                  <a:pt x="655319" y="28955"/>
                </a:lnTo>
                <a:lnTo>
                  <a:pt x="652271" y="32003"/>
                </a:lnTo>
                <a:lnTo>
                  <a:pt x="641556" y="37310"/>
                </a:lnTo>
                <a:lnTo>
                  <a:pt x="655319" y="654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41273" y="2353235"/>
            <a:ext cx="196850" cy="286871"/>
          </a:xfrm>
          <a:custGeom>
            <a:avLst/>
            <a:gdLst/>
            <a:ahLst/>
            <a:cxnLst/>
            <a:rect l="l" t="t" r="r" b="b"/>
            <a:pathLst>
              <a:path w="216535" h="325119">
                <a:moveTo>
                  <a:pt x="73151" y="42671"/>
                </a:moveTo>
                <a:lnTo>
                  <a:pt x="0" y="0"/>
                </a:lnTo>
                <a:lnTo>
                  <a:pt x="10667" y="85343"/>
                </a:lnTo>
                <a:lnTo>
                  <a:pt x="30479" y="71813"/>
                </a:lnTo>
                <a:lnTo>
                  <a:pt x="30479" y="51815"/>
                </a:lnTo>
                <a:lnTo>
                  <a:pt x="32003" y="48767"/>
                </a:lnTo>
                <a:lnTo>
                  <a:pt x="36575" y="48767"/>
                </a:lnTo>
                <a:lnTo>
                  <a:pt x="39623" y="50291"/>
                </a:lnTo>
                <a:lnTo>
                  <a:pt x="46526" y="60855"/>
                </a:lnTo>
                <a:lnTo>
                  <a:pt x="73151" y="42671"/>
                </a:lnTo>
                <a:close/>
              </a:path>
              <a:path w="216535" h="325119">
                <a:moveTo>
                  <a:pt x="46526" y="60855"/>
                </a:moveTo>
                <a:lnTo>
                  <a:pt x="39623" y="50291"/>
                </a:lnTo>
                <a:lnTo>
                  <a:pt x="36575" y="48767"/>
                </a:lnTo>
                <a:lnTo>
                  <a:pt x="32003" y="48767"/>
                </a:lnTo>
                <a:lnTo>
                  <a:pt x="30479" y="51815"/>
                </a:lnTo>
                <a:lnTo>
                  <a:pt x="30479" y="56387"/>
                </a:lnTo>
                <a:lnTo>
                  <a:pt x="37518" y="67006"/>
                </a:lnTo>
                <a:lnTo>
                  <a:pt x="46526" y="60855"/>
                </a:lnTo>
                <a:close/>
              </a:path>
              <a:path w="216535" h="325119">
                <a:moveTo>
                  <a:pt x="37518" y="67006"/>
                </a:moveTo>
                <a:lnTo>
                  <a:pt x="30479" y="56387"/>
                </a:lnTo>
                <a:lnTo>
                  <a:pt x="30479" y="71813"/>
                </a:lnTo>
                <a:lnTo>
                  <a:pt x="37518" y="67006"/>
                </a:lnTo>
                <a:close/>
              </a:path>
              <a:path w="216535" h="325119">
                <a:moveTo>
                  <a:pt x="216407" y="321563"/>
                </a:moveTo>
                <a:lnTo>
                  <a:pt x="214883" y="318515"/>
                </a:lnTo>
                <a:lnTo>
                  <a:pt x="46526" y="60855"/>
                </a:lnTo>
                <a:lnTo>
                  <a:pt x="37518" y="67006"/>
                </a:lnTo>
                <a:lnTo>
                  <a:pt x="207263" y="323087"/>
                </a:lnTo>
                <a:lnTo>
                  <a:pt x="210311" y="324611"/>
                </a:lnTo>
                <a:lnTo>
                  <a:pt x="213359" y="324611"/>
                </a:lnTo>
                <a:lnTo>
                  <a:pt x="216407" y="321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Rightmost</a:t>
            </a:r>
            <a:r>
              <a:rPr spc="-27" dirty="0"/>
              <a:t> </a:t>
            </a:r>
            <a:r>
              <a:rPr spc="-4" dirty="0"/>
              <a:t>Derivation</a:t>
            </a:r>
          </a:p>
        </p:txBody>
      </p:sp>
      <p:sp>
        <p:nvSpPr>
          <p:cNvPr id="3" name="object 3"/>
          <p:cNvSpPr/>
          <p:nvPr/>
        </p:nvSpPr>
        <p:spPr>
          <a:xfrm>
            <a:off x="831273" y="1471108"/>
            <a:ext cx="7730835" cy="4913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78039" y="941295"/>
            <a:ext cx="1550323" cy="1269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-4" dirty="0"/>
              <a:t>Actions </a:t>
            </a:r>
            <a:r>
              <a:rPr dirty="0"/>
              <a:t>of </a:t>
            </a:r>
            <a:r>
              <a:rPr spc="4" dirty="0"/>
              <a:t>A</a:t>
            </a:r>
            <a:r>
              <a:rPr spc="-18" dirty="0"/>
              <a:t> </a:t>
            </a:r>
            <a:r>
              <a:rPr spc="-4" dirty="0"/>
              <a:t>LR-Parser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295400"/>
            <a:ext cx="7973865" cy="40421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1688" indent="-410291">
              <a:buClr>
                <a:srgbClr val="CD3100"/>
              </a:buClr>
              <a:buAutoNum type="arabicPeriod"/>
              <a:tabLst>
                <a:tab pos="421688" algn="l"/>
                <a:tab pos="1216058" algn="l"/>
              </a:tabLst>
            </a:pPr>
            <a:r>
              <a:rPr b="1" spc="-4" dirty="0">
                <a:latin typeface="Arial"/>
                <a:cs typeface="Arial"/>
              </a:rPr>
              <a:t>shift </a:t>
            </a:r>
            <a:r>
              <a:rPr b="1" spc="48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	</a:t>
            </a:r>
            <a:r>
              <a:rPr dirty="0">
                <a:latin typeface="Arial"/>
                <a:cs typeface="Arial"/>
              </a:rPr>
              <a:t>-- </a:t>
            </a:r>
            <a:r>
              <a:rPr spc="-4" dirty="0">
                <a:latin typeface="Arial"/>
                <a:cs typeface="Arial"/>
              </a:rPr>
              <a:t>shifts the next input symbol and the state </a:t>
            </a:r>
            <a:r>
              <a:rPr b="1" dirty="0">
                <a:latin typeface="Arial"/>
                <a:cs typeface="Arial"/>
              </a:rPr>
              <a:t>s </a:t>
            </a:r>
            <a:r>
              <a:rPr spc="-4" dirty="0">
                <a:latin typeface="Arial"/>
                <a:cs typeface="Arial"/>
              </a:rPr>
              <a:t>onto the</a:t>
            </a:r>
            <a:r>
              <a:rPr spc="-81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stack</a:t>
            </a:r>
            <a:endParaRPr>
              <a:latin typeface="Arial"/>
              <a:cs typeface="Arial"/>
            </a:endParaRPr>
          </a:p>
          <a:p>
            <a:pPr marL="421688">
              <a:spcBef>
                <a:spcPts val="394"/>
              </a:spcBef>
              <a:tabLst>
                <a:tab pos="3623099" algn="l"/>
              </a:tabLst>
            </a:pPr>
            <a:r>
              <a:rPr sz="1600" dirty="0">
                <a:latin typeface="Arial"/>
                <a:cs typeface="Arial"/>
              </a:rPr>
              <a:t>( </a:t>
            </a:r>
            <a:r>
              <a:rPr sz="1600" spc="-4" dirty="0">
                <a:latin typeface="Arial"/>
                <a:cs typeface="Arial"/>
              </a:rPr>
              <a:t>S</a:t>
            </a:r>
            <a:r>
              <a:rPr sz="1600" spc="-6" baseline="-23148" dirty="0">
                <a:latin typeface="Arial"/>
                <a:cs typeface="Arial"/>
              </a:rPr>
              <a:t>o  </a:t>
            </a:r>
            <a:r>
              <a:rPr sz="1600" spc="-9" dirty="0">
                <a:latin typeface="Arial"/>
                <a:cs typeface="Arial"/>
              </a:rPr>
              <a:t>X</a:t>
            </a:r>
            <a:r>
              <a:rPr sz="1600" spc="-13" baseline="-23148" dirty="0">
                <a:latin typeface="Arial"/>
                <a:cs typeface="Arial"/>
              </a:rPr>
              <a:t>1  </a:t>
            </a:r>
            <a:r>
              <a:rPr sz="1600" spc="-4" dirty="0">
                <a:latin typeface="Arial"/>
                <a:cs typeface="Arial"/>
              </a:rPr>
              <a:t>S</a:t>
            </a:r>
            <a:r>
              <a:rPr sz="1600" spc="-6" baseline="-23148" dirty="0">
                <a:latin typeface="Arial"/>
                <a:cs typeface="Arial"/>
              </a:rPr>
              <a:t>1 </a:t>
            </a:r>
            <a:r>
              <a:rPr sz="1600" dirty="0">
                <a:latin typeface="Arial"/>
                <a:cs typeface="Arial"/>
              </a:rPr>
              <a:t>... </a:t>
            </a:r>
            <a:r>
              <a:rPr sz="1600" spc="-9" dirty="0">
                <a:latin typeface="Arial"/>
                <a:cs typeface="Arial"/>
              </a:rPr>
              <a:t>X</a:t>
            </a:r>
            <a:r>
              <a:rPr sz="1600" spc="-13" baseline="-23148" dirty="0">
                <a:latin typeface="Arial"/>
                <a:cs typeface="Arial"/>
              </a:rPr>
              <a:t>m 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baseline="-23148" dirty="0">
                <a:latin typeface="Arial"/>
                <a:cs typeface="Arial"/>
              </a:rPr>
              <a:t>m</a:t>
            </a:r>
            <a:r>
              <a:rPr sz="1600" dirty="0">
                <a:latin typeface="Arial"/>
                <a:cs typeface="Arial"/>
              </a:rPr>
              <a:t>,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-6" baseline="-23148" dirty="0">
                <a:latin typeface="Arial"/>
                <a:cs typeface="Arial"/>
              </a:rPr>
              <a:t>i  </a:t>
            </a:r>
            <a:r>
              <a:rPr sz="1600" spc="-9" dirty="0">
                <a:latin typeface="Arial"/>
                <a:cs typeface="Arial"/>
              </a:rPr>
              <a:t>a</a:t>
            </a:r>
            <a:r>
              <a:rPr sz="1600" spc="-13" baseline="-23148" dirty="0">
                <a:latin typeface="Arial"/>
                <a:cs typeface="Arial"/>
              </a:rPr>
              <a:t>i+1  </a:t>
            </a:r>
            <a:r>
              <a:rPr sz="1600" dirty="0">
                <a:latin typeface="Arial"/>
                <a:cs typeface="Arial"/>
              </a:rPr>
              <a:t>...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-6" baseline="-23148" dirty="0">
                <a:latin typeface="Arial"/>
                <a:cs typeface="Arial"/>
              </a:rPr>
              <a:t>n </a:t>
            </a:r>
            <a:r>
              <a:rPr sz="1600" spc="114" baseline="-2314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$</a:t>
            </a:r>
            <a:r>
              <a:rPr sz="1600" spc="8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	</a:t>
            </a:r>
            <a:r>
              <a:rPr sz="1600" spc="825" dirty="0">
                <a:latin typeface="Microsoft Sans Serif"/>
                <a:cs typeface="Microsoft Sans Serif"/>
              </a:rPr>
              <a:t>€ </a:t>
            </a:r>
            <a:r>
              <a:rPr sz="1600" dirty="0">
                <a:latin typeface="Arial"/>
                <a:cs typeface="Arial"/>
              </a:rPr>
              <a:t>( </a:t>
            </a:r>
            <a:r>
              <a:rPr sz="1600" spc="-9" dirty="0">
                <a:latin typeface="Arial"/>
                <a:cs typeface="Arial"/>
              </a:rPr>
              <a:t>S</a:t>
            </a:r>
            <a:r>
              <a:rPr sz="1600" spc="-13" baseline="-23148" dirty="0">
                <a:latin typeface="Arial"/>
                <a:cs typeface="Arial"/>
              </a:rPr>
              <a:t>o </a:t>
            </a:r>
            <a:r>
              <a:rPr sz="1600" spc="-9" dirty="0">
                <a:latin typeface="Arial"/>
                <a:cs typeface="Arial"/>
              </a:rPr>
              <a:t>X</a:t>
            </a:r>
            <a:r>
              <a:rPr sz="1600" spc="-13" baseline="-23148" dirty="0">
                <a:latin typeface="Arial"/>
                <a:cs typeface="Arial"/>
              </a:rPr>
              <a:t>1 </a:t>
            </a:r>
            <a:r>
              <a:rPr sz="1600" spc="-4" dirty="0">
                <a:latin typeface="Arial"/>
                <a:cs typeface="Arial"/>
              </a:rPr>
              <a:t>S</a:t>
            </a:r>
            <a:r>
              <a:rPr sz="1600" spc="-6" baseline="-23148" dirty="0">
                <a:latin typeface="Arial"/>
                <a:cs typeface="Arial"/>
              </a:rPr>
              <a:t>1 </a:t>
            </a:r>
            <a:r>
              <a:rPr sz="1600" spc="-4" dirty="0">
                <a:latin typeface="Arial"/>
                <a:cs typeface="Arial"/>
              </a:rPr>
              <a:t>... </a:t>
            </a:r>
            <a:r>
              <a:rPr sz="1600" spc="-9" dirty="0">
                <a:latin typeface="Arial"/>
                <a:cs typeface="Arial"/>
              </a:rPr>
              <a:t>X</a:t>
            </a:r>
            <a:r>
              <a:rPr sz="1600" spc="-13" baseline="-23148" dirty="0">
                <a:latin typeface="Arial"/>
                <a:cs typeface="Arial"/>
              </a:rPr>
              <a:t>m </a:t>
            </a:r>
            <a:r>
              <a:rPr sz="1600" spc="-9" dirty="0">
                <a:latin typeface="Arial"/>
                <a:cs typeface="Arial"/>
              </a:rPr>
              <a:t>S</a:t>
            </a:r>
            <a:r>
              <a:rPr sz="1600" spc="-13" baseline="-23148" dirty="0">
                <a:latin typeface="Arial"/>
                <a:cs typeface="Arial"/>
              </a:rPr>
              <a:t>m </a:t>
            </a:r>
            <a:r>
              <a:rPr sz="1600" spc="-4" dirty="0">
                <a:solidFill>
                  <a:srgbClr val="CD0000"/>
                </a:solidFill>
                <a:latin typeface="Arial"/>
                <a:cs typeface="Arial"/>
              </a:rPr>
              <a:t>a</a:t>
            </a:r>
            <a:r>
              <a:rPr sz="1600" spc="-6" baseline="-23148" dirty="0">
                <a:solidFill>
                  <a:srgbClr val="CD0000"/>
                </a:solidFill>
                <a:latin typeface="Arial"/>
                <a:cs typeface="Arial"/>
              </a:rPr>
              <a:t>i </a:t>
            </a:r>
            <a:r>
              <a:rPr sz="1600" spc="-4" dirty="0">
                <a:solidFill>
                  <a:srgbClr val="CD0000"/>
                </a:solidFill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, </a:t>
            </a:r>
            <a:r>
              <a:rPr sz="1600" spc="-9" dirty="0">
                <a:latin typeface="Arial"/>
                <a:cs typeface="Arial"/>
              </a:rPr>
              <a:t>a</a:t>
            </a:r>
            <a:r>
              <a:rPr sz="1600" spc="-13" baseline="-23148" dirty="0">
                <a:latin typeface="Arial"/>
                <a:cs typeface="Arial"/>
              </a:rPr>
              <a:t>i+1 </a:t>
            </a:r>
            <a:r>
              <a:rPr sz="1600" dirty="0">
                <a:latin typeface="Arial"/>
                <a:cs typeface="Arial"/>
              </a:rPr>
              <a:t>...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-6" baseline="-23148" dirty="0">
                <a:latin typeface="Arial"/>
                <a:cs typeface="Arial"/>
              </a:rPr>
              <a:t>n </a:t>
            </a:r>
            <a:r>
              <a:rPr sz="1600" dirty="0">
                <a:latin typeface="Arial"/>
                <a:cs typeface="Arial"/>
              </a:rPr>
              <a:t>$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2200">
              <a:latin typeface="Times New Roman"/>
              <a:cs typeface="Times New Roman"/>
            </a:endParaRPr>
          </a:p>
          <a:p>
            <a:pPr marL="421688" indent="-410291">
              <a:buAutoNum type="arabicPeriod" startAt="2"/>
              <a:tabLst>
                <a:tab pos="421688" algn="l"/>
                <a:tab pos="1936917" algn="l"/>
              </a:tabLst>
            </a:pPr>
            <a:r>
              <a:rPr b="1" dirty="0">
                <a:latin typeface="Arial"/>
                <a:cs typeface="Arial"/>
              </a:rPr>
              <a:t>reduce  </a:t>
            </a:r>
            <a:r>
              <a:rPr b="1" spc="274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</a:t>
            </a:r>
            <a:r>
              <a:rPr dirty="0">
                <a:latin typeface="Symbol"/>
                <a:cs typeface="Symbol"/>
              </a:rPr>
              <a:t>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4" dirty="0">
                <a:latin typeface="Arial"/>
                <a:cs typeface="Arial"/>
              </a:rPr>
              <a:t>(or </a:t>
            </a:r>
            <a:r>
              <a:rPr b="1" dirty="0">
                <a:latin typeface="Courier New"/>
                <a:cs typeface="Courier New"/>
              </a:rPr>
              <a:t>rN</a:t>
            </a:r>
            <a:r>
              <a:rPr b="1" spc="-673" dirty="0">
                <a:latin typeface="Courier New"/>
                <a:cs typeface="Courier New"/>
              </a:rPr>
              <a:t> </a:t>
            </a:r>
            <a:r>
              <a:rPr spc="-4" dirty="0">
                <a:latin typeface="Arial"/>
                <a:cs typeface="Arial"/>
              </a:rPr>
              <a:t>where </a:t>
            </a:r>
            <a:r>
              <a:rPr spc="4" dirty="0">
                <a:latin typeface="Arial"/>
                <a:cs typeface="Arial"/>
              </a:rPr>
              <a:t>N </a:t>
            </a:r>
            <a:r>
              <a:rPr dirty="0">
                <a:latin typeface="Arial"/>
                <a:cs typeface="Arial"/>
              </a:rPr>
              <a:t>is a </a:t>
            </a:r>
            <a:r>
              <a:rPr spc="-4" dirty="0">
                <a:latin typeface="Arial"/>
                <a:cs typeface="Arial"/>
              </a:rPr>
              <a:t>production number)</a:t>
            </a:r>
            <a:endParaRPr>
              <a:latin typeface="Arial"/>
              <a:cs typeface="Arial"/>
            </a:endParaRPr>
          </a:p>
          <a:p>
            <a:pPr marL="729407" lvl="1" indent="-307718">
              <a:spcBef>
                <a:spcPts val="350"/>
              </a:spcBef>
              <a:buClr>
                <a:srgbClr val="CD3100"/>
              </a:buClr>
              <a:buChar char="–"/>
              <a:tabLst>
                <a:tab pos="729407" algn="l"/>
                <a:tab pos="1858847" algn="l"/>
              </a:tabLst>
            </a:pPr>
            <a:r>
              <a:rPr sz="2200" spc="-4" dirty="0">
                <a:latin typeface="Arial"/>
                <a:cs typeface="Arial"/>
              </a:rPr>
              <a:t>pop  </a:t>
            </a:r>
            <a:r>
              <a:rPr sz="2200" spc="18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2|</a:t>
            </a:r>
            <a:r>
              <a:rPr sz="2200" dirty="0">
                <a:latin typeface="Symbol"/>
                <a:cs typeface="Symbol"/>
              </a:rPr>
              <a:t></a:t>
            </a:r>
            <a:r>
              <a:rPr sz="2200" dirty="0">
                <a:latin typeface="Arial"/>
                <a:cs typeface="Arial"/>
              </a:rPr>
              <a:t>|	</a:t>
            </a:r>
            <a:r>
              <a:rPr sz="2200" spc="-4" dirty="0">
                <a:latin typeface="Arial"/>
                <a:cs typeface="Arial"/>
              </a:rPr>
              <a:t>(=r) items from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63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stack;</a:t>
            </a:r>
            <a:endParaRPr sz="2200">
              <a:latin typeface="Arial"/>
              <a:cs typeface="Arial"/>
            </a:endParaRPr>
          </a:p>
          <a:p>
            <a:pPr marL="729407" lvl="1" indent="-307718">
              <a:spcBef>
                <a:spcPts val="224"/>
              </a:spcBef>
              <a:buClr>
                <a:srgbClr val="CD3100"/>
              </a:buClr>
              <a:buChar char="–"/>
              <a:tabLst>
                <a:tab pos="729407" algn="l"/>
                <a:tab pos="3117074" algn="l"/>
                <a:tab pos="4014016" algn="l"/>
              </a:tabLst>
            </a:pPr>
            <a:r>
              <a:rPr sz="2200" spc="-4" dirty="0">
                <a:latin typeface="Arial"/>
                <a:cs typeface="Arial"/>
              </a:rPr>
              <a:t>then  push  </a:t>
            </a:r>
            <a:r>
              <a:rPr sz="2200" b="1" dirty="0">
                <a:latin typeface="Arial"/>
                <a:cs typeface="Arial"/>
              </a:rPr>
              <a:t>A</a:t>
            </a:r>
            <a:r>
              <a:rPr sz="2200" b="1" spc="-256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and</a:t>
            </a:r>
            <a:r>
              <a:rPr sz="2200" spc="3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	</a:t>
            </a:r>
            <a:r>
              <a:rPr sz="2200" spc="-4" dirty="0">
                <a:latin typeface="Arial"/>
                <a:cs typeface="Arial"/>
              </a:rPr>
              <a:t>where	</a:t>
            </a:r>
            <a:r>
              <a:rPr sz="2200" b="1" spc="-4" dirty="0">
                <a:latin typeface="Arial"/>
                <a:cs typeface="Arial"/>
              </a:rPr>
              <a:t>s=goto[s</a:t>
            </a:r>
            <a:r>
              <a:rPr sz="2200" b="1" spc="-6" baseline="-20833" dirty="0">
                <a:latin typeface="Arial"/>
                <a:cs typeface="Arial"/>
              </a:rPr>
              <a:t>m-r</a:t>
            </a:r>
            <a:r>
              <a:rPr sz="2200" b="1" spc="-4" dirty="0">
                <a:latin typeface="Arial"/>
                <a:cs typeface="Arial"/>
              </a:rPr>
              <a:t>,A]</a:t>
            </a:r>
            <a:endParaRPr sz="2200">
              <a:latin typeface="Arial"/>
              <a:cs typeface="Arial"/>
            </a:endParaRPr>
          </a:p>
          <a:p>
            <a:pPr marL="421688">
              <a:spcBef>
                <a:spcPts val="1032"/>
              </a:spcBef>
              <a:tabLst>
                <a:tab pos="3623099" algn="l"/>
              </a:tabLst>
            </a:pPr>
            <a:r>
              <a:rPr sz="1600" dirty="0">
                <a:latin typeface="Arial"/>
                <a:cs typeface="Arial"/>
              </a:rPr>
              <a:t>( </a:t>
            </a:r>
            <a:r>
              <a:rPr sz="1600" spc="-4" dirty="0">
                <a:latin typeface="Arial"/>
                <a:cs typeface="Arial"/>
              </a:rPr>
              <a:t>S</a:t>
            </a:r>
            <a:r>
              <a:rPr sz="1600" spc="-6" baseline="-23148" dirty="0">
                <a:latin typeface="Arial"/>
                <a:cs typeface="Arial"/>
              </a:rPr>
              <a:t>o  </a:t>
            </a:r>
            <a:r>
              <a:rPr sz="1600" spc="-9" dirty="0">
                <a:latin typeface="Arial"/>
                <a:cs typeface="Arial"/>
              </a:rPr>
              <a:t>X</a:t>
            </a:r>
            <a:r>
              <a:rPr sz="1600" spc="-13" baseline="-23148" dirty="0">
                <a:latin typeface="Arial"/>
                <a:cs typeface="Arial"/>
              </a:rPr>
              <a:t>1  </a:t>
            </a:r>
            <a:r>
              <a:rPr sz="1600" spc="-4" dirty="0">
                <a:latin typeface="Arial"/>
                <a:cs typeface="Arial"/>
              </a:rPr>
              <a:t>S</a:t>
            </a:r>
            <a:r>
              <a:rPr sz="1600" spc="-6" baseline="-23148" dirty="0">
                <a:latin typeface="Arial"/>
                <a:cs typeface="Arial"/>
              </a:rPr>
              <a:t>1 </a:t>
            </a:r>
            <a:r>
              <a:rPr sz="1600" dirty="0">
                <a:latin typeface="Arial"/>
                <a:cs typeface="Arial"/>
              </a:rPr>
              <a:t>... </a:t>
            </a:r>
            <a:r>
              <a:rPr sz="1600" spc="-9" dirty="0">
                <a:latin typeface="Arial"/>
                <a:cs typeface="Arial"/>
              </a:rPr>
              <a:t>X</a:t>
            </a:r>
            <a:r>
              <a:rPr sz="1600" spc="-13" baseline="-23148" dirty="0">
                <a:latin typeface="Arial"/>
                <a:cs typeface="Arial"/>
              </a:rPr>
              <a:t>m 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baseline="-23148" dirty="0">
                <a:latin typeface="Arial"/>
                <a:cs typeface="Arial"/>
              </a:rPr>
              <a:t>m</a:t>
            </a:r>
            <a:r>
              <a:rPr sz="1600" dirty="0">
                <a:latin typeface="Arial"/>
                <a:cs typeface="Arial"/>
              </a:rPr>
              <a:t>,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-6" baseline="-23148" dirty="0">
                <a:latin typeface="Arial"/>
                <a:cs typeface="Arial"/>
              </a:rPr>
              <a:t>i  </a:t>
            </a:r>
            <a:r>
              <a:rPr sz="1600" spc="-9" dirty="0">
                <a:latin typeface="Arial"/>
                <a:cs typeface="Arial"/>
              </a:rPr>
              <a:t>a</a:t>
            </a:r>
            <a:r>
              <a:rPr sz="1600" spc="-13" baseline="-23148" dirty="0">
                <a:latin typeface="Arial"/>
                <a:cs typeface="Arial"/>
              </a:rPr>
              <a:t>i+1  </a:t>
            </a:r>
            <a:r>
              <a:rPr sz="1600" dirty="0">
                <a:latin typeface="Arial"/>
                <a:cs typeface="Arial"/>
              </a:rPr>
              <a:t>... </a:t>
            </a:r>
            <a:r>
              <a:rPr sz="1600" spc="-4" dirty="0">
                <a:latin typeface="Arial"/>
                <a:cs typeface="Arial"/>
              </a:rPr>
              <a:t>a</a:t>
            </a:r>
            <a:r>
              <a:rPr sz="1600" spc="-6" baseline="-23148" dirty="0">
                <a:latin typeface="Arial"/>
                <a:cs typeface="Arial"/>
              </a:rPr>
              <a:t>n </a:t>
            </a:r>
            <a:r>
              <a:rPr sz="1600" spc="114" baseline="-2314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$</a:t>
            </a:r>
            <a:r>
              <a:rPr sz="1600" spc="8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	</a:t>
            </a:r>
            <a:r>
              <a:rPr sz="1600" spc="825" dirty="0">
                <a:latin typeface="Microsoft Sans Serif"/>
                <a:cs typeface="Microsoft Sans Serif"/>
              </a:rPr>
              <a:t>€ </a:t>
            </a:r>
            <a:r>
              <a:rPr sz="1600" dirty="0">
                <a:latin typeface="Arial"/>
                <a:cs typeface="Arial"/>
              </a:rPr>
              <a:t>( </a:t>
            </a:r>
            <a:r>
              <a:rPr sz="1600" spc="-9" dirty="0">
                <a:latin typeface="Arial"/>
                <a:cs typeface="Arial"/>
              </a:rPr>
              <a:t>S</a:t>
            </a:r>
            <a:r>
              <a:rPr sz="1600" spc="-13" baseline="-23148" dirty="0">
                <a:latin typeface="Arial"/>
                <a:cs typeface="Arial"/>
              </a:rPr>
              <a:t>o </a:t>
            </a:r>
            <a:r>
              <a:rPr sz="1600" spc="-9" dirty="0">
                <a:latin typeface="Arial"/>
                <a:cs typeface="Arial"/>
              </a:rPr>
              <a:t>X</a:t>
            </a:r>
            <a:r>
              <a:rPr sz="1600" spc="-13" baseline="-23148" dirty="0">
                <a:latin typeface="Arial"/>
                <a:cs typeface="Arial"/>
              </a:rPr>
              <a:t>1 </a:t>
            </a:r>
            <a:r>
              <a:rPr sz="1600" spc="-4" dirty="0">
                <a:latin typeface="Arial"/>
                <a:cs typeface="Arial"/>
              </a:rPr>
              <a:t>S</a:t>
            </a:r>
            <a:r>
              <a:rPr sz="1600" spc="-6" baseline="-23148" dirty="0">
                <a:latin typeface="Arial"/>
                <a:cs typeface="Arial"/>
              </a:rPr>
              <a:t>1 </a:t>
            </a:r>
            <a:r>
              <a:rPr sz="1600" spc="-4" dirty="0">
                <a:latin typeface="Arial"/>
                <a:cs typeface="Arial"/>
              </a:rPr>
              <a:t>... X</a:t>
            </a:r>
            <a:r>
              <a:rPr sz="1600" spc="-6" baseline="-23148" dirty="0">
                <a:latin typeface="Arial"/>
                <a:cs typeface="Arial"/>
              </a:rPr>
              <a:t>m-r </a:t>
            </a:r>
            <a:r>
              <a:rPr sz="1600" dirty="0">
                <a:solidFill>
                  <a:srgbClr val="CD0000"/>
                </a:solidFill>
                <a:latin typeface="Arial"/>
                <a:cs typeface="Arial"/>
              </a:rPr>
              <a:t>S</a:t>
            </a:r>
            <a:r>
              <a:rPr sz="1600" baseline="-23148" dirty="0">
                <a:solidFill>
                  <a:srgbClr val="CD0000"/>
                </a:solidFill>
                <a:latin typeface="Arial"/>
                <a:cs typeface="Arial"/>
              </a:rPr>
              <a:t>m-r </a:t>
            </a:r>
            <a:r>
              <a:rPr sz="1600" dirty="0">
                <a:solidFill>
                  <a:srgbClr val="CD0000"/>
                </a:solidFill>
                <a:latin typeface="Arial"/>
                <a:cs typeface="Arial"/>
              </a:rPr>
              <a:t>A </a:t>
            </a:r>
            <a:r>
              <a:rPr sz="1600" spc="-4" dirty="0">
                <a:solidFill>
                  <a:srgbClr val="CD0000"/>
                </a:solidFill>
                <a:latin typeface="Arial"/>
                <a:cs typeface="Arial"/>
              </a:rPr>
              <a:t>s</a:t>
            </a:r>
            <a:r>
              <a:rPr sz="1600" spc="-4" dirty="0">
                <a:latin typeface="Arial"/>
                <a:cs typeface="Arial"/>
              </a:rPr>
              <a:t>, a</a:t>
            </a:r>
            <a:r>
              <a:rPr sz="1600" spc="-6" baseline="-23148" dirty="0">
                <a:latin typeface="Arial"/>
                <a:cs typeface="Arial"/>
              </a:rPr>
              <a:t>i </a:t>
            </a:r>
            <a:r>
              <a:rPr sz="1600" spc="-4" dirty="0">
                <a:latin typeface="Arial"/>
                <a:cs typeface="Arial"/>
              </a:rPr>
              <a:t>... </a:t>
            </a:r>
            <a:r>
              <a:rPr sz="1600" spc="-9" dirty="0">
                <a:latin typeface="Arial"/>
                <a:cs typeface="Arial"/>
              </a:rPr>
              <a:t>a</a:t>
            </a:r>
            <a:r>
              <a:rPr sz="1600" spc="-13" baseline="-23148" dirty="0">
                <a:latin typeface="Arial"/>
                <a:cs typeface="Arial"/>
              </a:rPr>
              <a:t>n </a:t>
            </a:r>
            <a:r>
              <a:rPr sz="1600" dirty="0">
                <a:latin typeface="Arial"/>
                <a:cs typeface="Arial"/>
              </a:rPr>
              <a:t>$</a:t>
            </a:r>
            <a:r>
              <a:rPr sz="1600" spc="-3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729407" lvl="1" indent="-307718">
              <a:spcBef>
                <a:spcPts val="1216"/>
              </a:spcBef>
              <a:buClr>
                <a:srgbClr val="CD3100"/>
              </a:buClr>
              <a:buChar char="–"/>
              <a:tabLst>
                <a:tab pos="729407" algn="l"/>
              </a:tabLst>
            </a:pPr>
            <a:r>
              <a:rPr sz="2200" spc="-4" dirty="0">
                <a:latin typeface="Arial"/>
                <a:cs typeface="Arial"/>
              </a:rPr>
              <a:t>Output is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4" dirty="0">
                <a:latin typeface="Arial"/>
                <a:cs typeface="Arial"/>
              </a:rPr>
              <a:t>reducing production reduce</a:t>
            </a:r>
            <a:r>
              <a:rPr sz="2200" spc="54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dirty="0">
                <a:latin typeface="Symbol"/>
                <a:cs typeface="Symbol"/>
              </a:rPr>
              <a:t></a:t>
            </a:r>
            <a:endParaRPr sz="2200">
              <a:latin typeface="Symbol"/>
              <a:cs typeface="Symbol"/>
            </a:endParaRPr>
          </a:p>
          <a:p>
            <a:pPr lvl="1">
              <a:spcBef>
                <a:spcPts val="38"/>
              </a:spcBef>
              <a:buClr>
                <a:srgbClr val="CD3100"/>
              </a:buClr>
              <a:buFont typeface="Arial"/>
              <a:buChar char="–"/>
            </a:pPr>
            <a:endParaRPr sz="2200">
              <a:latin typeface="Times New Roman"/>
              <a:cs typeface="Times New Roman"/>
            </a:endParaRPr>
          </a:p>
          <a:p>
            <a:pPr marL="421688" indent="-410291">
              <a:buAutoNum type="arabicPeriod" startAt="2"/>
              <a:tabLst>
                <a:tab pos="421688" algn="l"/>
              </a:tabLst>
            </a:pPr>
            <a:r>
              <a:rPr b="1" spc="-4" dirty="0">
                <a:latin typeface="Arial"/>
                <a:cs typeface="Arial"/>
              </a:rPr>
              <a:t>Accept </a:t>
            </a:r>
            <a:r>
              <a:rPr dirty="0">
                <a:latin typeface="Arial"/>
                <a:cs typeface="Arial"/>
              </a:rPr>
              <a:t>– </a:t>
            </a:r>
            <a:r>
              <a:rPr spc="-4" dirty="0">
                <a:latin typeface="Arial"/>
                <a:cs typeface="Arial"/>
              </a:rPr>
              <a:t>Parsing successfully</a:t>
            </a:r>
            <a:r>
              <a:rPr spc="-31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completed</a:t>
            </a:r>
            <a:endParaRPr>
              <a:latin typeface="Arial"/>
              <a:cs typeface="Arial"/>
            </a:endParaRPr>
          </a:p>
          <a:p>
            <a:pPr>
              <a:spcBef>
                <a:spcPts val="45"/>
              </a:spcBef>
              <a:buFont typeface="Arial"/>
              <a:buAutoNum type="arabicPeriod" startAt="2"/>
            </a:pPr>
            <a:endParaRPr sz="2200">
              <a:latin typeface="Times New Roman"/>
              <a:cs typeface="Times New Roman"/>
            </a:endParaRPr>
          </a:p>
          <a:p>
            <a:pPr marL="421688" indent="-410291">
              <a:buAutoNum type="arabicPeriod" startAt="2"/>
              <a:tabLst>
                <a:tab pos="421688" algn="l"/>
                <a:tab pos="1103798" algn="l"/>
              </a:tabLst>
            </a:pPr>
            <a:r>
              <a:rPr b="1" spc="-4" dirty="0">
                <a:latin typeface="Arial"/>
                <a:cs typeface="Arial"/>
              </a:rPr>
              <a:t>Error	</a:t>
            </a:r>
            <a:r>
              <a:rPr spc="-4" dirty="0">
                <a:latin typeface="Arial"/>
                <a:cs typeface="Arial"/>
              </a:rPr>
              <a:t>-- Parser detected an error (an empty entry </a:t>
            </a:r>
            <a:r>
              <a:rPr dirty="0">
                <a:latin typeface="Arial"/>
                <a:cs typeface="Arial"/>
              </a:rPr>
              <a:t>in </a:t>
            </a:r>
            <a:r>
              <a:rPr spc="-4" dirty="0">
                <a:latin typeface="Arial"/>
                <a:cs typeface="Arial"/>
              </a:rPr>
              <a:t>the action</a:t>
            </a:r>
            <a:r>
              <a:rPr spc="-36"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table)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b="1" spc="4" dirty="0">
                <a:latin typeface="Arial"/>
                <a:cs typeface="Arial"/>
              </a:rPr>
              <a:t>LR </a:t>
            </a:r>
            <a:r>
              <a:rPr b="1" spc="-4" dirty="0">
                <a:latin typeface="Arial"/>
                <a:cs typeface="Arial"/>
              </a:rPr>
              <a:t>Parser</a:t>
            </a:r>
            <a:r>
              <a:rPr b="1" spc="-67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Stack(s)</a:t>
            </a:r>
          </a:p>
        </p:txBody>
      </p:sp>
      <p:sp>
        <p:nvSpPr>
          <p:cNvPr id="3" name="object 3"/>
          <p:cNvSpPr/>
          <p:nvPr/>
        </p:nvSpPr>
        <p:spPr>
          <a:xfrm>
            <a:off x="900545" y="1344706"/>
            <a:ext cx="7664335" cy="4933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b="1" spc="4" dirty="0">
                <a:latin typeface="Arial"/>
                <a:cs typeface="Arial"/>
              </a:rPr>
              <a:t>LR </a:t>
            </a:r>
            <a:r>
              <a:rPr b="1" spc="-4" dirty="0">
                <a:latin typeface="Arial"/>
                <a:cs typeface="Arial"/>
              </a:rPr>
              <a:t>Parser</a:t>
            </a:r>
            <a:r>
              <a:rPr b="1" spc="-67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Stack(s)</a:t>
            </a:r>
          </a:p>
        </p:txBody>
      </p:sp>
      <p:sp>
        <p:nvSpPr>
          <p:cNvPr id="3" name="object 3"/>
          <p:cNvSpPr/>
          <p:nvPr/>
        </p:nvSpPr>
        <p:spPr>
          <a:xfrm>
            <a:off x="900545" y="1344705"/>
            <a:ext cx="7689273" cy="50238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-4" dirty="0"/>
              <a:t>Constructing </a:t>
            </a:r>
            <a:r>
              <a:rPr dirty="0"/>
              <a:t>SLR Parsing Tables – LR(0)</a:t>
            </a:r>
            <a:r>
              <a:rPr spc="-40" dirty="0"/>
              <a:t> </a:t>
            </a:r>
            <a:r>
              <a:rPr spc="-4" dirty="0"/>
              <a:t>Item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127" y="1377874"/>
            <a:ext cx="7386781" cy="4865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4559" indent="-307718"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000" spc="-4" dirty="0">
                <a:latin typeface="Arial"/>
                <a:cs typeface="Arial"/>
              </a:rPr>
              <a:t>An </a:t>
            </a:r>
            <a:r>
              <a:rPr sz="2000" dirty="0">
                <a:latin typeface="Arial"/>
                <a:cs typeface="Arial"/>
              </a:rPr>
              <a:t>item </a:t>
            </a:r>
            <a:r>
              <a:rPr sz="2000" spc="-4" dirty="0">
                <a:latin typeface="Arial"/>
                <a:cs typeface="Arial"/>
              </a:rPr>
              <a:t>indicates how much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4" dirty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production </a:t>
            </a:r>
            <a:r>
              <a:rPr sz="2000" spc="-4" dirty="0">
                <a:latin typeface="Arial"/>
                <a:cs typeface="Arial"/>
              </a:rPr>
              <a:t>we have seen </a:t>
            </a:r>
            <a:r>
              <a:rPr sz="2000" dirty="0">
                <a:latin typeface="Arial"/>
                <a:cs typeface="Arial"/>
              </a:rPr>
              <a:t>at </a:t>
            </a:r>
            <a:r>
              <a:rPr sz="2000" spc="-4" dirty="0">
                <a:latin typeface="Arial"/>
                <a:cs typeface="Arial"/>
              </a:rPr>
              <a:t>a  given point in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4" dirty="0">
                <a:latin typeface="Arial"/>
                <a:cs typeface="Arial"/>
              </a:rPr>
              <a:t>parsing</a:t>
            </a:r>
            <a:r>
              <a:rPr sz="2000" spc="18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process</a:t>
            </a:r>
            <a:endParaRPr sz="2000">
              <a:latin typeface="Arial"/>
              <a:cs typeface="Arial"/>
            </a:endParaRPr>
          </a:p>
          <a:p>
            <a:pPr marL="319115" indent="-307718">
              <a:spcBef>
                <a:spcPts val="485"/>
              </a:spcBef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000" spc="-4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Example the item A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X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18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YZ</a:t>
            </a:r>
            <a:endParaRPr sz="2000">
              <a:latin typeface="Arial"/>
              <a:cs typeface="Arial"/>
            </a:endParaRPr>
          </a:p>
          <a:p>
            <a:pPr marL="678690" lvl="1" indent="-257002">
              <a:spcBef>
                <a:spcPts val="416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pc="4" dirty="0">
                <a:latin typeface="Arial"/>
                <a:cs typeface="Arial"/>
              </a:rPr>
              <a:t>We </a:t>
            </a:r>
            <a:r>
              <a:rPr spc="-4" dirty="0">
                <a:latin typeface="Arial"/>
                <a:cs typeface="Arial"/>
              </a:rPr>
              <a:t>have already seen on the input </a:t>
            </a: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string derivable from</a:t>
            </a:r>
            <a:r>
              <a:rPr spc="-54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X</a:t>
            </a:r>
            <a:endParaRPr>
              <a:latin typeface="Arial"/>
              <a:cs typeface="Arial"/>
            </a:endParaRPr>
          </a:p>
          <a:p>
            <a:pPr marL="678690" lvl="1" indent="-257002">
              <a:spcBef>
                <a:spcPts val="431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pc="4" dirty="0">
                <a:latin typeface="Arial"/>
                <a:cs typeface="Arial"/>
              </a:rPr>
              <a:t>We </a:t>
            </a:r>
            <a:r>
              <a:rPr spc="-4" dirty="0">
                <a:latin typeface="Arial"/>
                <a:cs typeface="Arial"/>
              </a:rPr>
              <a:t>hope to see </a:t>
            </a: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string derivable from</a:t>
            </a:r>
            <a:r>
              <a:rPr spc="-9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YZ</a:t>
            </a:r>
            <a:endParaRPr>
              <a:latin typeface="Arial"/>
              <a:cs typeface="Arial"/>
            </a:endParaRPr>
          </a:p>
          <a:p>
            <a:pPr marL="319115" indent="-307718">
              <a:spcBef>
                <a:spcPts val="476"/>
              </a:spcBef>
              <a:buClr>
                <a:srgbClr val="CD3100"/>
              </a:buClr>
              <a:buChar char="•"/>
              <a:tabLst>
                <a:tab pos="319115" algn="l"/>
                <a:tab pos="3398579" algn="l"/>
              </a:tabLst>
            </a:pPr>
            <a:r>
              <a:rPr sz="2000" spc="-4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Example the item </a:t>
            </a:r>
            <a:r>
              <a:rPr sz="2000" spc="3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228" dirty="0">
                <a:latin typeface="Arial"/>
                <a:cs typeface="Arial"/>
              </a:rPr>
              <a:t>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XYZ</a:t>
            </a:r>
            <a:endParaRPr sz="2000">
              <a:latin typeface="Arial"/>
              <a:cs typeface="Arial"/>
            </a:endParaRPr>
          </a:p>
          <a:p>
            <a:pPr marL="678690" lvl="1" indent="-257002">
              <a:spcBef>
                <a:spcPts val="412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pc="4" dirty="0">
                <a:latin typeface="Arial"/>
                <a:cs typeface="Arial"/>
              </a:rPr>
              <a:t>We </a:t>
            </a:r>
            <a:r>
              <a:rPr spc="-4" dirty="0">
                <a:latin typeface="Arial"/>
                <a:cs typeface="Arial"/>
              </a:rPr>
              <a:t>hope to see </a:t>
            </a: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string derivable from</a:t>
            </a:r>
            <a:r>
              <a:rPr spc="-85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XYZ</a:t>
            </a:r>
            <a:endParaRPr>
              <a:latin typeface="Arial"/>
              <a:cs typeface="Arial"/>
            </a:endParaRPr>
          </a:p>
          <a:p>
            <a:pPr marL="319115" indent="-307718">
              <a:spcBef>
                <a:spcPts val="476"/>
              </a:spcBef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000" spc="-4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Example the item A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XYZ</a:t>
            </a:r>
            <a:r>
              <a:rPr sz="2000" spc="-18" dirty="0">
                <a:latin typeface="Arial"/>
                <a:cs typeface="Arial"/>
              </a:rPr>
              <a:t> </a:t>
            </a:r>
            <a:r>
              <a:rPr sz="1400" spc="-4" dirty="0">
                <a:latin typeface="Symbol"/>
                <a:cs typeface="Symbol"/>
              </a:rPr>
              <a:t></a:t>
            </a:r>
            <a:endParaRPr sz="1400">
              <a:latin typeface="Symbol"/>
              <a:cs typeface="Symbol"/>
            </a:endParaRPr>
          </a:p>
          <a:p>
            <a:pPr marL="678690" lvl="1" indent="-257002">
              <a:spcBef>
                <a:spcPts val="412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pc="4" dirty="0">
                <a:latin typeface="Arial"/>
                <a:cs typeface="Arial"/>
              </a:rPr>
              <a:t>We </a:t>
            </a:r>
            <a:r>
              <a:rPr spc="-4" dirty="0">
                <a:latin typeface="Arial"/>
                <a:cs typeface="Arial"/>
              </a:rPr>
              <a:t>have already seen on the input </a:t>
            </a: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string derivable from</a:t>
            </a:r>
            <a:r>
              <a:rPr spc="-45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XYZ</a:t>
            </a:r>
            <a:endParaRPr>
              <a:latin typeface="Arial"/>
              <a:cs typeface="Arial"/>
            </a:endParaRPr>
          </a:p>
          <a:p>
            <a:pPr marL="678690" lvl="1" indent="-257002">
              <a:spcBef>
                <a:spcPts val="417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pc="-4" dirty="0">
                <a:latin typeface="Arial"/>
                <a:cs typeface="Arial"/>
              </a:rPr>
              <a:t>It </a:t>
            </a:r>
            <a:r>
              <a:rPr dirty="0">
                <a:latin typeface="Arial"/>
                <a:cs typeface="Arial"/>
              </a:rPr>
              <a:t>is </a:t>
            </a:r>
            <a:r>
              <a:rPr spc="-4" dirty="0">
                <a:latin typeface="Arial"/>
                <a:cs typeface="Arial"/>
              </a:rPr>
              <a:t>possibly time to reduce XYZ to</a:t>
            </a:r>
            <a:r>
              <a:rPr spc="-67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CD3100"/>
              </a:buClr>
              <a:buFont typeface="Arial"/>
              <a:buChar char="–"/>
            </a:pPr>
            <a:endParaRPr>
              <a:latin typeface="Times New Roman"/>
              <a:cs typeface="Times New Roman"/>
            </a:endParaRPr>
          </a:p>
          <a:p>
            <a:pPr marL="319115" indent="-307718">
              <a:spcBef>
                <a:spcPts val="1234"/>
              </a:spcBef>
              <a:buChar char="•"/>
              <a:tabLst>
                <a:tab pos="319115" algn="l"/>
              </a:tabLst>
            </a:pPr>
            <a:r>
              <a:rPr sz="2000" spc="-4" dirty="0">
                <a:solidFill>
                  <a:srgbClr val="CD3100"/>
                </a:solidFill>
                <a:latin typeface="Arial"/>
                <a:cs typeface="Arial"/>
              </a:rPr>
              <a:t>Special</a:t>
            </a:r>
            <a:r>
              <a:rPr sz="2000" spc="-58" dirty="0">
                <a:solidFill>
                  <a:srgbClr val="CD3100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CD3100"/>
                </a:solidFill>
                <a:latin typeface="Arial"/>
                <a:cs typeface="Arial"/>
              </a:rPr>
              <a:t>Case</a:t>
            </a:r>
            <a:r>
              <a:rPr sz="2000" spc="-4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678690" marR="3613982" indent="-257572">
              <a:lnSpc>
                <a:spcPct val="120000"/>
              </a:lnSpc>
              <a:spcBef>
                <a:spcPts val="36"/>
              </a:spcBef>
            </a:pPr>
            <a:r>
              <a:rPr dirty="0">
                <a:latin typeface="Arial"/>
                <a:cs typeface="Arial"/>
              </a:rPr>
              <a:t>Rule: </a:t>
            </a:r>
            <a:r>
              <a:rPr spc="4" dirty="0">
                <a:latin typeface="Arial"/>
                <a:cs typeface="Arial"/>
              </a:rPr>
              <a:t>A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spc="4" dirty="0">
                <a:latin typeface="Times New Roman"/>
                <a:cs typeface="Times New Roman"/>
              </a:rPr>
              <a:t> </a:t>
            </a:r>
            <a:r>
              <a:rPr dirty="0">
                <a:latin typeface="Symbol"/>
                <a:cs typeface="Symbol"/>
              </a:rPr>
              <a:t>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Arial"/>
                <a:cs typeface="Arial"/>
              </a:rPr>
              <a:t>yields only </a:t>
            </a:r>
            <a:r>
              <a:rPr dirty="0">
                <a:latin typeface="Arial"/>
                <a:cs typeface="Arial"/>
              </a:rPr>
              <a:t>one</a:t>
            </a:r>
            <a:r>
              <a:rPr spc="-135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item  </a:t>
            </a:r>
            <a:r>
              <a:rPr spc="4" dirty="0">
                <a:latin typeface="Arial"/>
                <a:cs typeface="Arial"/>
              </a:rPr>
              <a:t>A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spc="-63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Symbol"/>
                <a:cs typeface="Symbol"/>
              </a:rPr>
              <a:t></a:t>
            </a:r>
            <a:endParaRPr sz="1300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-4" dirty="0"/>
              <a:t>Constructing </a:t>
            </a:r>
            <a:r>
              <a:rPr dirty="0"/>
              <a:t>SLR Parsing</a:t>
            </a:r>
            <a:r>
              <a:rPr spc="-49" dirty="0"/>
              <a:t> </a:t>
            </a:r>
            <a:r>
              <a:rPr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377875"/>
            <a:ext cx="7875730" cy="492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8546" marR="728837" indent="-307149">
              <a:buClr>
                <a:srgbClr val="CD3100"/>
              </a:buClr>
              <a:buChar char="•"/>
              <a:tabLst>
                <a:tab pos="319115" algn="l"/>
                <a:tab pos="3040144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4" dirty="0">
                <a:latin typeface="Arial"/>
                <a:cs typeface="Arial"/>
              </a:rPr>
              <a:t>collection </a:t>
            </a:r>
            <a:r>
              <a:rPr sz="2400" dirty="0">
                <a:latin typeface="Arial"/>
                <a:cs typeface="Arial"/>
              </a:rPr>
              <a:t>of sets of </a:t>
            </a:r>
            <a:r>
              <a:rPr sz="2400" spc="-4" dirty="0">
                <a:latin typeface="Arial"/>
                <a:cs typeface="Arial"/>
              </a:rPr>
              <a:t>LR(0) </a:t>
            </a:r>
            <a:r>
              <a:rPr sz="2400" dirty="0">
                <a:latin typeface="Arial"/>
                <a:cs typeface="Arial"/>
              </a:rPr>
              <a:t>items (</a:t>
            </a:r>
            <a:r>
              <a:rPr sz="2400" b="1" dirty="0">
                <a:latin typeface="Arial"/>
                <a:cs typeface="Arial"/>
              </a:rPr>
              <a:t>the canonical </a:t>
            </a:r>
            <a:r>
              <a:rPr sz="2400" b="1" spc="-4" dirty="0">
                <a:latin typeface="Arial"/>
                <a:cs typeface="Arial"/>
              </a:rPr>
              <a:t>LR(0)  </a:t>
            </a:r>
            <a:r>
              <a:rPr sz="2400" b="1" dirty="0">
                <a:latin typeface="Arial"/>
                <a:cs typeface="Arial"/>
              </a:rPr>
              <a:t>collection</a:t>
            </a:r>
            <a:r>
              <a:rPr sz="2400" dirty="0">
                <a:latin typeface="Arial"/>
                <a:cs typeface="Arial"/>
              </a:rPr>
              <a:t>)  </a:t>
            </a:r>
            <a:r>
              <a:rPr sz="2400" spc="-4" dirty="0">
                <a:latin typeface="Arial"/>
                <a:cs typeface="Arial"/>
              </a:rPr>
              <a:t>is</a:t>
            </a:r>
            <a:r>
              <a:rPr sz="2400" spc="2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381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basis	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4" dirty="0">
                <a:latin typeface="Arial"/>
                <a:cs typeface="Arial"/>
              </a:rPr>
              <a:t>constructing SLR</a:t>
            </a:r>
            <a:r>
              <a:rPr sz="2400" spc="-3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parsers.</a:t>
            </a:r>
            <a:endParaRPr sz="2400">
              <a:latin typeface="Arial"/>
              <a:cs typeface="Arial"/>
            </a:endParaRPr>
          </a:p>
          <a:p>
            <a:pPr marL="319115" marR="4559" indent="-307718">
              <a:spcBef>
                <a:spcPts val="462"/>
              </a:spcBef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400" spc="-4" dirty="0">
                <a:latin typeface="Arial"/>
                <a:cs typeface="Arial"/>
              </a:rPr>
              <a:t>Canonical LR(0) collection provides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4" dirty="0">
                <a:latin typeface="Arial"/>
                <a:cs typeface="Arial"/>
              </a:rPr>
              <a:t>basis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4" dirty="0">
                <a:latin typeface="Arial"/>
                <a:cs typeface="Arial"/>
              </a:rPr>
              <a:t>constructing a  DFA called </a:t>
            </a:r>
            <a:r>
              <a:rPr sz="2400" b="1" spc="-4" dirty="0">
                <a:latin typeface="Arial"/>
                <a:cs typeface="Arial"/>
              </a:rPr>
              <a:t>LR(0)</a:t>
            </a:r>
            <a:r>
              <a:rPr sz="2400" b="1" spc="-36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automaton</a:t>
            </a:r>
            <a:endParaRPr sz="2400">
              <a:latin typeface="Arial"/>
              <a:cs typeface="Arial"/>
            </a:endParaRPr>
          </a:p>
          <a:p>
            <a:pPr marL="678690" lvl="1" indent="-257002">
              <a:spcBef>
                <a:spcPts val="434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z="2000" spc="-4" dirty="0">
                <a:latin typeface="Arial"/>
                <a:cs typeface="Arial"/>
              </a:rPr>
              <a:t>This </a:t>
            </a:r>
            <a:r>
              <a:rPr sz="2000" dirty="0">
                <a:latin typeface="Arial"/>
                <a:cs typeface="Arial"/>
              </a:rPr>
              <a:t>DFA is </a:t>
            </a:r>
            <a:r>
              <a:rPr sz="2000" spc="-4" dirty="0">
                <a:latin typeface="Arial"/>
                <a:cs typeface="Arial"/>
              </a:rPr>
              <a:t>used to make parsing</a:t>
            </a:r>
            <a:r>
              <a:rPr sz="2000" spc="-36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decisions</a:t>
            </a:r>
            <a:endParaRPr sz="2000">
              <a:latin typeface="Arial"/>
              <a:cs typeface="Arial"/>
            </a:endParaRPr>
          </a:p>
          <a:p>
            <a:pPr marL="318546" marR="15386" indent="-307149">
              <a:spcBef>
                <a:spcPts val="453"/>
              </a:spcBef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400" spc="-4" dirty="0">
                <a:latin typeface="Arial"/>
                <a:cs typeface="Arial"/>
              </a:rPr>
              <a:t>Each </a:t>
            </a:r>
            <a:r>
              <a:rPr sz="2400" dirty="0">
                <a:latin typeface="Arial"/>
                <a:cs typeface="Arial"/>
              </a:rPr>
              <a:t>state of </a:t>
            </a:r>
            <a:r>
              <a:rPr sz="2400" spc="-4" dirty="0">
                <a:latin typeface="Arial"/>
                <a:cs typeface="Arial"/>
              </a:rPr>
              <a:t>LR(0) </a:t>
            </a:r>
            <a:r>
              <a:rPr sz="2400" dirty="0">
                <a:latin typeface="Arial"/>
                <a:cs typeface="Arial"/>
              </a:rPr>
              <a:t>automaton represents </a:t>
            </a:r>
            <a:r>
              <a:rPr sz="2400" spc="-4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set of </a:t>
            </a:r>
            <a:r>
              <a:rPr sz="2400" spc="-4" dirty="0">
                <a:latin typeface="Arial"/>
                <a:cs typeface="Arial"/>
              </a:rPr>
              <a:t>items in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4" dirty="0">
                <a:latin typeface="Arial"/>
                <a:cs typeface="Arial"/>
              </a:rPr>
              <a:t>canonical </a:t>
            </a:r>
            <a:r>
              <a:rPr sz="2400" spc="-9" dirty="0">
                <a:latin typeface="Arial"/>
                <a:cs typeface="Arial"/>
              </a:rPr>
              <a:t>LR(0)</a:t>
            </a:r>
            <a:r>
              <a:rPr sz="2400" spc="18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collection</a:t>
            </a:r>
            <a:endParaRPr sz="2400">
              <a:latin typeface="Arial"/>
              <a:cs typeface="Arial"/>
            </a:endParaRPr>
          </a:p>
          <a:p>
            <a:pPr marL="319115" indent="-307718">
              <a:spcBef>
                <a:spcPts val="471"/>
              </a:spcBef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400" spc="-4" dirty="0">
                <a:latin typeface="Arial"/>
                <a:cs typeface="Arial"/>
              </a:rPr>
              <a:t>To construct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4" dirty="0">
                <a:latin typeface="Arial"/>
                <a:cs typeface="Arial"/>
              </a:rPr>
              <a:t>canonical LR(0) collection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4" dirty="0">
                <a:latin typeface="Arial"/>
                <a:cs typeface="Arial"/>
              </a:rPr>
              <a:t>a</a:t>
            </a:r>
            <a:r>
              <a:rPr sz="2400" spc="99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grammar</a:t>
            </a:r>
            <a:endParaRPr sz="2400">
              <a:latin typeface="Arial"/>
              <a:cs typeface="Arial"/>
            </a:endParaRPr>
          </a:p>
          <a:p>
            <a:pPr marL="678690" lvl="1" indent="-257002">
              <a:spcBef>
                <a:spcPts val="426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z="2000" spc="-4" dirty="0">
                <a:latin typeface="Arial"/>
                <a:cs typeface="Arial"/>
              </a:rPr>
              <a:t>Augmented</a:t>
            </a:r>
            <a:r>
              <a:rPr sz="2000" spc="-81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Grammar</a:t>
            </a:r>
            <a:endParaRPr sz="2000">
              <a:latin typeface="Arial"/>
              <a:cs typeface="Arial"/>
            </a:endParaRPr>
          </a:p>
          <a:p>
            <a:pPr marL="678690" lvl="1" indent="-257002">
              <a:spcBef>
                <a:spcPts val="431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z="2000" dirty="0">
                <a:latin typeface="Arial"/>
                <a:cs typeface="Arial"/>
              </a:rPr>
              <a:t>CLOSURE</a:t>
            </a:r>
            <a:r>
              <a:rPr sz="2000" spc="-76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function</a:t>
            </a:r>
            <a:endParaRPr sz="2000">
              <a:latin typeface="Arial"/>
              <a:cs typeface="Arial"/>
            </a:endParaRPr>
          </a:p>
          <a:p>
            <a:pPr marL="678690" lvl="1" indent="-257002">
              <a:spcBef>
                <a:spcPts val="417"/>
              </a:spcBef>
              <a:buClr>
                <a:srgbClr val="CD3100"/>
              </a:buClr>
              <a:buChar char="–"/>
              <a:tabLst>
                <a:tab pos="679260" algn="l"/>
              </a:tabLst>
            </a:pPr>
            <a:r>
              <a:rPr sz="2000" spc="-4" dirty="0">
                <a:latin typeface="Arial"/>
                <a:cs typeface="Arial"/>
              </a:rPr>
              <a:t>GOTO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function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-4" dirty="0"/>
              <a:t>Constructing </a:t>
            </a:r>
            <a:r>
              <a:rPr dirty="0"/>
              <a:t>SLR Parsing Tables – LR(0)</a:t>
            </a:r>
            <a:r>
              <a:rPr spc="-40" dirty="0"/>
              <a:t> </a:t>
            </a:r>
            <a:r>
              <a:rPr spc="-4" dirty="0"/>
              <a:t>Item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127" y="1377874"/>
            <a:ext cx="743123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8546" marR="4559" indent="-307149"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000" spc="-4" dirty="0">
                <a:latin typeface="Arial"/>
                <a:cs typeface="Arial"/>
              </a:rPr>
              <a:t>An </a:t>
            </a:r>
            <a:r>
              <a:rPr sz="2000" b="1" spc="-4" dirty="0">
                <a:latin typeface="Arial"/>
                <a:cs typeface="Arial"/>
              </a:rPr>
              <a:t>LR(0) </a:t>
            </a:r>
            <a:r>
              <a:rPr sz="2000" b="1" dirty="0">
                <a:latin typeface="Arial"/>
                <a:cs typeface="Arial"/>
              </a:rPr>
              <a:t>item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4" dirty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grammar G </a:t>
            </a:r>
            <a:r>
              <a:rPr sz="2000" spc="-4" dirty="0">
                <a:latin typeface="Arial"/>
                <a:cs typeface="Arial"/>
              </a:rPr>
              <a:t>is a </a:t>
            </a:r>
            <a:r>
              <a:rPr sz="2000" dirty="0">
                <a:latin typeface="Arial"/>
                <a:cs typeface="Arial"/>
              </a:rPr>
              <a:t>production of G </a:t>
            </a:r>
            <a:r>
              <a:rPr sz="2000" spc="-4" dirty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dot at the  </a:t>
            </a:r>
            <a:r>
              <a:rPr sz="2000" spc="-4" dirty="0">
                <a:latin typeface="Arial"/>
                <a:cs typeface="Arial"/>
              </a:rPr>
              <a:t>some position </a:t>
            </a:r>
            <a:r>
              <a:rPr sz="2000" dirty="0">
                <a:latin typeface="Arial"/>
                <a:cs typeface="Arial"/>
              </a:rPr>
              <a:t>of the right</a:t>
            </a:r>
            <a:r>
              <a:rPr sz="2000" spc="-3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side.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63468" y="1999301"/>
          <a:ext cx="7078431" cy="12962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563"/>
                <a:gridCol w="1520515"/>
                <a:gridCol w="3201805"/>
                <a:gridCol w="1581548"/>
              </a:tblGrid>
              <a:tr h="331932">
                <a:tc>
                  <a:txBody>
                    <a:bodyPr/>
                    <a:lstStyle/>
                    <a:p>
                      <a:pPr marL="365125" indent="-342900">
                        <a:lnSpc>
                          <a:spcPts val="2600"/>
                        </a:lnSpc>
                        <a:buClr>
                          <a:srgbClr val="CD3100"/>
                        </a:buClr>
                        <a:buChar char="•"/>
                        <a:tabLst>
                          <a:tab pos="365125" algn="l"/>
                        </a:tabLst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Ex: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600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aBb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3709">
                        <a:lnSpc>
                          <a:spcPts val="2600"/>
                        </a:lnSpc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Possible </a:t>
                      </a:r>
                      <a:r>
                        <a:rPr sz="1900" spc="-10" dirty="0">
                          <a:latin typeface="Arial"/>
                          <a:cs typeface="Arial"/>
                        </a:rPr>
                        <a:t>LR(0)</a:t>
                      </a:r>
                      <a:r>
                        <a:rPr sz="19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Items: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5920">
                        <a:lnSpc>
                          <a:spcPts val="2600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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aBb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13988"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3709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(four different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possibility)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5920">
                        <a:lnSpc>
                          <a:spcPts val="2435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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Bb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13988"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5920">
                        <a:lnSpc>
                          <a:spcPts val="2440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aB 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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b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36386"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5920">
                        <a:lnSpc>
                          <a:spcPts val="2435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aBb</a:t>
                      </a:r>
                      <a:r>
                        <a:rPr sz="1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</a:t>
                      </a:r>
                      <a:endParaRPr sz="1400">
                        <a:latin typeface="Symbol"/>
                        <a:cs typeface="Symbo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72127" y="3294080"/>
            <a:ext cx="7457786" cy="1636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4559" indent="-307718">
              <a:lnSpc>
                <a:spcPts val="2360"/>
              </a:lnSpc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000" spc="-4" dirty="0">
                <a:latin typeface="Arial"/>
                <a:cs typeface="Arial"/>
              </a:rPr>
              <a:t>Sets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4" dirty="0">
                <a:latin typeface="Arial"/>
                <a:cs typeface="Arial"/>
              </a:rPr>
              <a:t>LR(0) items will be </a:t>
            </a:r>
            <a:r>
              <a:rPr sz="2000" dirty="0">
                <a:latin typeface="Arial"/>
                <a:cs typeface="Arial"/>
              </a:rPr>
              <a:t>the states of </a:t>
            </a:r>
            <a:r>
              <a:rPr sz="2000" spc="-4" dirty="0">
                <a:latin typeface="Arial"/>
                <a:cs typeface="Arial"/>
              </a:rPr>
              <a:t>action and goto table </a:t>
            </a:r>
            <a:r>
              <a:rPr sz="2000" dirty="0">
                <a:latin typeface="Arial"/>
                <a:cs typeface="Arial"/>
              </a:rPr>
              <a:t>of  the </a:t>
            </a:r>
            <a:r>
              <a:rPr sz="2000" spc="-4" dirty="0">
                <a:latin typeface="Arial"/>
                <a:cs typeface="Arial"/>
              </a:rPr>
              <a:t>SLR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parser.</a:t>
            </a:r>
            <a:endParaRPr sz="2000">
              <a:latin typeface="Arial"/>
              <a:cs typeface="Arial"/>
            </a:endParaRPr>
          </a:p>
          <a:p>
            <a:pPr marL="421118">
              <a:spcBef>
                <a:spcPts val="359"/>
              </a:spcBef>
              <a:tabLst>
                <a:tab pos="678690" algn="l"/>
              </a:tabLst>
            </a:pPr>
            <a:r>
              <a:rPr dirty="0">
                <a:solidFill>
                  <a:srgbClr val="CD3100"/>
                </a:solidFill>
                <a:latin typeface="Arial"/>
                <a:cs typeface="Arial"/>
              </a:rPr>
              <a:t>–	</a:t>
            </a:r>
            <a:r>
              <a:rPr spc="-4" dirty="0">
                <a:latin typeface="Arial"/>
                <a:cs typeface="Arial"/>
              </a:rPr>
              <a:t>States represent sets </a:t>
            </a:r>
            <a:r>
              <a:rPr dirty="0">
                <a:latin typeface="Arial"/>
                <a:cs typeface="Arial"/>
              </a:rPr>
              <a:t>of</a:t>
            </a:r>
            <a:r>
              <a:rPr spc="-85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“items”</a:t>
            </a:r>
            <a:endParaRPr>
              <a:latin typeface="Arial"/>
              <a:cs typeface="Arial"/>
            </a:endParaRPr>
          </a:p>
          <a:p>
            <a:pPr marL="319115" marR="43878" indent="-307718">
              <a:lnSpc>
                <a:spcPts val="2360"/>
              </a:lnSpc>
              <a:spcBef>
                <a:spcPts val="552"/>
              </a:spcBef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000" spc="-4" dirty="0">
                <a:latin typeface="Arial"/>
                <a:cs typeface="Arial"/>
              </a:rPr>
              <a:t>LR parser </a:t>
            </a:r>
            <a:r>
              <a:rPr sz="2000" dirty="0">
                <a:latin typeface="Arial"/>
                <a:cs typeface="Arial"/>
              </a:rPr>
              <a:t>makes </a:t>
            </a:r>
            <a:r>
              <a:rPr sz="2000" spc="-4" dirty="0">
                <a:latin typeface="Arial"/>
                <a:cs typeface="Arial"/>
              </a:rPr>
              <a:t>shift-reduce decision by </a:t>
            </a:r>
            <a:r>
              <a:rPr sz="2000" dirty="0">
                <a:latin typeface="Arial"/>
                <a:cs typeface="Arial"/>
              </a:rPr>
              <a:t>maintaining states to  </a:t>
            </a:r>
            <a:r>
              <a:rPr sz="2000" spc="-4" dirty="0">
                <a:latin typeface="Arial"/>
                <a:cs typeface="Arial"/>
              </a:rPr>
              <a:t>keep track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4" dirty="0">
                <a:latin typeface="Arial"/>
                <a:cs typeface="Arial"/>
              </a:rPr>
              <a:t>where we are in a </a:t>
            </a:r>
            <a:r>
              <a:rPr sz="2000" dirty="0">
                <a:latin typeface="Arial"/>
                <a:cs typeface="Arial"/>
              </a:rPr>
              <a:t>parsing</a:t>
            </a:r>
            <a:r>
              <a:rPr sz="2000" spc="67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process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dirty="0"/>
              <a:t>Grammar</a:t>
            </a:r>
            <a:r>
              <a:rPr spc="-94" dirty="0"/>
              <a:t> </a:t>
            </a:r>
            <a:r>
              <a:rPr dirty="0"/>
              <a:t>Augmentation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900545" y="1344705"/>
            <a:ext cx="6927273" cy="4660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4" dirty="0"/>
              <a:t>The </a:t>
            </a:r>
            <a:r>
              <a:rPr spc="-4" dirty="0"/>
              <a:t>Closure</a:t>
            </a:r>
            <a:r>
              <a:rPr spc="-72" dirty="0"/>
              <a:t> </a:t>
            </a:r>
            <a:r>
              <a:rPr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127" y="1377623"/>
            <a:ext cx="7427768" cy="3652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1688" marR="4559" indent="-410291">
              <a:lnSpc>
                <a:spcPct val="99800"/>
              </a:lnSpc>
              <a:buClr>
                <a:srgbClr val="CD3100"/>
              </a:buClr>
              <a:buChar char="•"/>
              <a:tabLst>
                <a:tab pos="421688" algn="l"/>
                <a:tab pos="723708" algn="l"/>
                <a:tab pos="950508" algn="l"/>
                <a:tab pos="1802432" algn="l"/>
              </a:tabLst>
            </a:pPr>
            <a:r>
              <a:rPr sz="2200" spc="-4" dirty="0">
                <a:latin typeface="Arial"/>
                <a:cs typeface="Arial"/>
              </a:rPr>
              <a:t>If	</a:t>
            </a:r>
            <a:r>
              <a:rPr sz="2200" b="1" i="1" dirty="0">
                <a:latin typeface="Arial"/>
                <a:cs typeface="Arial"/>
              </a:rPr>
              <a:t>I	</a:t>
            </a:r>
            <a:r>
              <a:rPr sz="2200" spc="-4" dirty="0">
                <a:latin typeface="Arial"/>
                <a:cs typeface="Arial"/>
              </a:rPr>
              <a:t>is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4" dirty="0">
                <a:latin typeface="Arial"/>
                <a:cs typeface="Arial"/>
              </a:rPr>
              <a:t>set of LR(0) items </a:t>
            </a:r>
            <a:r>
              <a:rPr sz="2200" dirty="0">
                <a:latin typeface="Arial"/>
                <a:cs typeface="Arial"/>
              </a:rPr>
              <a:t>for a </a:t>
            </a:r>
            <a:r>
              <a:rPr sz="2200" spc="-4" dirty="0">
                <a:latin typeface="Arial"/>
                <a:cs typeface="Arial"/>
              </a:rPr>
              <a:t>grammar</a:t>
            </a:r>
            <a:r>
              <a:rPr sz="2200" spc="4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G,</a:t>
            </a:r>
            <a:r>
              <a:rPr sz="2200" spc="-22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then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b="1" i="1" spc="-4" dirty="0">
                <a:latin typeface="Arial"/>
                <a:cs typeface="Arial"/>
              </a:rPr>
              <a:t>closure(I)	</a:t>
            </a:r>
            <a:r>
              <a:rPr sz="2200" spc="-4" dirty="0">
                <a:latin typeface="Arial"/>
                <a:cs typeface="Arial"/>
              </a:rPr>
              <a:t>is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4" dirty="0">
                <a:latin typeface="Arial"/>
                <a:cs typeface="Arial"/>
              </a:rPr>
              <a:t>set of LR(0) items constructed </a:t>
            </a:r>
            <a:r>
              <a:rPr sz="2200" dirty="0">
                <a:latin typeface="Arial"/>
                <a:cs typeface="Arial"/>
              </a:rPr>
              <a:t>from</a:t>
            </a:r>
            <a:r>
              <a:rPr sz="2200" spc="13" dirty="0">
                <a:latin typeface="Arial"/>
                <a:cs typeface="Arial"/>
              </a:rPr>
              <a:t> </a:t>
            </a:r>
            <a:r>
              <a:rPr sz="2200" b="1" i="1" dirty="0">
                <a:latin typeface="Arial"/>
                <a:cs typeface="Arial"/>
              </a:rPr>
              <a:t>I</a:t>
            </a:r>
            <a:r>
              <a:rPr sz="2200" b="1" i="1" spc="-4" dirty="0">
                <a:latin typeface="Arial"/>
                <a:cs typeface="Arial"/>
              </a:rPr>
              <a:t> </a:t>
            </a:r>
            <a:r>
              <a:rPr sz="2200" spc="-9" dirty="0">
                <a:latin typeface="Arial"/>
                <a:cs typeface="Arial"/>
              </a:rPr>
              <a:t>by </a:t>
            </a:r>
            <a:r>
              <a:rPr sz="2200" dirty="0">
                <a:latin typeface="Arial"/>
                <a:cs typeface="Arial"/>
              </a:rPr>
              <a:t> the </a:t>
            </a:r>
            <a:r>
              <a:rPr sz="2200" spc="-4" dirty="0">
                <a:latin typeface="Arial"/>
                <a:cs typeface="Arial"/>
              </a:rPr>
              <a:t>two</a:t>
            </a:r>
            <a:r>
              <a:rPr sz="2200" spc="-67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rules:</a:t>
            </a:r>
            <a:endParaRPr sz="2200">
              <a:latin typeface="Arial"/>
              <a:cs typeface="Arial"/>
            </a:endParaRPr>
          </a:p>
          <a:p>
            <a:pPr>
              <a:spcBef>
                <a:spcPts val="38"/>
              </a:spcBef>
              <a:buClr>
                <a:srgbClr val="CD3100"/>
              </a:buClr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728837" lvl="1" indent="-307149">
              <a:buClr>
                <a:srgbClr val="CD3100"/>
              </a:buClr>
              <a:buAutoNum type="arabicPeriod"/>
              <a:tabLst>
                <a:tab pos="729407" algn="l"/>
              </a:tabLst>
            </a:pPr>
            <a:r>
              <a:rPr sz="2200" spc="-4" dirty="0">
                <a:latin typeface="Arial"/>
                <a:cs typeface="Arial"/>
              </a:rPr>
              <a:t>Initially, every LR(0) item in </a:t>
            </a:r>
            <a:r>
              <a:rPr sz="2200" b="1" i="1" dirty="0">
                <a:latin typeface="Arial"/>
                <a:cs typeface="Arial"/>
              </a:rPr>
              <a:t>I </a:t>
            </a:r>
            <a:r>
              <a:rPr sz="2200" spc="-4" dirty="0">
                <a:latin typeface="Arial"/>
                <a:cs typeface="Arial"/>
              </a:rPr>
              <a:t>is </a:t>
            </a:r>
            <a:r>
              <a:rPr sz="2200" dirty="0">
                <a:latin typeface="Arial"/>
                <a:cs typeface="Arial"/>
              </a:rPr>
              <a:t>added to</a:t>
            </a:r>
            <a:r>
              <a:rPr sz="2200" spc="36" dirty="0">
                <a:latin typeface="Arial"/>
                <a:cs typeface="Arial"/>
              </a:rPr>
              <a:t> </a:t>
            </a:r>
            <a:r>
              <a:rPr sz="2200" b="1" i="1" spc="-4" dirty="0">
                <a:latin typeface="Arial"/>
                <a:cs typeface="Arial"/>
              </a:rPr>
              <a:t>closure(I)</a:t>
            </a:r>
            <a:r>
              <a:rPr sz="2200" spc="-4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728837" marR="137903" lvl="1" indent="-307149">
              <a:lnSpc>
                <a:spcPts val="2477"/>
              </a:lnSpc>
              <a:spcBef>
                <a:spcPts val="494"/>
              </a:spcBef>
              <a:buClr>
                <a:srgbClr val="CD3100"/>
              </a:buClr>
              <a:buAutoNum type="arabicPeriod"/>
              <a:tabLst>
                <a:tab pos="729407" algn="l"/>
                <a:tab pos="2290793" algn="l"/>
                <a:tab pos="4235688" algn="l"/>
              </a:tabLst>
            </a:pPr>
            <a:r>
              <a:rPr sz="2200" spc="-4" dirty="0">
                <a:latin typeface="Arial"/>
                <a:cs typeface="Arial"/>
              </a:rPr>
              <a:t>If 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206" dirty="0">
                <a:latin typeface="Arial"/>
                <a:cs typeface="Arial"/>
              </a:rPr>
              <a:t> </a:t>
            </a:r>
            <a:r>
              <a:rPr sz="2200" spc="4" dirty="0">
                <a:latin typeface="Symbol"/>
                <a:cs typeface="Symbol"/>
              </a:rPr>
              <a:t></a:t>
            </a:r>
            <a:r>
              <a:rPr sz="2200" spc="440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Symbol"/>
                <a:cs typeface="Symbol"/>
              </a:rPr>
              <a:t></a:t>
            </a:r>
            <a:r>
              <a:rPr sz="2200" spc="-4" dirty="0">
                <a:latin typeface="Arial"/>
                <a:cs typeface="Arial"/>
              </a:rPr>
              <a:t>.B</a:t>
            </a:r>
            <a:r>
              <a:rPr sz="2200" spc="-4" dirty="0">
                <a:latin typeface="Symbol"/>
                <a:cs typeface="Symbol"/>
              </a:rPr>
              <a:t></a:t>
            </a:r>
            <a:r>
              <a:rPr sz="2200" spc="-4" dirty="0">
                <a:latin typeface="Times New Roman"/>
                <a:cs typeface="Times New Roman"/>
              </a:rPr>
              <a:t>	</a:t>
            </a:r>
            <a:r>
              <a:rPr sz="2200" spc="-4" dirty="0">
                <a:latin typeface="Arial"/>
                <a:cs typeface="Arial"/>
              </a:rPr>
              <a:t>is </a:t>
            </a:r>
            <a:r>
              <a:rPr sz="2200" spc="27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in </a:t>
            </a:r>
            <a:r>
              <a:rPr sz="2200" spc="27" dirty="0">
                <a:latin typeface="Arial"/>
                <a:cs typeface="Arial"/>
              </a:rPr>
              <a:t> </a:t>
            </a:r>
            <a:r>
              <a:rPr sz="2200" b="1" i="1" spc="-4" dirty="0">
                <a:latin typeface="Arial"/>
                <a:cs typeface="Arial"/>
              </a:rPr>
              <a:t>closure(I)	</a:t>
            </a:r>
            <a:r>
              <a:rPr sz="2200" spc="-4" dirty="0">
                <a:latin typeface="Arial"/>
                <a:cs typeface="Arial"/>
              </a:rPr>
              <a:t>and B</a:t>
            </a:r>
            <a:r>
              <a:rPr sz="2200" spc="-4" dirty="0">
                <a:latin typeface="Symbol"/>
                <a:cs typeface="Symbol"/>
              </a:rPr>
              <a:t></a:t>
            </a:r>
            <a:r>
              <a:rPr sz="2200" spc="-4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Arial"/>
                <a:cs typeface="Arial"/>
              </a:rPr>
              <a:t>is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22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production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rule of</a:t>
            </a:r>
            <a:r>
              <a:rPr sz="2200" spc="-63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G;</a:t>
            </a:r>
            <a:endParaRPr sz="2200">
              <a:latin typeface="Arial"/>
              <a:cs typeface="Arial"/>
            </a:endParaRPr>
          </a:p>
          <a:p>
            <a:pPr marL="728837">
              <a:spcBef>
                <a:spcPts val="256"/>
              </a:spcBef>
              <a:tabLst>
                <a:tab pos="2128386" algn="l"/>
              </a:tabLst>
            </a:pPr>
            <a:r>
              <a:rPr sz="2200" spc="-4" dirty="0">
                <a:latin typeface="Arial"/>
                <a:cs typeface="Arial"/>
              </a:rPr>
              <a:t>then  </a:t>
            </a:r>
            <a:r>
              <a:rPr sz="2200" spc="22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B</a:t>
            </a:r>
            <a:r>
              <a:rPr sz="2200" spc="-4" dirty="0">
                <a:latin typeface="Symbol"/>
                <a:cs typeface="Symbol"/>
              </a:rPr>
              <a:t></a:t>
            </a:r>
            <a:r>
              <a:rPr sz="2200" spc="-4" dirty="0">
                <a:latin typeface="Arial"/>
                <a:cs typeface="Arial"/>
              </a:rPr>
              <a:t>.</a:t>
            </a:r>
            <a:r>
              <a:rPr sz="2200" spc="-4" dirty="0">
                <a:latin typeface="Symbol"/>
                <a:cs typeface="Symbol"/>
              </a:rPr>
              <a:t></a:t>
            </a:r>
            <a:r>
              <a:rPr sz="2200" spc="-4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Arial"/>
                <a:cs typeface="Arial"/>
              </a:rPr>
              <a:t>will </a:t>
            </a:r>
            <a:r>
              <a:rPr sz="2200" spc="-4" dirty="0">
                <a:latin typeface="Arial"/>
                <a:cs typeface="Arial"/>
              </a:rPr>
              <a:t>be </a:t>
            </a:r>
            <a:r>
              <a:rPr sz="2200" dirty="0">
                <a:latin typeface="Arial"/>
                <a:cs typeface="Arial"/>
              </a:rPr>
              <a:t>in the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b="1" i="1" spc="-4" dirty="0">
                <a:latin typeface="Arial"/>
                <a:cs typeface="Arial"/>
              </a:rPr>
              <a:t>closure(I)</a:t>
            </a:r>
            <a:r>
              <a:rPr sz="2200" spc="-4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728837" marR="242186" indent="-5698">
              <a:lnSpc>
                <a:spcPts val="2522"/>
              </a:lnSpc>
              <a:spcBef>
                <a:spcPts val="381"/>
              </a:spcBef>
            </a:pPr>
            <a:r>
              <a:rPr sz="2200" dirty="0">
                <a:latin typeface="Arial"/>
                <a:cs typeface="Arial"/>
              </a:rPr>
              <a:t>We </a:t>
            </a:r>
            <a:r>
              <a:rPr sz="2200" spc="-4" dirty="0">
                <a:latin typeface="Arial"/>
                <a:cs typeface="Arial"/>
              </a:rPr>
              <a:t>will </a:t>
            </a:r>
            <a:r>
              <a:rPr sz="2200" dirty="0">
                <a:latin typeface="Arial"/>
                <a:cs typeface="Arial"/>
              </a:rPr>
              <a:t>apply </a:t>
            </a:r>
            <a:r>
              <a:rPr sz="2200" spc="-4" dirty="0">
                <a:latin typeface="Arial"/>
                <a:cs typeface="Arial"/>
              </a:rPr>
              <a:t>this rule until no </a:t>
            </a:r>
            <a:r>
              <a:rPr sz="2200" dirty="0">
                <a:latin typeface="Arial"/>
                <a:cs typeface="Arial"/>
              </a:rPr>
              <a:t>more </a:t>
            </a:r>
            <a:r>
              <a:rPr sz="2200" spc="-4" dirty="0">
                <a:latin typeface="Arial"/>
                <a:cs typeface="Arial"/>
              </a:rPr>
              <a:t>new LR(0) items  can be </a:t>
            </a:r>
            <a:r>
              <a:rPr sz="2200" dirty="0">
                <a:latin typeface="Arial"/>
                <a:cs typeface="Arial"/>
              </a:rPr>
              <a:t>added to</a:t>
            </a:r>
            <a:r>
              <a:rPr sz="2200" spc="-31" dirty="0">
                <a:latin typeface="Arial"/>
                <a:cs typeface="Arial"/>
              </a:rPr>
              <a:t> </a:t>
            </a:r>
            <a:r>
              <a:rPr sz="2200" b="1" i="1" spc="-4" dirty="0">
                <a:latin typeface="Arial"/>
                <a:cs typeface="Arial"/>
              </a:rPr>
              <a:t>closure(I)</a:t>
            </a:r>
            <a:r>
              <a:rPr sz="2200" spc="-4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>
              <a:tabLst>
                <a:tab pos="3178617" algn="l"/>
              </a:tabLst>
            </a:pPr>
            <a:r>
              <a:rPr spc="4" dirty="0"/>
              <a:t>The </a:t>
            </a:r>
            <a:r>
              <a:rPr spc="18" dirty="0"/>
              <a:t> </a:t>
            </a:r>
            <a:r>
              <a:rPr spc="-4" dirty="0"/>
              <a:t>Closure </a:t>
            </a:r>
            <a:r>
              <a:rPr spc="27" dirty="0"/>
              <a:t> </a:t>
            </a:r>
            <a:r>
              <a:rPr dirty="0"/>
              <a:t>Operation	--</a:t>
            </a:r>
            <a:r>
              <a:rPr spc="-85" dirty="0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126" y="1411492"/>
            <a:ext cx="80125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000" spc="-9" dirty="0">
                <a:latin typeface="Arial"/>
                <a:cs typeface="Arial"/>
              </a:rPr>
              <a:t>E'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spc="-2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5944" y="918433"/>
            <a:ext cx="2392795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000" spc="-4" dirty="0">
                <a:latin typeface="Arial"/>
                <a:cs typeface="Arial"/>
              </a:rPr>
              <a:t>closure({E'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5900" spc="-4" dirty="0">
                <a:latin typeface="Arial"/>
                <a:cs typeface="Arial"/>
              </a:rPr>
              <a:t>.</a:t>
            </a:r>
            <a:r>
              <a:rPr sz="2000" spc="-4" dirty="0">
                <a:latin typeface="Arial"/>
                <a:cs typeface="Arial"/>
              </a:rPr>
              <a:t>E})</a:t>
            </a:r>
            <a:r>
              <a:rPr sz="2000" spc="13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63467" y="1850694"/>
          <a:ext cx="7511708" cy="2982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2185"/>
                <a:gridCol w="1603805"/>
                <a:gridCol w="3425718"/>
              </a:tblGrid>
              <a:tr h="348086">
                <a:tc>
                  <a:txBody>
                    <a:bodyPr/>
                    <a:lstStyle/>
                    <a:p>
                      <a:pPr marL="22225">
                        <a:lnSpc>
                          <a:spcPts val="2345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E+T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1440" algn="r">
                        <a:lnSpc>
                          <a:spcPts val="2345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{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345"/>
                        </a:lnSpc>
                        <a:tabLst>
                          <a:tab pos="2239010" algn="l"/>
                        </a:tabLst>
                      </a:pPr>
                      <a:r>
                        <a:rPr sz="1900" spc="50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900" spc="50" dirty="0">
                          <a:solidFill>
                            <a:srgbClr val="CD3100"/>
                          </a:solidFill>
                          <a:latin typeface="Arial"/>
                          <a:cs typeface="Arial"/>
                        </a:rPr>
                        <a:t>'</a:t>
                      </a:r>
                      <a:r>
                        <a:rPr sz="1900" spc="705" dirty="0">
                          <a:solidFill>
                            <a:srgbClr val="CD31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solidFill>
                            <a:srgbClr val="CD0000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900" dirty="0">
                          <a:solidFill>
                            <a:srgbClr val="CD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215" dirty="0">
                          <a:solidFill>
                            <a:srgbClr val="CD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solidFill>
                            <a:srgbClr val="CD0000"/>
                          </a:solidFill>
                          <a:latin typeface="Symbol"/>
                          <a:cs typeface="Symbol"/>
                        </a:rPr>
                        <a:t></a:t>
                      </a:r>
                      <a:r>
                        <a:rPr sz="19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E	kernel</a:t>
                      </a:r>
                      <a:r>
                        <a:rPr sz="1900" spc="-6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items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0341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T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Symbol"/>
                          <a:cs typeface="Symbol"/>
                        </a:rPr>
                        <a:t>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E+T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0341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T*F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Symbol"/>
                          <a:cs typeface="Symbol"/>
                        </a:rPr>
                        <a:t>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T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0341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F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Symbol"/>
                          <a:cs typeface="Symbol"/>
                        </a:rPr>
                        <a:t>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T*F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0341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(E)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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F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03411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id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Symbol"/>
                          <a:cs typeface="Symbol"/>
                        </a:rPr>
                        <a:t>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(E)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81433"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1280160" algn="l"/>
                        </a:tabLst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9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2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Symbol"/>
                          <a:cs typeface="Symbol"/>
                        </a:rPr>
                        <a:t></a:t>
                      </a:r>
                      <a:r>
                        <a:rPr sz="1900" spc="-5" dirty="0">
                          <a:latin typeface="Arial"/>
                          <a:cs typeface="Arial"/>
                        </a:rPr>
                        <a:t>id	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}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165273" y="1941755"/>
            <a:ext cx="835891" cy="67235"/>
          </a:xfrm>
          <a:custGeom>
            <a:avLst/>
            <a:gdLst/>
            <a:ahLst/>
            <a:cxnLst/>
            <a:rect l="l" t="t" r="r" b="b"/>
            <a:pathLst>
              <a:path w="919479" h="76200">
                <a:moveTo>
                  <a:pt x="76199" y="33527"/>
                </a:moveTo>
                <a:lnTo>
                  <a:pt x="76199" y="0"/>
                </a:lnTo>
                <a:lnTo>
                  <a:pt x="0" y="38099"/>
                </a:lnTo>
                <a:lnTo>
                  <a:pt x="59435" y="67817"/>
                </a:lnTo>
                <a:lnTo>
                  <a:pt x="59435" y="35051"/>
                </a:lnTo>
                <a:lnTo>
                  <a:pt x="64007" y="33527"/>
                </a:lnTo>
                <a:lnTo>
                  <a:pt x="76199" y="33527"/>
                </a:lnTo>
                <a:close/>
              </a:path>
              <a:path w="919479" h="76200">
                <a:moveTo>
                  <a:pt x="918971" y="38099"/>
                </a:moveTo>
                <a:lnTo>
                  <a:pt x="917447" y="35051"/>
                </a:lnTo>
                <a:lnTo>
                  <a:pt x="914399" y="33527"/>
                </a:lnTo>
                <a:lnTo>
                  <a:pt x="64007" y="33527"/>
                </a:lnTo>
                <a:lnTo>
                  <a:pt x="59435" y="35051"/>
                </a:lnTo>
                <a:lnTo>
                  <a:pt x="59435" y="41147"/>
                </a:lnTo>
                <a:lnTo>
                  <a:pt x="64007" y="42671"/>
                </a:lnTo>
                <a:lnTo>
                  <a:pt x="914399" y="42671"/>
                </a:lnTo>
                <a:lnTo>
                  <a:pt x="917447" y="41147"/>
                </a:lnTo>
                <a:lnTo>
                  <a:pt x="918971" y="38099"/>
                </a:lnTo>
                <a:close/>
              </a:path>
              <a:path w="919479" h="76200">
                <a:moveTo>
                  <a:pt x="76199" y="76199"/>
                </a:moveTo>
                <a:lnTo>
                  <a:pt x="76199" y="42671"/>
                </a:lnTo>
                <a:lnTo>
                  <a:pt x="64007" y="42671"/>
                </a:lnTo>
                <a:lnTo>
                  <a:pt x="59435" y="41147"/>
                </a:lnTo>
                <a:lnTo>
                  <a:pt x="59435" y="67817"/>
                </a:lnTo>
                <a:lnTo>
                  <a:pt x="76199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dirty="0"/>
              <a:t>GOTO</a:t>
            </a:r>
            <a:r>
              <a:rPr spc="-40" dirty="0"/>
              <a:t> </a:t>
            </a:r>
            <a:r>
              <a:rPr spc="-4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126" y="1386839"/>
            <a:ext cx="7454900" cy="2090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69522" indent="-307718">
              <a:lnSpc>
                <a:spcPts val="2136"/>
              </a:lnSpc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000" dirty="0">
                <a:latin typeface="Arial"/>
                <a:cs typeface="Arial"/>
              </a:rPr>
              <a:t>If I </a:t>
            </a:r>
            <a:r>
              <a:rPr sz="2000" spc="-4" dirty="0">
                <a:latin typeface="Arial"/>
                <a:cs typeface="Arial"/>
              </a:rPr>
              <a:t>is a </a:t>
            </a:r>
            <a:r>
              <a:rPr sz="2000" dirty="0">
                <a:latin typeface="Arial"/>
                <a:cs typeface="Arial"/>
              </a:rPr>
              <a:t>set of </a:t>
            </a:r>
            <a:r>
              <a:rPr sz="2000" spc="-4" dirty="0">
                <a:latin typeface="Arial"/>
                <a:cs typeface="Arial"/>
              </a:rPr>
              <a:t>LR(0) </a:t>
            </a:r>
            <a:r>
              <a:rPr sz="2000" dirty="0">
                <a:latin typeface="Arial"/>
                <a:cs typeface="Arial"/>
              </a:rPr>
              <a:t>items </a:t>
            </a:r>
            <a:r>
              <a:rPr sz="2000" spc="-4" dirty="0">
                <a:latin typeface="Arial"/>
                <a:cs typeface="Arial"/>
              </a:rPr>
              <a:t>and </a:t>
            </a:r>
            <a:r>
              <a:rPr sz="2000" dirty="0">
                <a:latin typeface="Arial"/>
                <a:cs typeface="Arial"/>
              </a:rPr>
              <a:t>X </a:t>
            </a:r>
            <a:r>
              <a:rPr sz="2000" spc="-4" dirty="0">
                <a:latin typeface="Arial"/>
                <a:cs typeface="Arial"/>
              </a:rPr>
              <a:t>is a grammar </a:t>
            </a:r>
            <a:r>
              <a:rPr sz="2000" dirty="0">
                <a:latin typeface="Arial"/>
                <a:cs typeface="Arial"/>
              </a:rPr>
              <a:t>symbol (terminal  </a:t>
            </a:r>
            <a:r>
              <a:rPr sz="2000" spc="-4" dirty="0">
                <a:latin typeface="Arial"/>
                <a:cs typeface="Arial"/>
              </a:rPr>
              <a:t>or </a:t>
            </a:r>
            <a:r>
              <a:rPr sz="2000" dirty="0">
                <a:latin typeface="Arial"/>
                <a:cs typeface="Arial"/>
              </a:rPr>
              <a:t>non-terminal), </a:t>
            </a:r>
            <a:r>
              <a:rPr sz="2000" spc="-4" dirty="0">
                <a:latin typeface="Arial"/>
                <a:cs typeface="Arial"/>
              </a:rPr>
              <a:t>then GOTO(I,X) is defined as</a:t>
            </a:r>
            <a:r>
              <a:rPr sz="2000" spc="81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follows:</a:t>
            </a:r>
            <a:endParaRPr sz="2000">
              <a:latin typeface="Arial"/>
              <a:cs typeface="Arial"/>
            </a:endParaRPr>
          </a:p>
          <a:p>
            <a:pPr marL="421118">
              <a:lnSpc>
                <a:spcPts val="2768"/>
              </a:lnSpc>
              <a:spcBef>
                <a:spcPts val="63"/>
              </a:spcBef>
              <a:tabLst>
                <a:tab pos="1032566" algn="l"/>
                <a:tab pos="2673732" algn="l"/>
              </a:tabLst>
            </a:pPr>
            <a:r>
              <a:rPr sz="2500" dirty="0">
                <a:solidFill>
                  <a:srgbClr val="CD3100"/>
                </a:solidFill>
                <a:latin typeface="Arial"/>
                <a:cs typeface="Arial"/>
              </a:rPr>
              <a:t>– </a:t>
            </a:r>
            <a:r>
              <a:rPr sz="2000" spc="615" dirty="0">
                <a:solidFill>
                  <a:srgbClr val="CD31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If	A 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Symbol"/>
                <a:cs typeface="Symbol"/>
              </a:rPr>
              <a:t></a:t>
            </a:r>
            <a:r>
              <a:rPr sz="2000" spc="-372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Symbol"/>
                <a:cs typeface="Symbol"/>
              </a:rPr>
              <a:t></a:t>
            </a:r>
            <a:r>
              <a:rPr sz="1100" spc="260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X</a:t>
            </a:r>
            <a:r>
              <a:rPr sz="2000" spc="-4" dirty="0">
                <a:latin typeface="Symbol"/>
                <a:cs typeface="Symbol"/>
              </a:rPr>
              <a:t></a:t>
            </a:r>
            <a:r>
              <a:rPr sz="2000" spc="-4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9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  <a:p>
            <a:pPr marL="678690" marR="4559">
              <a:lnSpc>
                <a:spcPts val="2486"/>
              </a:lnSpc>
              <a:spcBef>
                <a:spcPts val="274"/>
              </a:spcBef>
            </a:pPr>
            <a:r>
              <a:rPr sz="2000" dirty="0">
                <a:latin typeface="Arial"/>
                <a:cs typeface="Arial"/>
              </a:rPr>
              <a:t>then every item in </a:t>
            </a:r>
            <a:r>
              <a:rPr sz="2000" b="1" spc="-4" dirty="0">
                <a:latin typeface="Arial"/>
                <a:cs typeface="Arial"/>
              </a:rPr>
              <a:t>closure({A 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</a:t>
            </a:r>
            <a:r>
              <a:rPr sz="2000" b="1" dirty="0">
                <a:latin typeface="Arial"/>
                <a:cs typeface="Arial"/>
              </a:rPr>
              <a:t>X </a:t>
            </a:r>
            <a:r>
              <a:rPr sz="1100" dirty="0">
                <a:latin typeface="Symbol"/>
                <a:cs typeface="Symbol"/>
              </a:rPr>
              <a:t>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</a:t>
            </a:r>
            <a:r>
              <a:rPr sz="2000" b="1" dirty="0">
                <a:latin typeface="Arial"/>
                <a:cs typeface="Arial"/>
              </a:rPr>
              <a:t>}) </a:t>
            </a:r>
            <a:r>
              <a:rPr sz="2000" spc="-4" dirty="0">
                <a:latin typeface="Arial"/>
                <a:cs typeface="Arial"/>
              </a:rPr>
              <a:t>will</a:t>
            </a:r>
            <a:r>
              <a:rPr sz="2000" spc="-287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  in</a:t>
            </a:r>
            <a:r>
              <a:rPr sz="2000" spc="-67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GOTO(I,X).</a:t>
            </a:r>
            <a:endParaRPr sz="2000">
              <a:latin typeface="Arial"/>
              <a:cs typeface="Arial"/>
            </a:endParaRPr>
          </a:p>
          <a:p>
            <a:pPr marL="11397">
              <a:spcBef>
                <a:spcPts val="1328"/>
              </a:spcBef>
            </a:pPr>
            <a:r>
              <a:rPr sz="2000" spc="-4" dirty="0">
                <a:latin typeface="Arial"/>
                <a:cs typeface="Arial"/>
              </a:rPr>
              <a:t>Example: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9438" y="3416000"/>
            <a:ext cx="92594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4" dirty="0">
                <a:latin typeface="Arial"/>
                <a:cs typeface="Arial"/>
              </a:rPr>
              <a:t>E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spc="4" dirty="0">
                <a:latin typeface="Times New Roman"/>
                <a:cs typeface="Times New Roman"/>
              </a:rPr>
              <a:t> 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-81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T,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3854" y="3415999"/>
            <a:ext cx="2958523" cy="880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586944" algn="l"/>
                <a:tab pos="1730062" algn="l"/>
              </a:tabLst>
            </a:pPr>
            <a:r>
              <a:rPr dirty="0">
                <a:latin typeface="Arial"/>
                <a:cs typeface="Arial"/>
              </a:rPr>
              <a:t>I  </a:t>
            </a:r>
            <a:r>
              <a:rPr spc="14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={	E’ 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spc="4" dirty="0">
                <a:latin typeface="Times New Roman"/>
                <a:cs typeface="Times New Roman"/>
              </a:rPr>
              <a:t> </a:t>
            </a:r>
            <a:r>
              <a:rPr spc="389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305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Arial"/>
                <a:cs typeface="Arial"/>
              </a:rPr>
              <a:t>E,	</a:t>
            </a:r>
            <a:r>
              <a:rPr spc="4" dirty="0">
                <a:latin typeface="Arial"/>
                <a:cs typeface="Arial"/>
              </a:rPr>
              <a:t>E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spc="4" dirty="0">
                <a:latin typeface="Times New Roman"/>
                <a:cs typeface="Times New Roman"/>
              </a:rPr>
              <a:t> 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-67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E+T,</a:t>
            </a:r>
            <a:endParaRPr>
              <a:latin typeface="Arial"/>
              <a:cs typeface="Arial"/>
            </a:endParaRPr>
          </a:p>
          <a:p>
            <a:pPr marL="586944" marR="39320">
              <a:lnSpc>
                <a:spcPct val="108500"/>
              </a:lnSpc>
              <a:tabLst>
                <a:tab pos="1817818" algn="l"/>
                <a:tab pos="2796819" algn="l"/>
              </a:tabLst>
            </a:pPr>
            <a:r>
              <a:rPr spc="4" dirty="0">
                <a:latin typeface="Arial"/>
                <a:cs typeface="Arial"/>
              </a:rPr>
              <a:t>T 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spc="4" dirty="0">
                <a:latin typeface="Times New Roman"/>
                <a:cs typeface="Times New Roman"/>
              </a:rPr>
              <a:t> </a:t>
            </a:r>
            <a:r>
              <a:rPr spc="238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256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T*F,	</a:t>
            </a:r>
            <a:r>
              <a:rPr spc="4" dirty="0">
                <a:latin typeface="Arial"/>
                <a:cs typeface="Arial"/>
              </a:rPr>
              <a:t>T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spc="363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18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F,  </a:t>
            </a:r>
            <a:r>
              <a:rPr spc="4" dirty="0">
                <a:latin typeface="Arial"/>
                <a:cs typeface="Arial"/>
              </a:rPr>
              <a:t>F</a:t>
            </a:r>
            <a:r>
              <a:rPr spc="-9" dirty="0">
                <a:latin typeface="Arial"/>
                <a:cs typeface="Arial"/>
              </a:rPr>
              <a:t>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9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36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(</a:t>
            </a:r>
            <a:r>
              <a:rPr spc="-4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),	</a:t>
            </a:r>
            <a:r>
              <a:rPr spc="4" dirty="0">
                <a:latin typeface="Arial"/>
                <a:cs typeface="Arial"/>
              </a:rPr>
              <a:t>F</a:t>
            </a:r>
            <a:r>
              <a:rPr spc="-9" dirty="0">
                <a:latin typeface="Arial"/>
                <a:cs typeface="Arial"/>
              </a:rPr>
              <a:t>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9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36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d	}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5084" y="5165461"/>
            <a:ext cx="250536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-4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T, </a:t>
            </a:r>
            <a:r>
              <a:rPr spc="4" dirty="0">
                <a:latin typeface="Arial"/>
                <a:cs typeface="Arial"/>
              </a:rPr>
              <a:t>T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spc="4" dirty="0">
                <a:latin typeface="Times New Roman"/>
                <a:cs typeface="Times New Roman"/>
              </a:rPr>
              <a:t> 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-4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T*F, </a:t>
            </a:r>
            <a:r>
              <a:rPr spc="4" dirty="0">
                <a:latin typeface="Arial"/>
                <a:cs typeface="Arial"/>
              </a:rPr>
              <a:t>T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spc="4" dirty="0">
                <a:latin typeface="Times New Roman"/>
                <a:cs typeface="Times New Roman"/>
              </a:rPr>
              <a:t> 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-22" dirty="0">
                <a:latin typeface="Times New Roman"/>
                <a:cs typeface="Times New Roman"/>
              </a:rPr>
              <a:t> </a:t>
            </a:r>
            <a:r>
              <a:rPr spc="4" dirty="0">
                <a:latin typeface="Arial"/>
                <a:cs typeface="Arial"/>
              </a:rPr>
              <a:t>F,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3854" y="4269350"/>
            <a:ext cx="4229677" cy="1802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390347">
              <a:lnSpc>
                <a:spcPct val="108200"/>
              </a:lnSpc>
            </a:pPr>
            <a:r>
              <a:rPr spc="-4" dirty="0">
                <a:latin typeface="Arial"/>
                <a:cs typeface="Arial"/>
              </a:rPr>
              <a:t>GOTO(I,E) </a:t>
            </a:r>
            <a:r>
              <a:rPr dirty="0">
                <a:latin typeface="Arial"/>
                <a:cs typeface="Arial"/>
              </a:rPr>
              <a:t>= { </a:t>
            </a:r>
            <a:r>
              <a:rPr spc="-4" dirty="0">
                <a:solidFill>
                  <a:srgbClr val="31319A"/>
                </a:solidFill>
                <a:latin typeface="Arial"/>
                <a:cs typeface="Arial"/>
              </a:rPr>
              <a:t>E’ </a:t>
            </a:r>
            <a:r>
              <a:rPr spc="4" dirty="0">
                <a:solidFill>
                  <a:srgbClr val="31319A"/>
                </a:solidFill>
                <a:latin typeface="Symbol"/>
                <a:cs typeface="Symbol"/>
              </a:rPr>
              <a:t></a:t>
            </a:r>
            <a:r>
              <a:rPr spc="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spc="4" dirty="0">
                <a:solidFill>
                  <a:srgbClr val="31319A"/>
                </a:solidFill>
                <a:latin typeface="Arial"/>
                <a:cs typeface="Arial"/>
              </a:rPr>
              <a:t>E </a:t>
            </a:r>
            <a:r>
              <a:rPr sz="1400" spc="-4" dirty="0">
                <a:solidFill>
                  <a:srgbClr val="31319A"/>
                </a:solidFill>
                <a:latin typeface="Symbol"/>
                <a:cs typeface="Symbol"/>
              </a:rPr>
              <a:t></a:t>
            </a:r>
            <a:r>
              <a:rPr sz="1400" spc="-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1319A"/>
                </a:solidFill>
                <a:latin typeface="Arial"/>
                <a:cs typeface="Arial"/>
              </a:rPr>
              <a:t>, </a:t>
            </a:r>
            <a:r>
              <a:rPr spc="4" dirty="0">
                <a:solidFill>
                  <a:srgbClr val="31319A"/>
                </a:solidFill>
                <a:latin typeface="Arial"/>
                <a:cs typeface="Arial"/>
              </a:rPr>
              <a:t>E </a:t>
            </a:r>
            <a:r>
              <a:rPr spc="4" dirty="0">
                <a:solidFill>
                  <a:srgbClr val="31319A"/>
                </a:solidFill>
                <a:latin typeface="Symbol"/>
                <a:cs typeface="Symbol"/>
              </a:rPr>
              <a:t></a:t>
            </a:r>
            <a:r>
              <a:rPr spc="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spc="4" dirty="0">
                <a:solidFill>
                  <a:srgbClr val="31319A"/>
                </a:solidFill>
                <a:latin typeface="Arial"/>
                <a:cs typeface="Arial"/>
              </a:rPr>
              <a:t>E </a:t>
            </a:r>
            <a:r>
              <a:rPr sz="1400" spc="-4" dirty="0">
                <a:solidFill>
                  <a:srgbClr val="31319A"/>
                </a:solidFill>
                <a:latin typeface="Symbol"/>
                <a:cs typeface="Symbol"/>
              </a:rPr>
              <a:t></a:t>
            </a:r>
            <a:r>
              <a:rPr sz="1400" spc="-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1319A"/>
                </a:solidFill>
                <a:latin typeface="Arial"/>
                <a:cs typeface="Arial"/>
              </a:rPr>
              <a:t>+T</a:t>
            </a:r>
            <a:r>
              <a:rPr spc="-162" dirty="0">
                <a:solidFill>
                  <a:srgbClr val="31319A"/>
                </a:solidFill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}  </a:t>
            </a:r>
            <a:r>
              <a:rPr spc="-4" dirty="0">
                <a:latin typeface="Arial"/>
                <a:cs typeface="Arial"/>
              </a:rPr>
              <a:t>GOTO(I,T) </a:t>
            </a:r>
            <a:r>
              <a:rPr dirty="0">
                <a:latin typeface="Arial"/>
                <a:cs typeface="Arial"/>
              </a:rPr>
              <a:t>= { </a:t>
            </a:r>
            <a:r>
              <a:rPr spc="4" dirty="0">
                <a:solidFill>
                  <a:srgbClr val="31319A"/>
                </a:solidFill>
                <a:latin typeface="Arial"/>
                <a:cs typeface="Arial"/>
              </a:rPr>
              <a:t>E </a:t>
            </a:r>
            <a:r>
              <a:rPr spc="4" dirty="0">
                <a:solidFill>
                  <a:srgbClr val="31319A"/>
                </a:solidFill>
                <a:latin typeface="Symbol"/>
                <a:cs typeface="Symbol"/>
              </a:rPr>
              <a:t></a:t>
            </a:r>
            <a:r>
              <a:rPr spc="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spc="4" dirty="0">
                <a:solidFill>
                  <a:srgbClr val="31319A"/>
                </a:solidFill>
                <a:latin typeface="Arial"/>
                <a:cs typeface="Arial"/>
              </a:rPr>
              <a:t>T </a:t>
            </a:r>
            <a:r>
              <a:rPr sz="1400" spc="-4" dirty="0">
                <a:solidFill>
                  <a:srgbClr val="31319A"/>
                </a:solidFill>
                <a:latin typeface="Symbol"/>
                <a:cs typeface="Symbol"/>
              </a:rPr>
              <a:t></a:t>
            </a:r>
            <a:r>
              <a:rPr sz="1400" spc="-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1319A"/>
                </a:solidFill>
                <a:latin typeface="Arial"/>
                <a:cs typeface="Arial"/>
              </a:rPr>
              <a:t>, </a:t>
            </a:r>
            <a:r>
              <a:rPr spc="4" dirty="0">
                <a:solidFill>
                  <a:srgbClr val="31319A"/>
                </a:solidFill>
                <a:latin typeface="Arial"/>
                <a:cs typeface="Arial"/>
              </a:rPr>
              <a:t>T </a:t>
            </a:r>
            <a:r>
              <a:rPr spc="4" dirty="0">
                <a:solidFill>
                  <a:srgbClr val="31319A"/>
                </a:solidFill>
                <a:latin typeface="Symbol"/>
                <a:cs typeface="Symbol"/>
              </a:rPr>
              <a:t></a:t>
            </a:r>
            <a:r>
              <a:rPr spc="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spc="4" dirty="0">
                <a:solidFill>
                  <a:srgbClr val="31319A"/>
                </a:solidFill>
                <a:latin typeface="Arial"/>
                <a:cs typeface="Arial"/>
              </a:rPr>
              <a:t>T </a:t>
            </a:r>
            <a:r>
              <a:rPr sz="1400" spc="-4" dirty="0">
                <a:solidFill>
                  <a:srgbClr val="31319A"/>
                </a:solidFill>
                <a:latin typeface="Symbol"/>
                <a:cs typeface="Symbol"/>
              </a:rPr>
              <a:t></a:t>
            </a:r>
            <a:r>
              <a:rPr sz="1400" spc="-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1319A"/>
                </a:solidFill>
                <a:latin typeface="Arial"/>
                <a:cs typeface="Arial"/>
              </a:rPr>
              <a:t>*F </a:t>
            </a:r>
            <a:r>
              <a:rPr dirty="0">
                <a:latin typeface="Arial"/>
                <a:cs typeface="Arial"/>
              </a:rPr>
              <a:t>}  </a:t>
            </a:r>
            <a:r>
              <a:rPr spc="-4" dirty="0">
                <a:latin typeface="Arial"/>
                <a:cs typeface="Arial"/>
              </a:rPr>
              <a:t>GOTO(I,F) </a:t>
            </a:r>
            <a:r>
              <a:rPr dirty="0">
                <a:latin typeface="Arial"/>
                <a:cs typeface="Arial"/>
              </a:rPr>
              <a:t>= {</a:t>
            </a:r>
            <a:r>
              <a:rPr dirty="0">
                <a:solidFill>
                  <a:srgbClr val="31319A"/>
                </a:solidFill>
                <a:latin typeface="Arial"/>
                <a:cs typeface="Arial"/>
              </a:rPr>
              <a:t>T </a:t>
            </a:r>
            <a:r>
              <a:rPr spc="4" dirty="0">
                <a:solidFill>
                  <a:srgbClr val="31319A"/>
                </a:solidFill>
                <a:latin typeface="Symbol"/>
                <a:cs typeface="Symbol"/>
              </a:rPr>
              <a:t></a:t>
            </a:r>
            <a:r>
              <a:rPr spc="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spc="4" dirty="0">
                <a:solidFill>
                  <a:srgbClr val="31319A"/>
                </a:solidFill>
                <a:latin typeface="Arial"/>
                <a:cs typeface="Arial"/>
              </a:rPr>
              <a:t>F </a:t>
            </a:r>
            <a:r>
              <a:rPr sz="1400" spc="-4" dirty="0">
                <a:solidFill>
                  <a:srgbClr val="31319A"/>
                </a:solidFill>
                <a:latin typeface="Symbol"/>
                <a:cs typeface="Symbol"/>
              </a:rPr>
              <a:t></a:t>
            </a:r>
            <a:r>
              <a:rPr sz="1400" spc="-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sz="1400" spc="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}</a:t>
            </a:r>
            <a:endParaRPr>
              <a:latin typeface="Arial"/>
              <a:cs typeface="Arial"/>
            </a:endParaRPr>
          </a:p>
          <a:p>
            <a:pPr marL="11397">
              <a:spcBef>
                <a:spcPts val="179"/>
              </a:spcBef>
            </a:pPr>
            <a:r>
              <a:rPr spc="-4" dirty="0">
                <a:latin typeface="Arial"/>
                <a:cs typeface="Arial"/>
              </a:rPr>
              <a:t>GOTO(I,() </a:t>
            </a:r>
            <a:r>
              <a:rPr dirty="0">
                <a:latin typeface="Arial"/>
                <a:cs typeface="Arial"/>
              </a:rPr>
              <a:t>= { </a:t>
            </a:r>
            <a:r>
              <a:rPr spc="4" dirty="0">
                <a:solidFill>
                  <a:srgbClr val="31319A"/>
                </a:solidFill>
                <a:latin typeface="Arial"/>
                <a:cs typeface="Arial"/>
              </a:rPr>
              <a:t>F </a:t>
            </a:r>
            <a:r>
              <a:rPr spc="4" dirty="0">
                <a:solidFill>
                  <a:srgbClr val="31319A"/>
                </a:solidFill>
                <a:latin typeface="Symbol"/>
                <a:cs typeface="Symbol"/>
              </a:rPr>
              <a:t></a:t>
            </a:r>
            <a:r>
              <a:rPr spc="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1319A"/>
                </a:solidFill>
                <a:latin typeface="Arial"/>
                <a:cs typeface="Arial"/>
              </a:rPr>
              <a:t>(</a:t>
            </a:r>
            <a:r>
              <a:rPr sz="1400" dirty="0">
                <a:solidFill>
                  <a:srgbClr val="31319A"/>
                </a:solidFill>
                <a:latin typeface="Symbol"/>
                <a:cs typeface="Symbol"/>
              </a:rPr>
              <a:t></a:t>
            </a:r>
            <a:r>
              <a:rPr sz="1400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1319A"/>
                </a:solidFill>
                <a:latin typeface="Arial"/>
                <a:cs typeface="Arial"/>
              </a:rPr>
              <a:t>E), </a:t>
            </a:r>
            <a:r>
              <a:rPr spc="4" dirty="0">
                <a:latin typeface="Arial"/>
                <a:cs typeface="Arial"/>
              </a:rPr>
              <a:t>E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spc="4" dirty="0">
                <a:latin typeface="Times New Roman"/>
                <a:cs typeface="Times New Roman"/>
              </a:rPr>
              <a:t> 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-4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E+T, </a:t>
            </a:r>
            <a:r>
              <a:rPr spc="4" dirty="0">
                <a:latin typeface="Arial"/>
                <a:cs typeface="Arial"/>
              </a:rPr>
              <a:t>E</a:t>
            </a:r>
            <a:r>
              <a:rPr spc="-81" dirty="0">
                <a:latin typeface="Arial"/>
                <a:cs typeface="Arial"/>
              </a:rPr>
              <a:t> </a:t>
            </a:r>
            <a:r>
              <a:rPr spc="4" dirty="0">
                <a:latin typeface="Symbol"/>
                <a:cs typeface="Symbol"/>
              </a:rPr>
              <a:t></a:t>
            </a:r>
            <a:endParaRPr>
              <a:latin typeface="Symbol"/>
              <a:cs typeface="Symbol"/>
            </a:endParaRPr>
          </a:p>
          <a:p>
            <a:pPr marL="11397" marR="662734" indent="1333447">
              <a:lnSpc>
                <a:spcPts val="2333"/>
              </a:lnSpc>
              <a:spcBef>
                <a:spcPts val="99"/>
              </a:spcBef>
              <a:tabLst>
                <a:tab pos="3428781" algn="l"/>
              </a:tabLst>
            </a:pPr>
            <a:r>
              <a:rPr spc="4" dirty="0">
                <a:latin typeface="Arial"/>
                <a:cs typeface="Arial"/>
              </a:rPr>
              <a:t>F</a:t>
            </a:r>
            <a:r>
              <a:rPr spc="-9" dirty="0">
                <a:latin typeface="Arial"/>
                <a:cs typeface="Arial"/>
              </a:rPr>
              <a:t>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9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36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(</a:t>
            </a:r>
            <a:r>
              <a:rPr spc="-4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),</a:t>
            </a:r>
            <a:r>
              <a:rPr spc="-9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F</a:t>
            </a:r>
            <a:r>
              <a:rPr spc="-18" dirty="0">
                <a:latin typeface="Arial"/>
                <a:cs typeface="Arial"/>
              </a:rPr>
              <a:t> </a:t>
            </a:r>
            <a:r>
              <a:rPr spc="4" dirty="0">
                <a:latin typeface="Symbol"/>
                <a:cs typeface="Symbol"/>
              </a:rPr>
              <a:t>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9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Symbol"/>
                <a:cs typeface="Symbol"/>
              </a:rPr>
              <a:t></a:t>
            </a:r>
            <a:r>
              <a:rPr sz="1400" spc="36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d	}  </a:t>
            </a:r>
            <a:r>
              <a:rPr spc="-4" dirty="0">
                <a:latin typeface="Arial"/>
                <a:cs typeface="Arial"/>
              </a:rPr>
              <a:t>GOTO(I,id) </a:t>
            </a:r>
            <a:r>
              <a:rPr dirty="0">
                <a:latin typeface="Arial"/>
                <a:cs typeface="Arial"/>
              </a:rPr>
              <a:t>= { </a:t>
            </a:r>
            <a:r>
              <a:rPr spc="4" dirty="0">
                <a:solidFill>
                  <a:srgbClr val="31319A"/>
                </a:solidFill>
                <a:latin typeface="Arial"/>
                <a:cs typeface="Arial"/>
              </a:rPr>
              <a:t>F </a:t>
            </a:r>
            <a:r>
              <a:rPr spc="4" dirty="0">
                <a:solidFill>
                  <a:srgbClr val="31319A"/>
                </a:solidFill>
                <a:latin typeface="Symbol"/>
                <a:cs typeface="Symbol"/>
              </a:rPr>
              <a:t></a:t>
            </a:r>
            <a:r>
              <a:rPr spc="4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31319A"/>
                </a:solidFill>
                <a:latin typeface="Arial"/>
                <a:cs typeface="Arial"/>
              </a:rPr>
              <a:t>id </a:t>
            </a:r>
            <a:r>
              <a:rPr sz="1400" spc="-4" dirty="0">
                <a:solidFill>
                  <a:srgbClr val="31319A"/>
                </a:solidFill>
                <a:latin typeface="Symbol"/>
                <a:cs typeface="Symbol"/>
              </a:rPr>
              <a:t></a:t>
            </a:r>
            <a:r>
              <a:rPr sz="1400" spc="337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}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Rightmost Derivation </a:t>
            </a:r>
            <a:r>
              <a:rPr spc="-4"/>
              <a:t>In</a:t>
            </a:r>
            <a:r>
              <a:rPr spc="13"/>
              <a:t> </a:t>
            </a:r>
            <a:r>
              <a:rPr lang="en-US" spc="-4" dirty="0" smtClean="0"/>
              <a:t>R</a:t>
            </a:r>
            <a:r>
              <a:rPr spc="-4" smtClean="0"/>
              <a:t>everse</a:t>
            </a:r>
            <a:endParaRPr spc="-4" dirty="0"/>
          </a:p>
        </p:txBody>
      </p:sp>
      <p:sp>
        <p:nvSpPr>
          <p:cNvPr id="3" name="object 3"/>
          <p:cNvSpPr/>
          <p:nvPr/>
        </p:nvSpPr>
        <p:spPr>
          <a:xfrm>
            <a:off x="900545" y="1647265"/>
            <a:ext cx="6927273" cy="4675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27273" y="1070385"/>
            <a:ext cx="1731818" cy="1417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-4" dirty="0"/>
              <a:t>Construction </a:t>
            </a:r>
            <a:r>
              <a:rPr dirty="0"/>
              <a:t>of </a:t>
            </a:r>
            <a:r>
              <a:rPr spc="4" dirty="0"/>
              <a:t>The </a:t>
            </a:r>
            <a:r>
              <a:rPr dirty="0"/>
              <a:t>Canonical LR(0) </a:t>
            </a:r>
            <a:r>
              <a:rPr spc="-4" dirty="0"/>
              <a:t>Collection</a:t>
            </a:r>
            <a:r>
              <a:rPr spc="-18" dirty="0"/>
              <a:t> </a:t>
            </a:r>
            <a:r>
              <a:rPr spc="-4" dirty="0"/>
              <a:t>(CC)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127" y="1377874"/>
            <a:ext cx="7495886" cy="413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606889" indent="-307718"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000" spc="-4" dirty="0">
                <a:latin typeface="Arial"/>
                <a:cs typeface="Arial"/>
              </a:rPr>
              <a:t>To create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4" dirty="0">
                <a:latin typeface="Arial"/>
                <a:cs typeface="Arial"/>
              </a:rPr>
              <a:t>SLR parsing tables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4" dirty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grammar </a:t>
            </a:r>
            <a:r>
              <a:rPr sz="2000" spc="-4" dirty="0">
                <a:latin typeface="Arial"/>
                <a:cs typeface="Arial"/>
              </a:rPr>
              <a:t>G, we will  create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b="1" dirty="0">
                <a:latin typeface="Arial"/>
                <a:cs typeface="Arial"/>
              </a:rPr>
              <a:t>canonical LR(0) collection </a:t>
            </a:r>
            <a:r>
              <a:rPr sz="2000" dirty="0">
                <a:latin typeface="Arial"/>
                <a:cs typeface="Arial"/>
              </a:rPr>
              <a:t>of the grammar</a:t>
            </a:r>
            <a:r>
              <a:rPr sz="2000" spc="-4" dirty="0">
                <a:latin typeface="Arial"/>
                <a:cs typeface="Arial"/>
              </a:rPr>
              <a:t> G’.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4"/>
              </a:spcBef>
              <a:buClr>
                <a:srgbClr val="CD3100"/>
              </a:buClr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319115" indent="-307718">
              <a:buClr>
                <a:srgbClr val="CD3100"/>
              </a:buClr>
              <a:buFont typeface="Arial"/>
              <a:buChar char="•"/>
              <a:tabLst>
                <a:tab pos="319115" algn="l"/>
              </a:tabLst>
            </a:pPr>
            <a:r>
              <a:rPr sz="2000" b="1" i="1" spc="-4" dirty="0">
                <a:latin typeface="Arial"/>
                <a:cs typeface="Arial"/>
              </a:rPr>
              <a:t>Algorithm</a:t>
            </a:r>
            <a:r>
              <a:rPr sz="2000" spc="-4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421118">
              <a:spcBef>
                <a:spcPts val="175"/>
              </a:spcBef>
            </a:pPr>
            <a:r>
              <a:rPr sz="2200" b="1" i="1" dirty="0">
                <a:latin typeface="Arial"/>
                <a:cs typeface="Arial"/>
              </a:rPr>
              <a:t>C </a:t>
            </a:r>
            <a:r>
              <a:rPr sz="2200" spc="-4" dirty="0">
                <a:latin typeface="Arial"/>
                <a:cs typeface="Arial"/>
              </a:rPr>
              <a:t>is </a:t>
            </a:r>
            <a:r>
              <a:rPr sz="2200" dirty="0">
                <a:latin typeface="Arial"/>
                <a:cs typeface="Arial"/>
              </a:rPr>
              <a:t>{ </a:t>
            </a:r>
            <a:r>
              <a:rPr sz="2200" spc="-4" dirty="0">
                <a:latin typeface="Arial"/>
                <a:cs typeface="Arial"/>
              </a:rPr>
              <a:t>closure({S'</a:t>
            </a:r>
            <a:r>
              <a:rPr sz="2200" spc="-4" dirty="0">
                <a:latin typeface="Symbol"/>
                <a:cs typeface="Symbol"/>
              </a:rPr>
              <a:t></a:t>
            </a:r>
            <a:r>
              <a:rPr sz="2200" spc="-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Symbol"/>
                <a:cs typeface="Symbol"/>
              </a:rPr>
              <a:t>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2200" spc="-9" dirty="0">
                <a:latin typeface="Arial"/>
                <a:cs typeface="Arial"/>
              </a:rPr>
              <a:t>S})</a:t>
            </a:r>
            <a:r>
              <a:rPr sz="2200" spc="-166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678690" marR="4559" indent="-257572">
              <a:lnSpc>
                <a:spcPts val="2333"/>
              </a:lnSpc>
              <a:spcBef>
                <a:spcPts val="359"/>
              </a:spcBef>
            </a:pPr>
            <a:r>
              <a:rPr sz="2200" b="1" spc="-4" dirty="0">
                <a:latin typeface="Arial"/>
                <a:cs typeface="Arial"/>
              </a:rPr>
              <a:t>repeat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4" dirty="0">
                <a:latin typeface="Arial"/>
                <a:cs typeface="Arial"/>
              </a:rPr>
              <a:t>followings </a:t>
            </a:r>
            <a:r>
              <a:rPr sz="2200" dirty="0">
                <a:latin typeface="Arial"/>
                <a:cs typeface="Arial"/>
              </a:rPr>
              <a:t>until </a:t>
            </a:r>
            <a:r>
              <a:rPr sz="2200" spc="-4" dirty="0">
                <a:latin typeface="Arial"/>
                <a:cs typeface="Arial"/>
              </a:rPr>
              <a:t>no </a:t>
            </a:r>
            <a:r>
              <a:rPr sz="2200" dirty="0">
                <a:latin typeface="Arial"/>
                <a:cs typeface="Arial"/>
              </a:rPr>
              <a:t>more </a:t>
            </a:r>
            <a:r>
              <a:rPr sz="2200" spc="-4" dirty="0">
                <a:latin typeface="Arial"/>
                <a:cs typeface="Arial"/>
              </a:rPr>
              <a:t>set of LR(0) items can  be </a:t>
            </a:r>
            <a:r>
              <a:rPr sz="2200" dirty="0">
                <a:latin typeface="Arial"/>
                <a:cs typeface="Arial"/>
              </a:rPr>
              <a:t>added to</a:t>
            </a:r>
            <a:r>
              <a:rPr sz="2200" spc="-72" dirty="0">
                <a:latin typeface="Arial"/>
                <a:cs typeface="Arial"/>
              </a:rPr>
              <a:t> </a:t>
            </a:r>
            <a:r>
              <a:rPr sz="2200" b="1" i="1" spc="-4" dirty="0">
                <a:latin typeface="Arial"/>
                <a:cs typeface="Arial"/>
              </a:rPr>
              <a:t>C</a:t>
            </a:r>
            <a:r>
              <a:rPr sz="2200" spc="-4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70091" algn="ctr">
              <a:lnSpc>
                <a:spcPts val="2647"/>
              </a:lnSpc>
            </a:pPr>
            <a:r>
              <a:rPr sz="2300" b="1" dirty="0">
                <a:latin typeface="Arial"/>
                <a:cs typeface="Arial"/>
              </a:rPr>
              <a:t>for each </a:t>
            </a:r>
            <a:r>
              <a:rPr sz="2300" b="1" i="1" dirty="0">
                <a:latin typeface="Arial"/>
                <a:cs typeface="Arial"/>
              </a:rPr>
              <a:t>I </a:t>
            </a:r>
            <a:r>
              <a:rPr sz="2300" dirty="0">
                <a:latin typeface="Arial"/>
                <a:cs typeface="Arial"/>
              </a:rPr>
              <a:t>in </a:t>
            </a:r>
            <a:r>
              <a:rPr sz="2300" b="1" i="1" spc="4" dirty="0">
                <a:latin typeface="Arial"/>
                <a:cs typeface="Arial"/>
              </a:rPr>
              <a:t>C </a:t>
            </a:r>
            <a:r>
              <a:rPr sz="2300" dirty="0">
                <a:latin typeface="Arial"/>
                <a:cs typeface="Arial"/>
              </a:rPr>
              <a:t>and each </a:t>
            </a:r>
            <a:r>
              <a:rPr sz="2300" spc="-4" dirty="0">
                <a:latin typeface="Arial"/>
                <a:cs typeface="Arial"/>
              </a:rPr>
              <a:t>grammar symbol</a:t>
            </a:r>
            <a:r>
              <a:rPr sz="2300" spc="-31" dirty="0">
                <a:latin typeface="Arial"/>
                <a:cs typeface="Arial"/>
              </a:rPr>
              <a:t> </a:t>
            </a:r>
            <a:r>
              <a:rPr sz="2300" spc="4" dirty="0">
                <a:latin typeface="Arial"/>
                <a:cs typeface="Arial"/>
              </a:rPr>
              <a:t>X</a:t>
            </a:r>
            <a:endParaRPr sz="2300">
              <a:latin typeface="Arial"/>
              <a:cs typeface="Arial"/>
            </a:endParaRPr>
          </a:p>
          <a:p>
            <a:pPr marL="149300" algn="ctr">
              <a:lnSpc>
                <a:spcPts val="2692"/>
              </a:lnSpc>
            </a:pPr>
            <a:r>
              <a:rPr sz="2300" b="1" spc="-4" dirty="0">
                <a:latin typeface="Arial"/>
                <a:cs typeface="Arial"/>
              </a:rPr>
              <a:t>if </a:t>
            </a:r>
            <a:r>
              <a:rPr sz="2300" spc="-4" dirty="0">
                <a:latin typeface="Arial"/>
                <a:cs typeface="Arial"/>
              </a:rPr>
              <a:t>GOTO(I,X) </a:t>
            </a:r>
            <a:r>
              <a:rPr sz="2300" dirty="0">
                <a:latin typeface="Arial"/>
                <a:cs typeface="Arial"/>
              </a:rPr>
              <a:t>is not empty and not in</a:t>
            </a:r>
            <a:r>
              <a:rPr sz="2300" spc="-27" dirty="0">
                <a:latin typeface="Arial"/>
                <a:cs typeface="Arial"/>
              </a:rPr>
              <a:t> </a:t>
            </a:r>
            <a:r>
              <a:rPr sz="2300" b="1" i="1" spc="4" dirty="0">
                <a:latin typeface="Arial"/>
                <a:cs typeface="Arial"/>
              </a:rPr>
              <a:t>C</a:t>
            </a:r>
            <a:endParaRPr sz="2300">
              <a:latin typeface="Arial"/>
              <a:cs typeface="Arial"/>
            </a:endParaRPr>
          </a:p>
          <a:p>
            <a:pPr marL="1651991">
              <a:lnSpc>
                <a:spcPts val="2746"/>
              </a:lnSpc>
            </a:pPr>
            <a:r>
              <a:rPr sz="2300" dirty="0">
                <a:latin typeface="Arial"/>
                <a:cs typeface="Arial"/>
              </a:rPr>
              <a:t>add </a:t>
            </a:r>
            <a:r>
              <a:rPr sz="2300" spc="-4" dirty="0">
                <a:latin typeface="Arial"/>
                <a:cs typeface="Arial"/>
              </a:rPr>
              <a:t>GOTO(I,X) to</a:t>
            </a:r>
            <a:r>
              <a:rPr sz="2300" spc="-36" dirty="0">
                <a:latin typeface="Arial"/>
                <a:cs typeface="Arial"/>
              </a:rPr>
              <a:t> </a:t>
            </a:r>
            <a:r>
              <a:rPr sz="2300" b="1" i="1" spc="4" dirty="0">
                <a:latin typeface="Arial"/>
                <a:cs typeface="Arial"/>
              </a:rPr>
              <a:t>C</a:t>
            </a:r>
            <a:endParaRPr sz="2300">
              <a:latin typeface="Arial"/>
              <a:cs typeface="Arial"/>
            </a:endParaRPr>
          </a:p>
          <a:p>
            <a:pPr>
              <a:spcBef>
                <a:spcPts val="24"/>
              </a:spcBef>
            </a:pPr>
            <a:endParaRPr sz="2800">
              <a:latin typeface="Times New Roman"/>
              <a:cs typeface="Times New Roman"/>
            </a:endParaRPr>
          </a:p>
          <a:p>
            <a:pPr marL="319115" indent="-307718">
              <a:buClr>
                <a:srgbClr val="CD3100"/>
              </a:buClr>
              <a:buChar char="•"/>
              <a:tabLst>
                <a:tab pos="319115" algn="l"/>
              </a:tabLst>
            </a:pPr>
            <a:r>
              <a:rPr sz="2000" dirty="0">
                <a:latin typeface="Arial"/>
                <a:cs typeface="Arial"/>
              </a:rPr>
              <a:t>GOTO function </a:t>
            </a:r>
            <a:r>
              <a:rPr sz="2000" spc="-4" dirty="0">
                <a:latin typeface="Arial"/>
                <a:cs typeface="Arial"/>
              </a:rPr>
              <a:t>is a DFA on </a:t>
            </a:r>
            <a:r>
              <a:rPr sz="2000" dirty="0">
                <a:latin typeface="Arial"/>
                <a:cs typeface="Arial"/>
              </a:rPr>
              <a:t>the sets </a:t>
            </a:r>
            <a:r>
              <a:rPr sz="2000" spc="-4" dirty="0">
                <a:latin typeface="Arial"/>
                <a:cs typeface="Arial"/>
              </a:rPr>
              <a:t>in</a:t>
            </a:r>
            <a:r>
              <a:rPr sz="2000" spc="-36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C.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4" dirty="0"/>
              <a:t>The </a:t>
            </a:r>
            <a:r>
              <a:rPr dirty="0"/>
              <a:t>Canonical </a:t>
            </a:r>
            <a:r>
              <a:rPr spc="-4" dirty="0"/>
              <a:t>LR(0) Collection </a:t>
            </a:r>
            <a:r>
              <a:rPr dirty="0"/>
              <a:t>--</a:t>
            </a:r>
            <a:r>
              <a:rPr spc="-63" dirty="0"/>
              <a:t> </a:t>
            </a:r>
            <a:r>
              <a:rPr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63467" y="1369266"/>
          <a:ext cx="6128855" cy="41471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5996"/>
                <a:gridCol w="1662545"/>
                <a:gridCol w="1662545"/>
                <a:gridCol w="1387769"/>
              </a:tblGrid>
              <a:tr h="563494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E’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0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.E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32194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.E+T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E’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0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E.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30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5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E.+T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E+.T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30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.T*F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E+T.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30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5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T.*F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74991">
                <a:tc>
                  <a:txBody>
                    <a:bodyPr/>
                    <a:lstStyle/>
                    <a:p>
                      <a:pPr marL="321945">
                        <a:lnSpc>
                          <a:spcPts val="203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.T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090">
                        <a:lnSpc>
                          <a:spcPts val="203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.F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49311">
                <a:tc>
                  <a:txBody>
                    <a:bodyPr/>
                    <a:lstStyle/>
                    <a:p>
                      <a:pPr marL="321945">
                        <a:lnSpc>
                          <a:spcPts val="2035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.T*F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32194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.F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2035"/>
                        </a:lnSpc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5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T.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30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5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T.*F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090">
                        <a:lnSpc>
                          <a:spcPts val="2035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.(E)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30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.id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2035"/>
                        </a:lnSpc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30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T*F.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74319">
                <a:tc>
                  <a:txBody>
                    <a:bodyPr/>
                    <a:lstStyle/>
                    <a:p>
                      <a:pPr marL="321945">
                        <a:lnSpc>
                          <a:spcPts val="203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.(E)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48639">
                <a:tc>
                  <a:txBody>
                    <a:bodyPr/>
                    <a:lstStyle/>
                    <a:p>
                      <a:pPr marL="321945">
                        <a:lnSpc>
                          <a:spcPts val="203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.id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2030"/>
                        </a:lnSpc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35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F.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090" indent="-300355">
                        <a:lnSpc>
                          <a:spcPts val="2030"/>
                        </a:lnSpc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5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T*.F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30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.(E)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2030"/>
                        </a:lnSpc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11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5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(E).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49984"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2030"/>
                        </a:lnSpc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35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(.E)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309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.E+T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090">
                        <a:lnSpc>
                          <a:spcPts val="203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.id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48639"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090">
                        <a:lnSpc>
                          <a:spcPts val="203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.T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30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.T*F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2030"/>
                        </a:lnSpc>
                      </a:pPr>
                      <a:r>
                        <a:rPr sz="1500" spc="-5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500" spc="-7" baseline="-20202" dirty="0">
                          <a:solidFill>
                            <a:srgbClr val="CD0000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35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(E.)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30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 </a:t>
                      </a:r>
                      <a:r>
                        <a:rPr sz="1500" spc="5" dirty="0">
                          <a:solidFill>
                            <a:srgbClr val="31319A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5" dirty="0">
                          <a:solidFill>
                            <a:srgbClr val="31319A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31319A"/>
                          </a:solidFill>
                          <a:latin typeface="Arial"/>
                          <a:cs typeface="Arial"/>
                        </a:rPr>
                        <a:t>E.+T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74319"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090">
                        <a:lnSpc>
                          <a:spcPts val="203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.F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74319"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090">
                        <a:lnSpc>
                          <a:spcPts val="203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.(E)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89174"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3090">
                        <a:lnSpc>
                          <a:spcPts val="203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1500" spc="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.id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634671" y="5775958"/>
            <a:ext cx="888423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500" spc="-4" dirty="0">
                <a:solidFill>
                  <a:srgbClr val="CD0000"/>
                </a:solidFill>
                <a:latin typeface="Arial"/>
                <a:cs typeface="Arial"/>
              </a:rPr>
              <a:t>I</a:t>
            </a:r>
            <a:r>
              <a:rPr sz="1500" spc="-6" baseline="-20202" dirty="0">
                <a:solidFill>
                  <a:srgbClr val="CD0000"/>
                </a:solidFill>
                <a:latin typeface="Arial"/>
                <a:cs typeface="Arial"/>
              </a:rPr>
              <a:t>5</a:t>
            </a:r>
            <a:r>
              <a:rPr sz="1500" spc="-4" dirty="0">
                <a:latin typeface="Arial"/>
                <a:cs typeface="Arial"/>
              </a:rPr>
              <a:t>: </a:t>
            </a:r>
            <a:r>
              <a:rPr sz="1500" dirty="0">
                <a:solidFill>
                  <a:srgbClr val="31319A"/>
                </a:solidFill>
                <a:latin typeface="Arial"/>
                <a:cs typeface="Arial"/>
              </a:rPr>
              <a:t>F </a:t>
            </a:r>
            <a:r>
              <a:rPr sz="1500" spc="4" dirty="0">
                <a:solidFill>
                  <a:srgbClr val="31319A"/>
                </a:solidFill>
                <a:latin typeface="Symbol"/>
                <a:cs typeface="Symbol"/>
              </a:rPr>
              <a:t></a:t>
            </a:r>
            <a:r>
              <a:rPr sz="1500" spc="-40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1319A"/>
                </a:solidFill>
                <a:latin typeface="Arial"/>
                <a:cs typeface="Arial"/>
              </a:rPr>
              <a:t>id.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-4" dirty="0"/>
              <a:t>Transition </a:t>
            </a:r>
            <a:r>
              <a:rPr dirty="0"/>
              <a:t>Diagram </a:t>
            </a:r>
            <a:r>
              <a:rPr spc="-4" dirty="0"/>
              <a:t>(DFA) </a:t>
            </a:r>
            <a:r>
              <a:rPr dirty="0"/>
              <a:t>of Goto</a:t>
            </a:r>
            <a:r>
              <a:rPr spc="-49" dirty="0"/>
              <a:t> </a:t>
            </a:r>
            <a:r>
              <a:rPr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5982" y="1748117"/>
            <a:ext cx="20839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6" baseline="-20833" dirty="0">
                <a:latin typeface="Times New Roman"/>
                <a:cs typeface="Times New Roman"/>
              </a:rPr>
              <a:t>0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3494" y="1779045"/>
            <a:ext cx="20839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6" baseline="-20833" dirty="0">
                <a:latin typeface="Times New Roman"/>
                <a:cs typeface="Times New Roman"/>
              </a:rPr>
              <a:t>1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3494" y="3067273"/>
            <a:ext cx="20839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6" baseline="-20833" dirty="0">
                <a:latin typeface="Times New Roman"/>
                <a:cs typeface="Times New Roman"/>
              </a:rPr>
              <a:t>2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3494" y="3711387"/>
            <a:ext cx="20839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6" baseline="-20833" dirty="0">
                <a:latin typeface="Times New Roman"/>
                <a:cs typeface="Times New Roman"/>
              </a:rPr>
              <a:t>3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66192" y="1779045"/>
            <a:ext cx="20839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6" baseline="-20833" dirty="0">
                <a:latin typeface="Times New Roman"/>
                <a:cs typeface="Times New Roman"/>
              </a:rPr>
              <a:t>6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6192" y="3067273"/>
            <a:ext cx="20839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6" baseline="-20833" dirty="0">
                <a:latin typeface="Times New Roman"/>
                <a:cs typeface="Times New Roman"/>
              </a:rPr>
              <a:t>7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6191" y="4355500"/>
            <a:ext cx="494145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algn="just"/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8</a:t>
            </a:r>
            <a:endParaRPr sz="2200" baseline="-20833">
              <a:latin typeface="Times New Roman"/>
              <a:cs typeface="Times New Roman"/>
            </a:endParaRPr>
          </a:p>
          <a:p>
            <a:pPr marL="11397" marR="4559" algn="just">
              <a:lnSpc>
                <a:spcPct val="99800"/>
              </a:lnSpc>
              <a:spcBef>
                <a:spcPts val="4"/>
              </a:spcBef>
            </a:pP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2 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3 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4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72427" y="1779045"/>
            <a:ext cx="494145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2580"/>
              </a:lnSpc>
            </a:pP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9</a:t>
            </a:r>
            <a:endParaRPr sz="2200" baseline="-20833">
              <a:latin typeface="Times New Roman"/>
              <a:cs typeface="Times New Roman"/>
            </a:endParaRPr>
          </a:p>
          <a:p>
            <a:pPr marL="11397">
              <a:lnSpc>
                <a:spcPts val="2580"/>
              </a:lnSpc>
            </a:pP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3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72427" y="3457238"/>
            <a:ext cx="494145" cy="928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2311"/>
              </a:lnSpc>
            </a:pPr>
            <a:r>
              <a:rPr sz="3200" baseline="13888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  <a:p>
            <a:pPr marL="11397">
              <a:lnSpc>
                <a:spcPts val="2311"/>
              </a:lnSpc>
            </a:pP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4</a:t>
            </a:r>
            <a:endParaRPr sz="2200" baseline="-20833">
              <a:latin typeface="Times New Roman"/>
              <a:cs typeface="Times New Roman"/>
            </a:endParaRPr>
          </a:p>
          <a:p>
            <a:pPr marL="11397"/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5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2427" y="4745465"/>
            <a:ext cx="494145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2315"/>
              </a:lnSpc>
            </a:pPr>
            <a:r>
              <a:rPr sz="3200" baseline="13888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11</a:t>
            </a:r>
            <a:endParaRPr sz="1400">
              <a:latin typeface="Times New Roman"/>
              <a:cs typeface="Times New Roman"/>
            </a:endParaRPr>
          </a:p>
          <a:p>
            <a:pPr marL="11397">
              <a:lnSpc>
                <a:spcPts val="2315"/>
              </a:lnSpc>
            </a:pP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6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79021" y="1916206"/>
            <a:ext cx="1028123" cy="67235"/>
          </a:xfrm>
          <a:custGeom>
            <a:avLst/>
            <a:gdLst/>
            <a:ahLst/>
            <a:cxnLst/>
            <a:rect l="l" t="t" r="r" b="b"/>
            <a:pathLst>
              <a:path w="1130935" h="76200">
                <a:moveTo>
                  <a:pt x="1071371" y="38099"/>
                </a:moveTo>
                <a:lnTo>
                  <a:pt x="1069847" y="35051"/>
                </a:lnTo>
                <a:lnTo>
                  <a:pt x="1066799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1066799" y="42671"/>
                </a:lnTo>
                <a:lnTo>
                  <a:pt x="1069847" y="41147"/>
                </a:lnTo>
                <a:lnTo>
                  <a:pt x="1071371" y="38099"/>
                </a:lnTo>
                <a:close/>
              </a:path>
              <a:path w="1130935" h="76200">
                <a:moveTo>
                  <a:pt x="1130807" y="38099"/>
                </a:moveTo>
                <a:lnTo>
                  <a:pt x="1054607" y="0"/>
                </a:lnTo>
                <a:lnTo>
                  <a:pt x="1054607" y="33527"/>
                </a:lnTo>
                <a:lnTo>
                  <a:pt x="1066799" y="33527"/>
                </a:lnTo>
                <a:lnTo>
                  <a:pt x="1069847" y="35051"/>
                </a:lnTo>
                <a:lnTo>
                  <a:pt x="1071371" y="38099"/>
                </a:lnTo>
                <a:lnTo>
                  <a:pt x="1071371" y="67817"/>
                </a:lnTo>
                <a:lnTo>
                  <a:pt x="1130807" y="38099"/>
                </a:lnTo>
                <a:close/>
              </a:path>
              <a:path w="1130935" h="76200">
                <a:moveTo>
                  <a:pt x="1071371" y="67817"/>
                </a:moveTo>
                <a:lnTo>
                  <a:pt x="1071371" y="38099"/>
                </a:lnTo>
                <a:lnTo>
                  <a:pt x="1069847" y="41147"/>
                </a:lnTo>
                <a:lnTo>
                  <a:pt x="1066799" y="42671"/>
                </a:lnTo>
                <a:lnTo>
                  <a:pt x="1054607" y="42671"/>
                </a:lnTo>
                <a:lnTo>
                  <a:pt x="1054607" y="76199"/>
                </a:lnTo>
                <a:lnTo>
                  <a:pt x="1071371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79021" y="1945789"/>
            <a:ext cx="1028123" cy="1281953"/>
          </a:xfrm>
          <a:custGeom>
            <a:avLst/>
            <a:gdLst/>
            <a:ahLst/>
            <a:cxnLst/>
            <a:rect l="l" t="t" r="r" b="b"/>
            <a:pathLst>
              <a:path w="1130935" h="1452879">
                <a:moveTo>
                  <a:pt x="1087844" y="1388856"/>
                </a:moveTo>
                <a:lnTo>
                  <a:pt x="9143" y="1523"/>
                </a:lnTo>
                <a:lnTo>
                  <a:pt x="6095" y="0"/>
                </a:lnTo>
                <a:lnTo>
                  <a:pt x="1523" y="1523"/>
                </a:lnTo>
                <a:lnTo>
                  <a:pt x="0" y="4571"/>
                </a:lnTo>
                <a:lnTo>
                  <a:pt x="1523" y="7619"/>
                </a:lnTo>
                <a:lnTo>
                  <a:pt x="1080131" y="1394833"/>
                </a:lnTo>
                <a:lnTo>
                  <a:pt x="1087844" y="1388856"/>
                </a:lnTo>
                <a:close/>
              </a:path>
              <a:path w="1130935" h="1452879">
                <a:moveTo>
                  <a:pt x="1095755" y="1435876"/>
                </a:moveTo>
                <a:lnTo>
                  <a:pt x="1095755" y="1403603"/>
                </a:lnTo>
                <a:lnTo>
                  <a:pt x="1094231" y="1406651"/>
                </a:lnTo>
                <a:lnTo>
                  <a:pt x="1091183" y="1406651"/>
                </a:lnTo>
                <a:lnTo>
                  <a:pt x="1088135" y="1405127"/>
                </a:lnTo>
                <a:lnTo>
                  <a:pt x="1080131" y="1394833"/>
                </a:lnTo>
                <a:lnTo>
                  <a:pt x="1053083" y="1415795"/>
                </a:lnTo>
                <a:lnTo>
                  <a:pt x="1095755" y="1435876"/>
                </a:lnTo>
                <a:close/>
              </a:path>
              <a:path w="1130935" h="1452879">
                <a:moveTo>
                  <a:pt x="1095755" y="1403603"/>
                </a:moveTo>
                <a:lnTo>
                  <a:pt x="1095755" y="1399031"/>
                </a:lnTo>
                <a:lnTo>
                  <a:pt x="1087844" y="1388856"/>
                </a:lnTo>
                <a:lnTo>
                  <a:pt x="1080131" y="1394833"/>
                </a:lnTo>
                <a:lnTo>
                  <a:pt x="1088135" y="1405127"/>
                </a:lnTo>
                <a:lnTo>
                  <a:pt x="1091183" y="1406651"/>
                </a:lnTo>
                <a:lnTo>
                  <a:pt x="1094231" y="1406651"/>
                </a:lnTo>
                <a:lnTo>
                  <a:pt x="1095755" y="1403603"/>
                </a:lnTo>
                <a:close/>
              </a:path>
              <a:path w="1130935" h="1452879">
                <a:moveTo>
                  <a:pt x="1130807" y="1452371"/>
                </a:moveTo>
                <a:lnTo>
                  <a:pt x="1114043" y="1368551"/>
                </a:lnTo>
                <a:lnTo>
                  <a:pt x="1087844" y="1388856"/>
                </a:lnTo>
                <a:lnTo>
                  <a:pt x="1095755" y="1399031"/>
                </a:lnTo>
                <a:lnTo>
                  <a:pt x="1095755" y="1435876"/>
                </a:lnTo>
                <a:lnTo>
                  <a:pt x="1130807" y="1452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79021" y="1945788"/>
            <a:ext cx="1028123" cy="1954306"/>
          </a:xfrm>
          <a:custGeom>
            <a:avLst/>
            <a:gdLst/>
            <a:ahLst/>
            <a:cxnLst/>
            <a:rect l="l" t="t" r="r" b="b"/>
            <a:pathLst>
              <a:path w="1130935" h="2214879">
                <a:moveTo>
                  <a:pt x="1100804" y="2143915"/>
                </a:moveTo>
                <a:lnTo>
                  <a:pt x="9143" y="3047"/>
                </a:ln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0" y="6095"/>
                </a:lnTo>
                <a:lnTo>
                  <a:pt x="1091747" y="2148649"/>
                </a:lnTo>
                <a:lnTo>
                  <a:pt x="1100804" y="2143915"/>
                </a:lnTo>
                <a:close/>
              </a:path>
              <a:path w="1130935" h="2214879">
                <a:moveTo>
                  <a:pt x="1106423" y="2196490"/>
                </a:moveTo>
                <a:lnTo>
                  <a:pt x="1106423" y="2159507"/>
                </a:lnTo>
                <a:lnTo>
                  <a:pt x="1103375" y="2162555"/>
                </a:lnTo>
                <a:lnTo>
                  <a:pt x="1100327" y="2162555"/>
                </a:lnTo>
                <a:lnTo>
                  <a:pt x="1097279" y="2159507"/>
                </a:lnTo>
                <a:lnTo>
                  <a:pt x="1091747" y="2148649"/>
                </a:lnTo>
                <a:lnTo>
                  <a:pt x="1062227" y="2164079"/>
                </a:lnTo>
                <a:lnTo>
                  <a:pt x="1106423" y="2196490"/>
                </a:lnTo>
                <a:close/>
              </a:path>
              <a:path w="1130935" h="2214879">
                <a:moveTo>
                  <a:pt x="1106423" y="2159507"/>
                </a:moveTo>
                <a:lnTo>
                  <a:pt x="1106423" y="2154935"/>
                </a:lnTo>
                <a:lnTo>
                  <a:pt x="1100804" y="2143915"/>
                </a:lnTo>
                <a:lnTo>
                  <a:pt x="1091747" y="2148649"/>
                </a:lnTo>
                <a:lnTo>
                  <a:pt x="1097279" y="2159507"/>
                </a:lnTo>
                <a:lnTo>
                  <a:pt x="1100327" y="2162555"/>
                </a:lnTo>
                <a:lnTo>
                  <a:pt x="1103375" y="2162555"/>
                </a:lnTo>
                <a:lnTo>
                  <a:pt x="1106423" y="2159507"/>
                </a:lnTo>
                <a:close/>
              </a:path>
              <a:path w="1130935" h="2214879">
                <a:moveTo>
                  <a:pt x="1130807" y="2214371"/>
                </a:moveTo>
                <a:lnTo>
                  <a:pt x="1129283" y="2129027"/>
                </a:lnTo>
                <a:lnTo>
                  <a:pt x="1100804" y="2143915"/>
                </a:lnTo>
                <a:lnTo>
                  <a:pt x="1106423" y="2154935"/>
                </a:lnTo>
                <a:lnTo>
                  <a:pt x="1106423" y="2196490"/>
                </a:lnTo>
                <a:lnTo>
                  <a:pt x="1130807" y="2214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79021" y="1945788"/>
            <a:ext cx="1035050" cy="2626659"/>
          </a:xfrm>
          <a:custGeom>
            <a:avLst/>
            <a:gdLst/>
            <a:ahLst/>
            <a:cxnLst/>
            <a:rect l="l" t="t" r="r" b="b"/>
            <a:pathLst>
              <a:path w="1138555" h="2976879">
                <a:moveTo>
                  <a:pt x="1107819" y="2903005"/>
                </a:moveTo>
                <a:lnTo>
                  <a:pt x="9143" y="3047"/>
                </a:ln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0" y="6095"/>
                </a:lnTo>
                <a:lnTo>
                  <a:pt x="1098850" y="2906514"/>
                </a:lnTo>
                <a:lnTo>
                  <a:pt x="1107819" y="2903005"/>
                </a:lnTo>
                <a:close/>
              </a:path>
              <a:path w="1138555" h="2976879">
                <a:moveTo>
                  <a:pt x="1112519" y="2959422"/>
                </a:moveTo>
                <a:lnTo>
                  <a:pt x="1112519" y="2918459"/>
                </a:lnTo>
                <a:lnTo>
                  <a:pt x="1109471" y="2921507"/>
                </a:lnTo>
                <a:lnTo>
                  <a:pt x="1106423" y="2921507"/>
                </a:lnTo>
                <a:lnTo>
                  <a:pt x="1103375" y="2918459"/>
                </a:lnTo>
                <a:lnTo>
                  <a:pt x="1098850" y="2906514"/>
                </a:lnTo>
                <a:lnTo>
                  <a:pt x="1068323" y="2918459"/>
                </a:lnTo>
                <a:lnTo>
                  <a:pt x="1112519" y="2959422"/>
                </a:lnTo>
                <a:close/>
              </a:path>
              <a:path w="1138555" h="2976879">
                <a:moveTo>
                  <a:pt x="1112519" y="2918459"/>
                </a:moveTo>
                <a:lnTo>
                  <a:pt x="1112519" y="2915411"/>
                </a:lnTo>
                <a:lnTo>
                  <a:pt x="1107819" y="2903005"/>
                </a:lnTo>
                <a:lnTo>
                  <a:pt x="1098850" y="2906514"/>
                </a:lnTo>
                <a:lnTo>
                  <a:pt x="1103375" y="2918459"/>
                </a:lnTo>
                <a:lnTo>
                  <a:pt x="1106423" y="2921507"/>
                </a:lnTo>
                <a:lnTo>
                  <a:pt x="1109471" y="2921507"/>
                </a:lnTo>
                <a:lnTo>
                  <a:pt x="1112519" y="2918459"/>
                </a:lnTo>
                <a:close/>
              </a:path>
              <a:path w="1138555" h="2976879">
                <a:moveTo>
                  <a:pt x="1138427" y="2891027"/>
                </a:moveTo>
                <a:lnTo>
                  <a:pt x="1107819" y="2903005"/>
                </a:lnTo>
                <a:lnTo>
                  <a:pt x="1112519" y="2915411"/>
                </a:lnTo>
                <a:lnTo>
                  <a:pt x="1112519" y="2959422"/>
                </a:lnTo>
                <a:lnTo>
                  <a:pt x="1130807" y="2976371"/>
                </a:lnTo>
                <a:lnTo>
                  <a:pt x="1138427" y="2891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79021" y="1945789"/>
            <a:ext cx="976745" cy="3231776"/>
          </a:xfrm>
          <a:custGeom>
            <a:avLst/>
            <a:gdLst/>
            <a:ahLst/>
            <a:cxnLst/>
            <a:rect l="l" t="t" r="r" b="b"/>
            <a:pathLst>
              <a:path w="1074420" h="3662679">
                <a:moveTo>
                  <a:pt x="1042037" y="3587796"/>
                </a:moveTo>
                <a:lnTo>
                  <a:pt x="9143" y="3047"/>
                </a:lnTo>
                <a:lnTo>
                  <a:pt x="7619" y="0"/>
                </a:lnTo>
                <a:lnTo>
                  <a:pt x="3047" y="0"/>
                </a:lnTo>
                <a:lnTo>
                  <a:pt x="0" y="1523"/>
                </a:lnTo>
                <a:lnTo>
                  <a:pt x="0" y="6095"/>
                </a:lnTo>
                <a:lnTo>
                  <a:pt x="1032792" y="3590493"/>
                </a:lnTo>
                <a:lnTo>
                  <a:pt x="1042037" y="3587796"/>
                </a:lnTo>
                <a:close/>
              </a:path>
              <a:path w="1074420" h="3662679">
                <a:moveTo>
                  <a:pt x="1045463" y="3647373"/>
                </a:moveTo>
                <a:lnTo>
                  <a:pt x="1045463" y="3602735"/>
                </a:lnTo>
                <a:lnTo>
                  <a:pt x="1042415" y="3605783"/>
                </a:lnTo>
                <a:lnTo>
                  <a:pt x="1039367" y="3605783"/>
                </a:lnTo>
                <a:lnTo>
                  <a:pt x="1036319" y="3602735"/>
                </a:lnTo>
                <a:lnTo>
                  <a:pt x="1032792" y="3590493"/>
                </a:lnTo>
                <a:lnTo>
                  <a:pt x="1001267" y="3599687"/>
                </a:lnTo>
                <a:lnTo>
                  <a:pt x="1045463" y="3647373"/>
                </a:lnTo>
                <a:close/>
              </a:path>
              <a:path w="1074420" h="3662679">
                <a:moveTo>
                  <a:pt x="1045463" y="3602735"/>
                </a:moveTo>
                <a:lnTo>
                  <a:pt x="1045463" y="3599687"/>
                </a:lnTo>
                <a:lnTo>
                  <a:pt x="1042037" y="3587796"/>
                </a:lnTo>
                <a:lnTo>
                  <a:pt x="1032792" y="3590493"/>
                </a:lnTo>
                <a:lnTo>
                  <a:pt x="1036319" y="3602735"/>
                </a:lnTo>
                <a:lnTo>
                  <a:pt x="1039367" y="3605783"/>
                </a:lnTo>
                <a:lnTo>
                  <a:pt x="1042415" y="3605783"/>
                </a:lnTo>
                <a:lnTo>
                  <a:pt x="1045463" y="3602735"/>
                </a:lnTo>
                <a:close/>
              </a:path>
              <a:path w="1074420" h="3662679">
                <a:moveTo>
                  <a:pt x="1074419" y="3578351"/>
                </a:moveTo>
                <a:lnTo>
                  <a:pt x="1042037" y="3587796"/>
                </a:lnTo>
                <a:lnTo>
                  <a:pt x="1045463" y="3599687"/>
                </a:lnTo>
                <a:lnTo>
                  <a:pt x="1045463" y="3647373"/>
                </a:lnTo>
                <a:lnTo>
                  <a:pt x="1059179" y="3662171"/>
                </a:lnTo>
                <a:lnTo>
                  <a:pt x="1074419" y="3578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94065" y="1916206"/>
            <a:ext cx="962891" cy="67235"/>
          </a:xfrm>
          <a:custGeom>
            <a:avLst/>
            <a:gdLst/>
            <a:ahLst/>
            <a:cxnLst/>
            <a:rect l="l" t="t" r="r" b="b"/>
            <a:pathLst>
              <a:path w="1059179" h="76200">
                <a:moveTo>
                  <a:pt x="999743" y="38099"/>
                </a:moveTo>
                <a:lnTo>
                  <a:pt x="998219" y="35051"/>
                </a:lnTo>
                <a:lnTo>
                  <a:pt x="995171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995171" y="42671"/>
                </a:lnTo>
                <a:lnTo>
                  <a:pt x="998219" y="41147"/>
                </a:lnTo>
                <a:lnTo>
                  <a:pt x="999743" y="38099"/>
                </a:lnTo>
                <a:close/>
              </a:path>
              <a:path w="1059179" h="76200">
                <a:moveTo>
                  <a:pt x="1059179" y="38099"/>
                </a:moveTo>
                <a:lnTo>
                  <a:pt x="982979" y="0"/>
                </a:lnTo>
                <a:lnTo>
                  <a:pt x="982979" y="33527"/>
                </a:lnTo>
                <a:lnTo>
                  <a:pt x="995171" y="33527"/>
                </a:lnTo>
                <a:lnTo>
                  <a:pt x="998219" y="35051"/>
                </a:lnTo>
                <a:lnTo>
                  <a:pt x="999743" y="38099"/>
                </a:lnTo>
                <a:lnTo>
                  <a:pt x="999743" y="67817"/>
                </a:lnTo>
                <a:lnTo>
                  <a:pt x="1059179" y="38099"/>
                </a:lnTo>
                <a:close/>
              </a:path>
              <a:path w="1059179" h="76200">
                <a:moveTo>
                  <a:pt x="999743" y="67817"/>
                </a:moveTo>
                <a:lnTo>
                  <a:pt x="999743" y="38099"/>
                </a:lnTo>
                <a:lnTo>
                  <a:pt x="998219" y="41147"/>
                </a:lnTo>
                <a:lnTo>
                  <a:pt x="995171" y="42671"/>
                </a:lnTo>
                <a:lnTo>
                  <a:pt x="982979" y="42671"/>
                </a:lnTo>
                <a:lnTo>
                  <a:pt x="982979" y="76199"/>
                </a:lnTo>
                <a:lnTo>
                  <a:pt x="999743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94065" y="3193677"/>
            <a:ext cx="962891" cy="67235"/>
          </a:xfrm>
          <a:custGeom>
            <a:avLst/>
            <a:gdLst/>
            <a:ahLst/>
            <a:cxnLst/>
            <a:rect l="l" t="t" r="r" b="b"/>
            <a:pathLst>
              <a:path w="1059179" h="76200">
                <a:moveTo>
                  <a:pt x="999743" y="38099"/>
                </a:moveTo>
                <a:lnTo>
                  <a:pt x="998219" y="35051"/>
                </a:lnTo>
                <a:lnTo>
                  <a:pt x="995171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995171" y="42671"/>
                </a:lnTo>
                <a:lnTo>
                  <a:pt x="998219" y="41147"/>
                </a:lnTo>
                <a:lnTo>
                  <a:pt x="999743" y="38099"/>
                </a:lnTo>
                <a:close/>
              </a:path>
              <a:path w="1059179" h="76200">
                <a:moveTo>
                  <a:pt x="1059179" y="38099"/>
                </a:moveTo>
                <a:lnTo>
                  <a:pt x="982979" y="0"/>
                </a:lnTo>
                <a:lnTo>
                  <a:pt x="982979" y="33527"/>
                </a:lnTo>
                <a:lnTo>
                  <a:pt x="995171" y="33527"/>
                </a:lnTo>
                <a:lnTo>
                  <a:pt x="998219" y="35051"/>
                </a:lnTo>
                <a:lnTo>
                  <a:pt x="999743" y="38099"/>
                </a:lnTo>
                <a:lnTo>
                  <a:pt x="999743" y="67817"/>
                </a:lnTo>
                <a:lnTo>
                  <a:pt x="1059179" y="38099"/>
                </a:lnTo>
                <a:close/>
              </a:path>
              <a:path w="1059179" h="76200">
                <a:moveTo>
                  <a:pt x="999743" y="67817"/>
                </a:moveTo>
                <a:lnTo>
                  <a:pt x="999743" y="38099"/>
                </a:lnTo>
                <a:lnTo>
                  <a:pt x="998219" y="41147"/>
                </a:lnTo>
                <a:lnTo>
                  <a:pt x="995171" y="42671"/>
                </a:lnTo>
                <a:lnTo>
                  <a:pt x="982979" y="42671"/>
                </a:lnTo>
                <a:lnTo>
                  <a:pt x="982979" y="76199"/>
                </a:lnTo>
                <a:lnTo>
                  <a:pt x="999743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94065" y="4538383"/>
            <a:ext cx="962891" cy="67235"/>
          </a:xfrm>
          <a:custGeom>
            <a:avLst/>
            <a:gdLst/>
            <a:ahLst/>
            <a:cxnLst/>
            <a:rect l="l" t="t" r="r" b="b"/>
            <a:pathLst>
              <a:path w="1059179" h="76200">
                <a:moveTo>
                  <a:pt x="999743" y="38099"/>
                </a:moveTo>
                <a:lnTo>
                  <a:pt x="998219" y="35051"/>
                </a:lnTo>
                <a:lnTo>
                  <a:pt x="995171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995171" y="42671"/>
                </a:lnTo>
                <a:lnTo>
                  <a:pt x="998219" y="41147"/>
                </a:lnTo>
                <a:lnTo>
                  <a:pt x="999743" y="38099"/>
                </a:lnTo>
                <a:close/>
              </a:path>
              <a:path w="1059179" h="76200">
                <a:moveTo>
                  <a:pt x="1059179" y="38099"/>
                </a:moveTo>
                <a:lnTo>
                  <a:pt x="982979" y="0"/>
                </a:lnTo>
                <a:lnTo>
                  <a:pt x="982979" y="33527"/>
                </a:lnTo>
                <a:lnTo>
                  <a:pt x="995171" y="33527"/>
                </a:lnTo>
                <a:lnTo>
                  <a:pt x="998219" y="35051"/>
                </a:lnTo>
                <a:lnTo>
                  <a:pt x="999743" y="38099"/>
                </a:lnTo>
                <a:lnTo>
                  <a:pt x="999743" y="67817"/>
                </a:lnTo>
                <a:lnTo>
                  <a:pt x="1059179" y="38099"/>
                </a:lnTo>
                <a:close/>
              </a:path>
              <a:path w="1059179" h="76200">
                <a:moveTo>
                  <a:pt x="999743" y="67817"/>
                </a:moveTo>
                <a:lnTo>
                  <a:pt x="999743" y="38099"/>
                </a:lnTo>
                <a:lnTo>
                  <a:pt x="998219" y="41147"/>
                </a:lnTo>
                <a:lnTo>
                  <a:pt x="995171" y="42671"/>
                </a:lnTo>
                <a:lnTo>
                  <a:pt x="982979" y="42671"/>
                </a:lnTo>
                <a:lnTo>
                  <a:pt x="982979" y="76199"/>
                </a:lnTo>
                <a:lnTo>
                  <a:pt x="999743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94065" y="4567965"/>
            <a:ext cx="962891" cy="349624"/>
          </a:xfrm>
          <a:custGeom>
            <a:avLst/>
            <a:gdLst/>
            <a:ahLst/>
            <a:cxnLst/>
            <a:rect l="l" t="t" r="r" b="b"/>
            <a:pathLst>
              <a:path w="1059179" h="396239">
                <a:moveTo>
                  <a:pt x="988432" y="355025"/>
                </a:move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0" y="6095"/>
                </a:lnTo>
                <a:lnTo>
                  <a:pt x="3047" y="9143"/>
                </a:lnTo>
                <a:lnTo>
                  <a:pt x="985215" y="364108"/>
                </a:lnTo>
                <a:lnTo>
                  <a:pt x="988432" y="355025"/>
                </a:lnTo>
                <a:close/>
              </a:path>
              <a:path w="1059179" h="396239">
                <a:moveTo>
                  <a:pt x="1004315" y="392429"/>
                </a:moveTo>
                <a:lnTo>
                  <a:pt x="1004315" y="365759"/>
                </a:lnTo>
                <a:lnTo>
                  <a:pt x="1001267" y="368807"/>
                </a:lnTo>
                <a:lnTo>
                  <a:pt x="998219" y="368807"/>
                </a:lnTo>
                <a:lnTo>
                  <a:pt x="985215" y="364108"/>
                </a:lnTo>
                <a:lnTo>
                  <a:pt x="973835" y="396239"/>
                </a:lnTo>
                <a:lnTo>
                  <a:pt x="1004315" y="392429"/>
                </a:lnTo>
                <a:close/>
              </a:path>
              <a:path w="1059179" h="396239">
                <a:moveTo>
                  <a:pt x="1004315" y="365759"/>
                </a:moveTo>
                <a:lnTo>
                  <a:pt x="1004315" y="362711"/>
                </a:lnTo>
                <a:lnTo>
                  <a:pt x="1001267" y="359663"/>
                </a:lnTo>
                <a:lnTo>
                  <a:pt x="988432" y="355025"/>
                </a:lnTo>
                <a:lnTo>
                  <a:pt x="985215" y="364108"/>
                </a:lnTo>
                <a:lnTo>
                  <a:pt x="998219" y="368807"/>
                </a:lnTo>
                <a:lnTo>
                  <a:pt x="1001267" y="368807"/>
                </a:lnTo>
                <a:lnTo>
                  <a:pt x="1004315" y="365759"/>
                </a:lnTo>
                <a:close/>
              </a:path>
              <a:path w="1059179" h="396239">
                <a:moveTo>
                  <a:pt x="1059179" y="385571"/>
                </a:moveTo>
                <a:lnTo>
                  <a:pt x="999743" y="323087"/>
                </a:lnTo>
                <a:lnTo>
                  <a:pt x="988432" y="355025"/>
                </a:lnTo>
                <a:lnTo>
                  <a:pt x="1001267" y="359663"/>
                </a:lnTo>
                <a:lnTo>
                  <a:pt x="1004315" y="362711"/>
                </a:lnTo>
                <a:lnTo>
                  <a:pt x="1004315" y="392429"/>
                </a:lnTo>
                <a:lnTo>
                  <a:pt x="1059179" y="385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94065" y="4567965"/>
            <a:ext cx="962891" cy="609600"/>
          </a:xfrm>
          <a:custGeom>
            <a:avLst/>
            <a:gdLst/>
            <a:ahLst/>
            <a:cxnLst/>
            <a:rect l="l" t="t" r="r" b="b"/>
            <a:pathLst>
              <a:path w="1059179" h="690879">
                <a:moveTo>
                  <a:pt x="997908" y="645119"/>
                </a:moveTo>
                <a:lnTo>
                  <a:pt x="7619" y="0"/>
                </a:ln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3047" y="9143"/>
                </a:lnTo>
                <a:lnTo>
                  <a:pt x="992518" y="653204"/>
                </a:lnTo>
                <a:lnTo>
                  <a:pt x="997908" y="645119"/>
                </a:lnTo>
                <a:close/>
              </a:path>
              <a:path w="1059179" h="690879">
                <a:moveTo>
                  <a:pt x="1010411" y="685146"/>
                </a:moveTo>
                <a:lnTo>
                  <a:pt x="1010411" y="658367"/>
                </a:lnTo>
                <a:lnTo>
                  <a:pt x="1007363" y="659891"/>
                </a:lnTo>
                <a:lnTo>
                  <a:pt x="1002791" y="659891"/>
                </a:lnTo>
                <a:lnTo>
                  <a:pt x="992518" y="653204"/>
                </a:lnTo>
                <a:lnTo>
                  <a:pt x="973835" y="681227"/>
                </a:lnTo>
                <a:lnTo>
                  <a:pt x="1010411" y="685146"/>
                </a:lnTo>
                <a:close/>
              </a:path>
              <a:path w="1059179" h="690879">
                <a:moveTo>
                  <a:pt x="1010411" y="658367"/>
                </a:moveTo>
                <a:lnTo>
                  <a:pt x="1010411" y="655319"/>
                </a:lnTo>
                <a:lnTo>
                  <a:pt x="1008887" y="652271"/>
                </a:lnTo>
                <a:lnTo>
                  <a:pt x="997908" y="645119"/>
                </a:lnTo>
                <a:lnTo>
                  <a:pt x="992518" y="653204"/>
                </a:lnTo>
                <a:lnTo>
                  <a:pt x="1002791" y="659891"/>
                </a:lnTo>
                <a:lnTo>
                  <a:pt x="1007363" y="659891"/>
                </a:lnTo>
                <a:lnTo>
                  <a:pt x="1010411" y="658367"/>
                </a:lnTo>
                <a:close/>
              </a:path>
              <a:path w="1059179" h="690879">
                <a:moveTo>
                  <a:pt x="1059179" y="690371"/>
                </a:moveTo>
                <a:lnTo>
                  <a:pt x="1016507" y="617219"/>
                </a:lnTo>
                <a:lnTo>
                  <a:pt x="997908" y="645119"/>
                </a:lnTo>
                <a:lnTo>
                  <a:pt x="1008887" y="652271"/>
                </a:lnTo>
                <a:lnTo>
                  <a:pt x="1010411" y="655319"/>
                </a:lnTo>
                <a:lnTo>
                  <a:pt x="1010411" y="685146"/>
                </a:lnTo>
                <a:lnTo>
                  <a:pt x="1059179" y="690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94065" y="4567965"/>
            <a:ext cx="962891" cy="1013012"/>
          </a:xfrm>
          <a:custGeom>
            <a:avLst/>
            <a:gdLst/>
            <a:ahLst/>
            <a:cxnLst/>
            <a:rect l="l" t="t" r="r" b="b"/>
            <a:pathLst>
              <a:path w="1059179" h="1148079">
                <a:moveTo>
                  <a:pt x="1010876" y="1087866"/>
                </a:moveTo>
                <a:lnTo>
                  <a:pt x="9143" y="1523"/>
                </a:ln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1523" y="7619"/>
                </a:lnTo>
                <a:lnTo>
                  <a:pt x="1003798" y="1094551"/>
                </a:lnTo>
                <a:lnTo>
                  <a:pt x="1010876" y="1087866"/>
                </a:lnTo>
                <a:close/>
              </a:path>
              <a:path w="1059179" h="1148079">
                <a:moveTo>
                  <a:pt x="1021079" y="1132918"/>
                </a:moveTo>
                <a:lnTo>
                  <a:pt x="1021079" y="1100327"/>
                </a:lnTo>
                <a:lnTo>
                  <a:pt x="1019555" y="1104899"/>
                </a:lnTo>
                <a:lnTo>
                  <a:pt x="1016507" y="1106423"/>
                </a:lnTo>
                <a:lnTo>
                  <a:pt x="1011935" y="1103375"/>
                </a:lnTo>
                <a:lnTo>
                  <a:pt x="1003798" y="1094551"/>
                </a:lnTo>
                <a:lnTo>
                  <a:pt x="979931" y="1117091"/>
                </a:lnTo>
                <a:lnTo>
                  <a:pt x="1021079" y="1132918"/>
                </a:lnTo>
                <a:close/>
              </a:path>
              <a:path w="1059179" h="1148079">
                <a:moveTo>
                  <a:pt x="1021079" y="1100327"/>
                </a:moveTo>
                <a:lnTo>
                  <a:pt x="1019555" y="1097279"/>
                </a:lnTo>
                <a:lnTo>
                  <a:pt x="1010876" y="1087866"/>
                </a:lnTo>
                <a:lnTo>
                  <a:pt x="1003798" y="1094551"/>
                </a:lnTo>
                <a:lnTo>
                  <a:pt x="1011935" y="1103375"/>
                </a:lnTo>
                <a:lnTo>
                  <a:pt x="1016507" y="1106423"/>
                </a:lnTo>
                <a:lnTo>
                  <a:pt x="1019555" y="1104899"/>
                </a:lnTo>
                <a:lnTo>
                  <a:pt x="1021079" y="1100327"/>
                </a:lnTo>
                <a:close/>
              </a:path>
              <a:path w="1059179" h="1148079">
                <a:moveTo>
                  <a:pt x="1059179" y="1147571"/>
                </a:moveTo>
                <a:lnTo>
                  <a:pt x="1034795" y="1065275"/>
                </a:lnTo>
                <a:lnTo>
                  <a:pt x="1010876" y="1087866"/>
                </a:lnTo>
                <a:lnTo>
                  <a:pt x="1019555" y="1097279"/>
                </a:lnTo>
                <a:lnTo>
                  <a:pt x="1021079" y="1100327"/>
                </a:lnTo>
                <a:lnTo>
                  <a:pt x="1021079" y="1132918"/>
                </a:lnTo>
                <a:lnTo>
                  <a:pt x="1059179" y="1147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36123" y="4702436"/>
            <a:ext cx="69273" cy="340659"/>
          </a:xfrm>
          <a:custGeom>
            <a:avLst/>
            <a:gdLst/>
            <a:ahLst/>
            <a:cxnLst/>
            <a:rect l="l" t="t" r="r" b="b"/>
            <a:pathLst>
              <a:path w="76200" h="386079">
                <a:moveTo>
                  <a:pt x="76199" y="309371"/>
                </a:moveTo>
                <a:lnTo>
                  <a:pt x="0" y="309371"/>
                </a:lnTo>
                <a:lnTo>
                  <a:pt x="32003" y="373379"/>
                </a:lnTo>
                <a:lnTo>
                  <a:pt x="32003" y="321563"/>
                </a:lnTo>
                <a:lnTo>
                  <a:pt x="33527" y="326135"/>
                </a:lnTo>
                <a:lnTo>
                  <a:pt x="41147" y="326135"/>
                </a:lnTo>
                <a:lnTo>
                  <a:pt x="42671" y="321563"/>
                </a:lnTo>
                <a:lnTo>
                  <a:pt x="42671" y="376427"/>
                </a:lnTo>
                <a:lnTo>
                  <a:pt x="76199" y="309371"/>
                </a:lnTo>
                <a:close/>
              </a:path>
              <a:path w="76200" h="386079">
                <a:moveTo>
                  <a:pt x="42671" y="309371"/>
                </a:moveTo>
                <a:lnTo>
                  <a:pt x="42671" y="4571"/>
                </a:lnTo>
                <a:lnTo>
                  <a:pt x="41147" y="1523"/>
                </a:lnTo>
                <a:lnTo>
                  <a:pt x="38099" y="0"/>
                </a:lnTo>
                <a:lnTo>
                  <a:pt x="33527" y="1523"/>
                </a:lnTo>
                <a:lnTo>
                  <a:pt x="32003" y="4571"/>
                </a:lnTo>
                <a:lnTo>
                  <a:pt x="32003" y="309371"/>
                </a:lnTo>
                <a:lnTo>
                  <a:pt x="42671" y="309371"/>
                </a:lnTo>
                <a:close/>
              </a:path>
              <a:path w="76200" h="386079">
                <a:moveTo>
                  <a:pt x="42671" y="376427"/>
                </a:moveTo>
                <a:lnTo>
                  <a:pt x="42671" y="321563"/>
                </a:lnTo>
                <a:lnTo>
                  <a:pt x="41147" y="326135"/>
                </a:lnTo>
                <a:lnTo>
                  <a:pt x="33527" y="326135"/>
                </a:lnTo>
                <a:lnTo>
                  <a:pt x="32003" y="321563"/>
                </a:lnTo>
                <a:lnTo>
                  <a:pt x="32003" y="373379"/>
                </a:lnTo>
                <a:lnTo>
                  <a:pt x="38099" y="385571"/>
                </a:lnTo>
                <a:lnTo>
                  <a:pt x="42671" y="376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07723" y="1916206"/>
            <a:ext cx="1156855" cy="67235"/>
          </a:xfrm>
          <a:custGeom>
            <a:avLst/>
            <a:gdLst/>
            <a:ahLst/>
            <a:cxnLst/>
            <a:rect l="l" t="t" r="r" b="b"/>
            <a:pathLst>
              <a:path w="1272539" h="76200">
                <a:moveTo>
                  <a:pt x="1213103" y="38099"/>
                </a:moveTo>
                <a:lnTo>
                  <a:pt x="1211579" y="35051"/>
                </a:lnTo>
                <a:lnTo>
                  <a:pt x="1208531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1208531" y="42671"/>
                </a:lnTo>
                <a:lnTo>
                  <a:pt x="1211579" y="41147"/>
                </a:lnTo>
                <a:lnTo>
                  <a:pt x="1213103" y="38099"/>
                </a:lnTo>
                <a:close/>
              </a:path>
              <a:path w="1272539" h="76200">
                <a:moveTo>
                  <a:pt x="1272539" y="38099"/>
                </a:moveTo>
                <a:lnTo>
                  <a:pt x="1196339" y="0"/>
                </a:lnTo>
                <a:lnTo>
                  <a:pt x="1196339" y="33527"/>
                </a:lnTo>
                <a:lnTo>
                  <a:pt x="1208531" y="33527"/>
                </a:lnTo>
                <a:lnTo>
                  <a:pt x="1211579" y="35051"/>
                </a:lnTo>
                <a:lnTo>
                  <a:pt x="1213103" y="38099"/>
                </a:lnTo>
                <a:lnTo>
                  <a:pt x="1213103" y="67817"/>
                </a:lnTo>
                <a:lnTo>
                  <a:pt x="1272539" y="38099"/>
                </a:lnTo>
                <a:close/>
              </a:path>
              <a:path w="1272539" h="76200">
                <a:moveTo>
                  <a:pt x="1213103" y="67817"/>
                </a:moveTo>
                <a:lnTo>
                  <a:pt x="1213103" y="38099"/>
                </a:lnTo>
                <a:lnTo>
                  <a:pt x="1211579" y="41147"/>
                </a:lnTo>
                <a:lnTo>
                  <a:pt x="1208531" y="42671"/>
                </a:lnTo>
                <a:lnTo>
                  <a:pt x="1196339" y="42671"/>
                </a:lnTo>
                <a:lnTo>
                  <a:pt x="1196339" y="76199"/>
                </a:lnTo>
                <a:lnTo>
                  <a:pt x="1213103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07723" y="1945789"/>
            <a:ext cx="1093355" cy="352425"/>
          </a:xfrm>
          <a:custGeom>
            <a:avLst/>
            <a:gdLst/>
            <a:ahLst/>
            <a:cxnLst/>
            <a:rect l="l" t="t" r="r" b="b"/>
            <a:pathLst>
              <a:path w="1202689" h="399414">
                <a:moveTo>
                  <a:pt x="1131056" y="357393"/>
                </a:move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3047" y="9143"/>
                </a:lnTo>
                <a:lnTo>
                  <a:pt x="1128008" y="366537"/>
                </a:lnTo>
                <a:lnTo>
                  <a:pt x="1131056" y="357393"/>
                </a:lnTo>
                <a:close/>
              </a:path>
              <a:path w="1202689" h="399414">
                <a:moveTo>
                  <a:pt x="1146047" y="394634"/>
                </a:moveTo>
                <a:lnTo>
                  <a:pt x="1146047" y="367283"/>
                </a:lnTo>
                <a:lnTo>
                  <a:pt x="1142999" y="370331"/>
                </a:lnTo>
                <a:lnTo>
                  <a:pt x="1139951" y="370331"/>
                </a:lnTo>
                <a:lnTo>
                  <a:pt x="1128008" y="366537"/>
                </a:lnTo>
                <a:lnTo>
                  <a:pt x="1117091" y="399287"/>
                </a:lnTo>
                <a:lnTo>
                  <a:pt x="1146047" y="394634"/>
                </a:lnTo>
                <a:close/>
              </a:path>
              <a:path w="1202689" h="399414">
                <a:moveTo>
                  <a:pt x="1146047" y="367283"/>
                </a:moveTo>
                <a:lnTo>
                  <a:pt x="1146047" y="364235"/>
                </a:lnTo>
                <a:lnTo>
                  <a:pt x="1142999" y="361187"/>
                </a:lnTo>
                <a:lnTo>
                  <a:pt x="1131056" y="357393"/>
                </a:lnTo>
                <a:lnTo>
                  <a:pt x="1128008" y="366537"/>
                </a:lnTo>
                <a:lnTo>
                  <a:pt x="1139951" y="370331"/>
                </a:lnTo>
                <a:lnTo>
                  <a:pt x="1142999" y="370331"/>
                </a:lnTo>
                <a:lnTo>
                  <a:pt x="1146047" y="367283"/>
                </a:lnTo>
                <a:close/>
              </a:path>
              <a:path w="1202689" h="399414">
                <a:moveTo>
                  <a:pt x="1202435" y="385571"/>
                </a:moveTo>
                <a:lnTo>
                  <a:pt x="1141475" y="326135"/>
                </a:lnTo>
                <a:lnTo>
                  <a:pt x="1131056" y="357393"/>
                </a:lnTo>
                <a:lnTo>
                  <a:pt x="1142999" y="361187"/>
                </a:lnTo>
                <a:lnTo>
                  <a:pt x="1146047" y="364235"/>
                </a:lnTo>
                <a:lnTo>
                  <a:pt x="1146047" y="394634"/>
                </a:lnTo>
                <a:lnTo>
                  <a:pt x="1202435" y="385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07723" y="1945789"/>
            <a:ext cx="1093355" cy="676835"/>
          </a:xfrm>
          <a:custGeom>
            <a:avLst/>
            <a:gdLst/>
            <a:ahLst/>
            <a:cxnLst/>
            <a:rect l="l" t="t" r="r" b="b"/>
            <a:pathLst>
              <a:path w="1202689" h="767080">
                <a:moveTo>
                  <a:pt x="1140040" y="721729"/>
                </a:moveTo>
                <a:lnTo>
                  <a:pt x="7619" y="0"/>
                </a:ln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3047" y="9143"/>
                </a:lnTo>
                <a:lnTo>
                  <a:pt x="1135230" y="729212"/>
                </a:lnTo>
                <a:lnTo>
                  <a:pt x="1140040" y="721729"/>
                </a:lnTo>
                <a:close/>
              </a:path>
              <a:path w="1202689" h="767080">
                <a:moveTo>
                  <a:pt x="1153667" y="761346"/>
                </a:moveTo>
                <a:lnTo>
                  <a:pt x="1153667" y="731519"/>
                </a:lnTo>
                <a:lnTo>
                  <a:pt x="1152143" y="734567"/>
                </a:lnTo>
                <a:lnTo>
                  <a:pt x="1149095" y="737615"/>
                </a:lnTo>
                <a:lnTo>
                  <a:pt x="1146047" y="736091"/>
                </a:lnTo>
                <a:lnTo>
                  <a:pt x="1135230" y="729212"/>
                </a:lnTo>
                <a:lnTo>
                  <a:pt x="1117091" y="757427"/>
                </a:lnTo>
                <a:lnTo>
                  <a:pt x="1153667" y="761346"/>
                </a:lnTo>
                <a:close/>
              </a:path>
              <a:path w="1202689" h="767080">
                <a:moveTo>
                  <a:pt x="1153667" y="731519"/>
                </a:moveTo>
                <a:lnTo>
                  <a:pt x="1150619" y="728471"/>
                </a:lnTo>
                <a:lnTo>
                  <a:pt x="1140040" y="721729"/>
                </a:lnTo>
                <a:lnTo>
                  <a:pt x="1135230" y="729212"/>
                </a:lnTo>
                <a:lnTo>
                  <a:pt x="1146047" y="736091"/>
                </a:lnTo>
                <a:lnTo>
                  <a:pt x="1149095" y="737615"/>
                </a:lnTo>
                <a:lnTo>
                  <a:pt x="1152143" y="734567"/>
                </a:lnTo>
                <a:lnTo>
                  <a:pt x="1153667" y="731519"/>
                </a:lnTo>
                <a:close/>
              </a:path>
              <a:path w="1202689" h="767080">
                <a:moveTo>
                  <a:pt x="1202435" y="766571"/>
                </a:moveTo>
                <a:lnTo>
                  <a:pt x="1158239" y="693419"/>
                </a:lnTo>
                <a:lnTo>
                  <a:pt x="1140040" y="721729"/>
                </a:lnTo>
                <a:lnTo>
                  <a:pt x="1150619" y="728471"/>
                </a:lnTo>
                <a:lnTo>
                  <a:pt x="1153667" y="731519"/>
                </a:lnTo>
                <a:lnTo>
                  <a:pt x="1153667" y="761346"/>
                </a:lnTo>
                <a:lnTo>
                  <a:pt x="1202435" y="766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07723" y="1945788"/>
            <a:ext cx="1156855" cy="1013012"/>
          </a:xfrm>
          <a:custGeom>
            <a:avLst/>
            <a:gdLst/>
            <a:ahLst/>
            <a:cxnLst/>
            <a:rect l="l" t="t" r="r" b="b"/>
            <a:pathLst>
              <a:path w="1272539" h="1148079">
                <a:moveTo>
                  <a:pt x="1218525" y="1093002"/>
                </a:moveTo>
                <a:lnTo>
                  <a:pt x="7619" y="1523"/>
                </a:ln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1523" y="7619"/>
                </a:lnTo>
                <a:lnTo>
                  <a:pt x="1212795" y="1099427"/>
                </a:lnTo>
                <a:lnTo>
                  <a:pt x="1218525" y="1093002"/>
                </a:lnTo>
                <a:close/>
              </a:path>
              <a:path w="1272539" h="1148079">
                <a:moveTo>
                  <a:pt x="1229867" y="1135718"/>
                </a:moveTo>
                <a:lnTo>
                  <a:pt x="1229867" y="1104899"/>
                </a:lnTo>
                <a:lnTo>
                  <a:pt x="1228343" y="1107947"/>
                </a:lnTo>
                <a:lnTo>
                  <a:pt x="1225295" y="1109471"/>
                </a:lnTo>
                <a:lnTo>
                  <a:pt x="1222247" y="1107947"/>
                </a:lnTo>
                <a:lnTo>
                  <a:pt x="1212795" y="1099427"/>
                </a:lnTo>
                <a:lnTo>
                  <a:pt x="1190243" y="1124711"/>
                </a:lnTo>
                <a:lnTo>
                  <a:pt x="1229867" y="1135718"/>
                </a:lnTo>
                <a:close/>
              </a:path>
              <a:path w="1272539" h="1148079">
                <a:moveTo>
                  <a:pt x="1229867" y="1104899"/>
                </a:moveTo>
                <a:lnTo>
                  <a:pt x="1228343" y="1101851"/>
                </a:lnTo>
                <a:lnTo>
                  <a:pt x="1218525" y="1093002"/>
                </a:lnTo>
                <a:lnTo>
                  <a:pt x="1212795" y="1099427"/>
                </a:lnTo>
                <a:lnTo>
                  <a:pt x="1222247" y="1107947"/>
                </a:lnTo>
                <a:lnTo>
                  <a:pt x="1225295" y="1109471"/>
                </a:lnTo>
                <a:lnTo>
                  <a:pt x="1228343" y="1107947"/>
                </a:lnTo>
                <a:lnTo>
                  <a:pt x="1229867" y="1104899"/>
                </a:lnTo>
                <a:close/>
              </a:path>
              <a:path w="1272539" h="1148079">
                <a:moveTo>
                  <a:pt x="1272539" y="1147571"/>
                </a:moveTo>
                <a:lnTo>
                  <a:pt x="1240535" y="1068323"/>
                </a:lnTo>
                <a:lnTo>
                  <a:pt x="1218525" y="1093002"/>
                </a:lnTo>
                <a:lnTo>
                  <a:pt x="1228343" y="1101851"/>
                </a:lnTo>
                <a:lnTo>
                  <a:pt x="1229867" y="1104899"/>
                </a:lnTo>
                <a:lnTo>
                  <a:pt x="1229867" y="1135718"/>
                </a:lnTo>
                <a:lnTo>
                  <a:pt x="1272539" y="1147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43992" y="3290495"/>
            <a:ext cx="1220932" cy="290793"/>
          </a:xfrm>
          <a:custGeom>
            <a:avLst/>
            <a:gdLst/>
            <a:ahLst/>
            <a:cxnLst/>
            <a:rect l="l" t="t" r="r" b="b"/>
            <a:pathLst>
              <a:path w="1343025" h="329564">
                <a:moveTo>
                  <a:pt x="1284731" y="295655"/>
                </a:moveTo>
                <a:lnTo>
                  <a:pt x="1284731" y="292607"/>
                </a:lnTo>
                <a:lnTo>
                  <a:pt x="1281683" y="291083"/>
                </a:ln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1523" y="7619"/>
                </a:lnTo>
                <a:lnTo>
                  <a:pt x="4571" y="9143"/>
                </a:lnTo>
                <a:lnTo>
                  <a:pt x="1266115" y="297367"/>
                </a:lnTo>
                <a:lnTo>
                  <a:pt x="1268257" y="288020"/>
                </a:lnTo>
                <a:lnTo>
                  <a:pt x="1268257" y="297856"/>
                </a:lnTo>
                <a:lnTo>
                  <a:pt x="1278635" y="300227"/>
                </a:lnTo>
                <a:lnTo>
                  <a:pt x="1283207" y="298703"/>
                </a:lnTo>
                <a:lnTo>
                  <a:pt x="1284731" y="295655"/>
                </a:lnTo>
                <a:close/>
              </a:path>
              <a:path w="1343025" h="329564">
                <a:moveTo>
                  <a:pt x="1284731" y="323060"/>
                </a:moveTo>
                <a:lnTo>
                  <a:pt x="1284731" y="295655"/>
                </a:lnTo>
                <a:lnTo>
                  <a:pt x="1283207" y="298703"/>
                </a:lnTo>
                <a:lnTo>
                  <a:pt x="1278635" y="300227"/>
                </a:lnTo>
                <a:lnTo>
                  <a:pt x="1266115" y="297367"/>
                </a:lnTo>
                <a:lnTo>
                  <a:pt x="1258823" y="329183"/>
                </a:lnTo>
                <a:lnTo>
                  <a:pt x="1284731" y="323060"/>
                </a:lnTo>
                <a:close/>
              </a:path>
              <a:path w="1343025" h="329564">
                <a:moveTo>
                  <a:pt x="1268257" y="297856"/>
                </a:moveTo>
                <a:lnTo>
                  <a:pt x="1268257" y="288020"/>
                </a:lnTo>
                <a:lnTo>
                  <a:pt x="1266115" y="297367"/>
                </a:lnTo>
                <a:lnTo>
                  <a:pt x="1268257" y="297856"/>
                </a:lnTo>
                <a:close/>
              </a:path>
              <a:path w="1343025" h="329564">
                <a:moveTo>
                  <a:pt x="1342643" y="309371"/>
                </a:moveTo>
                <a:lnTo>
                  <a:pt x="1275587" y="256031"/>
                </a:lnTo>
                <a:lnTo>
                  <a:pt x="1268257" y="288020"/>
                </a:lnTo>
                <a:lnTo>
                  <a:pt x="1281683" y="291083"/>
                </a:lnTo>
                <a:lnTo>
                  <a:pt x="1284731" y="292607"/>
                </a:lnTo>
                <a:lnTo>
                  <a:pt x="1284731" y="323060"/>
                </a:lnTo>
                <a:lnTo>
                  <a:pt x="1342643" y="309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43992" y="3290494"/>
            <a:ext cx="1156855" cy="609600"/>
          </a:xfrm>
          <a:custGeom>
            <a:avLst/>
            <a:gdLst/>
            <a:ahLst/>
            <a:cxnLst/>
            <a:rect l="l" t="t" r="r" b="b"/>
            <a:pathLst>
              <a:path w="1272539" h="690879">
                <a:moveTo>
                  <a:pt x="1207966" y="649244"/>
                </a:moveTo>
                <a:lnTo>
                  <a:pt x="7619" y="0"/>
                </a:lnTo>
                <a:lnTo>
                  <a:pt x="4571" y="0"/>
                </a:lnTo>
                <a:lnTo>
                  <a:pt x="1523" y="3047"/>
                </a:lnTo>
                <a:lnTo>
                  <a:pt x="0" y="6095"/>
                </a:lnTo>
                <a:lnTo>
                  <a:pt x="3047" y="9143"/>
                </a:lnTo>
                <a:lnTo>
                  <a:pt x="1203073" y="658214"/>
                </a:lnTo>
                <a:lnTo>
                  <a:pt x="1207966" y="649244"/>
                </a:lnTo>
                <a:close/>
              </a:path>
              <a:path w="1272539" h="690879">
                <a:moveTo>
                  <a:pt x="1220723" y="688521"/>
                </a:moveTo>
                <a:lnTo>
                  <a:pt x="1220723" y="662939"/>
                </a:lnTo>
                <a:lnTo>
                  <a:pt x="1217675" y="664463"/>
                </a:lnTo>
                <a:lnTo>
                  <a:pt x="1214627" y="664463"/>
                </a:lnTo>
                <a:lnTo>
                  <a:pt x="1203073" y="658214"/>
                </a:lnTo>
                <a:lnTo>
                  <a:pt x="1187195" y="687323"/>
                </a:lnTo>
                <a:lnTo>
                  <a:pt x="1220723" y="688521"/>
                </a:lnTo>
                <a:close/>
              </a:path>
              <a:path w="1272539" h="690879">
                <a:moveTo>
                  <a:pt x="1220723" y="662939"/>
                </a:moveTo>
                <a:lnTo>
                  <a:pt x="1220723" y="658367"/>
                </a:lnTo>
                <a:lnTo>
                  <a:pt x="1219199" y="655319"/>
                </a:lnTo>
                <a:lnTo>
                  <a:pt x="1207966" y="649244"/>
                </a:lnTo>
                <a:lnTo>
                  <a:pt x="1203073" y="658214"/>
                </a:lnTo>
                <a:lnTo>
                  <a:pt x="1214627" y="664463"/>
                </a:lnTo>
                <a:lnTo>
                  <a:pt x="1217675" y="664463"/>
                </a:lnTo>
                <a:lnTo>
                  <a:pt x="1220723" y="662939"/>
                </a:lnTo>
                <a:close/>
              </a:path>
              <a:path w="1272539" h="690879">
                <a:moveTo>
                  <a:pt x="1272539" y="690371"/>
                </a:moveTo>
                <a:lnTo>
                  <a:pt x="1223771" y="620267"/>
                </a:lnTo>
                <a:lnTo>
                  <a:pt x="1207966" y="649244"/>
                </a:lnTo>
                <a:lnTo>
                  <a:pt x="1219199" y="655319"/>
                </a:lnTo>
                <a:lnTo>
                  <a:pt x="1220723" y="658367"/>
                </a:lnTo>
                <a:lnTo>
                  <a:pt x="1220723" y="688521"/>
                </a:lnTo>
                <a:lnTo>
                  <a:pt x="1272539" y="690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43992" y="3290495"/>
            <a:ext cx="1156855" cy="945776"/>
          </a:xfrm>
          <a:custGeom>
            <a:avLst/>
            <a:gdLst/>
            <a:ahLst/>
            <a:cxnLst/>
            <a:rect l="l" t="t" r="r" b="b"/>
            <a:pathLst>
              <a:path w="1272539" h="1071879">
                <a:moveTo>
                  <a:pt x="1217040" y="1018948"/>
                </a:moveTo>
                <a:lnTo>
                  <a:pt x="7619" y="1523"/>
                </a:ln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1523" y="7619"/>
                </a:lnTo>
                <a:lnTo>
                  <a:pt x="1210649" y="1026308"/>
                </a:lnTo>
                <a:lnTo>
                  <a:pt x="1217040" y="1018948"/>
                </a:lnTo>
                <a:close/>
              </a:path>
              <a:path w="1272539" h="1071879">
                <a:moveTo>
                  <a:pt x="1228343" y="1060925"/>
                </a:moveTo>
                <a:lnTo>
                  <a:pt x="1228343" y="1030223"/>
                </a:lnTo>
                <a:lnTo>
                  <a:pt x="1226819" y="1033271"/>
                </a:lnTo>
                <a:lnTo>
                  <a:pt x="1223771" y="1034795"/>
                </a:lnTo>
                <a:lnTo>
                  <a:pt x="1220723" y="1034795"/>
                </a:lnTo>
                <a:lnTo>
                  <a:pt x="1210649" y="1026308"/>
                </a:lnTo>
                <a:lnTo>
                  <a:pt x="1188719" y="1051559"/>
                </a:lnTo>
                <a:lnTo>
                  <a:pt x="1228343" y="1060925"/>
                </a:lnTo>
                <a:close/>
              </a:path>
              <a:path w="1272539" h="1071879">
                <a:moveTo>
                  <a:pt x="1228343" y="1030223"/>
                </a:moveTo>
                <a:lnTo>
                  <a:pt x="1226819" y="1027175"/>
                </a:lnTo>
                <a:lnTo>
                  <a:pt x="1217040" y="1018948"/>
                </a:lnTo>
                <a:lnTo>
                  <a:pt x="1210649" y="1026308"/>
                </a:lnTo>
                <a:lnTo>
                  <a:pt x="1220723" y="1034795"/>
                </a:lnTo>
                <a:lnTo>
                  <a:pt x="1223771" y="1034795"/>
                </a:lnTo>
                <a:lnTo>
                  <a:pt x="1226819" y="1033271"/>
                </a:lnTo>
                <a:lnTo>
                  <a:pt x="1228343" y="1030223"/>
                </a:lnTo>
                <a:close/>
              </a:path>
              <a:path w="1272539" h="1071879">
                <a:moveTo>
                  <a:pt x="1272539" y="1071371"/>
                </a:moveTo>
                <a:lnTo>
                  <a:pt x="1239011" y="993647"/>
                </a:lnTo>
                <a:lnTo>
                  <a:pt x="1217040" y="1018948"/>
                </a:lnTo>
                <a:lnTo>
                  <a:pt x="1226819" y="1027175"/>
                </a:lnTo>
                <a:lnTo>
                  <a:pt x="1228343" y="1030223"/>
                </a:lnTo>
                <a:lnTo>
                  <a:pt x="1228343" y="1060925"/>
                </a:lnTo>
                <a:lnTo>
                  <a:pt x="1272539" y="1071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07723" y="4567965"/>
            <a:ext cx="1093355" cy="226359"/>
          </a:xfrm>
          <a:custGeom>
            <a:avLst/>
            <a:gdLst/>
            <a:ahLst/>
            <a:cxnLst/>
            <a:rect l="l" t="t" r="r" b="b"/>
            <a:pathLst>
              <a:path w="1202689" h="256539">
                <a:moveTo>
                  <a:pt x="1127842" y="214096"/>
                </a:move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1523" y="7619"/>
                </a:lnTo>
                <a:lnTo>
                  <a:pt x="4571" y="9143"/>
                </a:lnTo>
                <a:lnTo>
                  <a:pt x="1126168" y="223212"/>
                </a:lnTo>
                <a:lnTo>
                  <a:pt x="1127842" y="214096"/>
                </a:lnTo>
                <a:close/>
              </a:path>
              <a:path w="1202689" h="256539">
                <a:moveTo>
                  <a:pt x="1144523" y="249258"/>
                </a:moveTo>
                <a:lnTo>
                  <a:pt x="1144523" y="222503"/>
                </a:lnTo>
                <a:lnTo>
                  <a:pt x="1142999" y="225551"/>
                </a:lnTo>
                <a:lnTo>
                  <a:pt x="1138427" y="225551"/>
                </a:lnTo>
                <a:lnTo>
                  <a:pt x="1126168" y="223212"/>
                </a:lnTo>
                <a:lnTo>
                  <a:pt x="1120139" y="256031"/>
                </a:lnTo>
                <a:lnTo>
                  <a:pt x="1144523" y="249258"/>
                </a:lnTo>
                <a:close/>
              </a:path>
              <a:path w="1202689" h="256539">
                <a:moveTo>
                  <a:pt x="1144523" y="222503"/>
                </a:moveTo>
                <a:lnTo>
                  <a:pt x="1142999" y="217931"/>
                </a:lnTo>
                <a:lnTo>
                  <a:pt x="1139951" y="216407"/>
                </a:lnTo>
                <a:lnTo>
                  <a:pt x="1127842" y="214096"/>
                </a:lnTo>
                <a:lnTo>
                  <a:pt x="1126168" y="223212"/>
                </a:lnTo>
                <a:lnTo>
                  <a:pt x="1138427" y="225551"/>
                </a:lnTo>
                <a:lnTo>
                  <a:pt x="1142999" y="225551"/>
                </a:lnTo>
                <a:lnTo>
                  <a:pt x="1144523" y="222503"/>
                </a:lnTo>
                <a:close/>
              </a:path>
              <a:path w="1202689" h="256539">
                <a:moveTo>
                  <a:pt x="1202435" y="233171"/>
                </a:moveTo>
                <a:lnTo>
                  <a:pt x="1133855" y="181355"/>
                </a:lnTo>
                <a:lnTo>
                  <a:pt x="1127842" y="214096"/>
                </a:lnTo>
                <a:lnTo>
                  <a:pt x="1139951" y="216407"/>
                </a:lnTo>
                <a:lnTo>
                  <a:pt x="1142999" y="217931"/>
                </a:lnTo>
                <a:lnTo>
                  <a:pt x="1144523" y="222503"/>
                </a:lnTo>
                <a:lnTo>
                  <a:pt x="1144523" y="249258"/>
                </a:lnTo>
                <a:lnTo>
                  <a:pt x="1202435" y="233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07723" y="4567965"/>
            <a:ext cx="1093355" cy="676835"/>
          </a:xfrm>
          <a:custGeom>
            <a:avLst/>
            <a:gdLst/>
            <a:ahLst/>
            <a:cxnLst/>
            <a:rect l="l" t="t" r="r" b="b"/>
            <a:pathLst>
              <a:path w="1202689" h="767079">
                <a:moveTo>
                  <a:pt x="1140040" y="721729"/>
                </a:moveTo>
                <a:lnTo>
                  <a:pt x="7619" y="0"/>
                </a:ln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3047" y="9143"/>
                </a:lnTo>
                <a:lnTo>
                  <a:pt x="1135230" y="729212"/>
                </a:lnTo>
                <a:lnTo>
                  <a:pt x="1140040" y="721729"/>
                </a:lnTo>
                <a:close/>
              </a:path>
              <a:path w="1202689" h="767079">
                <a:moveTo>
                  <a:pt x="1153667" y="761346"/>
                </a:moveTo>
                <a:lnTo>
                  <a:pt x="1153667" y="731519"/>
                </a:lnTo>
                <a:lnTo>
                  <a:pt x="1152143" y="734567"/>
                </a:lnTo>
                <a:lnTo>
                  <a:pt x="1149095" y="737615"/>
                </a:lnTo>
                <a:lnTo>
                  <a:pt x="1146047" y="736091"/>
                </a:lnTo>
                <a:lnTo>
                  <a:pt x="1135230" y="729212"/>
                </a:lnTo>
                <a:lnTo>
                  <a:pt x="1117091" y="757427"/>
                </a:lnTo>
                <a:lnTo>
                  <a:pt x="1153667" y="761346"/>
                </a:lnTo>
                <a:close/>
              </a:path>
              <a:path w="1202689" h="767079">
                <a:moveTo>
                  <a:pt x="1153667" y="731519"/>
                </a:moveTo>
                <a:lnTo>
                  <a:pt x="1150619" y="728471"/>
                </a:lnTo>
                <a:lnTo>
                  <a:pt x="1140040" y="721729"/>
                </a:lnTo>
                <a:lnTo>
                  <a:pt x="1135230" y="729212"/>
                </a:lnTo>
                <a:lnTo>
                  <a:pt x="1146047" y="736091"/>
                </a:lnTo>
                <a:lnTo>
                  <a:pt x="1149095" y="737615"/>
                </a:lnTo>
                <a:lnTo>
                  <a:pt x="1152143" y="734567"/>
                </a:lnTo>
                <a:lnTo>
                  <a:pt x="1153667" y="731519"/>
                </a:lnTo>
                <a:close/>
              </a:path>
              <a:path w="1202689" h="767079">
                <a:moveTo>
                  <a:pt x="1202435" y="766571"/>
                </a:moveTo>
                <a:lnTo>
                  <a:pt x="1158239" y="693419"/>
                </a:lnTo>
                <a:lnTo>
                  <a:pt x="1140040" y="721729"/>
                </a:lnTo>
                <a:lnTo>
                  <a:pt x="1150619" y="728471"/>
                </a:lnTo>
                <a:lnTo>
                  <a:pt x="1153667" y="731519"/>
                </a:lnTo>
                <a:lnTo>
                  <a:pt x="1153667" y="761346"/>
                </a:lnTo>
                <a:lnTo>
                  <a:pt x="1202435" y="766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178663" y="1779045"/>
            <a:ext cx="49414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7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951615" y="1916206"/>
            <a:ext cx="1154545" cy="67235"/>
          </a:xfrm>
          <a:custGeom>
            <a:avLst/>
            <a:gdLst/>
            <a:ahLst/>
            <a:cxnLst/>
            <a:rect l="l" t="t" r="r" b="b"/>
            <a:pathLst>
              <a:path w="1270000" h="76200">
                <a:moveTo>
                  <a:pt x="1211579" y="38099"/>
                </a:moveTo>
                <a:lnTo>
                  <a:pt x="1210055" y="35051"/>
                </a:lnTo>
                <a:lnTo>
                  <a:pt x="1207007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1207007" y="42671"/>
                </a:lnTo>
                <a:lnTo>
                  <a:pt x="1210055" y="41147"/>
                </a:lnTo>
                <a:lnTo>
                  <a:pt x="1211579" y="38099"/>
                </a:lnTo>
                <a:close/>
              </a:path>
              <a:path w="1270000" h="76200">
                <a:moveTo>
                  <a:pt x="1269491" y="38099"/>
                </a:moveTo>
                <a:lnTo>
                  <a:pt x="1193291" y="0"/>
                </a:lnTo>
                <a:lnTo>
                  <a:pt x="1193291" y="33527"/>
                </a:lnTo>
                <a:lnTo>
                  <a:pt x="1207007" y="33527"/>
                </a:lnTo>
                <a:lnTo>
                  <a:pt x="1210055" y="35051"/>
                </a:lnTo>
                <a:lnTo>
                  <a:pt x="1211579" y="38099"/>
                </a:lnTo>
                <a:lnTo>
                  <a:pt x="1211579" y="67055"/>
                </a:lnTo>
                <a:lnTo>
                  <a:pt x="1269491" y="38099"/>
                </a:lnTo>
                <a:close/>
              </a:path>
              <a:path w="1270000" h="76200">
                <a:moveTo>
                  <a:pt x="1211579" y="67055"/>
                </a:moveTo>
                <a:lnTo>
                  <a:pt x="1211579" y="38099"/>
                </a:lnTo>
                <a:lnTo>
                  <a:pt x="1210055" y="41147"/>
                </a:lnTo>
                <a:lnTo>
                  <a:pt x="1207007" y="42671"/>
                </a:lnTo>
                <a:lnTo>
                  <a:pt x="1193291" y="42671"/>
                </a:lnTo>
                <a:lnTo>
                  <a:pt x="1193291" y="76199"/>
                </a:lnTo>
                <a:lnTo>
                  <a:pt x="1211579" y="67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516118" y="2423159"/>
            <a:ext cx="75045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400" baseline="-27777" dirty="0">
                <a:solidFill>
                  <a:srgbClr val="31319A"/>
                </a:solidFill>
                <a:latin typeface="Times New Roman"/>
                <a:cs typeface="Times New Roman"/>
              </a:rPr>
              <a:t>id 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171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4</a:t>
            </a:r>
            <a:endParaRPr sz="2200" baseline="-20833">
              <a:latin typeface="Times New Roman"/>
              <a:cs typeface="Times New Roman"/>
            </a:endParaRPr>
          </a:p>
          <a:p>
            <a:pPr marL="263840"/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baseline="-20833" dirty="0">
                <a:latin typeface="Times New Roman"/>
                <a:cs typeface="Times New Roman"/>
              </a:rPr>
              <a:t>5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16119" y="2252381"/>
            <a:ext cx="92941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(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452387" y="1983440"/>
            <a:ext cx="1391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89842" y="3059204"/>
            <a:ext cx="127577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*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53573" y="4336674"/>
            <a:ext cx="150668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74800" y="1714499"/>
            <a:ext cx="150668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97452" y="1714499"/>
            <a:ext cx="150668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703635" y="2454087"/>
            <a:ext cx="150668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259797" y="4471144"/>
            <a:ext cx="140855" cy="595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11397">
              <a:spcBef>
                <a:spcPts val="754"/>
              </a:spcBef>
            </a:pPr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94816" y="3126440"/>
            <a:ext cx="1391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44754" y="4605604"/>
            <a:ext cx="221673" cy="866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  <a:p>
            <a:pPr marL="46727" algn="ctr">
              <a:spcBef>
                <a:spcPts val="215"/>
              </a:spcBef>
            </a:pPr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  <a:p>
            <a:pPr marL="127076" algn="ctr">
              <a:spcBef>
                <a:spcPts val="754"/>
              </a:spcBef>
            </a:pPr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(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213494" y="4355500"/>
            <a:ext cx="250536" cy="1043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4761" algn="ctr">
              <a:lnSpc>
                <a:spcPts val="2562"/>
              </a:lnSpc>
            </a:pP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6" baseline="-20833" dirty="0">
                <a:latin typeface="Times New Roman"/>
                <a:cs typeface="Times New Roman"/>
              </a:rPr>
              <a:t>4</a:t>
            </a:r>
            <a:endParaRPr sz="2200" baseline="-20833">
              <a:latin typeface="Times New Roman"/>
              <a:cs typeface="Times New Roman"/>
            </a:endParaRPr>
          </a:p>
          <a:p>
            <a:pPr marL="63823" algn="ctr">
              <a:lnSpc>
                <a:spcPts val="1916"/>
              </a:lnSpc>
            </a:pPr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id</a:t>
            </a:r>
            <a:endParaRPr sz="1600">
              <a:latin typeface="Times New Roman"/>
              <a:cs typeface="Times New Roman"/>
            </a:endParaRPr>
          </a:p>
          <a:p>
            <a:pPr marR="34761" algn="ctr">
              <a:spcBef>
                <a:spcPts val="687"/>
              </a:spcBef>
            </a:pP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6" baseline="-20833" dirty="0">
                <a:latin typeface="Times New Roman"/>
                <a:cs typeface="Times New Roman"/>
              </a:rPr>
              <a:t>5</a:t>
            </a:r>
            <a:endParaRPr sz="2200" baseline="-20833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958546" y="4605605"/>
            <a:ext cx="18588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id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087394" y="4000487"/>
            <a:ext cx="92941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(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474830" y="1781723"/>
            <a:ext cx="127577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*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388644" y="3166753"/>
            <a:ext cx="249382" cy="956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080" marR="96304" indent="-63253">
              <a:lnSpc>
                <a:spcPct val="138900"/>
              </a:lnSpc>
            </a:pPr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F  (</a:t>
            </a:r>
            <a:endParaRPr sz="1600">
              <a:latin typeface="Times New Roman"/>
              <a:cs typeface="Times New Roman"/>
            </a:endParaRPr>
          </a:p>
          <a:p>
            <a:pPr marL="74080">
              <a:spcBef>
                <a:spcPts val="215"/>
              </a:spcBef>
            </a:pPr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id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789819" y="1714488"/>
            <a:ext cx="14085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solidFill>
                  <a:srgbClr val="31319A"/>
                </a:solidFill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Constructing </a:t>
            </a:r>
            <a:r>
              <a:rPr dirty="0"/>
              <a:t>SLR Parsing</a:t>
            </a:r>
            <a:r>
              <a:rPr spc="-54" dirty="0"/>
              <a:t> </a:t>
            </a:r>
            <a:r>
              <a:rPr dirty="0"/>
              <a:t>Table</a:t>
            </a:r>
          </a:p>
          <a:p>
            <a:pPr marL="11397">
              <a:spcBef>
                <a:spcPts val="27"/>
              </a:spcBef>
            </a:pPr>
            <a:r>
              <a:rPr sz="1300" dirty="0"/>
              <a:t>(of an </a:t>
            </a:r>
            <a:r>
              <a:rPr sz="1300" spc="-4" dirty="0"/>
              <a:t>augumented grammar</a:t>
            </a:r>
            <a:r>
              <a:rPr sz="1300" spc="-45" dirty="0"/>
              <a:t> </a:t>
            </a:r>
            <a:r>
              <a:rPr sz="1300" spc="-4" dirty="0"/>
              <a:t>G’)</a:t>
            </a:r>
            <a:endParaRPr sz="13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001000" cy="5014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5250" marR="577257" indent="-820013">
              <a:lnSpc>
                <a:spcPts val="1974"/>
              </a:lnSpc>
              <a:buClr>
                <a:srgbClr val="CD3100"/>
              </a:buClr>
              <a:buFont typeface="+mj-lt"/>
              <a:buAutoNum type="arabicPeriod"/>
              <a:tabLst>
                <a:tab pos="685528" algn="l"/>
                <a:tab pos="6430746" algn="l"/>
              </a:tabLst>
            </a:pPr>
            <a:r>
              <a:rPr sz="2000" spc="-4" dirty="0"/>
              <a:t>Construct the canonical collection </a:t>
            </a:r>
            <a:r>
              <a:rPr sz="2000" dirty="0"/>
              <a:t>of </a:t>
            </a:r>
            <a:r>
              <a:rPr sz="2000" spc="-4" dirty="0"/>
              <a:t>sets </a:t>
            </a:r>
            <a:r>
              <a:rPr sz="2000" dirty="0"/>
              <a:t>of </a:t>
            </a:r>
            <a:r>
              <a:rPr sz="2000" spc="440" dirty="0"/>
              <a:t> </a:t>
            </a:r>
            <a:r>
              <a:rPr sz="2000" spc="-4" dirty="0"/>
              <a:t>LR(0</a:t>
            </a:r>
            <a:r>
              <a:rPr sz="2000" spc="-4"/>
              <a:t>)</a:t>
            </a:r>
            <a:r>
              <a:rPr sz="2000" spc="139"/>
              <a:t> </a:t>
            </a:r>
            <a:r>
              <a:rPr sz="2000" spc="-9" smtClean="0"/>
              <a:t>items</a:t>
            </a:r>
            <a:r>
              <a:rPr lang="en-US" sz="2000" spc="-9" dirty="0" smtClean="0"/>
              <a:t> </a:t>
            </a:r>
            <a:r>
              <a:rPr sz="2000" spc="-9" smtClean="0"/>
              <a:t>for</a:t>
            </a:r>
            <a:r>
              <a:rPr sz="2000" spc="-90" smtClean="0"/>
              <a:t> </a:t>
            </a:r>
            <a:r>
              <a:rPr sz="2000" dirty="0"/>
              <a:t>G’.  </a:t>
            </a:r>
            <a:r>
              <a:rPr sz="2000" spc="-9" dirty="0"/>
              <a:t>C</a:t>
            </a:r>
            <a:r>
              <a:rPr sz="2000" spc="-9" dirty="0">
                <a:latin typeface="Symbol"/>
                <a:cs typeface="Symbol"/>
              </a:rPr>
              <a:t></a:t>
            </a:r>
            <a:r>
              <a:rPr sz="2000" spc="-9" dirty="0"/>
              <a:t>{I</a:t>
            </a:r>
            <a:r>
              <a:rPr sz="2000" spc="-13" baseline="-21367" dirty="0"/>
              <a:t>0</a:t>
            </a:r>
            <a:r>
              <a:rPr sz="2000" spc="-9" dirty="0"/>
              <a:t>,...,I</a:t>
            </a:r>
            <a:r>
              <a:rPr sz="2000" spc="-13" baseline="-21367" dirty="0"/>
              <a:t>n</a:t>
            </a:r>
            <a:r>
              <a:rPr sz="2000" spc="-9" dirty="0"/>
              <a:t>}</a:t>
            </a:r>
            <a:endParaRPr sz="2000">
              <a:latin typeface="Symbol"/>
              <a:cs typeface="Symbol"/>
            </a:endParaRPr>
          </a:p>
          <a:p>
            <a:pPr marL="685528" indent="-410291">
              <a:spcBef>
                <a:spcPts val="1203"/>
              </a:spcBef>
              <a:buClr>
                <a:srgbClr val="CD3100"/>
              </a:buClr>
              <a:buAutoNum type="arabicPeriod"/>
              <a:tabLst>
                <a:tab pos="685528" algn="l"/>
              </a:tabLst>
            </a:pPr>
            <a:r>
              <a:rPr sz="2000" spc="-4" dirty="0"/>
              <a:t>Create the parsing action table </a:t>
            </a:r>
            <a:r>
              <a:rPr sz="2000" spc="-4"/>
              <a:t>as</a:t>
            </a:r>
            <a:r>
              <a:rPr sz="2000" spc="-27"/>
              <a:t> </a:t>
            </a:r>
            <a:r>
              <a:rPr sz="2000" spc="-4" smtClean="0"/>
              <a:t>follows</a:t>
            </a:r>
            <a:r>
              <a:rPr lang="en-US" sz="2000" spc="-4" dirty="0" smtClean="0"/>
              <a:t>:</a:t>
            </a:r>
            <a:endParaRPr sz="2000" spc="-4" dirty="0"/>
          </a:p>
          <a:p>
            <a:pPr marL="993247" lvl="1" indent="-307718">
              <a:lnSpc>
                <a:spcPts val="2037"/>
              </a:lnSpc>
              <a:spcBef>
                <a:spcPts val="233"/>
              </a:spcBef>
              <a:buClr>
                <a:srgbClr val="CD3100"/>
              </a:buClr>
              <a:buChar char="•"/>
              <a:tabLst>
                <a:tab pos="993247" algn="l"/>
                <a:tab pos="1244550" algn="l"/>
                <a:tab pos="5801633" algn="l"/>
              </a:tabLst>
            </a:pPr>
            <a:r>
              <a:rPr sz="2000" spc="-4" dirty="0">
                <a:latin typeface="Arial"/>
                <a:cs typeface="Arial"/>
              </a:rPr>
              <a:t>If	</a:t>
            </a:r>
            <a:r>
              <a:rPr sz="2000" dirty="0">
                <a:solidFill>
                  <a:srgbClr val="3131FF"/>
                </a:solidFill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is a </a:t>
            </a:r>
            <a:r>
              <a:rPr sz="2000" spc="-4" dirty="0">
                <a:latin typeface="Arial"/>
                <a:cs typeface="Arial"/>
              </a:rPr>
              <a:t>terminal, A</a:t>
            </a:r>
            <a:r>
              <a:rPr sz="2000" spc="-4" dirty="0">
                <a:latin typeface="Symbol"/>
                <a:cs typeface="Symbol"/>
              </a:rPr>
              <a:t></a:t>
            </a:r>
            <a:r>
              <a:rPr sz="2000" spc="-4" dirty="0">
                <a:latin typeface="Arial"/>
                <a:cs typeface="Arial"/>
              </a:rPr>
              <a:t>.</a:t>
            </a:r>
            <a:r>
              <a:rPr sz="2000" spc="-4" dirty="0">
                <a:solidFill>
                  <a:srgbClr val="3131FF"/>
                </a:solidFill>
                <a:latin typeface="Arial"/>
                <a:cs typeface="Arial"/>
              </a:rPr>
              <a:t>a</a:t>
            </a:r>
            <a:r>
              <a:rPr sz="2000" spc="-4" dirty="0">
                <a:latin typeface="Symbol"/>
                <a:cs typeface="Symbol"/>
              </a:rPr>
              <a:t></a:t>
            </a:r>
            <a:r>
              <a:rPr sz="2000" spc="-4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Arial"/>
                <a:cs typeface="Arial"/>
              </a:rPr>
              <a:t>in I</a:t>
            </a:r>
            <a:r>
              <a:rPr sz="2000" spc="-6" baseline="-21367" dirty="0">
                <a:latin typeface="Arial"/>
                <a:cs typeface="Arial"/>
              </a:rPr>
              <a:t>i    </a:t>
            </a:r>
            <a:r>
              <a:rPr sz="2000" spc="404" baseline="-21367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and</a:t>
            </a:r>
            <a:r>
              <a:rPr sz="2000" spc="130" dirty="0">
                <a:latin typeface="Arial"/>
                <a:cs typeface="Arial"/>
              </a:rPr>
              <a:t> </a:t>
            </a:r>
            <a:r>
              <a:rPr sz="2000" spc="-9" dirty="0">
                <a:latin typeface="Arial"/>
                <a:cs typeface="Arial"/>
              </a:rPr>
              <a:t>goto(I</a:t>
            </a:r>
            <a:r>
              <a:rPr sz="2000" spc="-13" baseline="-21367" dirty="0">
                <a:latin typeface="Arial"/>
                <a:cs typeface="Arial"/>
              </a:rPr>
              <a:t>i</a:t>
            </a:r>
            <a:r>
              <a:rPr sz="2000" spc="-9" dirty="0">
                <a:latin typeface="Arial"/>
                <a:cs typeface="Arial"/>
              </a:rPr>
              <a:t>,</a:t>
            </a:r>
            <a:r>
              <a:rPr sz="2000" spc="-9" dirty="0">
                <a:solidFill>
                  <a:srgbClr val="3131FF"/>
                </a:solidFill>
                <a:latin typeface="Arial"/>
                <a:cs typeface="Arial"/>
              </a:rPr>
              <a:t>a</a:t>
            </a:r>
            <a:r>
              <a:rPr sz="2000" spc="-9" dirty="0">
                <a:latin typeface="Arial"/>
                <a:cs typeface="Arial"/>
              </a:rPr>
              <a:t>)=I</a:t>
            </a:r>
            <a:r>
              <a:rPr sz="2000" spc="-13" baseline="-21367" dirty="0">
                <a:latin typeface="Arial"/>
                <a:cs typeface="Arial"/>
              </a:rPr>
              <a:t>j	</a:t>
            </a:r>
            <a:r>
              <a:rPr sz="2000" spc="-4" dirty="0">
                <a:latin typeface="Arial"/>
                <a:cs typeface="Arial"/>
              </a:rPr>
              <a:t>then action[i,</a:t>
            </a:r>
            <a:r>
              <a:rPr sz="2000" spc="-4" dirty="0">
                <a:solidFill>
                  <a:srgbClr val="3131FF"/>
                </a:solidFill>
                <a:latin typeface="Arial"/>
                <a:cs typeface="Arial"/>
              </a:rPr>
              <a:t>a</a:t>
            </a:r>
            <a:r>
              <a:rPr sz="2000" spc="-4">
                <a:latin typeface="Arial"/>
                <a:cs typeface="Arial"/>
              </a:rPr>
              <a:t>]</a:t>
            </a:r>
            <a:r>
              <a:rPr sz="2000" spc="-94">
                <a:latin typeface="Arial"/>
                <a:cs typeface="Arial"/>
              </a:rPr>
              <a:t> </a:t>
            </a:r>
            <a:r>
              <a:rPr sz="2000" spc="-4" smtClean="0">
                <a:latin typeface="Arial"/>
                <a:cs typeface="Arial"/>
              </a:rPr>
              <a:t>is</a:t>
            </a:r>
            <a:r>
              <a:rPr lang="en-US" sz="2000" spc="-4" dirty="0" smtClean="0">
                <a:latin typeface="Arial"/>
                <a:cs typeface="Arial"/>
              </a:rPr>
              <a:t> </a:t>
            </a:r>
            <a:r>
              <a:rPr sz="2000" i="1" spc="-4" smtClean="0">
                <a:latin typeface="Arial"/>
                <a:cs typeface="Arial"/>
              </a:rPr>
              <a:t>shift</a:t>
            </a:r>
            <a:r>
              <a:rPr sz="2000" i="1" spc="-81" smtClean="0">
                <a:latin typeface="Arial"/>
                <a:cs typeface="Arial"/>
              </a:rPr>
              <a:t> </a:t>
            </a:r>
            <a:r>
              <a:rPr sz="2000" i="1" spc="-4" dirty="0">
                <a:latin typeface="Arial"/>
                <a:cs typeface="Arial"/>
              </a:rPr>
              <a:t>j</a:t>
            </a:r>
            <a:r>
              <a:rPr sz="2000" spc="-4" dirty="0">
                <a:latin typeface="Arial"/>
                <a:cs typeface="Arial"/>
              </a:rPr>
              <a:t>.</a:t>
            </a:r>
          </a:p>
          <a:p>
            <a:pPr marL="993247" marR="653617" lvl="1" indent="-307718">
              <a:lnSpc>
                <a:spcPts val="1938"/>
              </a:lnSpc>
              <a:spcBef>
                <a:spcPts val="480"/>
              </a:spcBef>
              <a:buClr>
                <a:srgbClr val="CD3100"/>
              </a:buClr>
              <a:buChar char="•"/>
              <a:tabLst>
                <a:tab pos="993247" algn="l"/>
                <a:tab pos="1244550" algn="l"/>
                <a:tab pos="1954582" algn="l"/>
                <a:tab pos="2446932" algn="l"/>
                <a:tab pos="4517193" algn="l"/>
                <a:tab pos="5987403" algn="l"/>
              </a:tabLst>
            </a:pPr>
            <a:r>
              <a:rPr sz="2000" spc="-4" dirty="0">
                <a:latin typeface="Arial"/>
                <a:cs typeface="Arial"/>
              </a:rPr>
              <a:t>If	A</a:t>
            </a:r>
            <a:r>
              <a:rPr sz="2000" spc="-4" dirty="0">
                <a:latin typeface="Symbol"/>
                <a:cs typeface="Symbol"/>
              </a:rPr>
              <a:t></a:t>
            </a:r>
            <a:r>
              <a:rPr sz="2000" spc="-4" dirty="0">
                <a:latin typeface="Arial"/>
                <a:cs typeface="Arial"/>
              </a:rPr>
              <a:t>.	</a:t>
            </a:r>
            <a:r>
              <a:rPr sz="2000" dirty="0">
                <a:latin typeface="Arial"/>
                <a:cs typeface="Arial"/>
              </a:rPr>
              <a:t>is in </a:t>
            </a:r>
            <a:r>
              <a:rPr sz="2000" spc="-4" dirty="0">
                <a:latin typeface="Arial"/>
                <a:cs typeface="Arial"/>
              </a:rPr>
              <a:t>I</a:t>
            </a:r>
            <a:r>
              <a:rPr sz="2000" spc="-6" baseline="-21367" dirty="0">
                <a:latin typeface="Arial"/>
                <a:cs typeface="Arial"/>
              </a:rPr>
              <a:t>i 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spc="-4" dirty="0">
                <a:latin typeface="Arial"/>
                <a:cs typeface="Arial"/>
              </a:rPr>
              <a:t>then </a:t>
            </a:r>
            <a:r>
              <a:rPr sz="2000" spc="337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action[i,a</a:t>
            </a:r>
            <a:r>
              <a:rPr sz="2000" spc="-4">
                <a:latin typeface="Arial"/>
                <a:cs typeface="Arial"/>
              </a:rPr>
              <a:t>]</a:t>
            </a:r>
            <a:r>
              <a:rPr sz="2000" spc="175">
                <a:latin typeface="Arial"/>
                <a:cs typeface="Arial"/>
              </a:rPr>
              <a:t> </a:t>
            </a:r>
            <a:r>
              <a:rPr sz="2000" smtClean="0">
                <a:latin typeface="Arial"/>
                <a:cs typeface="Arial"/>
              </a:rPr>
              <a:t>is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sz="2000" i="1" spc="-4" smtClean="0">
                <a:latin typeface="Arial"/>
                <a:cs typeface="Arial"/>
              </a:rPr>
              <a:t>reduce  </a:t>
            </a:r>
            <a:r>
              <a:rPr sz="2000" i="1" spc="22" smtClean="0">
                <a:latin typeface="Arial"/>
                <a:cs typeface="Arial"/>
              </a:rPr>
              <a:t> </a:t>
            </a:r>
            <a:r>
              <a:rPr sz="2000" i="1" spc="-49" dirty="0">
                <a:latin typeface="Arial"/>
                <a:cs typeface="Arial"/>
              </a:rPr>
              <a:t>A</a:t>
            </a:r>
            <a:r>
              <a:rPr sz="2000" i="1" spc="-49" dirty="0">
                <a:latin typeface="Symbol"/>
                <a:cs typeface="Symbol"/>
              </a:rPr>
              <a:t></a:t>
            </a:r>
            <a:r>
              <a:rPr sz="2000" i="1" spc="-49" dirty="0">
                <a:latin typeface="Times New Roman"/>
                <a:cs typeface="Times New Roman"/>
              </a:rPr>
              <a:t>	</a:t>
            </a:r>
            <a:r>
              <a:rPr sz="2000" spc="-9" dirty="0">
                <a:latin typeface="Arial"/>
                <a:cs typeface="Arial"/>
              </a:rPr>
              <a:t>for </a:t>
            </a:r>
            <a:r>
              <a:rPr sz="2000" spc="-4" dirty="0">
                <a:latin typeface="Arial"/>
                <a:cs typeface="Arial"/>
              </a:rPr>
              <a:t>all</a:t>
            </a:r>
            <a:r>
              <a:rPr sz="2000" spc="-58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7" dirty="0">
                <a:latin typeface="Arial"/>
                <a:cs typeface="Arial"/>
              </a:rPr>
              <a:t> </a:t>
            </a:r>
            <a:r>
              <a:rPr sz="2000">
                <a:latin typeface="Arial"/>
                <a:cs typeface="Arial"/>
              </a:rPr>
              <a:t>in  </a:t>
            </a:r>
            <a:r>
              <a:rPr sz="2000" spc="-4" smtClean="0">
                <a:latin typeface="Arial"/>
                <a:cs typeface="Arial"/>
              </a:rPr>
              <a:t>FOLLOW(A)</a:t>
            </a:r>
            <a:r>
              <a:rPr lang="en-US" sz="2000" spc="-4" dirty="0" smtClean="0">
                <a:latin typeface="Arial"/>
                <a:cs typeface="Arial"/>
              </a:rPr>
              <a:t> </a:t>
            </a:r>
            <a:r>
              <a:rPr sz="2000" smtClean="0">
                <a:latin typeface="Arial"/>
                <a:cs typeface="Arial"/>
              </a:rPr>
              <a:t>where</a:t>
            </a:r>
            <a:r>
              <a:rPr sz="2000" spc="-76" smtClean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A</a:t>
            </a:r>
            <a:r>
              <a:rPr sz="2000" spc="-4" dirty="0">
                <a:latin typeface="Symbol"/>
                <a:cs typeface="Symbol"/>
              </a:rPr>
              <a:t></a:t>
            </a:r>
            <a:r>
              <a:rPr sz="2000" spc="-4" dirty="0">
                <a:latin typeface="Arial"/>
                <a:cs typeface="Arial"/>
              </a:rPr>
              <a:t>S’.</a:t>
            </a:r>
            <a:endParaRPr sz="2000">
              <a:latin typeface="Arial"/>
              <a:cs typeface="Arial"/>
            </a:endParaRPr>
          </a:p>
          <a:p>
            <a:pPr marL="993247" lvl="1" indent="-307718">
              <a:spcBef>
                <a:spcPts val="183"/>
              </a:spcBef>
              <a:buClr>
                <a:srgbClr val="CD3100"/>
              </a:buClr>
              <a:buChar char="•"/>
              <a:tabLst>
                <a:tab pos="993247" algn="l"/>
                <a:tab pos="1244550" algn="l"/>
                <a:tab pos="2013277" algn="l"/>
                <a:tab pos="4577597" algn="l"/>
              </a:tabLst>
            </a:pPr>
            <a:r>
              <a:rPr sz="2000" spc="-4" dirty="0">
                <a:latin typeface="Arial"/>
                <a:cs typeface="Arial"/>
              </a:rPr>
              <a:t>If	S’</a:t>
            </a:r>
            <a:r>
              <a:rPr sz="2000" spc="-4" dirty="0">
                <a:latin typeface="Symbol"/>
                <a:cs typeface="Symbol"/>
              </a:rPr>
              <a:t></a:t>
            </a:r>
            <a:r>
              <a:rPr sz="2000" spc="-4" dirty="0">
                <a:latin typeface="Arial"/>
                <a:cs typeface="Arial"/>
              </a:rPr>
              <a:t>S.	</a:t>
            </a:r>
            <a:r>
              <a:rPr sz="2000" dirty="0">
                <a:latin typeface="Arial"/>
                <a:cs typeface="Arial"/>
              </a:rPr>
              <a:t>is in </a:t>
            </a:r>
            <a:r>
              <a:rPr sz="2000" spc="-4" dirty="0">
                <a:latin typeface="Arial"/>
                <a:cs typeface="Arial"/>
              </a:rPr>
              <a:t>I</a:t>
            </a:r>
            <a:r>
              <a:rPr sz="2000" spc="-6" baseline="-21367" dirty="0">
                <a:latin typeface="Arial"/>
                <a:cs typeface="Arial"/>
              </a:rPr>
              <a:t>i 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spc="-4" dirty="0">
                <a:latin typeface="Arial"/>
                <a:cs typeface="Arial"/>
              </a:rPr>
              <a:t>then </a:t>
            </a:r>
            <a:r>
              <a:rPr sz="2000" spc="354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action[i</a:t>
            </a:r>
            <a:r>
              <a:rPr sz="2000" spc="-4">
                <a:latin typeface="Arial"/>
                <a:cs typeface="Arial"/>
              </a:rPr>
              <a:t>,$]</a:t>
            </a:r>
            <a:r>
              <a:rPr sz="2000" spc="175">
                <a:latin typeface="Arial"/>
                <a:cs typeface="Arial"/>
              </a:rPr>
              <a:t> </a:t>
            </a:r>
            <a:r>
              <a:rPr sz="2000" smtClean="0">
                <a:latin typeface="Arial"/>
                <a:cs typeface="Arial"/>
              </a:rPr>
              <a:t>is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sz="2000" i="1" spc="-4" smtClean="0">
                <a:latin typeface="Arial"/>
                <a:cs typeface="Arial"/>
              </a:rPr>
              <a:t>accept</a:t>
            </a:r>
            <a:r>
              <a:rPr sz="2000" spc="-4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993247" marR="4559" lvl="1" indent="-307718">
              <a:lnSpc>
                <a:spcPts val="1938"/>
              </a:lnSpc>
              <a:spcBef>
                <a:spcPts val="434"/>
              </a:spcBef>
              <a:buClr>
                <a:srgbClr val="CD3100"/>
              </a:buClr>
              <a:buChar char="•"/>
              <a:tabLst>
                <a:tab pos="993247" algn="l"/>
              </a:tabLst>
            </a:pPr>
            <a:r>
              <a:rPr sz="2000" spc="-4" dirty="0">
                <a:latin typeface="Arial"/>
                <a:cs typeface="Arial"/>
              </a:rPr>
              <a:t>If </a:t>
            </a:r>
            <a:r>
              <a:rPr sz="2000" dirty="0">
                <a:latin typeface="Arial"/>
                <a:cs typeface="Arial"/>
              </a:rPr>
              <a:t>any </a:t>
            </a:r>
            <a:r>
              <a:rPr sz="2000" spc="-4" dirty="0">
                <a:latin typeface="Arial"/>
                <a:cs typeface="Arial"/>
              </a:rPr>
              <a:t>conflicting actions generated </a:t>
            </a:r>
            <a:r>
              <a:rPr sz="2000" dirty="0">
                <a:latin typeface="Arial"/>
                <a:cs typeface="Arial"/>
              </a:rPr>
              <a:t>by </a:t>
            </a:r>
            <a:r>
              <a:rPr sz="2000" spc="-4" dirty="0">
                <a:latin typeface="Arial"/>
                <a:cs typeface="Arial"/>
              </a:rPr>
              <a:t>these rules, the grammar </a:t>
            </a:r>
            <a:r>
              <a:rPr sz="2000" dirty="0">
                <a:latin typeface="Arial"/>
                <a:cs typeface="Arial"/>
              </a:rPr>
              <a:t>is  not</a:t>
            </a:r>
            <a:r>
              <a:rPr sz="2000" spc="-81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SLR(1).</a:t>
            </a:r>
            <a:endParaRPr sz="2000">
              <a:latin typeface="Arial"/>
              <a:cs typeface="Arial"/>
            </a:endParaRPr>
          </a:p>
          <a:p>
            <a:pPr marL="685528" indent="-410291">
              <a:spcBef>
                <a:spcPts val="1238"/>
              </a:spcBef>
              <a:buAutoNum type="arabicPeriod"/>
              <a:tabLst>
                <a:tab pos="685528" algn="l"/>
              </a:tabLst>
            </a:pPr>
            <a:r>
              <a:rPr sz="2000" spc="-4" dirty="0"/>
              <a:t>Create the parsing goto</a:t>
            </a:r>
            <a:r>
              <a:rPr sz="2000" spc="-45" dirty="0"/>
              <a:t> </a:t>
            </a:r>
            <a:r>
              <a:rPr sz="2000" spc="-9" dirty="0"/>
              <a:t>table</a:t>
            </a:r>
          </a:p>
          <a:p>
            <a:pPr marL="993247" lvl="1" indent="-307718">
              <a:spcBef>
                <a:spcPts val="215"/>
              </a:spcBef>
              <a:buClr>
                <a:srgbClr val="CD3100"/>
              </a:buClr>
              <a:buChar char="•"/>
              <a:tabLst>
                <a:tab pos="993247" algn="l"/>
                <a:tab pos="3397440" algn="l"/>
                <a:tab pos="4831750" algn="l"/>
              </a:tabLst>
            </a:pPr>
            <a:r>
              <a:rPr sz="2000" spc="-4" dirty="0">
                <a:latin typeface="Arial"/>
                <a:cs typeface="Arial"/>
              </a:rPr>
              <a:t>for  all</a:t>
            </a:r>
            <a:r>
              <a:rPr sz="2000" spc="202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non-terminals</a:t>
            </a:r>
            <a:r>
              <a:rPr sz="2000" spc="363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A,</a:t>
            </a:r>
            <a:r>
              <a:rPr sz="2000" spc="-4">
                <a:latin typeface="Arial"/>
                <a:cs typeface="Arial"/>
              </a:rPr>
              <a:t>	</a:t>
            </a:r>
            <a:endParaRPr lang="en-US" sz="2000" spc="-4" dirty="0" smtClean="0">
              <a:latin typeface="Arial"/>
              <a:cs typeface="Arial"/>
            </a:endParaRPr>
          </a:p>
          <a:p>
            <a:pPr marL="1267567" lvl="2" indent="-307718">
              <a:spcBef>
                <a:spcPts val="215"/>
              </a:spcBef>
              <a:buClr>
                <a:srgbClr val="CD3100"/>
              </a:buClr>
              <a:buChar char="•"/>
              <a:tabLst>
                <a:tab pos="993247" algn="l"/>
                <a:tab pos="3397440" algn="l"/>
                <a:tab pos="4831750" algn="l"/>
              </a:tabLst>
            </a:pPr>
            <a:r>
              <a:rPr sz="2000" spc="-4" smtClean="0">
                <a:latin typeface="Arial"/>
                <a:cs typeface="Arial"/>
              </a:rPr>
              <a:t>if  </a:t>
            </a:r>
            <a:r>
              <a:rPr sz="2000" spc="76" smtClean="0">
                <a:latin typeface="Arial"/>
                <a:cs typeface="Arial"/>
              </a:rPr>
              <a:t> </a:t>
            </a:r>
            <a:r>
              <a:rPr sz="2000" spc="-9" dirty="0">
                <a:latin typeface="Arial"/>
                <a:cs typeface="Arial"/>
              </a:rPr>
              <a:t>goto(I</a:t>
            </a:r>
            <a:r>
              <a:rPr sz="2000" spc="-13" baseline="-21367" dirty="0">
                <a:latin typeface="Arial"/>
                <a:cs typeface="Arial"/>
              </a:rPr>
              <a:t>i</a:t>
            </a:r>
            <a:r>
              <a:rPr sz="2000" spc="-9" dirty="0">
                <a:latin typeface="Arial"/>
                <a:cs typeface="Arial"/>
              </a:rPr>
              <a:t>,A)=I</a:t>
            </a:r>
            <a:r>
              <a:rPr sz="2000" spc="-13" baseline="-21367" dirty="0">
                <a:latin typeface="Arial"/>
                <a:cs typeface="Arial"/>
              </a:rPr>
              <a:t>j	</a:t>
            </a:r>
            <a:r>
              <a:rPr sz="2000" spc="-4" dirty="0">
                <a:latin typeface="Arial"/>
                <a:cs typeface="Arial"/>
              </a:rPr>
              <a:t>then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goto[i,A]=j</a:t>
            </a:r>
            <a:endParaRPr sz="2000">
              <a:latin typeface="Arial"/>
              <a:cs typeface="Arial"/>
            </a:endParaRPr>
          </a:p>
          <a:p>
            <a:pPr marL="685528" indent="-410291">
              <a:spcBef>
                <a:spcPts val="1256"/>
              </a:spcBef>
              <a:buAutoNum type="arabicPeriod"/>
              <a:tabLst>
                <a:tab pos="685528" algn="l"/>
              </a:tabLst>
            </a:pPr>
            <a:r>
              <a:rPr sz="2000" spc="-4" dirty="0"/>
              <a:t>All entries not defined </a:t>
            </a:r>
            <a:r>
              <a:rPr sz="2000" dirty="0"/>
              <a:t>by </a:t>
            </a:r>
            <a:r>
              <a:rPr sz="2000" spc="-9" dirty="0"/>
              <a:t>(2) </a:t>
            </a:r>
            <a:r>
              <a:rPr sz="2000" spc="-4" dirty="0"/>
              <a:t>and (3) are</a:t>
            </a:r>
            <a:r>
              <a:rPr sz="2000" spc="-58" dirty="0"/>
              <a:t> </a:t>
            </a:r>
            <a:r>
              <a:rPr sz="2000" spc="-4" dirty="0"/>
              <a:t>errors.</a:t>
            </a:r>
          </a:p>
          <a:p>
            <a:pPr marL="685528" indent="-410291">
              <a:spcBef>
                <a:spcPts val="1292"/>
              </a:spcBef>
              <a:buAutoNum type="arabicPeriod"/>
              <a:tabLst>
                <a:tab pos="685528" algn="l"/>
                <a:tab pos="4150780" algn="l"/>
              </a:tabLst>
            </a:pPr>
            <a:r>
              <a:rPr sz="2000" spc="-4" dirty="0"/>
              <a:t>Initial state </a:t>
            </a:r>
            <a:r>
              <a:rPr sz="2000" dirty="0"/>
              <a:t>of </a:t>
            </a:r>
            <a:r>
              <a:rPr sz="2000" spc="-4" dirty="0"/>
              <a:t>the </a:t>
            </a:r>
            <a:r>
              <a:rPr sz="2000" spc="367" dirty="0"/>
              <a:t> </a:t>
            </a:r>
            <a:r>
              <a:rPr sz="2000" spc="-4" dirty="0"/>
              <a:t>parser</a:t>
            </a:r>
            <a:r>
              <a:rPr sz="2000" spc="211" dirty="0"/>
              <a:t> </a:t>
            </a:r>
            <a:r>
              <a:rPr sz="2000" spc="-4" dirty="0"/>
              <a:t>contains	S’</a:t>
            </a:r>
            <a:r>
              <a:rPr sz="2000" spc="-4" dirty="0">
                <a:latin typeface="Symbol"/>
                <a:cs typeface="Symbol"/>
              </a:rPr>
              <a:t></a:t>
            </a:r>
            <a:r>
              <a:rPr sz="2000" spc="-4" dirty="0"/>
              <a:t>.S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-4" dirty="0"/>
              <a:t>Parsing </a:t>
            </a:r>
            <a:r>
              <a:rPr dirty="0"/>
              <a:t>Tables of Expression</a:t>
            </a:r>
            <a:r>
              <a:rPr spc="-49" dirty="0"/>
              <a:t> </a:t>
            </a:r>
            <a:r>
              <a:rPr dirty="0"/>
              <a:t>Grammar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50102" y="1668276"/>
          <a:ext cx="5205143" cy="3952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526"/>
                <a:gridCol w="498763"/>
                <a:gridCol w="504305"/>
                <a:gridCol w="500148"/>
                <a:gridCol w="500148"/>
                <a:gridCol w="500148"/>
                <a:gridCol w="498763"/>
                <a:gridCol w="178723"/>
                <a:gridCol w="505690"/>
                <a:gridCol w="484908"/>
                <a:gridCol w="417021"/>
              </a:tblGrid>
              <a:tr h="30390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state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+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*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(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$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524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390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acc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524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390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524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390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524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524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524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390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5247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5834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535216" y="1308398"/>
            <a:ext cx="147550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spc="-4" dirty="0">
                <a:latin typeface="Times New Roman"/>
                <a:cs typeface="Times New Roman"/>
              </a:rPr>
              <a:t>Action</a:t>
            </a:r>
            <a:r>
              <a:rPr sz="2200" spc="-54" dirty="0">
                <a:latin typeface="Times New Roman"/>
                <a:cs typeface="Times New Roman"/>
              </a:rPr>
              <a:t> </a:t>
            </a:r>
            <a:r>
              <a:rPr sz="2200" spc="-9" dirty="0">
                <a:latin typeface="Times New Roman"/>
                <a:cs typeface="Times New Roman"/>
              </a:rPr>
              <a:t>Table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79307" y="1308398"/>
            <a:ext cx="1276927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spc="-4" dirty="0">
                <a:latin typeface="Times New Roman"/>
                <a:cs typeface="Times New Roman"/>
              </a:rPr>
              <a:t>Goto</a:t>
            </a:r>
            <a:r>
              <a:rPr sz="2200" spc="-72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Table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dirty="0"/>
              <a:t>(SLR) </a:t>
            </a:r>
            <a:r>
              <a:rPr spc="-4" dirty="0"/>
              <a:t>Parsing Tables </a:t>
            </a:r>
            <a:r>
              <a:rPr dirty="0"/>
              <a:t>for Expression</a:t>
            </a:r>
            <a:r>
              <a:rPr spc="-18" dirty="0"/>
              <a:t> </a:t>
            </a:r>
            <a:r>
              <a:rPr spc="-4" dirty="0"/>
              <a:t>Grammar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47480" y="2059648"/>
          <a:ext cx="5611081" cy="4188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403"/>
                <a:gridCol w="537555"/>
                <a:gridCol w="541712"/>
                <a:gridCol w="538941"/>
                <a:gridCol w="538941"/>
                <a:gridCol w="538941"/>
                <a:gridCol w="538941"/>
                <a:gridCol w="192577"/>
                <a:gridCol w="545868"/>
                <a:gridCol w="520930"/>
                <a:gridCol w="450272"/>
              </a:tblGrid>
              <a:tr h="3227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state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*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(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$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F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3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acc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3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3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3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3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197464" y="1308398"/>
            <a:ext cx="147550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spc="-4" dirty="0">
                <a:latin typeface="Times New Roman"/>
                <a:cs typeface="Times New Roman"/>
              </a:rPr>
              <a:t>Action</a:t>
            </a:r>
            <a:r>
              <a:rPr sz="2200" spc="-54" dirty="0">
                <a:latin typeface="Times New Roman"/>
                <a:cs typeface="Times New Roman"/>
              </a:rPr>
              <a:t> </a:t>
            </a:r>
            <a:r>
              <a:rPr sz="2200" spc="-9" dirty="0">
                <a:latin typeface="Times New Roman"/>
                <a:cs typeface="Times New Roman"/>
              </a:rPr>
              <a:t>Table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02761" y="1308398"/>
            <a:ext cx="1276927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200" spc="-4" dirty="0">
                <a:latin typeface="Times New Roman"/>
                <a:cs typeface="Times New Roman"/>
              </a:rPr>
              <a:t>Goto</a:t>
            </a:r>
            <a:r>
              <a:rPr sz="2200" spc="-72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Table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2001" y="1546412"/>
            <a:ext cx="1759526" cy="1395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5763" y="3174849"/>
            <a:ext cx="2337377" cy="176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i="1" u="heavy" spc="-4" dirty="0">
                <a:latin typeface="Arial"/>
                <a:cs typeface="Arial"/>
              </a:rPr>
              <a:t>Key to</a:t>
            </a:r>
            <a:r>
              <a:rPr sz="1600" b="1" i="1" u="heavy" spc="-58" dirty="0">
                <a:latin typeface="Arial"/>
                <a:cs typeface="Arial"/>
              </a:rPr>
              <a:t> </a:t>
            </a:r>
            <a:r>
              <a:rPr sz="1600" b="1" i="1" u="heavy" spc="-4" dirty="0">
                <a:latin typeface="Arial"/>
                <a:cs typeface="Arial"/>
              </a:rPr>
              <a:t>Notation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29"/>
              </a:spcBef>
            </a:pPr>
            <a:endParaRPr sz="1700">
              <a:latin typeface="Times New Roman"/>
              <a:cs typeface="Times New Roman"/>
            </a:endParaRPr>
          </a:p>
          <a:p>
            <a:pPr marL="241046" marR="26783" indent="-230219"/>
            <a:r>
              <a:rPr sz="1600" b="1" spc="-4" dirty="0">
                <a:solidFill>
                  <a:srgbClr val="CD3100"/>
                </a:solidFill>
                <a:latin typeface="Arial"/>
                <a:cs typeface="Arial"/>
              </a:rPr>
              <a:t>S4</a:t>
            </a:r>
            <a:r>
              <a:rPr sz="1600" b="1" spc="-4" dirty="0">
                <a:latin typeface="Arial"/>
                <a:cs typeface="Arial"/>
              </a:rPr>
              <a:t>=“Shift input symbol  and push </a:t>
            </a:r>
            <a:r>
              <a:rPr sz="1600" b="1" spc="-9" dirty="0">
                <a:latin typeface="Arial"/>
                <a:cs typeface="Arial"/>
              </a:rPr>
              <a:t>state</a:t>
            </a:r>
            <a:r>
              <a:rPr sz="1600" b="1" spc="-49" dirty="0">
                <a:latin typeface="Arial"/>
                <a:cs typeface="Arial"/>
              </a:rPr>
              <a:t> </a:t>
            </a:r>
            <a:r>
              <a:rPr sz="1600" b="1" spc="-4" dirty="0">
                <a:latin typeface="Arial"/>
                <a:cs typeface="Arial"/>
              </a:rPr>
              <a:t>4”</a:t>
            </a:r>
            <a:endParaRPr sz="1600">
              <a:latin typeface="Arial"/>
              <a:cs typeface="Arial"/>
            </a:endParaRPr>
          </a:p>
          <a:p>
            <a:pPr marL="11397" marR="4559">
              <a:spcBef>
                <a:spcPts val="9"/>
              </a:spcBef>
            </a:pPr>
            <a:r>
              <a:rPr sz="1600" b="1" spc="-4" dirty="0">
                <a:solidFill>
                  <a:srgbClr val="CD3100"/>
                </a:solidFill>
                <a:latin typeface="Arial"/>
                <a:cs typeface="Arial"/>
              </a:rPr>
              <a:t>R5</a:t>
            </a:r>
            <a:r>
              <a:rPr sz="1600" b="1" spc="-4" dirty="0">
                <a:latin typeface="Arial"/>
                <a:cs typeface="Arial"/>
              </a:rPr>
              <a:t>= “Reduce </a:t>
            </a:r>
            <a:r>
              <a:rPr sz="1600" b="1" dirty="0">
                <a:latin typeface="Arial"/>
                <a:cs typeface="Arial"/>
              </a:rPr>
              <a:t>by </a:t>
            </a:r>
            <a:r>
              <a:rPr sz="1600" b="1" spc="-4" dirty="0">
                <a:latin typeface="Arial"/>
                <a:cs typeface="Arial"/>
              </a:rPr>
              <a:t>rule</a:t>
            </a:r>
            <a:r>
              <a:rPr sz="1600" b="1" spc="-67" dirty="0">
                <a:latin typeface="Arial"/>
                <a:cs typeface="Arial"/>
              </a:rPr>
              <a:t> </a:t>
            </a:r>
            <a:r>
              <a:rPr sz="1600" b="1" spc="-4" dirty="0">
                <a:latin typeface="Arial"/>
                <a:cs typeface="Arial"/>
              </a:rPr>
              <a:t>5”  </a:t>
            </a:r>
            <a:r>
              <a:rPr sz="1600" b="1" spc="-4" dirty="0">
                <a:solidFill>
                  <a:srgbClr val="CD3100"/>
                </a:solidFill>
                <a:latin typeface="Arial"/>
                <a:cs typeface="Arial"/>
              </a:rPr>
              <a:t>Acc</a:t>
            </a:r>
            <a:r>
              <a:rPr sz="1600" b="1" spc="-4" dirty="0">
                <a:latin typeface="Arial"/>
                <a:cs typeface="Arial"/>
              </a:rPr>
              <a:t>=Accept  </a:t>
            </a:r>
            <a:r>
              <a:rPr sz="1600" b="1" spc="-4" dirty="0">
                <a:solidFill>
                  <a:srgbClr val="CD3100"/>
                </a:solidFill>
                <a:latin typeface="Arial"/>
                <a:cs typeface="Arial"/>
              </a:rPr>
              <a:t>(blank)</a:t>
            </a:r>
            <a:r>
              <a:rPr sz="1600" b="1" spc="-4" dirty="0">
                <a:latin typeface="Arial"/>
                <a:cs typeface="Arial"/>
              </a:rPr>
              <a:t>=Syntax</a:t>
            </a:r>
            <a:r>
              <a:rPr sz="1600" b="1" spc="-67" dirty="0">
                <a:latin typeface="Arial"/>
                <a:cs typeface="Arial"/>
              </a:rPr>
              <a:t> </a:t>
            </a:r>
            <a:r>
              <a:rPr sz="1600" b="1" spc="-4" dirty="0">
                <a:latin typeface="Arial"/>
                <a:cs typeface="Arial"/>
              </a:rPr>
              <a:t>Error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b="1" dirty="0">
                <a:latin typeface="Arial"/>
                <a:cs typeface="Arial"/>
              </a:rPr>
              <a:t>Example </a:t>
            </a:r>
            <a:r>
              <a:rPr b="1" spc="4" dirty="0">
                <a:latin typeface="Arial"/>
                <a:cs typeface="Arial"/>
              </a:rPr>
              <a:t>LR </a:t>
            </a:r>
            <a:r>
              <a:rPr b="1" spc="-4" dirty="0">
                <a:latin typeface="Arial"/>
                <a:cs typeface="Arial"/>
              </a:rPr>
              <a:t>Parse:</a:t>
            </a:r>
            <a:r>
              <a:rPr b="1" spc="-63" dirty="0">
                <a:latin typeface="Arial"/>
                <a:cs typeface="Arial"/>
              </a:rPr>
              <a:t> </a:t>
            </a:r>
            <a:r>
              <a:rPr b="1" spc="-4" dirty="0">
                <a:latin typeface="Arial"/>
                <a:cs typeface="Arial"/>
              </a:rPr>
              <a:t>(id+id)*id</a:t>
            </a:r>
          </a:p>
        </p:txBody>
      </p:sp>
      <p:sp>
        <p:nvSpPr>
          <p:cNvPr id="3" name="object 3"/>
          <p:cNvSpPr/>
          <p:nvPr/>
        </p:nvSpPr>
        <p:spPr>
          <a:xfrm>
            <a:off x="831273" y="1344706"/>
            <a:ext cx="5237018" cy="668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80909" y="739589"/>
            <a:ext cx="2147454" cy="16728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b="1" dirty="0">
                <a:latin typeface="Arial"/>
                <a:cs typeface="Arial"/>
              </a:rPr>
              <a:t>Example </a:t>
            </a:r>
            <a:r>
              <a:rPr b="1" spc="4" dirty="0">
                <a:latin typeface="Arial"/>
                <a:cs typeface="Arial"/>
              </a:rPr>
              <a:t>LR </a:t>
            </a:r>
            <a:r>
              <a:rPr b="1" spc="-4" dirty="0">
                <a:latin typeface="Arial"/>
                <a:cs typeface="Arial"/>
              </a:rPr>
              <a:t>Parse:</a:t>
            </a:r>
            <a:r>
              <a:rPr b="1" spc="-63" dirty="0">
                <a:latin typeface="Arial"/>
                <a:cs typeface="Arial"/>
              </a:rPr>
              <a:t> </a:t>
            </a:r>
            <a:r>
              <a:rPr b="1" spc="-4" dirty="0">
                <a:latin typeface="Arial"/>
                <a:cs typeface="Arial"/>
              </a:rPr>
              <a:t>(id+id)*id</a:t>
            </a:r>
          </a:p>
        </p:txBody>
      </p:sp>
      <p:sp>
        <p:nvSpPr>
          <p:cNvPr id="3" name="object 3"/>
          <p:cNvSpPr/>
          <p:nvPr/>
        </p:nvSpPr>
        <p:spPr>
          <a:xfrm>
            <a:off x="900546" y="1344706"/>
            <a:ext cx="5264727" cy="972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80909" y="739589"/>
            <a:ext cx="2147454" cy="16728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b="1" dirty="0">
                <a:latin typeface="Arial"/>
                <a:cs typeface="Arial"/>
              </a:rPr>
              <a:t>Example </a:t>
            </a:r>
            <a:r>
              <a:rPr b="1" spc="4" dirty="0">
                <a:latin typeface="Arial"/>
                <a:cs typeface="Arial"/>
              </a:rPr>
              <a:t>LR </a:t>
            </a:r>
            <a:r>
              <a:rPr b="1" spc="-4" dirty="0">
                <a:latin typeface="Arial"/>
                <a:cs typeface="Arial"/>
              </a:rPr>
              <a:t>Parse:</a:t>
            </a:r>
            <a:r>
              <a:rPr b="1" spc="-63" dirty="0">
                <a:latin typeface="Arial"/>
                <a:cs typeface="Arial"/>
              </a:rPr>
              <a:t> </a:t>
            </a:r>
            <a:r>
              <a:rPr b="1" spc="-4" dirty="0">
                <a:latin typeface="Arial"/>
                <a:cs typeface="Arial"/>
              </a:rPr>
              <a:t>(id+id)*id</a:t>
            </a:r>
          </a:p>
        </p:txBody>
      </p:sp>
      <p:sp>
        <p:nvSpPr>
          <p:cNvPr id="3" name="object 3"/>
          <p:cNvSpPr/>
          <p:nvPr/>
        </p:nvSpPr>
        <p:spPr>
          <a:xfrm>
            <a:off x="900546" y="1344705"/>
            <a:ext cx="5637414" cy="5099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03818" y="739589"/>
            <a:ext cx="2147455" cy="16728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-4" dirty="0"/>
              <a:t>Actions </a:t>
            </a:r>
            <a:r>
              <a:rPr dirty="0"/>
              <a:t>of </a:t>
            </a:r>
            <a:r>
              <a:rPr spc="4" dirty="0"/>
              <a:t>A </a:t>
            </a:r>
            <a:r>
              <a:rPr spc="-4" dirty="0"/>
              <a:t>(S)LR-Parser </a:t>
            </a:r>
            <a:r>
              <a:rPr dirty="0"/>
              <a:t>--</a:t>
            </a:r>
            <a:r>
              <a:rPr spc="4" dirty="0"/>
              <a:t> </a:t>
            </a:r>
            <a:r>
              <a:rPr spc="-4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63464" y="1370042"/>
          <a:ext cx="6508310" cy="49085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6093"/>
                <a:gridCol w="1614746"/>
                <a:gridCol w="2476738"/>
                <a:gridCol w="1160733"/>
              </a:tblGrid>
              <a:tr h="531724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b="1" u="heavy" spc="-5" dirty="0">
                          <a:latin typeface="Arial"/>
                          <a:cs typeface="Arial"/>
                        </a:rPr>
                        <a:t>stack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26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b="1" u="heavy" spc="-5" dirty="0">
                          <a:latin typeface="Arial"/>
                          <a:cs typeface="Arial"/>
                        </a:rPr>
                        <a:t>input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4692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id*id+id$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1334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b="1" u="heavy" spc="-5" dirty="0">
                          <a:latin typeface="Arial"/>
                          <a:cs typeface="Arial"/>
                        </a:rPr>
                        <a:t>action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521334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shift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038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b="1" u="heavy" spc="-5" dirty="0">
                          <a:latin typeface="Arial"/>
                          <a:cs typeface="Arial"/>
                        </a:rPr>
                        <a:t>output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60872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0id5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2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*id+id$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133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reduce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03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775894">
                <a:tc>
                  <a:txBody>
                    <a:bodyPr/>
                    <a:lstStyle/>
                    <a:p>
                      <a:pPr marL="22225">
                        <a:lnSpc>
                          <a:spcPts val="1914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0F3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0T2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0T2*7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265">
                        <a:lnSpc>
                          <a:spcPts val="1914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*id+id$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469265" marR="672465">
                        <a:lnSpc>
                          <a:spcPts val="2320"/>
                        </a:lnSpc>
                        <a:spcBef>
                          <a:spcPts val="1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*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$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id+id$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1334">
                        <a:lnSpc>
                          <a:spcPts val="1914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reduce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521334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shift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521334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shift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0385">
                        <a:lnSpc>
                          <a:spcPts val="1914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1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60872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0T2*7id5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2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+id$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133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reduce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03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8855">
                <a:tc>
                  <a:txBody>
                    <a:bodyPr/>
                    <a:lstStyle/>
                    <a:p>
                      <a:pPr marL="22225">
                        <a:lnSpc>
                          <a:spcPts val="1914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0T2*7F10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265">
                        <a:lnSpc>
                          <a:spcPts val="1914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+id$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1334">
                        <a:lnSpc>
                          <a:spcPts val="1914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reduce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4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T*F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0385">
                        <a:lnSpc>
                          <a:spcPts val="1914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T*F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036095">
                <a:tc>
                  <a:txBody>
                    <a:bodyPr/>
                    <a:lstStyle/>
                    <a:p>
                      <a:pPr marL="22225">
                        <a:lnSpc>
                          <a:spcPts val="1905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0T2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0E1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0E1+6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0E1+6id5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265">
                        <a:lnSpc>
                          <a:spcPts val="1905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+id$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469265" marR="908685">
                        <a:lnSpc>
                          <a:spcPts val="232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$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id$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4692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$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1334">
                        <a:lnSpc>
                          <a:spcPts val="1905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reduce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4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521334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shift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521334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shift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521334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reduce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0385">
                        <a:lnSpc>
                          <a:spcPts val="1905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40385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9527">
                <a:tc>
                  <a:txBody>
                    <a:bodyPr/>
                    <a:lstStyle/>
                    <a:p>
                      <a:pPr marL="22225">
                        <a:lnSpc>
                          <a:spcPts val="1914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0E1+6F3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265">
                        <a:lnSpc>
                          <a:spcPts val="1914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$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1334">
                        <a:lnSpc>
                          <a:spcPts val="1914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reduce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0385">
                        <a:lnSpc>
                          <a:spcPts val="1914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1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532533">
                <a:tc>
                  <a:txBody>
                    <a:bodyPr/>
                    <a:lstStyle/>
                    <a:p>
                      <a:pPr marL="22225">
                        <a:lnSpc>
                          <a:spcPts val="1914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0E1+6T9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0E1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265">
                        <a:lnSpc>
                          <a:spcPts val="1914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$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4692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$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1334">
                        <a:lnSpc>
                          <a:spcPts val="1914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reduce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E+T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521334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accept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0385">
                        <a:lnSpc>
                          <a:spcPts val="1914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E+T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Rightmost Derivation In</a:t>
            </a:r>
            <a:r>
              <a:rPr spc="13" dirty="0"/>
              <a:t> </a:t>
            </a:r>
            <a:r>
              <a:rPr spc="-4" dirty="0"/>
              <a:t>reverse</a:t>
            </a:r>
          </a:p>
        </p:txBody>
      </p:sp>
      <p:sp>
        <p:nvSpPr>
          <p:cNvPr id="3" name="object 3"/>
          <p:cNvSpPr/>
          <p:nvPr/>
        </p:nvSpPr>
        <p:spPr>
          <a:xfrm>
            <a:off x="900545" y="1071731"/>
            <a:ext cx="6650182" cy="4777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0" y="466612"/>
            <a:ext cx="1731818" cy="1417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9179" y="5961530"/>
            <a:ext cx="7657523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300" spc="-4" dirty="0">
                <a:solidFill>
                  <a:srgbClr val="CC3300"/>
                </a:solidFill>
                <a:latin typeface="Arial"/>
                <a:cs typeface="Arial"/>
              </a:rPr>
              <a:t>LR parsing corresponds to rightmost derivation in</a:t>
            </a:r>
            <a:r>
              <a:rPr sz="2300" spc="94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300" spc="-4" dirty="0">
                <a:solidFill>
                  <a:srgbClr val="CC3300"/>
                </a:solidFill>
                <a:latin typeface="Arial"/>
                <a:cs typeface="Arial"/>
              </a:rPr>
              <a:t>reverse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</p:spPr>
        <p:txBody>
          <a:bodyPr vert="horz" wrap="square" lIns="0" tIns="101205" rIns="0" bIns="0" rtlCol="0">
            <a:spAutoFit/>
          </a:bodyPr>
          <a:lstStyle/>
          <a:p>
            <a:pPr marL="11397"/>
            <a:r>
              <a:rPr spc="4" dirty="0"/>
              <a:t>LR </a:t>
            </a:r>
            <a:r>
              <a:rPr spc="-4" dirty="0"/>
              <a:t>Parsing</a:t>
            </a:r>
            <a:r>
              <a:rPr spc="-81" dirty="0"/>
              <a:t> </a:t>
            </a:r>
            <a:r>
              <a:rPr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900545" y="1344706"/>
            <a:ext cx="7689273" cy="4975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SLR Grammar: Review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An LR parser using SLR parsing tables for a grammar G is called as the SLR parser for G.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If a grammar G has an SLR parsing table, it is called SLR grammar (or SLR grammar in short).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Every SLR grammar is unambiguous, but every unambiguous grammar is not a SLR grammar.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If the SLR parsing table of a grammar G has a conflict, we say that that grammar is not SLR grammar.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Conflict Example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7963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Conflict Example2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7727187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Conflict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47799"/>
            <a:ext cx="8334071" cy="39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09800" y="2819400"/>
            <a:ext cx="5715000" cy="36545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Any Questions ?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002" y="704401"/>
            <a:ext cx="6575713" cy="14003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endParaRPr lang="en-US" sz="2300" spc="-4" dirty="0">
              <a:solidFill>
                <a:srgbClr val="CC3300"/>
              </a:solidFill>
              <a:latin typeface="Arial"/>
              <a:cs typeface="Arial"/>
            </a:endParaRPr>
          </a:p>
          <a:p>
            <a:pPr marL="11397"/>
            <a:endParaRPr sz="2200">
              <a:latin typeface="Times New Roman"/>
              <a:cs typeface="Times New Roman"/>
            </a:endParaRPr>
          </a:p>
          <a:p>
            <a:pPr marL="524261" marR="4559" indent="-308288">
              <a:buClr>
                <a:srgbClr val="CC3300"/>
              </a:buClr>
              <a:buChar char="•"/>
              <a:tabLst>
                <a:tab pos="524261" algn="l"/>
              </a:tabLst>
            </a:pPr>
            <a:r>
              <a:rPr sz="2300" spc="-4" dirty="0">
                <a:latin typeface="Arial"/>
                <a:cs typeface="Arial"/>
              </a:rPr>
              <a:t>A reduction step replaces a specific substring  (matching the body of a</a:t>
            </a:r>
            <a:r>
              <a:rPr sz="2300" spc="31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production)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2807" y="4669928"/>
            <a:ext cx="7395440" cy="118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indent="-307718"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Reduction is the opposite of</a:t>
            </a:r>
            <a:r>
              <a:rPr sz="2300" spc="67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derivation</a:t>
            </a:r>
            <a:endParaRPr sz="2300">
              <a:latin typeface="Arial"/>
              <a:cs typeface="Arial"/>
            </a:endParaRPr>
          </a:p>
          <a:p>
            <a:pPr marL="319115" indent="-307718">
              <a:lnSpc>
                <a:spcPts val="2791"/>
              </a:lnSpc>
              <a:spcBef>
                <a:spcPts val="588"/>
              </a:spcBef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Bottom up parsing is a process of </a:t>
            </a:r>
            <a:r>
              <a:rPr sz="2300" spc="-4" dirty="0">
                <a:solidFill>
                  <a:srgbClr val="CC3300"/>
                </a:solidFill>
                <a:latin typeface="Arial"/>
                <a:cs typeface="Arial"/>
              </a:rPr>
              <a:t>reducing </a:t>
            </a:r>
            <a:r>
              <a:rPr sz="2300" spc="-4" dirty="0">
                <a:latin typeface="Arial"/>
                <a:cs typeface="Arial"/>
              </a:rPr>
              <a:t>a string</a:t>
            </a:r>
            <a:r>
              <a:rPr sz="2300" spc="108" dirty="0">
                <a:latin typeface="Arial"/>
                <a:cs typeface="Arial"/>
              </a:rPr>
              <a:t> </a:t>
            </a:r>
            <a:r>
              <a:rPr sz="2300" spc="-4" dirty="0">
                <a:latin typeface="Symbol"/>
                <a:cs typeface="Symbol"/>
              </a:rPr>
              <a:t></a:t>
            </a:r>
            <a:endParaRPr sz="2300">
              <a:latin typeface="Symbol"/>
              <a:cs typeface="Symbol"/>
            </a:endParaRPr>
          </a:p>
          <a:p>
            <a:pPr marL="319115">
              <a:lnSpc>
                <a:spcPts val="2791"/>
              </a:lnSpc>
            </a:pPr>
            <a:r>
              <a:rPr sz="2300" spc="-4" dirty="0">
                <a:latin typeface="Arial"/>
                <a:cs typeface="Arial"/>
              </a:rPr>
              <a:t>to the start symbol S of the</a:t>
            </a:r>
            <a:r>
              <a:rPr sz="2300" spc="67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grammar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54727" y="2554941"/>
            <a:ext cx="1839884" cy="19525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73091" y="2689412"/>
            <a:ext cx="1731818" cy="1417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56363" y="2622177"/>
            <a:ext cx="1839884" cy="21078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-4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Reduction</a:t>
            </a:r>
            <a:endParaRPr kumimoji="0" lang="en-US" sz="3000" b="0" i="0" u="none" strike="noStrike" kern="1200" cap="small" spc="-4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Handle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378100"/>
            <a:ext cx="7961847" cy="4132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4559" indent="-307718"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Informally, a </a:t>
            </a:r>
            <a:r>
              <a:rPr sz="2300" b="1" spc="-4" dirty="0">
                <a:latin typeface="Arial"/>
                <a:cs typeface="Arial"/>
              </a:rPr>
              <a:t>handle </a:t>
            </a:r>
            <a:r>
              <a:rPr sz="2300" spc="-4" dirty="0">
                <a:latin typeface="Arial"/>
                <a:cs typeface="Arial"/>
              </a:rPr>
              <a:t>is a substring (in the parsing  string) that matches the </a:t>
            </a:r>
            <a:r>
              <a:rPr sz="2300" spc="-4" dirty="0">
                <a:solidFill>
                  <a:srgbClr val="FF0000"/>
                </a:solidFill>
                <a:latin typeface="Arial"/>
                <a:cs typeface="Arial"/>
              </a:rPr>
              <a:t>right side of a production</a:t>
            </a:r>
            <a:r>
              <a:rPr sz="2300" spc="11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300" spc="-4" dirty="0">
                <a:solidFill>
                  <a:srgbClr val="FF0000"/>
                </a:solidFill>
                <a:latin typeface="Arial"/>
                <a:cs typeface="Arial"/>
              </a:rPr>
              <a:t>rule.</a:t>
            </a:r>
            <a:endParaRPr sz="2300">
              <a:solidFill>
                <a:srgbClr val="FF0000"/>
              </a:solidFill>
              <a:latin typeface="Arial"/>
              <a:cs typeface="Arial"/>
            </a:endParaRPr>
          </a:p>
          <a:p>
            <a:pPr marL="678120" marR="659885" indent="-256432">
              <a:spcBef>
                <a:spcPts val="507"/>
              </a:spcBef>
            </a:pPr>
            <a:r>
              <a:rPr sz="2200" spc="-4" dirty="0">
                <a:solidFill>
                  <a:srgbClr val="CC3300"/>
                </a:solidFill>
                <a:latin typeface="Arial"/>
                <a:cs typeface="Arial"/>
              </a:rPr>
              <a:t>– </a:t>
            </a:r>
            <a:r>
              <a:rPr sz="2200" spc="-4" dirty="0">
                <a:latin typeface="Arial"/>
                <a:cs typeface="Arial"/>
              </a:rPr>
              <a:t>But not every substring matches the right side of a  production rule is</a:t>
            </a:r>
            <a:r>
              <a:rPr sz="2200" spc="9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handle</a:t>
            </a:r>
            <a:endParaRPr sz="2200">
              <a:latin typeface="Arial"/>
              <a:cs typeface="Arial"/>
            </a:endParaRPr>
          </a:p>
          <a:p>
            <a:pPr marL="566430" marR="859902" indent="-555033">
              <a:lnSpc>
                <a:spcPct val="120200"/>
              </a:lnSpc>
              <a:spcBef>
                <a:spcPts val="1710"/>
              </a:spcBef>
              <a:buClr>
                <a:srgbClr val="CC3300"/>
              </a:buClr>
              <a:buChar char="•"/>
              <a:tabLst>
                <a:tab pos="319685" algn="l"/>
                <a:tab pos="4980480" algn="l"/>
                <a:tab pos="6344129" algn="l"/>
              </a:tabLst>
            </a:pPr>
            <a:r>
              <a:rPr sz="2300" spc="-4" dirty="0">
                <a:latin typeface="Arial"/>
                <a:cs typeface="Arial"/>
              </a:rPr>
              <a:t>A </a:t>
            </a:r>
            <a:r>
              <a:rPr sz="2300" b="1" spc="-4" dirty="0">
                <a:latin typeface="Arial"/>
                <a:cs typeface="Arial"/>
              </a:rPr>
              <a:t>handle</a:t>
            </a:r>
            <a:r>
              <a:rPr sz="2300" b="1" spc="4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of</a:t>
            </a:r>
            <a:r>
              <a:rPr sz="2300" spc="4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a</a:t>
            </a:r>
            <a:r>
              <a:rPr sz="2300" spc="4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right</a:t>
            </a:r>
            <a:r>
              <a:rPr sz="2300" spc="4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sentential</a:t>
            </a:r>
            <a:r>
              <a:rPr sz="2300" spc="4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form</a:t>
            </a:r>
            <a:r>
              <a:rPr sz="2300">
                <a:latin typeface="Arial"/>
                <a:cs typeface="Arial"/>
              </a:rPr>
              <a:t>	</a:t>
            </a:r>
            <a:r>
              <a:rPr lang="en-US" sz="2300" dirty="0" smtClean="0">
                <a:latin typeface="Arial"/>
                <a:cs typeface="Arial"/>
              </a:rPr>
              <a:t> </a:t>
            </a:r>
            <a:r>
              <a:rPr sz="2300" spc="-4" smtClean="0">
                <a:latin typeface="Symbol"/>
                <a:cs typeface="Symbol"/>
              </a:rPr>
              <a:t></a:t>
            </a:r>
            <a:r>
              <a:rPr sz="2300" spc="72" smtClean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Arial"/>
                <a:cs typeface="Arial"/>
              </a:rPr>
              <a:t>(</a:t>
            </a:r>
            <a:r>
              <a:rPr sz="2300" spc="-4" dirty="0">
                <a:latin typeface="Symbol"/>
                <a:cs typeface="Symbol"/>
              </a:rPr>
              <a:t></a:t>
            </a:r>
            <a:r>
              <a:rPr sz="2300" spc="63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Symbol"/>
                <a:cs typeface="Symbol"/>
              </a:rPr>
              <a:t></a:t>
            </a:r>
            <a:r>
              <a:rPr sz="2300" spc="-4" dirty="0">
                <a:latin typeface="Symbol"/>
                <a:cs typeface="Symbol"/>
              </a:rPr>
              <a:t></a:t>
            </a:r>
            <a:r>
              <a:rPr sz="2300" dirty="0">
                <a:latin typeface="Symbol"/>
                <a:cs typeface="Symbol"/>
              </a:rPr>
              <a:t></a:t>
            </a:r>
            <a:r>
              <a:rPr sz="2300" spc="-4" dirty="0">
                <a:latin typeface="Arial"/>
                <a:cs typeface="Arial"/>
              </a:rPr>
              <a:t>)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-4" dirty="0">
                <a:latin typeface="Arial"/>
                <a:cs typeface="Arial"/>
              </a:rPr>
              <a:t>is  a production rule A </a:t>
            </a:r>
            <a:r>
              <a:rPr sz="2300" spc="-4" dirty="0">
                <a:latin typeface="Symbol"/>
                <a:cs typeface="Symbol"/>
              </a:rPr>
              <a:t>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Symbol"/>
                <a:cs typeface="Symbol"/>
              </a:rPr>
              <a:t>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and </a:t>
            </a:r>
            <a:r>
              <a:rPr sz="2300" spc="-4" dirty="0">
                <a:latin typeface="Arial"/>
                <a:cs typeface="Arial"/>
              </a:rPr>
              <a:t>a </a:t>
            </a:r>
            <a:r>
              <a:rPr sz="2300" dirty="0">
                <a:latin typeface="Arial"/>
                <a:cs typeface="Arial"/>
              </a:rPr>
              <a:t>position of</a:t>
            </a:r>
            <a:r>
              <a:rPr sz="2300" spc="202" dirty="0">
                <a:latin typeface="Arial"/>
                <a:cs typeface="Arial"/>
              </a:rPr>
              <a:t> </a:t>
            </a:r>
            <a:r>
              <a:rPr sz="2300" spc="-4" dirty="0">
                <a:latin typeface="Symbol"/>
                <a:cs typeface="Symbol"/>
              </a:rPr>
              <a:t></a:t>
            </a:r>
            <a:endParaRPr sz="2300">
              <a:latin typeface="Symbol"/>
              <a:cs typeface="Symbol"/>
            </a:endParaRPr>
          </a:p>
          <a:p>
            <a:pPr marL="319115" marR="151010" indent="512864">
              <a:lnSpc>
                <a:spcPts val="2782"/>
              </a:lnSpc>
              <a:spcBef>
                <a:spcPts val="673"/>
              </a:spcBef>
            </a:pPr>
            <a:r>
              <a:rPr sz="2300" spc="-4" dirty="0">
                <a:latin typeface="Arial"/>
                <a:cs typeface="Arial"/>
              </a:rPr>
              <a:t>where the string </a:t>
            </a:r>
            <a:r>
              <a:rPr sz="2300" spc="-4" dirty="0">
                <a:latin typeface="Symbol"/>
                <a:cs typeface="Symbol"/>
              </a:rPr>
              <a:t>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Arial"/>
                <a:cs typeface="Arial"/>
              </a:rPr>
              <a:t>may be found and replaced by  A </a:t>
            </a:r>
            <a:r>
              <a:rPr sz="2300" spc="-4">
                <a:latin typeface="Arial"/>
                <a:cs typeface="Arial"/>
              </a:rPr>
              <a:t>to</a:t>
            </a:r>
            <a:r>
              <a:rPr sz="2300" spc="-45">
                <a:latin typeface="Arial"/>
                <a:cs typeface="Arial"/>
              </a:rPr>
              <a:t> </a:t>
            </a:r>
            <a:r>
              <a:rPr sz="2300" spc="-4" smtClean="0">
                <a:latin typeface="Arial"/>
                <a:cs typeface="Arial"/>
              </a:rPr>
              <a:t>produc</a:t>
            </a:r>
            <a:r>
              <a:rPr lang="en-US" sz="2300" spc="-4" dirty="0" smtClean="0">
                <a:latin typeface="Arial"/>
                <a:cs typeface="Arial"/>
              </a:rPr>
              <a:t>e </a:t>
            </a:r>
            <a:r>
              <a:rPr sz="2300" spc="-4" smtClean="0">
                <a:latin typeface="Arial"/>
                <a:cs typeface="Arial"/>
              </a:rPr>
              <a:t>the </a:t>
            </a:r>
            <a:r>
              <a:rPr lang="en-US" sz="2300" spc="-4" dirty="0" smtClean="0">
                <a:latin typeface="Arial"/>
                <a:cs typeface="Arial"/>
              </a:rPr>
              <a:t>previous right-sentential form in a rightmost derivation </a:t>
            </a:r>
            <a:r>
              <a:rPr lang="en-US" sz="2300" dirty="0" smtClean="0">
                <a:latin typeface="Symbol"/>
                <a:cs typeface="Symbol"/>
              </a:rPr>
              <a:t> .</a:t>
            </a:r>
          </a:p>
          <a:p>
            <a:pPr marL="319115" marR="151010" indent="512864">
              <a:lnSpc>
                <a:spcPts val="2782"/>
              </a:lnSpc>
              <a:spcBef>
                <a:spcPts val="673"/>
              </a:spcBef>
            </a:pPr>
            <a:r>
              <a:rPr lang="en-US" sz="2300" spc="-4" dirty="0" smtClean="0">
                <a:latin typeface="Arial"/>
                <a:cs typeface="Arial"/>
              </a:rPr>
              <a:t> </a:t>
            </a:r>
            <a:r>
              <a:rPr sz="2300" spc="-4" smtClean="0">
                <a:latin typeface="Arial"/>
                <a:cs typeface="Arial"/>
              </a:rPr>
              <a:t>S </a:t>
            </a:r>
            <a:r>
              <a:rPr sz="2300" spc="-4" dirty="0">
                <a:latin typeface="Symbol"/>
                <a:cs typeface="Symbol"/>
              </a:rPr>
              <a:t>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Symbol"/>
                <a:cs typeface="Symbol"/>
              </a:rPr>
              <a:t></a:t>
            </a:r>
            <a:r>
              <a:rPr sz="2300" spc="-4" dirty="0">
                <a:latin typeface="Arial"/>
                <a:cs typeface="Arial"/>
              </a:rPr>
              <a:t>A</a:t>
            </a:r>
            <a:r>
              <a:rPr sz="2300" spc="-4" dirty="0">
                <a:latin typeface="Symbol"/>
                <a:cs typeface="Symbol"/>
              </a:rPr>
              <a:t>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Symbol"/>
                <a:cs typeface="Symbol"/>
              </a:rPr>
              <a:t></a:t>
            </a:r>
            <a:r>
              <a:rPr sz="2300" spc="139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Symbol"/>
                <a:cs typeface="Symbol"/>
              </a:rPr>
              <a:t>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Handle</a:t>
            </a:r>
            <a:r>
              <a:rPr spc="-45" dirty="0"/>
              <a:t> </a:t>
            </a:r>
            <a:r>
              <a:rPr spc="-4" dirty="0"/>
              <a:t>Pruning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807" y="1378100"/>
            <a:ext cx="7372927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indent="-307718"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A right-most derivation in reverse can be obtained</a:t>
            </a:r>
            <a:r>
              <a:rPr sz="2300" spc="130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by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4548" y="1728384"/>
            <a:ext cx="2292350" cy="35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300" b="1" spc="-4" dirty="0">
                <a:latin typeface="Arial"/>
                <a:cs typeface="Arial"/>
              </a:rPr>
              <a:t>handle-pruning</a:t>
            </a:r>
            <a:r>
              <a:rPr sz="2300" spc="-4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26728" y="2821866"/>
            <a:ext cx="452005" cy="207869"/>
          </a:xfrm>
          <a:custGeom>
            <a:avLst/>
            <a:gdLst/>
            <a:ahLst/>
            <a:cxnLst/>
            <a:rect l="l" t="t" r="r" b="b"/>
            <a:pathLst>
              <a:path w="497204" h="235585">
                <a:moveTo>
                  <a:pt x="85344" y="0"/>
                </a:moveTo>
                <a:lnTo>
                  <a:pt x="0" y="2286"/>
                </a:lnTo>
                <a:lnTo>
                  <a:pt x="53340" y="68580"/>
                </a:lnTo>
                <a:lnTo>
                  <a:pt x="53340" y="26670"/>
                </a:lnTo>
                <a:lnTo>
                  <a:pt x="55625" y="24384"/>
                </a:lnTo>
                <a:lnTo>
                  <a:pt x="59435" y="24384"/>
                </a:lnTo>
                <a:lnTo>
                  <a:pt x="71374" y="29934"/>
                </a:lnTo>
                <a:lnTo>
                  <a:pt x="85344" y="0"/>
                </a:lnTo>
                <a:close/>
              </a:path>
              <a:path w="497204" h="235585">
                <a:moveTo>
                  <a:pt x="71374" y="29934"/>
                </a:moveTo>
                <a:lnTo>
                  <a:pt x="59435" y="24384"/>
                </a:lnTo>
                <a:lnTo>
                  <a:pt x="55625" y="24384"/>
                </a:lnTo>
                <a:lnTo>
                  <a:pt x="53340" y="26670"/>
                </a:lnTo>
                <a:lnTo>
                  <a:pt x="53340" y="30480"/>
                </a:lnTo>
                <a:lnTo>
                  <a:pt x="55625" y="33528"/>
                </a:lnTo>
                <a:lnTo>
                  <a:pt x="67188" y="38903"/>
                </a:lnTo>
                <a:lnTo>
                  <a:pt x="71374" y="29934"/>
                </a:lnTo>
                <a:close/>
              </a:path>
              <a:path w="497204" h="235585">
                <a:moveTo>
                  <a:pt x="67188" y="38903"/>
                </a:moveTo>
                <a:lnTo>
                  <a:pt x="55625" y="33528"/>
                </a:lnTo>
                <a:lnTo>
                  <a:pt x="53340" y="30480"/>
                </a:lnTo>
                <a:lnTo>
                  <a:pt x="53340" y="68580"/>
                </a:lnTo>
                <a:lnTo>
                  <a:pt x="67188" y="38903"/>
                </a:lnTo>
                <a:close/>
              </a:path>
              <a:path w="497204" h="235585">
                <a:moveTo>
                  <a:pt x="496824" y="229362"/>
                </a:moveTo>
                <a:lnTo>
                  <a:pt x="493775" y="226313"/>
                </a:lnTo>
                <a:lnTo>
                  <a:pt x="71374" y="29934"/>
                </a:lnTo>
                <a:lnTo>
                  <a:pt x="67188" y="38903"/>
                </a:lnTo>
                <a:lnTo>
                  <a:pt x="489966" y="235458"/>
                </a:lnTo>
                <a:lnTo>
                  <a:pt x="493775" y="235458"/>
                </a:lnTo>
                <a:lnTo>
                  <a:pt x="496061" y="233172"/>
                </a:lnTo>
                <a:lnTo>
                  <a:pt x="496824" y="2293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72816" y="2454984"/>
            <a:ext cx="6570983" cy="3339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003">
              <a:lnSpc>
                <a:spcPts val="1328"/>
              </a:lnSpc>
              <a:tabLst>
                <a:tab pos="1173319" algn="l"/>
                <a:tab pos="1742028" algn="l"/>
                <a:tab pos="2310168" algn="l"/>
                <a:tab pos="3004244" algn="l"/>
              </a:tabLst>
            </a:pPr>
            <a:r>
              <a:rPr sz="1400" dirty="0">
                <a:latin typeface="Times New Roman"/>
                <a:cs typeface="Times New Roman"/>
              </a:rPr>
              <a:t>rm	rm	rm	rm	rm</a:t>
            </a:r>
            <a:endParaRPr sz="1400">
              <a:latin typeface="Times New Roman"/>
              <a:cs typeface="Times New Roman"/>
            </a:endParaRPr>
          </a:p>
          <a:p>
            <a:pPr marL="319115">
              <a:lnSpc>
                <a:spcPts val="2405"/>
              </a:lnSpc>
            </a:pPr>
            <a:r>
              <a:rPr sz="2300" dirty="0">
                <a:latin typeface="Arial"/>
                <a:cs typeface="Arial"/>
              </a:rPr>
              <a:t>S=</a:t>
            </a:r>
            <a:r>
              <a:rPr sz="2300" dirty="0">
                <a:latin typeface="Symbol"/>
                <a:cs typeface="Symbol"/>
              </a:rPr>
              <a:t></a:t>
            </a:r>
            <a:r>
              <a:rPr sz="2300" baseline="-22875" dirty="0">
                <a:latin typeface="Arial"/>
                <a:cs typeface="Arial"/>
              </a:rPr>
              <a:t>0 </a:t>
            </a:r>
            <a:r>
              <a:rPr sz="2300" spc="-4" dirty="0">
                <a:latin typeface="Symbol"/>
                <a:cs typeface="Symbol"/>
              </a:rPr>
              <a:t>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</a:t>
            </a:r>
            <a:r>
              <a:rPr sz="2300" baseline="-22875" dirty="0">
                <a:latin typeface="Arial"/>
                <a:cs typeface="Arial"/>
              </a:rPr>
              <a:t>1 </a:t>
            </a:r>
            <a:r>
              <a:rPr sz="2300" spc="-4" dirty="0">
                <a:latin typeface="Symbol"/>
                <a:cs typeface="Symbol"/>
              </a:rPr>
              <a:t>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</a:t>
            </a:r>
            <a:r>
              <a:rPr sz="2300" baseline="-22875" dirty="0">
                <a:latin typeface="Arial"/>
                <a:cs typeface="Arial"/>
              </a:rPr>
              <a:t>2  </a:t>
            </a:r>
            <a:r>
              <a:rPr sz="2300" spc="-4" dirty="0">
                <a:latin typeface="Symbol"/>
                <a:cs typeface="Symbol"/>
              </a:rPr>
              <a:t>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Arial"/>
                <a:cs typeface="Arial"/>
              </a:rPr>
              <a:t>... </a:t>
            </a:r>
            <a:r>
              <a:rPr sz="2300" spc="-4" dirty="0">
                <a:latin typeface="Symbol"/>
                <a:cs typeface="Symbol"/>
              </a:rPr>
              <a:t>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Symbol"/>
                <a:cs typeface="Symbol"/>
              </a:rPr>
              <a:t></a:t>
            </a:r>
            <a:r>
              <a:rPr sz="2300" spc="-6" baseline="-22875" dirty="0">
                <a:latin typeface="Arial"/>
                <a:cs typeface="Arial"/>
              </a:rPr>
              <a:t>n-1 </a:t>
            </a:r>
            <a:r>
              <a:rPr sz="2300" spc="-4" dirty="0">
                <a:latin typeface="Symbol"/>
                <a:cs typeface="Symbol"/>
              </a:rPr>
              <a:t></a:t>
            </a:r>
            <a:r>
              <a:rPr sz="2300" spc="-4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Symbol"/>
                <a:cs typeface="Symbol"/>
              </a:rPr>
              <a:t></a:t>
            </a:r>
            <a:r>
              <a:rPr sz="2300" spc="-6" baseline="-22875" dirty="0">
                <a:latin typeface="Arial"/>
                <a:cs typeface="Arial"/>
              </a:rPr>
              <a:t>n</a:t>
            </a:r>
            <a:r>
              <a:rPr sz="2300" spc="-4" dirty="0">
                <a:latin typeface="Arial"/>
                <a:cs typeface="Arial"/>
              </a:rPr>
              <a:t>=</a:t>
            </a:r>
            <a:r>
              <a:rPr sz="2300" spc="-85" dirty="0">
                <a:latin typeface="Arial"/>
                <a:cs typeface="Arial"/>
              </a:rPr>
              <a:t> </a:t>
            </a:r>
            <a:r>
              <a:rPr sz="2300" spc="-4" dirty="0">
                <a:latin typeface="Symbol"/>
                <a:cs typeface="Symbol"/>
              </a:rPr>
              <a:t></a:t>
            </a:r>
            <a:endParaRPr sz="2300">
              <a:latin typeface="Symbol"/>
              <a:cs typeface="Symbol"/>
            </a:endParaRPr>
          </a:p>
          <a:p>
            <a:pPr marR="4559" algn="r">
              <a:spcBef>
                <a:spcPts val="543"/>
              </a:spcBef>
            </a:pPr>
            <a:r>
              <a:rPr sz="2300" spc="-4" dirty="0">
                <a:latin typeface="Arial"/>
                <a:cs typeface="Arial"/>
              </a:rPr>
              <a:t>input</a:t>
            </a:r>
            <a:r>
              <a:rPr sz="2300" spc="-54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string</a:t>
            </a:r>
            <a:endParaRPr sz="2300">
              <a:latin typeface="Arial"/>
              <a:cs typeface="Arial"/>
            </a:endParaRPr>
          </a:p>
          <a:p>
            <a:pPr>
              <a:spcBef>
                <a:spcPts val="31"/>
              </a:spcBef>
            </a:pPr>
            <a:endParaRPr sz="3400">
              <a:latin typeface="Times New Roman"/>
              <a:cs typeface="Times New Roman"/>
            </a:endParaRPr>
          </a:p>
          <a:p>
            <a:pPr marL="319115" marR="928284" indent="-307718"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Start from </a:t>
            </a:r>
            <a:r>
              <a:rPr sz="2300" dirty="0">
                <a:latin typeface="Symbol"/>
                <a:cs typeface="Symbol"/>
              </a:rPr>
              <a:t></a:t>
            </a:r>
            <a:r>
              <a:rPr sz="2300" baseline="-22875" dirty="0">
                <a:latin typeface="Arial"/>
                <a:cs typeface="Arial"/>
              </a:rPr>
              <a:t>n</a:t>
            </a:r>
            <a:r>
              <a:rPr sz="2300" dirty="0">
                <a:latin typeface="Arial"/>
                <a:cs typeface="Arial"/>
              </a:rPr>
              <a:t>, </a:t>
            </a:r>
            <a:r>
              <a:rPr sz="2300" spc="-4" dirty="0">
                <a:latin typeface="Arial"/>
                <a:cs typeface="Arial"/>
              </a:rPr>
              <a:t>find a handle A</a:t>
            </a:r>
            <a:r>
              <a:rPr sz="2300" spc="-6" baseline="-22875" dirty="0">
                <a:latin typeface="Arial"/>
                <a:cs typeface="Arial"/>
              </a:rPr>
              <a:t>n</a:t>
            </a:r>
            <a:r>
              <a:rPr sz="2300" spc="-4" dirty="0">
                <a:latin typeface="Symbol"/>
                <a:cs typeface="Symbol"/>
              </a:rPr>
              <a:t></a:t>
            </a:r>
            <a:r>
              <a:rPr sz="2300" spc="-6" baseline="-22875" dirty="0">
                <a:latin typeface="Arial"/>
                <a:cs typeface="Arial"/>
              </a:rPr>
              <a:t>n </a:t>
            </a:r>
            <a:r>
              <a:rPr sz="2300" spc="-4" dirty="0">
                <a:latin typeface="Arial"/>
                <a:cs typeface="Arial"/>
              </a:rPr>
              <a:t>in </a:t>
            </a:r>
            <a:r>
              <a:rPr sz="2300" dirty="0">
                <a:latin typeface="Symbol"/>
                <a:cs typeface="Symbol"/>
              </a:rPr>
              <a:t></a:t>
            </a:r>
            <a:r>
              <a:rPr sz="2300" baseline="-22875" dirty="0">
                <a:latin typeface="Arial"/>
                <a:cs typeface="Arial"/>
              </a:rPr>
              <a:t>n</a:t>
            </a:r>
            <a:r>
              <a:rPr sz="2300" dirty="0">
                <a:latin typeface="Arial"/>
                <a:cs typeface="Arial"/>
              </a:rPr>
              <a:t>,  </a:t>
            </a:r>
            <a:r>
              <a:rPr sz="2300" spc="-4" dirty="0">
                <a:latin typeface="Arial"/>
                <a:cs typeface="Arial"/>
              </a:rPr>
              <a:t>and replace </a:t>
            </a:r>
            <a:r>
              <a:rPr sz="2300" dirty="0">
                <a:latin typeface="Symbol"/>
                <a:cs typeface="Symbol"/>
              </a:rPr>
              <a:t></a:t>
            </a:r>
            <a:r>
              <a:rPr sz="2300" baseline="-22875" dirty="0">
                <a:latin typeface="Arial"/>
                <a:cs typeface="Arial"/>
              </a:rPr>
              <a:t>n  </a:t>
            </a:r>
            <a:r>
              <a:rPr sz="2300" spc="-4" dirty="0">
                <a:latin typeface="Arial"/>
                <a:cs typeface="Arial"/>
              </a:rPr>
              <a:t>in by </a:t>
            </a:r>
            <a:r>
              <a:rPr sz="2300" dirty="0">
                <a:latin typeface="Arial"/>
                <a:cs typeface="Arial"/>
              </a:rPr>
              <a:t>A</a:t>
            </a:r>
            <a:r>
              <a:rPr sz="2300" baseline="-22875" dirty="0">
                <a:latin typeface="Arial"/>
                <a:cs typeface="Arial"/>
              </a:rPr>
              <a:t>n  </a:t>
            </a:r>
            <a:r>
              <a:rPr sz="2300" spc="-4" dirty="0">
                <a:latin typeface="Arial"/>
                <a:cs typeface="Arial"/>
              </a:rPr>
              <a:t>to get</a:t>
            </a:r>
            <a:r>
              <a:rPr sz="2300" spc="-377" dirty="0">
                <a:latin typeface="Arial"/>
                <a:cs typeface="Arial"/>
              </a:rPr>
              <a:t> </a:t>
            </a:r>
            <a:r>
              <a:rPr sz="2300" dirty="0">
                <a:latin typeface="Symbol"/>
                <a:cs typeface="Symbol"/>
              </a:rPr>
              <a:t></a:t>
            </a:r>
            <a:r>
              <a:rPr sz="2300" baseline="-22875" dirty="0">
                <a:latin typeface="Arial"/>
                <a:cs typeface="Arial"/>
              </a:rPr>
              <a:t>n-1</a:t>
            </a:r>
            <a:r>
              <a:rPr sz="2300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 marL="319115" marR="1328888" indent="-307718">
              <a:spcBef>
                <a:spcPts val="565"/>
              </a:spcBef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dirty="0">
                <a:latin typeface="Arial"/>
                <a:cs typeface="Arial"/>
              </a:rPr>
              <a:t>Then find </a:t>
            </a:r>
            <a:r>
              <a:rPr sz="2300" spc="-4" dirty="0">
                <a:latin typeface="Arial"/>
                <a:cs typeface="Arial"/>
              </a:rPr>
              <a:t>a </a:t>
            </a:r>
            <a:r>
              <a:rPr sz="2300" dirty="0">
                <a:latin typeface="Arial"/>
                <a:cs typeface="Arial"/>
              </a:rPr>
              <a:t>handle </a:t>
            </a:r>
            <a:r>
              <a:rPr sz="2300" spc="-4" dirty="0">
                <a:latin typeface="Arial"/>
                <a:cs typeface="Arial"/>
              </a:rPr>
              <a:t>A</a:t>
            </a:r>
            <a:r>
              <a:rPr sz="2300" spc="-6" baseline="-22875" dirty="0">
                <a:latin typeface="Arial"/>
                <a:cs typeface="Arial"/>
              </a:rPr>
              <a:t>n-1</a:t>
            </a:r>
            <a:r>
              <a:rPr sz="2300" spc="-4" dirty="0">
                <a:latin typeface="Symbol"/>
                <a:cs typeface="Symbol"/>
              </a:rPr>
              <a:t></a:t>
            </a:r>
            <a:r>
              <a:rPr sz="2300" spc="-6" baseline="-22875" dirty="0">
                <a:latin typeface="Arial"/>
                <a:cs typeface="Arial"/>
              </a:rPr>
              <a:t>n-1 </a:t>
            </a:r>
            <a:r>
              <a:rPr sz="2300" dirty="0">
                <a:latin typeface="Arial"/>
                <a:cs typeface="Arial"/>
              </a:rPr>
              <a:t>in </a:t>
            </a:r>
            <a:r>
              <a:rPr sz="2300" dirty="0">
                <a:latin typeface="Symbol"/>
                <a:cs typeface="Symbol"/>
              </a:rPr>
              <a:t></a:t>
            </a:r>
            <a:r>
              <a:rPr sz="2300" baseline="-22875" dirty="0">
                <a:latin typeface="Arial"/>
                <a:cs typeface="Arial"/>
              </a:rPr>
              <a:t>n-1</a:t>
            </a:r>
            <a:r>
              <a:rPr sz="2300" dirty="0">
                <a:latin typeface="Arial"/>
                <a:cs typeface="Arial"/>
              </a:rPr>
              <a:t>,  </a:t>
            </a:r>
            <a:r>
              <a:rPr sz="2300" spc="-4" dirty="0">
                <a:latin typeface="Arial"/>
                <a:cs typeface="Arial"/>
              </a:rPr>
              <a:t>and replace </a:t>
            </a:r>
            <a:r>
              <a:rPr sz="2300" dirty="0">
                <a:latin typeface="Symbol"/>
                <a:cs typeface="Symbol"/>
              </a:rPr>
              <a:t></a:t>
            </a:r>
            <a:r>
              <a:rPr sz="2300" baseline="-22875" dirty="0">
                <a:latin typeface="Arial"/>
                <a:cs typeface="Arial"/>
              </a:rPr>
              <a:t>n-1  </a:t>
            </a:r>
            <a:r>
              <a:rPr sz="2300" spc="-4" dirty="0">
                <a:latin typeface="Arial"/>
                <a:cs typeface="Arial"/>
              </a:rPr>
              <a:t>in by </a:t>
            </a:r>
            <a:r>
              <a:rPr sz="2300" dirty="0">
                <a:latin typeface="Arial"/>
                <a:cs typeface="Arial"/>
              </a:rPr>
              <a:t>A</a:t>
            </a:r>
            <a:r>
              <a:rPr sz="2300" baseline="-22875" dirty="0">
                <a:latin typeface="Arial"/>
                <a:cs typeface="Arial"/>
              </a:rPr>
              <a:t>n-1  </a:t>
            </a:r>
            <a:r>
              <a:rPr sz="2300" spc="-4" dirty="0">
                <a:latin typeface="Arial"/>
                <a:cs typeface="Arial"/>
              </a:rPr>
              <a:t>to get</a:t>
            </a:r>
            <a:r>
              <a:rPr sz="2300" spc="-377" dirty="0">
                <a:latin typeface="Arial"/>
                <a:cs typeface="Arial"/>
              </a:rPr>
              <a:t> </a:t>
            </a:r>
            <a:r>
              <a:rPr sz="2300" dirty="0">
                <a:latin typeface="Symbol"/>
                <a:cs typeface="Symbol"/>
              </a:rPr>
              <a:t></a:t>
            </a:r>
            <a:r>
              <a:rPr sz="2300" baseline="-22875" dirty="0">
                <a:latin typeface="Arial"/>
                <a:cs typeface="Arial"/>
              </a:rPr>
              <a:t>n-2</a:t>
            </a:r>
            <a:r>
              <a:rPr sz="2300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 marL="319115" indent="-307718">
              <a:spcBef>
                <a:spcPts val="543"/>
              </a:spcBef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Repeat this, until we reach</a:t>
            </a:r>
            <a:r>
              <a:rPr sz="2300" spc="13" dirty="0">
                <a:latin typeface="Arial"/>
                <a:cs typeface="Arial"/>
              </a:rPr>
              <a:t> </a:t>
            </a:r>
            <a:r>
              <a:rPr sz="2300" spc="-4" dirty="0">
                <a:latin typeface="Arial"/>
                <a:cs typeface="Arial"/>
              </a:rPr>
              <a:t>S.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35024" y="1984562"/>
            <a:ext cx="252210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>
                <a:latin typeface="Arial"/>
                <a:cs typeface="Arial"/>
              </a:rPr>
              <a:t>n-th right-sentential</a:t>
            </a:r>
            <a:r>
              <a:rPr spc="-1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form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90110" y="2214730"/>
            <a:ext cx="697345" cy="475129"/>
          </a:xfrm>
          <a:custGeom>
            <a:avLst/>
            <a:gdLst/>
            <a:ahLst/>
            <a:cxnLst/>
            <a:rect l="l" t="t" r="r" b="b"/>
            <a:pathLst>
              <a:path w="767079" h="538480">
                <a:moveTo>
                  <a:pt x="59638" y="490514"/>
                </a:moveTo>
                <a:lnTo>
                  <a:pt x="40386" y="463295"/>
                </a:lnTo>
                <a:lnTo>
                  <a:pt x="0" y="537971"/>
                </a:lnTo>
                <a:lnTo>
                  <a:pt x="47243" y="531162"/>
                </a:lnTo>
                <a:lnTo>
                  <a:pt x="47243" y="500633"/>
                </a:lnTo>
                <a:lnTo>
                  <a:pt x="49529" y="497585"/>
                </a:lnTo>
                <a:lnTo>
                  <a:pt x="59638" y="490514"/>
                </a:lnTo>
                <a:close/>
              </a:path>
              <a:path w="767079" h="538480">
                <a:moveTo>
                  <a:pt x="65009" y="498108"/>
                </a:moveTo>
                <a:lnTo>
                  <a:pt x="59638" y="490514"/>
                </a:lnTo>
                <a:lnTo>
                  <a:pt x="49529" y="497585"/>
                </a:lnTo>
                <a:lnTo>
                  <a:pt x="47243" y="500633"/>
                </a:lnTo>
                <a:lnTo>
                  <a:pt x="48005" y="504444"/>
                </a:lnTo>
                <a:lnTo>
                  <a:pt x="51053" y="505967"/>
                </a:lnTo>
                <a:lnTo>
                  <a:pt x="54863" y="505205"/>
                </a:lnTo>
                <a:lnTo>
                  <a:pt x="65009" y="498108"/>
                </a:lnTo>
                <a:close/>
              </a:path>
              <a:path w="767079" h="538480">
                <a:moveTo>
                  <a:pt x="84581" y="525779"/>
                </a:moveTo>
                <a:lnTo>
                  <a:pt x="65009" y="498108"/>
                </a:lnTo>
                <a:lnTo>
                  <a:pt x="54863" y="505205"/>
                </a:lnTo>
                <a:lnTo>
                  <a:pt x="51053" y="505967"/>
                </a:lnTo>
                <a:lnTo>
                  <a:pt x="48005" y="504444"/>
                </a:lnTo>
                <a:lnTo>
                  <a:pt x="47243" y="500633"/>
                </a:lnTo>
                <a:lnTo>
                  <a:pt x="47243" y="531162"/>
                </a:lnTo>
                <a:lnTo>
                  <a:pt x="84581" y="525779"/>
                </a:lnTo>
                <a:close/>
              </a:path>
              <a:path w="767079" h="538480">
                <a:moveTo>
                  <a:pt x="766572" y="5333"/>
                </a:moveTo>
                <a:lnTo>
                  <a:pt x="765809" y="1523"/>
                </a:lnTo>
                <a:lnTo>
                  <a:pt x="762761" y="0"/>
                </a:lnTo>
                <a:lnTo>
                  <a:pt x="759713" y="761"/>
                </a:lnTo>
                <a:lnTo>
                  <a:pt x="59638" y="490514"/>
                </a:lnTo>
                <a:lnTo>
                  <a:pt x="65009" y="498108"/>
                </a:lnTo>
                <a:lnTo>
                  <a:pt x="765048" y="8381"/>
                </a:lnTo>
                <a:lnTo>
                  <a:pt x="766572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/>
              <a:t>Shift-Reduce</a:t>
            </a:r>
            <a:r>
              <a:rPr spc="-22" dirty="0"/>
              <a:t> </a:t>
            </a:r>
            <a:r>
              <a:rPr spc="-4" dirty="0"/>
              <a:t>Parsing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1" y="1295400"/>
            <a:ext cx="7718816" cy="50532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115" marR="267259" indent="-307718"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Bottom-up parsing is also known as </a:t>
            </a:r>
            <a:r>
              <a:rPr sz="2300" b="1" spc="-4" dirty="0">
                <a:solidFill>
                  <a:srgbClr val="CC3300"/>
                </a:solidFill>
                <a:latin typeface="Arial"/>
                <a:cs typeface="Arial"/>
              </a:rPr>
              <a:t>shift-reduce  parsing </a:t>
            </a:r>
            <a:r>
              <a:rPr sz="2300" spc="-4" dirty="0">
                <a:latin typeface="Arial"/>
                <a:cs typeface="Arial"/>
              </a:rPr>
              <a:t>because its two main actions are shift and  reduce.</a:t>
            </a:r>
            <a:endParaRPr sz="2300">
              <a:latin typeface="Arial"/>
              <a:cs typeface="Arial"/>
            </a:endParaRPr>
          </a:p>
          <a:p>
            <a:pPr marL="319115" indent="-307718">
              <a:spcBef>
                <a:spcPts val="565"/>
              </a:spcBef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data structures: </a:t>
            </a:r>
            <a:r>
              <a:rPr sz="2300" spc="-4" dirty="0">
                <a:solidFill>
                  <a:srgbClr val="7030A0"/>
                </a:solidFill>
                <a:latin typeface="Arial"/>
                <a:cs typeface="Arial"/>
              </a:rPr>
              <a:t>input-string</a:t>
            </a:r>
            <a:r>
              <a:rPr sz="2300" spc="-4" dirty="0">
                <a:latin typeface="Arial"/>
                <a:cs typeface="Arial"/>
              </a:rPr>
              <a:t> and</a:t>
            </a:r>
            <a:r>
              <a:rPr sz="2300" spc="45" dirty="0">
                <a:latin typeface="Arial"/>
                <a:cs typeface="Arial"/>
              </a:rPr>
              <a:t> </a:t>
            </a:r>
            <a:r>
              <a:rPr sz="2300" spc="-4" dirty="0">
                <a:solidFill>
                  <a:srgbClr val="7030A0"/>
                </a:solidFill>
                <a:latin typeface="Arial"/>
                <a:cs typeface="Arial"/>
              </a:rPr>
              <a:t>stack</a:t>
            </a:r>
            <a:endParaRPr sz="2300">
              <a:solidFill>
                <a:srgbClr val="7030A0"/>
              </a:solidFill>
              <a:latin typeface="Arial"/>
              <a:cs typeface="Arial"/>
            </a:endParaRPr>
          </a:p>
          <a:p>
            <a:pPr marL="319115" indent="-307718">
              <a:spcBef>
                <a:spcPts val="565"/>
              </a:spcBef>
              <a:buClr>
                <a:srgbClr val="CC3300"/>
              </a:buClr>
              <a:buChar char="•"/>
              <a:tabLst>
                <a:tab pos="319685" algn="l"/>
              </a:tabLst>
            </a:pPr>
            <a:r>
              <a:rPr sz="2300" spc="-4" dirty="0">
                <a:latin typeface="Arial"/>
                <a:cs typeface="Arial"/>
              </a:rPr>
              <a:t>Operations</a:t>
            </a:r>
            <a:endParaRPr sz="2300">
              <a:latin typeface="Arial"/>
              <a:cs typeface="Arial"/>
            </a:endParaRPr>
          </a:p>
          <a:p>
            <a:pPr marL="678120" marR="450750" lvl="1" indent="-256432">
              <a:spcBef>
                <a:spcPts val="507"/>
              </a:spcBef>
              <a:buClr>
                <a:srgbClr val="CC3300"/>
              </a:buClr>
              <a:buChar char="–"/>
              <a:tabLst>
                <a:tab pos="678690" algn="l"/>
              </a:tabLst>
            </a:pPr>
            <a:r>
              <a:rPr sz="2200" spc="-4" dirty="0">
                <a:latin typeface="Arial"/>
                <a:cs typeface="Arial"/>
              </a:rPr>
              <a:t>At each </a:t>
            </a:r>
            <a:r>
              <a:rPr sz="2200" dirty="0">
                <a:solidFill>
                  <a:srgbClr val="CC3300"/>
                </a:solidFill>
                <a:latin typeface="Arial"/>
                <a:cs typeface="Arial"/>
              </a:rPr>
              <a:t>shift </a:t>
            </a:r>
            <a:r>
              <a:rPr sz="2200" dirty="0">
                <a:latin typeface="Arial"/>
                <a:cs typeface="Arial"/>
              </a:rPr>
              <a:t>action, the current </a:t>
            </a:r>
            <a:r>
              <a:rPr sz="2200" spc="-4" dirty="0">
                <a:latin typeface="Arial"/>
                <a:cs typeface="Arial"/>
              </a:rPr>
              <a:t>symbol in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49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input  string is pushed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4" dirty="0">
                <a:latin typeface="Arial"/>
                <a:cs typeface="Arial"/>
              </a:rPr>
              <a:t>a</a:t>
            </a:r>
            <a:r>
              <a:rPr sz="2200" spc="-36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stack.</a:t>
            </a:r>
            <a:endParaRPr sz="2200">
              <a:latin typeface="Arial"/>
              <a:cs typeface="Arial"/>
            </a:endParaRPr>
          </a:p>
          <a:p>
            <a:pPr marL="678120" marR="4559" lvl="1" indent="-256432">
              <a:spcBef>
                <a:spcPts val="512"/>
              </a:spcBef>
              <a:buClr>
                <a:srgbClr val="CC3300"/>
              </a:buClr>
              <a:buChar char="–"/>
              <a:tabLst>
                <a:tab pos="678690" algn="l"/>
              </a:tabLst>
            </a:pPr>
            <a:r>
              <a:rPr sz="2200" spc="-4" dirty="0">
                <a:latin typeface="Arial"/>
                <a:cs typeface="Arial"/>
              </a:rPr>
              <a:t>At each </a:t>
            </a:r>
            <a:r>
              <a:rPr sz="2200" spc="-4" dirty="0">
                <a:solidFill>
                  <a:srgbClr val="CC3300"/>
                </a:solidFill>
                <a:latin typeface="Arial"/>
                <a:cs typeface="Arial"/>
              </a:rPr>
              <a:t>reduction </a:t>
            </a:r>
            <a:r>
              <a:rPr sz="2200" spc="-4" dirty="0">
                <a:latin typeface="Arial"/>
                <a:cs typeface="Arial"/>
              </a:rPr>
              <a:t>step, the symbols at the top of the  </a:t>
            </a:r>
            <a:r>
              <a:rPr sz="2200" dirty="0">
                <a:latin typeface="Arial"/>
                <a:cs typeface="Arial"/>
              </a:rPr>
              <a:t>stack (this </a:t>
            </a:r>
            <a:r>
              <a:rPr sz="2200" spc="-4" dirty="0">
                <a:latin typeface="Arial"/>
                <a:cs typeface="Arial"/>
              </a:rPr>
              <a:t>symbol sequence is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4" dirty="0">
                <a:latin typeface="Arial"/>
                <a:cs typeface="Arial"/>
              </a:rPr>
              <a:t>right side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4" dirty="0">
                <a:latin typeface="Arial"/>
                <a:cs typeface="Arial"/>
              </a:rPr>
              <a:t>a  production) will replaced by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4" dirty="0">
                <a:latin typeface="Arial"/>
                <a:cs typeface="Arial"/>
              </a:rPr>
              <a:t>non-terminal </a:t>
            </a:r>
            <a:r>
              <a:rPr sz="2200" dirty="0">
                <a:latin typeface="Arial"/>
                <a:cs typeface="Arial"/>
              </a:rPr>
              <a:t>at the left  </a:t>
            </a:r>
            <a:r>
              <a:rPr sz="2200" spc="-4" dirty="0">
                <a:latin typeface="Arial"/>
                <a:cs typeface="Arial"/>
              </a:rPr>
              <a:t>side of that</a:t>
            </a:r>
            <a:r>
              <a:rPr sz="2200" spc="-22" dirty="0">
                <a:latin typeface="Arial"/>
                <a:cs typeface="Arial"/>
              </a:rPr>
              <a:t> </a:t>
            </a:r>
            <a:r>
              <a:rPr sz="2200" spc="-9" dirty="0">
                <a:latin typeface="Arial"/>
                <a:cs typeface="Arial"/>
              </a:rPr>
              <a:t>production.</a:t>
            </a:r>
            <a:endParaRPr sz="2200">
              <a:latin typeface="Arial"/>
              <a:cs typeface="Arial"/>
            </a:endParaRPr>
          </a:p>
          <a:p>
            <a:pPr marL="677550" lvl="1" indent="-255862">
              <a:spcBef>
                <a:spcPts val="512"/>
              </a:spcBef>
              <a:buChar char="–"/>
              <a:tabLst>
                <a:tab pos="678120" algn="l"/>
              </a:tabLst>
            </a:pPr>
            <a:r>
              <a:rPr sz="2200" dirty="0">
                <a:solidFill>
                  <a:srgbClr val="CC3300"/>
                </a:solidFill>
                <a:latin typeface="Arial"/>
                <a:cs typeface="Arial"/>
              </a:rPr>
              <a:t>Accept: </a:t>
            </a:r>
            <a:r>
              <a:rPr sz="2200" spc="-4" dirty="0">
                <a:latin typeface="Arial"/>
                <a:cs typeface="Arial"/>
              </a:rPr>
              <a:t>Announce </a:t>
            </a:r>
            <a:r>
              <a:rPr sz="2200" dirty="0">
                <a:latin typeface="Arial"/>
                <a:cs typeface="Arial"/>
              </a:rPr>
              <a:t>successful </a:t>
            </a:r>
            <a:r>
              <a:rPr sz="2200" spc="-4" dirty="0">
                <a:latin typeface="Arial"/>
                <a:cs typeface="Arial"/>
              </a:rPr>
              <a:t>completion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18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parsing</a:t>
            </a:r>
            <a:endParaRPr sz="2200">
              <a:latin typeface="Arial"/>
              <a:cs typeface="Arial"/>
            </a:endParaRPr>
          </a:p>
          <a:p>
            <a:pPr marL="677550" lvl="1" indent="-255862">
              <a:spcBef>
                <a:spcPts val="512"/>
              </a:spcBef>
              <a:buChar char="–"/>
              <a:tabLst>
                <a:tab pos="678120" algn="l"/>
              </a:tabLst>
            </a:pPr>
            <a:r>
              <a:rPr sz="2200" spc="-4" dirty="0">
                <a:solidFill>
                  <a:srgbClr val="CC3300"/>
                </a:solidFill>
                <a:latin typeface="Arial"/>
                <a:cs typeface="Arial"/>
              </a:rPr>
              <a:t>Error: </a:t>
            </a:r>
            <a:r>
              <a:rPr sz="2200" spc="-4" dirty="0">
                <a:latin typeface="Arial"/>
                <a:cs typeface="Arial"/>
              </a:rPr>
              <a:t>Discover a </a:t>
            </a:r>
            <a:r>
              <a:rPr sz="2200" dirty="0">
                <a:latin typeface="Arial"/>
                <a:cs typeface="Arial"/>
              </a:rPr>
              <a:t>syntax </a:t>
            </a:r>
            <a:r>
              <a:rPr sz="2200" spc="-4" dirty="0">
                <a:latin typeface="Arial"/>
                <a:cs typeface="Arial"/>
              </a:rPr>
              <a:t>error and call error</a:t>
            </a:r>
            <a:r>
              <a:rPr sz="2200" spc="85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recovery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92596E-0734-4DB7-8530-DFF292BC5BA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336</TotalTime>
  <Words>2814</Words>
  <Application>Microsoft Office PowerPoint</Application>
  <PresentationFormat>On-screen Show (4:3)</PresentationFormat>
  <Paragraphs>873</Paragraphs>
  <Slides>55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Oriel</vt:lpstr>
      <vt:lpstr>Slide 1</vt:lpstr>
      <vt:lpstr>Bottom-Up Parsing</vt:lpstr>
      <vt:lpstr>Rightmost Derivation</vt:lpstr>
      <vt:lpstr>Rightmost Derivation In Reverse</vt:lpstr>
      <vt:lpstr>Rightmost Derivation In reverse</vt:lpstr>
      <vt:lpstr>Slide 6</vt:lpstr>
      <vt:lpstr>Handle</vt:lpstr>
      <vt:lpstr>Handle Pruning</vt:lpstr>
      <vt:lpstr>Shift-Reduce Parsing</vt:lpstr>
      <vt:lpstr>Shift Reduce Parsing</vt:lpstr>
      <vt:lpstr>Shift Reduce Parsing</vt:lpstr>
      <vt:lpstr>Shift Reduce Parsing</vt:lpstr>
      <vt:lpstr>Shift Reduce Parsing</vt:lpstr>
      <vt:lpstr>Shift Reduce Parsing</vt:lpstr>
      <vt:lpstr>Shift Reduce Parsing</vt:lpstr>
      <vt:lpstr>Shift Reduce Parsing</vt:lpstr>
      <vt:lpstr>Shift Reduce Parsing</vt:lpstr>
      <vt:lpstr>Shift Reduce Parsing</vt:lpstr>
      <vt:lpstr>Example Shift-Reduce Parsing</vt:lpstr>
      <vt:lpstr>Shift-Reduce Parsing</vt:lpstr>
      <vt:lpstr>Shift-Reduce Parsing</vt:lpstr>
      <vt:lpstr>Conflicts During Shift-Reduce Parsing</vt:lpstr>
      <vt:lpstr>Shift-Reduce Conflict in Ambiguous Grammar</vt:lpstr>
      <vt:lpstr>Reduce-Reduce Conflict in Ambiguous Grammar</vt:lpstr>
      <vt:lpstr>Shift-Reduce Parsers</vt:lpstr>
      <vt:lpstr>LR Parsers</vt:lpstr>
      <vt:lpstr>LL vs. LR</vt:lpstr>
      <vt:lpstr>LR Parsing Algorithm</vt:lpstr>
      <vt:lpstr>A Configuration of LR Parsing Algorithm</vt:lpstr>
      <vt:lpstr>Actions of A LR-Parser</vt:lpstr>
      <vt:lpstr>LR Parser Stack(s)</vt:lpstr>
      <vt:lpstr>LR Parser Stack(s)</vt:lpstr>
      <vt:lpstr>Constructing SLR Parsing Tables – LR(0) Item</vt:lpstr>
      <vt:lpstr>Constructing SLR Parsing Tables</vt:lpstr>
      <vt:lpstr>Constructing SLR Parsing Tables – LR(0) Item</vt:lpstr>
      <vt:lpstr>Grammar Augmentation</vt:lpstr>
      <vt:lpstr>The Closure Operation</vt:lpstr>
      <vt:lpstr>The  Closure  Operation -- Example</vt:lpstr>
      <vt:lpstr>GOTO Operation</vt:lpstr>
      <vt:lpstr>Construction of The Canonical LR(0) Collection (CC)</vt:lpstr>
      <vt:lpstr>The Canonical LR(0) Collection -- Example</vt:lpstr>
      <vt:lpstr>Transition Diagram (DFA) of Goto Function</vt:lpstr>
      <vt:lpstr>Constructing SLR Parsing Table (of an augumented grammar G’)</vt:lpstr>
      <vt:lpstr>Parsing Tables of Expression Grammar</vt:lpstr>
      <vt:lpstr>(SLR) Parsing Tables for Expression Grammar</vt:lpstr>
      <vt:lpstr>Example LR Parse: (id+id)*id</vt:lpstr>
      <vt:lpstr>Example LR Parse: (id+id)*id</vt:lpstr>
      <vt:lpstr>Example LR Parse: (id+id)*id</vt:lpstr>
      <vt:lpstr>Actions of A (S)LR-Parser -- Example</vt:lpstr>
      <vt:lpstr>LR Parsing Algorithm</vt:lpstr>
      <vt:lpstr>SLR Grammar: Review</vt:lpstr>
      <vt:lpstr>Conflict Example</vt:lpstr>
      <vt:lpstr>Conflict Example2</vt:lpstr>
      <vt:lpstr>Conflict</vt:lpstr>
      <vt:lpstr>Slide 55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iffat</dc:creator>
  <cp:lastModifiedBy>iffat</cp:lastModifiedBy>
  <cp:revision>31</cp:revision>
  <dcterms:created xsi:type="dcterms:W3CDTF">2015-10-08T13:38:03Z</dcterms:created>
  <dcterms:modified xsi:type="dcterms:W3CDTF">2016-06-05T16:35:47Z</dcterms:modified>
</cp:coreProperties>
</file>