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9"/>
  </p:notesMasterIdLst>
  <p:sldIdLst>
    <p:sldId id="256" r:id="rId2"/>
    <p:sldId id="295" r:id="rId3"/>
    <p:sldId id="296" r:id="rId4"/>
    <p:sldId id="297" r:id="rId5"/>
    <p:sldId id="298" r:id="rId6"/>
    <p:sldId id="299" r:id="rId7"/>
    <p:sldId id="300" r:id="rId8"/>
    <p:sldId id="257" r:id="rId9"/>
    <p:sldId id="258" r:id="rId10"/>
    <p:sldId id="301" r:id="rId11"/>
    <p:sldId id="259" r:id="rId12"/>
    <p:sldId id="260" r:id="rId13"/>
    <p:sldId id="304" r:id="rId14"/>
    <p:sldId id="306" r:id="rId15"/>
    <p:sldId id="307" r:id="rId16"/>
    <p:sldId id="308" r:id="rId17"/>
    <p:sldId id="310" r:id="rId18"/>
    <p:sldId id="261" r:id="rId19"/>
    <p:sldId id="267" r:id="rId20"/>
    <p:sldId id="302" r:id="rId21"/>
    <p:sldId id="268" r:id="rId22"/>
    <p:sldId id="269" r:id="rId23"/>
    <p:sldId id="270" r:id="rId24"/>
    <p:sldId id="271" r:id="rId25"/>
    <p:sldId id="272" r:id="rId26"/>
    <p:sldId id="311" r:id="rId27"/>
    <p:sldId id="312" r:id="rId28"/>
    <p:sldId id="273" r:id="rId29"/>
    <p:sldId id="274" r:id="rId30"/>
    <p:sldId id="275" r:id="rId31"/>
    <p:sldId id="276" r:id="rId32"/>
    <p:sldId id="277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288" r:id="rId42"/>
    <p:sldId id="289" r:id="rId43"/>
    <p:sldId id="290" r:id="rId44"/>
    <p:sldId id="291" r:id="rId45"/>
    <p:sldId id="292" r:id="rId46"/>
    <p:sldId id="293" r:id="rId47"/>
    <p:sldId id="294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C9825B-E960-4987-BC4A-78D8F932AF65}" type="datetimeFigureOut">
              <a:rPr lang="en-US" smtClean="0"/>
              <a:pPr/>
              <a:t>3/22/2016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05071B-C7DD-4563-B2B0-B479F8B213C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C1890D32-6D0E-4F36-AAC0-6ACF20A4BFD1}" type="datetime1">
              <a:rPr lang="en-US" smtClean="0"/>
              <a:pPr/>
              <a:t>3/22/2016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D1BCE-41FC-4930-B934-F306A68B443B}" type="datetime1">
              <a:rPr lang="en-US" smtClean="0"/>
              <a:pPr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EFC8F-2C3D-4796-9B31-6CA2FB16ECCA}" type="datetime1">
              <a:rPr lang="en-US" smtClean="0"/>
              <a:pPr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5056B-6879-415E-B485-C28C5161DE76}" type="datetime1">
              <a:rPr lang="en-US" smtClean="0"/>
              <a:pPr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4E6F5-FD67-494B-9F67-0AB8E5B7FC65}" type="datetime1">
              <a:rPr lang="en-US" smtClean="0"/>
              <a:pPr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D08DC-6954-4CBC-9F53-038F35FC1032}" type="datetime1">
              <a:rPr lang="en-US" smtClean="0"/>
              <a:pPr/>
              <a:t>3/22/2016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6AEF1E5-4163-484E-B901-1EB13ED84EFB}" type="datetime1">
              <a:rPr lang="en-US" smtClean="0"/>
              <a:pPr/>
              <a:t>3/22/2016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28B435B0-7190-4299-9552-6C37CFD8D494}" type="datetime1">
              <a:rPr lang="en-US" smtClean="0"/>
              <a:pPr/>
              <a:t>3/22/2016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0A903-18B3-4CFB-87FF-43282E96DBC2}" type="datetime1">
              <a:rPr lang="en-US" smtClean="0"/>
              <a:pPr/>
              <a:t>3/22/2016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5D30F-7240-4F41-A464-C1D45D21A298}" type="datetime1">
              <a:rPr lang="en-US" smtClean="0"/>
              <a:pPr/>
              <a:t>3/22/2016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F337B-05B3-4977-B2EC-2FB7B43873A3}" type="datetime1">
              <a:rPr lang="en-US" smtClean="0"/>
              <a:pPr/>
              <a:t>3/22/2016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5A2A7D96-124D-4CA7-984E-07339011CE16}" type="datetime1">
              <a:rPr lang="en-US" smtClean="0"/>
              <a:pPr/>
              <a:t>3/22/2016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3600"/>
            <a:ext cx="8915400" cy="1470025"/>
          </a:xfrm>
        </p:spPr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Semantic Analysis: </a:t>
            </a:r>
            <a:b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</a:br>
            <a: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Syntax Directed Translation</a:t>
            </a:r>
            <a:endParaRPr lang="en-U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962400"/>
            <a:ext cx="4953000" cy="1752600"/>
          </a:xfrm>
        </p:spPr>
        <p:txBody>
          <a:bodyPr/>
          <a:lstStyle/>
          <a:p>
            <a:r>
              <a:rPr lang="en-US" dirty="0" smtClean="0"/>
              <a:t>CSE 420</a:t>
            </a:r>
          </a:p>
          <a:p>
            <a:r>
              <a:rPr lang="en-US" smtClean="0"/>
              <a:t>Lecture </a:t>
            </a:r>
            <a:r>
              <a:rPr lang="en-US" smtClean="0"/>
              <a:t>10-11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1066800"/>
          </a:xfrm>
        </p:spPr>
        <p:txBody>
          <a:bodyPr>
            <a:normAutofit fontScale="90000"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/>
                <a:cs typeface="Arial"/>
              </a:rPr>
              <a:t>Syntax Directed Translation: Intro (Cont.)</a:t>
            </a:r>
            <a:endParaRPr lang="en-U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320" y="1676400"/>
            <a:ext cx="9123680" cy="2882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2400">
              <a:latin typeface="Times New Roman"/>
              <a:cs typeface="Times New Roman"/>
            </a:endParaRPr>
          </a:p>
          <a:p>
            <a:pPr marL="300355" indent="-287655">
              <a:lnSpc>
                <a:spcPct val="100000"/>
              </a:lnSpc>
              <a:buFont typeface="MS Mincho"/>
              <a:buChar char="•"/>
              <a:tabLst>
                <a:tab pos="300990" algn="l"/>
              </a:tabLst>
            </a:pPr>
            <a:r>
              <a:rPr sz="2400" spc="-5" dirty="0">
                <a:solidFill>
                  <a:srgbClr val="231F20"/>
                </a:solidFill>
                <a:latin typeface="Times New Roman"/>
                <a:cs typeface="Times New Roman"/>
              </a:rPr>
              <a:t>Evaluation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of Semantic Rules</a:t>
            </a:r>
            <a:r>
              <a:rPr sz="2400" spc="5" dirty="0">
                <a:solidFill>
                  <a:srgbClr val="231F20"/>
                </a:solidFill>
                <a:latin typeface="Times New Roman"/>
                <a:cs typeface="Times New Roman"/>
              </a:rPr>
              <a:t> may:</a:t>
            </a:r>
            <a:endParaRPr sz="2400">
              <a:latin typeface="Times New Roman"/>
              <a:cs typeface="Times New Roman"/>
            </a:endParaRPr>
          </a:p>
          <a:p>
            <a:pPr marL="702945" lvl="1" indent="-288290">
              <a:lnSpc>
                <a:spcPct val="100000"/>
              </a:lnSpc>
              <a:spcBef>
                <a:spcPts val="1280"/>
              </a:spcBef>
              <a:buFont typeface="Times New Roman"/>
              <a:buChar char="–"/>
              <a:tabLst>
                <a:tab pos="703580" algn="l"/>
              </a:tabLst>
            </a:pP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Generate</a:t>
            </a:r>
            <a:r>
              <a:rPr sz="2400" spc="-4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Code;</a:t>
            </a:r>
            <a:endParaRPr sz="2400">
              <a:latin typeface="Times New Roman"/>
              <a:cs typeface="Times New Roman"/>
            </a:endParaRPr>
          </a:p>
          <a:p>
            <a:pPr marL="702945" lvl="1" indent="-288290">
              <a:lnSpc>
                <a:spcPct val="100000"/>
              </a:lnSpc>
              <a:spcBef>
                <a:spcPts val="1270"/>
              </a:spcBef>
              <a:buFont typeface="Times New Roman"/>
              <a:buChar char="–"/>
              <a:tabLst>
                <a:tab pos="703580" algn="l"/>
              </a:tabLst>
            </a:pP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Insert information into the Symbol</a:t>
            </a:r>
            <a:r>
              <a:rPr sz="2400" spc="4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spc="-30" dirty="0">
                <a:solidFill>
                  <a:srgbClr val="231F20"/>
                </a:solidFill>
                <a:latin typeface="Times New Roman"/>
                <a:cs typeface="Times New Roman"/>
              </a:rPr>
              <a:t>Table;</a:t>
            </a:r>
            <a:endParaRPr sz="2400">
              <a:latin typeface="Times New Roman"/>
              <a:cs typeface="Times New Roman"/>
            </a:endParaRPr>
          </a:p>
          <a:p>
            <a:pPr marL="702945" lvl="1" indent="-288290">
              <a:lnSpc>
                <a:spcPct val="100000"/>
              </a:lnSpc>
              <a:spcBef>
                <a:spcPts val="1280"/>
              </a:spcBef>
              <a:buFont typeface="Times New Roman"/>
              <a:buChar char="–"/>
              <a:tabLst>
                <a:tab pos="703580" algn="l"/>
              </a:tabLst>
            </a:pPr>
            <a:r>
              <a:rPr sz="2400" spc="5" dirty="0">
                <a:solidFill>
                  <a:srgbClr val="231F20"/>
                </a:solidFill>
                <a:latin typeface="Times New Roman"/>
                <a:cs typeface="Times New Roman"/>
              </a:rPr>
              <a:t>Perform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Semantic</a:t>
            </a:r>
            <a:r>
              <a:rPr sz="2400" spc="-5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Check;</a:t>
            </a:r>
            <a:endParaRPr sz="2400">
              <a:latin typeface="Times New Roman"/>
              <a:cs typeface="Times New Roman"/>
            </a:endParaRPr>
          </a:p>
          <a:p>
            <a:pPr marL="702945" lvl="1" indent="-288290">
              <a:lnSpc>
                <a:spcPct val="100000"/>
              </a:lnSpc>
              <a:spcBef>
                <a:spcPts val="1270"/>
              </a:spcBef>
              <a:buFont typeface="Times New Roman"/>
              <a:buChar char="–"/>
              <a:tabLst>
                <a:tab pos="703580" algn="l"/>
              </a:tabLst>
            </a:pP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Issue </a:t>
            </a:r>
            <a:r>
              <a:rPr sz="2400">
                <a:solidFill>
                  <a:srgbClr val="231F20"/>
                </a:solidFill>
                <a:latin typeface="Times New Roman"/>
                <a:cs typeface="Times New Roman"/>
              </a:rPr>
              <a:t>error</a:t>
            </a:r>
            <a:r>
              <a:rPr sz="2400" spc="-3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smtClean="0">
                <a:solidFill>
                  <a:srgbClr val="231F20"/>
                </a:solidFill>
                <a:latin typeface="Times New Roman"/>
                <a:cs typeface="Times New Roman"/>
              </a:rPr>
              <a:t>messages;</a:t>
            </a:r>
            <a:r>
              <a:rPr lang="en-US" sz="24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smtClean="0">
                <a:solidFill>
                  <a:srgbClr val="231F20"/>
                </a:solidFill>
                <a:latin typeface="Times New Roman"/>
                <a:cs typeface="Times New Roman"/>
              </a:rPr>
              <a:t>etc.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1066800"/>
          </a:xfrm>
        </p:spPr>
        <p:txBody>
          <a:bodyPr>
            <a:normAutofit fontScale="90000"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/>
                <a:cs typeface="Arial"/>
              </a:rPr>
              <a:t>Syntax Directed Translation: Intro (Cont.)</a:t>
            </a:r>
            <a:endParaRPr lang="en-U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2400" y="1066800"/>
            <a:ext cx="8971280" cy="4067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2400">
              <a:latin typeface="Times New Roman"/>
              <a:cs typeface="Times New Roman"/>
            </a:endParaRPr>
          </a:p>
          <a:p>
            <a:pPr marL="300355" indent="-287655">
              <a:lnSpc>
                <a:spcPct val="100000"/>
              </a:lnSpc>
              <a:spcBef>
                <a:spcPts val="1930"/>
              </a:spcBef>
              <a:tabLst>
                <a:tab pos="300990" algn="l"/>
              </a:tabLst>
            </a:pPr>
            <a:r>
              <a:rPr sz="2400" smtClean="0">
                <a:solidFill>
                  <a:srgbClr val="231F20"/>
                </a:solidFill>
                <a:latin typeface="Times New Roman"/>
                <a:cs typeface="Times New Roman"/>
              </a:rPr>
              <a:t>There </a:t>
            </a:r>
            <a:r>
              <a:rPr sz="2400" spc="5" dirty="0">
                <a:solidFill>
                  <a:srgbClr val="231F20"/>
                </a:solidFill>
                <a:latin typeface="Times New Roman"/>
                <a:cs typeface="Times New Roman"/>
              </a:rPr>
              <a:t>are </a:t>
            </a:r>
            <a:r>
              <a:rPr sz="2400" spc="-10" dirty="0">
                <a:solidFill>
                  <a:srgbClr val="231F20"/>
                </a:solidFill>
                <a:latin typeface="Times New Roman"/>
                <a:cs typeface="Times New Roman"/>
              </a:rPr>
              <a:t>two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notations for attaching semantic</a:t>
            </a:r>
            <a:r>
              <a:rPr sz="2400" spc="7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rules:</a:t>
            </a:r>
            <a:endParaRPr sz="2400">
              <a:latin typeface="Times New Roman"/>
              <a:cs typeface="Times New Roman"/>
            </a:endParaRPr>
          </a:p>
          <a:p>
            <a:pPr marL="702945" marR="398780" indent="-360045">
              <a:lnSpc>
                <a:spcPct val="122700"/>
              </a:lnSpc>
              <a:spcBef>
                <a:spcPts val="670"/>
              </a:spcBef>
              <a:buClr>
                <a:srgbClr val="231F20"/>
              </a:buClr>
              <a:buFont typeface="Times New Roman"/>
              <a:buAutoNum type="arabicPeriod"/>
              <a:tabLst>
                <a:tab pos="703580" algn="l"/>
                <a:tab pos="4373880" algn="l"/>
              </a:tabLst>
            </a:pP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Syntax </a:t>
            </a:r>
            <a:r>
              <a:rPr sz="2400" b="1" spc="36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Directed </a:t>
            </a:r>
            <a:r>
              <a:rPr sz="2400" b="1" spc="3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Definitions.</a:t>
            </a:r>
            <a:r>
              <a:rPr sz="2400" b="1" spc="-10">
                <a:solidFill>
                  <a:srgbClr val="0000FF"/>
                </a:solidFill>
                <a:latin typeface="Times New Roman"/>
                <a:cs typeface="Times New Roman"/>
              </a:rPr>
              <a:t>	</a:t>
            </a:r>
            <a:endParaRPr lang="en-US" sz="2400" b="1" spc="-10" dirty="0" smtClean="0">
              <a:solidFill>
                <a:srgbClr val="0000FF"/>
              </a:solidFill>
              <a:latin typeface="Times New Roman"/>
              <a:cs typeface="Times New Roman"/>
            </a:endParaRPr>
          </a:p>
          <a:p>
            <a:pPr marL="1160145" marR="398780" lvl="1" indent="-360045">
              <a:lnSpc>
                <a:spcPct val="122700"/>
              </a:lnSpc>
              <a:spcBef>
                <a:spcPts val="670"/>
              </a:spcBef>
              <a:buClr>
                <a:srgbClr val="231F20"/>
              </a:buClr>
              <a:tabLst>
                <a:tab pos="703580" algn="l"/>
                <a:tab pos="4373880" algn="l"/>
              </a:tabLst>
            </a:pPr>
            <a:r>
              <a:rPr sz="2400" spc="-10" smtClean="0">
                <a:solidFill>
                  <a:srgbClr val="231F20"/>
                </a:solidFill>
                <a:latin typeface="Times New Roman"/>
                <a:cs typeface="Times New Roman"/>
              </a:rPr>
              <a:t>High-level </a:t>
            </a:r>
            <a:r>
              <a:rPr sz="2400" spc="-10" dirty="0">
                <a:solidFill>
                  <a:srgbClr val="231F20"/>
                </a:solidFill>
                <a:latin typeface="Times New Roman"/>
                <a:cs typeface="Times New Roman"/>
              </a:rPr>
              <a:t>specification</a:t>
            </a:r>
            <a:r>
              <a:rPr sz="2400" spc="49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hiding</a:t>
            </a:r>
            <a:r>
              <a:rPr sz="2400" spc="24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31F20"/>
                </a:solidFill>
                <a:latin typeface="Times New Roman"/>
                <a:cs typeface="Times New Roman"/>
              </a:rPr>
              <a:t>many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 implementation details (also called </a:t>
            </a:r>
            <a:r>
              <a:rPr sz="2400" b="1" spc="-5" dirty="0">
                <a:solidFill>
                  <a:srgbClr val="231F20"/>
                </a:solidFill>
                <a:latin typeface="Times New Roman"/>
                <a:cs typeface="Times New Roman"/>
              </a:rPr>
              <a:t>Attribute</a:t>
            </a:r>
            <a:r>
              <a:rPr sz="2400" b="1" spc="10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231F20"/>
                </a:solidFill>
                <a:latin typeface="Times New Roman"/>
                <a:cs typeface="Times New Roman"/>
              </a:rPr>
              <a:t>Grammars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).</a:t>
            </a:r>
            <a:endParaRPr sz="2400">
              <a:latin typeface="Times New Roman"/>
              <a:cs typeface="Times New Roman"/>
            </a:endParaRPr>
          </a:p>
          <a:p>
            <a:pPr marL="702945" marR="5080" indent="-360045">
              <a:lnSpc>
                <a:spcPct val="122700"/>
              </a:lnSpc>
              <a:spcBef>
                <a:spcPts val="670"/>
              </a:spcBef>
              <a:buClr>
                <a:srgbClr val="231F20"/>
              </a:buClr>
              <a:buFont typeface="Times New Roman"/>
              <a:buAutoNum type="arabicPeriod"/>
              <a:tabLst>
                <a:tab pos="703580" algn="l"/>
              </a:tabLst>
            </a:pPr>
            <a:r>
              <a:rPr sz="2400" b="1" spc="-15" dirty="0">
                <a:solidFill>
                  <a:srgbClr val="0000FF"/>
                </a:solidFill>
                <a:latin typeface="Times New Roman"/>
                <a:cs typeface="Times New Roman"/>
              </a:rPr>
              <a:t>Translation 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Schemes</a:t>
            </a:r>
            <a:r>
              <a:rPr sz="2400" b="1">
                <a:solidFill>
                  <a:srgbClr val="0000FF"/>
                </a:solidFill>
                <a:latin typeface="Times New Roman"/>
                <a:cs typeface="Times New Roman"/>
              </a:rPr>
              <a:t>. </a:t>
            </a:r>
            <a:endParaRPr lang="en-US" sz="2400" b="1" dirty="0" smtClean="0">
              <a:solidFill>
                <a:srgbClr val="0000FF"/>
              </a:solidFill>
              <a:latin typeface="Times New Roman"/>
              <a:cs typeface="Times New Roman"/>
            </a:endParaRPr>
          </a:p>
          <a:p>
            <a:pPr marL="702945" marR="5080" indent="-360045">
              <a:lnSpc>
                <a:spcPct val="122700"/>
              </a:lnSpc>
              <a:spcBef>
                <a:spcPts val="670"/>
              </a:spcBef>
              <a:buClr>
                <a:srgbClr val="231F20"/>
              </a:buClr>
              <a:tabLst>
                <a:tab pos="703580" algn="l"/>
              </a:tabLst>
            </a:pPr>
            <a:r>
              <a:rPr lang="en-US" sz="2400" b="1" spc="5" dirty="0" smtClean="0">
                <a:solidFill>
                  <a:srgbClr val="0000FF"/>
                </a:solidFill>
                <a:latin typeface="Times New Roman"/>
                <a:cs typeface="Times New Roman"/>
              </a:rPr>
              <a:t>      </a:t>
            </a:r>
            <a:r>
              <a:rPr sz="2400" spc="5" smtClean="0">
                <a:solidFill>
                  <a:srgbClr val="231F20"/>
                </a:solidFill>
                <a:latin typeface="Times New Roman"/>
                <a:cs typeface="Times New Roman"/>
              </a:rPr>
              <a:t>More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implementation oriented: Indicate the order  in which semantic rules </a:t>
            </a:r>
            <a:r>
              <a:rPr sz="2400" spc="5" dirty="0">
                <a:solidFill>
                  <a:srgbClr val="231F20"/>
                </a:solidFill>
                <a:latin typeface="Times New Roman"/>
                <a:cs typeface="Times New Roman"/>
              </a:rPr>
              <a:t>are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to be</a:t>
            </a:r>
            <a:r>
              <a:rPr sz="2400" spc="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31F20"/>
                </a:solidFill>
                <a:latin typeface="Times New Roman"/>
                <a:cs typeface="Times New Roman"/>
              </a:rPr>
              <a:t>evaluated.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8229600" cy="1066800"/>
          </a:xfrm>
        </p:spPr>
        <p:txBody>
          <a:bodyPr>
            <a:normAutofit fontScale="90000"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/>
                <a:cs typeface="Arial"/>
              </a:rPr>
              <a:t>Syntax Directed Definitions</a:t>
            </a:r>
            <a:b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/>
                <a:cs typeface="Arial"/>
              </a:rPr>
            </a:br>
            <a:endParaRPr lang="en-U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495" y="1447800"/>
            <a:ext cx="9120505" cy="39725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0355" marR="86360" indent="-287655">
              <a:lnSpc>
                <a:spcPct val="122700"/>
              </a:lnSpc>
              <a:spcBef>
                <a:spcPts val="2105"/>
              </a:spcBef>
              <a:buClr>
                <a:srgbClr val="231F20"/>
              </a:buClr>
              <a:buFont typeface="MS Mincho"/>
              <a:buChar char="•"/>
              <a:tabLst>
                <a:tab pos="300990" algn="l"/>
              </a:tabLst>
            </a:pPr>
            <a:r>
              <a:rPr sz="2400" b="1" smtClean="0">
                <a:solidFill>
                  <a:srgbClr val="0000FF"/>
                </a:solidFill>
                <a:latin typeface="Times New Roman"/>
                <a:cs typeface="Times New Roman"/>
              </a:rPr>
              <a:t>Syntax 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Directed </a:t>
            </a:r>
            <a:r>
              <a:rPr sz="2400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Definitions </a:t>
            </a:r>
            <a:r>
              <a:rPr sz="2400" spc="5" dirty="0">
                <a:solidFill>
                  <a:srgbClr val="231F20"/>
                </a:solidFill>
                <a:latin typeface="Times New Roman"/>
                <a:cs typeface="Times New Roman"/>
              </a:rPr>
              <a:t>are a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generalization of context-free </a:t>
            </a:r>
            <a:r>
              <a:rPr sz="2400" spc="5" dirty="0">
                <a:solidFill>
                  <a:srgbClr val="231F20"/>
                </a:solidFill>
                <a:latin typeface="Times New Roman"/>
                <a:cs typeface="Times New Roman"/>
              </a:rPr>
              <a:t>grammars 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in</a:t>
            </a:r>
            <a:r>
              <a:rPr sz="2400" spc="-7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which:</a:t>
            </a:r>
            <a:endParaRPr sz="2400">
              <a:latin typeface="Times New Roman"/>
              <a:cs typeface="Times New Roman"/>
            </a:endParaRPr>
          </a:p>
          <a:p>
            <a:pPr marL="702945" lvl="1" indent="-360045">
              <a:lnSpc>
                <a:spcPct val="100000"/>
              </a:lnSpc>
              <a:spcBef>
                <a:spcPts val="1270"/>
              </a:spcBef>
              <a:buAutoNum type="arabicPeriod"/>
              <a:tabLst>
                <a:tab pos="703580" algn="l"/>
              </a:tabLst>
            </a:pPr>
            <a:r>
              <a:rPr sz="2400" spc="5" dirty="0">
                <a:solidFill>
                  <a:srgbClr val="231F20"/>
                </a:solidFill>
                <a:latin typeface="Times New Roman"/>
                <a:cs typeface="Times New Roman"/>
              </a:rPr>
              <a:t>Grammar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symbols </a:t>
            </a:r>
            <a:r>
              <a:rPr sz="2400" spc="-20" dirty="0">
                <a:solidFill>
                  <a:srgbClr val="231F20"/>
                </a:solidFill>
                <a:latin typeface="Times New Roman"/>
                <a:cs typeface="Times New Roman"/>
              </a:rPr>
              <a:t>have </a:t>
            </a:r>
            <a:r>
              <a:rPr sz="2400" spc="5" dirty="0">
                <a:solidFill>
                  <a:srgbClr val="231F20"/>
                </a:solidFill>
                <a:latin typeface="Times New Roman"/>
                <a:cs typeface="Times New Roman"/>
              </a:rPr>
              <a:t>an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associated set of</a:t>
            </a:r>
            <a:r>
              <a:rPr sz="2400" spc="6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6532FF"/>
                </a:solidFill>
                <a:latin typeface="Times New Roman"/>
                <a:cs typeface="Times New Roman"/>
              </a:rPr>
              <a:t>Attributes</a:t>
            </a:r>
            <a:r>
              <a:rPr sz="2400" spc="-5" dirty="0">
                <a:solidFill>
                  <a:srgbClr val="231F20"/>
                </a:solidFill>
                <a:latin typeface="Times New Roman"/>
                <a:cs typeface="Times New Roman"/>
              </a:rPr>
              <a:t>;</a:t>
            </a:r>
            <a:endParaRPr sz="2400">
              <a:latin typeface="Times New Roman"/>
              <a:cs typeface="Times New Roman"/>
            </a:endParaRPr>
          </a:p>
          <a:p>
            <a:pPr marL="702945" marR="429895" lvl="1" indent="-360045">
              <a:lnSpc>
                <a:spcPct val="122700"/>
              </a:lnSpc>
              <a:spcBef>
                <a:spcPts val="670"/>
              </a:spcBef>
              <a:buAutoNum type="arabicPeriod"/>
              <a:tabLst>
                <a:tab pos="703580" algn="l"/>
              </a:tabLst>
            </a:pP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Productions </a:t>
            </a:r>
            <a:r>
              <a:rPr sz="2400" spc="5" dirty="0">
                <a:solidFill>
                  <a:srgbClr val="231F20"/>
                </a:solidFill>
                <a:latin typeface="Times New Roman"/>
                <a:cs typeface="Times New Roman"/>
              </a:rPr>
              <a:t>are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associated with </a:t>
            </a:r>
            <a:r>
              <a:rPr sz="2400" b="1" dirty="0">
                <a:solidFill>
                  <a:srgbClr val="FF00FF"/>
                </a:solidFill>
                <a:latin typeface="Times New Roman"/>
                <a:cs typeface="Times New Roman"/>
              </a:rPr>
              <a:t>Semantic Rules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for computing </a:t>
            </a:r>
            <a:r>
              <a:rPr sz="240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sz="2400" spc="-10" smtClean="0">
                <a:solidFill>
                  <a:srgbClr val="231F20"/>
                </a:solidFill>
                <a:latin typeface="Times New Roman"/>
                <a:cs typeface="Times New Roman"/>
              </a:rPr>
              <a:t>values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of</a:t>
            </a:r>
            <a:r>
              <a:rPr sz="2400" spc="-4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31F20"/>
                </a:solidFill>
                <a:latin typeface="Times New Roman"/>
                <a:cs typeface="Times New Roman"/>
              </a:rPr>
              <a:t>attributes.</a:t>
            </a:r>
            <a:endParaRPr sz="2400">
              <a:latin typeface="Times New Roman"/>
              <a:cs typeface="Times New Roman"/>
            </a:endParaRPr>
          </a:p>
          <a:p>
            <a:pPr marL="300355" marR="5080" indent="-287655">
              <a:lnSpc>
                <a:spcPct val="122900"/>
              </a:lnSpc>
              <a:spcBef>
                <a:spcPts val="1325"/>
              </a:spcBef>
              <a:buFont typeface="MS Mincho"/>
              <a:buChar char="•"/>
              <a:tabLst>
                <a:tab pos="300990" algn="l"/>
              </a:tabLst>
            </a:pPr>
            <a:r>
              <a:rPr sz="2400" spc="5" dirty="0">
                <a:solidFill>
                  <a:srgbClr val="231F20"/>
                </a:solidFill>
                <a:latin typeface="Times New Roman"/>
                <a:cs typeface="Times New Roman"/>
              </a:rPr>
              <a:t>Such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formalism generates </a:t>
            </a:r>
            <a:r>
              <a:rPr sz="2400" b="1" dirty="0">
                <a:solidFill>
                  <a:srgbClr val="FF6500"/>
                </a:solidFill>
                <a:latin typeface="Times New Roman"/>
                <a:cs typeface="Times New Roman"/>
              </a:rPr>
              <a:t>Annotated </a:t>
            </a:r>
            <a:r>
              <a:rPr sz="2400" b="1" spc="-20" dirty="0">
                <a:solidFill>
                  <a:srgbClr val="FF6500"/>
                </a:solidFill>
                <a:latin typeface="Times New Roman"/>
                <a:cs typeface="Times New Roman"/>
              </a:rPr>
              <a:t>Parse-Trees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where </a:t>
            </a:r>
            <a:r>
              <a:rPr sz="2400" spc="5" dirty="0">
                <a:solidFill>
                  <a:srgbClr val="231F20"/>
                </a:solidFill>
                <a:latin typeface="Times New Roman"/>
                <a:cs typeface="Times New Roman"/>
              </a:rPr>
              <a:t>each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node of the  tree</a:t>
            </a:r>
            <a:r>
              <a:rPr sz="2400" spc="-5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is</a:t>
            </a:r>
            <a:r>
              <a:rPr sz="2400" spc="-5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231F20"/>
                </a:solidFill>
                <a:latin typeface="Times New Roman"/>
                <a:cs typeface="Times New Roman"/>
              </a:rPr>
              <a:t>a</a:t>
            </a:r>
            <a:r>
              <a:rPr sz="2400" spc="-5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record</a:t>
            </a:r>
            <a:r>
              <a:rPr sz="2400" spc="-6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with</a:t>
            </a:r>
            <a:r>
              <a:rPr sz="2400" spc="-4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231F20"/>
                </a:solidFill>
                <a:latin typeface="Times New Roman"/>
                <a:cs typeface="Times New Roman"/>
              </a:rPr>
              <a:t>a</a:t>
            </a:r>
            <a:r>
              <a:rPr sz="2400" spc="-5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231F20"/>
                </a:solidFill>
                <a:latin typeface="Times New Roman"/>
                <a:cs typeface="Times New Roman"/>
              </a:rPr>
              <a:t>field</a:t>
            </a:r>
            <a:r>
              <a:rPr sz="2400" spc="-5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for</a:t>
            </a:r>
            <a:r>
              <a:rPr sz="2400" spc="-6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FF0000"/>
                </a:solidFill>
                <a:latin typeface="Times New Roman"/>
                <a:cs typeface="Times New Roman"/>
              </a:rPr>
              <a:t>each</a:t>
            </a:r>
            <a:r>
              <a:rPr sz="2400" spc="-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attribute</a:t>
            </a:r>
            <a:r>
              <a:rPr sz="2400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(e.g.,</a:t>
            </a:r>
            <a:r>
              <a:rPr sz="2400" spc="-5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i="1" spc="315" dirty="0">
                <a:solidFill>
                  <a:srgbClr val="231F20"/>
                </a:solidFill>
                <a:latin typeface="Arial"/>
                <a:cs typeface="Arial"/>
              </a:rPr>
              <a:t>X.a</a:t>
            </a:r>
            <a:r>
              <a:rPr sz="2400" i="1" spc="-1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indicates</a:t>
            </a:r>
            <a:r>
              <a:rPr sz="2400" spc="-4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the</a:t>
            </a:r>
            <a:r>
              <a:rPr sz="2400" spc="-4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31F20"/>
                </a:solidFill>
                <a:latin typeface="Times New Roman"/>
                <a:cs typeface="Times New Roman"/>
              </a:rPr>
              <a:t>attribute  </a:t>
            </a:r>
            <a:r>
              <a:rPr sz="2400" i="1" spc="175" dirty="0">
                <a:solidFill>
                  <a:srgbClr val="231F20"/>
                </a:solidFill>
                <a:latin typeface="Arial"/>
                <a:cs typeface="Arial"/>
              </a:rPr>
              <a:t>a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of the </a:t>
            </a:r>
            <a:r>
              <a:rPr sz="2400" spc="5" dirty="0">
                <a:solidFill>
                  <a:srgbClr val="231F20"/>
                </a:solidFill>
                <a:latin typeface="Times New Roman"/>
                <a:cs typeface="Times New Roman"/>
              </a:rPr>
              <a:t>grammar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symbol</a:t>
            </a:r>
            <a:r>
              <a:rPr sz="2400" spc="-28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i="1" spc="275" dirty="0">
                <a:solidFill>
                  <a:srgbClr val="231F20"/>
                </a:solidFill>
                <a:latin typeface="Arial"/>
                <a:cs typeface="Arial"/>
              </a:rPr>
              <a:t>X</a:t>
            </a:r>
            <a:r>
              <a:rPr sz="2400" spc="275" dirty="0">
                <a:solidFill>
                  <a:srgbClr val="231F20"/>
                </a:solidFill>
                <a:latin typeface="Times New Roman"/>
                <a:cs typeface="Times New Roman"/>
              </a:rPr>
              <a:t>).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77800" y="152400"/>
            <a:ext cx="5918200" cy="1143000"/>
          </a:xfrm>
          <a:noFill/>
          <a:ln/>
        </p:spPr>
        <p:txBody>
          <a:bodyPr>
            <a:normAutofit/>
          </a:bodyPr>
          <a:lstStyle/>
          <a:p>
            <a: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/>
                <a:cs typeface="Arial"/>
              </a:rPr>
              <a:t>Attribute Grammars 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447800"/>
            <a:ext cx="8534400" cy="4876800"/>
          </a:xfrm>
          <a:noFill/>
          <a:ln/>
        </p:spPr>
        <p:txBody>
          <a:bodyPr>
            <a:normAutofit/>
          </a:bodyPr>
          <a:lstStyle/>
          <a:p>
            <a:r>
              <a:rPr lang="en-US" spc="5" dirty="0">
                <a:solidFill>
                  <a:srgbClr val="231F20"/>
                </a:solidFill>
                <a:latin typeface="Times New Roman"/>
                <a:cs typeface="Times New Roman"/>
              </a:rPr>
              <a:t>Both semantic analysis and (intermediate) code generation can be described in terms of </a:t>
            </a:r>
            <a:r>
              <a:rPr lang="en-US" spc="5" dirty="0">
                <a:solidFill>
                  <a:srgbClr val="FF0000"/>
                </a:solidFill>
                <a:latin typeface="Times New Roman"/>
                <a:cs typeface="Times New Roman"/>
              </a:rPr>
              <a:t>annotation</a:t>
            </a:r>
            <a:r>
              <a:rPr lang="en-US" spc="5" dirty="0">
                <a:solidFill>
                  <a:srgbClr val="231F20"/>
                </a:solidFill>
                <a:latin typeface="Times New Roman"/>
                <a:cs typeface="Times New Roman"/>
              </a:rPr>
              <a:t>, or "</a:t>
            </a:r>
            <a:r>
              <a:rPr lang="en-US" spc="5" dirty="0">
                <a:solidFill>
                  <a:srgbClr val="0070C0"/>
                </a:solidFill>
                <a:latin typeface="Times New Roman"/>
                <a:cs typeface="Times New Roman"/>
              </a:rPr>
              <a:t>decoration</a:t>
            </a:r>
            <a:r>
              <a:rPr lang="en-US" spc="5" dirty="0">
                <a:solidFill>
                  <a:srgbClr val="231F20"/>
                </a:solidFill>
                <a:latin typeface="Times New Roman"/>
                <a:cs typeface="Times New Roman"/>
              </a:rPr>
              <a:t>" of a parse or syntax tree</a:t>
            </a:r>
          </a:p>
          <a:p>
            <a:r>
              <a:rPr lang="en-US" spc="5" dirty="0">
                <a:solidFill>
                  <a:srgbClr val="231F20"/>
                </a:solidFill>
                <a:latin typeface="Times New Roman"/>
                <a:cs typeface="Times New Roman"/>
              </a:rPr>
              <a:t>ATTRIBUTE GRAMMARS provide a formal framework for decorating such a </a:t>
            </a:r>
            <a:r>
              <a:rPr lang="en-US" spc="5" dirty="0" smtClean="0">
                <a:solidFill>
                  <a:srgbClr val="231F20"/>
                </a:solidFill>
                <a:latin typeface="Times New Roman"/>
                <a:cs typeface="Times New Roman"/>
              </a:rPr>
              <a:t>tree</a:t>
            </a:r>
          </a:p>
          <a:p>
            <a:endParaRPr lang="en-US" spc="5" dirty="0">
              <a:solidFill>
                <a:srgbClr val="231F20"/>
              </a:solidFill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6146800" cy="1143000"/>
          </a:xfrm>
          <a:noFill/>
          <a:ln/>
        </p:spPr>
        <p:txBody>
          <a:bodyPr>
            <a:normAutofit/>
          </a:bodyPr>
          <a:lstStyle/>
          <a:p>
            <a: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/>
                <a:cs typeface="Arial"/>
              </a:rPr>
              <a:t>Attribute Grammars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153400" cy="50292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  <a:buFontTx/>
              <a:buNone/>
            </a:pPr>
            <a:r>
              <a:rPr lang="en-US" sz="3200" dirty="0">
                <a:latin typeface="Courier New" pitchFamily="49" charset="0"/>
                <a:ea typeface="MS Mincho" charset="-128"/>
              </a:rPr>
              <a:t>		</a:t>
            </a:r>
            <a:r>
              <a:rPr lang="en-US" sz="2400" dirty="0">
                <a:latin typeface="Courier New" pitchFamily="49" charset="0"/>
                <a:ea typeface="MS Mincho" charset="-128"/>
              </a:rPr>
              <a:t>E </a:t>
            </a:r>
            <a:r>
              <a:rPr lang="en-US" sz="2400" dirty="0">
                <a:latin typeface="Courier New" pitchFamily="49" charset="0"/>
                <a:ea typeface="MS Mincho" charset="-128"/>
                <a:sym typeface="Symbol" pitchFamily="18" charset="2"/>
              </a:rPr>
              <a:t></a:t>
            </a:r>
            <a:r>
              <a:rPr lang="en-US" sz="2400" dirty="0">
                <a:latin typeface="Courier New" pitchFamily="49" charset="0"/>
                <a:ea typeface="MS Mincho" charset="-128"/>
              </a:rPr>
              <a:t> E + T</a:t>
            </a:r>
            <a:br>
              <a:rPr lang="en-US" sz="2400" dirty="0">
                <a:latin typeface="Courier New" pitchFamily="49" charset="0"/>
                <a:ea typeface="MS Mincho" charset="-128"/>
              </a:rPr>
            </a:br>
            <a:r>
              <a:rPr lang="en-US" sz="2400" dirty="0">
                <a:latin typeface="Courier New" pitchFamily="49" charset="0"/>
                <a:ea typeface="MS Mincho" charset="-128"/>
              </a:rPr>
              <a:t>	E </a:t>
            </a:r>
            <a:r>
              <a:rPr lang="en-US" sz="2400" dirty="0">
                <a:latin typeface="Courier New" pitchFamily="49" charset="0"/>
                <a:ea typeface="MS Mincho" charset="-128"/>
                <a:sym typeface="Symbol" pitchFamily="18" charset="2"/>
              </a:rPr>
              <a:t></a:t>
            </a:r>
            <a:r>
              <a:rPr lang="en-US" sz="2400" dirty="0">
                <a:latin typeface="Courier New" pitchFamily="49" charset="0"/>
                <a:ea typeface="MS Mincho" charset="-128"/>
              </a:rPr>
              <a:t> E </a:t>
            </a:r>
            <a:r>
              <a:rPr lang="en-US" sz="2400" dirty="0">
                <a:latin typeface="Tahoma"/>
                <a:ea typeface="MS Mincho" charset="-128"/>
              </a:rPr>
              <a:t>–</a:t>
            </a:r>
            <a:r>
              <a:rPr lang="en-US" sz="2400" dirty="0">
                <a:latin typeface="Courier New" pitchFamily="49" charset="0"/>
                <a:ea typeface="MS Mincho" charset="-128"/>
              </a:rPr>
              <a:t> T</a:t>
            </a:r>
            <a:br>
              <a:rPr lang="en-US" sz="2400" dirty="0">
                <a:latin typeface="Courier New" pitchFamily="49" charset="0"/>
                <a:ea typeface="MS Mincho" charset="-128"/>
              </a:rPr>
            </a:br>
            <a:r>
              <a:rPr lang="en-US" sz="2400" dirty="0">
                <a:latin typeface="Courier New" pitchFamily="49" charset="0"/>
                <a:ea typeface="MS Mincho" charset="-128"/>
              </a:rPr>
              <a:t>	E </a:t>
            </a:r>
            <a:r>
              <a:rPr lang="en-US" sz="2400" dirty="0">
                <a:latin typeface="Courier New" pitchFamily="49" charset="0"/>
                <a:ea typeface="MS Mincho" charset="-128"/>
                <a:sym typeface="Symbol" pitchFamily="18" charset="2"/>
              </a:rPr>
              <a:t></a:t>
            </a:r>
            <a:r>
              <a:rPr lang="en-US" sz="2400" dirty="0">
                <a:latin typeface="Courier New" pitchFamily="49" charset="0"/>
                <a:ea typeface="MS Mincho" charset="-128"/>
              </a:rPr>
              <a:t> T</a:t>
            </a:r>
            <a:br>
              <a:rPr lang="en-US" sz="2400" dirty="0">
                <a:latin typeface="Courier New" pitchFamily="49" charset="0"/>
                <a:ea typeface="MS Mincho" charset="-128"/>
              </a:rPr>
            </a:br>
            <a:r>
              <a:rPr lang="en-US" sz="2400" dirty="0">
                <a:latin typeface="Courier New" pitchFamily="49" charset="0"/>
                <a:ea typeface="MS Mincho" charset="-128"/>
              </a:rPr>
              <a:t>	T </a:t>
            </a:r>
            <a:r>
              <a:rPr lang="en-US" sz="2400" dirty="0">
                <a:latin typeface="Courier New" pitchFamily="49" charset="0"/>
                <a:ea typeface="MS Mincho" charset="-128"/>
                <a:sym typeface="Symbol" pitchFamily="18" charset="2"/>
              </a:rPr>
              <a:t></a:t>
            </a:r>
            <a:r>
              <a:rPr lang="en-US" sz="2400" dirty="0">
                <a:latin typeface="Courier New" pitchFamily="49" charset="0"/>
                <a:ea typeface="MS Mincho" charset="-128"/>
              </a:rPr>
              <a:t> T * F</a:t>
            </a:r>
            <a:br>
              <a:rPr lang="en-US" sz="2400" dirty="0">
                <a:latin typeface="Courier New" pitchFamily="49" charset="0"/>
                <a:ea typeface="MS Mincho" charset="-128"/>
              </a:rPr>
            </a:br>
            <a:r>
              <a:rPr lang="en-US" sz="2400" dirty="0">
                <a:latin typeface="Courier New" pitchFamily="49" charset="0"/>
                <a:ea typeface="MS Mincho" charset="-128"/>
              </a:rPr>
              <a:t>	T </a:t>
            </a:r>
            <a:r>
              <a:rPr lang="en-US" sz="2400" dirty="0">
                <a:latin typeface="Courier New" pitchFamily="49" charset="0"/>
                <a:ea typeface="MS Mincho" charset="-128"/>
                <a:sym typeface="Symbol" pitchFamily="18" charset="2"/>
              </a:rPr>
              <a:t></a:t>
            </a:r>
            <a:r>
              <a:rPr lang="en-US" sz="2400" dirty="0">
                <a:latin typeface="Courier New" pitchFamily="49" charset="0"/>
                <a:ea typeface="MS Mincho" charset="-128"/>
              </a:rPr>
              <a:t> T / F</a:t>
            </a:r>
            <a:br>
              <a:rPr lang="en-US" sz="2400" dirty="0">
                <a:latin typeface="Courier New" pitchFamily="49" charset="0"/>
                <a:ea typeface="MS Mincho" charset="-128"/>
              </a:rPr>
            </a:br>
            <a:r>
              <a:rPr lang="en-US" sz="2400" dirty="0">
                <a:latin typeface="Courier New" pitchFamily="49" charset="0"/>
                <a:ea typeface="MS Mincho" charset="-128"/>
              </a:rPr>
              <a:t>	T </a:t>
            </a:r>
            <a:r>
              <a:rPr lang="en-US" sz="2400" dirty="0">
                <a:latin typeface="Courier New" pitchFamily="49" charset="0"/>
                <a:ea typeface="MS Mincho" charset="-128"/>
                <a:sym typeface="Symbol" pitchFamily="18" charset="2"/>
              </a:rPr>
              <a:t></a:t>
            </a:r>
            <a:r>
              <a:rPr lang="en-US" sz="2400" dirty="0">
                <a:latin typeface="Courier New" pitchFamily="49" charset="0"/>
                <a:ea typeface="MS Mincho" charset="-128"/>
              </a:rPr>
              <a:t> F</a:t>
            </a:r>
            <a:br>
              <a:rPr lang="en-US" sz="2400" dirty="0">
                <a:latin typeface="Courier New" pitchFamily="49" charset="0"/>
                <a:ea typeface="MS Mincho" charset="-128"/>
              </a:rPr>
            </a:br>
            <a:r>
              <a:rPr lang="en-US" sz="2400" dirty="0">
                <a:latin typeface="Courier New" pitchFamily="49" charset="0"/>
                <a:ea typeface="MS Mincho" charset="-128"/>
              </a:rPr>
              <a:t>	F </a:t>
            </a:r>
            <a:r>
              <a:rPr lang="en-US" sz="2400" dirty="0">
                <a:latin typeface="Courier New" pitchFamily="49" charset="0"/>
                <a:ea typeface="MS Mincho" charset="-128"/>
                <a:sym typeface="Symbol" pitchFamily="18" charset="2"/>
              </a:rPr>
              <a:t></a:t>
            </a:r>
            <a:r>
              <a:rPr lang="en-US" sz="2400" dirty="0">
                <a:latin typeface="Courier New" pitchFamily="49" charset="0"/>
                <a:ea typeface="MS Mincho" charset="-128"/>
              </a:rPr>
              <a:t> - F</a:t>
            </a:r>
            <a:br>
              <a:rPr lang="en-US" sz="2400" dirty="0">
                <a:latin typeface="Courier New" pitchFamily="49" charset="0"/>
                <a:ea typeface="MS Mincho" charset="-128"/>
              </a:rPr>
            </a:br>
            <a:r>
              <a:rPr lang="en-US" sz="2400" dirty="0">
                <a:latin typeface="Courier New" pitchFamily="49" charset="0"/>
                <a:ea typeface="MS Mincho" charset="-128"/>
              </a:rPr>
              <a:t> 	F </a:t>
            </a:r>
            <a:r>
              <a:rPr lang="en-US" sz="2400" dirty="0">
                <a:latin typeface="Courier New" pitchFamily="49" charset="0"/>
                <a:ea typeface="MS Mincho" charset="-128"/>
                <a:sym typeface="Symbol" pitchFamily="18" charset="2"/>
              </a:rPr>
              <a:t></a:t>
            </a:r>
            <a:r>
              <a:rPr lang="en-US" sz="2400" dirty="0">
                <a:latin typeface="Courier New" pitchFamily="49" charset="0"/>
                <a:ea typeface="MS Mincho" charset="-128"/>
              </a:rPr>
              <a:t> (E)</a:t>
            </a:r>
            <a:br>
              <a:rPr lang="en-US" sz="2400" dirty="0">
                <a:latin typeface="Courier New" pitchFamily="49" charset="0"/>
                <a:ea typeface="MS Mincho" charset="-128"/>
              </a:rPr>
            </a:br>
            <a:r>
              <a:rPr lang="en-US" sz="2400" dirty="0">
                <a:latin typeface="Courier New" pitchFamily="49" charset="0"/>
                <a:ea typeface="MS Mincho" charset="-128"/>
              </a:rPr>
              <a:t>	F </a:t>
            </a:r>
            <a:r>
              <a:rPr lang="en-US" sz="2400" dirty="0">
                <a:latin typeface="Courier New" pitchFamily="49" charset="0"/>
                <a:ea typeface="MS Mincho" charset="-128"/>
                <a:sym typeface="Symbol" pitchFamily="18" charset="2"/>
              </a:rPr>
              <a:t></a:t>
            </a:r>
            <a:r>
              <a:rPr lang="en-US" sz="2400" dirty="0">
                <a:latin typeface="Courier New" pitchFamily="49" charset="0"/>
                <a:ea typeface="MS Mincho" charset="-128"/>
              </a:rPr>
              <a:t> const</a:t>
            </a:r>
          </a:p>
          <a:p>
            <a:pPr>
              <a:lnSpc>
                <a:spcPct val="110000"/>
              </a:lnSpc>
            </a:pPr>
            <a:r>
              <a:rPr lang="en-US" dirty="0">
                <a:ea typeface="MS Mincho" charset="-128"/>
              </a:rPr>
              <a:t>This says nothing about what the program MEANS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6146800" cy="1143000"/>
          </a:xfrm>
          <a:noFill/>
          <a:ln/>
        </p:spPr>
        <p:txBody>
          <a:bodyPr>
            <a:normAutofit/>
          </a:bodyPr>
          <a:lstStyle/>
          <a:p>
            <a: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/>
                <a:cs typeface="Arial"/>
              </a:rPr>
              <a:t>Attribute Grammars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178800" cy="4800600"/>
          </a:xfrm>
          <a:noFill/>
          <a:ln/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200" dirty="0">
                <a:ea typeface="MS Mincho" charset="-128"/>
              </a:rPr>
              <a:t>We can turn this into an attribute grammar as follows </a:t>
            </a:r>
            <a:r>
              <a:rPr lang="en-US" sz="3200" dirty="0" smtClean="0">
                <a:ea typeface="MS Mincho" charset="-128"/>
              </a:rPr>
              <a:t>:</a:t>
            </a:r>
            <a:r>
              <a:rPr lang="en-US" sz="3200" dirty="0">
                <a:ea typeface="MS Mincho" charset="-128"/>
              </a:rPr>
              <a:t/>
            </a:r>
            <a:br>
              <a:rPr lang="en-US" sz="3200" dirty="0">
                <a:ea typeface="MS Mincho" charset="-128"/>
              </a:rPr>
            </a:br>
            <a:r>
              <a:rPr lang="en-US" sz="2400" dirty="0">
                <a:latin typeface="Courier New" pitchFamily="49" charset="0"/>
                <a:ea typeface="MS Mincho" charset="-128"/>
              </a:rPr>
              <a:t>E </a:t>
            </a:r>
            <a:r>
              <a:rPr lang="en-US" sz="2400" dirty="0">
                <a:latin typeface="Courier New" pitchFamily="49" charset="0"/>
                <a:ea typeface="MS Mincho" charset="-128"/>
                <a:sym typeface="Symbol" pitchFamily="18" charset="2"/>
              </a:rPr>
              <a:t></a:t>
            </a:r>
            <a:r>
              <a:rPr lang="en-US" sz="2400" dirty="0">
                <a:latin typeface="Courier New" pitchFamily="49" charset="0"/>
                <a:ea typeface="MS Mincho" charset="-128"/>
              </a:rPr>
              <a:t> E + T	E1.val = E2.val + T.val</a:t>
            </a:r>
            <a:br>
              <a:rPr lang="en-US" sz="2400" dirty="0">
                <a:latin typeface="Courier New" pitchFamily="49" charset="0"/>
                <a:ea typeface="MS Mincho" charset="-128"/>
              </a:rPr>
            </a:br>
            <a:r>
              <a:rPr lang="en-US" sz="2400" dirty="0">
                <a:latin typeface="Courier New" pitchFamily="49" charset="0"/>
                <a:ea typeface="MS Mincho" charset="-128"/>
              </a:rPr>
              <a:t>E </a:t>
            </a:r>
            <a:r>
              <a:rPr lang="en-US" sz="2400" dirty="0">
                <a:latin typeface="Courier New" pitchFamily="49" charset="0"/>
                <a:ea typeface="MS Mincho" charset="-128"/>
                <a:sym typeface="Symbol" pitchFamily="18" charset="2"/>
              </a:rPr>
              <a:t></a:t>
            </a:r>
            <a:r>
              <a:rPr lang="en-US" sz="2400" dirty="0">
                <a:latin typeface="Courier New" pitchFamily="49" charset="0"/>
                <a:ea typeface="MS Mincho" charset="-128"/>
              </a:rPr>
              <a:t> E </a:t>
            </a:r>
            <a:r>
              <a:rPr lang="en-US" sz="2400" dirty="0">
                <a:latin typeface="Tahoma"/>
                <a:ea typeface="MS Mincho" charset="-128"/>
              </a:rPr>
              <a:t>–</a:t>
            </a:r>
            <a:r>
              <a:rPr lang="en-US" sz="2400" dirty="0">
                <a:latin typeface="Courier New" pitchFamily="49" charset="0"/>
                <a:ea typeface="MS Mincho" charset="-128"/>
              </a:rPr>
              <a:t> T	E1.val = E2.val - T.val</a:t>
            </a:r>
            <a:br>
              <a:rPr lang="en-US" sz="2400" dirty="0">
                <a:latin typeface="Courier New" pitchFamily="49" charset="0"/>
                <a:ea typeface="MS Mincho" charset="-128"/>
              </a:rPr>
            </a:br>
            <a:r>
              <a:rPr lang="en-US" sz="2400" dirty="0">
                <a:latin typeface="Courier New" pitchFamily="49" charset="0"/>
                <a:ea typeface="MS Mincho" charset="-128"/>
              </a:rPr>
              <a:t>E </a:t>
            </a:r>
            <a:r>
              <a:rPr lang="en-US" sz="2400" dirty="0">
                <a:latin typeface="Courier New" pitchFamily="49" charset="0"/>
                <a:ea typeface="MS Mincho" charset="-128"/>
                <a:sym typeface="Symbol" pitchFamily="18" charset="2"/>
              </a:rPr>
              <a:t></a:t>
            </a:r>
            <a:r>
              <a:rPr lang="en-US" sz="2400" dirty="0">
                <a:latin typeface="Courier New" pitchFamily="49" charset="0"/>
                <a:ea typeface="MS Mincho" charset="-128"/>
              </a:rPr>
              <a:t> T		E.val  = T.val</a:t>
            </a:r>
            <a:br>
              <a:rPr lang="en-US" sz="2400" dirty="0">
                <a:latin typeface="Courier New" pitchFamily="49" charset="0"/>
                <a:ea typeface="MS Mincho" charset="-128"/>
              </a:rPr>
            </a:br>
            <a:r>
              <a:rPr lang="en-US" sz="2400" dirty="0">
                <a:latin typeface="Courier New" pitchFamily="49" charset="0"/>
                <a:ea typeface="MS Mincho" charset="-128"/>
              </a:rPr>
              <a:t>T </a:t>
            </a:r>
            <a:r>
              <a:rPr lang="en-US" sz="2400" dirty="0">
                <a:latin typeface="Courier New" pitchFamily="49" charset="0"/>
                <a:ea typeface="MS Mincho" charset="-128"/>
                <a:sym typeface="Symbol" pitchFamily="18" charset="2"/>
              </a:rPr>
              <a:t></a:t>
            </a:r>
            <a:r>
              <a:rPr lang="en-US" sz="2400" dirty="0">
                <a:latin typeface="Courier New" pitchFamily="49" charset="0"/>
                <a:ea typeface="MS Mincho" charset="-128"/>
              </a:rPr>
              <a:t> T * F	T1.val = T2.val * F.val</a:t>
            </a:r>
            <a:br>
              <a:rPr lang="en-US" sz="2400" dirty="0">
                <a:latin typeface="Courier New" pitchFamily="49" charset="0"/>
                <a:ea typeface="MS Mincho" charset="-128"/>
              </a:rPr>
            </a:br>
            <a:r>
              <a:rPr lang="en-US" sz="2400" dirty="0">
                <a:latin typeface="Courier New" pitchFamily="49" charset="0"/>
                <a:ea typeface="MS Mincho" charset="-128"/>
              </a:rPr>
              <a:t>T </a:t>
            </a:r>
            <a:r>
              <a:rPr lang="en-US" sz="2400" dirty="0">
                <a:latin typeface="Courier New" pitchFamily="49" charset="0"/>
                <a:ea typeface="MS Mincho" charset="-128"/>
                <a:sym typeface="Symbol" pitchFamily="18" charset="2"/>
              </a:rPr>
              <a:t></a:t>
            </a:r>
            <a:r>
              <a:rPr lang="en-US" sz="2400" dirty="0">
                <a:latin typeface="Courier New" pitchFamily="49" charset="0"/>
                <a:ea typeface="MS Mincho" charset="-128"/>
              </a:rPr>
              <a:t> T / F	T1.val = T2.val / F.val</a:t>
            </a:r>
            <a:br>
              <a:rPr lang="en-US" sz="2400" dirty="0">
                <a:latin typeface="Courier New" pitchFamily="49" charset="0"/>
                <a:ea typeface="MS Mincho" charset="-128"/>
              </a:rPr>
            </a:br>
            <a:r>
              <a:rPr lang="en-US" sz="2400" dirty="0">
                <a:latin typeface="Courier New" pitchFamily="49" charset="0"/>
                <a:ea typeface="MS Mincho" charset="-128"/>
              </a:rPr>
              <a:t>T </a:t>
            </a:r>
            <a:r>
              <a:rPr lang="en-US" sz="2400" dirty="0">
                <a:latin typeface="Courier New" pitchFamily="49" charset="0"/>
                <a:ea typeface="MS Mincho" charset="-128"/>
                <a:sym typeface="Symbol" pitchFamily="18" charset="2"/>
              </a:rPr>
              <a:t></a:t>
            </a:r>
            <a:r>
              <a:rPr lang="en-US" sz="2400" dirty="0">
                <a:latin typeface="Courier New" pitchFamily="49" charset="0"/>
                <a:ea typeface="MS Mincho" charset="-128"/>
              </a:rPr>
              <a:t> F		T.val  = F.val</a:t>
            </a:r>
            <a:br>
              <a:rPr lang="en-US" sz="2400" dirty="0">
                <a:latin typeface="Courier New" pitchFamily="49" charset="0"/>
                <a:ea typeface="MS Mincho" charset="-128"/>
              </a:rPr>
            </a:br>
            <a:r>
              <a:rPr lang="en-US" sz="2400" dirty="0">
                <a:latin typeface="Courier New" pitchFamily="49" charset="0"/>
                <a:ea typeface="MS Mincho" charset="-128"/>
              </a:rPr>
              <a:t>F </a:t>
            </a:r>
            <a:r>
              <a:rPr lang="en-US" sz="2400" dirty="0">
                <a:latin typeface="Courier New" pitchFamily="49" charset="0"/>
                <a:ea typeface="MS Mincho" charset="-128"/>
                <a:sym typeface="Symbol" pitchFamily="18" charset="2"/>
              </a:rPr>
              <a:t></a:t>
            </a:r>
            <a:r>
              <a:rPr lang="en-US" sz="2400" dirty="0">
                <a:latin typeface="Courier New" pitchFamily="49" charset="0"/>
                <a:ea typeface="MS Mincho" charset="-128"/>
              </a:rPr>
              <a:t> - F		F1.val = - F2.val</a:t>
            </a:r>
            <a:br>
              <a:rPr lang="en-US" sz="2400" dirty="0">
                <a:latin typeface="Courier New" pitchFamily="49" charset="0"/>
                <a:ea typeface="MS Mincho" charset="-128"/>
              </a:rPr>
            </a:br>
            <a:r>
              <a:rPr lang="en-US" sz="2400" dirty="0">
                <a:latin typeface="Courier New" pitchFamily="49" charset="0"/>
                <a:ea typeface="MS Mincho" charset="-128"/>
              </a:rPr>
              <a:t>F </a:t>
            </a:r>
            <a:r>
              <a:rPr lang="en-US" sz="2400" dirty="0">
                <a:latin typeface="Courier New" pitchFamily="49" charset="0"/>
                <a:ea typeface="MS Mincho" charset="-128"/>
                <a:sym typeface="Symbol" pitchFamily="18" charset="2"/>
              </a:rPr>
              <a:t></a:t>
            </a:r>
            <a:r>
              <a:rPr lang="en-US" sz="2400" dirty="0">
                <a:latin typeface="Courier New" pitchFamily="49" charset="0"/>
                <a:ea typeface="MS Mincho" charset="-128"/>
              </a:rPr>
              <a:t> (E)		F.val  = E.val</a:t>
            </a:r>
            <a:br>
              <a:rPr lang="en-US" sz="2400" dirty="0">
                <a:latin typeface="Courier New" pitchFamily="49" charset="0"/>
                <a:ea typeface="MS Mincho" charset="-128"/>
              </a:rPr>
            </a:br>
            <a:r>
              <a:rPr lang="en-US" sz="2400" dirty="0">
                <a:latin typeface="Courier New" pitchFamily="49" charset="0"/>
                <a:ea typeface="MS Mincho" charset="-128"/>
              </a:rPr>
              <a:t>F </a:t>
            </a:r>
            <a:r>
              <a:rPr lang="en-US" sz="2400" dirty="0">
                <a:latin typeface="Courier New" pitchFamily="49" charset="0"/>
                <a:ea typeface="MS Mincho" charset="-128"/>
                <a:sym typeface="Symbol" pitchFamily="18" charset="2"/>
              </a:rPr>
              <a:t></a:t>
            </a:r>
            <a:r>
              <a:rPr lang="en-US" sz="2400" dirty="0">
                <a:latin typeface="Courier New" pitchFamily="49" charset="0"/>
                <a:ea typeface="MS Mincho" charset="-128"/>
              </a:rPr>
              <a:t> const	F.val  = C.val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5308600" cy="1143000"/>
          </a:xfrm>
          <a:noFill/>
          <a:ln/>
        </p:spPr>
        <p:txBody>
          <a:bodyPr>
            <a:normAutofit/>
          </a:bodyPr>
          <a:lstStyle/>
          <a:p>
            <a: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/>
                <a:cs typeface="Arial"/>
              </a:rPr>
              <a:t>Attribute Grammars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407400" cy="4724400"/>
          </a:xfrm>
          <a:noFill/>
          <a:ln/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400" dirty="0">
                <a:ea typeface="MS Mincho" charset="-128"/>
              </a:rPr>
              <a:t>The attribute grammar serves to define the semantics of the input program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ea typeface="MS Mincho" charset="-128"/>
              </a:rPr>
              <a:t>Attribute rules are best thought of as definitions, not assignments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ea typeface="MS Mincho" charset="-128"/>
              </a:rPr>
              <a:t>They are not necessarily meant to be evaluated at any particular time, or in any particular order, though they do define their left-hand side in </a:t>
            </a:r>
            <a:r>
              <a:rPr lang="en-US" sz="2400" dirty="0">
                <a:cs typeface="Times New Roman" charset="0"/>
              </a:rPr>
              <a:t>terms of the right-hand </a:t>
            </a:r>
            <a:r>
              <a:rPr lang="en-US" sz="2400" dirty="0" smtClean="0">
                <a:cs typeface="Times New Roman" charset="0"/>
              </a:rPr>
              <a:t>side</a:t>
            </a:r>
          </a:p>
          <a:p>
            <a:pPr>
              <a:lnSpc>
                <a:spcPct val="110000"/>
              </a:lnSpc>
            </a:pPr>
            <a:r>
              <a:rPr lang="en-US" sz="2400" dirty="0" smtClean="0">
                <a:solidFill>
                  <a:srgbClr val="0070C0"/>
                </a:solidFill>
                <a:ea typeface="MS Mincho" charset="-128"/>
              </a:rPr>
              <a:t>The process of evaluating attributes is called annotation, or DECORATION, of the parse tree</a:t>
            </a:r>
          </a:p>
          <a:p>
            <a:pPr>
              <a:lnSpc>
                <a:spcPct val="110000"/>
              </a:lnSpc>
            </a:pPr>
            <a:r>
              <a:rPr lang="en-US" sz="2400" dirty="0" smtClean="0">
                <a:solidFill>
                  <a:srgbClr val="00B050"/>
                </a:solidFill>
                <a:ea typeface="MS Mincho" charset="-128"/>
              </a:rPr>
              <a:t>The code fragments for the rules are called SEMANTIC FUNCTIONS</a:t>
            </a:r>
          </a:p>
          <a:p>
            <a:pPr>
              <a:lnSpc>
                <a:spcPct val="110000"/>
              </a:lnSpc>
            </a:pPr>
            <a:endParaRPr lang="en-US" sz="2400" dirty="0">
              <a:solidFill>
                <a:srgbClr val="0070C0"/>
              </a:solidFill>
              <a:cs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5994400" cy="1143000"/>
          </a:xfrm>
          <a:noFill/>
          <a:ln/>
        </p:spPr>
        <p:txBody>
          <a:bodyPr>
            <a:normAutofit/>
          </a:bodyPr>
          <a:lstStyle/>
          <a:p>
            <a: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/>
                <a:cs typeface="Arial"/>
              </a:rPr>
              <a:t>Evaluating Attributes</a:t>
            </a:r>
          </a:p>
        </p:txBody>
      </p:sp>
      <p:pic>
        <p:nvPicPr>
          <p:cNvPr id="92165" name="Picture 5" descr="Fig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1999" y="1125537"/>
            <a:ext cx="7929879" cy="5732463"/>
          </a:xfrm>
          <a:prstGeom prst="rect">
            <a:avLst/>
          </a:prstGeom>
          <a:noFill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066800"/>
          </a:xfrm>
        </p:spPr>
        <p:txBody>
          <a:bodyPr>
            <a:normAutofit fontScale="90000"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/>
                <a:cs typeface="Arial"/>
              </a:rPr>
              <a:t>Syntax Directed Definitions (Cont.)</a:t>
            </a:r>
            <a:endParaRPr lang="en-U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200" y="1600200"/>
            <a:ext cx="9032875" cy="4414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0355" marR="5080" indent="-287655">
              <a:lnSpc>
                <a:spcPct val="122700"/>
              </a:lnSpc>
              <a:spcBef>
                <a:spcPts val="2105"/>
              </a:spcBef>
              <a:buClr>
                <a:srgbClr val="231F20"/>
              </a:buClr>
              <a:buFont typeface="MS Mincho"/>
              <a:buChar char="•"/>
              <a:tabLst>
                <a:tab pos="300990" algn="l"/>
              </a:tabLst>
            </a:pPr>
            <a:r>
              <a:rPr sz="2400" smtClean="0">
                <a:solidFill>
                  <a:srgbClr val="6532FF"/>
                </a:solidFill>
                <a:cs typeface="Times New Roman"/>
              </a:rPr>
              <a:t>The </a:t>
            </a:r>
            <a:r>
              <a:rPr sz="2400" spc="-10" dirty="0">
                <a:solidFill>
                  <a:srgbClr val="6532FF"/>
                </a:solidFill>
                <a:cs typeface="Times New Roman"/>
              </a:rPr>
              <a:t>value </a:t>
            </a:r>
            <a:r>
              <a:rPr sz="2400" dirty="0">
                <a:solidFill>
                  <a:srgbClr val="6532FF"/>
                </a:solidFill>
                <a:cs typeface="Times New Roman"/>
              </a:rPr>
              <a:t>of </a:t>
            </a:r>
            <a:r>
              <a:rPr sz="2400" spc="5" dirty="0">
                <a:solidFill>
                  <a:srgbClr val="6532FF"/>
                </a:solidFill>
                <a:cs typeface="Times New Roman"/>
              </a:rPr>
              <a:t>an </a:t>
            </a:r>
            <a:r>
              <a:rPr sz="2400" spc="-5" dirty="0">
                <a:solidFill>
                  <a:srgbClr val="6532FF"/>
                </a:solidFill>
                <a:cs typeface="Times New Roman"/>
              </a:rPr>
              <a:t>attribute </a:t>
            </a:r>
            <a:r>
              <a:rPr sz="2400" dirty="0">
                <a:solidFill>
                  <a:srgbClr val="6532FF"/>
                </a:solidFill>
                <a:cs typeface="Times New Roman"/>
              </a:rPr>
              <a:t>of </a:t>
            </a:r>
            <a:r>
              <a:rPr sz="2400" spc="5" dirty="0">
                <a:solidFill>
                  <a:srgbClr val="6532FF"/>
                </a:solidFill>
                <a:cs typeface="Times New Roman"/>
              </a:rPr>
              <a:t>a grammar </a:t>
            </a:r>
            <a:r>
              <a:rPr sz="2400" dirty="0">
                <a:solidFill>
                  <a:srgbClr val="6532FF"/>
                </a:solidFill>
                <a:cs typeface="Times New Roman"/>
              </a:rPr>
              <a:t>symbol at </a:t>
            </a:r>
            <a:r>
              <a:rPr sz="2400" spc="5" dirty="0">
                <a:solidFill>
                  <a:srgbClr val="6532FF"/>
                </a:solidFill>
                <a:cs typeface="Times New Roman"/>
              </a:rPr>
              <a:t>a </a:t>
            </a:r>
            <a:r>
              <a:rPr sz="2400" spc="-20" dirty="0">
                <a:solidFill>
                  <a:srgbClr val="6532FF"/>
                </a:solidFill>
                <a:cs typeface="Times New Roman"/>
              </a:rPr>
              <a:t>given </a:t>
            </a:r>
            <a:r>
              <a:rPr sz="2400" dirty="0">
                <a:solidFill>
                  <a:srgbClr val="6532FF"/>
                </a:solidFill>
                <a:cs typeface="Times New Roman"/>
              </a:rPr>
              <a:t>parse-tree node is  </a:t>
            </a:r>
            <a:r>
              <a:rPr sz="2400" spc="-15" dirty="0">
                <a:solidFill>
                  <a:srgbClr val="6532FF"/>
                </a:solidFill>
                <a:cs typeface="Times New Roman"/>
              </a:rPr>
              <a:t>defined </a:t>
            </a:r>
            <a:r>
              <a:rPr sz="2400" dirty="0">
                <a:solidFill>
                  <a:srgbClr val="6532FF"/>
                </a:solidFill>
                <a:cs typeface="Times New Roman"/>
              </a:rPr>
              <a:t>by </a:t>
            </a:r>
            <a:r>
              <a:rPr sz="2400" spc="5" dirty="0">
                <a:solidFill>
                  <a:srgbClr val="6532FF"/>
                </a:solidFill>
                <a:cs typeface="Times New Roman"/>
              </a:rPr>
              <a:t>a </a:t>
            </a:r>
            <a:r>
              <a:rPr sz="2400" dirty="0">
                <a:solidFill>
                  <a:srgbClr val="6532FF"/>
                </a:solidFill>
                <a:cs typeface="Times New Roman"/>
              </a:rPr>
              <a:t>semantic rule associated with the production used at that</a:t>
            </a:r>
            <a:r>
              <a:rPr sz="2400" spc="155" dirty="0">
                <a:solidFill>
                  <a:srgbClr val="6532FF"/>
                </a:solidFill>
                <a:cs typeface="Times New Roman"/>
              </a:rPr>
              <a:t> </a:t>
            </a:r>
            <a:r>
              <a:rPr sz="2400" dirty="0">
                <a:solidFill>
                  <a:srgbClr val="6532FF"/>
                </a:solidFill>
                <a:cs typeface="Times New Roman"/>
              </a:rPr>
              <a:t>node.</a:t>
            </a:r>
            <a:endParaRPr sz="2400">
              <a:cs typeface="Times New Roman"/>
            </a:endParaRPr>
          </a:p>
          <a:p>
            <a:pPr marL="300355" indent="-287655">
              <a:lnSpc>
                <a:spcPct val="100000"/>
              </a:lnSpc>
              <a:spcBef>
                <a:spcPts val="1945"/>
              </a:spcBef>
              <a:buFont typeface="MS Mincho"/>
              <a:buChar char="•"/>
              <a:tabLst>
                <a:tab pos="300990" algn="l"/>
              </a:tabLst>
            </a:pPr>
            <a:r>
              <a:rPr sz="2400" spc="-85" dirty="0">
                <a:solidFill>
                  <a:srgbClr val="231F20"/>
                </a:solidFill>
                <a:cs typeface="Times New Roman"/>
              </a:rPr>
              <a:t>We </a:t>
            </a:r>
            <a:r>
              <a:rPr sz="2400" dirty="0">
                <a:solidFill>
                  <a:srgbClr val="231F20"/>
                </a:solidFill>
                <a:cs typeface="Times New Roman"/>
              </a:rPr>
              <a:t>distinguish between </a:t>
            </a:r>
            <a:r>
              <a:rPr sz="2400" spc="-10" dirty="0">
                <a:solidFill>
                  <a:srgbClr val="231F20"/>
                </a:solidFill>
                <a:cs typeface="Times New Roman"/>
              </a:rPr>
              <a:t>two </a:t>
            </a:r>
            <a:r>
              <a:rPr sz="2400" dirty="0">
                <a:solidFill>
                  <a:srgbClr val="231F20"/>
                </a:solidFill>
                <a:cs typeface="Times New Roman"/>
              </a:rPr>
              <a:t>kinds of</a:t>
            </a:r>
            <a:r>
              <a:rPr sz="2400" spc="160" dirty="0">
                <a:solidFill>
                  <a:srgbClr val="231F20"/>
                </a:solidFill>
                <a:cs typeface="Times New Roman"/>
              </a:rPr>
              <a:t> </a:t>
            </a:r>
            <a:r>
              <a:rPr sz="2400" spc="-5" dirty="0">
                <a:solidFill>
                  <a:srgbClr val="231F20"/>
                </a:solidFill>
                <a:cs typeface="Times New Roman"/>
              </a:rPr>
              <a:t>attributes:</a:t>
            </a:r>
            <a:endParaRPr sz="2400">
              <a:cs typeface="Times New Roman"/>
            </a:endParaRPr>
          </a:p>
          <a:p>
            <a:pPr marL="702945" marR="281305" lvl="1" indent="-360045">
              <a:lnSpc>
                <a:spcPct val="123100"/>
              </a:lnSpc>
              <a:spcBef>
                <a:spcPts val="645"/>
              </a:spcBef>
              <a:buClr>
                <a:srgbClr val="231F20"/>
              </a:buClr>
              <a:buFont typeface="Times New Roman"/>
              <a:buAutoNum type="arabicPeriod"/>
              <a:tabLst>
                <a:tab pos="703580" algn="l"/>
                <a:tab pos="3752215" algn="l"/>
              </a:tabLst>
            </a:pPr>
            <a:r>
              <a:rPr sz="2400" b="1" dirty="0">
                <a:solidFill>
                  <a:srgbClr val="FF0000"/>
                </a:solidFill>
                <a:cs typeface="Times New Roman"/>
              </a:rPr>
              <a:t>Synthesized  </a:t>
            </a:r>
            <a:r>
              <a:rPr sz="2400" b="1" spc="480" dirty="0">
                <a:solidFill>
                  <a:srgbClr val="FF0000"/>
                </a:solidFill>
                <a:cs typeface="Times New Roman"/>
              </a:rPr>
              <a:t> </a:t>
            </a:r>
            <a:r>
              <a:rPr sz="2400" b="1" spc="-5" dirty="0">
                <a:solidFill>
                  <a:srgbClr val="FF0000"/>
                </a:solidFill>
                <a:cs typeface="Times New Roman"/>
              </a:rPr>
              <a:t>Attributes.</a:t>
            </a:r>
            <a:r>
              <a:rPr sz="2400" b="1" spc="-5">
                <a:solidFill>
                  <a:srgbClr val="FF0000"/>
                </a:solidFill>
                <a:cs typeface="Times New Roman"/>
              </a:rPr>
              <a:t>	</a:t>
            </a:r>
            <a:r>
              <a:rPr lang="en-US" sz="2400" b="1" spc="-5" dirty="0" smtClean="0">
                <a:solidFill>
                  <a:srgbClr val="FF0000"/>
                </a:solidFill>
                <a:cs typeface="Times New Roman"/>
              </a:rPr>
              <a:t> </a:t>
            </a:r>
            <a:r>
              <a:rPr sz="2400" spc="-5" smtClean="0">
                <a:solidFill>
                  <a:srgbClr val="231F20"/>
                </a:solidFill>
                <a:cs typeface="Times New Roman"/>
              </a:rPr>
              <a:t>They </a:t>
            </a:r>
            <a:r>
              <a:rPr sz="2400" spc="5" dirty="0">
                <a:solidFill>
                  <a:srgbClr val="231F20"/>
                </a:solidFill>
                <a:cs typeface="Times New Roman"/>
              </a:rPr>
              <a:t>are </a:t>
            </a:r>
            <a:r>
              <a:rPr sz="2400" dirty="0">
                <a:solidFill>
                  <a:srgbClr val="231F20"/>
                </a:solidFill>
                <a:cs typeface="Times New Roman"/>
              </a:rPr>
              <a:t>computed </a:t>
            </a:r>
            <a:r>
              <a:rPr sz="2400" spc="5" dirty="0">
                <a:solidFill>
                  <a:srgbClr val="231F20"/>
                </a:solidFill>
                <a:cs typeface="Times New Roman"/>
              </a:rPr>
              <a:t>from </a:t>
            </a:r>
            <a:r>
              <a:rPr sz="2400" dirty="0">
                <a:solidFill>
                  <a:srgbClr val="231F20"/>
                </a:solidFill>
                <a:cs typeface="Times New Roman"/>
              </a:rPr>
              <a:t>the </a:t>
            </a:r>
            <a:r>
              <a:rPr sz="2400" spc="-10" dirty="0">
                <a:solidFill>
                  <a:srgbClr val="231F20"/>
                </a:solidFill>
                <a:cs typeface="Times New Roman"/>
              </a:rPr>
              <a:t>values  </a:t>
            </a:r>
            <a:r>
              <a:rPr sz="2400" spc="180" dirty="0">
                <a:solidFill>
                  <a:srgbClr val="231F20"/>
                </a:solidFill>
                <a:cs typeface="Times New Roman"/>
              </a:rPr>
              <a:t> </a:t>
            </a:r>
            <a:r>
              <a:rPr sz="2400" dirty="0">
                <a:solidFill>
                  <a:srgbClr val="231F20"/>
                </a:solidFill>
                <a:cs typeface="Times New Roman"/>
              </a:rPr>
              <a:t>of</a:t>
            </a:r>
            <a:r>
              <a:rPr sz="2400" spc="215" dirty="0">
                <a:solidFill>
                  <a:srgbClr val="231F20"/>
                </a:solidFill>
                <a:cs typeface="Times New Roman"/>
              </a:rPr>
              <a:t> </a:t>
            </a:r>
            <a:r>
              <a:rPr sz="2400" dirty="0">
                <a:solidFill>
                  <a:srgbClr val="231F20"/>
                </a:solidFill>
                <a:cs typeface="Times New Roman"/>
              </a:rPr>
              <a:t>the  </a:t>
            </a:r>
            <a:r>
              <a:rPr sz="2400" spc="-5" dirty="0">
                <a:solidFill>
                  <a:srgbClr val="231F20"/>
                </a:solidFill>
                <a:cs typeface="Times New Roman"/>
              </a:rPr>
              <a:t>attributes </a:t>
            </a:r>
            <a:r>
              <a:rPr sz="2400" dirty="0">
                <a:solidFill>
                  <a:srgbClr val="231F20"/>
                </a:solidFill>
                <a:cs typeface="Times New Roman"/>
              </a:rPr>
              <a:t>of the children</a:t>
            </a:r>
            <a:r>
              <a:rPr sz="2400" spc="10" dirty="0">
                <a:solidFill>
                  <a:srgbClr val="231F20"/>
                </a:solidFill>
                <a:cs typeface="Times New Roman"/>
              </a:rPr>
              <a:t> </a:t>
            </a:r>
            <a:r>
              <a:rPr sz="2400" dirty="0">
                <a:solidFill>
                  <a:srgbClr val="231F20"/>
                </a:solidFill>
                <a:cs typeface="Times New Roman"/>
              </a:rPr>
              <a:t>nodes.</a:t>
            </a:r>
            <a:endParaRPr sz="2400">
              <a:cs typeface="Times New Roman"/>
            </a:endParaRPr>
          </a:p>
          <a:p>
            <a:pPr marL="702945" marR="447675" lvl="1" indent="-360045">
              <a:lnSpc>
                <a:spcPct val="122700"/>
              </a:lnSpc>
              <a:spcBef>
                <a:spcPts val="660"/>
              </a:spcBef>
              <a:buClr>
                <a:srgbClr val="231F20"/>
              </a:buClr>
              <a:buFont typeface="Times New Roman"/>
              <a:buAutoNum type="arabicPeriod"/>
              <a:tabLst>
                <a:tab pos="703580" algn="l"/>
                <a:tab pos="3499485" algn="l"/>
              </a:tabLst>
            </a:pPr>
            <a:r>
              <a:rPr sz="2400" b="1">
                <a:solidFill>
                  <a:srgbClr val="FF0000"/>
                </a:solidFill>
                <a:cs typeface="Times New Roman"/>
              </a:rPr>
              <a:t>Inherited   </a:t>
            </a:r>
            <a:r>
              <a:rPr sz="2400" b="1" spc="5">
                <a:solidFill>
                  <a:srgbClr val="FF0000"/>
                </a:solidFill>
                <a:cs typeface="Times New Roman"/>
              </a:rPr>
              <a:t> </a:t>
            </a:r>
            <a:r>
              <a:rPr sz="2400" b="1" spc="-5" smtClean="0">
                <a:solidFill>
                  <a:srgbClr val="FF0000"/>
                </a:solidFill>
                <a:cs typeface="Times New Roman"/>
              </a:rPr>
              <a:t>Attributes.</a:t>
            </a:r>
            <a:r>
              <a:rPr lang="en-US" sz="2400" b="1" spc="-5" dirty="0" smtClean="0">
                <a:solidFill>
                  <a:srgbClr val="FF0000"/>
                </a:solidFill>
                <a:cs typeface="Times New Roman"/>
              </a:rPr>
              <a:t> </a:t>
            </a:r>
            <a:r>
              <a:rPr sz="2400" spc="-5" smtClean="0">
                <a:solidFill>
                  <a:srgbClr val="231F20"/>
                </a:solidFill>
                <a:cs typeface="Times New Roman"/>
              </a:rPr>
              <a:t>They </a:t>
            </a:r>
            <a:r>
              <a:rPr sz="2400" spc="5" dirty="0">
                <a:solidFill>
                  <a:srgbClr val="231F20"/>
                </a:solidFill>
                <a:cs typeface="Times New Roman"/>
              </a:rPr>
              <a:t>are </a:t>
            </a:r>
            <a:r>
              <a:rPr sz="2400" dirty="0">
                <a:solidFill>
                  <a:srgbClr val="231F20"/>
                </a:solidFill>
                <a:cs typeface="Times New Roman"/>
              </a:rPr>
              <a:t>computed </a:t>
            </a:r>
            <a:r>
              <a:rPr sz="2400" spc="5" dirty="0">
                <a:solidFill>
                  <a:srgbClr val="231F20"/>
                </a:solidFill>
                <a:cs typeface="Times New Roman"/>
              </a:rPr>
              <a:t>from </a:t>
            </a:r>
            <a:r>
              <a:rPr sz="2400" dirty="0">
                <a:solidFill>
                  <a:srgbClr val="231F20"/>
                </a:solidFill>
                <a:cs typeface="Times New Roman"/>
              </a:rPr>
              <a:t>the </a:t>
            </a:r>
            <a:r>
              <a:rPr sz="2400" spc="-10" dirty="0">
                <a:solidFill>
                  <a:srgbClr val="231F20"/>
                </a:solidFill>
                <a:cs typeface="Times New Roman"/>
              </a:rPr>
              <a:t>values   </a:t>
            </a:r>
            <a:r>
              <a:rPr sz="2400" spc="204" dirty="0">
                <a:solidFill>
                  <a:srgbClr val="231F20"/>
                </a:solidFill>
                <a:cs typeface="Times New Roman"/>
              </a:rPr>
              <a:t> </a:t>
            </a:r>
            <a:r>
              <a:rPr sz="2400" dirty="0">
                <a:solidFill>
                  <a:srgbClr val="231F20"/>
                </a:solidFill>
                <a:cs typeface="Times New Roman"/>
              </a:rPr>
              <a:t>of</a:t>
            </a:r>
            <a:r>
              <a:rPr sz="2400" spc="305" dirty="0">
                <a:solidFill>
                  <a:srgbClr val="231F20"/>
                </a:solidFill>
                <a:cs typeface="Times New Roman"/>
              </a:rPr>
              <a:t> </a:t>
            </a:r>
            <a:r>
              <a:rPr sz="2400" dirty="0">
                <a:solidFill>
                  <a:srgbClr val="231F20"/>
                </a:solidFill>
                <a:cs typeface="Times New Roman"/>
              </a:rPr>
              <a:t>the  </a:t>
            </a:r>
            <a:r>
              <a:rPr sz="2400" spc="-5" dirty="0">
                <a:solidFill>
                  <a:srgbClr val="231F20"/>
                </a:solidFill>
                <a:cs typeface="Times New Roman"/>
              </a:rPr>
              <a:t>attributes </a:t>
            </a:r>
            <a:r>
              <a:rPr sz="2400" dirty="0">
                <a:solidFill>
                  <a:srgbClr val="231F20"/>
                </a:solidFill>
                <a:cs typeface="Times New Roman"/>
              </a:rPr>
              <a:t>of both the siblings and the parent</a:t>
            </a:r>
            <a:r>
              <a:rPr sz="2400" spc="80" dirty="0">
                <a:solidFill>
                  <a:srgbClr val="231F20"/>
                </a:solidFill>
                <a:cs typeface="Times New Roman"/>
              </a:rPr>
              <a:t> </a:t>
            </a:r>
            <a:r>
              <a:rPr sz="2400" dirty="0">
                <a:solidFill>
                  <a:srgbClr val="231F20"/>
                </a:solidFill>
                <a:cs typeface="Times New Roman"/>
              </a:rPr>
              <a:t>nodes.</a:t>
            </a:r>
            <a:endParaRPr sz="2400">
              <a:cs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>
            <a:noAutofit/>
          </a:bodyPr>
          <a:lstStyle/>
          <a:p>
            <a:r>
              <a:rPr lang="en-US" sz="3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/>
                <a:cs typeface="Arial"/>
              </a:rPr>
              <a:t>Inherited and Synthesized Attributes</a:t>
            </a:r>
            <a:endParaRPr lang="en-US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534400" cy="5638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 </a:t>
            </a:r>
            <a:r>
              <a:rPr lang="en-US" sz="2400" dirty="0" smtClean="0">
                <a:solidFill>
                  <a:srgbClr val="00B050"/>
                </a:solidFill>
              </a:rPr>
              <a:t>synthesized attribute </a:t>
            </a:r>
            <a:r>
              <a:rPr lang="en-US" sz="2400" dirty="0" smtClean="0"/>
              <a:t>for a non-terminal </a:t>
            </a:r>
            <a:r>
              <a:rPr lang="en-US" sz="2400" b="1" i="1" dirty="0" smtClean="0"/>
              <a:t>A </a:t>
            </a:r>
            <a:r>
              <a:rPr lang="en-US" sz="2400" dirty="0" smtClean="0"/>
              <a:t>at a parse-tree node N is defined by</a:t>
            </a:r>
          </a:p>
          <a:p>
            <a:pPr lvl="1"/>
            <a:r>
              <a:rPr lang="en-US" sz="2400" dirty="0" smtClean="0">
                <a:solidFill>
                  <a:srgbClr val="7030A0"/>
                </a:solidFill>
              </a:rPr>
              <a:t>a semantic rule associated with the production at N. Note that the production must have A as its head.</a:t>
            </a:r>
          </a:p>
          <a:p>
            <a:pPr lvl="1">
              <a:buNone/>
            </a:pPr>
            <a:endParaRPr lang="en-US" sz="2400" dirty="0" smtClean="0">
              <a:solidFill>
                <a:srgbClr val="7030A0"/>
              </a:solidFill>
            </a:endParaRPr>
          </a:p>
          <a:p>
            <a:r>
              <a:rPr lang="en-US" sz="2400" i="1" dirty="0" smtClean="0"/>
              <a:t>A synthesized attribute at node N is defined only in terms of attribute values at the </a:t>
            </a:r>
            <a:r>
              <a:rPr lang="en-US" sz="2400" i="1" dirty="0" smtClean="0">
                <a:solidFill>
                  <a:srgbClr val="00B050"/>
                </a:solidFill>
              </a:rPr>
              <a:t>children of N and at N itself.</a:t>
            </a:r>
          </a:p>
          <a:p>
            <a:endParaRPr lang="en-US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382000" cy="5126736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Program is lexically well-formed: </a:t>
            </a:r>
          </a:p>
          <a:p>
            <a:pPr lvl="1"/>
            <a:r>
              <a:rPr lang="en-US" sz="2800" dirty="0" smtClean="0"/>
              <a:t>Identifiers have valid names. </a:t>
            </a:r>
          </a:p>
          <a:p>
            <a:pPr lvl="1"/>
            <a:r>
              <a:rPr lang="en-US" sz="2800" dirty="0" smtClean="0"/>
              <a:t>Strings are properly terminated. </a:t>
            </a:r>
          </a:p>
          <a:p>
            <a:pPr lvl="1"/>
            <a:r>
              <a:rPr lang="en-US" sz="2800" dirty="0" smtClean="0"/>
              <a:t>No stray characters. </a:t>
            </a:r>
          </a:p>
          <a:p>
            <a:r>
              <a:rPr lang="en-US" sz="3200" dirty="0" smtClean="0"/>
              <a:t>Program is syntactically well-formed: </a:t>
            </a:r>
          </a:p>
          <a:p>
            <a:pPr lvl="1"/>
            <a:r>
              <a:rPr lang="en-US" sz="2800" dirty="0" smtClean="0"/>
              <a:t>Class declarations have the correct structure.</a:t>
            </a:r>
          </a:p>
          <a:p>
            <a:pPr lvl="1"/>
            <a:r>
              <a:rPr lang="en-US" sz="2800" dirty="0" smtClean="0"/>
              <a:t>Expressions are syntactically valid. </a:t>
            </a:r>
          </a:p>
          <a:p>
            <a:r>
              <a:rPr lang="en-US" sz="3200" dirty="0" smtClean="0"/>
              <a:t>Does this mean that the program is legal?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>
            <a:noAutofit/>
          </a:bodyPr>
          <a:lstStyle/>
          <a:p>
            <a:r>
              <a:rPr lang="en-US" sz="3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/>
                <a:cs typeface="Arial"/>
              </a:rPr>
              <a:t>Inherited and Synthesized Attributes</a:t>
            </a:r>
            <a:endParaRPr lang="en-US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9144000" cy="58674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i="1" dirty="0" smtClean="0"/>
          </a:p>
          <a:p>
            <a:r>
              <a:rPr lang="en-US" dirty="0" smtClean="0"/>
              <a:t>An </a:t>
            </a:r>
            <a:r>
              <a:rPr lang="en-US" dirty="0" smtClean="0">
                <a:solidFill>
                  <a:srgbClr val="00B050"/>
                </a:solidFill>
              </a:rPr>
              <a:t>inherited attribute </a:t>
            </a:r>
            <a:r>
              <a:rPr lang="en-US" dirty="0" smtClean="0"/>
              <a:t>for a non-terminal B at a parse-tree node N is defined by</a:t>
            </a:r>
          </a:p>
          <a:p>
            <a:pPr lvl="1"/>
            <a:r>
              <a:rPr lang="en-US" dirty="0" smtClean="0">
                <a:solidFill>
                  <a:srgbClr val="7030A0"/>
                </a:solidFill>
              </a:rPr>
              <a:t>A semantic rule associated with the production at the parent of N. Note that the production must have B as a symbol in its body.</a:t>
            </a:r>
          </a:p>
          <a:p>
            <a:r>
              <a:rPr lang="en-US" i="1" dirty="0" smtClean="0"/>
              <a:t>An inherited attribute at node N is defined only in terms of attribute values at </a:t>
            </a:r>
            <a:r>
              <a:rPr lang="en-US" i="1" dirty="0" smtClean="0">
                <a:solidFill>
                  <a:schemeClr val="accent6">
                    <a:lumMod val="50000"/>
                  </a:schemeClr>
                </a:solidFill>
              </a:rPr>
              <a:t>N's parent, N itself, and N's siblings.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839200" cy="5486400"/>
          </a:xfrm>
        </p:spPr>
        <p:txBody>
          <a:bodyPr/>
          <a:lstStyle/>
          <a:p>
            <a:r>
              <a:rPr lang="en-US" dirty="0" smtClean="0"/>
              <a:t>Terminals can have synthesized attributes, which are given to it by the </a:t>
            </a:r>
            <a:r>
              <a:rPr lang="en-US" dirty="0" err="1" smtClean="0">
                <a:solidFill>
                  <a:srgbClr val="00B050"/>
                </a:solidFill>
              </a:rPr>
              <a:t>lexer</a:t>
            </a:r>
            <a:r>
              <a:rPr lang="en-US" dirty="0" smtClean="0"/>
              <a:t> (not the parser). </a:t>
            </a:r>
          </a:p>
          <a:p>
            <a:endParaRPr lang="en-US" dirty="0" smtClean="0"/>
          </a:p>
          <a:p>
            <a:r>
              <a:rPr lang="en-US" dirty="0" smtClean="0"/>
              <a:t>There are </a:t>
            </a:r>
            <a:r>
              <a:rPr lang="en-US" dirty="0" smtClean="0">
                <a:solidFill>
                  <a:srgbClr val="00B050"/>
                </a:solidFill>
              </a:rPr>
              <a:t>no rules in an SDD </a:t>
            </a:r>
            <a:r>
              <a:rPr lang="en-US" dirty="0" smtClean="0"/>
              <a:t>giving values to attributes for terminals. 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Terminals do not have inherited attributes.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A non-terminal can have both inherited and synthesized attributes.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1066800"/>
          </a:xfrm>
          <a:prstGeom prst="rect">
            <a:avLst/>
          </a:prstGeom>
        </p:spPr>
        <p:txBody>
          <a:bodyPr vert="horz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50" normalizeH="0" baseline="0" noProof="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Arial"/>
                <a:ea typeface="+mj-ea"/>
                <a:cs typeface="Arial"/>
              </a:rPr>
              <a:t>Inherited and Synthesized Attributes</a:t>
            </a:r>
            <a:endParaRPr kumimoji="0" lang="en-US" sz="3600" b="1" i="0" u="none" strike="noStrike" kern="1200" cap="none" spc="50" normalizeH="0" baseline="0" noProof="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uLnTx/>
              <a:uFillTx/>
              <a:latin typeface="Arial"/>
              <a:ea typeface="+mj-ea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763000" cy="1066800"/>
          </a:xfrm>
        </p:spPr>
        <p:txBody>
          <a:bodyPr>
            <a:noAutofit/>
          </a:bodyPr>
          <a:lstStyle/>
          <a:p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/>
                <a:cs typeface="Arial"/>
              </a:rPr>
              <a:t>Evaluating an SDD at the Nodes of a Parse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763000" cy="5029200"/>
          </a:xfrm>
        </p:spPr>
        <p:txBody>
          <a:bodyPr/>
          <a:lstStyle/>
          <a:p>
            <a:r>
              <a:rPr lang="en-US" dirty="0"/>
              <a:t>Parse tree helps us to visualize the translation specified by SDD.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rules of an SDD </a:t>
            </a:r>
            <a:r>
              <a:rPr lang="en-US" dirty="0" smtClean="0"/>
              <a:t>are applied </a:t>
            </a:r>
            <a:r>
              <a:rPr lang="en-US" dirty="0"/>
              <a:t>by </a:t>
            </a:r>
            <a:r>
              <a:rPr lang="en-US" dirty="0" smtClean="0"/>
              <a:t>first constructing </a:t>
            </a:r>
            <a:r>
              <a:rPr lang="en-US" dirty="0"/>
              <a:t>a parse </a:t>
            </a:r>
            <a:r>
              <a:rPr lang="en-US" dirty="0" smtClean="0"/>
              <a:t>tree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then </a:t>
            </a:r>
            <a:r>
              <a:rPr lang="en-US" dirty="0">
                <a:solidFill>
                  <a:srgbClr val="FF0000"/>
                </a:solidFill>
              </a:rPr>
              <a:t>using the rules to evaluate all of </a:t>
            </a:r>
            <a:r>
              <a:rPr lang="en-US" dirty="0" smtClean="0">
                <a:solidFill>
                  <a:srgbClr val="FF0000"/>
                </a:solidFill>
              </a:rPr>
              <a:t>the attributes </a:t>
            </a:r>
            <a:r>
              <a:rPr lang="en-US" dirty="0">
                <a:solidFill>
                  <a:srgbClr val="FF0000"/>
                </a:solidFill>
              </a:rPr>
              <a:t>at each of the nodes of the parse tree. 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A </a:t>
            </a:r>
            <a:r>
              <a:rPr lang="en-US" dirty="0"/>
              <a:t>parse tree, showing the value(s) of </a:t>
            </a:r>
            <a:r>
              <a:rPr lang="en-US" dirty="0" smtClean="0"/>
              <a:t>its attribute(s</a:t>
            </a:r>
            <a:r>
              <a:rPr lang="en-US" dirty="0"/>
              <a:t>) is called an </a:t>
            </a:r>
            <a:r>
              <a:rPr lang="en-US" b="1" dirty="0">
                <a:solidFill>
                  <a:srgbClr val="0070C0"/>
                </a:solidFill>
              </a:rPr>
              <a:t>annotated parse tree</a:t>
            </a:r>
            <a:r>
              <a:rPr lang="en-US" b="1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9680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28600"/>
            <a:ext cx="8229600" cy="1066800"/>
          </a:xfrm>
        </p:spPr>
        <p:txBody>
          <a:bodyPr>
            <a:noAutofit/>
          </a:bodyPr>
          <a:lstStyle/>
          <a:p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/>
                <a:cs typeface="Arial"/>
              </a:rPr>
              <a:t>Evaluating an SDD at the Nodes of a Parse Tree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7768" y="1295399"/>
            <a:ext cx="4655968" cy="22150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592286"/>
            <a:ext cx="5502890" cy="30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334000" y="2831068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Annotated parse tree: 3*5 + 4 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400" y="4038600"/>
            <a:ext cx="3352800" cy="14773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dirty="0"/>
              <a:t>With </a:t>
            </a:r>
            <a:r>
              <a:rPr lang="en-US" dirty="0">
                <a:solidFill>
                  <a:srgbClr val="FF0000"/>
                </a:solidFill>
              </a:rPr>
              <a:t>synthesized attributes</a:t>
            </a:r>
            <a:r>
              <a:rPr lang="en-US" dirty="0"/>
              <a:t>, we can evaluate attributes in any </a:t>
            </a:r>
            <a:r>
              <a:rPr lang="en-US" dirty="0">
                <a:solidFill>
                  <a:srgbClr val="FF0000"/>
                </a:solidFill>
              </a:rPr>
              <a:t>bottom-up </a:t>
            </a:r>
            <a:r>
              <a:rPr lang="en-US" dirty="0" smtClean="0">
                <a:solidFill>
                  <a:srgbClr val="FF0000"/>
                </a:solidFill>
              </a:rPr>
              <a:t>order</a:t>
            </a:r>
            <a:r>
              <a:rPr lang="en-US" dirty="0" smtClean="0"/>
              <a:t>, such as that </a:t>
            </a:r>
            <a:r>
              <a:rPr lang="en-US" dirty="0"/>
              <a:t>of a </a:t>
            </a:r>
            <a:r>
              <a:rPr lang="en-US" dirty="0" err="1">
                <a:solidFill>
                  <a:srgbClr val="FF0000"/>
                </a:solidFill>
              </a:rPr>
              <a:t>postorder</a:t>
            </a:r>
            <a:r>
              <a:rPr lang="en-US" dirty="0"/>
              <a:t> traversal of the parse tree.</a:t>
            </a:r>
          </a:p>
        </p:txBody>
      </p:sp>
      <p:sp>
        <p:nvSpPr>
          <p:cNvPr id="8" name="Snip Diagonal Corner Rectangle 7"/>
          <p:cNvSpPr/>
          <p:nvPr/>
        </p:nvSpPr>
        <p:spPr>
          <a:xfrm>
            <a:off x="5867400" y="1219200"/>
            <a:ext cx="2667000" cy="685800"/>
          </a:xfrm>
          <a:prstGeom prst="snip2Diag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 err="1" smtClean="0"/>
              <a:t>val</a:t>
            </a:r>
            <a:r>
              <a:rPr lang="en-US" i="1" dirty="0" smtClean="0"/>
              <a:t> </a:t>
            </a:r>
            <a:r>
              <a:rPr lang="en-US" dirty="0" smtClean="0"/>
              <a:t>and</a:t>
            </a:r>
            <a:r>
              <a:rPr lang="en-US" i="1" dirty="0" smtClean="0"/>
              <a:t> </a:t>
            </a:r>
            <a:r>
              <a:rPr lang="en-US" b="1" i="1" dirty="0" err="1" smtClean="0"/>
              <a:t>lexval</a:t>
            </a:r>
            <a:r>
              <a:rPr lang="en-US" i="1" dirty="0" smtClean="0"/>
              <a:t> </a:t>
            </a:r>
            <a:r>
              <a:rPr lang="en-US" dirty="0" smtClean="0"/>
              <a:t>are synthesized attributes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43637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905000"/>
            <a:ext cx="8763000" cy="4267200"/>
          </a:xfrm>
        </p:spPr>
        <p:txBody>
          <a:bodyPr/>
          <a:lstStyle/>
          <a:p>
            <a:r>
              <a:rPr lang="en-US" b="1" dirty="0"/>
              <a:t>Inherited attributes </a:t>
            </a:r>
            <a:r>
              <a:rPr lang="en-US" dirty="0"/>
              <a:t>are useful when the structure of a parse tree does not match </a:t>
            </a:r>
            <a:r>
              <a:rPr lang="en-US" dirty="0" smtClean="0"/>
              <a:t>the abstract </a:t>
            </a:r>
            <a:r>
              <a:rPr lang="en-US" dirty="0"/>
              <a:t>syntax of the source code. </a:t>
            </a:r>
            <a:endParaRPr lang="en-US" dirty="0" smtClean="0"/>
          </a:p>
          <a:p>
            <a:r>
              <a:rPr lang="en-US" dirty="0" smtClean="0"/>
              <a:t>They </a:t>
            </a:r>
            <a:r>
              <a:rPr lang="en-US" dirty="0"/>
              <a:t>can be used to overcome the mismatch due </a:t>
            </a:r>
            <a:r>
              <a:rPr lang="en-US" dirty="0" smtClean="0"/>
              <a:t>to grammar </a:t>
            </a:r>
            <a:r>
              <a:rPr lang="en-US" dirty="0"/>
              <a:t>designed for parsing rather than translation.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" y="381000"/>
            <a:ext cx="9067800" cy="1066800"/>
          </a:xfrm>
        </p:spPr>
        <p:txBody>
          <a:bodyPr>
            <a:noAutofit/>
          </a:bodyPr>
          <a:lstStyle/>
          <a:p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/>
                <a:cs typeface="Arial"/>
              </a:rPr>
              <a:t>Evaluating an SDD at the Nodes of a Parse Tree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747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" y="304800"/>
            <a:ext cx="9067800" cy="990600"/>
          </a:xfrm>
        </p:spPr>
        <p:txBody>
          <a:bodyPr>
            <a:noAutofit/>
          </a:bodyPr>
          <a:lstStyle/>
          <a:p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/>
                <a:cs typeface="Arial"/>
              </a:rPr>
              <a:t>Evaluating an SDD at the Nodes of a Parse Tree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292" y="1600200"/>
            <a:ext cx="4642832" cy="2133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38599" y="3352800"/>
            <a:ext cx="5070207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8600" y="4267200"/>
            <a:ext cx="3505200" cy="14773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dirty="0"/>
              <a:t>An SDD with both inherited and synthesized attributes </a:t>
            </a:r>
            <a:r>
              <a:rPr lang="en-US" b="1" dirty="0">
                <a:solidFill>
                  <a:srgbClr val="FF0000"/>
                </a:solidFill>
              </a:rPr>
              <a:t>does not ensure any </a:t>
            </a:r>
            <a:r>
              <a:rPr lang="en-US" b="1" dirty="0" smtClean="0">
                <a:solidFill>
                  <a:srgbClr val="FF0000"/>
                </a:solidFill>
              </a:rPr>
              <a:t>guaranteed order</a:t>
            </a:r>
            <a:r>
              <a:rPr lang="en-US" dirty="0"/>
              <a:t>; even it may not have an order at all.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0" y="2667000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Annotated parse tree: 3*5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03813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229600" cy="1066800"/>
          </a:xfrm>
        </p:spPr>
        <p:txBody>
          <a:bodyPr/>
          <a:lstStyle/>
          <a:p>
            <a:r>
              <a:rPr lang="en-US" b="1" dirty="0"/>
              <a:t>S-Attributed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>
            <a:noAutofit/>
          </a:bodyPr>
          <a:lstStyle/>
          <a:p>
            <a:r>
              <a:rPr lang="en-US" sz="2400" dirty="0" smtClean="0"/>
              <a:t>An SDD is </a:t>
            </a:r>
            <a:r>
              <a:rPr lang="en-US" sz="2400" i="1" dirty="0" smtClean="0"/>
              <a:t>S-attributed </a:t>
            </a:r>
            <a:r>
              <a:rPr lang="en-US" sz="2400" i="1" dirty="0" smtClean="0">
                <a:solidFill>
                  <a:srgbClr val="00B050"/>
                </a:solidFill>
              </a:rPr>
              <a:t>if every attribute is synthesized</a:t>
            </a:r>
            <a:r>
              <a:rPr lang="en-US" sz="2400" i="1" dirty="0" smtClean="0"/>
              <a:t>. </a:t>
            </a:r>
          </a:p>
          <a:p>
            <a:r>
              <a:rPr lang="en-US" sz="2400" i="1" dirty="0" smtClean="0"/>
              <a:t>Attributes of an S-attributed </a:t>
            </a:r>
            <a:r>
              <a:rPr lang="en-US" sz="2400" dirty="0" smtClean="0"/>
              <a:t>SDD can be evaluated in </a:t>
            </a:r>
            <a:r>
              <a:rPr lang="en-US" sz="2400" dirty="0" smtClean="0">
                <a:solidFill>
                  <a:srgbClr val="00B050"/>
                </a:solidFill>
              </a:rPr>
              <a:t>bottom-up order </a:t>
            </a:r>
            <a:r>
              <a:rPr lang="en-US" sz="2400" dirty="0" smtClean="0"/>
              <a:t>of the nodes of parse tree. </a:t>
            </a:r>
          </a:p>
          <a:p>
            <a:r>
              <a:rPr lang="en-US" sz="2400" dirty="0" smtClean="0"/>
              <a:t>Evaluation is simple using </a:t>
            </a:r>
            <a:r>
              <a:rPr lang="en-US" sz="2400" dirty="0" smtClean="0">
                <a:solidFill>
                  <a:srgbClr val="FF0000"/>
                </a:solidFill>
              </a:rPr>
              <a:t>post-order traversal</a:t>
            </a:r>
            <a:r>
              <a:rPr lang="en-US" sz="2400" dirty="0" smtClean="0"/>
              <a:t>.</a:t>
            </a:r>
          </a:p>
          <a:p>
            <a:pPr>
              <a:buNone/>
            </a:pPr>
            <a:endParaRPr lang="en-US" sz="2000" dirty="0" smtClean="0"/>
          </a:p>
          <a:p>
            <a:pPr lvl="1">
              <a:buNone/>
            </a:pPr>
            <a:r>
              <a:rPr lang="en-US" sz="2000" dirty="0" err="1" smtClean="0">
                <a:solidFill>
                  <a:srgbClr val="0070C0"/>
                </a:solidFill>
              </a:rPr>
              <a:t>postorder</a:t>
            </a:r>
            <a:r>
              <a:rPr lang="en-US" sz="2000" dirty="0" smtClean="0">
                <a:solidFill>
                  <a:srgbClr val="0070C0"/>
                </a:solidFill>
              </a:rPr>
              <a:t>(N) {</a:t>
            </a:r>
          </a:p>
          <a:p>
            <a:pPr lvl="1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	for (each child C of N, from the left)</a:t>
            </a:r>
          </a:p>
          <a:p>
            <a:pPr lvl="1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		</a:t>
            </a:r>
            <a:r>
              <a:rPr lang="en-US" sz="2000" dirty="0" err="1" smtClean="0">
                <a:solidFill>
                  <a:srgbClr val="0070C0"/>
                </a:solidFill>
              </a:rPr>
              <a:t>postorder</a:t>
            </a:r>
            <a:r>
              <a:rPr lang="en-US" sz="2000" dirty="0" smtClean="0">
                <a:solidFill>
                  <a:srgbClr val="0070C0"/>
                </a:solidFill>
              </a:rPr>
              <a:t>(C);</a:t>
            </a:r>
          </a:p>
          <a:p>
            <a:pPr lvl="1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		evaluate attributes associated with node N;</a:t>
            </a:r>
          </a:p>
          <a:p>
            <a:pPr lvl="1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}</a:t>
            </a:r>
          </a:p>
          <a:p>
            <a:pPr lvl="1">
              <a:buNone/>
            </a:pPr>
            <a:endParaRPr lang="en-US" sz="2000" dirty="0" smtClean="0">
              <a:solidFill>
                <a:srgbClr val="0070C0"/>
              </a:solidFill>
            </a:endParaRPr>
          </a:p>
          <a:p>
            <a:r>
              <a:rPr lang="en-US" sz="2400" dirty="0" smtClean="0"/>
              <a:t>S-attributed definitions can be implemented during bottom-up parsing as</a:t>
            </a:r>
          </a:p>
          <a:p>
            <a:pPr lvl="1"/>
            <a:r>
              <a:rPr lang="en-US" sz="2000" dirty="0" smtClean="0">
                <a:solidFill>
                  <a:srgbClr val="0070C0"/>
                </a:solidFill>
              </a:rPr>
              <a:t>bottom-up parse corresponds to a </a:t>
            </a:r>
            <a:r>
              <a:rPr lang="en-US" sz="2000" dirty="0" err="1" smtClean="0">
                <a:solidFill>
                  <a:srgbClr val="0070C0"/>
                </a:solidFill>
              </a:rPr>
              <a:t>postorder</a:t>
            </a:r>
            <a:r>
              <a:rPr lang="en-US" sz="2000" dirty="0" smtClean="0">
                <a:solidFill>
                  <a:srgbClr val="0070C0"/>
                </a:solidFill>
              </a:rPr>
              <a:t> traversal</a:t>
            </a:r>
          </a:p>
          <a:p>
            <a:pPr lvl="1"/>
            <a:r>
              <a:rPr lang="en-US" sz="2000" dirty="0" err="1" smtClean="0">
                <a:solidFill>
                  <a:srgbClr val="0070C0"/>
                </a:solidFill>
              </a:rPr>
              <a:t>postorder</a:t>
            </a:r>
            <a:r>
              <a:rPr lang="en-US" sz="2000" dirty="0" smtClean="0">
                <a:solidFill>
                  <a:srgbClr val="0070C0"/>
                </a:solidFill>
              </a:rPr>
              <a:t> corresponds to the order in which an LR parser reduces a production body to its head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0521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066800"/>
          </a:xfrm>
        </p:spPr>
        <p:txBody>
          <a:bodyPr/>
          <a:lstStyle/>
          <a:p>
            <a:r>
              <a:rPr lang="en-US" b="1" dirty="0" smtClean="0"/>
              <a:t>L-Attributed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9436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>
                <a:latin typeface="Cambria" pitchFamily="18" charset="0"/>
              </a:rPr>
              <a:t>Each attribute must be either</a:t>
            </a:r>
          </a:p>
          <a:p>
            <a:pPr lvl="1"/>
            <a:r>
              <a:rPr lang="en-US" sz="2800" dirty="0" smtClean="0">
                <a:solidFill>
                  <a:srgbClr val="0070C0"/>
                </a:solidFill>
                <a:latin typeface="Cambria" pitchFamily="18" charset="0"/>
              </a:rPr>
              <a:t>Synthesized, or</a:t>
            </a:r>
          </a:p>
          <a:p>
            <a:pPr lvl="1"/>
            <a:r>
              <a:rPr lang="en-US" sz="2800" dirty="0" smtClean="0">
                <a:solidFill>
                  <a:srgbClr val="0070C0"/>
                </a:solidFill>
                <a:latin typeface="Cambria" pitchFamily="18" charset="0"/>
              </a:rPr>
              <a:t>Inherited, but with the rules limited as follows. </a:t>
            </a:r>
          </a:p>
          <a:p>
            <a:endParaRPr lang="en-US" dirty="0" smtClean="0">
              <a:latin typeface="Cambria" pitchFamily="18" charset="0"/>
            </a:endParaRPr>
          </a:p>
          <a:p>
            <a:pPr>
              <a:buNone/>
            </a:pPr>
            <a:r>
              <a:rPr lang="en-US" dirty="0" smtClean="0">
                <a:latin typeface="Cambria" pitchFamily="18" charset="0"/>
              </a:rPr>
              <a:t>Suppose that there is a production A    X</a:t>
            </a:r>
            <a:r>
              <a:rPr lang="en-US" baseline="-25000" dirty="0" smtClean="0">
                <a:latin typeface="Cambria" pitchFamily="18" charset="0"/>
              </a:rPr>
              <a:t>1</a:t>
            </a:r>
            <a:r>
              <a:rPr lang="en-US" dirty="0" smtClean="0">
                <a:latin typeface="Cambria" pitchFamily="18" charset="0"/>
              </a:rPr>
              <a:t> X</a:t>
            </a:r>
            <a:r>
              <a:rPr lang="en-US" baseline="-25000" dirty="0" smtClean="0">
                <a:latin typeface="Cambria" pitchFamily="18" charset="0"/>
              </a:rPr>
              <a:t>2</a:t>
            </a:r>
            <a:r>
              <a:rPr lang="en-US" dirty="0" smtClean="0">
                <a:latin typeface="Cambria" pitchFamily="18" charset="0"/>
              </a:rPr>
              <a:t> • • • </a:t>
            </a:r>
            <a:r>
              <a:rPr lang="en-US" dirty="0" err="1" smtClean="0">
                <a:latin typeface="Cambria" pitchFamily="18" charset="0"/>
              </a:rPr>
              <a:t>X</a:t>
            </a:r>
            <a:r>
              <a:rPr lang="en-US" baseline="-25000" dirty="0" err="1" smtClean="0">
                <a:latin typeface="Cambria" pitchFamily="18" charset="0"/>
              </a:rPr>
              <a:t>n</a:t>
            </a:r>
            <a:r>
              <a:rPr lang="en-US" dirty="0" smtClean="0">
                <a:latin typeface="Cambria" pitchFamily="18" charset="0"/>
              </a:rPr>
              <a:t>, there is an inherited attribute </a:t>
            </a:r>
            <a:r>
              <a:rPr lang="en-US" dirty="0" err="1" smtClean="0">
                <a:latin typeface="Cambria" pitchFamily="18" charset="0"/>
              </a:rPr>
              <a:t>X</a:t>
            </a:r>
            <a:r>
              <a:rPr lang="en-US" baseline="-25000" dirty="0" err="1" smtClean="0">
                <a:latin typeface="Cambria" pitchFamily="18" charset="0"/>
              </a:rPr>
              <a:t>i</a:t>
            </a:r>
            <a:r>
              <a:rPr lang="en-US" dirty="0" err="1" smtClean="0">
                <a:latin typeface="Cambria" pitchFamily="18" charset="0"/>
              </a:rPr>
              <a:t>.a</a:t>
            </a:r>
            <a:r>
              <a:rPr lang="en-US" dirty="0" smtClean="0">
                <a:latin typeface="Cambria" pitchFamily="18" charset="0"/>
              </a:rPr>
              <a:t> computed by a rule associated with this production. Then the rule may use only:</a:t>
            </a:r>
          </a:p>
          <a:p>
            <a:pPr>
              <a:buNone/>
            </a:pPr>
            <a:endParaRPr lang="en-US" dirty="0" smtClean="0">
              <a:latin typeface="Cambria" pitchFamily="18" charset="0"/>
            </a:endParaRPr>
          </a:p>
          <a:p>
            <a:r>
              <a:rPr lang="en-US" dirty="0" smtClean="0">
                <a:latin typeface="Cambria" pitchFamily="18" charset="0"/>
              </a:rPr>
              <a:t>Inherited attributes associated with the head </a:t>
            </a:r>
            <a:r>
              <a:rPr lang="en-US" i="1" dirty="0" smtClean="0">
                <a:latin typeface="Cambria" pitchFamily="18" charset="0"/>
              </a:rPr>
              <a:t>A.</a:t>
            </a:r>
          </a:p>
          <a:p>
            <a:endParaRPr lang="en-US" i="1" dirty="0" smtClean="0">
              <a:latin typeface="Cambria" pitchFamily="18" charset="0"/>
            </a:endParaRPr>
          </a:p>
          <a:p>
            <a:r>
              <a:rPr lang="en-US" dirty="0" smtClean="0">
                <a:latin typeface="Cambria" pitchFamily="18" charset="0"/>
              </a:rPr>
              <a:t>Either inherited or synthesized attributes associated with the occurrences of symbols </a:t>
            </a:r>
            <a:r>
              <a:rPr lang="en-US" i="1" dirty="0" smtClean="0">
                <a:latin typeface="Cambria" pitchFamily="18" charset="0"/>
              </a:rPr>
              <a:t>X</a:t>
            </a:r>
            <a:r>
              <a:rPr lang="en-US" i="1" baseline="-25000" dirty="0" smtClean="0">
                <a:latin typeface="Cambria" pitchFamily="18" charset="0"/>
              </a:rPr>
              <a:t>1</a:t>
            </a:r>
            <a:r>
              <a:rPr lang="en-US" i="1" dirty="0" smtClean="0">
                <a:latin typeface="Cambria" pitchFamily="18" charset="0"/>
              </a:rPr>
              <a:t> X</a:t>
            </a:r>
            <a:r>
              <a:rPr lang="en-US" i="1" baseline="-25000" dirty="0" smtClean="0">
                <a:latin typeface="Cambria" pitchFamily="18" charset="0"/>
              </a:rPr>
              <a:t>2</a:t>
            </a:r>
            <a:r>
              <a:rPr lang="en-US" i="1" dirty="0" smtClean="0">
                <a:latin typeface="Cambria" pitchFamily="18" charset="0"/>
              </a:rPr>
              <a:t> • • • X</a:t>
            </a:r>
            <a:r>
              <a:rPr lang="en-US" i="1" baseline="-25000" dirty="0" smtClean="0">
                <a:latin typeface="Cambria" pitchFamily="18" charset="0"/>
              </a:rPr>
              <a:t>i-1 </a:t>
            </a:r>
            <a:r>
              <a:rPr lang="en-US" i="1" dirty="0" smtClean="0">
                <a:latin typeface="Cambria" pitchFamily="18" charset="0"/>
              </a:rPr>
              <a:t>located to the left of X</a:t>
            </a:r>
            <a:r>
              <a:rPr lang="en-US" i="1" baseline="-25000" dirty="0" smtClean="0">
                <a:latin typeface="Cambria" pitchFamily="18" charset="0"/>
              </a:rPr>
              <a:t>i</a:t>
            </a:r>
          </a:p>
          <a:p>
            <a:endParaRPr lang="en-US" i="1" baseline="-25000" dirty="0" smtClean="0">
              <a:latin typeface="Cambria" pitchFamily="18" charset="0"/>
            </a:endParaRPr>
          </a:p>
          <a:p>
            <a:r>
              <a:rPr lang="en-US" dirty="0" smtClean="0">
                <a:latin typeface="Cambria" pitchFamily="18" charset="0"/>
              </a:rPr>
              <a:t>Inherited or synthesized attributes associated with this occurrence of X</a:t>
            </a:r>
            <a:r>
              <a:rPr lang="en-US" baseline="-25000" dirty="0" smtClean="0">
                <a:latin typeface="Cambria" pitchFamily="18" charset="0"/>
              </a:rPr>
              <a:t>i</a:t>
            </a:r>
            <a:r>
              <a:rPr lang="en-US" dirty="0" smtClean="0">
                <a:latin typeface="Cambria" pitchFamily="18" charset="0"/>
              </a:rPr>
              <a:t> itself, but only in such a way that there are no cycles in a dependency graph formed by the attributes of this X</a:t>
            </a:r>
            <a:r>
              <a:rPr lang="en-US" baseline="-25000" dirty="0" smtClean="0">
                <a:latin typeface="Cambria" pitchFamily="18" charset="0"/>
              </a:rPr>
              <a:t>i</a:t>
            </a:r>
            <a:r>
              <a:rPr lang="en-US" dirty="0" smtClean="0">
                <a:latin typeface="Cambria" pitchFamily="18" charset="0"/>
              </a:rPr>
              <a:t>.</a:t>
            </a:r>
            <a:endParaRPr lang="en-US" dirty="0">
              <a:latin typeface="Cambria" pitchFamily="18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181600" y="2741612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28600"/>
            <a:ext cx="8229600" cy="1066800"/>
          </a:xfrm>
        </p:spPr>
        <p:txBody>
          <a:bodyPr>
            <a:noAutofit/>
          </a:bodyPr>
          <a:lstStyle/>
          <a:p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/>
                <a:cs typeface="Arial"/>
              </a:rPr>
              <a:t>Evaluating an SDD at the Nodes of a Parse Tree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209800"/>
            <a:ext cx="5838825" cy="361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4592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295400"/>
          </a:xfrm>
        </p:spPr>
        <p:txBody>
          <a:bodyPr/>
          <a:lstStyle/>
          <a:p>
            <a:r>
              <a:rPr lang="en-US" b="1" dirty="0"/>
              <a:t>Evaluation Orders for SDD's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56" y="1676400"/>
            <a:ext cx="8958943" cy="4953000"/>
          </a:xfrm>
        </p:spPr>
        <p:txBody>
          <a:bodyPr>
            <a:normAutofit/>
          </a:bodyPr>
          <a:lstStyle/>
          <a:p>
            <a:r>
              <a:rPr lang="en-US" sz="2400" b="1" dirty="0"/>
              <a:t>"Dependency graphs</a:t>
            </a:r>
            <a:r>
              <a:rPr lang="en-US" sz="2400" dirty="0"/>
              <a:t>" are a useful tool for determining an </a:t>
            </a:r>
            <a:r>
              <a:rPr lang="en-US" sz="2400" dirty="0">
                <a:solidFill>
                  <a:srgbClr val="FF0000"/>
                </a:solidFill>
              </a:rPr>
              <a:t>evaluation order </a:t>
            </a:r>
            <a:r>
              <a:rPr lang="en-US" sz="2400" dirty="0"/>
              <a:t>for </a:t>
            </a:r>
            <a:r>
              <a:rPr lang="en-US" sz="2400" dirty="0" smtClean="0"/>
              <a:t>the attribute </a:t>
            </a:r>
            <a:r>
              <a:rPr lang="en-US" sz="2400" dirty="0"/>
              <a:t>instances in a given parse tree. </a:t>
            </a: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While </a:t>
            </a:r>
            <a:r>
              <a:rPr lang="en-US" sz="2400" dirty="0"/>
              <a:t>an annotated parse tree shows the </a:t>
            </a:r>
            <a:r>
              <a:rPr lang="en-US" sz="2400" dirty="0" smtClean="0"/>
              <a:t>values of attributes</a:t>
            </a:r>
          </a:p>
          <a:p>
            <a:pPr lvl="1"/>
            <a:r>
              <a:rPr lang="en-US" sz="2400" dirty="0" smtClean="0">
                <a:solidFill>
                  <a:srgbClr val="FF0000"/>
                </a:solidFill>
              </a:rPr>
              <a:t>A </a:t>
            </a:r>
            <a:r>
              <a:rPr lang="en-US" sz="2400" dirty="0">
                <a:solidFill>
                  <a:srgbClr val="FF0000"/>
                </a:solidFill>
              </a:rPr>
              <a:t>dependency graph helps us determine how those values can be computed</a:t>
            </a:r>
            <a:r>
              <a:rPr lang="en-US" sz="2400" dirty="0" smtClean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9277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3" y="857250"/>
            <a:ext cx="8829675" cy="523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r>
              <a:rPr lang="en-US" b="1" dirty="0"/>
              <a:t>Evaluation Orders for SDD's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56" y="838200"/>
            <a:ext cx="8958943" cy="5791200"/>
          </a:xfrm>
        </p:spPr>
        <p:txBody>
          <a:bodyPr>
            <a:normAutofit/>
          </a:bodyPr>
          <a:lstStyle/>
          <a:p>
            <a:pPr lvl="1">
              <a:buNone/>
            </a:pPr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 smtClean="0">
                <a:solidFill>
                  <a:srgbClr val="7030A0"/>
                </a:solidFill>
              </a:rPr>
              <a:t>Each </a:t>
            </a:r>
            <a:r>
              <a:rPr lang="en-US" sz="2400" dirty="0">
                <a:solidFill>
                  <a:srgbClr val="7030A0"/>
                </a:solidFill>
              </a:rPr>
              <a:t>attribute </a:t>
            </a:r>
            <a:r>
              <a:rPr lang="en-US" sz="2400" dirty="0"/>
              <a:t>is associated to a </a:t>
            </a:r>
            <a:r>
              <a:rPr lang="en-US" sz="2400" dirty="0" smtClean="0"/>
              <a:t>node.</a:t>
            </a:r>
          </a:p>
          <a:p>
            <a:endParaRPr lang="en-US" sz="2400" dirty="0"/>
          </a:p>
          <a:p>
            <a:r>
              <a:rPr lang="en-US" sz="2400" dirty="0" smtClean="0"/>
              <a:t>If </a:t>
            </a:r>
            <a:r>
              <a:rPr lang="en-US" sz="2400" dirty="0"/>
              <a:t>a semantic rule associated with a production </a:t>
            </a:r>
            <a:r>
              <a:rPr lang="en-US" sz="2400" i="1" dirty="0"/>
              <a:t>p </a:t>
            </a:r>
            <a:r>
              <a:rPr lang="en-US" sz="2400" dirty="0"/>
              <a:t>defines the value of </a:t>
            </a:r>
            <a:r>
              <a:rPr lang="en-US" sz="2400" b="1" dirty="0" smtClean="0"/>
              <a:t>synthesized attribute </a:t>
            </a:r>
            <a:r>
              <a:rPr lang="en-US" sz="2400" i="1" dirty="0" err="1"/>
              <a:t>A.b</a:t>
            </a:r>
            <a:r>
              <a:rPr lang="en-US" sz="2400" i="1" dirty="0"/>
              <a:t> </a:t>
            </a:r>
            <a:r>
              <a:rPr lang="en-US" sz="2400" dirty="0"/>
              <a:t>in terms of the value of </a:t>
            </a:r>
            <a:r>
              <a:rPr lang="en-US" sz="2400" i="1" dirty="0" err="1"/>
              <a:t>X.c</a:t>
            </a:r>
            <a:r>
              <a:rPr lang="en-US" sz="2400" i="1" dirty="0"/>
              <a:t>, </a:t>
            </a:r>
            <a:r>
              <a:rPr lang="en-US" sz="2400" dirty="0"/>
              <a:t>then graph has an edge from </a:t>
            </a:r>
            <a:r>
              <a:rPr lang="en-US" sz="2400" i="1" dirty="0" err="1"/>
              <a:t>X.c</a:t>
            </a:r>
            <a:r>
              <a:rPr lang="en-US" sz="2400" i="1" dirty="0"/>
              <a:t> to </a:t>
            </a:r>
            <a:r>
              <a:rPr lang="en-US" sz="2400" i="1" dirty="0" err="1" smtClean="0"/>
              <a:t>A.b</a:t>
            </a:r>
            <a:endParaRPr lang="en-US" sz="2400" i="1" dirty="0" smtClean="0"/>
          </a:p>
          <a:p>
            <a:endParaRPr lang="en-US" sz="2400" i="1" dirty="0"/>
          </a:p>
          <a:p>
            <a:r>
              <a:rPr lang="en-US" sz="2400" dirty="0" smtClean="0"/>
              <a:t>If </a:t>
            </a:r>
            <a:r>
              <a:rPr lang="en-US" sz="2400" dirty="0"/>
              <a:t>a semantic rule associated with a production </a:t>
            </a:r>
            <a:r>
              <a:rPr lang="en-US" sz="2400" i="1" dirty="0"/>
              <a:t>p </a:t>
            </a:r>
            <a:r>
              <a:rPr lang="en-US" sz="2400" dirty="0"/>
              <a:t>defines the value of </a:t>
            </a:r>
            <a:r>
              <a:rPr lang="en-US" sz="2400" b="1" dirty="0" smtClean="0"/>
              <a:t>inherited attribute </a:t>
            </a:r>
            <a:r>
              <a:rPr lang="en-US" sz="2400" i="1" dirty="0" err="1"/>
              <a:t>B.c</a:t>
            </a:r>
            <a:r>
              <a:rPr lang="en-US" sz="2400" i="1" dirty="0"/>
              <a:t> </a:t>
            </a:r>
            <a:r>
              <a:rPr lang="en-US" sz="2400" dirty="0"/>
              <a:t>in terms of value of </a:t>
            </a:r>
            <a:r>
              <a:rPr lang="en-US" sz="2400" i="1" dirty="0" err="1"/>
              <a:t>X.a</a:t>
            </a:r>
            <a:r>
              <a:rPr lang="en-US" sz="2400" i="1" dirty="0"/>
              <a:t>, </a:t>
            </a:r>
            <a:r>
              <a:rPr lang="en-US" sz="2400" dirty="0"/>
              <a:t>then graph has an edge from </a:t>
            </a:r>
            <a:r>
              <a:rPr lang="en-US" sz="2400" i="1" dirty="0" err="1"/>
              <a:t>X.a</a:t>
            </a:r>
            <a:r>
              <a:rPr lang="en-US" sz="2400" i="1" dirty="0"/>
              <a:t> to </a:t>
            </a:r>
            <a:r>
              <a:rPr lang="en-US" sz="2400" i="1" dirty="0" err="1"/>
              <a:t>B.c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9277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219200"/>
          </a:xfrm>
        </p:spPr>
        <p:txBody>
          <a:bodyPr/>
          <a:lstStyle/>
          <a:p>
            <a:r>
              <a:rPr lang="en-US" b="1" dirty="0"/>
              <a:t>Evaluation Orders for SDD's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56" y="2362200"/>
            <a:ext cx="9111344" cy="1828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At every node N labeled E with children correspond to the body of production,</a:t>
            </a:r>
          </a:p>
          <a:p>
            <a:pPr lvl="1"/>
            <a:r>
              <a:rPr lang="en-US" sz="2200" dirty="0" smtClean="0">
                <a:solidFill>
                  <a:schemeClr val="tx1"/>
                </a:solidFill>
              </a:rPr>
              <a:t>The synthesized attribute </a:t>
            </a:r>
            <a:r>
              <a:rPr lang="en-US" sz="2200" i="1" dirty="0" err="1" smtClean="0">
                <a:solidFill>
                  <a:schemeClr val="tx1"/>
                </a:solidFill>
              </a:rPr>
              <a:t>val</a:t>
            </a:r>
            <a:r>
              <a:rPr lang="en-US" sz="2200" dirty="0" smtClean="0">
                <a:solidFill>
                  <a:schemeClr val="tx1"/>
                </a:solidFill>
              </a:rPr>
              <a:t> at N is computed using the values of </a:t>
            </a:r>
            <a:r>
              <a:rPr lang="en-US" sz="2200" i="1" dirty="0" err="1" smtClean="0">
                <a:solidFill>
                  <a:schemeClr val="tx1"/>
                </a:solidFill>
              </a:rPr>
              <a:t>val</a:t>
            </a:r>
            <a:r>
              <a:rPr lang="en-US" sz="2200" dirty="0" smtClean="0">
                <a:solidFill>
                  <a:schemeClr val="tx1"/>
                </a:solidFill>
              </a:rPr>
              <a:t> at the two </a:t>
            </a:r>
            <a:r>
              <a:rPr lang="en-US" sz="2200" dirty="0" err="1" smtClean="0">
                <a:solidFill>
                  <a:schemeClr val="tx1"/>
                </a:solidFill>
              </a:rPr>
              <a:t>childr.en</a:t>
            </a:r>
            <a:r>
              <a:rPr lang="en-US" sz="2200" dirty="0" smtClean="0">
                <a:solidFill>
                  <a:schemeClr val="tx1"/>
                </a:solidFill>
              </a:rPr>
              <a:t>, labeled E and T</a:t>
            </a:r>
            <a:endParaRPr lang="en-US" sz="2200" dirty="0">
              <a:solidFill>
                <a:schemeClr val="tx1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1371600"/>
            <a:ext cx="466898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14600" y="4495800"/>
            <a:ext cx="332569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9277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990600"/>
          </a:xfrm>
        </p:spPr>
        <p:txBody>
          <a:bodyPr/>
          <a:lstStyle/>
          <a:p>
            <a:r>
              <a:rPr lang="en-US" b="1" dirty="0"/>
              <a:t>Evaluation Orders for SDD's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04800" y="1371600"/>
            <a:ext cx="8610600" cy="646176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US" sz="2400" dirty="0"/>
              <a:t>Dependency graph for the annotated parse tree for 3*5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08100" y="2438400"/>
            <a:ext cx="62484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668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066800"/>
          </a:xfrm>
        </p:spPr>
        <p:txBody>
          <a:bodyPr/>
          <a:lstStyle/>
          <a:p>
            <a:r>
              <a:rPr lang="en-US" b="1" dirty="0" smtClean="0"/>
              <a:t>L-Attributed Definitions-Example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828800"/>
            <a:ext cx="5861538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3614738"/>
            <a:ext cx="5707181" cy="1033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066800"/>
          </a:xfrm>
        </p:spPr>
        <p:txBody>
          <a:bodyPr/>
          <a:lstStyle/>
          <a:p>
            <a:r>
              <a:rPr lang="en-US" b="1" dirty="0" smtClean="0"/>
              <a:t>SDD For Simple Type Declarations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0" y="914400"/>
            <a:ext cx="5585755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0" y="3429000"/>
            <a:ext cx="91440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/>
              <a:t> The purpose of </a:t>
            </a:r>
            <a:r>
              <a:rPr lang="en-US" sz="2000" b="1" dirty="0" smtClean="0"/>
              <a:t>L.inh</a:t>
            </a:r>
            <a:r>
              <a:rPr lang="en-US" sz="2000" dirty="0" smtClean="0"/>
              <a:t> is to pass the declared type down the list of identifiers, so that it can be the appropriate symbol-table entries.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Productions 2 and 3 each evaluate the synthesized attribute </a:t>
            </a:r>
            <a:r>
              <a:rPr lang="en-US" sz="2000" b="1" dirty="0" err="1" smtClean="0"/>
              <a:t>T.type</a:t>
            </a:r>
            <a:r>
              <a:rPr lang="en-US" sz="2000" dirty="0" smtClean="0"/>
              <a:t>, giving it the appropriate value, integer or float.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Productions 4 and 5 also have a rule in which a function </a:t>
            </a:r>
            <a:r>
              <a:rPr lang="en-US" sz="2000" b="1" dirty="0" err="1" smtClean="0"/>
              <a:t>addType</a:t>
            </a:r>
            <a:r>
              <a:rPr lang="en-US" sz="2000" dirty="0" smtClean="0"/>
              <a:t> is called with two arguments:</a:t>
            </a:r>
          </a:p>
          <a:p>
            <a:r>
              <a:rPr lang="en-US" sz="2000" dirty="0" smtClean="0"/>
              <a:t>1. </a:t>
            </a:r>
            <a:r>
              <a:rPr lang="en-US" sz="2000" b="1" dirty="0" err="1" smtClean="0"/>
              <a:t>id.entry</a:t>
            </a:r>
            <a:r>
              <a:rPr lang="en-US" sz="2000" dirty="0" smtClean="0"/>
              <a:t>, a lexical value that points to a symbol-table object, and</a:t>
            </a:r>
          </a:p>
          <a:p>
            <a:r>
              <a:rPr lang="en-US" sz="2000" dirty="0" smtClean="0"/>
              <a:t>2. </a:t>
            </a:r>
            <a:r>
              <a:rPr lang="en-US" sz="2000" b="1" dirty="0" smtClean="0"/>
              <a:t>L.inh</a:t>
            </a:r>
            <a:r>
              <a:rPr lang="en-US" sz="2000" dirty="0" smtClean="0"/>
              <a:t>, the type being assigned to every identifier on the list.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The function </a:t>
            </a:r>
            <a:r>
              <a:rPr lang="en-US" sz="2000" dirty="0" err="1" smtClean="0"/>
              <a:t>addType</a:t>
            </a:r>
            <a:r>
              <a:rPr lang="en-US" sz="2000" dirty="0" smtClean="0"/>
              <a:t> properly installs the type L.inh as the type of the represented identifier.</a:t>
            </a:r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0668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Dependency Graph For Simple Type Declarations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610600" cy="914400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en-US" dirty="0" smtClean="0"/>
              <a:t>A dependency graph for the input string</a:t>
            </a:r>
          </a:p>
          <a:p>
            <a:pPr algn="ctr">
              <a:buNone/>
            </a:pPr>
            <a:r>
              <a:rPr lang="en-US" dirty="0" smtClean="0"/>
              <a:t>		 </a:t>
            </a:r>
            <a:r>
              <a:rPr lang="en-US" b="1" dirty="0" smtClean="0"/>
              <a:t>float id1 , id 2, id3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2514600"/>
            <a:ext cx="7855674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066800"/>
          </a:xfrm>
        </p:spPr>
        <p:txBody>
          <a:bodyPr/>
          <a:lstStyle/>
          <a:p>
            <a:r>
              <a:rPr lang="en-US" b="1" dirty="0" smtClean="0"/>
              <a:t>Construction of Syntax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5334000"/>
          </a:xfrm>
        </p:spPr>
        <p:txBody>
          <a:bodyPr>
            <a:normAutofit/>
          </a:bodyPr>
          <a:lstStyle/>
          <a:p>
            <a:r>
              <a:rPr lang="en-US" dirty="0" smtClean="0"/>
              <a:t>SDDs are useful for is construction of syntax trees. </a:t>
            </a:r>
          </a:p>
          <a:p>
            <a:r>
              <a:rPr lang="en-US" dirty="0" smtClean="0"/>
              <a:t>A syntax tree is a </a:t>
            </a:r>
            <a:r>
              <a:rPr lang="en-US" dirty="0" smtClean="0">
                <a:solidFill>
                  <a:srgbClr val="0070C0"/>
                </a:solidFill>
              </a:rPr>
              <a:t>condensed form of parse tree</a:t>
            </a:r>
            <a:r>
              <a:rPr lang="en-US" dirty="0" smtClean="0"/>
              <a:t>.</a:t>
            </a:r>
          </a:p>
          <a:p>
            <a:r>
              <a:rPr lang="en-US" dirty="0" smtClean="0"/>
              <a:t>Syntax trees are useful for representing programming language constructs like expressions and statements.</a:t>
            </a:r>
          </a:p>
          <a:p>
            <a:r>
              <a:rPr lang="en-US" dirty="0" smtClean="0"/>
              <a:t>They help compiler design by </a:t>
            </a:r>
            <a:r>
              <a:rPr lang="en-US" dirty="0" smtClean="0">
                <a:solidFill>
                  <a:srgbClr val="0070C0"/>
                </a:solidFill>
              </a:rPr>
              <a:t>decoupling parsing from translation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Each node of a syntax tree represents a construct; </a:t>
            </a:r>
          </a:p>
          <a:p>
            <a:pPr lvl="1"/>
            <a:r>
              <a:rPr lang="en-US" dirty="0" smtClean="0">
                <a:solidFill>
                  <a:srgbClr val="7030A0"/>
                </a:solidFill>
              </a:rPr>
              <a:t>The children of the node represent the meaningful components of the construct.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066800"/>
          </a:xfrm>
        </p:spPr>
        <p:txBody>
          <a:bodyPr/>
          <a:lstStyle/>
          <a:p>
            <a:r>
              <a:rPr lang="en-US" b="1" dirty="0" smtClean="0"/>
              <a:t>Construction of Syntax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943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e.g. a syntax-tree node representing an expression E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+ E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has label + and two children representing the sub expressions E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and E</a:t>
            </a:r>
            <a:r>
              <a:rPr lang="en-US" sz="2400" baseline="-25000" dirty="0" smtClean="0"/>
              <a:t>2</a:t>
            </a:r>
          </a:p>
          <a:p>
            <a:pPr>
              <a:buNone/>
            </a:pPr>
            <a:endParaRPr lang="en-US" sz="2400" baseline="-25000" dirty="0" smtClean="0"/>
          </a:p>
          <a:p>
            <a:r>
              <a:rPr lang="en-US" sz="2400" dirty="0" smtClean="0"/>
              <a:t>Each node is implemented by objects with suitable number of fields; each object will have an </a:t>
            </a:r>
            <a:r>
              <a:rPr lang="en-US" sz="2400" b="1" i="1" dirty="0" smtClean="0"/>
              <a:t>op field </a:t>
            </a:r>
            <a:r>
              <a:rPr lang="en-US" sz="2400" dirty="0" smtClean="0"/>
              <a:t>that is the label of the node with </a:t>
            </a:r>
            <a:r>
              <a:rPr lang="en-US" sz="2400" i="1" dirty="0" smtClean="0"/>
              <a:t>additional fields </a:t>
            </a:r>
            <a:r>
              <a:rPr lang="en-US" sz="2400" dirty="0" smtClean="0"/>
              <a:t>as follows:</a:t>
            </a:r>
          </a:p>
          <a:p>
            <a:endParaRPr lang="en-US" sz="2400" dirty="0" smtClean="0"/>
          </a:p>
          <a:p>
            <a:pPr lvl="1"/>
            <a:r>
              <a:rPr lang="en-US" sz="2400" dirty="0" smtClean="0">
                <a:solidFill>
                  <a:srgbClr val="7030A0"/>
                </a:solidFill>
              </a:rPr>
              <a:t>If the node is a </a:t>
            </a:r>
            <a:r>
              <a:rPr lang="en-US" sz="2400" b="1" dirty="0" smtClean="0">
                <a:solidFill>
                  <a:srgbClr val="7030A0"/>
                </a:solidFill>
              </a:rPr>
              <a:t>leaf</a:t>
            </a:r>
            <a:r>
              <a:rPr lang="en-US" sz="2400" dirty="0" smtClean="0">
                <a:solidFill>
                  <a:srgbClr val="7030A0"/>
                </a:solidFill>
              </a:rPr>
              <a:t>, an additional field holds the lexical value for the leaf . This is created by function </a:t>
            </a:r>
            <a:r>
              <a:rPr lang="en-US" sz="2400" b="1" dirty="0" smtClean="0">
                <a:solidFill>
                  <a:srgbClr val="7030A0"/>
                </a:solidFill>
              </a:rPr>
              <a:t>Leaf(op, </a:t>
            </a:r>
            <a:r>
              <a:rPr lang="en-US" sz="2400" b="1" dirty="0" err="1" smtClean="0">
                <a:solidFill>
                  <a:srgbClr val="7030A0"/>
                </a:solidFill>
              </a:rPr>
              <a:t>val</a:t>
            </a:r>
            <a:r>
              <a:rPr lang="en-US" sz="2400" b="1" dirty="0" smtClean="0">
                <a:solidFill>
                  <a:srgbClr val="7030A0"/>
                </a:solidFill>
              </a:rPr>
              <a:t>)</a:t>
            </a:r>
          </a:p>
          <a:p>
            <a:pPr lvl="1"/>
            <a:r>
              <a:rPr lang="en-US" sz="2400" dirty="0" smtClean="0">
                <a:solidFill>
                  <a:srgbClr val="7030A0"/>
                </a:solidFill>
              </a:rPr>
              <a:t> If the node is an </a:t>
            </a:r>
            <a:r>
              <a:rPr lang="en-US" sz="2400" b="1" dirty="0" smtClean="0">
                <a:solidFill>
                  <a:srgbClr val="7030A0"/>
                </a:solidFill>
              </a:rPr>
              <a:t>interior node</a:t>
            </a:r>
            <a:r>
              <a:rPr lang="en-US" sz="2400" dirty="0" smtClean="0">
                <a:solidFill>
                  <a:srgbClr val="7030A0"/>
                </a:solidFill>
              </a:rPr>
              <a:t>, there are as many fields as the node has children in the syntax tree. This is created by function </a:t>
            </a:r>
            <a:r>
              <a:rPr lang="en-US" sz="2400" b="1" dirty="0" smtClean="0">
                <a:solidFill>
                  <a:srgbClr val="7030A0"/>
                </a:solidFill>
              </a:rPr>
              <a:t>Node(op, c1, c2,...,ck) .</a:t>
            </a:r>
            <a:endParaRPr lang="en-US" sz="2400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066800"/>
          </a:xfrm>
        </p:spPr>
        <p:txBody>
          <a:bodyPr/>
          <a:lstStyle/>
          <a:p>
            <a:r>
              <a:rPr lang="en-US" b="1" dirty="0" smtClean="0"/>
              <a:t>Construction of Syntax Trees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990600"/>
            <a:ext cx="5462292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0" y="2971800"/>
            <a:ext cx="5934332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5257800"/>
            <a:ext cx="2719269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0668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Constructing Syntax Trees during Top-Down Parsing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05000"/>
            <a:ext cx="9144000" cy="4953000"/>
          </a:xfrm>
        </p:spPr>
        <p:txBody>
          <a:bodyPr/>
          <a:lstStyle/>
          <a:p>
            <a:r>
              <a:rPr lang="en-US" dirty="0" smtClean="0"/>
              <a:t>With a grammar designed for top-down parsing, </a:t>
            </a:r>
          </a:p>
          <a:p>
            <a:pPr lvl="1"/>
            <a:r>
              <a:rPr lang="en-US" dirty="0" smtClean="0">
                <a:solidFill>
                  <a:srgbClr val="7030A0"/>
                </a:solidFill>
              </a:rPr>
              <a:t>the same syntax trees are constructed,</a:t>
            </a:r>
          </a:p>
          <a:p>
            <a:pPr lvl="1"/>
            <a:r>
              <a:rPr lang="en-US" dirty="0" smtClean="0">
                <a:solidFill>
                  <a:srgbClr val="7030A0"/>
                </a:solidFill>
              </a:rPr>
              <a:t>using the same sequence of steps, </a:t>
            </a:r>
          </a:p>
          <a:p>
            <a:pPr lvl="1"/>
            <a:r>
              <a:rPr lang="en-US" dirty="0" smtClean="0">
                <a:solidFill>
                  <a:srgbClr val="7030A0"/>
                </a:solidFill>
              </a:rPr>
              <a:t>even though the structure of the parse trees differs significantly from that of syntax trees.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914400"/>
            <a:ext cx="8362950" cy="5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0668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Constructing Syntax Trees during Top-Down Parsing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828800"/>
            <a:ext cx="6228457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0668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Constructing Syntax Trees during Top-Down Parsing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905000"/>
            <a:ext cx="7451796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066800"/>
          </a:xfrm>
        </p:spPr>
        <p:txBody>
          <a:bodyPr/>
          <a:lstStyle/>
          <a:p>
            <a:r>
              <a:rPr lang="en-US" b="1" dirty="0" smtClean="0"/>
              <a:t>The structure of a TYPE</a:t>
            </a:r>
            <a:endParaRPr lang="en-US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066800"/>
            <a:ext cx="5633592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0" y="4343400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/>
              <a:t>In C, the type </a:t>
            </a:r>
            <a:r>
              <a:rPr lang="en-US" sz="2000" dirty="0" err="1" smtClean="0"/>
              <a:t>int</a:t>
            </a:r>
            <a:r>
              <a:rPr lang="en-US" sz="2000" dirty="0" smtClean="0"/>
              <a:t> [2][3] can be read as, "array of 2 arrays of 3 integers." The corresponding type expression array(2, array(3, integer)) is represented by the tree as shown below.</a:t>
            </a:r>
            <a:endParaRPr lang="en-US" sz="2000" dirty="0"/>
          </a:p>
        </p:txBody>
      </p:sp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90800" y="5562600"/>
            <a:ext cx="310963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066800"/>
          </a:xfrm>
        </p:spPr>
        <p:txBody>
          <a:bodyPr/>
          <a:lstStyle/>
          <a:p>
            <a:r>
              <a:rPr lang="en-US" b="1" dirty="0" smtClean="0"/>
              <a:t>The structure of a TYPE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905000"/>
            <a:ext cx="77724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685800" y="1066800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 annotated parse tree for the input string </a:t>
            </a:r>
            <a:r>
              <a:rPr lang="en-US" b="1" dirty="0" err="1" smtClean="0"/>
              <a:t>int</a:t>
            </a:r>
            <a:r>
              <a:rPr lang="en-US" b="1" dirty="0" smtClean="0"/>
              <a:t> [2][3] </a:t>
            </a:r>
            <a:r>
              <a:rPr lang="en-US" dirty="0" smtClean="0"/>
              <a:t>is shown below</a:t>
            </a:r>
            <a:r>
              <a:rPr lang="en-US" b="1" dirty="0" smtClean="0"/>
              <a:t>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SDTs with Actions inside Productions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715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Action can be placed at any position in the production body.</a:t>
            </a:r>
          </a:p>
          <a:p>
            <a:r>
              <a:rPr lang="en-US" dirty="0" smtClean="0"/>
              <a:t>Action is performed immediately after all symbols left to it are processed.</a:t>
            </a:r>
          </a:p>
          <a:p>
            <a:endParaRPr lang="en-US" dirty="0" smtClean="0"/>
          </a:p>
          <a:p>
            <a:r>
              <a:rPr lang="en-US" dirty="0" smtClean="0"/>
              <a:t>Given B —&gt; X { a } Y , an action </a:t>
            </a:r>
            <a:r>
              <a:rPr lang="en-US" b="1" dirty="0" smtClean="0"/>
              <a:t>a</a:t>
            </a:r>
            <a:r>
              <a:rPr lang="en-US" dirty="0" smtClean="0"/>
              <a:t> is done after</a:t>
            </a:r>
          </a:p>
          <a:p>
            <a:pPr lvl="1"/>
            <a:r>
              <a:rPr lang="en-US" dirty="0" smtClean="0">
                <a:solidFill>
                  <a:srgbClr val="7030A0"/>
                </a:solidFill>
              </a:rPr>
              <a:t>we have recognized X (if X is a terminal), or</a:t>
            </a:r>
          </a:p>
          <a:p>
            <a:pPr lvl="1"/>
            <a:r>
              <a:rPr lang="en-US" dirty="0" smtClean="0">
                <a:solidFill>
                  <a:srgbClr val="7030A0"/>
                </a:solidFill>
              </a:rPr>
              <a:t>all terminals derived from X (if X is a </a:t>
            </a:r>
            <a:r>
              <a:rPr lang="en-US" dirty="0" err="1" smtClean="0">
                <a:solidFill>
                  <a:srgbClr val="7030A0"/>
                </a:solidFill>
              </a:rPr>
              <a:t>nonterminal</a:t>
            </a:r>
            <a:r>
              <a:rPr lang="en-US" dirty="0" smtClean="0">
                <a:solidFill>
                  <a:srgbClr val="7030A0"/>
                </a:solidFill>
              </a:rPr>
              <a:t>).</a:t>
            </a:r>
          </a:p>
          <a:p>
            <a:pPr lvl="1"/>
            <a:endParaRPr lang="en-US" dirty="0" smtClean="0">
              <a:solidFill>
                <a:srgbClr val="7030A0"/>
              </a:solidFill>
            </a:endParaRPr>
          </a:p>
          <a:p>
            <a:r>
              <a:rPr lang="en-US" dirty="0" smtClean="0"/>
              <a:t>If bottom-up parser is used, then action </a:t>
            </a:r>
            <a:r>
              <a:rPr lang="en-US" b="1" dirty="0" smtClean="0"/>
              <a:t>a</a:t>
            </a:r>
            <a:r>
              <a:rPr lang="en-US" dirty="0" smtClean="0"/>
              <a:t> is performed as soon as X appears on top of the stack.</a:t>
            </a:r>
          </a:p>
          <a:p>
            <a:endParaRPr lang="en-US" dirty="0" smtClean="0"/>
          </a:p>
          <a:p>
            <a:r>
              <a:rPr lang="en-US" dirty="0" smtClean="0"/>
              <a:t>If top-down parser is used, then action</a:t>
            </a:r>
            <a:r>
              <a:rPr lang="en-US" b="1" dirty="0" smtClean="0"/>
              <a:t> a </a:t>
            </a:r>
            <a:r>
              <a:rPr lang="en-US" dirty="0" smtClean="0"/>
              <a:t>is performed</a:t>
            </a:r>
          </a:p>
          <a:p>
            <a:pPr lvl="1"/>
            <a:r>
              <a:rPr lang="en-US" dirty="0" smtClean="0">
                <a:solidFill>
                  <a:srgbClr val="7030A0"/>
                </a:solidFill>
              </a:rPr>
              <a:t> just before Y is expanded (if Y is </a:t>
            </a:r>
            <a:r>
              <a:rPr lang="en-US" dirty="0" err="1" smtClean="0">
                <a:solidFill>
                  <a:srgbClr val="7030A0"/>
                </a:solidFill>
              </a:rPr>
              <a:t>nonterminal</a:t>
            </a:r>
            <a:r>
              <a:rPr lang="en-US" dirty="0" smtClean="0">
                <a:solidFill>
                  <a:srgbClr val="7030A0"/>
                </a:solidFill>
              </a:rPr>
              <a:t>), or</a:t>
            </a:r>
          </a:p>
          <a:p>
            <a:pPr lvl="1"/>
            <a:r>
              <a:rPr lang="en-US" dirty="0" smtClean="0">
                <a:solidFill>
                  <a:srgbClr val="7030A0"/>
                </a:solidFill>
              </a:rPr>
              <a:t>check Y on input (if Y is a terminal).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SDTs with Actions inside Productions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76400"/>
            <a:ext cx="91440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Any SDT can be implemented as follows:</a:t>
            </a:r>
          </a:p>
          <a:p>
            <a:pPr lvl="1"/>
            <a:r>
              <a:rPr lang="en-US" dirty="0" smtClean="0">
                <a:solidFill>
                  <a:srgbClr val="7030A0"/>
                </a:solidFill>
              </a:rPr>
              <a:t>Ignoring actions, parse input and produce parse tree.</a:t>
            </a:r>
          </a:p>
          <a:p>
            <a:pPr lvl="1"/>
            <a:r>
              <a:rPr lang="en-US" dirty="0" smtClean="0">
                <a:solidFill>
                  <a:srgbClr val="7030A0"/>
                </a:solidFill>
              </a:rPr>
              <a:t>Add additional children to node N for action in </a:t>
            </a:r>
            <a:r>
              <a:rPr lang="el-GR" dirty="0" smtClean="0">
                <a:solidFill>
                  <a:srgbClr val="7030A0"/>
                </a:solidFill>
              </a:rPr>
              <a:t>α</a:t>
            </a:r>
            <a:r>
              <a:rPr lang="en-US" dirty="0" smtClean="0">
                <a:solidFill>
                  <a:srgbClr val="7030A0"/>
                </a:solidFill>
              </a:rPr>
              <a:t>, where A-&gt; </a:t>
            </a:r>
            <a:r>
              <a:rPr lang="el-GR" dirty="0" smtClean="0">
                <a:solidFill>
                  <a:srgbClr val="7030A0"/>
                </a:solidFill>
              </a:rPr>
              <a:t>α</a:t>
            </a:r>
            <a:r>
              <a:rPr lang="en-US" dirty="0" smtClean="0">
                <a:solidFill>
                  <a:srgbClr val="7030A0"/>
                </a:solidFill>
              </a:rPr>
              <a:t>  .</a:t>
            </a:r>
          </a:p>
          <a:p>
            <a:pPr lvl="1"/>
            <a:r>
              <a:rPr lang="en-US" dirty="0" smtClean="0">
                <a:solidFill>
                  <a:srgbClr val="7030A0"/>
                </a:solidFill>
              </a:rPr>
              <a:t>Perform preorder traversal of the tree, and as soon as a node labeled by an action is visited, perform that action.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SDTs with Actions inside Productions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6415" y="914400"/>
            <a:ext cx="630253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06415" y="3505200"/>
            <a:ext cx="6342185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0" y="2667000"/>
            <a:ext cx="6400800" cy="280111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4400" dirty="0" smtClean="0"/>
              <a:t>Any Question?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229600" cy="762000"/>
          </a:xfrm>
        </p:spPr>
        <p:txBody>
          <a:bodyPr>
            <a:normAutofit/>
          </a:bodyPr>
          <a:lstStyle/>
          <a:p>
            <a: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/>
                <a:cs typeface="Arial"/>
              </a:rPr>
              <a:t>Semantic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458200" cy="5507736"/>
          </a:xfrm>
        </p:spPr>
        <p:txBody>
          <a:bodyPr/>
          <a:lstStyle/>
          <a:p>
            <a:r>
              <a:rPr lang="en-US" dirty="0" smtClean="0"/>
              <a:t>Ensure that the program has a well-defined meaning. </a:t>
            </a:r>
          </a:p>
          <a:p>
            <a:r>
              <a:rPr lang="en-US" dirty="0" smtClean="0"/>
              <a:t>Verify properties of the program that aren't caught during the earlier phases: 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Variables are declared before they're used. 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Expressions have the right types. 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Arrays can only be instantiated with </a:t>
            </a:r>
            <a:r>
              <a:rPr lang="en-US" dirty="0" err="1" smtClean="0">
                <a:solidFill>
                  <a:srgbClr val="FF0000"/>
                </a:solidFill>
              </a:rPr>
              <a:t>NewArray</a:t>
            </a:r>
            <a:r>
              <a:rPr lang="en-US" dirty="0" smtClean="0">
                <a:solidFill>
                  <a:srgbClr val="FF0000"/>
                </a:solidFill>
              </a:rPr>
              <a:t>. 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Classes don't inherit from nonexistent base classes  … </a:t>
            </a:r>
          </a:p>
          <a:p>
            <a:r>
              <a:rPr lang="en-US" dirty="0" smtClean="0"/>
              <a:t>Once we finish semantic analysis, we know that the user's input program is legal.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991600" cy="838200"/>
          </a:xfrm>
        </p:spPr>
        <p:txBody>
          <a:bodyPr>
            <a:noAutofit/>
          </a:bodyPr>
          <a:lstStyle/>
          <a:p>
            <a: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/>
                <a:cs typeface="Arial"/>
              </a:rPr>
              <a:t>Challenges in Semantic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229600" cy="4325112"/>
          </a:xfrm>
        </p:spPr>
        <p:txBody>
          <a:bodyPr/>
          <a:lstStyle/>
          <a:p>
            <a:r>
              <a:rPr lang="en-US" dirty="0" smtClean="0"/>
              <a:t>Reject the largest number of incorrect programs. </a:t>
            </a:r>
          </a:p>
          <a:p>
            <a:r>
              <a:rPr lang="en-US" dirty="0" smtClean="0"/>
              <a:t>Accept the largest number of correct programs.</a:t>
            </a:r>
          </a:p>
          <a:p>
            <a:r>
              <a:rPr lang="en-US" dirty="0" smtClean="0"/>
              <a:t>Do so quickly.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3276600"/>
            <a:ext cx="4755333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2590800"/>
            <a:ext cx="7162800" cy="319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686800" cy="1066800"/>
          </a:xfrm>
        </p:spPr>
        <p:txBody>
          <a:bodyPr>
            <a:noAutofit/>
          </a:bodyPr>
          <a:lstStyle/>
          <a:p>
            <a: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/>
                <a:cs typeface="Arial"/>
              </a:rPr>
              <a:t>Other Goals of Semantic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382000" cy="5355336"/>
          </a:xfrm>
        </p:spPr>
        <p:txBody>
          <a:bodyPr/>
          <a:lstStyle/>
          <a:p>
            <a:r>
              <a:rPr lang="en-US" dirty="0" smtClean="0"/>
              <a:t>Gather useful information about program for later phases: 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Determine what variables are meant by each identifier. 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Build an internal representation of inheritance hierarchies. 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Count how many variables are in scope at each point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8229600" cy="1066800"/>
          </a:xfrm>
        </p:spPr>
        <p:txBody>
          <a:bodyPr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/>
                <a:cs typeface="Arial"/>
              </a:rPr>
              <a:t>Semantic Analysis</a:t>
            </a:r>
            <a:b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/>
                <a:cs typeface="Arial"/>
              </a:rPr>
            </a:br>
            <a:endParaRPr lang="en-U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860" y="1066800"/>
            <a:ext cx="9121140" cy="55183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0355" marR="71755" indent="-287655">
              <a:lnSpc>
                <a:spcPct val="122700"/>
              </a:lnSpc>
              <a:spcBef>
                <a:spcPts val="2095"/>
              </a:spcBef>
              <a:buClr>
                <a:srgbClr val="231F20"/>
              </a:buClr>
              <a:buFont typeface="MS Mincho"/>
              <a:buChar char="•"/>
              <a:tabLst>
                <a:tab pos="300990" algn="l"/>
              </a:tabLst>
            </a:pPr>
            <a:r>
              <a:rPr sz="2250" b="1" smtClean="0">
                <a:solidFill>
                  <a:srgbClr val="0000FF"/>
                </a:solidFill>
                <a:cs typeface="Times New Roman"/>
              </a:rPr>
              <a:t>Semantic </a:t>
            </a:r>
            <a:r>
              <a:rPr sz="2250" b="1" dirty="0">
                <a:solidFill>
                  <a:srgbClr val="0000FF"/>
                </a:solidFill>
                <a:cs typeface="Times New Roman"/>
              </a:rPr>
              <a:t>Analysis </a:t>
            </a:r>
            <a:r>
              <a:rPr sz="2250" dirty="0">
                <a:solidFill>
                  <a:srgbClr val="231F20"/>
                </a:solidFill>
                <a:cs typeface="Times New Roman"/>
              </a:rPr>
              <a:t>computes </a:t>
            </a:r>
            <a:r>
              <a:rPr sz="2250" dirty="0">
                <a:solidFill>
                  <a:srgbClr val="7030A0"/>
                </a:solidFill>
                <a:cs typeface="Times New Roman"/>
              </a:rPr>
              <a:t>additional information related to the meaning  of the program</a:t>
            </a:r>
            <a:r>
              <a:rPr sz="2250" dirty="0">
                <a:solidFill>
                  <a:srgbClr val="231F20"/>
                </a:solidFill>
                <a:cs typeface="Times New Roman"/>
              </a:rPr>
              <a:t> once the syntactic structure is</a:t>
            </a:r>
            <a:r>
              <a:rPr sz="2250" spc="75" dirty="0">
                <a:solidFill>
                  <a:srgbClr val="231F20"/>
                </a:solidFill>
                <a:cs typeface="Times New Roman"/>
              </a:rPr>
              <a:t> </a:t>
            </a:r>
            <a:r>
              <a:rPr sz="2250" spc="-10" dirty="0">
                <a:solidFill>
                  <a:srgbClr val="231F20"/>
                </a:solidFill>
                <a:cs typeface="Times New Roman"/>
              </a:rPr>
              <a:t>known.</a:t>
            </a:r>
            <a:endParaRPr sz="2250">
              <a:cs typeface="Times New Roman"/>
            </a:endParaRPr>
          </a:p>
          <a:p>
            <a:pPr marL="300355" marR="173990" indent="-287655">
              <a:lnSpc>
                <a:spcPct val="122700"/>
              </a:lnSpc>
              <a:spcBef>
                <a:spcPts val="1330"/>
              </a:spcBef>
              <a:buFont typeface="MS Mincho"/>
              <a:buChar char="•"/>
              <a:tabLst>
                <a:tab pos="300990" algn="l"/>
              </a:tabLst>
            </a:pPr>
            <a:r>
              <a:rPr sz="2250" spc="5" dirty="0">
                <a:solidFill>
                  <a:srgbClr val="231F20"/>
                </a:solidFill>
                <a:cs typeface="Times New Roman"/>
              </a:rPr>
              <a:t>In </a:t>
            </a:r>
            <a:r>
              <a:rPr sz="2250" dirty="0">
                <a:solidFill>
                  <a:srgbClr val="231F20"/>
                </a:solidFill>
                <a:cs typeface="Times New Roman"/>
              </a:rPr>
              <a:t>typed languages </a:t>
            </a:r>
            <a:r>
              <a:rPr sz="2250" spc="5" dirty="0">
                <a:solidFill>
                  <a:srgbClr val="231F20"/>
                </a:solidFill>
                <a:cs typeface="Times New Roman"/>
              </a:rPr>
              <a:t>as C, </a:t>
            </a:r>
            <a:r>
              <a:rPr sz="2250" dirty="0">
                <a:solidFill>
                  <a:srgbClr val="231F20"/>
                </a:solidFill>
                <a:cs typeface="Times New Roman"/>
              </a:rPr>
              <a:t>semantic analysis </a:t>
            </a:r>
            <a:r>
              <a:rPr sz="2250" spc="-25">
                <a:solidFill>
                  <a:srgbClr val="231F20"/>
                </a:solidFill>
                <a:cs typeface="Times New Roman"/>
              </a:rPr>
              <a:t>involves </a:t>
            </a:r>
            <a:endParaRPr lang="en-US" sz="2250" spc="-25" dirty="0" smtClean="0">
              <a:solidFill>
                <a:srgbClr val="231F20"/>
              </a:solidFill>
              <a:cs typeface="Times New Roman"/>
            </a:endParaRPr>
          </a:p>
          <a:p>
            <a:pPr marL="757555" marR="173990" lvl="1" indent="-287655">
              <a:lnSpc>
                <a:spcPct val="122700"/>
              </a:lnSpc>
              <a:spcBef>
                <a:spcPts val="1330"/>
              </a:spcBef>
              <a:buFont typeface="MS Mincho"/>
              <a:buChar char="•"/>
              <a:tabLst>
                <a:tab pos="300990" algn="l"/>
              </a:tabLst>
            </a:pPr>
            <a:r>
              <a:rPr sz="2250" smtClean="0">
                <a:solidFill>
                  <a:srgbClr val="231F20"/>
                </a:solidFill>
                <a:cs typeface="Times New Roman"/>
              </a:rPr>
              <a:t>adding </a:t>
            </a:r>
            <a:r>
              <a:rPr sz="2250" dirty="0">
                <a:solidFill>
                  <a:srgbClr val="231F20"/>
                </a:solidFill>
                <a:cs typeface="Times New Roman"/>
              </a:rPr>
              <a:t>information to  the symbol table </a:t>
            </a:r>
            <a:r>
              <a:rPr sz="2250">
                <a:solidFill>
                  <a:srgbClr val="231F20"/>
                </a:solidFill>
                <a:cs typeface="Times New Roman"/>
              </a:rPr>
              <a:t>and </a:t>
            </a:r>
            <a:endParaRPr lang="en-US" sz="2250" dirty="0" smtClean="0">
              <a:solidFill>
                <a:srgbClr val="231F20"/>
              </a:solidFill>
              <a:cs typeface="Times New Roman"/>
            </a:endParaRPr>
          </a:p>
          <a:p>
            <a:pPr marL="757555" marR="173990" lvl="1" indent="-287655">
              <a:lnSpc>
                <a:spcPct val="122700"/>
              </a:lnSpc>
              <a:spcBef>
                <a:spcPts val="1330"/>
              </a:spcBef>
              <a:buFont typeface="MS Mincho"/>
              <a:buChar char="•"/>
              <a:tabLst>
                <a:tab pos="300990" algn="l"/>
              </a:tabLst>
            </a:pPr>
            <a:r>
              <a:rPr sz="2250" smtClean="0">
                <a:solidFill>
                  <a:srgbClr val="231F20"/>
                </a:solidFill>
                <a:cs typeface="Times New Roman"/>
              </a:rPr>
              <a:t>performing </a:t>
            </a:r>
            <a:r>
              <a:rPr sz="2250" dirty="0">
                <a:solidFill>
                  <a:srgbClr val="231F20"/>
                </a:solidFill>
                <a:cs typeface="Times New Roman"/>
              </a:rPr>
              <a:t>type</a:t>
            </a:r>
            <a:r>
              <a:rPr sz="2250" spc="55" dirty="0">
                <a:solidFill>
                  <a:srgbClr val="231F20"/>
                </a:solidFill>
                <a:cs typeface="Times New Roman"/>
              </a:rPr>
              <a:t> </a:t>
            </a:r>
            <a:r>
              <a:rPr sz="2250" dirty="0">
                <a:solidFill>
                  <a:srgbClr val="231F20"/>
                </a:solidFill>
                <a:cs typeface="Times New Roman"/>
              </a:rPr>
              <a:t>checking.</a:t>
            </a:r>
            <a:endParaRPr sz="2250">
              <a:cs typeface="Times New Roman"/>
            </a:endParaRPr>
          </a:p>
          <a:p>
            <a:pPr marL="300355" marR="434340" indent="-287655">
              <a:lnSpc>
                <a:spcPct val="122700"/>
              </a:lnSpc>
              <a:spcBef>
                <a:spcPts val="1330"/>
              </a:spcBef>
              <a:buFont typeface="MS Mincho"/>
              <a:buChar char="•"/>
              <a:tabLst>
                <a:tab pos="300990" algn="l"/>
              </a:tabLst>
            </a:pPr>
            <a:r>
              <a:rPr sz="2250" dirty="0">
                <a:solidFill>
                  <a:srgbClr val="231F20"/>
                </a:solidFill>
                <a:cs typeface="Times New Roman"/>
              </a:rPr>
              <a:t>The information to be computed is </a:t>
            </a:r>
            <a:r>
              <a:rPr sz="2250" spc="-5" dirty="0">
                <a:solidFill>
                  <a:srgbClr val="7030A0"/>
                </a:solidFill>
                <a:cs typeface="Times New Roman"/>
              </a:rPr>
              <a:t>beyond </a:t>
            </a:r>
            <a:r>
              <a:rPr sz="2250" dirty="0">
                <a:solidFill>
                  <a:srgbClr val="7030A0"/>
                </a:solidFill>
                <a:cs typeface="Times New Roman"/>
              </a:rPr>
              <a:t>the capabilities of standard  parsing techniques</a:t>
            </a:r>
            <a:r>
              <a:rPr sz="2250" dirty="0">
                <a:solidFill>
                  <a:srgbClr val="231F20"/>
                </a:solidFill>
                <a:cs typeface="Times New Roman"/>
              </a:rPr>
              <a:t>, therefore it is not </a:t>
            </a:r>
            <a:r>
              <a:rPr sz="2250" spc="-5" dirty="0">
                <a:solidFill>
                  <a:srgbClr val="231F20"/>
                </a:solidFill>
                <a:cs typeface="Times New Roman"/>
              </a:rPr>
              <a:t>regarded </a:t>
            </a:r>
            <a:r>
              <a:rPr sz="2250" spc="5" dirty="0">
                <a:solidFill>
                  <a:srgbClr val="231F20"/>
                </a:solidFill>
                <a:cs typeface="Times New Roman"/>
              </a:rPr>
              <a:t>as</a:t>
            </a:r>
            <a:r>
              <a:rPr sz="2250" spc="50" dirty="0">
                <a:solidFill>
                  <a:srgbClr val="231F20"/>
                </a:solidFill>
                <a:cs typeface="Times New Roman"/>
              </a:rPr>
              <a:t> </a:t>
            </a:r>
            <a:r>
              <a:rPr sz="2250" dirty="0">
                <a:solidFill>
                  <a:srgbClr val="231F20"/>
                </a:solidFill>
                <a:cs typeface="Times New Roman"/>
              </a:rPr>
              <a:t>syntax.</a:t>
            </a:r>
            <a:endParaRPr sz="2250">
              <a:cs typeface="Times New Roman"/>
            </a:endParaRPr>
          </a:p>
          <a:p>
            <a:pPr marL="300355" marR="5080" indent="-287655">
              <a:lnSpc>
                <a:spcPct val="122700"/>
              </a:lnSpc>
              <a:spcBef>
                <a:spcPts val="1330"/>
              </a:spcBef>
              <a:buFont typeface="MS Mincho"/>
              <a:buChar char="•"/>
              <a:tabLst>
                <a:tab pos="300990" algn="l"/>
              </a:tabLst>
            </a:pPr>
            <a:r>
              <a:rPr sz="2250" dirty="0">
                <a:solidFill>
                  <a:srgbClr val="231F20"/>
                </a:solidFill>
                <a:cs typeface="Times New Roman"/>
              </a:rPr>
              <a:t>As for </a:t>
            </a:r>
            <a:r>
              <a:rPr sz="2250" spc="-5" dirty="0">
                <a:solidFill>
                  <a:srgbClr val="231F20"/>
                </a:solidFill>
                <a:cs typeface="Times New Roman"/>
              </a:rPr>
              <a:t>Lexical </a:t>
            </a:r>
            <a:r>
              <a:rPr sz="2250" dirty="0">
                <a:solidFill>
                  <a:srgbClr val="231F20"/>
                </a:solidFill>
                <a:cs typeface="Times New Roman"/>
              </a:rPr>
              <a:t>and Syntax analysis, also for Semantic Analysis we need</a:t>
            </a:r>
            <a:r>
              <a:rPr sz="2250" spc="-135" dirty="0">
                <a:solidFill>
                  <a:srgbClr val="231F20"/>
                </a:solidFill>
                <a:cs typeface="Times New Roman"/>
              </a:rPr>
              <a:t> </a:t>
            </a:r>
            <a:r>
              <a:rPr sz="2250" dirty="0">
                <a:solidFill>
                  <a:srgbClr val="231F20"/>
                </a:solidFill>
                <a:cs typeface="Times New Roman"/>
              </a:rPr>
              <a:t>both  </a:t>
            </a:r>
            <a:r>
              <a:rPr sz="2250" spc="5" dirty="0">
                <a:solidFill>
                  <a:srgbClr val="231F20"/>
                </a:solidFill>
                <a:cs typeface="Times New Roman"/>
              </a:rPr>
              <a:t>a </a:t>
            </a:r>
            <a:r>
              <a:rPr sz="2250" i="1" spc="-5" dirty="0">
                <a:solidFill>
                  <a:srgbClr val="231F20"/>
                </a:solidFill>
                <a:cs typeface="Times New Roman"/>
              </a:rPr>
              <a:t>Representation </a:t>
            </a:r>
            <a:r>
              <a:rPr sz="2250" i="1" spc="-25" dirty="0">
                <a:solidFill>
                  <a:srgbClr val="231F20"/>
                </a:solidFill>
                <a:cs typeface="Times New Roman"/>
              </a:rPr>
              <a:t>Formalism </a:t>
            </a:r>
            <a:r>
              <a:rPr sz="2250" dirty="0">
                <a:solidFill>
                  <a:srgbClr val="231F20"/>
                </a:solidFill>
                <a:cs typeface="Times New Roman"/>
              </a:rPr>
              <a:t>and </a:t>
            </a:r>
            <a:r>
              <a:rPr sz="2250" spc="5" dirty="0">
                <a:solidFill>
                  <a:srgbClr val="231F20"/>
                </a:solidFill>
                <a:cs typeface="Times New Roman"/>
              </a:rPr>
              <a:t>an </a:t>
            </a:r>
            <a:r>
              <a:rPr sz="2250" i="1" dirty="0">
                <a:solidFill>
                  <a:srgbClr val="231F20"/>
                </a:solidFill>
                <a:cs typeface="Times New Roman"/>
              </a:rPr>
              <a:t>Implementation</a:t>
            </a:r>
            <a:r>
              <a:rPr sz="2250" i="1" spc="110" dirty="0">
                <a:solidFill>
                  <a:srgbClr val="231F20"/>
                </a:solidFill>
                <a:cs typeface="Times New Roman"/>
              </a:rPr>
              <a:t> </a:t>
            </a:r>
            <a:r>
              <a:rPr sz="2250" i="1" spc="-5">
                <a:solidFill>
                  <a:srgbClr val="231F20"/>
                </a:solidFill>
                <a:cs typeface="Times New Roman"/>
              </a:rPr>
              <a:t>Mechanism</a:t>
            </a:r>
            <a:r>
              <a:rPr sz="2250" spc="-5" smtClean="0">
                <a:solidFill>
                  <a:srgbClr val="231F20"/>
                </a:solidFill>
                <a:cs typeface="Times New Roman"/>
              </a:rPr>
              <a:t>.</a:t>
            </a:r>
            <a:endParaRPr sz="2250">
              <a:cs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066800"/>
          </a:xfrm>
        </p:spPr>
        <p:txBody>
          <a:bodyPr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/>
                <a:cs typeface="Arial"/>
              </a:rPr>
              <a:t>Syntax Directed Translation: Intro</a:t>
            </a:r>
            <a:b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/>
                <a:cs typeface="Arial"/>
              </a:rPr>
            </a:br>
            <a:endParaRPr lang="en-U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5" name="object 4"/>
          <p:cNvSpPr txBox="1"/>
          <p:nvPr/>
        </p:nvSpPr>
        <p:spPr>
          <a:xfrm>
            <a:off x="20955" y="1219200"/>
            <a:ext cx="8970645" cy="48349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0355" marR="5080" indent="-287655" algn="just">
              <a:lnSpc>
                <a:spcPct val="123100"/>
              </a:lnSpc>
              <a:spcBef>
                <a:spcPts val="2085"/>
              </a:spcBef>
              <a:buFont typeface="MS Mincho"/>
              <a:buChar char="•"/>
              <a:tabLst>
                <a:tab pos="300990" algn="l"/>
              </a:tabLst>
            </a:pPr>
            <a:r>
              <a:rPr sz="2400" smtClean="0">
                <a:solidFill>
                  <a:srgbClr val="231F20"/>
                </a:solidFill>
                <a:cs typeface="Times New Roman"/>
              </a:rPr>
              <a:t>The </a:t>
            </a:r>
            <a:r>
              <a:rPr sz="2400" b="1" dirty="0">
                <a:solidFill>
                  <a:srgbClr val="0000FF"/>
                </a:solidFill>
                <a:cs typeface="Times New Roman"/>
              </a:rPr>
              <a:t>Principle of Syntax Directed </a:t>
            </a:r>
            <a:r>
              <a:rPr sz="2400" b="1" spc="-15" dirty="0">
                <a:solidFill>
                  <a:srgbClr val="0000FF"/>
                </a:solidFill>
                <a:cs typeface="Times New Roman"/>
              </a:rPr>
              <a:t>Translation </a:t>
            </a:r>
            <a:r>
              <a:rPr sz="2400" dirty="0">
                <a:solidFill>
                  <a:srgbClr val="231F20"/>
                </a:solidFill>
                <a:cs typeface="Times New Roman"/>
              </a:rPr>
              <a:t>states that </a:t>
            </a:r>
            <a:r>
              <a:rPr sz="2400" dirty="0">
                <a:solidFill>
                  <a:srgbClr val="00B050"/>
                </a:solidFill>
                <a:cs typeface="Times New Roman"/>
              </a:rPr>
              <a:t>the meaning of </a:t>
            </a:r>
            <a:r>
              <a:rPr sz="2400" spc="5" dirty="0">
                <a:solidFill>
                  <a:srgbClr val="00B050"/>
                </a:solidFill>
                <a:cs typeface="Times New Roman"/>
              </a:rPr>
              <a:t>an  </a:t>
            </a:r>
            <a:r>
              <a:rPr sz="2400" dirty="0">
                <a:solidFill>
                  <a:srgbClr val="00B050"/>
                </a:solidFill>
                <a:cs typeface="Times New Roman"/>
              </a:rPr>
              <a:t>input sentence is related to its syntactic structure, i.e., to its</a:t>
            </a:r>
            <a:r>
              <a:rPr sz="2400" spc="140" dirty="0">
                <a:solidFill>
                  <a:srgbClr val="00B050"/>
                </a:solidFill>
                <a:cs typeface="Times New Roman"/>
              </a:rPr>
              <a:t> </a:t>
            </a:r>
            <a:r>
              <a:rPr sz="2400" spc="-10" dirty="0">
                <a:solidFill>
                  <a:srgbClr val="00B050"/>
                </a:solidFill>
                <a:cs typeface="Times New Roman"/>
              </a:rPr>
              <a:t>Parse-Tree.</a:t>
            </a:r>
            <a:endParaRPr sz="2400">
              <a:solidFill>
                <a:srgbClr val="00B050"/>
              </a:solidFill>
              <a:cs typeface="Times New Roman"/>
            </a:endParaRPr>
          </a:p>
          <a:p>
            <a:pPr marL="300355" marR="5715" indent="-287655" algn="just">
              <a:lnSpc>
                <a:spcPct val="122900"/>
              </a:lnSpc>
              <a:spcBef>
                <a:spcPts val="1310"/>
              </a:spcBef>
              <a:buFont typeface="MS Mincho"/>
              <a:buChar char="•"/>
              <a:tabLst>
                <a:tab pos="300990" algn="l"/>
              </a:tabLst>
            </a:pPr>
            <a:r>
              <a:rPr sz="2400" spc="5" dirty="0">
                <a:solidFill>
                  <a:srgbClr val="231F20"/>
                </a:solidFill>
                <a:cs typeface="Times New Roman"/>
              </a:rPr>
              <a:t>By </a:t>
            </a:r>
            <a:r>
              <a:rPr sz="2400" b="1" dirty="0">
                <a:solidFill>
                  <a:srgbClr val="0000FF"/>
                </a:solidFill>
                <a:cs typeface="Times New Roman"/>
              </a:rPr>
              <a:t>Syntax Directed </a:t>
            </a:r>
            <a:r>
              <a:rPr sz="2400" b="1" spc="-15" dirty="0">
                <a:solidFill>
                  <a:srgbClr val="0000FF"/>
                </a:solidFill>
                <a:cs typeface="Times New Roman"/>
              </a:rPr>
              <a:t>Translations </a:t>
            </a:r>
            <a:r>
              <a:rPr sz="2400" dirty="0">
                <a:solidFill>
                  <a:srgbClr val="231F20"/>
                </a:solidFill>
                <a:cs typeface="Times New Roman"/>
              </a:rPr>
              <a:t>we indicate those formalisms </a:t>
            </a:r>
            <a:r>
              <a:rPr sz="2400">
                <a:solidFill>
                  <a:srgbClr val="231F20"/>
                </a:solidFill>
                <a:cs typeface="Times New Roman"/>
              </a:rPr>
              <a:t>for </a:t>
            </a:r>
            <a:r>
              <a:rPr sz="2400" smtClean="0">
                <a:solidFill>
                  <a:srgbClr val="231F20"/>
                </a:solidFill>
                <a:cs typeface="Times New Roman"/>
              </a:rPr>
              <a:t>specifying </a:t>
            </a:r>
            <a:r>
              <a:rPr sz="2400" dirty="0">
                <a:solidFill>
                  <a:srgbClr val="231F20"/>
                </a:solidFill>
                <a:cs typeface="Times New Roman"/>
              </a:rPr>
              <a:t>translations for programming language constructs guided by context-free  </a:t>
            </a:r>
            <a:r>
              <a:rPr sz="2400" spc="5" dirty="0">
                <a:solidFill>
                  <a:srgbClr val="231F20"/>
                </a:solidFill>
                <a:cs typeface="Times New Roman"/>
              </a:rPr>
              <a:t>grammars.</a:t>
            </a:r>
            <a:endParaRPr sz="2400">
              <a:cs typeface="Times New Roman"/>
            </a:endParaRPr>
          </a:p>
          <a:p>
            <a:pPr marL="702945" marR="519430" lvl="1" indent="-288290">
              <a:lnSpc>
                <a:spcPct val="122700"/>
              </a:lnSpc>
              <a:spcBef>
                <a:spcPts val="670"/>
              </a:spcBef>
              <a:buFont typeface="Times New Roman"/>
              <a:buChar char="–"/>
              <a:tabLst>
                <a:tab pos="703580" algn="l"/>
              </a:tabLst>
            </a:pPr>
            <a:r>
              <a:rPr sz="2400" spc="-85" dirty="0">
                <a:solidFill>
                  <a:srgbClr val="231F20"/>
                </a:solidFill>
                <a:cs typeface="Times New Roman"/>
              </a:rPr>
              <a:t>We </a:t>
            </a:r>
            <a:r>
              <a:rPr sz="2400" dirty="0">
                <a:solidFill>
                  <a:srgbClr val="231F20"/>
                </a:solidFill>
                <a:cs typeface="Times New Roman"/>
              </a:rPr>
              <a:t>associate </a:t>
            </a:r>
            <a:r>
              <a:rPr sz="2400" b="1" spc="-5" dirty="0">
                <a:solidFill>
                  <a:srgbClr val="FF0000"/>
                </a:solidFill>
                <a:cs typeface="Times New Roman"/>
              </a:rPr>
              <a:t>Attributes </a:t>
            </a:r>
            <a:r>
              <a:rPr sz="2400" dirty="0">
                <a:solidFill>
                  <a:srgbClr val="231F20"/>
                </a:solidFill>
                <a:cs typeface="Times New Roman"/>
              </a:rPr>
              <a:t>to the </a:t>
            </a:r>
            <a:r>
              <a:rPr sz="2400" spc="5" dirty="0">
                <a:solidFill>
                  <a:srgbClr val="231F20"/>
                </a:solidFill>
                <a:cs typeface="Times New Roman"/>
              </a:rPr>
              <a:t>grammar </a:t>
            </a:r>
            <a:r>
              <a:rPr sz="2400" dirty="0">
                <a:solidFill>
                  <a:srgbClr val="231F20"/>
                </a:solidFill>
                <a:cs typeface="Times New Roman"/>
              </a:rPr>
              <a:t>symbols representing the  language</a:t>
            </a:r>
            <a:r>
              <a:rPr sz="2400" spc="-45" dirty="0">
                <a:solidFill>
                  <a:srgbClr val="231F20"/>
                </a:solidFill>
                <a:cs typeface="Times New Roman"/>
              </a:rPr>
              <a:t> </a:t>
            </a:r>
            <a:r>
              <a:rPr sz="2400" dirty="0">
                <a:solidFill>
                  <a:srgbClr val="231F20"/>
                </a:solidFill>
                <a:cs typeface="Times New Roman"/>
              </a:rPr>
              <a:t>constructs.</a:t>
            </a:r>
            <a:endParaRPr sz="2400">
              <a:cs typeface="Times New Roman"/>
            </a:endParaRPr>
          </a:p>
          <a:p>
            <a:pPr marL="702945" marR="192405" lvl="1" indent="-288290">
              <a:lnSpc>
                <a:spcPct val="123100"/>
              </a:lnSpc>
              <a:spcBef>
                <a:spcPts val="645"/>
              </a:spcBef>
              <a:buFont typeface="Times New Roman"/>
              <a:buChar char="–"/>
              <a:tabLst>
                <a:tab pos="703580" algn="l"/>
              </a:tabLst>
            </a:pPr>
            <a:r>
              <a:rPr sz="2400" spc="-40" dirty="0">
                <a:solidFill>
                  <a:srgbClr val="231F20"/>
                </a:solidFill>
                <a:cs typeface="Times New Roman"/>
              </a:rPr>
              <a:t>Values </a:t>
            </a:r>
            <a:r>
              <a:rPr sz="2400" dirty="0">
                <a:solidFill>
                  <a:srgbClr val="231F20"/>
                </a:solidFill>
                <a:cs typeface="Times New Roman"/>
              </a:rPr>
              <a:t>for </a:t>
            </a:r>
            <a:r>
              <a:rPr sz="2400" spc="-5" dirty="0">
                <a:solidFill>
                  <a:srgbClr val="231F20"/>
                </a:solidFill>
                <a:cs typeface="Times New Roman"/>
              </a:rPr>
              <a:t>attributes </a:t>
            </a:r>
            <a:r>
              <a:rPr sz="2400" spc="5" dirty="0">
                <a:solidFill>
                  <a:srgbClr val="231F20"/>
                </a:solidFill>
                <a:cs typeface="Times New Roman"/>
              </a:rPr>
              <a:t>are </a:t>
            </a:r>
            <a:r>
              <a:rPr sz="2400" dirty="0">
                <a:solidFill>
                  <a:srgbClr val="231F20"/>
                </a:solidFill>
                <a:cs typeface="Times New Roman"/>
              </a:rPr>
              <a:t>computed by </a:t>
            </a:r>
            <a:r>
              <a:rPr sz="2400" b="1" dirty="0">
                <a:solidFill>
                  <a:srgbClr val="FF0000"/>
                </a:solidFill>
                <a:cs typeface="Times New Roman"/>
              </a:rPr>
              <a:t>Semantic Rules </a:t>
            </a:r>
            <a:r>
              <a:rPr sz="2400" dirty="0">
                <a:solidFill>
                  <a:srgbClr val="231F20"/>
                </a:solidFill>
                <a:cs typeface="Times New Roman"/>
              </a:rPr>
              <a:t>associated with  </a:t>
            </a:r>
            <a:r>
              <a:rPr sz="2400" spc="5" dirty="0">
                <a:solidFill>
                  <a:srgbClr val="231F20"/>
                </a:solidFill>
                <a:cs typeface="Times New Roman"/>
              </a:rPr>
              <a:t>grammar</a:t>
            </a:r>
            <a:r>
              <a:rPr sz="2400" spc="-90" dirty="0">
                <a:solidFill>
                  <a:srgbClr val="231F20"/>
                </a:solidFill>
                <a:cs typeface="Times New Roman"/>
              </a:rPr>
              <a:t> </a:t>
            </a:r>
            <a:r>
              <a:rPr sz="2400" dirty="0">
                <a:solidFill>
                  <a:srgbClr val="231F20"/>
                </a:solidFill>
                <a:cs typeface="Times New Roman"/>
              </a:rPr>
              <a:t>productions.</a:t>
            </a:r>
            <a:endParaRPr sz="2400"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</TotalTime>
  <Words>2124</Words>
  <Application>Microsoft Office PowerPoint</Application>
  <PresentationFormat>On-screen Show (4:3)</PresentationFormat>
  <Paragraphs>260</Paragraphs>
  <Slides>47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Urban</vt:lpstr>
      <vt:lpstr>Semantic Analysis:  Syntax Directed Translation</vt:lpstr>
      <vt:lpstr>Slide 2</vt:lpstr>
      <vt:lpstr>Slide 3</vt:lpstr>
      <vt:lpstr>Slide 4</vt:lpstr>
      <vt:lpstr>Semantic Analysis</vt:lpstr>
      <vt:lpstr>Challenges in Semantic Analysis</vt:lpstr>
      <vt:lpstr>Other Goals of Semantic Analysis</vt:lpstr>
      <vt:lpstr>Semantic Analysis </vt:lpstr>
      <vt:lpstr>Syntax Directed Translation: Intro </vt:lpstr>
      <vt:lpstr>Syntax Directed Translation: Intro (Cont.)</vt:lpstr>
      <vt:lpstr>Syntax Directed Translation: Intro (Cont.)</vt:lpstr>
      <vt:lpstr>Syntax Directed Definitions </vt:lpstr>
      <vt:lpstr>Attribute Grammars </vt:lpstr>
      <vt:lpstr>Attribute Grammars</vt:lpstr>
      <vt:lpstr>Attribute Grammars</vt:lpstr>
      <vt:lpstr>Attribute Grammars</vt:lpstr>
      <vt:lpstr>Evaluating Attributes</vt:lpstr>
      <vt:lpstr>Syntax Directed Definitions (Cont.)</vt:lpstr>
      <vt:lpstr>Inherited and Synthesized Attributes</vt:lpstr>
      <vt:lpstr>Inherited and Synthesized Attributes</vt:lpstr>
      <vt:lpstr>Slide 21</vt:lpstr>
      <vt:lpstr>Evaluating an SDD at the Nodes of a Parse Tree</vt:lpstr>
      <vt:lpstr>Evaluating an SDD at the Nodes of a Parse Tree</vt:lpstr>
      <vt:lpstr>Evaluating an SDD at the Nodes of a Parse Tree</vt:lpstr>
      <vt:lpstr>Evaluating an SDD at the Nodes of a Parse Tree</vt:lpstr>
      <vt:lpstr>S-Attributed Definitions</vt:lpstr>
      <vt:lpstr>L-Attributed Definitions</vt:lpstr>
      <vt:lpstr>Evaluating an SDD at the Nodes of a Parse Tree</vt:lpstr>
      <vt:lpstr>Evaluation Orders for SDD's</vt:lpstr>
      <vt:lpstr>Evaluation Orders for SDD's</vt:lpstr>
      <vt:lpstr>Evaluation Orders for SDD's</vt:lpstr>
      <vt:lpstr>Evaluation Orders for SDD's</vt:lpstr>
      <vt:lpstr>L-Attributed Definitions-Example</vt:lpstr>
      <vt:lpstr>SDD For Simple Type Declarations</vt:lpstr>
      <vt:lpstr>Dependency Graph For Simple Type Declarations</vt:lpstr>
      <vt:lpstr>Construction of Syntax Trees</vt:lpstr>
      <vt:lpstr>Construction of Syntax Trees</vt:lpstr>
      <vt:lpstr>Construction of Syntax Trees</vt:lpstr>
      <vt:lpstr>Constructing Syntax Trees during Top-Down Parsing</vt:lpstr>
      <vt:lpstr>Constructing Syntax Trees during Top-Down Parsing</vt:lpstr>
      <vt:lpstr>Constructing Syntax Trees during Top-Down Parsing</vt:lpstr>
      <vt:lpstr>The structure of a TYPE</vt:lpstr>
      <vt:lpstr>The structure of a TYPE</vt:lpstr>
      <vt:lpstr>SDTs with Actions inside Productions</vt:lpstr>
      <vt:lpstr>SDTs with Actions inside Productions</vt:lpstr>
      <vt:lpstr>SDTs with Actions inside Productions</vt:lpstr>
      <vt:lpstr>Slide 47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Semantic Analysis:  Syntax Directed Translation</dc:title>
  <dc:creator>iffat</dc:creator>
  <cp:lastModifiedBy>iffat</cp:lastModifiedBy>
  <cp:revision>20</cp:revision>
  <dcterms:created xsi:type="dcterms:W3CDTF">2006-08-16T00:00:00Z</dcterms:created>
  <dcterms:modified xsi:type="dcterms:W3CDTF">2016-03-22T06:37:44Z</dcterms:modified>
</cp:coreProperties>
</file>