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1775" y="2979418"/>
            <a:ext cx="5514849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131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55737" y="1477486"/>
            <a:ext cx="2601595" cy="485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799083"/>
            <a:ext cx="8376920" cy="41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571751"/>
            <a:ext cx="8625839" cy="491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131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800" y="1676400"/>
            <a:ext cx="778662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/>
              <a:t>Run-Time</a:t>
            </a:r>
            <a:r>
              <a:rPr sz="4800" b="1" spc="-100"/>
              <a:t> </a:t>
            </a:r>
            <a:r>
              <a:rPr sz="4800" b="1" smtClean="0"/>
              <a:t>Environment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smtClean="0"/>
              <a:t>Lecture 14-15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Tree</a:t>
            </a:r>
            <a:r>
              <a:rPr spc="-8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3130295" y="2590800"/>
            <a:ext cx="1126490" cy="533400"/>
          </a:xfrm>
          <a:custGeom>
            <a:avLst/>
            <a:gdLst/>
            <a:ahLst/>
            <a:cxnLst/>
            <a:rect l="l" t="t" r="r" b="b"/>
            <a:pathLst>
              <a:path w="1126489" h="533400">
                <a:moveTo>
                  <a:pt x="1126235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844" y="2590800"/>
            <a:ext cx="843280" cy="533400"/>
          </a:xfrm>
          <a:custGeom>
            <a:avLst/>
            <a:gdLst/>
            <a:ahLst/>
            <a:cxnLst/>
            <a:rect l="l" t="t" r="r" b="b"/>
            <a:pathLst>
              <a:path w="843279" h="533400">
                <a:moveTo>
                  <a:pt x="0" y="0"/>
                </a:moveTo>
                <a:lnTo>
                  <a:pt x="842771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7731" y="3581400"/>
            <a:ext cx="561340" cy="533400"/>
          </a:xfrm>
          <a:custGeom>
            <a:avLst/>
            <a:gdLst/>
            <a:ahLst/>
            <a:cxnLst/>
            <a:rect l="l" t="t" r="r" b="b"/>
            <a:pathLst>
              <a:path w="561339" h="533400">
                <a:moveTo>
                  <a:pt x="560831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0295" y="3581400"/>
            <a:ext cx="492759" cy="533400"/>
          </a:xfrm>
          <a:custGeom>
            <a:avLst/>
            <a:gdLst/>
            <a:ahLst/>
            <a:cxnLst/>
            <a:rect l="l" t="t" r="r" b="b"/>
            <a:pathLst>
              <a:path w="492760" h="533400">
                <a:moveTo>
                  <a:pt x="0" y="0"/>
                </a:moveTo>
                <a:lnTo>
                  <a:pt x="492251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53330" y="2168650"/>
            <a:ext cx="634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8722" y="3159250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9773" y="3159250"/>
            <a:ext cx="144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6159" y="4073650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838" y="4038598"/>
            <a:ext cx="144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1715007"/>
            <a:ext cx="7569200" cy="396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Activation Tree - cannot be computed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statically</a:t>
            </a:r>
            <a:endParaRPr sz="2600">
              <a:latin typeface="Arial"/>
              <a:cs typeface="Arial"/>
            </a:endParaRPr>
          </a:p>
          <a:p>
            <a:pPr marL="355600" marR="1012190" indent="-342900">
              <a:lnSpc>
                <a:spcPct val="100400"/>
              </a:lnSpc>
              <a:spcBef>
                <a:spcPts val="61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Dynamic </a:t>
            </a:r>
            <a:r>
              <a:rPr sz="2600" dirty="0">
                <a:latin typeface="Arial"/>
                <a:cs typeface="Arial"/>
              </a:rPr>
              <a:t>– may be different every </a:t>
            </a:r>
            <a:r>
              <a:rPr sz="2600" spc="-5" dirty="0">
                <a:latin typeface="Arial"/>
                <a:cs typeface="Arial"/>
              </a:rPr>
              <a:t>time </a:t>
            </a:r>
            <a:r>
              <a:rPr sz="2600" dirty="0">
                <a:latin typeface="Arial"/>
                <a:cs typeface="Arial"/>
              </a:rPr>
              <a:t>the  program is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run</a:t>
            </a:r>
            <a:endParaRPr sz="2600">
              <a:latin typeface="Arial"/>
              <a:cs typeface="Arial"/>
            </a:endParaRPr>
          </a:p>
          <a:p>
            <a:pPr marR="1014094" algn="ctr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latin typeface="Times New Roman"/>
                <a:cs typeface="Times New Roman"/>
              </a:rPr>
              <a:t>main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400">
              <a:latin typeface="Times New Roman"/>
              <a:cs typeface="Times New Roman"/>
            </a:endParaRPr>
          </a:p>
          <a:p>
            <a:pPr marL="1078865">
              <a:lnSpc>
                <a:spcPct val="100000"/>
              </a:lnSpc>
              <a:tabLst>
                <a:tab pos="3212465" algn="l"/>
              </a:tabLst>
            </a:pPr>
            <a:r>
              <a:rPr sz="2400" dirty="0">
                <a:latin typeface="Times New Roman"/>
                <a:cs typeface="Times New Roman"/>
              </a:rPr>
              <a:t>r()	q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(1,9)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1917064">
              <a:lnSpc>
                <a:spcPct val="100000"/>
              </a:lnSpc>
              <a:tabLst>
                <a:tab pos="3188335" algn="l"/>
                <a:tab pos="4381500" algn="l"/>
              </a:tabLst>
            </a:pPr>
            <a:r>
              <a:rPr sz="2400" dirty="0">
                <a:latin typeface="Times New Roman"/>
                <a:cs typeface="Times New Roman"/>
              </a:rPr>
              <a:t>p  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(1,9)	q(1,3)	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(5,9)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tabLst>
                <a:tab pos="1816735" algn="l"/>
                <a:tab pos="3009900" algn="l"/>
                <a:tab pos="4279265" algn="l"/>
                <a:tab pos="5550535" algn="l"/>
                <a:tab pos="6743700" algn="l"/>
              </a:tabLst>
            </a:pPr>
            <a:r>
              <a:rPr sz="2400" dirty="0">
                <a:latin typeface="Times New Roman"/>
                <a:cs typeface="Times New Roman"/>
              </a:rPr>
              <a:t>p  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(1,3)	q(1,0)	</a:t>
            </a:r>
            <a:r>
              <a:rPr sz="2400" dirty="0">
                <a:latin typeface="Times New Roman"/>
                <a:cs typeface="Times New Roman"/>
              </a:rPr>
              <a:t>q  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(2,3)	</a:t>
            </a:r>
            <a:r>
              <a:rPr sz="2400" dirty="0">
                <a:latin typeface="Times New Roman"/>
                <a:cs typeface="Times New Roman"/>
              </a:rPr>
              <a:t>p  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(5,9)	q(5,5)	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(7,9)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13" y="6359649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929" y="6359649"/>
            <a:ext cx="761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2,1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3220" y="6359649"/>
            <a:ext cx="8375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(3,3)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5112" y="6359649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(7,9)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6127" y="6359649"/>
            <a:ext cx="761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7,7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9419" y="6359649"/>
            <a:ext cx="8375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(9,9)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342900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1600199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400" y="34290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799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41910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5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600" y="4191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0600" y="41910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799" y="304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8400" y="4876800"/>
            <a:ext cx="2286000" cy="381000"/>
          </a:xfrm>
          <a:custGeom>
            <a:avLst/>
            <a:gdLst/>
            <a:ahLst/>
            <a:cxnLst/>
            <a:rect l="l" t="t" r="r" b="b"/>
            <a:pathLst>
              <a:path w="2286000" h="381000">
                <a:moveTo>
                  <a:pt x="22859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400" y="48768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1429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0" y="4876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0" y="48768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0"/>
                </a:moveTo>
                <a:lnTo>
                  <a:pt x="8381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0" y="4876800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2286000" h="457200">
                <a:moveTo>
                  <a:pt x="0" y="0"/>
                </a:moveTo>
                <a:lnTo>
                  <a:pt x="2285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56388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7600" y="5638800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1066799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8400" y="5638800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2285999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56388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0" y="56388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1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4600" y="5638800"/>
            <a:ext cx="2133600" cy="685800"/>
          </a:xfrm>
          <a:custGeom>
            <a:avLst/>
            <a:gdLst/>
            <a:ahLst/>
            <a:cxnLst/>
            <a:rect l="l" t="t" r="r" b="b"/>
            <a:pathLst>
              <a:path w="2133600" h="685800">
                <a:moveTo>
                  <a:pt x="2133599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</a:t>
            </a:r>
            <a:r>
              <a:rPr spc="-100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20" y="1726183"/>
            <a:ext cx="6851015" cy="144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70"/>
              </a:lnSpc>
            </a:pPr>
            <a:r>
              <a:rPr sz="2400" spc="-5" dirty="0">
                <a:latin typeface="Arial"/>
                <a:cs typeface="Arial"/>
              </a:rPr>
              <a:t>Paths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tree from </a:t>
            </a:r>
            <a:r>
              <a:rPr sz="2400" spc="-5" dirty="0">
                <a:latin typeface="Arial"/>
                <a:cs typeface="Arial"/>
              </a:rPr>
              <a:t>root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some node  represent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sequence of active calls 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200">
              <a:latin typeface="Times New Roman"/>
              <a:cs typeface="Times New Roman"/>
            </a:endParaRPr>
          </a:p>
          <a:p>
            <a:pPr marR="295910" algn="ctr">
              <a:lnSpc>
                <a:spcPct val="100000"/>
              </a:lnSpc>
            </a:pP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main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538" y="3499102"/>
            <a:ext cx="33147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138" y="3499102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q</a:t>
            </a:r>
            <a:r>
              <a:rPr sz="2400" spc="-85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(1,9)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738" y="4184902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7754" y="4184902"/>
            <a:ext cx="761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q</a:t>
            </a:r>
            <a:r>
              <a:rPr sz="2400" spc="-10" dirty="0">
                <a:solidFill>
                  <a:srgbClr val="FF31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1,3</a:t>
            </a: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1045" y="4184902"/>
            <a:ext cx="8375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(5,9)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126" y="4946901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6142" y="4946901"/>
            <a:ext cx="761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1,0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9446" y="4946901"/>
            <a:ext cx="8375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q</a:t>
            </a:r>
            <a:r>
              <a:rPr sz="2400" spc="-95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(2,3)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8937" y="4946901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(5,9)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9953" y="4946901"/>
            <a:ext cx="761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5,5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3244" y="4946901"/>
            <a:ext cx="8375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(7,9)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926" y="6013701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9954" y="6013701"/>
            <a:ext cx="761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q</a:t>
            </a:r>
            <a:r>
              <a:rPr sz="2400" spc="-10" dirty="0">
                <a:solidFill>
                  <a:srgbClr val="FF31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2,1</a:t>
            </a: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3246" y="6013701"/>
            <a:ext cx="8375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(3,3)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5137" y="6013701"/>
            <a:ext cx="8388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(7,9)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6153" y="6013701"/>
            <a:ext cx="761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7,7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29444" y="6013701"/>
            <a:ext cx="8375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(9,9)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3200" y="3083051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1600199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3083051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799" y="380999"/>
                </a:lnTo>
              </a:path>
            </a:pathLst>
          </a:custGeom>
          <a:ln w="952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3845051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5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0600" y="38450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0600" y="384505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799" y="304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8400" y="4530851"/>
            <a:ext cx="2286000" cy="381000"/>
          </a:xfrm>
          <a:custGeom>
            <a:avLst/>
            <a:gdLst/>
            <a:ahLst/>
            <a:cxnLst/>
            <a:rect l="l" t="t" r="r" b="b"/>
            <a:pathLst>
              <a:path w="2286000" h="381000">
                <a:moveTo>
                  <a:pt x="22859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81400" y="4530851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1429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4400" y="453085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0" y="453085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000" y="45308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0"/>
                </a:moveTo>
                <a:lnTo>
                  <a:pt x="8381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0" y="4530851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2286000" h="457200">
                <a:moveTo>
                  <a:pt x="0" y="0"/>
                </a:moveTo>
                <a:lnTo>
                  <a:pt x="2285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4400" y="529285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5292851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1066799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8400" y="5292851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2285999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58200" y="529285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0000" y="5292851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8381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24600" y="5292851"/>
            <a:ext cx="2133600" cy="685800"/>
          </a:xfrm>
          <a:custGeom>
            <a:avLst/>
            <a:gdLst/>
            <a:ahLst/>
            <a:cxnLst/>
            <a:rect l="l" t="t" r="r" b="b"/>
            <a:pathLst>
              <a:path w="2133600" h="685800">
                <a:moveTo>
                  <a:pt x="2133599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Run-time </a:t>
            </a:r>
            <a:r>
              <a:rPr dirty="0"/>
              <a:t>Control</a:t>
            </a:r>
            <a:r>
              <a:rPr spc="-45" dirty="0"/>
              <a:t> </a:t>
            </a:r>
            <a:r>
              <a:rPr spc="-5" dirty="0"/>
              <a:t>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61591"/>
            <a:ext cx="8176259" cy="400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9883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Procedure call/return </a:t>
            </a:r>
            <a:r>
              <a:rPr sz="2800" spc="-5" dirty="0">
                <a:latin typeface="Arial"/>
                <a:cs typeface="Arial"/>
              </a:rPr>
              <a:t>– when a </a:t>
            </a:r>
            <a:r>
              <a:rPr sz="2800" dirty="0">
                <a:latin typeface="Arial"/>
                <a:cs typeface="Arial"/>
              </a:rPr>
              <a:t>procedure </a:t>
            </a:r>
            <a:r>
              <a:rPr sz="2800" spc="-5" dirty="0">
                <a:latin typeface="Arial"/>
                <a:cs typeface="Arial"/>
              </a:rPr>
              <a:t>activation  </a:t>
            </a:r>
            <a:r>
              <a:rPr sz="2800" dirty="0">
                <a:latin typeface="Arial"/>
                <a:cs typeface="Arial"/>
              </a:rPr>
              <a:t>terminates, </a:t>
            </a:r>
            <a:r>
              <a:rPr sz="2800" spc="-5" dirty="0">
                <a:latin typeface="Arial"/>
                <a:cs typeface="Arial"/>
              </a:rPr>
              <a:t>control </a:t>
            </a:r>
            <a:r>
              <a:rPr sz="2800" dirty="0">
                <a:latin typeface="Arial"/>
                <a:cs typeface="Arial"/>
              </a:rPr>
              <a:t>returns to the </a:t>
            </a:r>
            <a:r>
              <a:rPr sz="2800" spc="-5" dirty="0">
                <a:latin typeface="Arial"/>
                <a:cs typeface="Arial"/>
              </a:rPr>
              <a:t>caller </a:t>
            </a:r>
            <a:r>
              <a:rPr sz="2800" dirty="0">
                <a:latin typeface="Arial"/>
                <a:cs typeface="Arial"/>
              </a:rPr>
              <a:t>of this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Parameter/return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latin typeface="Arial"/>
                <a:cs typeface="Arial"/>
              </a:rPr>
              <a:t>– values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passed into a procedure  activation upon call. For a </a:t>
            </a:r>
            <a:r>
              <a:rPr sz="2800" dirty="0">
                <a:latin typeface="Arial"/>
                <a:cs typeface="Arial"/>
              </a:rPr>
              <a:t>function, </a:t>
            </a:r>
            <a:r>
              <a:rPr sz="2800" spc="-5" dirty="0">
                <a:latin typeface="Arial"/>
                <a:cs typeface="Arial"/>
              </a:rPr>
              <a:t>a value </a:t>
            </a:r>
            <a:r>
              <a:rPr sz="2800" dirty="0">
                <a:latin typeface="Arial"/>
                <a:cs typeface="Arial"/>
              </a:rPr>
              <a:t>may </a:t>
            </a:r>
            <a:r>
              <a:rPr sz="2800" spc="-5" dirty="0">
                <a:latin typeface="Arial"/>
                <a:cs typeface="Arial"/>
              </a:rPr>
              <a:t>be returned </a:t>
            </a:r>
            <a:r>
              <a:rPr sz="2800" dirty="0">
                <a:latin typeface="Arial"/>
                <a:cs typeface="Arial"/>
              </a:rPr>
              <a:t>to  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caller.</a:t>
            </a:r>
            <a:endParaRPr sz="2800">
              <a:latin typeface="Arial"/>
              <a:cs typeface="Arial"/>
            </a:endParaRPr>
          </a:p>
          <a:p>
            <a:pPr marL="355600" marR="597535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Variable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addressing </a:t>
            </a:r>
            <a:r>
              <a:rPr sz="2800" spc="-5" dirty="0">
                <a:latin typeface="Arial"/>
                <a:cs typeface="Arial"/>
              </a:rPr>
              <a:t>– when using an identifier, language  scope rules </a:t>
            </a:r>
            <a:r>
              <a:rPr sz="2800" dirty="0">
                <a:latin typeface="Arial"/>
                <a:cs typeface="Arial"/>
              </a:rPr>
              <a:t>dictate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binding.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Implementing Run-time control</a:t>
            </a:r>
            <a:r>
              <a:rPr sz="3200" spc="-10" dirty="0"/>
              <a:t> </a:t>
            </a:r>
            <a:r>
              <a:rPr sz="3200" dirty="0"/>
              <a:t>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715007"/>
            <a:ext cx="8817609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6769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Historically,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dirty="0">
                <a:latin typeface="Arial"/>
                <a:cs typeface="Arial"/>
              </a:rPr>
              <a:t>approach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solve the run-time  control flow problem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(Fortran)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space allocated at </a:t>
            </a:r>
            <a:r>
              <a:rPr sz="2800">
                <a:latin typeface="Arial"/>
                <a:cs typeface="Arial"/>
              </a:rPr>
              <a:t>compile </a:t>
            </a:r>
            <a:r>
              <a:rPr sz="2800" spc="-5" smtClean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lr>
                <a:srgbClr val="CD310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Code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area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machine instructions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each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Static area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/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procedure call frame/ </a:t>
            </a:r>
            <a:r>
              <a:rPr sz="2800" b="1" spc="-5">
                <a:solidFill>
                  <a:srgbClr val="31319A"/>
                </a:solidFill>
                <a:latin typeface="Arial"/>
                <a:cs typeface="Arial"/>
              </a:rPr>
              <a:t>activation</a:t>
            </a:r>
            <a:r>
              <a:rPr sz="2800" b="1" spc="6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31319A"/>
                </a:solidFill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  <a:p>
            <a:pPr marL="1240790" lvl="2" indent="-313690">
              <a:lnSpc>
                <a:spcPct val="100000"/>
              </a:lnSpc>
              <a:spcBef>
                <a:spcPts val="640"/>
              </a:spcBef>
              <a:buClr>
                <a:srgbClr val="CD3100"/>
              </a:buClr>
              <a:buSzPct val="92307"/>
              <a:buChar char="•"/>
              <a:tabLst>
                <a:tab pos="1241425" algn="l"/>
              </a:tabLst>
            </a:pPr>
            <a:r>
              <a:rPr sz="2800" dirty="0">
                <a:latin typeface="Arial"/>
                <a:cs typeface="Arial"/>
              </a:rPr>
              <a:t>single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area allocated for each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475615" algn="ctr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local </a:t>
            </a:r>
            <a:r>
              <a:rPr sz="2400" spc="-5" dirty="0">
                <a:latin typeface="Arial"/>
                <a:cs typeface="Arial"/>
              </a:rPr>
              <a:t>vars, parameters, return value, saved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registers</a:t>
            </a:r>
            <a:endParaRPr sz="2400">
              <a:latin typeface="Arial"/>
              <a:cs typeface="Arial"/>
            </a:endParaRPr>
          </a:p>
          <a:p>
            <a:pPr marL="1240790" lvl="2" indent="-313690">
              <a:lnSpc>
                <a:spcPct val="100000"/>
              </a:lnSpc>
              <a:spcBef>
                <a:spcPts val="610"/>
              </a:spcBef>
              <a:buClr>
                <a:srgbClr val="CD3100"/>
              </a:buClr>
              <a:buSzPct val="92307"/>
              <a:buChar char="•"/>
              <a:tabLst>
                <a:tab pos="1241425" algn="l"/>
              </a:tabLst>
            </a:pPr>
            <a:r>
              <a:rPr sz="2800" dirty="0">
                <a:latin typeface="Arial"/>
                <a:cs typeface="Arial"/>
              </a:rPr>
              <a:t>return address for each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799083"/>
            <a:ext cx="86080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Static</a:t>
            </a:r>
            <a:r>
              <a:rPr sz="3200" spc="-75" dirty="0"/>
              <a:t> </a:t>
            </a:r>
            <a:r>
              <a:rPr sz="3200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3622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339" y="19400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4195" y="2971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4995" y="28956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4458" y="1787651"/>
            <a:ext cx="16764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9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057" y="1711451"/>
            <a:ext cx="16764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9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5099" y="2621786"/>
            <a:ext cx="13976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Code  </a:t>
            </a:r>
            <a:r>
              <a:rPr sz="2000" spc="-5" dirty="0">
                <a:latin typeface="Courier New"/>
                <a:cs typeface="Courier New"/>
              </a:rPr>
              <a:t>generate</a:t>
            </a:r>
            <a:r>
              <a:rPr sz="2000" dirty="0">
                <a:latin typeface="Courier New"/>
                <a:cs typeface="Courier New"/>
              </a:rPr>
              <a:t>d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339" y="4180838"/>
            <a:ext cx="13976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Code  </a:t>
            </a:r>
            <a:r>
              <a:rPr sz="2000" spc="-5" dirty="0">
                <a:latin typeface="Courier New"/>
                <a:cs typeface="Courier New"/>
              </a:rPr>
              <a:t>generate</a:t>
            </a:r>
            <a:r>
              <a:rPr sz="2000" dirty="0">
                <a:latin typeface="Courier New"/>
                <a:cs typeface="Courier New"/>
              </a:rPr>
              <a:t>d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4195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0262" y="30667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5821" y="29905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4995" y="3352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4458" y="3853919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  </a:t>
            </a: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 marR="27749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return  value, 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457" y="3675612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  </a:t>
            </a:r>
            <a:r>
              <a:rPr sz="1800" spc="-10" dirty="0">
                <a:latin typeface="Courier New"/>
                <a:cs typeface="Courier New"/>
              </a:rPr>
              <a:t>return  value,  registers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Static</a:t>
            </a:r>
            <a:r>
              <a:rPr sz="3200" spc="-75" dirty="0"/>
              <a:t> </a:t>
            </a:r>
            <a:r>
              <a:rPr sz="3200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30603"/>
            <a:ext cx="7805420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When </a:t>
            </a:r>
            <a:r>
              <a:rPr sz="2600" b="1" spc="5" dirty="0">
                <a:solidFill>
                  <a:srgbClr val="31319A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31319A"/>
                </a:solidFill>
                <a:latin typeface="Arial"/>
                <a:cs typeface="Arial"/>
              </a:rPr>
              <a:t>calls</a:t>
            </a:r>
            <a:r>
              <a:rPr sz="2600" b="1" spc="-10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756285" marR="7620" lvl="1" indent="-286385">
              <a:lnSpc>
                <a:spcPct val="89900"/>
              </a:lnSpc>
              <a:spcBef>
                <a:spcPts val="55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A: evaluate actual parameters and place into B’s  data area, place RA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B’s data area, save any  registers or status data needed, </a:t>
            </a:r>
            <a:r>
              <a:rPr sz="2400" dirty="0">
                <a:latin typeface="Arial"/>
                <a:cs typeface="Arial"/>
              </a:rPr>
              <a:t>update the </a:t>
            </a:r>
            <a:r>
              <a:rPr sz="2400" spc="-5" dirty="0">
                <a:latin typeface="Arial"/>
                <a:cs typeface="Arial"/>
              </a:rPr>
              <a:t>program  counter (PC)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B’s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When </a:t>
            </a:r>
            <a:r>
              <a:rPr sz="2600" b="1" spc="-5" dirty="0">
                <a:solidFill>
                  <a:srgbClr val="31319A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call</a:t>
            </a:r>
            <a:r>
              <a:rPr sz="2600" b="1" spc="-90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returns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0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B: </a:t>
            </a:r>
            <a:r>
              <a:rPr sz="2400" dirty="0">
                <a:latin typeface="Arial"/>
                <a:cs typeface="Arial"/>
              </a:rPr>
              <a:t>move return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known place </a:t>
            </a:r>
            <a:r>
              <a:rPr sz="2400" dirty="0">
                <a:latin typeface="Arial"/>
                <a:cs typeface="Arial"/>
              </a:rPr>
              <a:t>in data </a:t>
            </a:r>
            <a:r>
              <a:rPr sz="2400" spc="-5" dirty="0">
                <a:latin typeface="Arial"/>
                <a:cs typeface="Arial"/>
              </a:rPr>
              <a:t>area,  </a:t>
            </a:r>
            <a:r>
              <a:rPr sz="2400" dirty="0">
                <a:latin typeface="Arial"/>
                <a:cs typeface="Arial"/>
              </a:rPr>
              <a:t>update </a:t>
            </a:r>
            <a:r>
              <a:rPr sz="2400" spc="-5" dirty="0">
                <a:latin typeface="Arial"/>
                <a:cs typeface="Arial"/>
              </a:rPr>
              <a:t>PC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value 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756285" marR="22860" lvl="1" indent="-286385">
              <a:lnSpc>
                <a:spcPts val="2590"/>
              </a:lnSpc>
              <a:spcBef>
                <a:spcPts val="56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A: get return value, restore any saved </a:t>
            </a:r>
            <a:r>
              <a:rPr sz="2400" dirty="0">
                <a:latin typeface="Arial"/>
                <a:cs typeface="Arial"/>
              </a:rPr>
              <a:t>registers </a:t>
            </a:r>
            <a:r>
              <a:rPr sz="2400" spc="-5" dirty="0">
                <a:latin typeface="Arial"/>
                <a:cs typeface="Arial"/>
              </a:rPr>
              <a:t>or  status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Call/Return </a:t>
            </a:r>
            <a:r>
              <a:rPr dirty="0"/>
              <a:t>processing in Static</a:t>
            </a:r>
            <a:r>
              <a:rPr spc="-15" dirty="0"/>
              <a:t> </a:t>
            </a:r>
            <a:r>
              <a:rPr spc="-5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8939" y="27589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3368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139" y="42067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0827" y="3500627"/>
            <a:ext cx="690880" cy="109855"/>
          </a:xfrm>
          <a:custGeom>
            <a:avLst/>
            <a:gdLst/>
            <a:ahLst/>
            <a:cxnLst/>
            <a:rect l="l" t="t" r="r" b="b"/>
            <a:pathLst>
              <a:path w="690880" h="109854">
                <a:moveTo>
                  <a:pt x="615462" y="67212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4571" y="9143"/>
                </a:lnTo>
                <a:lnTo>
                  <a:pt x="614522" y="76418"/>
                </a:lnTo>
                <a:lnTo>
                  <a:pt x="615462" y="67212"/>
                </a:lnTo>
                <a:close/>
              </a:path>
              <a:path w="690880" h="109854">
                <a:moveTo>
                  <a:pt x="632459" y="101932"/>
                </a:moveTo>
                <a:lnTo>
                  <a:pt x="632459" y="74675"/>
                </a:lnTo>
                <a:lnTo>
                  <a:pt x="629411" y="77723"/>
                </a:lnTo>
                <a:lnTo>
                  <a:pt x="626363" y="77723"/>
                </a:lnTo>
                <a:lnTo>
                  <a:pt x="614522" y="76418"/>
                </a:lnTo>
                <a:lnTo>
                  <a:pt x="611123" y="109727"/>
                </a:lnTo>
                <a:lnTo>
                  <a:pt x="632459" y="101932"/>
                </a:lnTo>
                <a:close/>
              </a:path>
              <a:path w="690880" h="109854">
                <a:moveTo>
                  <a:pt x="632459" y="74675"/>
                </a:moveTo>
                <a:lnTo>
                  <a:pt x="630935" y="70103"/>
                </a:lnTo>
                <a:lnTo>
                  <a:pt x="627887" y="68579"/>
                </a:lnTo>
                <a:lnTo>
                  <a:pt x="615462" y="67212"/>
                </a:lnTo>
                <a:lnTo>
                  <a:pt x="614522" y="76418"/>
                </a:lnTo>
                <a:lnTo>
                  <a:pt x="626363" y="77723"/>
                </a:lnTo>
                <a:lnTo>
                  <a:pt x="629411" y="77723"/>
                </a:lnTo>
                <a:lnTo>
                  <a:pt x="632459" y="74675"/>
                </a:lnTo>
                <a:close/>
              </a:path>
              <a:path w="690880" h="109854">
                <a:moveTo>
                  <a:pt x="690371" y="80771"/>
                </a:moveTo>
                <a:lnTo>
                  <a:pt x="618743" y="35051"/>
                </a:lnTo>
                <a:lnTo>
                  <a:pt x="615462" y="67212"/>
                </a:lnTo>
                <a:lnTo>
                  <a:pt x="627887" y="68579"/>
                </a:lnTo>
                <a:lnTo>
                  <a:pt x="630935" y="70103"/>
                </a:lnTo>
                <a:lnTo>
                  <a:pt x="632459" y="74675"/>
                </a:lnTo>
                <a:lnTo>
                  <a:pt x="632459" y="101932"/>
                </a:lnTo>
                <a:lnTo>
                  <a:pt x="690371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338" y="4234919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  </a:t>
            </a: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 marR="27749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return  value, 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6993" y="4285211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  </a:t>
            </a:r>
            <a:r>
              <a:rPr sz="1800" spc="-10" dirty="0">
                <a:latin typeface="Courier New"/>
                <a:cs typeface="Courier New"/>
              </a:rPr>
              <a:t>return  value,  registers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699" y="32923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</a:t>
            </a:r>
            <a:r>
              <a:rPr sz="2000" dirty="0">
                <a:solidFill>
                  <a:srgbClr val="FF3100"/>
                </a:solidFill>
                <a:latin typeface="Courier New"/>
                <a:cs typeface="Courier New"/>
              </a:rPr>
              <a:t>L1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42829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49057" y="3523994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3100"/>
                </a:solidFill>
                <a:latin typeface="Courier New"/>
                <a:cs typeface="Courier New"/>
              </a:rPr>
              <a:t>L</a:t>
            </a:r>
            <a:r>
              <a:rPr sz="2000" dirty="0">
                <a:solidFill>
                  <a:srgbClr val="FF3100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0827" y="3500627"/>
            <a:ext cx="388620" cy="843280"/>
          </a:xfrm>
          <a:custGeom>
            <a:avLst/>
            <a:gdLst/>
            <a:ahLst/>
            <a:cxnLst/>
            <a:rect l="l" t="t" r="r" b="b"/>
            <a:pathLst>
              <a:path w="388619" h="843279">
                <a:moveTo>
                  <a:pt x="358782" y="771352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50096" y="775405"/>
                </a:lnTo>
                <a:lnTo>
                  <a:pt x="358782" y="771352"/>
                </a:lnTo>
                <a:close/>
              </a:path>
              <a:path w="388619" h="843279">
                <a:moveTo>
                  <a:pt x="364235" y="825405"/>
                </a:moveTo>
                <a:lnTo>
                  <a:pt x="364235" y="786383"/>
                </a:lnTo>
                <a:lnTo>
                  <a:pt x="361187" y="789431"/>
                </a:lnTo>
                <a:lnTo>
                  <a:pt x="358139" y="789431"/>
                </a:lnTo>
                <a:lnTo>
                  <a:pt x="355091" y="786383"/>
                </a:lnTo>
                <a:lnTo>
                  <a:pt x="350096" y="775405"/>
                </a:lnTo>
                <a:lnTo>
                  <a:pt x="320039" y="789431"/>
                </a:lnTo>
                <a:lnTo>
                  <a:pt x="364235" y="825405"/>
                </a:lnTo>
                <a:close/>
              </a:path>
              <a:path w="388619" h="843279">
                <a:moveTo>
                  <a:pt x="364235" y="786383"/>
                </a:moveTo>
                <a:lnTo>
                  <a:pt x="364235" y="783335"/>
                </a:lnTo>
                <a:lnTo>
                  <a:pt x="358782" y="771352"/>
                </a:lnTo>
                <a:lnTo>
                  <a:pt x="350096" y="775405"/>
                </a:lnTo>
                <a:lnTo>
                  <a:pt x="355091" y="786383"/>
                </a:lnTo>
                <a:lnTo>
                  <a:pt x="358139" y="789431"/>
                </a:lnTo>
                <a:lnTo>
                  <a:pt x="361187" y="789431"/>
                </a:lnTo>
                <a:lnTo>
                  <a:pt x="364235" y="786383"/>
                </a:lnTo>
                <a:close/>
              </a:path>
              <a:path w="388619" h="843279">
                <a:moveTo>
                  <a:pt x="388619" y="757427"/>
                </a:moveTo>
                <a:lnTo>
                  <a:pt x="358782" y="771352"/>
                </a:lnTo>
                <a:lnTo>
                  <a:pt x="364235" y="783335"/>
                </a:lnTo>
                <a:lnTo>
                  <a:pt x="364235" y="825405"/>
                </a:lnTo>
                <a:lnTo>
                  <a:pt x="385571" y="842771"/>
                </a:lnTo>
                <a:lnTo>
                  <a:pt x="388619" y="757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338" y="2168650"/>
            <a:ext cx="13125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Activation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3737" y="2244850"/>
            <a:ext cx="13125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Activation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699" y="32923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42067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71837" y="2667000"/>
          <a:ext cx="4267196" cy="4404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929935"/>
                <a:gridCol w="822664"/>
                <a:gridCol w="380999"/>
                <a:gridCol w="1752599"/>
              </a:tblGrid>
              <a:tr h="685799">
                <a:tc rowSpan="4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2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pro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242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procedure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04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6360" marR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Loca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l  for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data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2560" marR="476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Local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data  for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59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0827" y="3500627"/>
            <a:ext cx="386080" cy="233679"/>
          </a:xfrm>
          <a:custGeom>
            <a:avLst/>
            <a:gdLst/>
            <a:ahLst/>
            <a:cxnLst/>
            <a:rect l="l" t="t" r="r" b="b"/>
            <a:pathLst>
              <a:path w="386080" h="233679">
                <a:moveTo>
                  <a:pt x="322690" y="189925"/>
                </a:move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523" y="9143"/>
                </a:lnTo>
                <a:lnTo>
                  <a:pt x="318056" y="197591"/>
                </a:lnTo>
                <a:lnTo>
                  <a:pt x="322690" y="189925"/>
                </a:lnTo>
                <a:close/>
              </a:path>
              <a:path w="386080" h="233679">
                <a:moveTo>
                  <a:pt x="335279" y="229579"/>
                </a:moveTo>
                <a:lnTo>
                  <a:pt x="335279" y="202691"/>
                </a:lnTo>
                <a:lnTo>
                  <a:pt x="332231" y="205739"/>
                </a:lnTo>
                <a:lnTo>
                  <a:pt x="329183" y="204215"/>
                </a:lnTo>
                <a:lnTo>
                  <a:pt x="318056" y="197591"/>
                </a:lnTo>
                <a:lnTo>
                  <a:pt x="300227" y="227075"/>
                </a:lnTo>
                <a:lnTo>
                  <a:pt x="335279" y="229579"/>
                </a:lnTo>
                <a:close/>
              </a:path>
              <a:path w="386080" h="233679">
                <a:moveTo>
                  <a:pt x="335279" y="202691"/>
                </a:moveTo>
                <a:lnTo>
                  <a:pt x="335279" y="199643"/>
                </a:lnTo>
                <a:lnTo>
                  <a:pt x="333755" y="196595"/>
                </a:lnTo>
                <a:lnTo>
                  <a:pt x="322690" y="189925"/>
                </a:lnTo>
                <a:lnTo>
                  <a:pt x="318056" y="197591"/>
                </a:lnTo>
                <a:lnTo>
                  <a:pt x="329183" y="204215"/>
                </a:lnTo>
                <a:lnTo>
                  <a:pt x="332231" y="205739"/>
                </a:lnTo>
                <a:lnTo>
                  <a:pt x="335279" y="202691"/>
                </a:lnTo>
                <a:close/>
              </a:path>
              <a:path w="386080" h="233679">
                <a:moveTo>
                  <a:pt x="385571" y="233171"/>
                </a:moveTo>
                <a:lnTo>
                  <a:pt x="339851" y="161543"/>
                </a:lnTo>
                <a:lnTo>
                  <a:pt x="322690" y="189925"/>
                </a:lnTo>
                <a:lnTo>
                  <a:pt x="333755" y="196595"/>
                </a:lnTo>
                <a:lnTo>
                  <a:pt x="335279" y="199643"/>
                </a:lnTo>
                <a:lnTo>
                  <a:pt x="335279" y="229579"/>
                </a:lnTo>
                <a:lnTo>
                  <a:pt x="385571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Run-time</a:t>
            </a:r>
            <a:r>
              <a:rPr sz="3200" spc="-70" dirty="0"/>
              <a:t> </a:t>
            </a:r>
            <a:r>
              <a:rPr sz="320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69830"/>
            <a:ext cx="8684261" cy="544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Compiler </a:t>
            </a:r>
            <a:r>
              <a:rPr sz="2600" spc="-5" dirty="0">
                <a:latin typeface="Arial"/>
                <a:cs typeface="Arial"/>
              </a:rPr>
              <a:t>must </a:t>
            </a:r>
            <a:r>
              <a:rPr sz="2600" dirty="0">
                <a:latin typeface="Arial"/>
                <a:cs typeface="Arial"/>
              </a:rPr>
              <a:t>cooperate with OS and other </a:t>
            </a:r>
            <a:r>
              <a:rPr sz="2600" spc="-5" dirty="0">
                <a:latin typeface="Arial"/>
                <a:cs typeface="Arial"/>
              </a:rPr>
              <a:t>system  </a:t>
            </a:r>
            <a:r>
              <a:rPr sz="2600" dirty="0">
                <a:latin typeface="Arial"/>
                <a:cs typeface="Arial"/>
              </a:rPr>
              <a:t>software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support </a:t>
            </a:r>
            <a:r>
              <a:rPr sz="2600" spc="-5" dirty="0">
                <a:latin typeface="Arial"/>
                <a:cs typeface="Arial"/>
              </a:rPr>
              <a:t>implementation </a:t>
            </a:r>
            <a:r>
              <a:rPr sz="2600" dirty="0">
                <a:latin typeface="Arial"/>
                <a:cs typeface="Arial"/>
              </a:rPr>
              <a:t>of different  abstractions </a:t>
            </a:r>
            <a:r>
              <a:rPr sz="2600" spc="-5" dirty="0">
                <a:latin typeface="Arial"/>
                <a:cs typeface="Arial"/>
              </a:rPr>
              <a:t>(names, </a:t>
            </a:r>
            <a:r>
              <a:rPr sz="2600" dirty="0">
                <a:latin typeface="Arial"/>
                <a:cs typeface="Arial"/>
              </a:rPr>
              <a:t>scopes, bindings, data types,  operators, procedures, parameters, </a:t>
            </a:r>
            <a:r>
              <a:rPr sz="2600" spc="-5" dirty="0">
                <a:latin typeface="Arial"/>
                <a:cs typeface="Arial"/>
              </a:rPr>
              <a:t>flow-of-control) </a:t>
            </a:r>
            <a:r>
              <a:rPr sz="2600" dirty="0">
                <a:latin typeface="Arial"/>
                <a:cs typeface="Arial"/>
              </a:rPr>
              <a:t>on  the target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machine</a:t>
            </a:r>
            <a:endParaRPr sz="2600">
              <a:latin typeface="Arial"/>
              <a:cs typeface="Arial"/>
            </a:endParaRPr>
          </a:p>
          <a:p>
            <a:pPr marL="355600" marR="672465" indent="-342900">
              <a:lnSpc>
                <a:spcPts val="2810"/>
              </a:lnSpc>
              <a:spcBef>
                <a:spcPts val="67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Compiler does </a:t>
            </a:r>
            <a:r>
              <a:rPr sz="2600" spc="-5" dirty="0">
                <a:latin typeface="Arial"/>
                <a:cs typeface="Arial"/>
              </a:rPr>
              <a:t>this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b="1" spc="-5" dirty="0">
                <a:latin typeface="Arial"/>
                <a:cs typeface="Arial"/>
              </a:rPr>
              <a:t>Run-Time </a:t>
            </a:r>
            <a:r>
              <a:rPr sz="2600" b="1" dirty="0">
                <a:latin typeface="Arial"/>
                <a:cs typeface="Arial"/>
              </a:rPr>
              <a:t>Environment </a:t>
            </a:r>
            <a:r>
              <a:rPr sz="2600" dirty="0">
                <a:latin typeface="Arial"/>
                <a:cs typeface="Arial"/>
              </a:rPr>
              <a:t>in  which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assumes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target programs are being  executed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Run-Time </a:t>
            </a:r>
            <a:r>
              <a:rPr sz="2600" dirty="0">
                <a:latin typeface="Arial"/>
                <a:cs typeface="Arial"/>
              </a:rPr>
              <a:t>Environment deals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Layout and allocation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Access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Linkage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Parameter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Interface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OS, I/O devices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3699" y="2244850"/>
            <a:ext cx="126746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338" y="34477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37" y="2245582"/>
            <a:ext cx="1778635" cy="259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7314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64465" indent="-762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64465" marR="8191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499" y="4209794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499" y="4514594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7939" y="6588249"/>
            <a:ext cx="237299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D3100"/>
                </a:solidFill>
                <a:latin typeface="Times New Roman"/>
                <a:cs typeface="Times New Roman"/>
              </a:rPr>
              <a:t>What</a:t>
            </a:r>
            <a:r>
              <a:rPr sz="2400" b="1" spc="-40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D3100"/>
                </a:solidFill>
                <a:latin typeface="Times New Roman"/>
                <a:cs typeface="Times New Roman"/>
              </a:rPr>
              <a:t>happens???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7103" y="4876800"/>
            <a:ext cx="707390" cy="1606550"/>
          </a:xfrm>
          <a:custGeom>
            <a:avLst/>
            <a:gdLst/>
            <a:ahLst/>
            <a:cxnLst/>
            <a:rect l="l" t="t" r="r" b="b"/>
            <a:pathLst>
              <a:path w="707389" h="1606550">
                <a:moveTo>
                  <a:pt x="86867" y="68579"/>
                </a:moveTo>
                <a:lnTo>
                  <a:pt x="6095" y="0"/>
                </a:lnTo>
                <a:lnTo>
                  <a:pt x="0" y="106679"/>
                </a:lnTo>
                <a:lnTo>
                  <a:pt x="22859" y="96653"/>
                </a:lnTo>
                <a:lnTo>
                  <a:pt x="22859" y="79247"/>
                </a:lnTo>
                <a:lnTo>
                  <a:pt x="51815" y="67055"/>
                </a:lnTo>
                <a:lnTo>
                  <a:pt x="57918" y="81277"/>
                </a:lnTo>
                <a:lnTo>
                  <a:pt x="86867" y="68579"/>
                </a:lnTo>
                <a:close/>
              </a:path>
              <a:path w="707389" h="1606550">
                <a:moveTo>
                  <a:pt x="57918" y="81277"/>
                </a:moveTo>
                <a:lnTo>
                  <a:pt x="51815" y="67055"/>
                </a:lnTo>
                <a:lnTo>
                  <a:pt x="22859" y="79247"/>
                </a:lnTo>
                <a:lnTo>
                  <a:pt x="29133" y="93901"/>
                </a:lnTo>
                <a:lnTo>
                  <a:pt x="57918" y="81277"/>
                </a:lnTo>
                <a:close/>
              </a:path>
              <a:path w="707389" h="1606550">
                <a:moveTo>
                  <a:pt x="29133" y="93901"/>
                </a:moveTo>
                <a:lnTo>
                  <a:pt x="22859" y="79247"/>
                </a:lnTo>
                <a:lnTo>
                  <a:pt x="22859" y="96653"/>
                </a:lnTo>
                <a:lnTo>
                  <a:pt x="29133" y="93901"/>
                </a:lnTo>
                <a:close/>
              </a:path>
              <a:path w="707389" h="1606550">
                <a:moveTo>
                  <a:pt x="707135" y="1594103"/>
                </a:moveTo>
                <a:lnTo>
                  <a:pt x="57918" y="81277"/>
                </a:lnTo>
                <a:lnTo>
                  <a:pt x="29133" y="93901"/>
                </a:lnTo>
                <a:lnTo>
                  <a:pt x="676655" y="1606295"/>
                </a:lnTo>
                <a:lnTo>
                  <a:pt x="707135" y="1594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75" dirty="0"/>
              <a:t> </a:t>
            </a:r>
            <a:r>
              <a:rPr dirty="0"/>
              <a:t>Recursion?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0827" y="3191255"/>
            <a:ext cx="843280" cy="318770"/>
          </a:xfrm>
          <a:custGeom>
            <a:avLst/>
            <a:gdLst/>
            <a:ahLst/>
            <a:cxnLst/>
            <a:rect l="l" t="t" r="r" b="b"/>
            <a:pathLst>
              <a:path w="843280" h="318770">
                <a:moveTo>
                  <a:pt x="772565" y="39526"/>
                </a:moveTo>
                <a:lnTo>
                  <a:pt x="769119" y="30527"/>
                </a:lnTo>
                <a:lnTo>
                  <a:pt x="3047" y="309371"/>
                </a:lnTo>
                <a:lnTo>
                  <a:pt x="0" y="312419"/>
                </a:lnTo>
                <a:lnTo>
                  <a:pt x="0" y="315467"/>
                </a:lnTo>
                <a:lnTo>
                  <a:pt x="3047" y="318515"/>
                </a:lnTo>
                <a:lnTo>
                  <a:pt x="6095" y="318515"/>
                </a:lnTo>
                <a:lnTo>
                  <a:pt x="772565" y="39526"/>
                </a:lnTo>
                <a:close/>
              </a:path>
              <a:path w="843280" h="318770">
                <a:moveTo>
                  <a:pt x="842771" y="9143"/>
                </a:moveTo>
                <a:lnTo>
                  <a:pt x="757427" y="0"/>
                </a:lnTo>
                <a:lnTo>
                  <a:pt x="769119" y="30527"/>
                </a:lnTo>
                <a:lnTo>
                  <a:pt x="781811" y="25907"/>
                </a:lnTo>
                <a:lnTo>
                  <a:pt x="784859" y="25907"/>
                </a:lnTo>
                <a:lnTo>
                  <a:pt x="787907" y="28955"/>
                </a:lnTo>
                <a:lnTo>
                  <a:pt x="787907" y="68339"/>
                </a:lnTo>
                <a:lnTo>
                  <a:pt x="842771" y="9143"/>
                </a:lnTo>
                <a:close/>
              </a:path>
              <a:path w="843280" h="318770">
                <a:moveTo>
                  <a:pt x="787907" y="33527"/>
                </a:moveTo>
                <a:lnTo>
                  <a:pt x="787907" y="28955"/>
                </a:lnTo>
                <a:lnTo>
                  <a:pt x="784859" y="25907"/>
                </a:lnTo>
                <a:lnTo>
                  <a:pt x="781811" y="25907"/>
                </a:lnTo>
                <a:lnTo>
                  <a:pt x="769119" y="30527"/>
                </a:lnTo>
                <a:lnTo>
                  <a:pt x="772565" y="39526"/>
                </a:lnTo>
                <a:lnTo>
                  <a:pt x="784859" y="35051"/>
                </a:lnTo>
                <a:lnTo>
                  <a:pt x="787907" y="33527"/>
                </a:lnTo>
                <a:close/>
              </a:path>
              <a:path w="843280" h="318770">
                <a:moveTo>
                  <a:pt x="787907" y="68339"/>
                </a:moveTo>
                <a:lnTo>
                  <a:pt x="787907" y="33527"/>
                </a:lnTo>
                <a:lnTo>
                  <a:pt x="784859" y="35051"/>
                </a:lnTo>
                <a:lnTo>
                  <a:pt x="772565" y="39526"/>
                </a:lnTo>
                <a:lnTo>
                  <a:pt x="784859" y="71627"/>
                </a:lnTo>
                <a:lnTo>
                  <a:pt x="787907" y="68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2067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3729227"/>
            <a:ext cx="919480" cy="995680"/>
          </a:xfrm>
          <a:custGeom>
            <a:avLst/>
            <a:gdLst/>
            <a:ahLst/>
            <a:cxnLst/>
            <a:rect l="l" t="t" r="r" b="b"/>
            <a:pathLst>
              <a:path w="919480" h="995679">
                <a:moveTo>
                  <a:pt x="870658" y="935476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63588" y="942152"/>
                </a:lnTo>
                <a:lnTo>
                  <a:pt x="870658" y="935476"/>
                </a:lnTo>
                <a:close/>
              </a:path>
              <a:path w="919480" h="995679">
                <a:moveTo>
                  <a:pt x="880871" y="980518"/>
                </a:moveTo>
                <a:lnTo>
                  <a:pt x="880871" y="949451"/>
                </a:lnTo>
                <a:lnTo>
                  <a:pt x="879347" y="952499"/>
                </a:lnTo>
                <a:lnTo>
                  <a:pt x="876299" y="954023"/>
                </a:lnTo>
                <a:lnTo>
                  <a:pt x="871727" y="950975"/>
                </a:lnTo>
                <a:lnTo>
                  <a:pt x="863588" y="942152"/>
                </a:lnTo>
                <a:lnTo>
                  <a:pt x="839723" y="964691"/>
                </a:lnTo>
                <a:lnTo>
                  <a:pt x="880871" y="980518"/>
                </a:lnTo>
                <a:close/>
              </a:path>
              <a:path w="919480" h="995679">
                <a:moveTo>
                  <a:pt x="880871" y="949451"/>
                </a:moveTo>
                <a:lnTo>
                  <a:pt x="879347" y="944879"/>
                </a:lnTo>
                <a:lnTo>
                  <a:pt x="870658" y="935476"/>
                </a:lnTo>
                <a:lnTo>
                  <a:pt x="863588" y="942152"/>
                </a:lnTo>
                <a:lnTo>
                  <a:pt x="871727" y="950975"/>
                </a:lnTo>
                <a:lnTo>
                  <a:pt x="876299" y="954023"/>
                </a:lnTo>
                <a:lnTo>
                  <a:pt x="879347" y="952499"/>
                </a:lnTo>
                <a:lnTo>
                  <a:pt x="880871" y="949451"/>
                </a:lnTo>
                <a:close/>
              </a:path>
              <a:path w="919480" h="995679">
                <a:moveTo>
                  <a:pt x="918971" y="995171"/>
                </a:moveTo>
                <a:lnTo>
                  <a:pt x="894587" y="912875"/>
                </a:lnTo>
                <a:lnTo>
                  <a:pt x="870658" y="935476"/>
                </a:lnTo>
                <a:lnTo>
                  <a:pt x="879347" y="944879"/>
                </a:lnTo>
                <a:lnTo>
                  <a:pt x="880871" y="949451"/>
                </a:lnTo>
                <a:lnTo>
                  <a:pt x="880871" y="980518"/>
                </a:lnTo>
                <a:lnTo>
                  <a:pt x="918971" y="99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3197350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58200" y="2819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0537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137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4937" y="3464781"/>
            <a:ext cx="1565910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We’ve lost  the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L1</a:t>
            </a:r>
            <a:r>
              <a:rPr sz="2400" b="1" spc="-9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label 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so </a:t>
            </a:r>
            <a:r>
              <a:rPr sz="2400" b="1" spc="-10" dirty="0">
                <a:solidFill>
                  <a:srgbClr val="31319A"/>
                </a:solidFill>
                <a:latin typeface="Times New Roman"/>
                <a:cs typeface="Times New Roman"/>
              </a:rPr>
              <a:t>we</a:t>
            </a:r>
            <a:r>
              <a:rPr sz="2400" b="1" spc="-9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can’t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ts val="2870"/>
              </a:lnSpc>
              <a:spcBef>
                <a:spcPts val="100"/>
              </a:spcBef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get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back</a:t>
            </a:r>
            <a:r>
              <a:rPr sz="2400" b="1" spc="-8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to  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057400"/>
            <a:ext cx="7877175" cy="191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7025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000000"/>
                </a:solidFill>
              </a:rPr>
              <a:t>Variable addresses hard-coded, usually</a:t>
            </a:r>
            <a:r>
              <a:rPr sz="3000" spc="-1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as  </a:t>
            </a:r>
            <a:r>
              <a:rPr sz="3000" spc="-5" dirty="0">
                <a:solidFill>
                  <a:srgbClr val="000000"/>
                </a:solidFill>
              </a:rPr>
              <a:t>offset </a:t>
            </a:r>
            <a:r>
              <a:rPr sz="3000" dirty="0">
                <a:solidFill>
                  <a:srgbClr val="000000"/>
                </a:solidFill>
              </a:rPr>
              <a:t>from </a:t>
            </a:r>
            <a:r>
              <a:rPr sz="3000" spc="-5" dirty="0">
                <a:solidFill>
                  <a:srgbClr val="000000"/>
                </a:solidFill>
              </a:rPr>
              <a:t>data </a:t>
            </a:r>
            <a:r>
              <a:rPr sz="3000" dirty="0">
                <a:solidFill>
                  <a:srgbClr val="000000"/>
                </a:solidFill>
              </a:rPr>
              <a:t>area </a:t>
            </a:r>
            <a:r>
              <a:rPr sz="3000" spc="-5" dirty="0">
                <a:solidFill>
                  <a:srgbClr val="000000"/>
                </a:solidFill>
              </a:rPr>
              <a:t>where variable </a:t>
            </a:r>
            <a:r>
              <a:rPr sz="3000" dirty="0">
                <a:solidFill>
                  <a:srgbClr val="000000"/>
                </a:solidFill>
              </a:rPr>
              <a:t>is  </a:t>
            </a:r>
            <a:r>
              <a:rPr sz="3000" spc="-10" dirty="0">
                <a:solidFill>
                  <a:srgbClr val="000000"/>
                </a:solidFill>
              </a:rPr>
              <a:t>declared.</a:t>
            </a:r>
            <a:endParaRPr sz="3000"/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addr(x)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= start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of x's local scope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+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x's</a:t>
            </a:r>
            <a:r>
              <a:rPr sz="2800" b="1" spc="4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offset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799083"/>
            <a:ext cx="73888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D3100"/>
                </a:solidFill>
                <a:latin typeface="Arial"/>
                <a:cs typeface="Arial"/>
              </a:rPr>
              <a:t>Runtime </a:t>
            </a:r>
            <a:r>
              <a:rPr sz="3200" dirty="0">
                <a:solidFill>
                  <a:srgbClr val="CD3100"/>
                </a:solidFill>
                <a:latin typeface="Arial"/>
                <a:cs typeface="Arial"/>
              </a:rPr>
              <a:t>Addressing in </a:t>
            </a:r>
            <a:r>
              <a:rPr sz="3200" spc="-5" dirty="0">
                <a:solidFill>
                  <a:srgbClr val="CD3100"/>
                </a:solidFill>
                <a:latin typeface="Arial"/>
                <a:cs typeface="Arial"/>
              </a:rPr>
              <a:t>Static</a:t>
            </a:r>
            <a:r>
              <a:rPr sz="3200" spc="-5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D3100"/>
                </a:solidFill>
                <a:latin typeface="Arial"/>
                <a:cs typeface="Arial"/>
              </a:rPr>
              <a:t>Allocation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867406"/>
            <a:ext cx="8686799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a different approach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handle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recursion.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Code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area </a:t>
            </a:r>
            <a:r>
              <a:rPr sz="2800" dirty="0">
                <a:latin typeface="Arial"/>
                <a:cs typeface="Arial"/>
              </a:rPr>
              <a:t>– machine code for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procedures</a:t>
            </a:r>
            <a:endParaRPr sz="2800">
              <a:latin typeface="Arial"/>
              <a:cs typeface="Arial"/>
            </a:endParaRPr>
          </a:p>
          <a:p>
            <a:pPr marL="355600" marR="862965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Static data </a:t>
            </a:r>
            <a:r>
              <a:rPr sz="2800" dirty="0">
                <a:latin typeface="Arial"/>
                <a:cs typeface="Arial"/>
              </a:rPr>
              <a:t>– often not </a:t>
            </a:r>
            <a:r>
              <a:rPr sz="2800" spc="-5" dirty="0">
                <a:latin typeface="Arial"/>
                <a:cs typeface="Arial"/>
              </a:rPr>
              <a:t>associated </a:t>
            </a:r>
            <a:r>
              <a:rPr sz="2800" dirty="0">
                <a:latin typeface="Arial"/>
                <a:cs typeface="Arial"/>
              </a:rPr>
              <a:t>with  procedures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Stack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(Control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Stack) </a:t>
            </a:r>
            <a:r>
              <a:rPr sz="2800" dirty="0">
                <a:latin typeface="Arial"/>
                <a:cs typeface="Arial"/>
              </a:rPr>
              <a:t>– runtime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Stack</a:t>
            </a:r>
            <a:r>
              <a:rPr sz="3200" spc="-55" dirty="0"/>
              <a:t> </a:t>
            </a:r>
            <a:r>
              <a:rPr sz="3200" spc="-5" dirty="0"/>
              <a:t>Allocation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Control</a:t>
            </a:r>
            <a:r>
              <a:rPr sz="3200" spc="-80" dirty="0"/>
              <a:t> </a:t>
            </a:r>
            <a:r>
              <a:rPr sz="3200"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73783"/>
            <a:ext cx="8092440" cy="54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5310" indent="-342900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flow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control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program corresponds </a:t>
            </a:r>
            <a:r>
              <a:rPr sz="2400" dirty="0">
                <a:latin typeface="Arial"/>
                <a:cs typeface="Arial"/>
              </a:rPr>
              <a:t>to a 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depth-first traversal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tree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starts </a:t>
            </a:r>
            <a:r>
              <a:rPr sz="2200" dirty="0">
                <a:latin typeface="Arial"/>
                <a:cs typeface="Arial"/>
              </a:rPr>
              <a:t>at the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root,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–"/>
              <a:tabLst>
                <a:tab pos="756920" algn="l"/>
                <a:tab pos="3336290" algn="l"/>
              </a:tabLst>
            </a:pPr>
            <a:r>
              <a:rPr sz="2200" spc="-5" dirty="0">
                <a:latin typeface="Arial"/>
                <a:cs typeface="Arial"/>
              </a:rPr>
              <a:t>visits  a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node</a:t>
            </a:r>
            <a:r>
              <a:rPr sz="2200" spc="434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before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its </a:t>
            </a:r>
            <a:r>
              <a:rPr sz="2200" spc="-5" dirty="0">
                <a:latin typeface="Arial"/>
                <a:cs typeface="Arial"/>
              </a:rPr>
              <a:t>children,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756285" marR="502920" lvl="1" indent="-286385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recursively </a:t>
            </a:r>
            <a:r>
              <a:rPr sz="2200" dirty="0">
                <a:latin typeface="Arial"/>
                <a:cs typeface="Arial"/>
              </a:rPr>
              <a:t>visits </a:t>
            </a:r>
            <a:r>
              <a:rPr sz="2200" spc="-5" dirty="0">
                <a:latin typeface="Arial"/>
                <a:cs typeface="Arial"/>
              </a:rPr>
              <a:t>children </a:t>
            </a:r>
            <a:r>
              <a:rPr sz="2200" dirty="0">
                <a:latin typeface="Arial"/>
                <a:cs typeface="Arial"/>
              </a:rPr>
              <a:t>at </a:t>
            </a:r>
            <a:r>
              <a:rPr sz="2200" spc="-5" dirty="0">
                <a:latin typeface="Arial"/>
                <a:cs typeface="Arial"/>
              </a:rPr>
              <a:t>each node an a left-to-right  order.</a:t>
            </a:r>
            <a:endParaRPr sz="2200">
              <a:latin typeface="Arial"/>
              <a:cs typeface="Arial"/>
            </a:endParaRPr>
          </a:p>
          <a:p>
            <a:pPr marL="354965" marR="85090" indent="-342265">
              <a:lnSpc>
                <a:spcPct val="100000"/>
              </a:lnSpc>
              <a:spcBef>
                <a:spcPts val="55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stack (called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control stack</a:t>
            </a:r>
            <a:r>
              <a:rPr sz="2400" spc="-5" dirty="0">
                <a:latin typeface="Arial"/>
                <a:cs typeface="Arial"/>
              </a:rPr>
              <a:t>) can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keep </a:t>
            </a:r>
            <a:r>
              <a:rPr sz="2400" dirty="0">
                <a:latin typeface="Arial"/>
                <a:cs typeface="Arial"/>
              </a:rPr>
              <a:t>track  </a:t>
            </a:r>
            <a:r>
              <a:rPr sz="2400" spc="-5" dirty="0">
                <a:latin typeface="Arial"/>
                <a:cs typeface="Arial"/>
              </a:rPr>
              <a:t>of live procedure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activations.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An activation record is pushed onto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control </a:t>
            </a:r>
            <a:r>
              <a:rPr sz="2200" dirty="0">
                <a:latin typeface="Arial"/>
                <a:cs typeface="Arial"/>
              </a:rPr>
              <a:t>stack </a:t>
            </a:r>
            <a:r>
              <a:rPr sz="2200" spc="-5" dirty="0">
                <a:latin typeface="Arial"/>
                <a:cs typeface="Arial"/>
              </a:rPr>
              <a:t>as </a:t>
            </a:r>
            <a:r>
              <a:rPr sz="2200" dirty="0">
                <a:latin typeface="Arial"/>
                <a:cs typeface="Arial"/>
              </a:rPr>
              <a:t>the  </a:t>
            </a:r>
            <a:r>
              <a:rPr sz="2200" spc="-5" dirty="0">
                <a:latin typeface="Arial"/>
                <a:cs typeface="Arial"/>
              </a:rPr>
              <a:t>activation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starts.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That </a:t>
            </a:r>
            <a:r>
              <a:rPr sz="2200" dirty="0">
                <a:latin typeface="Arial"/>
                <a:cs typeface="Arial"/>
              </a:rPr>
              <a:t>activation </a:t>
            </a:r>
            <a:r>
              <a:rPr sz="2200" spc="-5" dirty="0">
                <a:latin typeface="Arial"/>
                <a:cs typeface="Arial"/>
              </a:rPr>
              <a:t>record is popped </a:t>
            </a:r>
            <a:r>
              <a:rPr sz="2200" dirty="0">
                <a:latin typeface="Arial"/>
                <a:cs typeface="Arial"/>
              </a:rPr>
              <a:t>when that activation ends.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Dynamic – grows and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shrinks</a:t>
            </a:r>
            <a:endParaRPr sz="2200">
              <a:latin typeface="Arial"/>
              <a:cs typeface="Arial"/>
            </a:endParaRPr>
          </a:p>
          <a:p>
            <a:pPr marL="354965" marR="211454" indent="-342265">
              <a:lnSpc>
                <a:spcPts val="2870"/>
              </a:lnSpc>
              <a:spcBef>
                <a:spcPts val="67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node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top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control stack,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stack  contains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nodes </a:t>
            </a:r>
            <a:r>
              <a:rPr sz="2400" dirty="0">
                <a:latin typeface="Arial"/>
                <a:cs typeface="Arial"/>
              </a:rPr>
              <a:t>along the </a:t>
            </a:r>
            <a:r>
              <a:rPr sz="2400" spc="-5" dirty="0">
                <a:latin typeface="Arial"/>
                <a:cs typeface="Arial"/>
              </a:rPr>
              <a:t>path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root.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09600"/>
            <a:ext cx="8839199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D3100"/>
                </a:solidFill>
                <a:latin typeface="Arial"/>
                <a:cs typeface="Arial"/>
              </a:rPr>
              <a:t>Activation</a:t>
            </a:r>
            <a:r>
              <a:rPr sz="2600" spc="-8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Records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00">
              <a:latin typeface="Times New Roman"/>
              <a:cs typeface="Times New Roman"/>
            </a:endParaRPr>
          </a:p>
          <a:p>
            <a:pPr marL="583565" marR="36957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spc="-5" dirty="0">
                <a:latin typeface="Arial"/>
                <a:cs typeface="Arial"/>
              </a:rPr>
              <a:t>Information </a:t>
            </a:r>
            <a:r>
              <a:rPr sz="2600" dirty="0">
                <a:latin typeface="Arial"/>
                <a:cs typeface="Arial"/>
              </a:rPr>
              <a:t>needed by a </a:t>
            </a:r>
            <a:r>
              <a:rPr sz="2600" spc="-5" dirty="0">
                <a:latin typeface="Arial"/>
                <a:cs typeface="Arial"/>
              </a:rPr>
              <a:t>single </a:t>
            </a:r>
            <a:r>
              <a:rPr sz="2600" dirty="0">
                <a:latin typeface="Arial"/>
                <a:cs typeface="Arial"/>
              </a:rPr>
              <a:t>execution of a  procedure is managed using a contiguous block of  storage </a:t>
            </a:r>
            <a:r>
              <a:rPr sz="2600" spc="-5" dirty="0">
                <a:latin typeface="Arial"/>
                <a:cs typeface="Arial"/>
              </a:rPr>
              <a:t>called </a:t>
            </a:r>
            <a:r>
              <a:rPr sz="2600" b="1" dirty="0">
                <a:latin typeface="Arial"/>
                <a:cs typeface="Arial"/>
              </a:rPr>
              <a:t>activation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record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83565" marR="5080" indent="-342265">
              <a:lnSpc>
                <a:spcPct val="100200"/>
              </a:lnSpc>
              <a:spcBef>
                <a:spcPts val="630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dirty="0">
                <a:latin typeface="Arial"/>
                <a:cs typeface="Arial"/>
              </a:rPr>
              <a:t>An </a:t>
            </a:r>
            <a:r>
              <a:rPr sz="2600" spc="-5" dirty="0">
                <a:latin typeface="Arial"/>
                <a:cs typeface="Arial"/>
              </a:rPr>
              <a:t>activation </a:t>
            </a:r>
            <a:r>
              <a:rPr sz="2600" dirty="0">
                <a:latin typeface="Arial"/>
                <a:cs typeface="Arial"/>
              </a:rPr>
              <a:t>record is </a:t>
            </a:r>
            <a:r>
              <a:rPr sz="2600" spc="-5" dirty="0">
                <a:latin typeface="Arial"/>
                <a:cs typeface="Arial"/>
              </a:rPr>
              <a:t>allocated </a:t>
            </a:r>
            <a:r>
              <a:rPr sz="2600" spc="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a procedure is  entered, and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is de-allocated </a:t>
            </a:r>
            <a:r>
              <a:rPr sz="2600" spc="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that procedure  exited.</a:t>
            </a:r>
            <a:endParaRPr sz="2600">
              <a:latin typeface="Arial"/>
              <a:cs typeface="Arial"/>
            </a:endParaRPr>
          </a:p>
          <a:p>
            <a:pPr marL="583565" marR="79375" indent="-342265">
              <a:lnSpc>
                <a:spcPct val="100200"/>
              </a:lnSpc>
              <a:spcBef>
                <a:spcPts val="615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b="1" dirty="0">
                <a:latin typeface="Arial"/>
                <a:cs typeface="Arial"/>
              </a:rPr>
              <a:t>Size of each </a:t>
            </a:r>
            <a:r>
              <a:rPr sz="2600" b="1" spc="-5" dirty="0">
                <a:latin typeface="Arial"/>
                <a:cs typeface="Arial"/>
              </a:rPr>
              <a:t>field </a:t>
            </a:r>
            <a:r>
              <a:rPr sz="2600" spc="-5" dirty="0">
                <a:latin typeface="Arial"/>
                <a:cs typeface="Arial"/>
              </a:rPr>
              <a:t>can </a:t>
            </a:r>
            <a:r>
              <a:rPr sz="2600" dirty="0">
                <a:latin typeface="Arial"/>
                <a:cs typeface="Arial"/>
              </a:rPr>
              <a:t>be determined at compile </a:t>
            </a:r>
            <a:r>
              <a:rPr sz="2600" spc="-10" dirty="0">
                <a:latin typeface="Arial"/>
                <a:cs typeface="Arial"/>
              </a:rPr>
              <a:t>time  </a:t>
            </a:r>
            <a:r>
              <a:rPr sz="2600" dirty="0">
                <a:latin typeface="Arial"/>
                <a:cs typeface="Arial"/>
              </a:rPr>
              <a:t>(Although actual </a:t>
            </a:r>
            <a:r>
              <a:rPr sz="2600" spc="-5" dirty="0">
                <a:latin typeface="Arial"/>
                <a:cs typeface="Arial"/>
              </a:rPr>
              <a:t>location </a:t>
            </a:r>
            <a:r>
              <a:rPr sz="2600" dirty="0">
                <a:latin typeface="Arial"/>
                <a:cs typeface="Arial"/>
              </a:rPr>
              <a:t>of the </a:t>
            </a:r>
            <a:r>
              <a:rPr sz="2600" spc="-5" dirty="0">
                <a:latin typeface="Arial"/>
                <a:cs typeface="Arial"/>
              </a:rPr>
              <a:t>activation </a:t>
            </a:r>
            <a:r>
              <a:rPr sz="2600" dirty="0">
                <a:latin typeface="Arial"/>
                <a:cs typeface="Arial"/>
              </a:rPr>
              <a:t>record </a:t>
            </a:r>
            <a:r>
              <a:rPr sz="2600" spc="-10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determined at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run-time).</a:t>
            </a:r>
            <a:endParaRPr sz="2600">
              <a:latin typeface="Arial"/>
              <a:cs typeface="Arial"/>
            </a:endParaRPr>
          </a:p>
          <a:p>
            <a:pPr marL="984885" marR="373380" indent="-287020" algn="just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600" dirty="0">
                <a:latin typeface="Arial"/>
                <a:cs typeface="Arial"/>
              </a:rPr>
              <a:t>Except that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the procedure has a local </a:t>
            </a:r>
            <a:r>
              <a:rPr sz="2600" spc="-5" dirty="0">
                <a:latin typeface="Arial"/>
                <a:cs typeface="Arial"/>
              </a:rPr>
              <a:t>variable 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size depends on a parameter,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size is  determined at the </a:t>
            </a:r>
            <a:r>
              <a:rPr sz="2600" spc="5" dirty="0">
                <a:latin typeface="Arial"/>
                <a:cs typeface="Arial"/>
              </a:rPr>
              <a:t>run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Storage</a:t>
            </a:r>
            <a:r>
              <a:rPr spc="-90" dirty="0"/>
              <a:t> </a:t>
            </a:r>
            <a:r>
              <a:rPr dirty="0"/>
              <a:t>Organization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9712" y="2957512"/>
          <a:ext cx="2057399" cy="388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399"/>
              </a:tblGrid>
              <a:tr h="714755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200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1895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000" spc="-5" dirty="0">
                          <a:solidFill>
                            <a:srgbClr val="3131FF"/>
                          </a:solidFill>
                          <a:latin typeface="Arial"/>
                          <a:cs typeface="Arial"/>
                        </a:rPr>
                        <a:t>Static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0747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Heap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9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Free</a:t>
                      </a:r>
                      <a:r>
                        <a:rPr sz="2000" spc="-1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Stack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95727" y="5029200"/>
            <a:ext cx="143510" cy="411480"/>
          </a:xfrm>
          <a:custGeom>
            <a:avLst/>
            <a:gdLst/>
            <a:ahLst/>
            <a:cxnLst/>
            <a:rect l="l" t="t" r="r" b="b"/>
            <a:pathLst>
              <a:path w="143510" h="411479">
                <a:moveTo>
                  <a:pt x="143255" y="268223"/>
                </a:moveTo>
                <a:lnTo>
                  <a:pt x="0" y="268223"/>
                </a:lnTo>
                <a:lnTo>
                  <a:pt x="56387" y="380999"/>
                </a:lnTo>
                <a:lnTo>
                  <a:pt x="56387" y="281939"/>
                </a:lnTo>
                <a:lnTo>
                  <a:pt x="85343" y="281939"/>
                </a:lnTo>
                <a:lnTo>
                  <a:pt x="85343" y="384047"/>
                </a:lnTo>
                <a:lnTo>
                  <a:pt x="143255" y="268223"/>
                </a:lnTo>
                <a:close/>
              </a:path>
              <a:path w="143510" h="411479">
                <a:moveTo>
                  <a:pt x="85343" y="268223"/>
                </a:moveTo>
                <a:lnTo>
                  <a:pt x="85343" y="0"/>
                </a:lnTo>
                <a:lnTo>
                  <a:pt x="56387" y="0"/>
                </a:lnTo>
                <a:lnTo>
                  <a:pt x="56387" y="268223"/>
                </a:lnTo>
                <a:lnTo>
                  <a:pt x="85343" y="268223"/>
                </a:lnTo>
                <a:close/>
              </a:path>
              <a:path w="143510" h="411479">
                <a:moveTo>
                  <a:pt x="85343" y="384047"/>
                </a:moveTo>
                <a:lnTo>
                  <a:pt x="85343" y="281939"/>
                </a:lnTo>
                <a:lnTo>
                  <a:pt x="56387" y="281939"/>
                </a:lnTo>
                <a:lnTo>
                  <a:pt x="56387" y="380999"/>
                </a:lnTo>
                <a:lnTo>
                  <a:pt x="71627" y="411479"/>
                </a:lnTo>
                <a:lnTo>
                  <a:pt x="85343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00" y="5832347"/>
            <a:ext cx="143510" cy="411480"/>
          </a:xfrm>
          <a:custGeom>
            <a:avLst/>
            <a:gdLst/>
            <a:ahLst/>
            <a:cxnLst/>
            <a:rect l="l" t="t" r="r" b="b"/>
            <a:pathLst>
              <a:path w="143510" h="411479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143255"/>
                </a:lnTo>
                <a:lnTo>
                  <a:pt x="56387" y="128015"/>
                </a:lnTo>
                <a:lnTo>
                  <a:pt x="85343" y="128015"/>
                </a:lnTo>
                <a:lnTo>
                  <a:pt x="85343" y="143255"/>
                </a:lnTo>
                <a:lnTo>
                  <a:pt x="143255" y="143255"/>
                </a:lnTo>
                <a:close/>
              </a:path>
              <a:path w="143510" h="411479">
                <a:moveTo>
                  <a:pt x="85343" y="143255"/>
                </a:moveTo>
                <a:lnTo>
                  <a:pt x="85343" y="128015"/>
                </a:lnTo>
                <a:lnTo>
                  <a:pt x="56387" y="128015"/>
                </a:lnTo>
                <a:lnTo>
                  <a:pt x="56387" y="143255"/>
                </a:lnTo>
                <a:lnTo>
                  <a:pt x="85343" y="143255"/>
                </a:lnTo>
                <a:close/>
              </a:path>
              <a:path w="143510" h="411479">
                <a:moveTo>
                  <a:pt x="85343" y="411479"/>
                </a:moveTo>
                <a:lnTo>
                  <a:pt x="85343" y="143255"/>
                </a:lnTo>
                <a:lnTo>
                  <a:pt x="56387" y="143255"/>
                </a:lnTo>
                <a:lnTo>
                  <a:pt x="56387" y="411479"/>
                </a:lnTo>
                <a:lnTo>
                  <a:pt x="85343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851" y="1562607"/>
            <a:ext cx="8894445" cy="572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058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831215" algn="l"/>
              </a:tabLst>
            </a:pPr>
            <a:r>
              <a:rPr sz="2600" dirty="0">
                <a:latin typeface="Arial"/>
                <a:cs typeface="Arial"/>
              </a:rPr>
              <a:t>Compiler deals with logical address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space</a:t>
            </a:r>
            <a:endParaRPr sz="2600">
              <a:latin typeface="Arial"/>
              <a:cs typeface="Arial"/>
            </a:endParaRPr>
          </a:p>
          <a:p>
            <a:pPr marL="83058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831215" algn="l"/>
              </a:tabLst>
            </a:pPr>
            <a:r>
              <a:rPr sz="2600" dirty="0">
                <a:latin typeface="Arial"/>
                <a:cs typeface="Arial"/>
              </a:rPr>
              <a:t>OS maps the logical addresses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physical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addresses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D31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383279" marR="117475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Memory locations for code are determined at compile  time. Usually placed in the </a:t>
            </a:r>
            <a:r>
              <a:rPr sz="1800" spc="5" dirty="0">
                <a:solidFill>
                  <a:srgbClr val="CD3100"/>
                </a:solidFill>
                <a:latin typeface="Arial"/>
                <a:cs typeface="Arial"/>
              </a:rPr>
              <a:t>low </a:t>
            </a: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end of</a:t>
            </a:r>
            <a:r>
              <a:rPr sz="1800" spc="-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23088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Size of some program data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known at compile time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– 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can be placed </a:t>
            </a:r>
            <a:r>
              <a:rPr sz="1800" spc="-10" dirty="0">
                <a:solidFill>
                  <a:srgbClr val="3131FF"/>
                </a:solidFill>
                <a:latin typeface="Arial"/>
                <a:cs typeface="Arial"/>
              </a:rPr>
              <a:t>another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statically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determined</a:t>
            </a:r>
            <a:r>
              <a:rPr sz="1800" spc="-2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250">
              <a:latin typeface="Times New Roman"/>
              <a:cs typeface="Times New Roman"/>
            </a:endParaRPr>
          </a:p>
          <a:p>
            <a:pPr marL="3535679" marR="865505">
              <a:lnSpc>
                <a:spcPct val="100600"/>
              </a:lnSpc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Dynamic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space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areas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size changes during 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program</a:t>
            </a:r>
            <a:r>
              <a:rPr sz="1800" spc="-40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execution.</a:t>
            </a:r>
            <a:endParaRPr sz="1800">
              <a:latin typeface="Arial"/>
              <a:cs typeface="Arial"/>
            </a:endParaRPr>
          </a:p>
          <a:p>
            <a:pPr marL="3806825" lvl="1" indent="-271145">
              <a:lnSpc>
                <a:spcPct val="100000"/>
              </a:lnSpc>
              <a:buChar char="•"/>
              <a:tabLst>
                <a:tab pos="3807460" algn="l"/>
              </a:tabLst>
            </a:pP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Grows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towards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higher</a:t>
            </a:r>
            <a:r>
              <a:rPr sz="1800" spc="-4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Stores data allocated under program</a:t>
            </a:r>
            <a:r>
              <a:rPr sz="1800" spc="-2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3806825" lvl="1" indent="-271145">
              <a:lnSpc>
                <a:spcPct val="100000"/>
              </a:lnSpc>
              <a:buChar char="•"/>
              <a:tabLst>
                <a:tab pos="3807460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spcBef>
                <a:spcPts val="10"/>
              </a:spcBef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Grows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towards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lower</a:t>
            </a:r>
            <a:r>
              <a:rPr sz="1800" spc="-6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Stores activation</a:t>
            </a:r>
            <a:r>
              <a:rPr sz="1800" spc="-80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spc="-5" dirty="0">
                <a:latin typeface="Arial"/>
                <a:cs typeface="Arial"/>
              </a:rPr>
              <a:t>Typical subdivision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run-time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</a:t>
            </a:r>
            <a:r>
              <a:rPr spc="-85" dirty="0"/>
              <a:t> </a:t>
            </a:r>
            <a:r>
              <a:rPr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112" y="1890712"/>
          <a:ext cx="2203703" cy="468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703"/>
              </a:tblGrid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value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443865" marR="438784" indent="3028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actual  parameters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515">
                <a:tc>
                  <a:txBody>
                    <a:bodyPr/>
                    <a:lstStyle/>
                    <a:p>
                      <a:pPr marL="895350" marR="219710" indent="-6705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optional control  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95350" marR="203835" indent="-684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optional access  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515">
                <a:tc>
                  <a:txBody>
                    <a:bodyPr/>
                    <a:lstStyle/>
                    <a:p>
                      <a:pPr marL="747395" marR="226060" indent="-515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saved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machine  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data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temporaries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83201" y="1620520"/>
            <a:ext cx="5424805" cy="478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returned value of the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spc="-5" dirty="0">
                <a:latin typeface="Times New Roman"/>
                <a:cs typeface="Times New Roman"/>
              </a:rPr>
              <a:t>procedure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returned</a:t>
            </a:r>
            <a:endParaRPr sz="1800">
              <a:latin typeface="Times New Roman"/>
              <a:cs typeface="Times New Roman"/>
            </a:endParaRPr>
          </a:p>
          <a:p>
            <a:pPr marL="12700" marR="22352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field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calling procedure. In practice, we </a:t>
            </a:r>
            <a:r>
              <a:rPr sz="1800" spc="-10" dirty="0">
                <a:latin typeface="Times New Roman"/>
                <a:cs typeface="Times New Roman"/>
              </a:rPr>
              <a:t>may 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machine register for the return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12700" marR="32194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for actual parameters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calling  procedure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supply </a:t>
            </a:r>
            <a:r>
              <a:rPr sz="1800" spc="-5" dirty="0">
                <a:latin typeface="Times New Roman"/>
                <a:cs typeface="Times New Roman"/>
              </a:rPr>
              <a:t>parameters to the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procedure.</a:t>
            </a:r>
            <a:endParaRPr sz="1800">
              <a:latin typeface="Times New Roman"/>
              <a:cs typeface="Times New Roman"/>
            </a:endParaRPr>
          </a:p>
          <a:p>
            <a:pPr marL="12700" marR="336550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optional control </a:t>
            </a:r>
            <a:r>
              <a:rPr sz="1800" dirty="0">
                <a:latin typeface="Times New Roman"/>
                <a:cs typeface="Times New Roman"/>
              </a:rPr>
              <a:t>link </a:t>
            </a:r>
            <a:r>
              <a:rPr sz="1800" spc="-5" dirty="0">
                <a:latin typeface="Times New Roman"/>
                <a:cs typeface="Times New Roman"/>
              </a:rPr>
              <a:t>points to the activation record  of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caller.</a:t>
            </a:r>
            <a:endParaRPr sz="1800">
              <a:latin typeface="Times New Roman"/>
              <a:cs typeface="Times New Roman"/>
            </a:endParaRPr>
          </a:p>
          <a:p>
            <a:pPr marL="12700" marR="259079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optional access </a:t>
            </a:r>
            <a:r>
              <a:rPr sz="1800" dirty="0">
                <a:latin typeface="Times New Roman"/>
                <a:cs typeface="Times New Roman"/>
              </a:rPr>
              <a:t>link is </a:t>
            </a:r>
            <a:r>
              <a:rPr sz="1800" spc="-5" dirty="0">
                <a:latin typeface="Times New Roman"/>
                <a:cs typeface="Times New Roman"/>
              </a:rPr>
              <a:t>used to refer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nonlocal data  </a:t>
            </a:r>
            <a:r>
              <a:rPr sz="1800" dirty="0">
                <a:latin typeface="Times New Roman"/>
                <a:cs typeface="Times New Roman"/>
              </a:rPr>
              <a:t>held in </a:t>
            </a:r>
            <a:r>
              <a:rPr sz="1800" spc="-5" dirty="0">
                <a:latin typeface="Times New Roman"/>
                <a:cs typeface="Times New Roman"/>
              </a:rPr>
              <a:t>other activation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records.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for saved machine status holds information about  the state of the machine before the procedure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called.</a:t>
            </a:r>
            <a:endParaRPr sz="1800">
              <a:latin typeface="Times New Roman"/>
              <a:cs typeface="Times New Roman"/>
            </a:endParaRPr>
          </a:p>
          <a:p>
            <a:pPr marL="12700" marR="3492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of local data holds data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local </a:t>
            </a:r>
            <a:r>
              <a:rPr sz="1800" dirty="0">
                <a:latin typeface="Times New Roman"/>
                <a:cs typeface="Times New Roman"/>
              </a:rPr>
              <a:t>to an </a:t>
            </a:r>
            <a:r>
              <a:rPr sz="1800" spc="-5" dirty="0">
                <a:latin typeface="Times New Roman"/>
                <a:cs typeface="Times New Roman"/>
              </a:rPr>
              <a:t>execution  of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procedure..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Times New Roman"/>
                <a:cs typeface="Times New Roman"/>
              </a:rPr>
              <a:t>Temporary variables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field 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temporaries.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1824227"/>
            <a:ext cx="777240" cy="386080"/>
          </a:xfrm>
          <a:custGeom>
            <a:avLst/>
            <a:gdLst/>
            <a:ahLst/>
            <a:cxnLst/>
            <a:rect l="l" t="t" r="r" b="b"/>
            <a:pathLst>
              <a:path w="777239" h="386080">
                <a:moveTo>
                  <a:pt x="66813" y="347669"/>
                </a:moveTo>
                <a:lnTo>
                  <a:pt x="51815" y="316991"/>
                </a:lnTo>
                <a:lnTo>
                  <a:pt x="0" y="385571"/>
                </a:lnTo>
                <a:lnTo>
                  <a:pt x="51815" y="385571"/>
                </a:lnTo>
                <a:lnTo>
                  <a:pt x="51815" y="356615"/>
                </a:lnTo>
                <a:lnTo>
                  <a:pt x="54863" y="353567"/>
                </a:lnTo>
                <a:lnTo>
                  <a:pt x="66813" y="347669"/>
                </a:lnTo>
                <a:close/>
              </a:path>
              <a:path w="777239" h="386080">
                <a:moveTo>
                  <a:pt x="70713" y="355645"/>
                </a:moveTo>
                <a:lnTo>
                  <a:pt x="66813" y="347669"/>
                </a:lnTo>
                <a:lnTo>
                  <a:pt x="54863" y="353567"/>
                </a:lnTo>
                <a:lnTo>
                  <a:pt x="51815" y="356615"/>
                </a:lnTo>
                <a:lnTo>
                  <a:pt x="54863" y="362711"/>
                </a:lnTo>
                <a:lnTo>
                  <a:pt x="59435" y="361187"/>
                </a:lnTo>
                <a:lnTo>
                  <a:pt x="70713" y="355645"/>
                </a:lnTo>
                <a:close/>
              </a:path>
              <a:path w="777239" h="386080">
                <a:moveTo>
                  <a:pt x="85343" y="385571"/>
                </a:moveTo>
                <a:lnTo>
                  <a:pt x="70713" y="355645"/>
                </a:lnTo>
                <a:lnTo>
                  <a:pt x="59435" y="361187"/>
                </a:lnTo>
                <a:lnTo>
                  <a:pt x="54863" y="362711"/>
                </a:lnTo>
                <a:lnTo>
                  <a:pt x="51815" y="356615"/>
                </a:lnTo>
                <a:lnTo>
                  <a:pt x="51815" y="385571"/>
                </a:lnTo>
                <a:lnTo>
                  <a:pt x="85343" y="385571"/>
                </a:lnTo>
                <a:close/>
              </a:path>
              <a:path w="777239" h="386080">
                <a:moveTo>
                  <a:pt x="777239" y="6095"/>
                </a:moveTo>
                <a:lnTo>
                  <a:pt x="777239" y="3047"/>
                </a:lnTo>
                <a:lnTo>
                  <a:pt x="774191" y="0"/>
                </a:lnTo>
                <a:lnTo>
                  <a:pt x="771143" y="0"/>
                </a:lnTo>
                <a:lnTo>
                  <a:pt x="66813" y="347669"/>
                </a:lnTo>
                <a:lnTo>
                  <a:pt x="70713" y="355645"/>
                </a:lnTo>
                <a:lnTo>
                  <a:pt x="775715" y="9143"/>
                </a:lnTo>
                <a:lnTo>
                  <a:pt x="7772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2781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3543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4186427"/>
            <a:ext cx="708660" cy="109855"/>
          </a:xfrm>
          <a:custGeom>
            <a:avLst/>
            <a:gdLst/>
            <a:ahLst/>
            <a:cxnLst/>
            <a:rect l="l" t="t" r="r" b="b"/>
            <a:pathLst>
              <a:path w="708660" h="109854">
                <a:moveTo>
                  <a:pt x="74913" y="67248"/>
                </a:moveTo>
                <a:lnTo>
                  <a:pt x="71627" y="35051"/>
                </a:lnTo>
                <a:lnTo>
                  <a:pt x="0" y="80771"/>
                </a:lnTo>
                <a:lnTo>
                  <a:pt x="57911" y="101932"/>
                </a:lnTo>
                <a:lnTo>
                  <a:pt x="57911" y="74675"/>
                </a:lnTo>
                <a:lnTo>
                  <a:pt x="59435" y="71627"/>
                </a:lnTo>
                <a:lnTo>
                  <a:pt x="62483" y="68579"/>
                </a:lnTo>
                <a:lnTo>
                  <a:pt x="74913" y="67248"/>
                </a:lnTo>
                <a:close/>
              </a:path>
              <a:path w="708660" h="109854">
                <a:moveTo>
                  <a:pt x="76003" y="77934"/>
                </a:moveTo>
                <a:lnTo>
                  <a:pt x="74913" y="67248"/>
                </a:lnTo>
                <a:lnTo>
                  <a:pt x="62483" y="68579"/>
                </a:lnTo>
                <a:lnTo>
                  <a:pt x="59435" y="71627"/>
                </a:lnTo>
                <a:lnTo>
                  <a:pt x="57911" y="74675"/>
                </a:lnTo>
                <a:lnTo>
                  <a:pt x="59435" y="77723"/>
                </a:lnTo>
                <a:lnTo>
                  <a:pt x="64007" y="79247"/>
                </a:lnTo>
                <a:lnTo>
                  <a:pt x="76003" y="77934"/>
                </a:lnTo>
                <a:close/>
              </a:path>
              <a:path w="708660" h="109854">
                <a:moveTo>
                  <a:pt x="79247" y="109727"/>
                </a:moveTo>
                <a:lnTo>
                  <a:pt x="76003" y="77934"/>
                </a:lnTo>
                <a:lnTo>
                  <a:pt x="64007" y="79247"/>
                </a:lnTo>
                <a:lnTo>
                  <a:pt x="59435" y="77723"/>
                </a:lnTo>
                <a:lnTo>
                  <a:pt x="57911" y="74675"/>
                </a:lnTo>
                <a:lnTo>
                  <a:pt x="57911" y="101932"/>
                </a:lnTo>
                <a:lnTo>
                  <a:pt x="79247" y="109727"/>
                </a:lnTo>
                <a:close/>
              </a:path>
              <a:path w="708660" h="109854">
                <a:moveTo>
                  <a:pt x="708659" y="4571"/>
                </a:moveTo>
                <a:lnTo>
                  <a:pt x="705611" y="1523"/>
                </a:lnTo>
                <a:lnTo>
                  <a:pt x="702563" y="0"/>
                </a:lnTo>
                <a:lnTo>
                  <a:pt x="74913" y="67248"/>
                </a:lnTo>
                <a:lnTo>
                  <a:pt x="76003" y="77934"/>
                </a:lnTo>
                <a:lnTo>
                  <a:pt x="704087" y="9143"/>
                </a:lnTo>
                <a:lnTo>
                  <a:pt x="707135" y="7619"/>
                </a:lnTo>
                <a:lnTo>
                  <a:pt x="70865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400" y="48387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55245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6217919"/>
            <a:ext cx="777240" cy="111760"/>
          </a:xfrm>
          <a:custGeom>
            <a:avLst/>
            <a:gdLst/>
            <a:ahLst/>
            <a:cxnLst/>
            <a:rect l="l" t="t" r="r" b="b"/>
            <a:pathLst>
              <a:path w="777239" h="111760">
                <a:moveTo>
                  <a:pt x="79247" y="0"/>
                </a:moveTo>
                <a:lnTo>
                  <a:pt x="0" y="30479"/>
                </a:lnTo>
                <a:lnTo>
                  <a:pt x="57911" y="67445"/>
                </a:lnTo>
                <a:lnTo>
                  <a:pt x="57911" y="36575"/>
                </a:lnTo>
                <a:lnTo>
                  <a:pt x="60959" y="33527"/>
                </a:lnTo>
                <a:lnTo>
                  <a:pt x="64007" y="32003"/>
                </a:lnTo>
                <a:lnTo>
                  <a:pt x="75929" y="33180"/>
                </a:lnTo>
                <a:lnTo>
                  <a:pt x="79247" y="0"/>
                </a:lnTo>
                <a:close/>
              </a:path>
              <a:path w="777239" h="111760">
                <a:moveTo>
                  <a:pt x="75929" y="33180"/>
                </a:moveTo>
                <a:lnTo>
                  <a:pt x="64007" y="32003"/>
                </a:lnTo>
                <a:lnTo>
                  <a:pt x="60959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1147"/>
                </a:lnTo>
                <a:lnTo>
                  <a:pt x="75009" y="42384"/>
                </a:lnTo>
                <a:lnTo>
                  <a:pt x="75929" y="33180"/>
                </a:lnTo>
                <a:close/>
              </a:path>
              <a:path w="777239" h="111760">
                <a:moveTo>
                  <a:pt x="75009" y="42384"/>
                </a:moveTo>
                <a:lnTo>
                  <a:pt x="62483" y="41147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7445"/>
                </a:lnTo>
                <a:lnTo>
                  <a:pt x="71627" y="76199"/>
                </a:lnTo>
                <a:lnTo>
                  <a:pt x="75009" y="42384"/>
                </a:lnTo>
                <a:close/>
              </a:path>
              <a:path w="777239" h="111760">
                <a:moveTo>
                  <a:pt x="777239" y="106679"/>
                </a:moveTo>
                <a:lnTo>
                  <a:pt x="777239" y="103631"/>
                </a:lnTo>
                <a:lnTo>
                  <a:pt x="774191" y="102107"/>
                </a:lnTo>
                <a:lnTo>
                  <a:pt x="75929" y="33180"/>
                </a:lnTo>
                <a:lnTo>
                  <a:pt x="75009" y="42384"/>
                </a:lnTo>
                <a:lnTo>
                  <a:pt x="772667" y="111251"/>
                </a:lnTo>
                <a:lnTo>
                  <a:pt x="775715" y="111251"/>
                </a:lnTo>
                <a:lnTo>
                  <a:pt x="777239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</a:t>
            </a:r>
            <a:r>
              <a:rPr spc="-70" dirty="0"/>
              <a:t> </a:t>
            </a:r>
            <a:r>
              <a:rPr dirty="0"/>
              <a:t>(Ex1)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39" y="1981199"/>
            <a:ext cx="2757170" cy="303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822960" indent="-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program main;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559435" marR="550545">
              <a:lnSpc>
                <a:spcPts val="2170"/>
              </a:lnSpc>
              <a:spcBef>
                <a:spcPts val="65"/>
              </a:spcBef>
            </a:pPr>
            <a:r>
              <a:rPr sz="1800" spc="-5" dirty="0">
                <a:latin typeface="Courier New"/>
                <a:cs typeface="Courier New"/>
              </a:rPr>
              <a:t>var </a:t>
            </a:r>
            <a:r>
              <a:rPr sz="1800" spc="-10" dirty="0">
                <a:latin typeface="Courier New"/>
                <a:cs typeface="Courier New"/>
              </a:rPr>
              <a:t>a:real;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85"/>
              </a:lnSpc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b:integer;</a:t>
            </a:r>
            <a:endParaRPr sz="1800">
              <a:latin typeface="Courier New"/>
              <a:cs typeface="Courier New"/>
            </a:endParaRPr>
          </a:p>
          <a:p>
            <a:pPr marL="559435" marR="5080" indent="272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 </a:t>
            </a:r>
            <a:r>
              <a:rPr sz="1800" spc="-10" dirty="0">
                <a:latin typeface="Courier New"/>
                <a:cs typeface="Courier New"/>
              </a:rPr>
              <a:t>begin q;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s;</a:t>
            </a:r>
            <a:endParaRPr sz="1800">
              <a:latin typeface="Courier New"/>
              <a:cs typeface="Courier New"/>
            </a:endParaRPr>
          </a:p>
          <a:p>
            <a:pPr marL="286385" marR="277495" indent="272415" algn="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c:integer;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begin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p; s;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51460" y="1738312"/>
          <a:ext cx="1711451" cy="4334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451"/>
              </a:tblGrid>
              <a:tr h="1444751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4751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4751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q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99776" y="1447799"/>
            <a:ext cx="652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8595" y="1900427"/>
            <a:ext cx="76200" cy="767080"/>
          </a:xfrm>
          <a:custGeom>
            <a:avLst/>
            <a:gdLst/>
            <a:ahLst/>
            <a:cxnLst/>
            <a:rect l="l" t="t" r="r" b="b"/>
            <a:pathLst>
              <a:path w="76200" h="767080">
                <a:moveTo>
                  <a:pt x="76199" y="690371"/>
                </a:moveTo>
                <a:lnTo>
                  <a:pt x="0" y="690371"/>
                </a:lnTo>
                <a:lnTo>
                  <a:pt x="33527" y="757427"/>
                </a:lnTo>
                <a:lnTo>
                  <a:pt x="33527" y="702563"/>
                </a:lnTo>
                <a:lnTo>
                  <a:pt x="35051" y="707135"/>
                </a:lnTo>
                <a:lnTo>
                  <a:pt x="41147" y="707135"/>
                </a:lnTo>
                <a:lnTo>
                  <a:pt x="42671" y="702563"/>
                </a:lnTo>
                <a:lnTo>
                  <a:pt x="42671" y="757427"/>
                </a:lnTo>
                <a:lnTo>
                  <a:pt x="76199" y="690371"/>
                </a:lnTo>
                <a:close/>
              </a:path>
              <a:path w="76200" h="767080">
                <a:moveTo>
                  <a:pt x="42671" y="690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5051" y="1523"/>
                </a:lnTo>
                <a:lnTo>
                  <a:pt x="33527" y="4571"/>
                </a:lnTo>
                <a:lnTo>
                  <a:pt x="33527" y="690371"/>
                </a:lnTo>
                <a:lnTo>
                  <a:pt x="42671" y="690371"/>
                </a:lnTo>
                <a:close/>
              </a:path>
              <a:path w="76200" h="767080">
                <a:moveTo>
                  <a:pt x="42671" y="757427"/>
                </a:moveTo>
                <a:lnTo>
                  <a:pt x="42671" y="702563"/>
                </a:lnTo>
                <a:lnTo>
                  <a:pt x="41147" y="707135"/>
                </a:lnTo>
                <a:lnTo>
                  <a:pt x="35051" y="707135"/>
                </a:lnTo>
                <a:lnTo>
                  <a:pt x="33527" y="702563"/>
                </a:lnTo>
                <a:lnTo>
                  <a:pt x="33527" y="757427"/>
                </a:lnTo>
                <a:lnTo>
                  <a:pt x="38099" y="766571"/>
                </a:lnTo>
                <a:lnTo>
                  <a:pt x="42671" y="757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2651" y="4800600"/>
            <a:ext cx="492759" cy="457200"/>
          </a:xfrm>
          <a:custGeom>
            <a:avLst/>
            <a:gdLst/>
            <a:ahLst/>
            <a:cxnLst/>
            <a:rect l="l" t="t" r="r" b="b"/>
            <a:pathLst>
              <a:path w="492760" h="457200">
                <a:moveTo>
                  <a:pt x="492251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6635" y="4800600"/>
            <a:ext cx="422275" cy="457200"/>
          </a:xfrm>
          <a:custGeom>
            <a:avLst/>
            <a:gdLst/>
            <a:ahLst/>
            <a:cxnLst/>
            <a:rect l="l" t="t" r="r" b="b"/>
            <a:pathLst>
              <a:path w="422275" h="457200">
                <a:moveTo>
                  <a:pt x="0" y="0"/>
                </a:moveTo>
                <a:lnTo>
                  <a:pt x="422147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2547" y="5562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3226" y="4454650"/>
            <a:ext cx="634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1078" y="5140449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8" y="6019797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5789" y="5216649"/>
            <a:ext cx="144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 </a:t>
            </a:r>
            <a:r>
              <a:rPr dirty="0"/>
              <a:t>for </a:t>
            </a:r>
            <a:r>
              <a:rPr spc="-5" dirty="0"/>
              <a:t>Recursive 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743" y="1676399"/>
            <a:ext cx="4666615" cy="249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2733675" indent="-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program main;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832485" marR="5080" indent="-273050">
              <a:lnSpc>
                <a:spcPts val="2170"/>
              </a:lnSpc>
              <a:spcBef>
                <a:spcPts val="60"/>
              </a:spcBef>
            </a:pPr>
            <a:r>
              <a:rPr sz="1800" spc="-10" dirty="0">
                <a:latin typeface="Courier New"/>
                <a:cs typeface="Courier New"/>
              </a:rPr>
              <a:t>function q(a:integer):integer;  begin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ts val="2085"/>
              </a:lnSpc>
            </a:pPr>
            <a:r>
              <a:rPr sz="1800" spc="-5" dirty="0">
                <a:latin typeface="Courier New"/>
                <a:cs typeface="Courier New"/>
              </a:rPr>
              <a:t>if (a=1) then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q:=1;</a:t>
            </a:r>
            <a:endParaRPr sz="1800">
              <a:latin typeface="Courier New"/>
              <a:cs typeface="Courier New"/>
            </a:endParaRPr>
          </a:p>
          <a:p>
            <a:pPr marL="832485" marR="1231900" indent="272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q:=a+q(a-1); 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286385" marR="1914525" indent="272415">
              <a:lnSpc>
                <a:spcPts val="2170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begin q(3);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 </a:t>
            </a: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p;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71044" y="1738312"/>
          <a:ext cx="2484119" cy="4402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905"/>
                <a:gridCol w="1709214"/>
              </a:tblGrid>
              <a:tr h="8808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93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0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q(3)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9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q(2)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q(1)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24" y="2321050"/>
            <a:ext cx="1548130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135255" indent="746760">
              <a:lnSpc>
                <a:spcPts val="568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  </a:t>
            </a:r>
            <a:r>
              <a:rPr sz="2400" spc="-5" dirty="0">
                <a:latin typeface="Times New Roman"/>
                <a:cs typeface="Times New Roman"/>
              </a:rPr>
              <a:t>readarray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2037" y="2814637"/>
          <a:ext cx="1371599" cy="4480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readarray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2037" y="2814637"/>
          <a:ext cx="1371599" cy="4480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quick(1,9)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924" y="2321050"/>
            <a:ext cx="258254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5080" indent="746760">
              <a:lnSpc>
                <a:spcPts val="568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2400" dirty="0">
                <a:latin typeface="Times New Roman"/>
                <a:cs typeface="Times New Roman"/>
              </a:rPr>
              <a:t>Main  rea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latin typeface="Times New Roman"/>
                <a:cs typeface="Times New Roman"/>
              </a:rPr>
              <a:t>qu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3276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0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321050"/>
            <a:ext cx="258254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5080" indent="746760">
              <a:lnSpc>
                <a:spcPts val="568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Main  </a:t>
            </a:r>
            <a:r>
              <a:rPr sz="2400" dirty="0">
                <a:latin typeface="Times New Roman"/>
                <a:cs typeface="Times New Roman"/>
              </a:rPr>
              <a:t>rea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ic</a:t>
            </a:r>
            <a:r>
              <a:rPr sz="2400" spc="-15" dirty="0">
                <a:solidFill>
                  <a:srgbClr val="31319A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1,9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3276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0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339" y="4683249"/>
            <a:ext cx="1287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quick(1,3)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5673849"/>
            <a:ext cx="1287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quick(1,0)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4038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5029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40386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12953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5029200"/>
            <a:ext cx="1066800" cy="762000"/>
          </a:xfrm>
          <a:custGeom>
            <a:avLst/>
            <a:gdLst/>
            <a:ahLst/>
            <a:cxnLst/>
            <a:rect l="l" t="t" r="r" b="b"/>
            <a:pathLst>
              <a:path w="1066800" h="762000">
                <a:moveTo>
                  <a:pt x="10667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299" y="4724398"/>
            <a:ext cx="7626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750049"/>
            <a:ext cx="7626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72037" y="2814637"/>
          <a:ext cx="1371599" cy="4480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quick(1,9)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quick(1,3)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752600"/>
            <a:ext cx="6476999" cy="481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25" y="2321782"/>
            <a:ext cx="2658745" cy="367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960">
              <a:lnSpc>
                <a:spcPct val="99800"/>
              </a:lnSpc>
            </a:pP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Frame </a:t>
            </a:r>
            <a:r>
              <a:rPr sz="2400" b="1" spc="-5">
                <a:solidFill>
                  <a:srgbClr val="31319A"/>
                </a:solidFill>
                <a:latin typeface="Times New Roman"/>
                <a:cs typeface="Times New Roman"/>
              </a:rPr>
              <a:t>pointer </a:t>
            </a:r>
            <a:r>
              <a:rPr sz="2400" b="1" spc="-5" smtClean="0">
                <a:solidFill>
                  <a:srgbClr val="31319A"/>
                </a:solidFill>
                <a:latin typeface="Times New Roman"/>
                <a:cs typeface="Times New Roman"/>
              </a:rPr>
              <a:t>$fp</a:t>
            </a:r>
            <a:r>
              <a:rPr sz="2400" spc="-5" dirty="0">
                <a:latin typeface="Times New Roman"/>
                <a:cs typeface="Times New Roman"/>
              </a:rPr>
              <a:t>:  points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first  word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frame,</a:t>
            </a:r>
            <a:endParaRPr sz="2400">
              <a:latin typeface="Times New Roman"/>
              <a:cs typeface="Times New Roman"/>
            </a:endParaRPr>
          </a:p>
          <a:p>
            <a:pPr marL="12700" marR="60960">
              <a:lnSpc>
                <a:spcPct val="99800"/>
              </a:lnSpc>
              <a:spcBef>
                <a:spcPts val="5"/>
              </a:spcBef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Stack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pointer</a:t>
            </a:r>
            <a:r>
              <a:rPr sz="2400" b="1" spc="-7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($sp):  </a:t>
            </a:r>
            <a:r>
              <a:rPr sz="2400" spc="-5" dirty="0">
                <a:latin typeface="Times New Roman"/>
                <a:cs typeface="Times New Roman"/>
              </a:rPr>
              <a:t>points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last  word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latin typeface="Times New Roman"/>
                <a:cs typeface="Times New Roman"/>
              </a:rPr>
              <a:t>The frame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 marR="83185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  </a:t>
            </a:r>
            <a:r>
              <a:rPr sz="2400" spc="-5" dirty="0">
                <a:latin typeface="Times New Roman"/>
                <a:cs typeface="Times New Roman"/>
              </a:rPr>
              <a:t>locations pointed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400" spc="-5" dirty="0">
                <a:latin typeface="Times New Roman"/>
                <a:cs typeface="Times New Roman"/>
              </a:rPr>
              <a:t>$fp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$sp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Layout of </a:t>
            </a:r>
            <a:r>
              <a:rPr spc="5" dirty="0"/>
              <a:t>the </a:t>
            </a:r>
            <a:r>
              <a:rPr dirty="0"/>
              <a:t>stack</a:t>
            </a:r>
            <a:r>
              <a:rPr spc="-95" dirty="0"/>
              <a:t> </a:t>
            </a:r>
            <a:r>
              <a:rPr dirty="0"/>
              <a:t>frame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Creation </a:t>
            </a:r>
            <a:r>
              <a:rPr spc="-5" dirty="0"/>
              <a:t>of </a:t>
            </a:r>
            <a:r>
              <a:rPr dirty="0"/>
              <a:t>An Activation</a:t>
            </a:r>
            <a:r>
              <a:rPr spc="-90" dirty="0"/>
              <a:t> </a:t>
            </a: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60575"/>
            <a:ext cx="7699375" cy="411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allocates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an activation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record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procedure?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57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Some part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record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procedure is  created by that procedure immediately after that  procedure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entered.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Some part is created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caller of that procedure  before that procedure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entered.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Clr>
                <a:srgbClr val="CD3100"/>
              </a:buClr>
              <a:buFont typeface="Arial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Who</a:t>
            </a:r>
            <a:r>
              <a:rPr sz="2400" spc="-3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deallocates?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Callee de-allocates </a:t>
            </a:r>
            <a:r>
              <a:rPr sz="2400" spc="-5" dirty="0">
                <a:latin typeface="Arial"/>
                <a:cs typeface="Arial"/>
              </a:rPr>
              <a:t>the part allocated by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Caller de-allocates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part allocated by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Creation </a:t>
            </a:r>
            <a:r>
              <a:rPr spc="-5" dirty="0"/>
              <a:t>of </a:t>
            </a:r>
            <a:r>
              <a:rPr dirty="0"/>
              <a:t>An Activation Record</a:t>
            </a:r>
            <a:r>
              <a:rPr spc="-90" dirty="0"/>
              <a:t> </a:t>
            </a:r>
            <a:r>
              <a:rPr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2512" y="1509712"/>
          <a:ext cx="2179319" cy="257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19"/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6896" y="4176712"/>
          <a:ext cx="2179319" cy="257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19"/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9243" y="2514600"/>
            <a:ext cx="281940" cy="2590800"/>
          </a:xfrm>
          <a:custGeom>
            <a:avLst/>
            <a:gdLst/>
            <a:ahLst/>
            <a:cxnLst/>
            <a:rect l="l" t="t" r="r" b="b"/>
            <a:pathLst>
              <a:path w="281940" h="2590800">
                <a:moveTo>
                  <a:pt x="281939" y="0"/>
                </a:moveTo>
                <a:lnTo>
                  <a:pt x="243209" y="2013"/>
                </a:lnTo>
                <a:lnTo>
                  <a:pt x="200064" y="9216"/>
                </a:lnTo>
                <a:lnTo>
                  <a:pt x="159648" y="21254"/>
                </a:lnTo>
                <a:lnTo>
                  <a:pt x="122524" y="37714"/>
                </a:lnTo>
                <a:lnTo>
                  <a:pt x="89251" y="58186"/>
                </a:lnTo>
                <a:lnTo>
                  <a:pt x="56662" y="85965"/>
                </a:lnTo>
                <a:lnTo>
                  <a:pt x="30673" y="117830"/>
                </a:lnTo>
                <a:lnTo>
                  <a:pt x="12123" y="153167"/>
                </a:lnTo>
                <a:lnTo>
                  <a:pt x="1847" y="191360"/>
                </a:lnTo>
                <a:lnTo>
                  <a:pt x="0" y="216407"/>
                </a:lnTo>
                <a:lnTo>
                  <a:pt x="0" y="2374391"/>
                </a:lnTo>
                <a:lnTo>
                  <a:pt x="4678" y="2414057"/>
                </a:lnTo>
                <a:lnTo>
                  <a:pt x="18154" y="2451251"/>
                </a:lnTo>
                <a:lnTo>
                  <a:pt x="39592" y="2485358"/>
                </a:lnTo>
                <a:lnTo>
                  <a:pt x="68154" y="2515763"/>
                </a:lnTo>
                <a:lnTo>
                  <a:pt x="103003" y="2541851"/>
                </a:lnTo>
                <a:lnTo>
                  <a:pt x="137995" y="2560654"/>
                </a:lnTo>
                <a:lnTo>
                  <a:pt x="176599" y="2575270"/>
                </a:lnTo>
                <a:lnTo>
                  <a:pt x="218253" y="2585286"/>
                </a:lnTo>
                <a:lnTo>
                  <a:pt x="262397" y="2590291"/>
                </a:lnTo>
                <a:lnTo>
                  <a:pt x="275389" y="2590743"/>
                </a:lnTo>
                <a:lnTo>
                  <a:pt x="281939" y="2590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615" y="1219200"/>
            <a:ext cx="353695" cy="1143000"/>
          </a:xfrm>
          <a:custGeom>
            <a:avLst/>
            <a:gdLst/>
            <a:ahLst/>
            <a:cxnLst/>
            <a:rect l="l" t="t" r="r" b="b"/>
            <a:pathLst>
              <a:path w="353694" h="1143000">
                <a:moveTo>
                  <a:pt x="353567" y="0"/>
                </a:moveTo>
                <a:lnTo>
                  <a:pt x="310556" y="699"/>
                </a:lnTo>
                <a:lnTo>
                  <a:pt x="269072" y="2740"/>
                </a:lnTo>
                <a:lnTo>
                  <a:pt x="229417" y="6040"/>
                </a:lnTo>
                <a:lnTo>
                  <a:pt x="184675" y="11543"/>
                </a:lnTo>
                <a:lnTo>
                  <a:pt x="143533" y="18595"/>
                </a:lnTo>
                <a:lnTo>
                  <a:pt x="100782" y="28585"/>
                </a:lnTo>
                <a:lnTo>
                  <a:pt x="64479" y="40255"/>
                </a:lnTo>
                <a:lnTo>
                  <a:pt x="28620" y="57359"/>
                </a:lnTo>
                <a:lnTo>
                  <a:pt x="1668" y="85312"/>
                </a:lnTo>
                <a:lnTo>
                  <a:pt x="0" y="94487"/>
                </a:lnTo>
                <a:lnTo>
                  <a:pt x="0" y="1046987"/>
                </a:lnTo>
                <a:lnTo>
                  <a:pt x="21828" y="1080385"/>
                </a:lnTo>
                <a:lnTo>
                  <a:pt x="58210" y="1099902"/>
                </a:lnTo>
                <a:lnTo>
                  <a:pt x="98047" y="1113449"/>
                </a:lnTo>
                <a:lnTo>
                  <a:pt x="139712" y="1123529"/>
                </a:lnTo>
                <a:lnTo>
                  <a:pt x="179847" y="1130684"/>
                </a:lnTo>
                <a:lnTo>
                  <a:pt x="223533" y="1136329"/>
                </a:lnTo>
                <a:lnTo>
                  <a:pt x="262288" y="1139785"/>
                </a:lnTo>
                <a:lnTo>
                  <a:pt x="302869" y="1142025"/>
                </a:lnTo>
                <a:lnTo>
                  <a:pt x="344985" y="1142972"/>
                </a:lnTo>
                <a:lnTo>
                  <a:pt x="353567" y="1142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880" y="2476500"/>
            <a:ext cx="146685" cy="76200"/>
          </a:xfrm>
          <a:custGeom>
            <a:avLst/>
            <a:gdLst/>
            <a:ahLst/>
            <a:cxnLst/>
            <a:rect l="l" t="t" r="r" b="b"/>
            <a:pathLst>
              <a:path w="146684" h="76200">
                <a:moveTo>
                  <a:pt x="86867" y="38099"/>
                </a:moveTo>
                <a:lnTo>
                  <a:pt x="85343" y="35051"/>
                </a:lnTo>
                <a:lnTo>
                  <a:pt x="82295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295" y="42671"/>
                </a:lnTo>
                <a:lnTo>
                  <a:pt x="85343" y="41147"/>
                </a:lnTo>
                <a:lnTo>
                  <a:pt x="86867" y="38099"/>
                </a:lnTo>
                <a:close/>
              </a:path>
              <a:path w="146684" h="76200">
                <a:moveTo>
                  <a:pt x="146303" y="38099"/>
                </a:moveTo>
                <a:lnTo>
                  <a:pt x="70103" y="0"/>
                </a:lnTo>
                <a:lnTo>
                  <a:pt x="70103" y="33527"/>
                </a:lnTo>
                <a:lnTo>
                  <a:pt x="82295" y="33527"/>
                </a:lnTo>
                <a:lnTo>
                  <a:pt x="85343" y="35051"/>
                </a:lnTo>
                <a:lnTo>
                  <a:pt x="86867" y="38099"/>
                </a:lnTo>
                <a:lnTo>
                  <a:pt x="86867" y="67817"/>
                </a:lnTo>
                <a:lnTo>
                  <a:pt x="146303" y="38099"/>
                </a:lnTo>
                <a:close/>
              </a:path>
              <a:path w="146684" h="76200">
                <a:moveTo>
                  <a:pt x="86867" y="67817"/>
                </a:moveTo>
                <a:lnTo>
                  <a:pt x="86867" y="38099"/>
                </a:lnTo>
                <a:lnTo>
                  <a:pt x="85343" y="41147"/>
                </a:lnTo>
                <a:lnTo>
                  <a:pt x="82295" y="42671"/>
                </a:lnTo>
                <a:lnTo>
                  <a:pt x="70103" y="42671"/>
                </a:lnTo>
                <a:lnTo>
                  <a:pt x="70103" y="76199"/>
                </a:lnTo>
                <a:lnTo>
                  <a:pt x="86867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6283" y="2590800"/>
            <a:ext cx="76200" cy="2667000"/>
          </a:xfrm>
          <a:custGeom>
            <a:avLst/>
            <a:gdLst/>
            <a:ahLst/>
            <a:cxnLst/>
            <a:rect l="l" t="t" r="r" b="b"/>
            <a:pathLst>
              <a:path w="76200" h="2667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33527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2667000">
                <a:moveTo>
                  <a:pt x="76199" y="2590799"/>
                </a:moveTo>
                <a:lnTo>
                  <a:pt x="0" y="2590799"/>
                </a:lnTo>
                <a:lnTo>
                  <a:pt x="32003" y="2654807"/>
                </a:lnTo>
                <a:lnTo>
                  <a:pt x="32003" y="2602991"/>
                </a:lnTo>
                <a:lnTo>
                  <a:pt x="33527" y="2607563"/>
                </a:lnTo>
                <a:lnTo>
                  <a:pt x="41147" y="2607563"/>
                </a:lnTo>
                <a:lnTo>
                  <a:pt x="42671" y="2602991"/>
                </a:lnTo>
                <a:lnTo>
                  <a:pt x="42671" y="2657855"/>
                </a:lnTo>
                <a:lnTo>
                  <a:pt x="76199" y="2590799"/>
                </a:lnTo>
                <a:close/>
              </a:path>
              <a:path w="76200" h="26670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3527" y="59435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2667000">
                <a:moveTo>
                  <a:pt x="42671" y="25907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2590799"/>
                </a:lnTo>
                <a:lnTo>
                  <a:pt x="42671" y="2590799"/>
                </a:lnTo>
                <a:close/>
              </a:path>
              <a:path w="76200" h="2667000">
                <a:moveTo>
                  <a:pt x="42671" y="2657855"/>
                </a:moveTo>
                <a:lnTo>
                  <a:pt x="42671" y="2602991"/>
                </a:lnTo>
                <a:lnTo>
                  <a:pt x="41147" y="2607563"/>
                </a:lnTo>
                <a:lnTo>
                  <a:pt x="33527" y="2607563"/>
                </a:lnTo>
                <a:lnTo>
                  <a:pt x="32003" y="2602991"/>
                </a:lnTo>
                <a:lnTo>
                  <a:pt x="32003" y="2654807"/>
                </a:lnTo>
                <a:lnTo>
                  <a:pt x="38099" y="2666999"/>
                </a:lnTo>
                <a:lnTo>
                  <a:pt x="42671" y="265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6283" y="5257800"/>
            <a:ext cx="76200" cy="1681480"/>
          </a:xfrm>
          <a:custGeom>
            <a:avLst/>
            <a:gdLst/>
            <a:ahLst/>
            <a:cxnLst/>
            <a:rect l="l" t="t" r="r" b="b"/>
            <a:pathLst>
              <a:path w="76200" h="16814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33527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681479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3527" y="59435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1681479">
                <a:moveTo>
                  <a:pt x="42671" y="16763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1676399"/>
                </a:lnTo>
                <a:lnTo>
                  <a:pt x="33527" y="1679447"/>
                </a:lnTo>
                <a:lnTo>
                  <a:pt x="38099" y="1680971"/>
                </a:lnTo>
                <a:lnTo>
                  <a:pt x="41147" y="1679447"/>
                </a:lnTo>
                <a:lnTo>
                  <a:pt x="42671" y="1676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0815" y="259080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0815" y="525780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49926" y="5867397"/>
            <a:ext cx="285940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Callee’s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Responsibility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9926" y="1523999"/>
            <a:ext cx="3307079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Caller’s Activation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9822" y="3505198"/>
            <a:ext cx="4817745" cy="115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Caller’s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Responsibility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4890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Callee’s Activation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0503" y="4308347"/>
            <a:ext cx="2326005" cy="116205"/>
          </a:xfrm>
          <a:custGeom>
            <a:avLst/>
            <a:gdLst/>
            <a:ahLst/>
            <a:cxnLst/>
            <a:rect l="l" t="t" r="r" b="b"/>
            <a:pathLst>
              <a:path w="2326004" h="116204">
                <a:moveTo>
                  <a:pt x="77723" y="0"/>
                </a:moveTo>
                <a:lnTo>
                  <a:pt x="0" y="35051"/>
                </a:lnTo>
                <a:lnTo>
                  <a:pt x="57911" y="66962"/>
                </a:lnTo>
                <a:lnTo>
                  <a:pt x="57911" y="36575"/>
                </a:lnTo>
                <a:lnTo>
                  <a:pt x="59435" y="33527"/>
                </a:lnTo>
                <a:lnTo>
                  <a:pt x="64007" y="32003"/>
                </a:lnTo>
                <a:lnTo>
                  <a:pt x="76427" y="32414"/>
                </a:lnTo>
                <a:lnTo>
                  <a:pt x="77723" y="0"/>
                </a:lnTo>
                <a:close/>
              </a:path>
              <a:path w="2326004" h="116204">
                <a:moveTo>
                  <a:pt x="76427" y="32414"/>
                </a:moveTo>
                <a:lnTo>
                  <a:pt x="64007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1147"/>
                </a:lnTo>
                <a:lnTo>
                  <a:pt x="76060" y="41596"/>
                </a:lnTo>
                <a:lnTo>
                  <a:pt x="76427" y="32414"/>
                </a:lnTo>
                <a:close/>
              </a:path>
              <a:path w="2326004" h="116204">
                <a:moveTo>
                  <a:pt x="76060" y="41596"/>
                </a:moveTo>
                <a:lnTo>
                  <a:pt x="62483" y="41147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6962"/>
                </a:lnTo>
                <a:lnTo>
                  <a:pt x="74675" y="76199"/>
                </a:lnTo>
                <a:lnTo>
                  <a:pt x="76060" y="41596"/>
                </a:lnTo>
                <a:close/>
              </a:path>
              <a:path w="2326004" h="116204">
                <a:moveTo>
                  <a:pt x="2325623" y="111251"/>
                </a:moveTo>
                <a:lnTo>
                  <a:pt x="2324099" y="108203"/>
                </a:lnTo>
                <a:lnTo>
                  <a:pt x="2321051" y="106679"/>
                </a:lnTo>
                <a:lnTo>
                  <a:pt x="76427" y="32414"/>
                </a:lnTo>
                <a:lnTo>
                  <a:pt x="76060" y="41596"/>
                </a:lnTo>
                <a:lnTo>
                  <a:pt x="2321051" y="115823"/>
                </a:lnTo>
                <a:lnTo>
                  <a:pt x="2324099" y="114299"/>
                </a:lnTo>
                <a:lnTo>
                  <a:pt x="2325623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0503" y="1568195"/>
            <a:ext cx="919480" cy="113030"/>
          </a:xfrm>
          <a:custGeom>
            <a:avLst/>
            <a:gdLst/>
            <a:ahLst/>
            <a:cxnLst/>
            <a:rect l="l" t="t" r="r" b="b"/>
            <a:pathLst>
              <a:path w="919479" h="113030">
                <a:moveTo>
                  <a:pt x="79247" y="0"/>
                </a:moveTo>
                <a:lnTo>
                  <a:pt x="0" y="32003"/>
                </a:lnTo>
                <a:lnTo>
                  <a:pt x="57911" y="66992"/>
                </a:lnTo>
                <a:lnTo>
                  <a:pt x="57911" y="36575"/>
                </a:lnTo>
                <a:lnTo>
                  <a:pt x="59435" y="33527"/>
                </a:lnTo>
                <a:lnTo>
                  <a:pt x="64007" y="32003"/>
                </a:lnTo>
                <a:lnTo>
                  <a:pt x="76602" y="33064"/>
                </a:lnTo>
                <a:lnTo>
                  <a:pt x="79247" y="0"/>
                </a:lnTo>
                <a:close/>
              </a:path>
              <a:path w="919479" h="113030">
                <a:moveTo>
                  <a:pt x="76602" y="33064"/>
                </a:moveTo>
                <a:lnTo>
                  <a:pt x="64007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2671"/>
                </a:lnTo>
                <a:lnTo>
                  <a:pt x="75746" y="43763"/>
                </a:lnTo>
                <a:lnTo>
                  <a:pt x="76602" y="33064"/>
                </a:lnTo>
                <a:close/>
              </a:path>
              <a:path w="919479" h="113030">
                <a:moveTo>
                  <a:pt x="75746" y="43763"/>
                </a:moveTo>
                <a:lnTo>
                  <a:pt x="62483" y="42671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6992"/>
                </a:lnTo>
                <a:lnTo>
                  <a:pt x="73151" y="76199"/>
                </a:lnTo>
                <a:lnTo>
                  <a:pt x="75746" y="43763"/>
                </a:lnTo>
                <a:close/>
              </a:path>
              <a:path w="919479" h="113030">
                <a:moveTo>
                  <a:pt x="918971" y="108203"/>
                </a:moveTo>
                <a:lnTo>
                  <a:pt x="917447" y="105155"/>
                </a:lnTo>
                <a:lnTo>
                  <a:pt x="914399" y="103631"/>
                </a:lnTo>
                <a:lnTo>
                  <a:pt x="76602" y="33064"/>
                </a:lnTo>
                <a:lnTo>
                  <a:pt x="75746" y="43763"/>
                </a:lnTo>
                <a:lnTo>
                  <a:pt x="914399" y="112775"/>
                </a:lnTo>
                <a:lnTo>
                  <a:pt x="917447" y="111251"/>
                </a:lnTo>
                <a:lnTo>
                  <a:pt x="918971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Callee’s responsibilities </a:t>
            </a:r>
            <a:r>
              <a:rPr dirty="0"/>
              <a:t>before running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6280" y="1571751"/>
            <a:ext cx="8625839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8660" marR="1162685" indent="-342900">
              <a:lnSpc>
                <a:spcPts val="2380"/>
              </a:lnSpc>
              <a:buClr>
                <a:srgbClr val="CD3100"/>
              </a:buClr>
              <a:buFont typeface="Arial"/>
              <a:buChar char="•"/>
              <a:tabLst>
                <a:tab pos="708660" algn="l"/>
              </a:tabLst>
            </a:pPr>
            <a:r>
              <a:rPr dirty="0"/>
              <a:t>Allocate </a:t>
            </a:r>
            <a:r>
              <a:rPr spc="-5" dirty="0"/>
              <a:t>memory </a:t>
            </a:r>
            <a:r>
              <a:rPr dirty="0"/>
              <a:t>for the activation </a:t>
            </a:r>
            <a:r>
              <a:rPr spc="-5" dirty="0"/>
              <a:t>record/frame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by 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subtracting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frame’s size from</a:t>
            </a:r>
            <a:r>
              <a:rPr b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$sp</a:t>
            </a:r>
          </a:p>
          <a:p>
            <a:pPr marL="353060">
              <a:lnSpc>
                <a:spcPct val="100000"/>
              </a:lnSpc>
              <a:spcBef>
                <a:spcPts val="23"/>
              </a:spcBef>
              <a:buClr>
                <a:srgbClr val="CD3100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708025" marR="194310" indent="-342265">
              <a:lnSpc>
                <a:spcPts val="2380"/>
              </a:lnSpc>
              <a:buClr>
                <a:srgbClr val="CD3100"/>
              </a:buClr>
              <a:buFont typeface="Arial"/>
              <a:buChar char="•"/>
              <a:tabLst>
                <a:tab pos="708660" algn="l"/>
              </a:tabLst>
            </a:pPr>
            <a:r>
              <a:rPr spc="-5" dirty="0"/>
              <a:t>Save </a:t>
            </a:r>
            <a:r>
              <a:rPr dirty="0"/>
              <a:t>callee-saved registers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frame.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callee must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save  the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values in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these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registers ($s0–$s7,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$fp,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and $ra)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before 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altering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them</a:t>
            </a:r>
          </a:p>
          <a:p>
            <a:pPr marL="708025" marR="25400" indent="45720">
              <a:lnSpc>
                <a:spcPts val="2380"/>
              </a:lnSpc>
              <a:spcBef>
                <a:spcPts val="520"/>
              </a:spcBef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[since the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caller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expects to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find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these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registers unchanged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after  the</a:t>
            </a:r>
            <a:r>
              <a:rPr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call.]</a:t>
            </a:r>
          </a:p>
          <a:p>
            <a:pPr marL="1109345" marR="510540" lvl="1" indent="-286385">
              <a:lnSpc>
                <a:spcPts val="2160"/>
              </a:lnSpc>
              <a:spcBef>
                <a:spcPts val="480"/>
              </a:spcBef>
              <a:buClr>
                <a:srgbClr val="CD3100"/>
              </a:buClr>
              <a:buChar char="–"/>
              <a:tabLst>
                <a:tab pos="1179830" algn="l"/>
              </a:tabLst>
            </a:pPr>
            <a:r>
              <a:rPr sz="2000" spc="-5" dirty="0">
                <a:latin typeface="Arial"/>
                <a:cs typeface="Arial"/>
              </a:rPr>
              <a:t>Register $fp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saved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every procedure that allocates </a:t>
            </a:r>
            <a:r>
              <a:rPr sz="2000" dirty="0">
                <a:latin typeface="Arial"/>
                <a:cs typeface="Arial"/>
              </a:rPr>
              <a:t>a new  </a:t>
            </a:r>
            <a:r>
              <a:rPr sz="2000" spc="-5" dirty="0">
                <a:latin typeface="Arial"/>
                <a:cs typeface="Arial"/>
              </a:rPr>
              <a:t>stack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frame.</a:t>
            </a:r>
            <a:endParaRPr sz="2000">
              <a:latin typeface="Arial"/>
              <a:cs typeface="Arial"/>
            </a:endParaRPr>
          </a:p>
          <a:p>
            <a:pPr marL="1179195" lvl="1" indent="-356235">
              <a:lnSpc>
                <a:spcPct val="100000"/>
              </a:lnSpc>
              <a:spcBef>
                <a:spcPts val="204"/>
              </a:spcBef>
              <a:buClr>
                <a:srgbClr val="CD3100"/>
              </a:buClr>
              <a:buChar char="–"/>
              <a:tabLst>
                <a:tab pos="1179830" algn="l"/>
              </a:tabLst>
            </a:pPr>
            <a:r>
              <a:rPr sz="2000" spc="-5" dirty="0">
                <a:latin typeface="Arial"/>
                <a:cs typeface="Arial"/>
              </a:rPr>
              <a:t>$ra only needs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saved if the callee itself makes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call.</a:t>
            </a:r>
            <a:endParaRPr sz="2000">
              <a:latin typeface="Arial"/>
              <a:cs typeface="Arial"/>
            </a:endParaRPr>
          </a:p>
          <a:p>
            <a:pPr marL="1109345" lvl="1" indent="-286385">
              <a:lnSpc>
                <a:spcPct val="100000"/>
              </a:lnSpc>
              <a:spcBef>
                <a:spcPts val="225"/>
              </a:spcBef>
              <a:buClr>
                <a:srgbClr val="CD3100"/>
              </a:buClr>
              <a:buChar char="–"/>
              <a:tabLst>
                <a:tab pos="110998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other </a:t>
            </a:r>
            <a:r>
              <a:rPr sz="2000" spc="-5" dirty="0">
                <a:latin typeface="Arial"/>
                <a:cs typeface="Arial"/>
              </a:rPr>
              <a:t>callee-saved registers that are used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" dirty="0">
                <a:latin typeface="Arial"/>
                <a:cs typeface="Arial"/>
              </a:rPr>
              <a:t>must 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saved.</a:t>
            </a:r>
            <a:endParaRPr sz="2000">
              <a:latin typeface="Arial"/>
              <a:cs typeface="Arial"/>
            </a:endParaRPr>
          </a:p>
          <a:p>
            <a:pPr marL="353060" lvl="1">
              <a:lnSpc>
                <a:spcPct val="100000"/>
              </a:lnSpc>
              <a:spcBef>
                <a:spcPts val="29"/>
              </a:spcBef>
              <a:buClr>
                <a:srgbClr val="CD3100"/>
              </a:buClr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708025" marR="243204" indent="-342265">
              <a:lnSpc>
                <a:spcPts val="2380"/>
              </a:lnSpc>
              <a:buClr>
                <a:srgbClr val="CD3100"/>
              </a:buClr>
              <a:buFont typeface="Arial"/>
              <a:buChar char="•"/>
              <a:tabLst>
                <a:tab pos="708660" algn="l"/>
                <a:tab pos="2193925" algn="l"/>
              </a:tabLst>
            </a:pPr>
            <a:r>
              <a:rPr spc="-5" dirty="0"/>
              <a:t>Establish </a:t>
            </a:r>
            <a:r>
              <a:rPr dirty="0"/>
              <a:t>the </a:t>
            </a:r>
            <a:r>
              <a:rPr spc="-5" dirty="0"/>
              <a:t>frame </a:t>
            </a:r>
            <a:r>
              <a:rPr dirty="0"/>
              <a:t>pointer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by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adding the stack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frame’s size  minus  </a:t>
            </a:r>
            <a:r>
              <a:rPr b="0" spc="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four</a:t>
            </a:r>
            <a:r>
              <a:rPr b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b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mtClean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$sp and storing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 sum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$fp.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Run-Time</a:t>
            </a:r>
            <a:r>
              <a:rPr sz="3200" spc="-25" dirty="0"/>
              <a:t> </a:t>
            </a:r>
            <a:r>
              <a:rPr sz="3200" spc="-5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9524999" cy="6206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04495" indent="-342265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How </a:t>
            </a:r>
            <a:r>
              <a:rPr sz="2600" spc="-5" dirty="0">
                <a:latin typeface="Arial"/>
                <a:cs typeface="Arial"/>
              </a:rPr>
              <a:t>do </a:t>
            </a:r>
            <a:r>
              <a:rPr sz="2600" dirty="0">
                <a:latin typeface="Arial"/>
                <a:cs typeface="Arial"/>
              </a:rPr>
              <a:t>we </a:t>
            </a:r>
            <a:r>
              <a:rPr sz="2600" spc="-5" dirty="0">
                <a:latin typeface="Arial"/>
                <a:cs typeface="Arial"/>
              </a:rPr>
              <a:t>allocate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space </a:t>
            </a:r>
            <a:r>
              <a:rPr sz="2600" dirty="0">
                <a:latin typeface="Arial"/>
                <a:cs typeface="Arial"/>
              </a:rPr>
              <a:t>for the </a:t>
            </a:r>
            <a:r>
              <a:rPr sz="2600" spc="-5" dirty="0">
                <a:latin typeface="Arial"/>
                <a:cs typeface="Arial"/>
              </a:rPr>
              <a:t>generated target  code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the data </a:t>
            </a:r>
            <a:r>
              <a:rPr sz="2600" dirty="0">
                <a:latin typeface="Arial"/>
                <a:cs typeface="Arial"/>
              </a:rPr>
              <a:t>object </a:t>
            </a:r>
            <a:r>
              <a:rPr sz="2600" spc="-5" dirty="0">
                <a:latin typeface="Arial"/>
                <a:cs typeface="Arial"/>
              </a:rPr>
              <a:t>of our source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programs</a:t>
            </a:r>
            <a:r>
              <a:rPr sz="2600" smtClean="0">
                <a:latin typeface="Arial"/>
                <a:cs typeface="Arial"/>
              </a:rPr>
              <a:t>?</a:t>
            </a:r>
            <a:endParaRPr lang="en-US" sz="2600" dirty="0" smtClean="0">
              <a:latin typeface="Arial"/>
              <a:cs typeface="Arial"/>
            </a:endParaRPr>
          </a:p>
          <a:p>
            <a:pPr marL="354965" marR="404495" indent="-342265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endParaRPr sz="2600">
              <a:latin typeface="Arial"/>
              <a:cs typeface="Arial"/>
            </a:endParaRPr>
          </a:p>
          <a:p>
            <a:pPr marL="354965" marR="35560" indent="-342265">
              <a:lnSpc>
                <a:spcPts val="2870"/>
              </a:lnSpc>
              <a:spcBef>
                <a:spcPts val="585"/>
              </a:spcBef>
              <a:buClr>
                <a:srgbClr val="CD3100"/>
              </a:buClr>
              <a:buChar char="•"/>
              <a:tabLst>
                <a:tab pos="355600" algn="l"/>
                <a:tab pos="2016125" algn="l"/>
              </a:tabLst>
            </a:pPr>
            <a:r>
              <a:rPr sz="2600" spc="-5">
                <a:latin typeface="Arial"/>
                <a:cs typeface="Arial"/>
              </a:rPr>
              <a:t>The  </a:t>
            </a:r>
            <a:r>
              <a:rPr sz="2600" spc="-5" smtClean="0">
                <a:latin typeface="Arial"/>
                <a:cs typeface="Arial"/>
              </a:rPr>
              <a:t>places</a:t>
            </a:r>
            <a:r>
              <a:rPr lang="en-US" sz="2600" spc="-5" dirty="0" smtClean="0">
                <a:latin typeface="Arial"/>
                <a:cs typeface="Arial"/>
              </a:rPr>
              <a:t> </a:t>
            </a:r>
            <a:r>
              <a:rPr sz="2600" spc="-5" smtClean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data objects that can be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determined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compile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time </a:t>
            </a:r>
            <a:r>
              <a:rPr sz="260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solidFill>
                  <a:srgbClr val="00B050"/>
                </a:solidFill>
                <a:latin typeface="Arial"/>
                <a:cs typeface="Arial"/>
              </a:rPr>
              <a:t>allocated</a:t>
            </a:r>
            <a:r>
              <a:rPr sz="26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Arial"/>
                <a:cs typeface="Arial"/>
              </a:rPr>
              <a:t>statically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But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places </a:t>
            </a:r>
            <a:r>
              <a:rPr sz="2600" dirty="0">
                <a:latin typeface="Arial"/>
                <a:cs typeface="Arial"/>
              </a:rPr>
              <a:t>for the some </a:t>
            </a:r>
            <a:r>
              <a:rPr sz="2600" spc="-5" dirty="0">
                <a:latin typeface="Arial"/>
                <a:cs typeface="Arial"/>
              </a:rPr>
              <a:t>of data objects </a:t>
            </a:r>
            <a:r>
              <a:rPr sz="2600" dirty="0">
                <a:latin typeface="Arial"/>
                <a:cs typeface="Arial"/>
              </a:rPr>
              <a:t>will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be</a:t>
            </a:r>
            <a:endParaRPr sz="2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600" i="1" spc="-5" dirty="0">
                <a:latin typeface="Arial"/>
                <a:cs typeface="Arial"/>
              </a:rPr>
              <a:t>allocated </a:t>
            </a:r>
            <a:r>
              <a:rPr sz="2600" i="1" dirty="0">
                <a:latin typeface="Arial"/>
                <a:cs typeface="Arial"/>
              </a:rPr>
              <a:t>at</a:t>
            </a:r>
            <a:r>
              <a:rPr sz="2600" i="1" spc="-30" dirty="0">
                <a:latin typeface="Arial"/>
                <a:cs typeface="Arial"/>
              </a:rPr>
              <a:t> </a:t>
            </a:r>
            <a:r>
              <a:rPr sz="2600" spc="-5">
                <a:solidFill>
                  <a:srgbClr val="7030A0"/>
                </a:solidFill>
                <a:latin typeface="Arial"/>
                <a:cs typeface="Arial"/>
              </a:rPr>
              <a:t>run-time</a:t>
            </a:r>
            <a:r>
              <a:rPr sz="2600" spc="-5" smtClean="0">
                <a:latin typeface="Arial"/>
                <a:cs typeface="Arial"/>
              </a:rPr>
              <a:t>.</a:t>
            </a:r>
            <a:endParaRPr lang="en-US" sz="2600" spc="-5" dirty="0" smtClean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354965" marR="793750" indent="-34226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The </a:t>
            </a:r>
            <a:r>
              <a:rPr sz="2600" spc="-5">
                <a:latin typeface="Arial"/>
                <a:cs typeface="Arial"/>
              </a:rPr>
              <a:t>allocation </a:t>
            </a:r>
            <a:r>
              <a:rPr lang="en-US" sz="2600" spc="-5" dirty="0" smtClean="0">
                <a:latin typeface="Arial"/>
                <a:cs typeface="Arial"/>
              </a:rPr>
              <a:t>and</a:t>
            </a:r>
            <a:r>
              <a:rPr sz="2600" spc="-5" smtClean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de-allocation of the data </a:t>
            </a:r>
            <a:r>
              <a:rPr sz="2600" dirty="0">
                <a:latin typeface="Arial"/>
                <a:cs typeface="Arial"/>
              </a:rPr>
              <a:t>objects </a:t>
            </a:r>
            <a:r>
              <a:rPr sz="2600" spc="-5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managed by the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run-time support</a:t>
            </a:r>
            <a:r>
              <a:rPr sz="2600" spc="-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package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756285" marR="812800" lvl="1" indent="-286385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run-time </a:t>
            </a:r>
            <a:r>
              <a:rPr sz="2400" dirty="0">
                <a:latin typeface="Arial"/>
                <a:cs typeface="Arial"/>
              </a:rPr>
              <a:t>support </a:t>
            </a:r>
            <a:r>
              <a:rPr sz="2400" spc="-5" dirty="0">
                <a:latin typeface="Arial"/>
                <a:cs typeface="Arial"/>
              </a:rPr>
              <a:t>package is loaded </a:t>
            </a:r>
            <a:r>
              <a:rPr sz="2400" dirty="0">
                <a:latin typeface="Arial"/>
                <a:cs typeface="Arial"/>
              </a:rPr>
              <a:t>together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generated </a:t>
            </a:r>
            <a:r>
              <a:rPr sz="2400" dirty="0">
                <a:latin typeface="Arial"/>
                <a:cs typeface="Arial"/>
              </a:rPr>
              <a:t>target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53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structure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run-time </a:t>
            </a:r>
            <a:r>
              <a:rPr sz="2400" dirty="0">
                <a:latin typeface="Arial"/>
                <a:cs typeface="Arial"/>
              </a:rPr>
              <a:t>support </a:t>
            </a:r>
            <a:r>
              <a:rPr sz="2400" spc="-5" dirty="0">
                <a:latin typeface="Arial"/>
                <a:cs typeface="Arial"/>
              </a:rPr>
              <a:t>package depends on  </a:t>
            </a:r>
            <a:r>
              <a:rPr sz="2400" dirty="0">
                <a:latin typeface="Arial"/>
                <a:cs typeface="Arial"/>
              </a:rPr>
              <a:t>the semantics of the </a:t>
            </a:r>
            <a:r>
              <a:rPr sz="2400" spc="-5" dirty="0">
                <a:latin typeface="Arial"/>
                <a:cs typeface="Arial"/>
              </a:rPr>
              <a:t>programming language </a:t>
            </a:r>
            <a:r>
              <a:rPr sz="2400" dirty="0">
                <a:latin typeface="Arial"/>
                <a:cs typeface="Arial"/>
              </a:rPr>
              <a:t>(especially the  </a:t>
            </a:r>
            <a:r>
              <a:rPr sz="2400" spc="-5" dirty="0">
                <a:latin typeface="Arial"/>
                <a:cs typeface="Arial"/>
              </a:rPr>
              <a:t>semantics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procedures in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72767"/>
            <a:ext cx="8211820" cy="465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05410" indent="-342265">
              <a:lnSpc>
                <a:spcPts val="258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31319A"/>
                </a:solidFill>
                <a:latin typeface="Arial"/>
                <a:cs typeface="Arial"/>
              </a:rPr>
              <a:t>Pass arguments</a:t>
            </a:r>
            <a:r>
              <a:rPr sz="2400" spc="-5" dirty="0">
                <a:latin typeface="Arial"/>
                <a:cs typeface="Arial"/>
              </a:rPr>
              <a:t>: By </a:t>
            </a:r>
            <a:r>
              <a:rPr sz="2400" dirty="0">
                <a:latin typeface="Arial"/>
                <a:cs typeface="Arial"/>
              </a:rPr>
              <a:t>convention, the </a:t>
            </a:r>
            <a:r>
              <a:rPr sz="2400" spc="-5" dirty="0">
                <a:latin typeface="Arial"/>
                <a:cs typeface="Arial"/>
              </a:rPr>
              <a:t>first four arguments 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passed in registers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$a0–$a3.</a:t>
            </a:r>
            <a:endParaRPr sz="2400">
              <a:latin typeface="Arial"/>
              <a:cs typeface="Arial"/>
            </a:endParaRPr>
          </a:p>
          <a:p>
            <a:pPr marL="354965" marR="438150" algn="just">
              <a:lnSpc>
                <a:spcPct val="89800"/>
              </a:lnSpc>
              <a:spcBef>
                <a:spcPts val="545"/>
              </a:spcBef>
            </a:pPr>
            <a:r>
              <a:rPr sz="2400" spc="-5" dirty="0">
                <a:latin typeface="Arial"/>
                <a:cs typeface="Arial"/>
              </a:rPr>
              <a:t>Any remaining </a:t>
            </a:r>
            <a:r>
              <a:rPr sz="2400" dirty="0">
                <a:latin typeface="Arial"/>
                <a:cs typeface="Arial"/>
              </a:rPr>
              <a:t>arguments are </a:t>
            </a:r>
            <a:r>
              <a:rPr sz="2400" spc="-5" dirty="0">
                <a:latin typeface="Arial"/>
                <a:cs typeface="Arial"/>
              </a:rPr>
              <a:t>pushed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stack and  appear at the </a:t>
            </a:r>
            <a:r>
              <a:rPr sz="2400" dirty="0">
                <a:latin typeface="Arial"/>
                <a:cs typeface="Arial"/>
              </a:rPr>
              <a:t>beginning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called procedure’s stack  </a:t>
            </a:r>
            <a:r>
              <a:rPr sz="2400" dirty="0">
                <a:latin typeface="Arial"/>
                <a:cs typeface="Arial"/>
              </a:rPr>
              <a:t>frame.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899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31319A"/>
                </a:solidFill>
                <a:latin typeface="Arial"/>
                <a:cs typeface="Arial"/>
              </a:rPr>
              <a:t>Save </a:t>
            </a:r>
            <a:r>
              <a:rPr sz="2400" b="1" dirty="0">
                <a:solidFill>
                  <a:srgbClr val="31319A"/>
                </a:solidFill>
                <a:latin typeface="Arial"/>
                <a:cs typeface="Arial"/>
              </a:rPr>
              <a:t>caller-saved </a:t>
            </a:r>
            <a:r>
              <a:rPr sz="2400" b="1" spc="-5" dirty="0">
                <a:solidFill>
                  <a:srgbClr val="31319A"/>
                </a:solidFill>
                <a:latin typeface="Arial"/>
                <a:cs typeface="Arial"/>
              </a:rPr>
              <a:t>registers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called </a:t>
            </a:r>
            <a:r>
              <a:rPr sz="2400" spc="-5" dirty="0">
                <a:latin typeface="Arial"/>
                <a:cs typeface="Arial"/>
              </a:rPr>
              <a:t>procedure </a:t>
            </a:r>
            <a:r>
              <a:rPr sz="2400" dirty="0">
                <a:latin typeface="Arial"/>
                <a:cs typeface="Arial"/>
              </a:rPr>
              <a:t>can  </a:t>
            </a:r>
            <a:r>
              <a:rPr sz="2400" spc="-5" dirty="0">
                <a:latin typeface="Arial"/>
                <a:cs typeface="Arial"/>
              </a:rPr>
              <a:t>use these registers ($a0–$a3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$t0–$t9) without first  saving </a:t>
            </a:r>
            <a:r>
              <a:rPr sz="2400" dirty="0">
                <a:latin typeface="Arial"/>
                <a:cs typeface="Arial"/>
              </a:rPr>
              <a:t>their </a:t>
            </a:r>
            <a:r>
              <a:rPr sz="2400" spc="-5" dirty="0">
                <a:latin typeface="Arial"/>
                <a:cs typeface="Arial"/>
              </a:rPr>
              <a:t>value. If the </a:t>
            </a:r>
            <a:r>
              <a:rPr sz="2400" dirty="0">
                <a:latin typeface="Arial"/>
                <a:cs typeface="Arial"/>
              </a:rPr>
              <a:t>caller </a:t>
            </a:r>
            <a:r>
              <a:rPr sz="2400" spc="-5" dirty="0">
                <a:latin typeface="Arial"/>
                <a:cs typeface="Arial"/>
              </a:rPr>
              <a:t>expects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use one of these  registers after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call, it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save </a:t>
            </a:r>
            <a:r>
              <a:rPr sz="2400" spc="-1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value before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CD3100"/>
              </a:buClr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4965" marR="220979" indent="-342265">
              <a:lnSpc>
                <a:spcPts val="2590"/>
              </a:lnSpc>
              <a:buClr>
                <a:srgbClr val="CD3100"/>
              </a:buClr>
              <a:buChar char="•"/>
              <a:tabLst>
                <a:tab pos="355600" algn="l"/>
                <a:tab pos="3778250" algn="l"/>
              </a:tabLst>
            </a:pPr>
            <a:r>
              <a:rPr sz="2400" spc="-5" dirty="0">
                <a:solidFill>
                  <a:srgbClr val="31319A"/>
                </a:solidFill>
                <a:latin typeface="Arial"/>
                <a:cs typeface="Arial"/>
              </a:rPr>
              <a:t>Execute  </a:t>
            </a:r>
            <a:r>
              <a:rPr sz="2400" dirty="0">
                <a:solidFill>
                  <a:srgbClr val="31319A"/>
                </a:solidFill>
                <a:latin typeface="Arial"/>
                <a:cs typeface="Arial"/>
              </a:rPr>
              <a:t>a</a:t>
            </a:r>
            <a:r>
              <a:rPr sz="2400" spc="290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1319A"/>
                </a:solidFill>
                <a:latin typeface="Arial"/>
                <a:cs typeface="Arial"/>
              </a:rPr>
              <a:t>jal</a:t>
            </a:r>
            <a:r>
              <a:rPr sz="2400" b="1" spc="480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instruction	which </a:t>
            </a:r>
            <a:r>
              <a:rPr sz="2400" dirty="0">
                <a:latin typeface="Arial"/>
                <a:cs typeface="Arial"/>
              </a:rPr>
              <a:t>jumps to 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callee’s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instruction and saves </a:t>
            </a:r>
            <a:r>
              <a:rPr sz="2400" dirty="0">
                <a:latin typeface="Arial"/>
                <a:cs typeface="Arial"/>
              </a:rPr>
              <a:t>the return </a:t>
            </a:r>
            <a:r>
              <a:rPr sz="2400" spc="-5" dirty="0">
                <a:latin typeface="Arial"/>
                <a:cs typeface="Arial"/>
              </a:rPr>
              <a:t>address in register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1319A"/>
                </a:solidFill>
                <a:latin typeface="Arial"/>
                <a:cs typeface="Arial"/>
              </a:rPr>
              <a:t>$ra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Caller’s</a:t>
            </a:r>
            <a:r>
              <a:rPr spc="-35" dirty="0"/>
              <a:t> </a:t>
            </a:r>
            <a:r>
              <a:rPr spc="-5" dirty="0"/>
              <a:t>Responsibility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799083"/>
            <a:ext cx="7881620" cy="484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D3100"/>
                </a:solidFill>
                <a:latin typeface="Arial"/>
                <a:cs typeface="Arial"/>
              </a:rPr>
              <a:t>Call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Processing:</a:t>
            </a:r>
            <a:r>
              <a:rPr sz="2600" spc="-4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Callee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659765" marR="224154" indent="-342265">
              <a:lnSpc>
                <a:spcPct val="80000"/>
              </a:lnSpc>
              <a:buClr>
                <a:srgbClr val="CD3100"/>
              </a:buClr>
              <a:buChar char="•"/>
              <a:tabLst>
                <a:tab pos="660400" algn="l"/>
              </a:tabLst>
            </a:pPr>
            <a:r>
              <a:rPr sz="2600" spc="-5" dirty="0">
                <a:latin typeface="Arial"/>
                <a:cs typeface="Arial"/>
              </a:rPr>
              <a:t>Initializes local </a:t>
            </a:r>
            <a:r>
              <a:rPr sz="2600" dirty="0">
                <a:latin typeface="Arial"/>
                <a:cs typeface="Arial"/>
              </a:rPr>
              <a:t>data, </a:t>
            </a:r>
            <a:r>
              <a:rPr sz="2600" spc="-5" dirty="0">
                <a:latin typeface="Arial"/>
                <a:cs typeface="Arial"/>
              </a:rPr>
              <a:t>calculate </a:t>
            </a:r>
            <a:r>
              <a:rPr sz="2600" dirty="0">
                <a:latin typeface="Arial"/>
                <a:cs typeface="Arial"/>
              </a:rPr>
              <a:t>the offset </a:t>
            </a:r>
            <a:r>
              <a:rPr sz="2600" spc="5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each  </a:t>
            </a:r>
            <a:r>
              <a:rPr sz="2600" spc="-5" dirty="0">
                <a:latin typeface="Arial"/>
                <a:cs typeface="Arial"/>
              </a:rPr>
              <a:t>variable </a:t>
            </a:r>
            <a:r>
              <a:rPr sz="2600" dirty="0">
                <a:latin typeface="Arial"/>
                <a:cs typeface="Arial"/>
              </a:rPr>
              <a:t>from the start of the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frame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CD3100"/>
              </a:buClr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659765" marR="168275" indent="-342265">
              <a:lnSpc>
                <a:spcPct val="80000"/>
              </a:lnSpc>
              <a:buClr>
                <a:srgbClr val="CD3100"/>
              </a:buClr>
              <a:buChar char="•"/>
              <a:tabLst>
                <a:tab pos="660400" algn="l"/>
              </a:tabLst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executing </a:t>
            </a:r>
            <a:r>
              <a:rPr sz="2600" dirty="0">
                <a:latin typeface="Arial"/>
                <a:cs typeface="Arial"/>
              </a:rPr>
              <a:t>procedure uses the frame pointer 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quickly access </a:t>
            </a:r>
            <a:r>
              <a:rPr sz="2600" spc="-5" dirty="0">
                <a:latin typeface="Arial"/>
                <a:cs typeface="Arial"/>
              </a:rPr>
              <a:t>values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stack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frame.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CD3100"/>
              </a:buClr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659765" marR="5080">
              <a:lnSpc>
                <a:spcPct val="80000"/>
              </a:lnSpc>
            </a:pPr>
            <a:r>
              <a:rPr sz="2600" dirty="0">
                <a:latin typeface="Arial"/>
                <a:cs typeface="Arial"/>
              </a:rPr>
              <a:t>For example, an argument in the stack frame can  be loaded </a:t>
            </a:r>
            <a:r>
              <a:rPr sz="2600" spc="-5" dirty="0">
                <a:latin typeface="Arial"/>
                <a:cs typeface="Arial"/>
              </a:rPr>
              <a:t>into </a:t>
            </a:r>
            <a:r>
              <a:rPr sz="2600" dirty="0">
                <a:latin typeface="Arial"/>
                <a:cs typeface="Arial"/>
              </a:rPr>
              <a:t>register $v0 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instruction</a:t>
            </a:r>
            <a:endParaRPr sz="2600">
              <a:latin typeface="Arial"/>
              <a:cs typeface="Arial"/>
            </a:endParaRPr>
          </a:p>
          <a:p>
            <a:pPr marL="224790" algn="ctr">
              <a:lnSpc>
                <a:spcPct val="100000"/>
              </a:lnSpc>
              <a:spcBef>
                <a:spcPts val="10"/>
              </a:spcBef>
            </a:pPr>
            <a:r>
              <a:rPr sz="2600" dirty="0">
                <a:latin typeface="Arial"/>
                <a:cs typeface="Arial"/>
              </a:rPr>
              <a:t>lw $v0,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0($fp)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6604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660400" algn="l"/>
              </a:tabLst>
            </a:pPr>
            <a:r>
              <a:rPr sz="2600" dirty="0">
                <a:latin typeface="Arial"/>
                <a:cs typeface="Arial"/>
              </a:rPr>
              <a:t>Begins </a:t>
            </a:r>
            <a:r>
              <a:rPr sz="2600" spc="-5" dirty="0">
                <a:latin typeface="Arial"/>
                <a:cs typeface="Arial"/>
              </a:rPr>
              <a:t>local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execution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791207"/>
            <a:ext cx="7817484" cy="4135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the callee is a function that returns a value, place  the returned value </a:t>
            </a:r>
            <a:r>
              <a:rPr sz="2600" spc="-10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a special register </a:t>
            </a:r>
            <a:r>
              <a:rPr sz="2600" spc="-5" dirty="0">
                <a:latin typeface="Arial"/>
                <a:cs typeface="Arial"/>
              </a:rPr>
              <a:t>e.g.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$v0.</a:t>
            </a:r>
            <a:endParaRPr sz="2600">
              <a:latin typeface="Arial"/>
              <a:cs typeface="Arial"/>
            </a:endParaRPr>
          </a:p>
          <a:p>
            <a:pPr marL="355600" marR="13716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Restore all callee-saved </a:t>
            </a:r>
            <a:r>
              <a:rPr sz="2600" spc="-5" dirty="0">
                <a:latin typeface="Arial"/>
                <a:cs typeface="Arial"/>
              </a:rPr>
              <a:t>registers </a:t>
            </a:r>
            <a:r>
              <a:rPr sz="2600" dirty="0">
                <a:latin typeface="Arial"/>
                <a:cs typeface="Arial"/>
              </a:rPr>
              <a:t>that were saved  upon procedure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entry.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Pop the stack frame by adding the frame size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"/>
              </a:spcBef>
            </a:pPr>
            <a:r>
              <a:rPr sz="2600" dirty="0">
                <a:latin typeface="Arial"/>
                <a:cs typeface="Arial"/>
              </a:rPr>
              <a:t>$sp.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Return by </a:t>
            </a:r>
            <a:r>
              <a:rPr sz="2600" spc="-5" dirty="0">
                <a:latin typeface="Arial"/>
                <a:cs typeface="Arial"/>
              </a:rPr>
              <a:t>jumping to </a:t>
            </a:r>
            <a:r>
              <a:rPr sz="2600" dirty="0">
                <a:latin typeface="Arial"/>
                <a:cs typeface="Arial"/>
              </a:rPr>
              <a:t>the address in </a:t>
            </a:r>
            <a:r>
              <a:rPr sz="2600" spc="-5" dirty="0">
                <a:latin typeface="Arial"/>
                <a:cs typeface="Arial"/>
              </a:rPr>
              <a:t>register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$ra.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3000" spc="-5" dirty="0">
                <a:latin typeface="Arial"/>
                <a:cs typeface="Arial"/>
              </a:rPr>
              <a:t>Added at the ‘return’ point(s) of the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function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Callee’s responsibilities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returning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62607"/>
            <a:ext cx="6967220" cy="240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Restore </a:t>
            </a:r>
            <a:r>
              <a:rPr sz="2600" spc="-5" dirty="0">
                <a:latin typeface="Arial"/>
                <a:cs typeface="Arial"/>
              </a:rPr>
              <a:t>registers and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status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355600" algn="l"/>
                <a:tab pos="1310640" algn="l"/>
              </a:tabLst>
            </a:pPr>
            <a:r>
              <a:rPr sz="2600" dirty="0">
                <a:latin typeface="Arial"/>
                <a:cs typeface="Arial"/>
              </a:rPr>
              <a:t>Copy	the return value </a:t>
            </a:r>
            <a:r>
              <a:rPr sz="2600" spc="-5" dirty="0">
                <a:latin typeface="Arial"/>
                <a:cs typeface="Arial"/>
              </a:rPr>
              <a:t>(if </a:t>
            </a:r>
            <a:r>
              <a:rPr sz="2600" dirty="0">
                <a:latin typeface="Arial"/>
                <a:cs typeface="Arial"/>
              </a:rPr>
              <a:t>any) from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activation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Continue </a:t>
            </a:r>
            <a:r>
              <a:rPr sz="2600" spc="-5" dirty="0">
                <a:latin typeface="Arial"/>
                <a:cs typeface="Arial"/>
              </a:rPr>
              <a:t>local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execution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8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Added </a:t>
            </a:r>
            <a:r>
              <a:rPr sz="3000" b="1" spc="-5" dirty="0">
                <a:latin typeface="Arial"/>
                <a:cs typeface="Arial"/>
              </a:rPr>
              <a:t>after the </a:t>
            </a:r>
            <a:r>
              <a:rPr sz="3000" b="1" dirty="0">
                <a:latin typeface="Arial"/>
                <a:cs typeface="Arial"/>
              </a:rPr>
              <a:t>point </a:t>
            </a:r>
            <a:r>
              <a:rPr sz="3000" b="1" spc="5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the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call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Return </a:t>
            </a:r>
            <a:r>
              <a:rPr spc="-5" dirty="0"/>
              <a:t>Processing:</a:t>
            </a:r>
            <a:r>
              <a:rPr spc="-55" dirty="0"/>
              <a:t> </a:t>
            </a:r>
            <a:r>
              <a:rPr dirty="0"/>
              <a:t>Caller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64372"/>
            <a:ext cx="8608061" cy="4093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mtClean="0">
                <a:solidFill>
                  <a:srgbClr val="FF3100"/>
                </a:solidFill>
                <a:latin typeface="Arial"/>
                <a:cs typeface="Arial"/>
              </a:rPr>
              <a:t>Run</a:t>
            </a:r>
            <a:r>
              <a:rPr lang="en-US" sz="3200" b="1" dirty="0" smtClean="0">
                <a:solidFill>
                  <a:srgbClr val="FF3100"/>
                </a:solidFill>
                <a:latin typeface="Arial"/>
                <a:cs typeface="Arial"/>
              </a:rPr>
              <a:t> </a:t>
            </a:r>
            <a:r>
              <a:rPr sz="3200" b="1" smtClean="0">
                <a:solidFill>
                  <a:srgbClr val="FF3100"/>
                </a:solidFill>
                <a:latin typeface="Arial"/>
                <a:cs typeface="Arial"/>
              </a:rPr>
              <a:t>time</a:t>
            </a:r>
            <a:r>
              <a:rPr sz="3200" b="1" spc="-100" smtClean="0">
                <a:solidFill>
                  <a:srgbClr val="FF31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3100"/>
                </a:solidFill>
                <a:latin typeface="Arial"/>
                <a:cs typeface="Arial"/>
              </a:rPr>
              <a:t>Addressing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200">
              <a:latin typeface="Times New Roman"/>
              <a:cs typeface="Times New Roman"/>
            </a:endParaRPr>
          </a:p>
          <a:p>
            <a:pPr marL="584200" marR="508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3200" dirty="0">
                <a:latin typeface="Arial"/>
                <a:cs typeface="Arial"/>
              </a:rPr>
              <a:t>Given a variable reference in the code, </a:t>
            </a:r>
            <a:r>
              <a:rPr sz="3200" spc="5" dirty="0">
                <a:latin typeface="Arial"/>
                <a:cs typeface="Arial"/>
              </a:rPr>
              <a:t>how </a:t>
            </a:r>
            <a:r>
              <a:rPr sz="3200" spc="-5" dirty="0">
                <a:latin typeface="Arial"/>
                <a:cs typeface="Arial"/>
              </a:rPr>
              <a:t>can we  find </a:t>
            </a:r>
            <a:r>
              <a:rPr sz="3200" dirty="0">
                <a:latin typeface="Arial"/>
                <a:cs typeface="Arial"/>
              </a:rPr>
              <a:t>the correct instance of that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variable?</a:t>
            </a:r>
            <a:endParaRPr sz="3200">
              <a:latin typeface="Arial"/>
              <a:cs typeface="Arial"/>
            </a:endParaRPr>
          </a:p>
          <a:p>
            <a:pPr marL="5842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3200" dirty="0">
                <a:latin typeface="Arial"/>
                <a:cs typeface="Arial"/>
              </a:rPr>
              <a:t>Things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trickier – variables can </a:t>
            </a:r>
            <a:r>
              <a:rPr sz="3200" spc="-5" dirty="0">
                <a:latin typeface="Arial"/>
                <a:cs typeface="Arial"/>
              </a:rPr>
              <a:t>live </a:t>
            </a:r>
            <a:r>
              <a:rPr sz="3200" dirty="0">
                <a:latin typeface="Arial"/>
                <a:cs typeface="Arial"/>
              </a:rPr>
              <a:t>on the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stack.</a:t>
            </a:r>
            <a:endParaRPr sz="3200">
              <a:latin typeface="Arial"/>
              <a:cs typeface="Arial"/>
            </a:endParaRPr>
          </a:p>
          <a:p>
            <a:pPr marL="58420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3200" dirty="0">
                <a:latin typeface="Arial"/>
                <a:cs typeface="Arial"/>
              </a:rPr>
              <a:t>Tied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issues of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scope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39309"/>
            <a:ext cx="8836661" cy="510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3100"/>
                </a:solidFill>
                <a:latin typeface="Arial"/>
                <a:cs typeface="Arial"/>
              </a:rPr>
              <a:t>Storage and access for locally declared</a:t>
            </a:r>
            <a:r>
              <a:rPr sz="2800" spc="-100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D3100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800">
              <a:latin typeface="Times New Roman"/>
              <a:cs typeface="Times New Roman"/>
            </a:endParaRPr>
          </a:p>
          <a:p>
            <a:pPr marL="583565" marR="508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executing </a:t>
            </a:r>
            <a:r>
              <a:rPr sz="2800" dirty="0">
                <a:latin typeface="Arial"/>
                <a:cs typeface="Arial"/>
              </a:rPr>
              <a:t>procedure uses the frame pointer </a:t>
            </a:r>
            <a:r>
              <a:rPr sz="2800" spc="-5" dirty="0">
                <a:latin typeface="Arial"/>
                <a:cs typeface="Arial"/>
              </a:rPr>
              <a:t>to  quickly </a:t>
            </a:r>
            <a:r>
              <a:rPr sz="2800" dirty="0">
                <a:latin typeface="Arial"/>
                <a:cs typeface="Arial"/>
              </a:rPr>
              <a:t>access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stack frame as the frame  pointer points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 start of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584200" marR="74930" indent="-342900">
              <a:lnSpc>
                <a:spcPct val="1002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dirty="0">
                <a:latin typeface="Arial"/>
                <a:cs typeface="Arial"/>
              </a:rPr>
              <a:t>Then add the </a:t>
            </a:r>
            <a:r>
              <a:rPr sz="2800" spc="-5" dirty="0">
                <a:latin typeface="Arial"/>
                <a:cs typeface="Arial"/>
              </a:rPr>
              <a:t>variable’s </a:t>
            </a:r>
            <a:r>
              <a:rPr sz="2800" dirty="0">
                <a:latin typeface="Arial"/>
                <a:cs typeface="Arial"/>
              </a:rPr>
              <a:t>offset from the start of the  frame. Calculating </a:t>
            </a:r>
            <a:r>
              <a:rPr sz="2800" spc="-5" dirty="0">
                <a:latin typeface="Arial"/>
                <a:cs typeface="Arial"/>
              </a:rPr>
              <a:t>local </a:t>
            </a:r>
            <a:r>
              <a:rPr sz="2800" dirty="0">
                <a:latin typeface="Arial"/>
                <a:cs typeface="Arial"/>
              </a:rPr>
              <a:t>data’s offset </a:t>
            </a:r>
            <a:r>
              <a:rPr sz="2800" spc="-5" dirty="0">
                <a:latin typeface="Arial"/>
                <a:cs typeface="Arial"/>
              </a:rPr>
              <a:t>(to </a:t>
            </a:r>
            <a:r>
              <a:rPr sz="2800" dirty="0">
                <a:latin typeface="Arial"/>
                <a:cs typeface="Arial"/>
              </a:rPr>
              <a:t>be stored in  the </a:t>
            </a:r>
            <a:r>
              <a:rPr sz="2800" spc="-5" dirty="0">
                <a:latin typeface="Arial"/>
                <a:cs typeface="Arial"/>
              </a:rPr>
              <a:t>symbol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5842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dirty="0">
                <a:latin typeface="Arial"/>
                <a:cs typeface="Arial"/>
              </a:rPr>
              <a:t>However problem arise for </a:t>
            </a:r>
            <a:r>
              <a:rPr sz="2800" spc="-5" dirty="0">
                <a:latin typeface="Arial"/>
                <a:cs typeface="Arial"/>
              </a:rPr>
              <a:t>variable length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86559"/>
            <a:ext cx="6880859" cy="4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Goal: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"/>
                <a:cs typeface="Arial"/>
              </a:rPr>
              <a:t>Allow a routine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have variable-length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50"/>
              </a:spcBef>
            </a:pPr>
            <a:r>
              <a:rPr sz="2200" spc="-5" dirty="0">
                <a:latin typeface="Arial"/>
                <a:cs typeface="Arial"/>
              </a:rPr>
              <a:t>(i.e., dynamically-sized arrays) as local data in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frame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solidFill>
                  <a:srgbClr val="31319A"/>
                </a:solidFill>
                <a:latin typeface="Arial"/>
                <a:cs typeface="Arial"/>
              </a:rPr>
              <a:t>Option</a:t>
            </a:r>
            <a:r>
              <a:rPr sz="2200" b="1" spc="-8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1:</a:t>
            </a:r>
            <a:endParaRPr sz="2200">
              <a:latin typeface="Arial"/>
              <a:cs typeface="Arial"/>
            </a:endParaRPr>
          </a:p>
          <a:p>
            <a:pPr marL="354965" marR="2444750">
              <a:lnSpc>
                <a:spcPts val="2900"/>
              </a:lnSpc>
              <a:spcBef>
                <a:spcPts val="130"/>
              </a:spcBef>
            </a:pPr>
            <a:r>
              <a:rPr sz="2200" spc="-5" dirty="0">
                <a:latin typeface="Arial"/>
                <a:cs typeface="Arial"/>
              </a:rPr>
              <a:t>Allocate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variable on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heap  Work with pointers </a:t>
            </a:r>
            <a:r>
              <a:rPr sz="2200" dirty="0">
                <a:latin typeface="Arial"/>
                <a:cs typeface="Arial"/>
              </a:rPr>
              <a:t>to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sz="2200" spc="-5" dirty="0">
                <a:latin typeface="Arial"/>
                <a:cs typeface="Arial"/>
              </a:rPr>
              <a:t>Auto free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data when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>
                <a:latin typeface="Arial"/>
                <a:cs typeface="Arial"/>
              </a:rPr>
              <a:t>routine</a:t>
            </a:r>
            <a:r>
              <a:rPr sz="2200" spc="7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returns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solidFill>
                  <a:srgbClr val="31319A"/>
                </a:solidFill>
                <a:latin typeface="Arial"/>
                <a:cs typeface="Arial"/>
              </a:rPr>
              <a:t>Option</a:t>
            </a:r>
            <a:r>
              <a:rPr sz="2200" b="1" spc="-8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2:</a:t>
            </a:r>
            <a:endParaRPr sz="2200">
              <a:latin typeface="Arial"/>
              <a:cs typeface="Arial"/>
            </a:endParaRPr>
          </a:p>
          <a:p>
            <a:pPr marL="354965" marR="951865">
              <a:lnSpc>
                <a:spcPct val="1098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Create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variable on </a:t>
            </a:r>
            <a:r>
              <a:rPr sz="2200" dirty="0">
                <a:latin typeface="Arial"/>
                <a:cs typeface="Arial"/>
              </a:rPr>
              <a:t>the stack, </a:t>
            </a:r>
            <a:r>
              <a:rPr sz="2200" spc="-5" dirty="0">
                <a:latin typeface="Arial"/>
                <a:cs typeface="Arial"/>
              </a:rPr>
              <a:t>dynamically  Effectively: Enlarge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frame as </a:t>
            </a:r>
            <a:r>
              <a:rPr sz="2200" dirty="0">
                <a:latin typeface="Arial"/>
                <a:cs typeface="Arial"/>
              </a:rPr>
              <a:t>necessary  </a:t>
            </a:r>
            <a:r>
              <a:rPr sz="2200" spc="-5" dirty="0">
                <a:latin typeface="Arial"/>
                <a:cs typeface="Arial"/>
              </a:rPr>
              <a:t>Still need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work with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Variable-Length Local</a:t>
            </a:r>
            <a:r>
              <a:rPr spc="-100" dirty="0"/>
              <a:t> </a:t>
            </a:r>
            <a:r>
              <a:rPr dirty="0"/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Variable Length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1468" y="1509712"/>
          <a:ext cx="2109215" cy="4419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215"/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643">
                <a:tc>
                  <a:txBody>
                    <a:bodyPr/>
                    <a:lstStyle/>
                    <a:p>
                      <a:pPr marL="768985" marR="349250" indent="-413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  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2247">
                <a:tc>
                  <a:txBody>
                    <a:bodyPr/>
                    <a:lstStyle/>
                    <a:p>
                      <a:pPr marL="76835" marR="598170" indent="528320">
                        <a:lnSpc>
                          <a:spcPts val="232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 data  pointer a  pointer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835" marR="1362710">
                        <a:lnSpc>
                          <a:spcPct val="12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224783" y="3805427"/>
            <a:ext cx="140335" cy="1681480"/>
          </a:xfrm>
          <a:custGeom>
            <a:avLst/>
            <a:gdLst/>
            <a:ahLst/>
            <a:cxnLst/>
            <a:rect l="l" t="t" r="r" b="b"/>
            <a:pathLst>
              <a:path w="140335" h="1681479">
                <a:moveTo>
                  <a:pt x="28955" y="19811"/>
                </a:moveTo>
                <a:lnTo>
                  <a:pt x="27431" y="18287"/>
                </a:lnTo>
                <a:lnTo>
                  <a:pt x="27431" y="6095"/>
                </a:lnTo>
                <a:lnTo>
                  <a:pt x="19811" y="3047"/>
                </a:lnTo>
                <a:lnTo>
                  <a:pt x="12191" y="1523"/>
                </a:lnTo>
                <a:lnTo>
                  <a:pt x="12191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3047" y="9143"/>
                </a:lnTo>
                <a:lnTo>
                  <a:pt x="10667" y="10667"/>
                </a:lnTo>
                <a:lnTo>
                  <a:pt x="10667" y="9143"/>
                </a:lnTo>
                <a:lnTo>
                  <a:pt x="22859" y="15239"/>
                </a:lnTo>
                <a:lnTo>
                  <a:pt x="28955" y="19811"/>
                </a:lnTo>
                <a:close/>
              </a:path>
              <a:path w="140335" h="1681479">
                <a:moveTo>
                  <a:pt x="58392" y="1616567"/>
                </a:moveTo>
                <a:lnTo>
                  <a:pt x="51815" y="1546859"/>
                </a:lnTo>
                <a:lnTo>
                  <a:pt x="4571" y="1680971"/>
                </a:lnTo>
                <a:lnTo>
                  <a:pt x="54863" y="1665149"/>
                </a:lnTo>
                <a:lnTo>
                  <a:pt x="54863" y="1626107"/>
                </a:lnTo>
                <a:lnTo>
                  <a:pt x="57911" y="1618487"/>
                </a:lnTo>
                <a:lnTo>
                  <a:pt x="58392" y="1616567"/>
                </a:lnTo>
                <a:close/>
              </a:path>
              <a:path w="140335" h="1681479">
                <a:moveTo>
                  <a:pt x="77723" y="1569719"/>
                </a:moveTo>
                <a:lnTo>
                  <a:pt x="77723" y="115823"/>
                </a:lnTo>
                <a:lnTo>
                  <a:pt x="76199" y="102107"/>
                </a:lnTo>
                <a:lnTo>
                  <a:pt x="67055" y="64007"/>
                </a:lnTo>
                <a:lnTo>
                  <a:pt x="41147" y="18287"/>
                </a:lnTo>
                <a:lnTo>
                  <a:pt x="35051" y="12191"/>
                </a:lnTo>
                <a:lnTo>
                  <a:pt x="33527" y="12191"/>
                </a:lnTo>
                <a:lnTo>
                  <a:pt x="27431" y="7619"/>
                </a:lnTo>
                <a:lnTo>
                  <a:pt x="27431" y="18287"/>
                </a:lnTo>
                <a:lnTo>
                  <a:pt x="33527" y="24383"/>
                </a:lnTo>
                <a:lnTo>
                  <a:pt x="39623" y="32003"/>
                </a:lnTo>
                <a:lnTo>
                  <a:pt x="57911" y="68579"/>
                </a:lnTo>
                <a:lnTo>
                  <a:pt x="65531" y="103631"/>
                </a:lnTo>
                <a:lnTo>
                  <a:pt x="68579" y="117347"/>
                </a:lnTo>
                <a:lnTo>
                  <a:pt x="68579" y="1615439"/>
                </a:lnTo>
                <a:lnTo>
                  <a:pt x="73151" y="1597151"/>
                </a:lnTo>
                <a:lnTo>
                  <a:pt x="76199" y="1583435"/>
                </a:lnTo>
                <a:lnTo>
                  <a:pt x="77723" y="1569719"/>
                </a:lnTo>
                <a:close/>
              </a:path>
              <a:path w="140335" h="1681479">
                <a:moveTo>
                  <a:pt x="64357" y="1628281"/>
                </a:moveTo>
                <a:lnTo>
                  <a:pt x="59435" y="1627631"/>
                </a:lnTo>
                <a:lnTo>
                  <a:pt x="58392" y="1616567"/>
                </a:lnTo>
                <a:lnTo>
                  <a:pt x="57911" y="1618487"/>
                </a:lnTo>
                <a:lnTo>
                  <a:pt x="54863" y="1626107"/>
                </a:lnTo>
                <a:lnTo>
                  <a:pt x="54863" y="1630679"/>
                </a:lnTo>
                <a:lnTo>
                  <a:pt x="57911" y="1632203"/>
                </a:lnTo>
                <a:lnTo>
                  <a:pt x="60959" y="1632203"/>
                </a:lnTo>
                <a:lnTo>
                  <a:pt x="64007" y="1629155"/>
                </a:lnTo>
                <a:lnTo>
                  <a:pt x="64357" y="1628281"/>
                </a:lnTo>
                <a:close/>
              </a:path>
              <a:path w="140335" h="1681479">
                <a:moveTo>
                  <a:pt x="140207" y="1638299"/>
                </a:moveTo>
                <a:lnTo>
                  <a:pt x="64357" y="1628281"/>
                </a:lnTo>
                <a:lnTo>
                  <a:pt x="64007" y="1629155"/>
                </a:lnTo>
                <a:lnTo>
                  <a:pt x="60959" y="1632203"/>
                </a:lnTo>
                <a:lnTo>
                  <a:pt x="57911" y="1632203"/>
                </a:lnTo>
                <a:lnTo>
                  <a:pt x="54863" y="1630679"/>
                </a:lnTo>
                <a:lnTo>
                  <a:pt x="54863" y="1665149"/>
                </a:lnTo>
                <a:lnTo>
                  <a:pt x="140207" y="1638299"/>
                </a:lnTo>
                <a:close/>
              </a:path>
              <a:path w="140335" h="1681479">
                <a:moveTo>
                  <a:pt x="68579" y="1615439"/>
                </a:moveTo>
                <a:lnTo>
                  <a:pt x="68579" y="1569719"/>
                </a:lnTo>
                <a:lnTo>
                  <a:pt x="65531" y="1581911"/>
                </a:lnTo>
                <a:lnTo>
                  <a:pt x="64007" y="1594103"/>
                </a:lnTo>
                <a:lnTo>
                  <a:pt x="58392" y="1616567"/>
                </a:lnTo>
                <a:lnTo>
                  <a:pt x="59435" y="1627631"/>
                </a:lnTo>
                <a:lnTo>
                  <a:pt x="64357" y="1628281"/>
                </a:lnTo>
                <a:lnTo>
                  <a:pt x="67055" y="1621535"/>
                </a:lnTo>
                <a:lnTo>
                  <a:pt x="68579" y="1615439"/>
                </a:lnTo>
                <a:close/>
              </a:path>
              <a:path w="140335" h="1681479">
                <a:moveTo>
                  <a:pt x="79247" y="1540763"/>
                </a:moveTo>
                <a:lnTo>
                  <a:pt x="79247" y="144779"/>
                </a:lnTo>
                <a:lnTo>
                  <a:pt x="77723" y="129539"/>
                </a:lnTo>
                <a:lnTo>
                  <a:pt x="77723" y="1556003"/>
                </a:lnTo>
                <a:lnTo>
                  <a:pt x="79247" y="154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5827" y="4186427"/>
            <a:ext cx="289560" cy="1583690"/>
          </a:xfrm>
          <a:custGeom>
            <a:avLst/>
            <a:gdLst/>
            <a:ahLst/>
            <a:cxnLst/>
            <a:rect l="l" t="t" r="r" b="b"/>
            <a:pathLst>
              <a:path w="289560" h="1583689">
                <a:moveTo>
                  <a:pt x="289559" y="1415795"/>
                </a:moveTo>
                <a:lnTo>
                  <a:pt x="289559" y="124967"/>
                </a:lnTo>
                <a:lnTo>
                  <a:pt x="288035" y="117347"/>
                </a:lnTo>
                <a:lnTo>
                  <a:pt x="254507" y="67055"/>
                </a:lnTo>
                <a:lnTo>
                  <a:pt x="205739" y="38099"/>
                </a:lnTo>
                <a:lnTo>
                  <a:pt x="163067" y="21335"/>
                </a:lnTo>
                <a:lnTo>
                  <a:pt x="114299" y="9143"/>
                </a:lnTo>
                <a:lnTo>
                  <a:pt x="33527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4571" y="9143"/>
                </a:lnTo>
                <a:lnTo>
                  <a:pt x="33527" y="10667"/>
                </a:lnTo>
                <a:lnTo>
                  <a:pt x="60959" y="12191"/>
                </a:lnTo>
                <a:lnTo>
                  <a:pt x="137159" y="24383"/>
                </a:lnTo>
                <a:lnTo>
                  <a:pt x="181355" y="38099"/>
                </a:lnTo>
                <a:lnTo>
                  <a:pt x="219455" y="54863"/>
                </a:lnTo>
                <a:lnTo>
                  <a:pt x="254507" y="80771"/>
                </a:lnTo>
                <a:lnTo>
                  <a:pt x="260603" y="85343"/>
                </a:lnTo>
                <a:lnTo>
                  <a:pt x="265175" y="91439"/>
                </a:lnTo>
                <a:lnTo>
                  <a:pt x="269747" y="96011"/>
                </a:lnTo>
                <a:lnTo>
                  <a:pt x="275843" y="108203"/>
                </a:lnTo>
                <a:lnTo>
                  <a:pt x="280415" y="126491"/>
                </a:lnTo>
                <a:lnTo>
                  <a:pt x="280415" y="1435607"/>
                </a:lnTo>
                <a:lnTo>
                  <a:pt x="284987" y="1429511"/>
                </a:lnTo>
                <a:lnTo>
                  <a:pt x="286511" y="1421891"/>
                </a:lnTo>
                <a:lnTo>
                  <a:pt x="289559" y="1415795"/>
                </a:lnTo>
                <a:close/>
              </a:path>
              <a:path w="289560" h="1583689">
                <a:moveTo>
                  <a:pt x="128015" y="1456943"/>
                </a:moveTo>
                <a:lnTo>
                  <a:pt x="4571" y="1528571"/>
                </a:lnTo>
                <a:lnTo>
                  <a:pt x="76199" y="1558555"/>
                </a:lnTo>
                <a:lnTo>
                  <a:pt x="76199" y="1523999"/>
                </a:lnTo>
                <a:lnTo>
                  <a:pt x="77723" y="1520951"/>
                </a:lnTo>
                <a:lnTo>
                  <a:pt x="80771" y="1519427"/>
                </a:lnTo>
                <a:lnTo>
                  <a:pt x="84681" y="1518450"/>
                </a:lnTo>
                <a:lnTo>
                  <a:pt x="128015" y="1456943"/>
                </a:lnTo>
                <a:close/>
              </a:path>
              <a:path w="289560" h="1583689">
                <a:moveTo>
                  <a:pt x="84681" y="1518450"/>
                </a:moveTo>
                <a:lnTo>
                  <a:pt x="80771" y="1519427"/>
                </a:lnTo>
                <a:lnTo>
                  <a:pt x="77723" y="1520951"/>
                </a:lnTo>
                <a:lnTo>
                  <a:pt x="76199" y="1523999"/>
                </a:lnTo>
                <a:lnTo>
                  <a:pt x="77723" y="1527047"/>
                </a:lnTo>
                <a:lnTo>
                  <a:pt x="80771" y="1528571"/>
                </a:lnTo>
                <a:lnTo>
                  <a:pt x="80771" y="1523999"/>
                </a:lnTo>
                <a:lnTo>
                  <a:pt x="84681" y="1518450"/>
                </a:lnTo>
                <a:close/>
              </a:path>
              <a:path w="289560" h="1583689">
                <a:moveTo>
                  <a:pt x="135635" y="1583435"/>
                </a:moveTo>
                <a:lnTo>
                  <a:pt x="84334" y="1527859"/>
                </a:lnTo>
                <a:lnTo>
                  <a:pt x="80771" y="1528571"/>
                </a:lnTo>
                <a:lnTo>
                  <a:pt x="77723" y="1527047"/>
                </a:lnTo>
                <a:lnTo>
                  <a:pt x="76199" y="1523999"/>
                </a:lnTo>
                <a:lnTo>
                  <a:pt x="76199" y="1558555"/>
                </a:lnTo>
                <a:lnTo>
                  <a:pt x="135635" y="1583435"/>
                </a:lnTo>
                <a:close/>
              </a:path>
              <a:path w="289560" h="1583689">
                <a:moveTo>
                  <a:pt x="280415" y="1435607"/>
                </a:moveTo>
                <a:lnTo>
                  <a:pt x="280415" y="1408175"/>
                </a:lnTo>
                <a:lnTo>
                  <a:pt x="277367" y="1420367"/>
                </a:lnTo>
                <a:lnTo>
                  <a:pt x="275843" y="1424939"/>
                </a:lnTo>
                <a:lnTo>
                  <a:pt x="272795" y="1431035"/>
                </a:lnTo>
                <a:lnTo>
                  <a:pt x="268223" y="1437131"/>
                </a:lnTo>
                <a:lnTo>
                  <a:pt x="265175" y="1441703"/>
                </a:lnTo>
                <a:lnTo>
                  <a:pt x="260603" y="1447799"/>
                </a:lnTo>
                <a:lnTo>
                  <a:pt x="254507" y="1453895"/>
                </a:lnTo>
                <a:lnTo>
                  <a:pt x="248411" y="1458467"/>
                </a:lnTo>
                <a:lnTo>
                  <a:pt x="234695" y="1469135"/>
                </a:lnTo>
                <a:lnTo>
                  <a:pt x="201167" y="1487423"/>
                </a:lnTo>
                <a:lnTo>
                  <a:pt x="160019" y="1502663"/>
                </a:lnTo>
                <a:lnTo>
                  <a:pt x="112775" y="1513331"/>
                </a:lnTo>
                <a:lnTo>
                  <a:pt x="86867" y="1517903"/>
                </a:lnTo>
                <a:lnTo>
                  <a:pt x="84681" y="1518450"/>
                </a:lnTo>
                <a:lnTo>
                  <a:pt x="80771" y="1523999"/>
                </a:lnTo>
                <a:lnTo>
                  <a:pt x="84334" y="1527859"/>
                </a:lnTo>
                <a:lnTo>
                  <a:pt x="88391" y="1527047"/>
                </a:lnTo>
                <a:lnTo>
                  <a:pt x="140207" y="1517903"/>
                </a:lnTo>
                <a:lnTo>
                  <a:pt x="185927" y="1504187"/>
                </a:lnTo>
                <a:lnTo>
                  <a:pt x="224027" y="1485899"/>
                </a:lnTo>
                <a:lnTo>
                  <a:pt x="272795" y="1447799"/>
                </a:lnTo>
                <a:lnTo>
                  <a:pt x="277367" y="1441703"/>
                </a:lnTo>
                <a:lnTo>
                  <a:pt x="280415" y="1435607"/>
                </a:lnTo>
                <a:close/>
              </a:path>
              <a:path w="289560" h="1583689">
                <a:moveTo>
                  <a:pt x="84334" y="1527859"/>
                </a:moveTo>
                <a:lnTo>
                  <a:pt x="80771" y="1523999"/>
                </a:lnTo>
                <a:lnTo>
                  <a:pt x="80771" y="1528571"/>
                </a:lnTo>
                <a:lnTo>
                  <a:pt x="84334" y="1527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5805" y="4728461"/>
            <a:ext cx="263271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Control </a:t>
            </a:r>
            <a:r>
              <a:rPr sz="1600" dirty="0">
                <a:latin typeface="Arial"/>
                <a:cs typeface="Arial"/>
              </a:rPr>
              <a:t>link </a:t>
            </a:r>
            <a:r>
              <a:rPr sz="1600" spc="-5" dirty="0">
                <a:latin typeface="Arial"/>
                <a:cs typeface="Arial"/>
              </a:rPr>
              <a:t>and saved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805" y="1823719"/>
            <a:ext cx="2632710" cy="232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Control </a:t>
            </a:r>
            <a:r>
              <a:rPr sz="1600" dirty="0">
                <a:latin typeface="Arial"/>
                <a:cs typeface="Arial"/>
              </a:rPr>
              <a:t>link </a:t>
            </a:r>
            <a:r>
              <a:rPr sz="1600" spc="-5" dirty="0">
                <a:latin typeface="Arial"/>
                <a:cs typeface="Arial"/>
              </a:rPr>
              <a:t>and saved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  <a:p>
            <a:pPr marL="796925" marR="788670" algn="ctr">
              <a:lnSpc>
                <a:spcPct val="1375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………  Pointer 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 Pointer to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600" spc="-5" dirty="0"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Arial"/>
                <a:cs typeface="Arial"/>
              </a:rPr>
              <a:t>Array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Arial"/>
                <a:cs typeface="Arial"/>
              </a:rPr>
              <a:t>Array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7151" y="14478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7151" y="17830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7151" y="2119883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7151" y="278891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151" y="3128772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7151" y="3464051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1" y="46863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7151" y="623315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2" y="1447800"/>
            <a:ext cx="0" cy="4785360"/>
          </a:xfrm>
          <a:custGeom>
            <a:avLst/>
            <a:gdLst/>
            <a:ahLst/>
            <a:cxnLst/>
            <a:rect l="l" t="t" r="r" b="b"/>
            <a:pathLst>
              <a:path h="4785360">
                <a:moveTo>
                  <a:pt x="0" y="0"/>
                </a:moveTo>
                <a:lnTo>
                  <a:pt x="0" y="478535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7151" y="38404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7151" y="42214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7151" y="51358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7151" y="5135879"/>
            <a:ext cx="0" cy="1097280"/>
          </a:xfrm>
          <a:custGeom>
            <a:avLst/>
            <a:gdLst/>
            <a:ahLst/>
            <a:cxnLst/>
            <a:rect l="l" t="t" r="r" b="b"/>
            <a:pathLst>
              <a:path h="1097279">
                <a:moveTo>
                  <a:pt x="0" y="0"/>
                </a:moveTo>
                <a:lnTo>
                  <a:pt x="0" y="109727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7151" y="1447800"/>
            <a:ext cx="0" cy="3688079"/>
          </a:xfrm>
          <a:custGeom>
            <a:avLst/>
            <a:gdLst/>
            <a:ahLst/>
            <a:cxnLst/>
            <a:rect l="l" t="t" r="r" b="b"/>
            <a:pathLst>
              <a:path h="3688079">
                <a:moveTo>
                  <a:pt x="0" y="0"/>
                </a:moveTo>
                <a:lnTo>
                  <a:pt x="0" y="368807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07151" y="245363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7151" y="55626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8615" y="1447800"/>
            <a:ext cx="559435" cy="538480"/>
          </a:xfrm>
          <a:custGeom>
            <a:avLst/>
            <a:gdLst/>
            <a:ahLst/>
            <a:cxnLst/>
            <a:rect l="l" t="t" r="r" b="b"/>
            <a:pathLst>
              <a:path w="559435" h="538480">
                <a:moveTo>
                  <a:pt x="74675" y="65531"/>
                </a:moveTo>
                <a:lnTo>
                  <a:pt x="21335" y="0"/>
                </a:lnTo>
                <a:lnTo>
                  <a:pt x="0" y="82295"/>
                </a:lnTo>
                <a:lnTo>
                  <a:pt x="30479" y="75453"/>
                </a:lnTo>
                <a:lnTo>
                  <a:pt x="30479" y="59435"/>
                </a:lnTo>
                <a:lnTo>
                  <a:pt x="33527" y="57911"/>
                </a:lnTo>
                <a:lnTo>
                  <a:pt x="38099" y="57911"/>
                </a:lnTo>
                <a:lnTo>
                  <a:pt x="39623" y="60959"/>
                </a:lnTo>
                <a:lnTo>
                  <a:pt x="42382" y="72781"/>
                </a:lnTo>
                <a:lnTo>
                  <a:pt x="74675" y="65531"/>
                </a:lnTo>
                <a:close/>
              </a:path>
              <a:path w="559435" h="538480">
                <a:moveTo>
                  <a:pt x="42382" y="72781"/>
                </a:moveTo>
                <a:lnTo>
                  <a:pt x="39623" y="60959"/>
                </a:lnTo>
                <a:lnTo>
                  <a:pt x="38099" y="57911"/>
                </a:lnTo>
                <a:lnTo>
                  <a:pt x="33527" y="57911"/>
                </a:lnTo>
                <a:lnTo>
                  <a:pt x="30479" y="59435"/>
                </a:lnTo>
                <a:lnTo>
                  <a:pt x="30479" y="62483"/>
                </a:lnTo>
                <a:lnTo>
                  <a:pt x="33267" y="74827"/>
                </a:lnTo>
                <a:lnTo>
                  <a:pt x="42382" y="72781"/>
                </a:lnTo>
                <a:close/>
              </a:path>
              <a:path w="559435" h="538480">
                <a:moveTo>
                  <a:pt x="33267" y="74827"/>
                </a:moveTo>
                <a:lnTo>
                  <a:pt x="30479" y="62483"/>
                </a:lnTo>
                <a:lnTo>
                  <a:pt x="30479" y="75453"/>
                </a:lnTo>
                <a:lnTo>
                  <a:pt x="33267" y="74827"/>
                </a:lnTo>
                <a:close/>
              </a:path>
              <a:path w="559435" h="538480">
                <a:moveTo>
                  <a:pt x="559307" y="534923"/>
                </a:moveTo>
                <a:lnTo>
                  <a:pt x="559307" y="530351"/>
                </a:lnTo>
                <a:lnTo>
                  <a:pt x="556259" y="528827"/>
                </a:lnTo>
                <a:lnTo>
                  <a:pt x="446531" y="504443"/>
                </a:lnTo>
                <a:lnTo>
                  <a:pt x="394715" y="490727"/>
                </a:lnTo>
                <a:lnTo>
                  <a:pt x="320039" y="464819"/>
                </a:lnTo>
                <a:lnTo>
                  <a:pt x="274319" y="445007"/>
                </a:lnTo>
                <a:lnTo>
                  <a:pt x="231647" y="420623"/>
                </a:lnTo>
                <a:lnTo>
                  <a:pt x="211835" y="408431"/>
                </a:lnTo>
                <a:lnTo>
                  <a:pt x="176783" y="377951"/>
                </a:lnTo>
                <a:lnTo>
                  <a:pt x="146303" y="341375"/>
                </a:lnTo>
                <a:lnTo>
                  <a:pt x="120395" y="301751"/>
                </a:lnTo>
                <a:lnTo>
                  <a:pt x="99059" y="257555"/>
                </a:lnTo>
                <a:lnTo>
                  <a:pt x="71627" y="185927"/>
                </a:lnTo>
                <a:lnTo>
                  <a:pt x="50291" y="106679"/>
                </a:lnTo>
                <a:lnTo>
                  <a:pt x="42382" y="72781"/>
                </a:lnTo>
                <a:lnTo>
                  <a:pt x="33267" y="74827"/>
                </a:lnTo>
                <a:lnTo>
                  <a:pt x="54863" y="163067"/>
                </a:lnTo>
                <a:lnTo>
                  <a:pt x="89915" y="262127"/>
                </a:lnTo>
                <a:lnTo>
                  <a:pt x="124967" y="327659"/>
                </a:lnTo>
                <a:lnTo>
                  <a:pt x="153923" y="367283"/>
                </a:lnTo>
                <a:lnTo>
                  <a:pt x="187451" y="400811"/>
                </a:lnTo>
                <a:lnTo>
                  <a:pt x="227075" y="429767"/>
                </a:lnTo>
                <a:lnTo>
                  <a:pt x="269747" y="454151"/>
                </a:lnTo>
                <a:lnTo>
                  <a:pt x="365759" y="492251"/>
                </a:lnTo>
                <a:lnTo>
                  <a:pt x="445007" y="513587"/>
                </a:lnTo>
                <a:lnTo>
                  <a:pt x="498347" y="525779"/>
                </a:lnTo>
                <a:lnTo>
                  <a:pt x="553211" y="537971"/>
                </a:lnTo>
                <a:lnTo>
                  <a:pt x="557783" y="537971"/>
                </a:lnTo>
                <a:lnTo>
                  <a:pt x="559307" y="534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6552" y="2586227"/>
            <a:ext cx="311150" cy="1094740"/>
          </a:xfrm>
          <a:custGeom>
            <a:avLst/>
            <a:gdLst/>
            <a:ahLst/>
            <a:cxnLst/>
            <a:rect l="l" t="t" r="r" b="b"/>
            <a:pathLst>
              <a:path w="311150" h="1094739">
                <a:moveTo>
                  <a:pt x="74631" y="1052504"/>
                </a:moveTo>
                <a:lnTo>
                  <a:pt x="68579" y="1019555"/>
                </a:lnTo>
                <a:lnTo>
                  <a:pt x="0" y="1071371"/>
                </a:lnTo>
                <a:lnTo>
                  <a:pt x="57911" y="1087458"/>
                </a:lnTo>
                <a:lnTo>
                  <a:pt x="57911" y="1057655"/>
                </a:lnTo>
                <a:lnTo>
                  <a:pt x="60959" y="1054607"/>
                </a:lnTo>
                <a:lnTo>
                  <a:pt x="74631" y="1052504"/>
                </a:lnTo>
                <a:close/>
              </a:path>
              <a:path w="311150" h="1094739">
                <a:moveTo>
                  <a:pt x="76307" y="1061625"/>
                </a:moveTo>
                <a:lnTo>
                  <a:pt x="74631" y="1052504"/>
                </a:lnTo>
                <a:lnTo>
                  <a:pt x="60959" y="1054607"/>
                </a:lnTo>
                <a:lnTo>
                  <a:pt x="57911" y="1057655"/>
                </a:lnTo>
                <a:lnTo>
                  <a:pt x="57911" y="1060703"/>
                </a:lnTo>
                <a:lnTo>
                  <a:pt x="59435" y="1063751"/>
                </a:lnTo>
                <a:lnTo>
                  <a:pt x="62483" y="1063751"/>
                </a:lnTo>
                <a:lnTo>
                  <a:pt x="76307" y="1061625"/>
                </a:lnTo>
                <a:close/>
              </a:path>
              <a:path w="311150" h="1094739">
                <a:moveTo>
                  <a:pt x="82295" y="1094231"/>
                </a:moveTo>
                <a:lnTo>
                  <a:pt x="76307" y="1061625"/>
                </a:lnTo>
                <a:lnTo>
                  <a:pt x="62483" y="1063751"/>
                </a:lnTo>
                <a:lnTo>
                  <a:pt x="59435" y="1063751"/>
                </a:lnTo>
                <a:lnTo>
                  <a:pt x="57911" y="1060703"/>
                </a:lnTo>
                <a:lnTo>
                  <a:pt x="57911" y="1087458"/>
                </a:lnTo>
                <a:lnTo>
                  <a:pt x="82295" y="1094231"/>
                </a:lnTo>
                <a:close/>
              </a:path>
              <a:path w="311150" h="1094739">
                <a:moveTo>
                  <a:pt x="310895" y="826007"/>
                </a:moveTo>
                <a:lnTo>
                  <a:pt x="310895" y="807719"/>
                </a:lnTo>
                <a:lnTo>
                  <a:pt x="306323" y="748283"/>
                </a:lnTo>
                <a:lnTo>
                  <a:pt x="300227" y="705611"/>
                </a:lnTo>
                <a:lnTo>
                  <a:pt x="295655" y="682751"/>
                </a:lnTo>
                <a:lnTo>
                  <a:pt x="291083" y="658367"/>
                </a:lnTo>
                <a:lnTo>
                  <a:pt x="286511" y="635507"/>
                </a:lnTo>
                <a:lnTo>
                  <a:pt x="280415" y="611123"/>
                </a:lnTo>
                <a:lnTo>
                  <a:pt x="274319" y="585215"/>
                </a:lnTo>
                <a:lnTo>
                  <a:pt x="260603" y="533399"/>
                </a:lnTo>
                <a:lnTo>
                  <a:pt x="245363" y="480059"/>
                </a:lnTo>
                <a:lnTo>
                  <a:pt x="208787" y="365759"/>
                </a:lnTo>
                <a:lnTo>
                  <a:pt x="169163" y="248411"/>
                </a:lnTo>
                <a:lnTo>
                  <a:pt x="147827" y="187451"/>
                </a:lnTo>
                <a:lnTo>
                  <a:pt x="124967" y="126491"/>
                </a:lnTo>
                <a:lnTo>
                  <a:pt x="80771" y="3047"/>
                </a:lnTo>
                <a:lnTo>
                  <a:pt x="77723" y="0"/>
                </a:lnTo>
                <a:lnTo>
                  <a:pt x="74675" y="0"/>
                </a:lnTo>
                <a:lnTo>
                  <a:pt x="71627" y="3047"/>
                </a:lnTo>
                <a:lnTo>
                  <a:pt x="71627" y="6095"/>
                </a:lnTo>
                <a:lnTo>
                  <a:pt x="115823" y="129539"/>
                </a:lnTo>
                <a:lnTo>
                  <a:pt x="138683" y="190499"/>
                </a:lnTo>
                <a:lnTo>
                  <a:pt x="181355" y="310895"/>
                </a:lnTo>
                <a:lnTo>
                  <a:pt x="199643" y="368807"/>
                </a:lnTo>
                <a:lnTo>
                  <a:pt x="219455" y="426719"/>
                </a:lnTo>
                <a:lnTo>
                  <a:pt x="236219" y="481583"/>
                </a:lnTo>
                <a:lnTo>
                  <a:pt x="251459" y="536447"/>
                </a:lnTo>
                <a:lnTo>
                  <a:pt x="265175" y="588263"/>
                </a:lnTo>
                <a:lnTo>
                  <a:pt x="277367" y="637031"/>
                </a:lnTo>
                <a:lnTo>
                  <a:pt x="281939" y="661415"/>
                </a:lnTo>
                <a:lnTo>
                  <a:pt x="291083" y="707135"/>
                </a:lnTo>
                <a:lnTo>
                  <a:pt x="297179" y="749807"/>
                </a:lnTo>
                <a:lnTo>
                  <a:pt x="300227" y="789431"/>
                </a:lnTo>
                <a:lnTo>
                  <a:pt x="300227" y="896873"/>
                </a:lnTo>
                <a:lnTo>
                  <a:pt x="301751" y="890015"/>
                </a:lnTo>
                <a:lnTo>
                  <a:pt x="307847" y="859535"/>
                </a:lnTo>
                <a:lnTo>
                  <a:pt x="310895" y="826007"/>
                </a:lnTo>
                <a:close/>
              </a:path>
              <a:path w="311150" h="1094739">
                <a:moveTo>
                  <a:pt x="300227" y="896873"/>
                </a:moveTo>
                <a:lnTo>
                  <a:pt x="300227" y="842771"/>
                </a:lnTo>
                <a:lnTo>
                  <a:pt x="298703" y="858011"/>
                </a:lnTo>
                <a:lnTo>
                  <a:pt x="292607" y="888491"/>
                </a:lnTo>
                <a:lnTo>
                  <a:pt x="280415" y="926591"/>
                </a:lnTo>
                <a:lnTo>
                  <a:pt x="246887" y="975359"/>
                </a:lnTo>
                <a:lnTo>
                  <a:pt x="199643" y="1010411"/>
                </a:lnTo>
                <a:lnTo>
                  <a:pt x="155447" y="1030223"/>
                </a:lnTo>
                <a:lnTo>
                  <a:pt x="106679" y="1045463"/>
                </a:lnTo>
                <a:lnTo>
                  <a:pt x="74631" y="1052504"/>
                </a:lnTo>
                <a:lnTo>
                  <a:pt x="76307" y="1061625"/>
                </a:lnTo>
                <a:lnTo>
                  <a:pt x="134111" y="1046987"/>
                </a:lnTo>
                <a:lnTo>
                  <a:pt x="182879" y="1030223"/>
                </a:lnTo>
                <a:lnTo>
                  <a:pt x="225551" y="1005839"/>
                </a:lnTo>
                <a:lnTo>
                  <a:pt x="262127" y="972311"/>
                </a:lnTo>
                <a:lnTo>
                  <a:pt x="275843" y="952499"/>
                </a:lnTo>
                <a:lnTo>
                  <a:pt x="283463" y="941831"/>
                </a:lnTo>
                <a:lnTo>
                  <a:pt x="289559" y="929639"/>
                </a:lnTo>
                <a:lnTo>
                  <a:pt x="294131" y="917447"/>
                </a:lnTo>
                <a:lnTo>
                  <a:pt x="298703" y="903731"/>
                </a:lnTo>
                <a:lnTo>
                  <a:pt x="300227" y="896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6552" y="2967227"/>
            <a:ext cx="386080" cy="1148080"/>
          </a:xfrm>
          <a:custGeom>
            <a:avLst/>
            <a:gdLst/>
            <a:ahLst/>
            <a:cxnLst/>
            <a:rect l="l" t="t" r="r" b="b"/>
            <a:pathLst>
              <a:path w="386079" h="1148079">
                <a:moveTo>
                  <a:pt x="52114" y="1092144"/>
                </a:moveTo>
                <a:lnTo>
                  <a:pt x="28955" y="1068323"/>
                </a:lnTo>
                <a:lnTo>
                  <a:pt x="0" y="1147571"/>
                </a:lnTo>
                <a:lnTo>
                  <a:pt x="41147" y="1135379"/>
                </a:lnTo>
                <a:lnTo>
                  <a:pt x="41147" y="1103375"/>
                </a:lnTo>
                <a:lnTo>
                  <a:pt x="42671" y="1100327"/>
                </a:lnTo>
                <a:lnTo>
                  <a:pt x="52114" y="1092144"/>
                </a:lnTo>
                <a:close/>
              </a:path>
              <a:path w="386079" h="1148079">
                <a:moveTo>
                  <a:pt x="58577" y="1098792"/>
                </a:moveTo>
                <a:lnTo>
                  <a:pt x="52114" y="1092144"/>
                </a:lnTo>
                <a:lnTo>
                  <a:pt x="42671" y="1100327"/>
                </a:lnTo>
                <a:lnTo>
                  <a:pt x="41147" y="1103375"/>
                </a:lnTo>
                <a:lnTo>
                  <a:pt x="42671" y="1107947"/>
                </a:lnTo>
                <a:lnTo>
                  <a:pt x="45719" y="1109471"/>
                </a:lnTo>
                <a:lnTo>
                  <a:pt x="48767" y="1107947"/>
                </a:lnTo>
                <a:lnTo>
                  <a:pt x="58577" y="1098792"/>
                </a:lnTo>
                <a:close/>
              </a:path>
              <a:path w="386079" h="1148079">
                <a:moveTo>
                  <a:pt x="82295" y="1123187"/>
                </a:moveTo>
                <a:lnTo>
                  <a:pt x="58577" y="1098792"/>
                </a:lnTo>
                <a:lnTo>
                  <a:pt x="48767" y="1107947"/>
                </a:lnTo>
                <a:lnTo>
                  <a:pt x="45719" y="1109471"/>
                </a:lnTo>
                <a:lnTo>
                  <a:pt x="42671" y="1107947"/>
                </a:lnTo>
                <a:lnTo>
                  <a:pt x="41147" y="1103375"/>
                </a:lnTo>
                <a:lnTo>
                  <a:pt x="41147" y="1135379"/>
                </a:lnTo>
                <a:lnTo>
                  <a:pt x="82295" y="1123187"/>
                </a:lnTo>
                <a:close/>
              </a:path>
              <a:path w="386079" h="1148079">
                <a:moveTo>
                  <a:pt x="376427" y="673607"/>
                </a:moveTo>
                <a:lnTo>
                  <a:pt x="376427" y="614171"/>
                </a:lnTo>
                <a:lnTo>
                  <a:pt x="374903" y="630935"/>
                </a:lnTo>
                <a:lnTo>
                  <a:pt x="371855" y="649223"/>
                </a:lnTo>
                <a:lnTo>
                  <a:pt x="345947" y="734567"/>
                </a:lnTo>
                <a:lnTo>
                  <a:pt x="320039" y="784859"/>
                </a:lnTo>
                <a:lnTo>
                  <a:pt x="288035" y="835151"/>
                </a:lnTo>
                <a:lnTo>
                  <a:pt x="251459" y="885443"/>
                </a:lnTo>
                <a:lnTo>
                  <a:pt x="195071" y="950975"/>
                </a:lnTo>
                <a:lnTo>
                  <a:pt x="163067" y="982979"/>
                </a:lnTo>
                <a:lnTo>
                  <a:pt x="132587" y="1014983"/>
                </a:lnTo>
                <a:lnTo>
                  <a:pt x="99059" y="1046987"/>
                </a:lnTo>
                <a:lnTo>
                  <a:pt x="65531" y="1080515"/>
                </a:lnTo>
                <a:lnTo>
                  <a:pt x="52114" y="1092144"/>
                </a:lnTo>
                <a:lnTo>
                  <a:pt x="138683" y="1022603"/>
                </a:lnTo>
                <a:lnTo>
                  <a:pt x="201167" y="957071"/>
                </a:lnTo>
                <a:lnTo>
                  <a:pt x="231647" y="923543"/>
                </a:lnTo>
                <a:lnTo>
                  <a:pt x="259079" y="891539"/>
                </a:lnTo>
                <a:lnTo>
                  <a:pt x="307847" y="824483"/>
                </a:lnTo>
                <a:lnTo>
                  <a:pt x="327659" y="789431"/>
                </a:lnTo>
                <a:lnTo>
                  <a:pt x="345947" y="755903"/>
                </a:lnTo>
                <a:lnTo>
                  <a:pt x="353567" y="739139"/>
                </a:lnTo>
                <a:lnTo>
                  <a:pt x="361187" y="720851"/>
                </a:lnTo>
                <a:lnTo>
                  <a:pt x="367283" y="704087"/>
                </a:lnTo>
                <a:lnTo>
                  <a:pt x="373379" y="685799"/>
                </a:lnTo>
                <a:lnTo>
                  <a:pt x="376427" y="673607"/>
                </a:lnTo>
                <a:close/>
              </a:path>
              <a:path w="386079" h="1148079">
                <a:moveTo>
                  <a:pt x="385571" y="614171"/>
                </a:moveTo>
                <a:lnTo>
                  <a:pt x="385571" y="577595"/>
                </a:lnTo>
                <a:lnTo>
                  <a:pt x="382523" y="541019"/>
                </a:lnTo>
                <a:lnTo>
                  <a:pt x="376427" y="504443"/>
                </a:lnTo>
                <a:lnTo>
                  <a:pt x="370331" y="484631"/>
                </a:lnTo>
                <a:lnTo>
                  <a:pt x="365759" y="466343"/>
                </a:lnTo>
                <a:lnTo>
                  <a:pt x="359663" y="448055"/>
                </a:lnTo>
                <a:lnTo>
                  <a:pt x="352043" y="428243"/>
                </a:lnTo>
                <a:lnTo>
                  <a:pt x="344423" y="409955"/>
                </a:lnTo>
                <a:lnTo>
                  <a:pt x="336803" y="390143"/>
                </a:lnTo>
                <a:lnTo>
                  <a:pt x="327659" y="371855"/>
                </a:lnTo>
                <a:lnTo>
                  <a:pt x="316991" y="352043"/>
                </a:lnTo>
                <a:lnTo>
                  <a:pt x="297179" y="313943"/>
                </a:lnTo>
                <a:lnTo>
                  <a:pt x="274319" y="275843"/>
                </a:lnTo>
                <a:lnTo>
                  <a:pt x="249935" y="236219"/>
                </a:lnTo>
                <a:lnTo>
                  <a:pt x="224027" y="198119"/>
                </a:lnTo>
                <a:lnTo>
                  <a:pt x="196595" y="158495"/>
                </a:lnTo>
                <a:lnTo>
                  <a:pt x="167639" y="118871"/>
                </a:lnTo>
                <a:lnTo>
                  <a:pt x="138683" y="80771"/>
                </a:lnTo>
                <a:lnTo>
                  <a:pt x="79247" y="1523"/>
                </a:lnTo>
                <a:lnTo>
                  <a:pt x="76199" y="0"/>
                </a:lnTo>
                <a:lnTo>
                  <a:pt x="73151" y="0"/>
                </a:lnTo>
                <a:lnTo>
                  <a:pt x="71627" y="4571"/>
                </a:lnTo>
                <a:lnTo>
                  <a:pt x="71627" y="7619"/>
                </a:lnTo>
                <a:lnTo>
                  <a:pt x="131063" y="85343"/>
                </a:lnTo>
                <a:lnTo>
                  <a:pt x="188975" y="164591"/>
                </a:lnTo>
                <a:lnTo>
                  <a:pt x="216407" y="202691"/>
                </a:lnTo>
                <a:lnTo>
                  <a:pt x="242315" y="242315"/>
                </a:lnTo>
                <a:lnTo>
                  <a:pt x="266699" y="280415"/>
                </a:lnTo>
                <a:lnTo>
                  <a:pt x="309371" y="356615"/>
                </a:lnTo>
                <a:lnTo>
                  <a:pt x="318515" y="376427"/>
                </a:lnTo>
                <a:lnTo>
                  <a:pt x="327659" y="394715"/>
                </a:lnTo>
                <a:lnTo>
                  <a:pt x="335279" y="413003"/>
                </a:lnTo>
                <a:lnTo>
                  <a:pt x="342899" y="432815"/>
                </a:lnTo>
                <a:lnTo>
                  <a:pt x="350519" y="451103"/>
                </a:lnTo>
                <a:lnTo>
                  <a:pt x="356615" y="469391"/>
                </a:lnTo>
                <a:lnTo>
                  <a:pt x="370331" y="524255"/>
                </a:lnTo>
                <a:lnTo>
                  <a:pt x="373379" y="542543"/>
                </a:lnTo>
                <a:lnTo>
                  <a:pt x="376427" y="579119"/>
                </a:lnTo>
                <a:lnTo>
                  <a:pt x="376427" y="673607"/>
                </a:lnTo>
                <a:lnTo>
                  <a:pt x="377951" y="667511"/>
                </a:lnTo>
                <a:lnTo>
                  <a:pt x="380999" y="650747"/>
                </a:lnTo>
                <a:lnTo>
                  <a:pt x="384047" y="632459"/>
                </a:lnTo>
                <a:lnTo>
                  <a:pt x="385571" y="614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2123" y="1447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1267" y="345795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6695" y="42336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2123" y="55671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93835" y="6248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21852" y="1447800"/>
            <a:ext cx="76200" cy="1981200"/>
          </a:xfrm>
          <a:custGeom>
            <a:avLst/>
            <a:gdLst/>
            <a:ahLst/>
            <a:cxnLst/>
            <a:rect l="l" t="t" r="r" b="b"/>
            <a:pathLst>
              <a:path w="76200" h="19812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81200">
                <a:moveTo>
                  <a:pt x="76199" y="1904999"/>
                </a:moveTo>
                <a:lnTo>
                  <a:pt x="0" y="1904999"/>
                </a:lnTo>
                <a:lnTo>
                  <a:pt x="33527" y="1972055"/>
                </a:lnTo>
                <a:lnTo>
                  <a:pt x="33527" y="1917191"/>
                </a:lnTo>
                <a:lnTo>
                  <a:pt x="35051" y="1921763"/>
                </a:lnTo>
                <a:lnTo>
                  <a:pt x="41147" y="1921763"/>
                </a:lnTo>
                <a:lnTo>
                  <a:pt x="42671" y="1917191"/>
                </a:lnTo>
                <a:lnTo>
                  <a:pt x="42671" y="1972055"/>
                </a:lnTo>
                <a:lnTo>
                  <a:pt x="76199" y="1904999"/>
                </a:lnTo>
                <a:close/>
              </a:path>
              <a:path w="76200" h="19812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81200">
                <a:moveTo>
                  <a:pt x="42671" y="19049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04999"/>
                </a:lnTo>
                <a:lnTo>
                  <a:pt x="42671" y="1904999"/>
                </a:lnTo>
                <a:close/>
              </a:path>
              <a:path w="76200" h="1981200">
                <a:moveTo>
                  <a:pt x="42671" y="1972055"/>
                </a:moveTo>
                <a:lnTo>
                  <a:pt x="42671" y="1917191"/>
                </a:lnTo>
                <a:lnTo>
                  <a:pt x="41147" y="1921763"/>
                </a:lnTo>
                <a:lnTo>
                  <a:pt x="35051" y="1921763"/>
                </a:lnTo>
                <a:lnTo>
                  <a:pt x="33527" y="1917191"/>
                </a:lnTo>
                <a:lnTo>
                  <a:pt x="33527" y="1972055"/>
                </a:lnTo>
                <a:lnTo>
                  <a:pt x="38099" y="1981199"/>
                </a:lnTo>
                <a:lnTo>
                  <a:pt x="42671" y="197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21852" y="34290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762000">
                <a:moveTo>
                  <a:pt x="76199" y="685799"/>
                </a:moveTo>
                <a:lnTo>
                  <a:pt x="0" y="685799"/>
                </a:lnTo>
                <a:lnTo>
                  <a:pt x="33527" y="752855"/>
                </a:lnTo>
                <a:lnTo>
                  <a:pt x="33527" y="697991"/>
                </a:lnTo>
                <a:lnTo>
                  <a:pt x="35051" y="702563"/>
                </a:lnTo>
                <a:lnTo>
                  <a:pt x="41147" y="702563"/>
                </a:lnTo>
                <a:lnTo>
                  <a:pt x="42671" y="697991"/>
                </a:lnTo>
                <a:lnTo>
                  <a:pt x="42671" y="752855"/>
                </a:lnTo>
                <a:lnTo>
                  <a:pt x="76199" y="685799"/>
                </a:lnTo>
                <a:close/>
              </a:path>
              <a:path w="76200" h="7620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76200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42671" y="685799"/>
                </a:lnTo>
                <a:close/>
              </a:path>
              <a:path w="76200" h="762000">
                <a:moveTo>
                  <a:pt x="42671" y="752855"/>
                </a:moveTo>
                <a:lnTo>
                  <a:pt x="42671" y="697991"/>
                </a:lnTo>
                <a:lnTo>
                  <a:pt x="41147" y="702563"/>
                </a:lnTo>
                <a:lnTo>
                  <a:pt x="35051" y="702563"/>
                </a:lnTo>
                <a:lnTo>
                  <a:pt x="33527" y="697991"/>
                </a:lnTo>
                <a:lnTo>
                  <a:pt x="33527" y="752855"/>
                </a:lnTo>
                <a:lnTo>
                  <a:pt x="38099" y="761999"/>
                </a:lnTo>
                <a:lnTo>
                  <a:pt x="42671" y="75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1852" y="41910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76199" y="1295399"/>
                </a:moveTo>
                <a:lnTo>
                  <a:pt x="0" y="1295399"/>
                </a:lnTo>
                <a:lnTo>
                  <a:pt x="33527" y="1362455"/>
                </a:lnTo>
                <a:lnTo>
                  <a:pt x="33527" y="1307591"/>
                </a:lnTo>
                <a:lnTo>
                  <a:pt x="35051" y="1312163"/>
                </a:lnTo>
                <a:lnTo>
                  <a:pt x="41147" y="1312163"/>
                </a:lnTo>
                <a:lnTo>
                  <a:pt x="42671" y="1307591"/>
                </a:lnTo>
                <a:lnTo>
                  <a:pt x="42671" y="1362455"/>
                </a:lnTo>
                <a:lnTo>
                  <a:pt x="76199" y="1295399"/>
                </a:lnTo>
                <a:close/>
              </a:path>
              <a:path w="76200" h="13716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371600">
                <a:moveTo>
                  <a:pt x="42671" y="12953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295399"/>
                </a:lnTo>
                <a:lnTo>
                  <a:pt x="42671" y="1295399"/>
                </a:lnTo>
                <a:close/>
              </a:path>
              <a:path w="76200" h="1371600">
                <a:moveTo>
                  <a:pt x="42671" y="1362455"/>
                </a:moveTo>
                <a:lnTo>
                  <a:pt x="42671" y="1307591"/>
                </a:lnTo>
                <a:lnTo>
                  <a:pt x="41147" y="1312163"/>
                </a:lnTo>
                <a:lnTo>
                  <a:pt x="35051" y="1312163"/>
                </a:lnTo>
                <a:lnTo>
                  <a:pt x="33527" y="1307591"/>
                </a:lnTo>
                <a:lnTo>
                  <a:pt x="33527" y="1362455"/>
                </a:lnTo>
                <a:lnTo>
                  <a:pt x="38099" y="1371599"/>
                </a:lnTo>
                <a:lnTo>
                  <a:pt x="42671" y="1362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21852" y="55626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685800">
                <a:moveTo>
                  <a:pt x="76199" y="609599"/>
                </a:moveTo>
                <a:lnTo>
                  <a:pt x="0" y="609599"/>
                </a:lnTo>
                <a:lnTo>
                  <a:pt x="33527" y="676655"/>
                </a:lnTo>
                <a:lnTo>
                  <a:pt x="33527" y="621791"/>
                </a:lnTo>
                <a:lnTo>
                  <a:pt x="35051" y="626363"/>
                </a:lnTo>
                <a:lnTo>
                  <a:pt x="41147" y="626363"/>
                </a:lnTo>
                <a:lnTo>
                  <a:pt x="42671" y="621791"/>
                </a:lnTo>
                <a:lnTo>
                  <a:pt x="42671" y="676655"/>
                </a:lnTo>
                <a:lnTo>
                  <a:pt x="76199" y="609599"/>
                </a:lnTo>
                <a:close/>
              </a:path>
              <a:path w="76200" h="6858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685800">
                <a:moveTo>
                  <a:pt x="42671" y="6095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09599"/>
                </a:lnTo>
                <a:lnTo>
                  <a:pt x="42671" y="609599"/>
                </a:lnTo>
                <a:close/>
              </a:path>
              <a:path w="76200" h="685800">
                <a:moveTo>
                  <a:pt x="42671" y="676655"/>
                </a:moveTo>
                <a:lnTo>
                  <a:pt x="42671" y="621791"/>
                </a:lnTo>
                <a:lnTo>
                  <a:pt x="41147" y="626363"/>
                </a:lnTo>
                <a:lnTo>
                  <a:pt x="35051" y="626363"/>
                </a:lnTo>
                <a:lnTo>
                  <a:pt x="33527" y="621791"/>
                </a:lnTo>
                <a:lnTo>
                  <a:pt x="33527" y="676655"/>
                </a:lnTo>
                <a:lnTo>
                  <a:pt x="38099" y="685799"/>
                </a:lnTo>
                <a:lnTo>
                  <a:pt x="42671" y="676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21175" y="1606677"/>
            <a:ext cx="473709" cy="16979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v</a:t>
            </a:r>
            <a:r>
              <a:rPr sz="1600" b="1" spc="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83660" y="4400168"/>
            <a:ext cx="717550" cy="10077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v</a:t>
            </a:r>
            <a:r>
              <a:rPr sz="1600" b="1" spc="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87325" marR="180975" algn="ct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eco</a:t>
            </a:r>
            <a:r>
              <a:rPr sz="1600" b="1" dirty="0">
                <a:latin typeface="Arial"/>
                <a:cs typeface="Arial"/>
              </a:rPr>
              <a:t>rd </a:t>
            </a: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98899" y="3539609"/>
            <a:ext cx="472440" cy="667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20" dirty="0">
                <a:latin typeface="Arial"/>
                <a:cs typeface="Arial"/>
              </a:rPr>
              <a:t>a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27272" y="5568065"/>
            <a:ext cx="472440" cy="667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20" dirty="0">
                <a:latin typeface="Arial"/>
                <a:cs typeface="Arial"/>
              </a:rPr>
              <a:t>a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29200" y="6156959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266699" y="71627"/>
                </a:moveTo>
                <a:lnTo>
                  <a:pt x="266699" y="53339"/>
                </a:lnTo>
                <a:lnTo>
                  <a:pt x="0" y="53339"/>
                </a:lnTo>
                <a:lnTo>
                  <a:pt x="0" y="71627"/>
                </a:lnTo>
                <a:lnTo>
                  <a:pt x="266699" y="71627"/>
                </a:lnTo>
                <a:close/>
              </a:path>
              <a:path w="381000" h="127000">
                <a:moveTo>
                  <a:pt x="380999" y="62483"/>
                </a:moveTo>
                <a:lnTo>
                  <a:pt x="254507" y="0"/>
                </a:lnTo>
                <a:lnTo>
                  <a:pt x="254507" y="53339"/>
                </a:lnTo>
                <a:lnTo>
                  <a:pt x="266699" y="53339"/>
                </a:lnTo>
                <a:lnTo>
                  <a:pt x="266699" y="120322"/>
                </a:lnTo>
                <a:lnTo>
                  <a:pt x="380999" y="62483"/>
                </a:lnTo>
                <a:close/>
              </a:path>
              <a:path w="381000" h="127000">
                <a:moveTo>
                  <a:pt x="266699" y="120322"/>
                </a:moveTo>
                <a:lnTo>
                  <a:pt x="266699" y="71627"/>
                </a:lnTo>
                <a:lnTo>
                  <a:pt x="254507" y="71627"/>
                </a:lnTo>
                <a:lnTo>
                  <a:pt x="254507" y="126491"/>
                </a:lnTo>
                <a:lnTo>
                  <a:pt x="266699" y="120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4627" y="5070347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266699" y="73151"/>
                </a:moveTo>
                <a:lnTo>
                  <a:pt x="266699" y="53339"/>
                </a:lnTo>
                <a:lnTo>
                  <a:pt x="0" y="53339"/>
                </a:lnTo>
                <a:lnTo>
                  <a:pt x="0" y="73151"/>
                </a:lnTo>
                <a:lnTo>
                  <a:pt x="266699" y="73151"/>
                </a:lnTo>
                <a:close/>
              </a:path>
              <a:path w="381000" h="127000">
                <a:moveTo>
                  <a:pt x="380999" y="64007"/>
                </a:moveTo>
                <a:lnTo>
                  <a:pt x="254507" y="0"/>
                </a:lnTo>
                <a:lnTo>
                  <a:pt x="254507" y="53339"/>
                </a:lnTo>
                <a:lnTo>
                  <a:pt x="266699" y="53339"/>
                </a:lnTo>
                <a:lnTo>
                  <a:pt x="266699" y="120469"/>
                </a:lnTo>
                <a:lnTo>
                  <a:pt x="380999" y="64007"/>
                </a:lnTo>
                <a:close/>
              </a:path>
              <a:path w="381000" h="127000">
                <a:moveTo>
                  <a:pt x="266699" y="120469"/>
                </a:moveTo>
                <a:lnTo>
                  <a:pt x="266699" y="73151"/>
                </a:lnTo>
                <a:lnTo>
                  <a:pt x="254507" y="73151"/>
                </a:lnTo>
                <a:lnTo>
                  <a:pt x="254507" y="126491"/>
                </a:lnTo>
                <a:lnTo>
                  <a:pt x="266699" y="120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8149" y="5882129"/>
            <a:ext cx="449643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2700" marR="53086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Times New Roman"/>
                <a:cs typeface="Times New Roman"/>
              </a:rPr>
              <a:t>Variable length data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allocated </a:t>
            </a:r>
            <a:r>
              <a:rPr sz="2000" spc="-10" dirty="0">
                <a:latin typeface="Times New Roman"/>
                <a:cs typeface="Times New Roman"/>
              </a:rPr>
              <a:t>after  </a:t>
            </a:r>
            <a:r>
              <a:rPr sz="2000" spc="-5" dirty="0">
                <a:latin typeface="Times New Roman"/>
                <a:cs typeface="Times New Roman"/>
              </a:rPr>
              <a:t>temporaries, and there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link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from  </a:t>
            </a:r>
            <a:r>
              <a:rPr sz="2000" spc="-5" dirty="0">
                <a:latin typeface="Times New Roman"/>
                <a:cs typeface="Times New Roman"/>
              </a:rPr>
              <a:t>local data </a:t>
            </a:r>
            <a:r>
              <a:rPr sz="2000" spc="-10" dirty="0">
                <a:latin typeface="Times New Roman"/>
                <a:cs typeface="Times New Roman"/>
              </a:rPr>
              <a:t>to 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98338" y="4842761"/>
            <a:ext cx="68897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top_s</a:t>
            </a:r>
            <a:r>
              <a:rPr sz="1600" b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98135" y="2122932"/>
            <a:ext cx="601980" cy="2778760"/>
          </a:xfrm>
          <a:custGeom>
            <a:avLst/>
            <a:gdLst/>
            <a:ahLst/>
            <a:cxnLst/>
            <a:rect l="l" t="t" r="r" b="b"/>
            <a:pathLst>
              <a:path w="601979" h="2778760">
                <a:moveTo>
                  <a:pt x="454500" y="41313"/>
                </a:moveTo>
                <a:lnTo>
                  <a:pt x="416051" y="42671"/>
                </a:lnTo>
                <a:lnTo>
                  <a:pt x="380999" y="57911"/>
                </a:lnTo>
                <a:lnTo>
                  <a:pt x="345947" y="74675"/>
                </a:lnTo>
                <a:lnTo>
                  <a:pt x="329183" y="85343"/>
                </a:lnTo>
                <a:lnTo>
                  <a:pt x="312419" y="94487"/>
                </a:lnTo>
                <a:lnTo>
                  <a:pt x="297179" y="105155"/>
                </a:lnTo>
                <a:lnTo>
                  <a:pt x="280415" y="117347"/>
                </a:lnTo>
                <a:lnTo>
                  <a:pt x="265175" y="131063"/>
                </a:lnTo>
                <a:lnTo>
                  <a:pt x="248411" y="144779"/>
                </a:lnTo>
                <a:lnTo>
                  <a:pt x="233171" y="158495"/>
                </a:lnTo>
                <a:lnTo>
                  <a:pt x="219455" y="175259"/>
                </a:lnTo>
                <a:lnTo>
                  <a:pt x="204215" y="192023"/>
                </a:lnTo>
                <a:lnTo>
                  <a:pt x="176783" y="228599"/>
                </a:lnTo>
                <a:lnTo>
                  <a:pt x="150875" y="271271"/>
                </a:lnTo>
                <a:lnTo>
                  <a:pt x="126491" y="320039"/>
                </a:lnTo>
                <a:lnTo>
                  <a:pt x="105155" y="374903"/>
                </a:lnTo>
                <a:lnTo>
                  <a:pt x="85343" y="437387"/>
                </a:lnTo>
                <a:lnTo>
                  <a:pt x="77723" y="470915"/>
                </a:lnTo>
                <a:lnTo>
                  <a:pt x="68579" y="505967"/>
                </a:lnTo>
                <a:lnTo>
                  <a:pt x="60959" y="542543"/>
                </a:lnTo>
                <a:lnTo>
                  <a:pt x="54863" y="583691"/>
                </a:lnTo>
                <a:lnTo>
                  <a:pt x="47243" y="627887"/>
                </a:lnTo>
                <a:lnTo>
                  <a:pt x="41147" y="675131"/>
                </a:lnTo>
                <a:lnTo>
                  <a:pt x="35051" y="726947"/>
                </a:lnTo>
                <a:lnTo>
                  <a:pt x="12191" y="1025651"/>
                </a:lnTo>
                <a:lnTo>
                  <a:pt x="9143" y="1091183"/>
                </a:lnTo>
                <a:lnTo>
                  <a:pt x="4571" y="1228343"/>
                </a:lnTo>
                <a:lnTo>
                  <a:pt x="1523" y="1368551"/>
                </a:lnTo>
                <a:lnTo>
                  <a:pt x="0" y="1510283"/>
                </a:lnTo>
                <a:lnTo>
                  <a:pt x="0" y="1652015"/>
                </a:lnTo>
                <a:lnTo>
                  <a:pt x="1523" y="1792223"/>
                </a:lnTo>
                <a:lnTo>
                  <a:pt x="4571" y="1859279"/>
                </a:lnTo>
                <a:lnTo>
                  <a:pt x="6095" y="1926335"/>
                </a:lnTo>
                <a:lnTo>
                  <a:pt x="12191" y="2054351"/>
                </a:lnTo>
                <a:lnTo>
                  <a:pt x="12191" y="1510283"/>
                </a:lnTo>
                <a:lnTo>
                  <a:pt x="13715" y="1368551"/>
                </a:lnTo>
                <a:lnTo>
                  <a:pt x="16763" y="1228343"/>
                </a:lnTo>
                <a:lnTo>
                  <a:pt x="28955" y="961643"/>
                </a:lnTo>
                <a:lnTo>
                  <a:pt x="42671" y="781811"/>
                </a:lnTo>
                <a:lnTo>
                  <a:pt x="54863" y="676655"/>
                </a:lnTo>
                <a:lnTo>
                  <a:pt x="67055" y="585215"/>
                </a:lnTo>
                <a:lnTo>
                  <a:pt x="73151" y="545591"/>
                </a:lnTo>
                <a:lnTo>
                  <a:pt x="80771" y="507491"/>
                </a:lnTo>
                <a:lnTo>
                  <a:pt x="89915" y="472439"/>
                </a:lnTo>
                <a:lnTo>
                  <a:pt x="97535" y="440435"/>
                </a:lnTo>
                <a:lnTo>
                  <a:pt x="117347" y="379475"/>
                </a:lnTo>
                <a:lnTo>
                  <a:pt x="149351" y="300227"/>
                </a:lnTo>
                <a:lnTo>
                  <a:pt x="175259" y="256031"/>
                </a:lnTo>
                <a:lnTo>
                  <a:pt x="187451" y="236219"/>
                </a:lnTo>
                <a:lnTo>
                  <a:pt x="228599" y="182879"/>
                </a:lnTo>
                <a:lnTo>
                  <a:pt x="272795" y="140207"/>
                </a:lnTo>
                <a:lnTo>
                  <a:pt x="303275" y="115823"/>
                </a:lnTo>
                <a:lnTo>
                  <a:pt x="353567" y="86867"/>
                </a:lnTo>
                <a:lnTo>
                  <a:pt x="368807" y="77723"/>
                </a:lnTo>
                <a:lnTo>
                  <a:pt x="387095" y="68579"/>
                </a:lnTo>
                <a:lnTo>
                  <a:pt x="420623" y="54863"/>
                </a:lnTo>
                <a:lnTo>
                  <a:pt x="454500" y="41313"/>
                </a:lnTo>
                <a:close/>
              </a:path>
              <a:path w="601979" h="2778760">
                <a:moveTo>
                  <a:pt x="601979" y="2759963"/>
                </a:moveTo>
                <a:lnTo>
                  <a:pt x="600455" y="2747771"/>
                </a:lnTo>
                <a:lnTo>
                  <a:pt x="557783" y="2753867"/>
                </a:lnTo>
                <a:lnTo>
                  <a:pt x="475487" y="2763011"/>
                </a:lnTo>
                <a:lnTo>
                  <a:pt x="455675" y="2764535"/>
                </a:lnTo>
                <a:lnTo>
                  <a:pt x="435863" y="2764535"/>
                </a:lnTo>
                <a:lnTo>
                  <a:pt x="416051" y="2766059"/>
                </a:lnTo>
                <a:lnTo>
                  <a:pt x="396239" y="2764535"/>
                </a:lnTo>
                <a:lnTo>
                  <a:pt x="377951" y="2764535"/>
                </a:lnTo>
                <a:lnTo>
                  <a:pt x="358139" y="2761487"/>
                </a:lnTo>
                <a:lnTo>
                  <a:pt x="303275" y="2750819"/>
                </a:lnTo>
                <a:lnTo>
                  <a:pt x="252983" y="2731007"/>
                </a:lnTo>
                <a:lnTo>
                  <a:pt x="205739" y="2699003"/>
                </a:lnTo>
                <a:lnTo>
                  <a:pt x="175259" y="2670047"/>
                </a:lnTo>
                <a:lnTo>
                  <a:pt x="149351" y="2633471"/>
                </a:lnTo>
                <a:lnTo>
                  <a:pt x="135635" y="2613659"/>
                </a:lnTo>
                <a:lnTo>
                  <a:pt x="112775" y="2566415"/>
                </a:lnTo>
                <a:lnTo>
                  <a:pt x="91439" y="2511551"/>
                </a:lnTo>
                <a:lnTo>
                  <a:pt x="73151" y="2447543"/>
                </a:lnTo>
                <a:lnTo>
                  <a:pt x="57911" y="2369819"/>
                </a:lnTo>
                <a:lnTo>
                  <a:pt x="51815" y="2325623"/>
                </a:lnTo>
                <a:lnTo>
                  <a:pt x="39623" y="2225039"/>
                </a:lnTo>
                <a:lnTo>
                  <a:pt x="35051" y="2170175"/>
                </a:lnTo>
                <a:lnTo>
                  <a:pt x="28955" y="2113787"/>
                </a:lnTo>
                <a:lnTo>
                  <a:pt x="16763" y="1859279"/>
                </a:lnTo>
                <a:lnTo>
                  <a:pt x="12191" y="1652015"/>
                </a:lnTo>
                <a:lnTo>
                  <a:pt x="12191" y="2054351"/>
                </a:lnTo>
                <a:lnTo>
                  <a:pt x="21335" y="2171699"/>
                </a:lnTo>
                <a:lnTo>
                  <a:pt x="27431" y="2226563"/>
                </a:lnTo>
                <a:lnTo>
                  <a:pt x="32003" y="2278379"/>
                </a:lnTo>
                <a:lnTo>
                  <a:pt x="39623" y="2327147"/>
                </a:lnTo>
                <a:lnTo>
                  <a:pt x="45719" y="2372867"/>
                </a:lnTo>
                <a:lnTo>
                  <a:pt x="53339" y="2414015"/>
                </a:lnTo>
                <a:lnTo>
                  <a:pt x="70103" y="2484119"/>
                </a:lnTo>
                <a:lnTo>
                  <a:pt x="89915" y="2545079"/>
                </a:lnTo>
                <a:lnTo>
                  <a:pt x="112775" y="2596895"/>
                </a:lnTo>
                <a:lnTo>
                  <a:pt x="138683" y="2641091"/>
                </a:lnTo>
                <a:lnTo>
                  <a:pt x="166115" y="2677667"/>
                </a:lnTo>
                <a:lnTo>
                  <a:pt x="196595" y="2708147"/>
                </a:lnTo>
                <a:lnTo>
                  <a:pt x="230123" y="2732531"/>
                </a:lnTo>
                <a:lnTo>
                  <a:pt x="263651" y="2750819"/>
                </a:lnTo>
                <a:lnTo>
                  <a:pt x="300227" y="2763011"/>
                </a:lnTo>
                <a:lnTo>
                  <a:pt x="338327" y="2772155"/>
                </a:lnTo>
                <a:lnTo>
                  <a:pt x="396239" y="2778251"/>
                </a:lnTo>
                <a:lnTo>
                  <a:pt x="437387" y="2778251"/>
                </a:lnTo>
                <a:lnTo>
                  <a:pt x="477011" y="2775203"/>
                </a:lnTo>
                <a:lnTo>
                  <a:pt x="518159" y="2770631"/>
                </a:lnTo>
                <a:lnTo>
                  <a:pt x="560831" y="2766059"/>
                </a:lnTo>
                <a:lnTo>
                  <a:pt x="601979" y="2759963"/>
                </a:lnTo>
                <a:close/>
              </a:path>
              <a:path w="601979" h="2778760">
                <a:moveTo>
                  <a:pt x="524255" y="10667"/>
                </a:moveTo>
                <a:lnTo>
                  <a:pt x="440435" y="0"/>
                </a:lnTo>
                <a:lnTo>
                  <a:pt x="450644" y="29988"/>
                </a:lnTo>
                <a:lnTo>
                  <a:pt x="461771" y="25907"/>
                </a:lnTo>
                <a:lnTo>
                  <a:pt x="466343" y="36575"/>
                </a:lnTo>
                <a:lnTo>
                  <a:pt x="466343" y="70064"/>
                </a:lnTo>
                <a:lnTo>
                  <a:pt x="524255" y="10667"/>
                </a:lnTo>
                <a:close/>
              </a:path>
              <a:path w="601979" h="2778760">
                <a:moveTo>
                  <a:pt x="466343" y="36575"/>
                </a:moveTo>
                <a:lnTo>
                  <a:pt x="461771" y="25907"/>
                </a:lnTo>
                <a:lnTo>
                  <a:pt x="450644" y="29988"/>
                </a:lnTo>
                <a:lnTo>
                  <a:pt x="454500" y="41313"/>
                </a:lnTo>
                <a:lnTo>
                  <a:pt x="466343" y="36575"/>
                </a:lnTo>
                <a:close/>
              </a:path>
              <a:path w="601979" h="2778760">
                <a:moveTo>
                  <a:pt x="466343" y="70064"/>
                </a:moveTo>
                <a:lnTo>
                  <a:pt x="466343" y="36575"/>
                </a:lnTo>
                <a:lnTo>
                  <a:pt x="454500" y="41313"/>
                </a:lnTo>
                <a:lnTo>
                  <a:pt x="464819" y="71627"/>
                </a:lnTo>
                <a:lnTo>
                  <a:pt x="466343" y="70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Data </a:t>
            </a:r>
            <a:r>
              <a:rPr sz="2800" spc="-5" dirty="0"/>
              <a:t>Access </a:t>
            </a:r>
            <a:r>
              <a:rPr sz="2800" dirty="0"/>
              <a:t>Without Nested</a:t>
            </a:r>
            <a:r>
              <a:rPr sz="2800" spc="-75" dirty="0"/>
              <a:t> </a:t>
            </a:r>
            <a:r>
              <a:rPr sz="2800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562606"/>
            <a:ext cx="8385173" cy="419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Does not allow nested procedure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declaration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Variables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either local 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global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Allocation and access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variables are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Global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35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Allocated static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Locations remain fixed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known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compile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Access possible using statically determined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Local </a:t>
            </a:r>
            <a:r>
              <a:rPr sz="2800" dirty="0">
                <a:latin typeface="Arial"/>
                <a:cs typeface="Arial"/>
              </a:rPr>
              <a:t>variables may </a:t>
            </a:r>
            <a:r>
              <a:rPr sz="2800" spc="-5" dirty="0">
                <a:latin typeface="Arial"/>
                <a:cs typeface="Arial"/>
              </a:rPr>
              <a:t>be accesses using </a:t>
            </a:r>
            <a:r>
              <a:rPr sz="2800" i="1" dirty="0">
                <a:latin typeface="Arial"/>
                <a:cs typeface="Arial"/>
              </a:rPr>
              <a:t>top_sp</a:t>
            </a:r>
            <a:r>
              <a:rPr sz="2800" i="1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799082"/>
            <a:ext cx="9143999" cy="4423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3100"/>
                </a:solidFill>
                <a:latin typeface="Arial"/>
                <a:cs typeface="Arial"/>
              </a:rPr>
              <a:t>Scope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800">
              <a:latin typeface="Times New Roman"/>
              <a:cs typeface="Times New Roman"/>
            </a:endParaRPr>
          </a:p>
          <a:p>
            <a:pPr marL="583565" marR="196215" indent="-342900">
              <a:lnSpc>
                <a:spcPts val="2810"/>
              </a:lnSpc>
            </a:pPr>
            <a:r>
              <a:rPr sz="2800" spc="5" dirty="0">
                <a:latin typeface="Arial"/>
                <a:cs typeface="Arial"/>
              </a:rPr>
              <a:t>The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scope </a:t>
            </a:r>
            <a:r>
              <a:rPr sz="2800" dirty="0">
                <a:latin typeface="Arial"/>
                <a:cs typeface="Arial"/>
              </a:rPr>
              <a:t>of a variable is that portion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 programs 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which the </a:t>
            </a:r>
            <a:r>
              <a:rPr sz="2800" spc="-5" dirty="0">
                <a:latin typeface="Arial"/>
                <a:cs typeface="Arial"/>
              </a:rPr>
              <a:t>variable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applies.</a:t>
            </a:r>
            <a:endParaRPr sz="2800">
              <a:latin typeface="Arial"/>
              <a:cs typeface="Arial"/>
            </a:endParaRPr>
          </a:p>
          <a:p>
            <a:pPr marL="584200" marR="276860" indent="-342900">
              <a:lnSpc>
                <a:spcPts val="2820"/>
              </a:lnSpc>
              <a:spcBef>
                <a:spcPts val="610"/>
              </a:spcBef>
              <a:buClr>
                <a:srgbClr val="CD3100"/>
              </a:buClr>
              <a:buChar char="•"/>
              <a:tabLst>
                <a:tab pos="675640" algn="l"/>
                <a:tab pos="2659380" algn="l"/>
              </a:tabLst>
            </a:pPr>
            <a:r>
              <a:rPr sz="2800" spc="5" dirty="0">
                <a:latin typeface="Arial"/>
                <a:cs typeface="Arial"/>
              </a:rPr>
              <a:t>A 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variable 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	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local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 procedure 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declaration  occurs in that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583565" marR="5080" indent="-342265" algn="just">
              <a:lnSpc>
                <a:spcPct val="90200"/>
              </a:lnSpc>
              <a:spcBef>
                <a:spcPts val="570"/>
              </a:spcBef>
              <a:buClr>
                <a:srgbClr val="CD3100"/>
              </a:buClr>
              <a:buChar char="•"/>
              <a:tabLst>
                <a:tab pos="675640" algn="l"/>
              </a:tabLst>
            </a:pPr>
            <a:r>
              <a:rPr sz="2800" spc="5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variable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non-local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 procedure </a:t>
            </a:r>
            <a:r>
              <a:rPr sz="2800" spc="-5" dirty="0">
                <a:latin typeface="Arial"/>
                <a:cs typeface="Arial"/>
              </a:rPr>
              <a:t>if it </a:t>
            </a:r>
            <a:r>
              <a:rPr sz="2800" dirty="0">
                <a:latin typeface="Arial"/>
                <a:cs typeface="Arial"/>
              </a:rPr>
              <a:t>is not local 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that procedure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>
                <a:latin typeface="Arial"/>
                <a:cs typeface="Arial"/>
              </a:rPr>
              <a:t>declaration </a:t>
            </a:r>
            <a:r>
              <a:rPr sz="2800" spc="-5" smtClean="0">
                <a:latin typeface="Arial"/>
                <a:cs typeface="Arial"/>
              </a:rPr>
              <a:t>occurs </a:t>
            </a:r>
            <a:r>
              <a:rPr sz="2800" dirty="0">
                <a:latin typeface="Arial"/>
                <a:cs typeface="Arial"/>
              </a:rPr>
              <a:t>in  an </a:t>
            </a:r>
            <a:r>
              <a:rPr sz="2800" spc="-5" dirty="0">
                <a:latin typeface="Arial"/>
                <a:cs typeface="Arial"/>
              </a:rPr>
              <a:t>enclosing </a:t>
            </a:r>
            <a:r>
              <a:rPr sz="2800" dirty="0">
                <a:latin typeface="Arial"/>
                <a:cs typeface="Arial"/>
              </a:rPr>
              <a:t>scope of that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584200" marR="942975" indent="-342900">
              <a:lnSpc>
                <a:spcPts val="2820"/>
              </a:lnSpc>
              <a:spcBef>
                <a:spcPts val="655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spc="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variable is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global </a:t>
            </a:r>
            <a:r>
              <a:rPr sz="2800" spc="-5" dirty="0">
                <a:latin typeface="Arial"/>
                <a:cs typeface="Arial"/>
              </a:rPr>
              <a:t>if it </a:t>
            </a:r>
            <a:r>
              <a:rPr sz="2800" dirty="0">
                <a:latin typeface="Arial"/>
                <a:cs typeface="Arial"/>
              </a:rPr>
              <a:t>occurs in the outermost  scope.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Procedure</a:t>
            </a:r>
            <a:r>
              <a:rPr sz="3200" spc="-60" dirty="0"/>
              <a:t> </a:t>
            </a:r>
            <a:r>
              <a:rPr sz="3200" spc="-5" dirty="0"/>
              <a:t>Activations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73783"/>
            <a:ext cx="9372600" cy="5804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5615" indent="-342900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Each execution of </a:t>
            </a:r>
            <a:r>
              <a:rPr sz="2600" dirty="0">
                <a:latin typeface="Arial"/>
                <a:cs typeface="Arial"/>
              </a:rPr>
              <a:t>a procedure </a:t>
            </a:r>
            <a:r>
              <a:rPr sz="2600" spc="-5" dirty="0">
                <a:latin typeface="Arial"/>
                <a:cs typeface="Arial"/>
              </a:rPr>
              <a:t>is called as </a:t>
            </a:r>
            <a:r>
              <a:rPr sz="2600" spc="-5" dirty="0">
                <a:solidFill>
                  <a:srgbClr val="3131FF"/>
                </a:solidFill>
                <a:latin typeface="Arial"/>
                <a:cs typeface="Arial"/>
              </a:rPr>
              <a:t>activation </a:t>
            </a:r>
            <a:r>
              <a:rPr sz="2600" spc="-5" dirty="0">
                <a:latin typeface="Arial"/>
                <a:cs typeface="Arial"/>
              </a:rPr>
              <a:t>of  that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procedure.</a:t>
            </a:r>
            <a:endParaRPr sz="2600">
              <a:latin typeface="Arial"/>
              <a:cs typeface="Arial"/>
            </a:endParaRPr>
          </a:p>
          <a:p>
            <a:pPr marL="355600" marR="393700" indent="-342900">
              <a:lnSpc>
                <a:spcPts val="2870"/>
              </a:lnSpc>
              <a:spcBef>
                <a:spcPts val="58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An execution of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starts </a:t>
            </a:r>
            <a:r>
              <a:rPr sz="2600" spc="-10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the beginning </a:t>
            </a:r>
            <a:r>
              <a:rPr sz="2600" spc="-5" dirty="0">
                <a:latin typeface="Arial"/>
                <a:cs typeface="Arial"/>
              </a:rPr>
              <a:t>of 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procedure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body;</a:t>
            </a:r>
            <a:endParaRPr sz="2600">
              <a:latin typeface="Arial"/>
              <a:cs typeface="Arial"/>
            </a:endParaRPr>
          </a:p>
          <a:p>
            <a:pPr marL="355600" marR="122555" indent="-342900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is completed, it returns control </a:t>
            </a:r>
            <a:r>
              <a:rPr sz="260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the  point immediately after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place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was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called.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99800"/>
              </a:lnSpc>
              <a:spcBef>
                <a:spcPts val="570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  <a:tab pos="727075" algn="l"/>
              </a:tabLst>
            </a:pPr>
            <a:r>
              <a:rPr sz="2600" spc="-5" dirty="0">
                <a:solidFill>
                  <a:srgbClr val="3131FF"/>
                </a:solidFill>
                <a:latin typeface="Arial"/>
                <a:cs typeface="Arial"/>
              </a:rPr>
              <a:t>Lifetime </a:t>
            </a:r>
            <a:r>
              <a:rPr sz="2600" spc="-5" dirty="0">
                <a:latin typeface="Arial"/>
                <a:cs typeface="Arial"/>
              </a:rPr>
              <a:t>of an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activation of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is the </a:t>
            </a:r>
            <a:r>
              <a:rPr sz="2600" dirty="0">
                <a:latin typeface="Arial"/>
                <a:cs typeface="Arial"/>
              </a:rPr>
              <a:t>sequence  </a:t>
            </a:r>
            <a:r>
              <a:rPr sz="2600" spc="-5" dirty="0">
                <a:latin typeface="Arial"/>
                <a:cs typeface="Arial"/>
              </a:rPr>
              <a:t>of steps between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first and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last steps in execution of 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	</a:t>
            </a:r>
            <a:r>
              <a:rPr sz="2600" dirty="0">
                <a:latin typeface="Arial"/>
                <a:cs typeface="Arial"/>
              </a:rPr>
              <a:t>(including the </a:t>
            </a:r>
            <a:r>
              <a:rPr sz="2600" spc="-5" dirty="0">
                <a:latin typeface="Arial"/>
                <a:cs typeface="Arial"/>
              </a:rPr>
              <a:t>other procedures called by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7E00"/>
                </a:solidFill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  <a:p>
            <a:pPr marL="355600" marR="394335" indent="-342900">
              <a:lnSpc>
                <a:spcPts val="2870"/>
              </a:lnSpc>
              <a:spcBef>
                <a:spcPts val="6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b="1" dirty="0">
                <a:solidFill>
                  <a:srgbClr val="009A00"/>
                </a:solidFill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b="1" dirty="0">
                <a:solidFill>
                  <a:srgbClr val="009A00"/>
                </a:solidFill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spc="-5" dirty="0">
                <a:latin typeface="Arial"/>
                <a:cs typeface="Arial"/>
              </a:rPr>
              <a:t>procedure activations, then their lifetimes 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spc="-5" dirty="0">
                <a:latin typeface="Arial"/>
                <a:cs typeface="Arial"/>
              </a:rPr>
              <a:t>either </a:t>
            </a:r>
            <a:r>
              <a:rPr sz="2600" dirty="0">
                <a:solidFill>
                  <a:schemeClr val="accent6"/>
                </a:solidFill>
                <a:latin typeface="Arial"/>
                <a:cs typeface="Arial"/>
              </a:rPr>
              <a:t>non-overlapping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solidFill>
                  <a:schemeClr val="accent6"/>
                </a:solidFill>
                <a:latin typeface="Arial"/>
                <a:cs typeface="Arial"/>
              </a:rPr>
              <a:t>are</a:t>
            </a:r>
            <a:r>
              <a:rPr sz="2600" spc="-4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Arial"/>
                <a:cs typeface="Arial"/>
              </a:rPr>
              <a:t>nested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65" marR="561340" indent="-342265" algn="just">
              <a:lnSpc>
                <a:spcPct val="99800"/>
              </a:lnSpc>
              <a:spcBef>
                <a:spcPts val="484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is recursive,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new </a:t>
            </a:r>
            <a:r>
              <a:rPr sz="2600" spc="-5" dirty="0">
                <a:latin typeface="Arial"/>
                <a:cs typeface="Arial"/>
              </a:rPr>
              <a:t>activation can </a:t>
            </a:r>
            <a:r>
              <a:rPr sz="2600" dirty="0">
                <a:latin typeface="Arial"/>
                <a:cs typeface="Arial"/>
              </a:rPr>
              <a:t>begin  </a:t>
            </a:r>
            <a:r>
              <a:rPr sz="2600" spc="-5" dirty="0">
                <a:latin typeface="Arial"/>
                <a:cs typeface="Arial"/>
              </a:rPr>
              <a:t>before an earlier activation of </a:t>
            </a:r>
            <a:r>
              <a:rPr sz="2600" dirty="0">
                <a:latin typeface="Arial"/>
                <a:cs typeface="Arial"/>
              </a:rPr>
              <a:t>the same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dirty="0">
                <a:latin typeface="Arial"/>
                <a:cs typeface="Arial"/>
              </a:rPr>
              <a:t>has  </a:t>
            </a:r>
            <a:r>
              <a:rPr sz="2600" spc="-5" dirty="0">
                <a:latin typeface="Arial"/>
                <a:cs typeface="Arial"/>
              </a:rPr>
              <a:t>ended.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Local / Non-Local</a:t>
            </a:r>
            <a:r>
              <a:rPr spc="-105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563623"/>
            <a:ext cx="8153399" cy="5675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Local / Non-Local</a:t>
            </a:r>
            <a:r>
              <a:rPr spc="-105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868680" y="1447800"/>
            <a:ext cx="8351519" cy="580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Display</a:t>
            </a:r>
            <a:r>
              <a:rPr spc="-5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23999"/>
            <a:ext cx="7848600" cy="5596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To </a:t>
            </a:r>
            <a:r>
              <a:rPr dirty="0"/>
              <a:t>access a non-local</a:t>
            </a:r>
            <a:r>
              <a:rPr spc="-110" dirty="0"/>
              <a:t> </a:t>
            </a:r>
            <a:r>
              <a:rPr dirty="0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23999"/>
            <a:ext cx="7620000" cy="564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447799"/>
            <a:ext cx="8610599" cy="5443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1001267" y="1536191"/>
            <a:ext cx="7304531" cy="562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60576"/>
            <a:ext cx="7086600" cy="552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23999"/>
            <a:ext cx="7696200" cy="5634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24000"/>
            <a:ext cx="7848600" cy="5622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24000"/>
            <a:ext cx="7696200" cy="532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059438"/>
            <a:ext cx="8382000" cy="304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31319A"/>
                </a:solidFill>
                <a:latin typeface="Arial"/>
                <a:cs typeface="Arial"/>
              </a:rPr>
              <a:t>call graph </a:t>
            </a:r>
            <a:r>
              <a:rPr sz="2400" spc="-5" dirty="0">
                <a:latin typeface="Arial"/>
                <a:cs typeface="Arial"/>
              </a:rPr>
              <a:t>is a directed multi-graph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where: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nodes </a:t>
            </a:r>
            <a:r>
              <a:rPr sz="2400" dirty="0">
                <a:latin typeface="Arial"/>
                <a:cs typeface="Arial"/>
              </a:rPr>
              <a:t>are the </a:t>
            </a:r>
            <a:r>
              <a:rPr sz="2400" spc="-5" dirty="0">
                <a:latin typeface="Arial"/>
                <a:cs typeface="Arial"/>
              </a:rPr>
              <a:t>procedures </a:t>
            </a:r>
            <a:r>
              <a:rPr sz="2400" dirty="0">
                <a:latin typeface="Arial"/>
                <a:cs typeface="Arial"/>
              </a:rPr>
              <a:t>of the program and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represent </a:t>
            </a:r>
            <a:r>
              <a:rPr sz="2400" spc="-5" dirty="0">
                <a:latin typeface="Arial"/>
                <a:cs typeface="Arial"/>
              </a:rPr>
              <a:t>calls between </a:t>
            </a:r>
            <a:r>
              <a:rPr sz="2400" dirty="0">
                <a:latin typeface="Arial"/>
                <a:cs typeface="Arial"/>
              </a:rPr>
              <a:t>these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procedures.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Used in optimization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phase.</a:t>
            </a:r>
            <a:endParaRPr sz="2400">
              <a:latin typeface="Arial"/>
              <a:cs typeface="Arial"/>
            </a:endParaRPr>
          </a:p>
          <a:p>
            <a:pPr marL="12700" marR="2207260">
              <a:lnSpc>
                <a:spcPct val="1195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Acyclic </a:t>
            </a:r>
            <a:r>
              <a:rPr sz="2400" spc="930" dirty="0">
                <a:latin typeface="Microsoft Sans Serif"/>
                <a:cs typeface="Microsoft Sans Serif"/>
              </a:rPr>
              <a:t>€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recursion in </a:t>
            </a:r>
            <a:r>
              <a:rPr sz="2400" dirty="0">
                <a:latin typeface="Arial"/>
                <a:cs typeface="Arial"/>
              </a:rPr>
              <a:t>the program 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computed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1319A"/>
                </a:solidFill>
                <a:latin typeface="Arial"/>
                <a:cs typeface="Arial"/>
              </a:rPr>
              <a:t>statically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Call</a:t>
            </a:r>
            <a:r>
              <a:rPr sz="3200" spc="-80" dirty="0"/>
              <a:t> </a:t>
            </a:r>
            <a:r>
              <a:rPr sz="3200" spc="-5" dirty="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88008"/>
            <a:ext cx="8077200" cy="549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to </a:t>
            </a:r>
            <a:r>
              <a:rPr dirty="0"/>
              <a:t>Maintain the Display</a:t>
            </a:r>
            <a:r>
              <a:rPr spc="-70" dirty="0"/>
              <a:t> </a:t>
            </a:r>
            <a:r>
              <a:rPr spc="-5" dirty="0"/>
              <a:t>Registers?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24000"/>
            <a:ext cx="7924800" cy="5471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1648967"/>
            <a:ext cx="7534909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379095" indent="-609600">
              <a:lnSpc>
                <a:spcPts val="2580"/>
              </a:lnSpc>
            </a:pPr>
            <a:r>
              <a:rPr sz="2400" spc="-5" dirty="0">
                <a:latin typeface="Arial"/>
                <a:cs typeface="Arial"/>
              </a:rPr>
              <a:t>Various </a:t>
            </a:r>
            <a:r>
              <a:rPr sz="2400" dirty="0">
                <a:latin typeface="Arial"/>
                <a:cs typeface="Arial"/>
              </a:rPr>
              <a:t>approaches </a:t>
            </a:r>
            <a:r>
              <a:rPr sz="2400" spc="-5" dirty="0">
                <a:latin typeface="Arial"/>
                <a:cs typeface="Arial"/>
              </a:rPr>
              <a:t>to passing data into and out of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procedure via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622300" marR="481965" indent="-609600">
              <a:lnSpc>
                <a:spcPct val="89800"/>
              </a:lnSpc>
              <a:spcBef>
                <a:spcPts val="545"/>
              </a:spcBef>
              <a:buClr>
                <a:srgbClr val="CD3100"/>
              </a:buClr>
              <a:buAutoNum type="arabicPeriod"/>
              <a:tabLst>
                <a:tab pos="622300" algn="l"/>
              </a:tabLst>
            </a:pPr>
            <a:r>
              <a:rPr sz="2400" b="1" spc="-5" dirty="0">
                <a:solidFill>
                  <a:srgbClr val="31319A"/>
                </a:solidFill>
                <a:latin typeface="Arial"/>
                <a:cs typeface="Arial"/>
              </a:rPr>
              <a:t>Call-by-value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data is copied at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callee </a:t>
            </a:r>
            <a:r>
              <a:rPr sz="2400" dirty="0">
                <a:latin typeface="Arial"/>
                <a:cs typeface="Arial"/>
              </a:rPr>
              <a:t>into  </a:t>
            </a:r>
            <a:r>
              <a:rPr sz="2400" spc="-5" dirty="0">
                <a:latin typeface="Arial"/>
                <a:cs typeface="Arial"/>
              </a:rPr>
              <a:t>activation and any </a:t>
            </a:r>
            <a:r>
              <a:rPr sz="2400" dirty="0">
                <a:latin typeface="Arial"/>
                <a:cs typeface="Arial"/>
              </a:rPr>
              <a:t>item </a:t>
            </a:r>
            <a:r>
              <a:rPr sz="2400" spc="-5" dirty="0">
                <a:latin typeface="Arial"/>
                <a:cs typeface="Arial"/>
              </a:rPr>
              <a:t>changes do not </a:t>
            </a:r>
            <a:r>
              <a:rPr sz="2400" spc="-10" dirty="0">
                <a:latin typeface="Arial"/>
                <a:cs typeface="Arial"/>
              </a:rPr>
              <a:t>affect 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254"/>
              </a:spcBef>
              <a:buClr>
                <a:srgbClr val="CD3100"/>
              </a:buClr>
              <a:buChar char="•"/>
              <a:tabLst>
                <a:tab pos="1003300" algn="l"/>
              </a:tabLst>
            </a:pPr>
            <a:r>
              <a:rPr sz="2000" spc="-5" dirty="0">
                <a:latin typeface="Arial"/>
                <a:cs typeface="Arial"/>
              </a:rPr>
              <a:t>Ex: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8"/>
              </a:spcBef>
              <a:buClr>
                <a:srgbClr val="CD3100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621665" marR="5080" indent="-608965">
              <a:lnSpc>
                <a:spcPct val="89900"/>
              </a:lnSpc>
              <a:buClr>
                <a:srgbClr val="CD3100"/>
              </a:buClr>
              <a:buAutoNum type="arabicPeriod"/>
              <a:tabLst>
                <a:tab pos="622300" algn="l"/>
              </a:tabLst>
            </a:pPr>
            <a:r>
              <a:rPr sz="2400" b="1" spc="-5" dirty="0">
                <a:solidFill>
                  <a:srgbClr val="31319A"/>
                </a:solidFill>
                <a:latin typeface="Arial"/>
                <a:cs typeface="Arial"/>
              </a:rPr>
              <a:t>Call-by-reference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pointer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data is placed in </a:t>
            </a:r>
            <a:r>
              <a:rPr sz="2400" dirty="0">
                <a:latin typeface="Arial"/>
                <a:cs typeface="Arial"/>
              </a:rPr>
              <a:t>the  callee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and any changes made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the  callee are </a:t>
            </a:r>
            <a:r>
              <a:rPr sz="2400" spc="-5" dirty="0">
                <a:latin typeface="Arial"/>
                <a:cs typeface="Arial"/>
              </a:rPr>
              <a:t>indirect references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actual </a:t>
            </a:r>
            <a:r>
              <a:rPr sz="2400" dirty="0">
                <a:latin typeface="Arial"/>
                <a:cs typeface="Arial"/>
              </a:rPr>
              <a:t>value in 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254"/>
              </a:spcBef>
              <a:buClr>
                <a:srgbClr val="CD3100"/>
              </a:buClr>
              <a:buChar char="•"/>
              <a:tabLst>
                <a:tab pos="1003300" algn="l"/>
              </a:tabLst>
            </a:pPr>
            <a:r>
              <a:rPr sz="2000" dirty="0">
                <a:latin typeface="Arial"/>
                <a:cs typeface="Arial"/>
              </a:rPr>
              <a:t>C++ - </a:t>
            </a:r>
            <a:r>
              <a:rPr sz="2000" spc="-5" dirty="0">
                <a:latin typeface="Arial"/>
                <a:cs typeface="Arial"/>
              </a:rPr>
              <a:t>call-by-value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call-by-reference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Parameter</a:t>
            </a:r>
            <a:r>
              <a:rPr spc="-110" dirty="0"/>
              <a:t> </a:t>
            </a:r>
            <a:r>
              <a:rPr dirty="0"/>
              <a:t>Passing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5" y="1538223"/>
            <a:ext cx="3771265" cy="334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var a,b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  <a:p>
            <a:pPr marL="292735" marR="114300">
              <a:lnSpc>
                <a:spcPct val="110000"/>
              </a:lnSpc>
            </a:pPr>
            <a:r>
              <a:rPr sz="2000" spc="-5" dirty="0">
                <a:latin typeface="Arial"/>
                <a:cs typeface="Arial"/>
              </a:rPr>
              <a:t>procedure swap(x,y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integer);  var t: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integer;</a:t>
            </a:r>
            <a:endParaRPr sz="2000">
              <a:latin typeface="Arial"/>
              <a:cs typeface="Arial"/>
            </a:endParaRPr>
          </a:p>
          <a:p>
            <a:pPr marL="12700" marR="5080" indent="280035">
              <a:lnSpc>
                <a:spcPct val="110000"/>
              </a:lnSpc>
              <a:tabLst>
                <a:tab pos="1054735" algn="l"/>
                <a:tab pos="3263265" algn="l"/>
              </a:tabLst>
            </a:pP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n	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;	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;  </a:t>
            </a:r>
            <a:r>
              <a:rPr sz="2000" spc="-5" dirty="0">
                <a:latin typeface="Arial"/>
                <a:cs typeface="Arial"/>
              </a:rPr>
              <a:t>begin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5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:=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	b </a:t>
            </a:r>
            <a:r>
              <a:rPr sz="2000" spc="-10" dirty="0">
                <a:latin typeface="Arial"/>
                <a:cs typeface="Arial"/>
              </a:rPr>
              <a:t>:=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2;</a:t>
            </a:r>
            <a:endParaRPr sz="2000">
              <a:latin typeface="Arial"/>
              <a:cs typeface="Arial"/>
            </a:endParaRPr>
          </a:p>
          <a:p>
            <a:pPr marL="12700" marR="2165985">
              <a:lnSpc>
                <a:spcPct val="110000"/>
              </a:lnSpc>
            </a:pPr>
            <a:r>
              <a:rPr sz="2000" spc="-5" dirty="0">
                <a:latin typeface="Arial"/>
                <a:cs typeface="Arial"/>
              </a:rPr>
              <a:t>swap(a,b);  </a:t>
            </a:r>
            <a:r>
              <a:rPr sz="2000" dirty="0">
                <a:latin typeface="Arial"/>
                <a:cs typeface="Arial"/>
              </a:rPr>
              <a:t>write ('a 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',a);</a:t>
            </a:r>
            <a:endParaRPr sz="2000">
              <a:latin typeface="Arial"/>
              <a:cs typeface="Arial"/>
            </a:endParaRPr>
          </a:p>
          <a:p>
            <a:pPr marL="12700" marR="2165985">
              <a:lnSpc>
                <a:spcPct val="110000"/>
              </a:lnSpc>
            </a:pPr>
            <a:r>
              <a:rPr sz="2000" dirty="0">
                <a:latin typeface="Arial"/>
                <a:cs typeface="Arial"/>
              </a:rPr>
              <a:t>write ('b 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',b);  end.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67112" y="4633912"/>
          <a:ext cx="3802377" cy="1559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451"/>
                <a:gridCol w="966215"/>
                <a:gridCol w="1505711"/>
              </a:tblGrid>
              <a:tr h="518159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value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reference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273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write(a)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write(b)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Call-by-value </a:t>
            </a:r>
            <a:r>
              <a:rPr dirty="0"/>
              <a:t>vs</a:t>
            </a:r>
            <a:r>
              <a:rPr spc="15" dirty="0"/>
              <a:t> </a:t>
            </a:r>
            <a:r>
              <a:rPr spc="-5" dirty="0"/>
              <a:t>Call-by-reference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2272648"/>
            <a:ext cx="7599680" cy="312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83820" indent="-608965">
              <a:lnSpc>
                <a:spcPct val="89900"/>
              </a:lnSpc>
              <a:buClr>
                <a:srgbClr val="CD3100"/>
              </a:buClr>
              <a:buAutoNum type="arabicPeriod" startAt="3"/>
              <a:tabLst>
                <a:tab pos="622300" algn="l"/>
                <a:tab pos="3672840" algn="l"/>
                <a:tab pos="5541645" algn="l"/>
              </a:tabLst>
            </a:pPr>
            <a:r>
              <a:rPr sz="2400" b="1" spc="-5" dirty="0">
                <a:solidFill>
                  <a:srgbClr val="3131FF"/>
                </a:solidFill>
                <a:latin typeface="Arial"/>
                <a:cs typeface="Arial"/>
              </a:rPr>
              <a:t>Call-by-value-result (copy-restore)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hybrid of  </a:t>
            </a:r>
            <a:r>
              <a:rPr sz="2400" dirty="0">
                <a:latin typeface="Arial"/>
                <a:cs typeface="Arial"/>
              </a:rPr>
              <a:t>call-by-value 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call-by-reference.	Data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copied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 </a:t>
            </a:r>
            <a:r>
              <a:rPr sz="2400" dirty="0">
                <a:latin typeface="Arial"/>
                <a:cs typeface="Arial"/>
              </a:rPr>
              <a:t> the </a:t>
            </a:r>
            <a:r>
              <a:rPr sz="2400" spc="-5" dirty="0">
                <a:latin typeface="Arial"/>
                <a:cs typeface="Arial"/>
              </a:rPr>
              <a:t>callee. </a:t>
            </a:r>
            <a:r>
              <a:rPr sz="2400" dirty="0">
                <a:latin typeface="Arial"/>
                <a:cs typeface="Arial"/>
              </a:rPr>
              <a:t>During the </a:t>
            </a:r>
            <a:r>
              <a:rPr sz="2400" spc="-5" dirty="0">
                <a:latin typeface="Arial"/>
                <a:cs typeface="Arial"/>
              </a:rPr>
              <a:t>call, changes do not affect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parameter.	After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call,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 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CD3100"/>
              </a:buClr>
              <a:buFont typeface="Arial"/>
              <a:buAutoNum type="arabicPeriod" startAt="3"/>
            </a:pPr>
            <a:endParaRPr sz="3250">
              <a:latin typeface="Times New Roman"/>
              <a:cs typeface="Times New Roman"/>
            </a:endParaRPr>
          </a:p>
          <a:p>
            <a:pPr marL="621665" marR="5080" indent="-608965">
              <a:lnSpc>
                <a:spcPct val="89800"/>
              </a:lnSpc>
              <a:buClr>
                <a:srgbClr val="CD3100"/>
              </a:buClr>
              <a:buAutoNum type="arabicPeriod" startAt="3"/>
              <a:tabLst>
                <a:tab pos="622300" algn="l"/>
                <a:tab pos="5775960" algn="l"/>
              </a:tabLst>
            </a:pPr>
            <a:r>
              <a:rPr sz="2400" b="1" spc="-5" dirty="0">
                <a:solidFill>
                  <a:srgbClr val="3131FF"/>
                </a:solidFill>
                <a:latin typeface="Arial"/>
                <a:cs typeface="Arial"/>
              </a:rPr>
              <a:t>Call-by-name </a:t>
            </a:r>
            <a:r>
              <a:rPr sz="2400" dirty="0">
                <a:latin typeface="Arial"/>
                <a:cs typeface="Arial"/>
              </a:rPr>
              <a:t>– the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dirty="0">
                <a:latin typeface="Arial"/>
                <a:cs typeface="Arial"/>
              </a:rPr>
              <a:t>parameter </a:t>
            </a:r>
            <a:r>
              <a:rPr sz="2400" spc="-5" dirty="0">
                <a:latin typeface="Arial"/>
                <a:cs typeface="Arial"/>
              </a:rPr>
              <a:t>is in-line  substituted  into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called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procedure.	</a:t>
            </a:r>
            <a:r>
              <a:rPr sz="2400" spc="-5" dirty="0">
                <a:latin typeface="Arial"/>
                <a:cs typeface="Arial"/>
              </a:rPr>
              <a:t>This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not evaluated until it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Parameter</a:t>
            </a:r>
            <a:r>
              <a:rPr spc="-110" dirty="0"/>
              <a:t> </a:t>
            </a:r>
            <a:r>
              <a:rPr dirty="0"/>
              <a:t>Passing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25" y="1562607"/>
            <a:ext cx="4019550" cy="288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var </a:t>
            </a:r>
            <a:r>
              <a:rPr sz="2000" dirty="0">
                <a:latin typeface="Arial"/>
                <a:cs typeface="Arial"/>
              </a:rPr>
              <a:t>a: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procedure foo(x: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integer);</a:t>
            </a:r>
            <a:endParaRPr sz="2000">
              <a:latin typeface="Arial"/>
              <a:cs typeface="Arial"/>
            </a:endParaRPr>
          </a:p>
          <a:p>
            <a:pPr marL="12700" marR="5080" indent="280035">
              <a:lnSpc>
                <a:spcPts val="2880"/>
              </a:lnSpc>
              <a:spcBef>
                <a:spcPts val="160"/>
              </a:spcBef>
              <a:tabLst>
                <a:tab pos="1054735" algn="l"/>
                <a:tab pos="3511550" algn="l"/>
              </a:tabLst>
            </a:pP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n	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1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;	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nd</a:t>
            </a:r>
            <a:r>
              <a:rPr sz="2000" dirty="0">
                <a:latin typeface="Arial"/>
                <a:cs typeface="Arial"/>
              </a:rPr>
              <a:t>;  </a:t>
            </a:r>
            <a:r>
              <a:rPr sz="2000" spc="-5" dirty="0">
                <a:latin typeface="Arial"/>
                <a:cs typeface="Arial"/>
              </a:rPr>
              <a:t>begin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:=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spc="-5" dirty="0">
                <a:latin typeface="Arial"/>
                <a:cs typeface="Arial"/>
              </a:rPr>
              <a:t>foo(a);</a:t>
            </a:r>
            <a:endParaRPr sz="2000">
              <a:latin typeface="Arial"/>
              <a:cs typeface="Arial"/>
            </a:endParaRPr>
          </a:p>
          <a:p>
            <a:pPr marL="12700" marR="2414270">
              <a:lnSpc>
                <a:spcPct val="1195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write ('a 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',a);  end.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0912" y="4405312"/>
          <a:ext cx="4774689" cy="104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451"/>
                <a:gridCol w="1940051"/>
                <a:gridCol w="1504187"/>
              </a:tblGrid>
              <a:tr h="518159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Value-result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reference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273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write(a)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Call-by-value-result </a:t>
            </a:r>
            <a:r>
              <a:rPr dirty="0"/>
              <a:t>vs.</a:t>
            </a:r>
            <a:r>
              <a:rPr spc="40" dirty="0"/>
              <a:t> </a:t>
            </a:r>
            <a:r>
              <a:rPr spc="-5" dirty="0"/>
              <a:t>Call-by-reference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7" y="1502561"/>
            <a:ext cx="3771265" cy="33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marR="114300" indent="-280670" algn="just">
              <a:lnSpc>
                <a:spcPct val="119700"/>
              </a:lnSpc>
            </a:pPr>
            <a:r>
              <a:rPr sz="2000" spc="-5" dirty="0">
                <a:latin typeface="Arial"/>
                <a:cs typeface="Arial"/>
              </a:rPr>
              <a:t>var </a:t>
            </a:r>
            <a:r>
              <a:rPr sz="2000" dirty="0">
                <a:latin typeface="Arial"/>
                <a:cs typeface="Arial"/>
              </a:rPr>
              <a:t>a : </a:t>
            </a:r>
            <a:r>
              <a:rPr sz="2000" spc="-5" dirty="0">
                <a:latin typeface="Arial"/>
                <a:cs typeface="Arial"/>
              </a:rPr>
              <a:t>array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integer; i: integer  procedure swap(x,y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integer);  var t: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integer;</a:t>
            </a:r>
            <a:endParaRPr sz="2000">
              <a:latin typeface="Arial"/>
              <a:cs typeface="Arial"/>
            </a:endParaRPr>
          </a:p>
          <a:p>
            <a:pPr marL="12700" marR="5080" indent="280035">
              <a:lnSpc>
                <a:spcPct val="120000"/>
              </a:lnSpc>
              <a:tabLst>
                <a:tab pos="1054735" algn="l"/>
                <a:tab pos="3263265" algn="l"/>
              </a:tabLst>
            </a:pP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n	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;	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;  </a:t>
            </a:r>
            <a:r>
              <a:rPr sz="2000" spc="-5" dirty="0">
                <a:latin typeface="Arial"/>
                <a:cs typeface="Arial"/>
              </a:rPr>
              <a:t>begin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:=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swap(i,a[i]);</a:t>
            </a:r>
            <a:endParaRPr sz="2000">
              <a:latin typeface="Arial"/>
              <a:cs typeface="Arial"/>
            </a:endParaRPr>
          </a:p>
          <a:p>
            <a:pPr marL="12700" marR="1501140">
              <a:lnSpc>
                <a:spcPts val="2880"/>
              </a:lnSpc>
              <a:spcBef>
                <a:spcPts val="160"/>
              </a:spcBef>
            </a:pPr>
            <a:r>
              <a:rPr sz="2000" dirty="0">
                <a:latin typeface="Arial"/>
                <a:cs typeface="Arial"/>
              </a:rPr>
              <a:t>write </a:t>
            </a:r>
            <a:r>
              <a:rPr sz="2000" spc="-5" dirty="0">
                <a:latin typeface="Arial"/>
                <a:cs typeface="Arial"/>
              </a:rPr>
              <a:t>(‘i,a[i]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’,i,a[i]);  end.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Call-by-name </a:t>
            </a:r>
            <a:r>
              <a:rPr dirty="0"/>
              <a:t>vs.</a:t>
            </a:r>
            <a:r>
              <a:rPr spc="10" dirty="0"/>
              <a:t> </a:t>
            </a:r>
            <a:r>
              <a:rPr spc="-5" dirty="0"/>
              <a:t>Call-by-reference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/>
              <a:t>Heap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621983"/>
            <a:ext cx="8305799" cy="3788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 marR="508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639445" algn="l"/>
              </a:tabLst>
            </a:pPr>
            <a:r>
              <a:rPr b="0" i="0" spc="5" dirty="0"/>
              <a:t>Heap </a:t>
            </a:r>
            <a:r>
              <a:rPr b="0" i="0" spc="-10" dirty="0"/>
              <a:t>is </a:t>
            </a:r>
            <a:r>
              <a:rPr b="0" i="0" dirty="0"/>
              <a:t>used for data that lives indefinitely or until the  program </a:t>
            </a:r>
            <a:r>
              <a:rPr b="0" i="0" spc="-5" dirty="0"/>
              <a:t>explicitly deletes</a:t>
            </a:r>
            <a:r>
              <a:rPr b="0" i="0" spc="-15" dirty="0"/>
              <a:t> </a:t>
            </a:r>
            <a:r>
              <a:rPr b="0" i="0" spc="-5" dirty="0"/>
              <a:t>it</a:t>
            </a:r>
          </a:p>
          <a:p>
            <a:pPr marL="639445" marR="85598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Char char="•"/>
              <a:tabLst>
                <a:tab pos="639445" algn="l"/>
              </a:tabLst>
            </a:pPr>
            <a:r>
              <a:rPr b="0" i="0" dirty="0"/>
              <a:t>Local variables become </a:t>
            </a:r>
            <a:r>
              <a:rPr b="0" i="0" spc="-5" dirty="0"/>
              <a:t>inaccessible when </a:t>
            </a:r>
            <a:r>
              <a:rPr b="0" i="0" dirty="0"/>
              <a:t>their  procedures</a:t>
            </a:r>
            <a:r>
              <a:rPr b="0" i="0" spc="-85" dirty="0"/>
              <a:t> </a:t>
            </a:r>
            <a:r>
              <a:rPr b="0" i="0" dirty="0"/>
              <a:t>end</a:t>
            </a:r>
          </a:p>
          <a:p>
            <a:pPr marL="639445" marR="296545" indent="-342900">
              <a:lnSpc>
                <a:spcPct val="100200"/>
              </a:lnSpc>
              <a:spcBef>
                <a:spcPts val="615"/>
              </a:spcBef>
              <a:buClr>
                <a:srgbClr val="CD3100"/>
              </a:buClr>
              <a:buChar char="•"/>
              <a:tabLst>
                <a:tab pos="639445" algn="l"/>
              </a:tabLst>
            </a:pPr>
            <a:r>
              <a:rPr b="0" i="0" dirty="0"/>
              <a:t>Many language enable us </a:t>
            </a:r>
            <a:r>
              <a:rPr b="0" i="0" spc="-5" dirty="0"/>
              <a:t>to </a:t>
            </a:r>
            <a:r>
              <a:rPr b="0" i="0" dirty="0"/>
              <a:t>create objects or other  data whose </a:t>
            </a:r>
            <a:r>
              <a:rPr b="0" i="0" spc="-5" dirty="0"/>
              <a:t>existence </a:t>
            </a:r>
            <a:r>
              <a:rPr b="0" i="0" dirty="0"/>
              <a:t>is not tied </a:t>
            </a:r>
            <a:r>
              <a:rPr b="0" i="0" spc="-5" dirty="0"/>
              <a:t>to </a:t>
            </a:r>
            <a:r>
              <a:rPr b="0" i="0" dirty="0"/>
              <a:t>their procedure  </a:t>
            </a:r>
            <a:r>
              <a:rPr b="0" i="0" spc="-5" dirty="0"/>
              <a:t>activations</a:t>
            </a:r>
          </a:p>
          <a:p>
            <a:pPr marL="1040130" marR="51435" indent="-287020">
              <a:lnSpc>
                <a:spcPts val="2870"/>
              </a:lnSpc>
              <a:spcBef>
                <a:spcPts val="675"/>
              </a:spcBef>
            </a:pPr>
            <a:r>
              <a:rPr sz="2400" b="0" i="0" dirty="0">
                <a:solidFill>
                  <a:srgbClr val="CD3100"/>
                </a:solidFill>
              </a:rPr>
              <a:t>– </a:t>
            </a:r>
            <a:r>
              <a:rPr sz="2400" b="0" i="0" dirty="0"/>
              <a:t>In </a:t>
            </a:r>
            <a:r>
              <a:rPr sz="2400" b="0" i="0" spc="-5" dirty="0"/>
              <a:t>C++/Java we can create objects using </a:t>
            </a:r>
            <a:r>
              <a:rPr sz="2400" b="0" i="0" dirty="0">
                <a:latin typeface="Arial"/>
                <a:cs typeface="Arial"/>
              </a:rPr>
              <a:t>new </a:t>
            </a:r>
            <a:r>
              <a:rPr sz="2400" b="0" i="0" spc="-5" dirty="0"/>
              <a:t>keyword  and </a:t>
            </a:r>
            <a:r>
              <a:rPr sz="2400" b="0" i="0" dirty="0"/>
              <a:t>may </a:t>
            </a:r>
            <a:r>
              <a:rPr sz="2400" b="0" i="0" spc="-5" dirty="0"/>
              <a:t>be passed </a:t>
            </a:r>
            <a:r>
              <a:rPr sz="2400" b="0" i="0" dirty="0"/>
              <a:t>to </a:t>
            </a:r>
            <a:r>
              <a:rPr sz="2400" b="0" i="0" spc="-5" dirty="0"/>
              <a:t>other</a:t>
            </a:r>
            <a:r>
              <a:rPr sz="2400" b="0" i="0" spc="20" dirty="0"/>
              <a:t> </a:t>
            </a:r>
            <a:r>
              <a:rPr sz="2400" b="0" i="0" spc="-5" dirty="0"/>
              <a:t>procedures</a:t>
            </a:r>
            <a:endParaRPr sz="2400" b="0" i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Heap</a:t>
            </a:r>
            <a:r>
              <a:rPr spc="-11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62607"/>
            <a:ext cx="8264525" cy="417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Memory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Manager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Allocates and </a:t>
            </a:r>
            <a:r>
              <a:rPr sz="2400" dirty="0">
                <a:latin typeface="Arial"/>
                <a:cs typeface="Arial"/>
              </a:rPr>
              <a:t>deallocates </a:t>
            </a:r>
            <a:r>
              <a:rPr sz="2400" spc="-5" dirty="0">
                <a:latin typeface="Arial"/>
                <a:cs typeface="Arial"/>
              </a:rPr>
              <a:t>space within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heap.</a:t>
            </a:r>
            <a:endParaRPr sz="2400">
              <a:latin typeface="Arial"/>
              <a:cs typeface="Arial"/>
            </a:endParaRPr>
          </a:p>
          <a:p>
            <a:pPr marL="756285" marR="310515" lvl="1" indent="-286385">
              <a:lnSpc>
                <a:spcPts val="2870"/>
              </a:lnSpc>
              <a:spcBef>
                <a:spcPts val="68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Serves as an interface between application programs  and </a:t>
            </a:r>
            <a:r>
              <a:rPr sz="2400" dirty="0">
                <a:latin typeface="Arial"/>
                <a:cs typeface="Arial"/>
              </a:rPr>
              <a:t>operating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marR="648970" lvl="1" indent="-286385">
              <a:lnSpc>
                <a:spcPts val="2870"/>
              </a:lnSpc>
              <a:spcBef>
                <a:spcPts val="58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languages that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deallocate space  </a:t>
            </a:r>
            <a:r>
              <a:rPr sz="2400" dirty="0">
                <a:latin typeface="Arial"/>
                <a:cs typeface="Arial"/>
              </a:rPr>
              <a:t>manually MM </a:t>
            </a:r>
            <a:r>
              <a:rPr sz="2400" spc="-5" dirty="0">
                <a:latin typeface="Arial"/>
                <a:cs typeface="Arial"/>
              </a:rPr>
              <a:t>is responsible </a:t>
            </a:r>
            <a:r>
              <a:rPr sz="2400" dirty="0">
                <a:latin typeface="Arial"/>
                <a:cs typeface="Arial"/>
              </a:rPr>
              <a:t>for implementing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Garbage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Collector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Responsible for </a:t>
            </a:r>
            <a:r>
              <a:rPr sz="2400" spc="-5" dirty="0">
                <a:latin typeface="Arial"/>
                <a:cs typeface="Arial"/>
              </a:rPr>
              <a:t>finding spaces </a:t>
            </a:r>
            <a:r>
              <a:rPr sz="2400" dirty="0">
                <a:latin typeface="Arial"/>
                <a:cs typeface="Arial"/>
              </a:rPr>
              <a:t>within the </a:t>
            </a:r>
            <a:r>
              <a:rPr sz="2400" spc="-5" dirty="0">
                <a:latin typeface="Arial"/>
                <a:cs typeface="Arial"/>
              </a:rPr>
              <a:t>heap that </a:t>
            </a:r>
            <a:r>
              <a:rPr sz="2400" dirty="0">
                <a:latin typeface="Arial"/>
                <a:cs typeface="Arial"/>
              </a:rPr>
              <a:t>are 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longer </a:t>
            </a:r>
            <a:r>
              <a:rPr sz="2400" spc="-5" dirty="0">
                <a:latin typeface="Arial"/>
                <a:cs typeface="Arial"/>
              </a:rPr>
              <a:t>used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program and </a:t>
            </a:r>
            <a:r>
              <a:rPr sz="2400" dirty="0">
                <a:latin typeface="Arial"/>
                <a:cs typeface="Arial"/>
              </a:rPr>
              <a:t>the deallocate them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GC </a:t>
            </a:r>
            <a:r>
              <a:rPr sz="2400" spc="-5" dirty="0">
                <a:latin typeface="Arial"/>
                <a:cs typeface="Arial"/>
              </a:rPr>
              <a:t>is an important subsystem of </a:t>
            </a:r>
            <a:r>
              <a:rPr sz="2400" dirty="0">
                <a:latin typeface="Arial"/>
                <a:cs typeface="Arial"/>
              </a:rPr>
              <a:t>the memory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</a:t>
            </a:r>
            <a:r>
              <a:rPr spc="-70" dirty="0"/>
              <a:t> </a:t>
            </a:r>
            <a:r>
              <a:rPr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8" y="1562607"/>
            <a:ext cx="8258809" cy="404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Keeps </a:t>
            </a:r>
            <a:r>
              <a:rPr sz="2600" spc="-5" dirty="0">
                <a:latin typeface="Arial"/>
                <a:cs typeface="Arial"/>
              </a:rPr>
              <a:t>track </a:t>
            </a:r>
            <a:r>
              <a:rPr sz="2600" dirty="0">
                <a:latin typeface="Arial"/>
                <a:cs typeface="Arial"/>
              </a:rPr>
              <a:t>of all the free space in heap storage at all  times.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Two basic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functions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Allocation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155700" marR="405765" lvl="2" indent="-228600">
              <a:lnSpc>
                <a:spcPts val="2630"/>
              </a:lnSpc>
              <a:spcBef>
                <a:spcPts val="630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response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some </a:t>
            </a:r>
            <a:r>
              <a:rPr sz="2200" dirty="0">
                <a:latin typeface="Arial"/>
                <a:cs typeface="Arial"/>
              </a:rPr>
              <a:t>request MM produces </a:t>
            </a:r>
            <a:r>
              <a:rPr sz="2200" spc="-5" dirty="0">
                <a:latin typeface="Arial"/>
                <a:cs typeface="Arial"/>
              </a:rPr>
              <a:t>a chunk </a:t>
            </a:r>
            <a:r>
              <a:rPr sz="2200" dirty="0">
                <a:latin typeface="Arial"/>
                <a:cs typeface="Arial"/>
              </a:rPr>
              <a:t>of  </a:t>
            </a:r>
            <a:r>
              <a:rPr sz="2200" spc="-5" dirty="0">
                <a:latin typeface="Arial"/>
                <a:cs typeface="Arial"/>
              </a:rPr>
              <a:t>contiguous heap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memory</a:t>
            </a:r>
            <a:endParaRPr sz="2200">
              <a:latin typeface="Arial"/>
              <a:cs typeface="Arial"/>
            </a:endParaRPr>
          </a:p>
          <a:p>
            <a:pPr marL="1155700" marR="140970" lvl="2" indent="-228600">
              <a:lnSpc>
                <a:spcPct val="100000"/>
              </a:lnSpc>
              <a:spcBef>
                <a:spcPts val="440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If not </a:t>
            </a:r>
            <a:r>
              <a:rPr sz="2200" spc="-5" dirty="0">
                <a:latin typeface="Arial"/>
                <a:cs typeface="Arial"/>
              </a:rPr>
              <a:t>possible then </a:t>
            </a:r>
            <a:r>
              <a:rPr sz="2200" dirty="0">
                <a:latin typeface="Arial"/>
                <a:cs typeface="Arial"/>
              </a:rPr>
              <a:t>seeks to </a:t>
            </a:r>
            <a:r>
              <a:rPr sz="2200" spc="-5" dirty="0">
                <a:latin typeface="Arial"/>
                <a:cs typeface="Arial"/>
              </a:rPr>
              <a:t>increase heap </a:t>
            </a:r>
            <a:r>
              <a:rPr sz="2200" dirty="0">
                <a:latin typeface="Arial"/>
                <a:cs typeface="Arial"/>
              </a:rPr>
              <a:t>storage from  </a:t>
            </a:r>
            <a:r>
              <a:rPr sz="2200" spc="-5" dirty="0">
                <a:latin typeface="Arial"/>
                <a:cs typeface="Arial"/>
              </a:rPr>
              <a:t>virtual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memory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Deallocation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35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MM </a:t>
            </a:r>
            <a:r>
              <a:rPr sz="2200" spc="-5" dirty="0">
                <a:latin typeface="Arial"/>
                <a:cs typeface="Arial"/>
              </a:rPr>
              <a:t>returns deallocated space </a:t>
            </a:r>
            <a:r>
              <a:rPr sz="2200" dirty="0">
                <a:latin typeface="Arial"/>
                <a:cs typeface="Arial"/>
              </a:rPr>
              <a:t>to the </a:t>
            </a:r>
            <a:r>
              <a:rPr sz="2200" spc="-5" dirty="0">
                <a:latin typeface="Arial"/>
                <a:cs typeface="Arial"/>
              </a:rPr>
              <a:t>pool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free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307" y="2008631"/>
            <a:ext cx="257683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latin typeface="Arial"/>
                <a:cs typeface="Arial"/>
              </a:rPr>
              <a:t>var </a:t>
            </a:r>
            <a:r>
              <a:rPr sz="1500" dirty="0">
                <a:latin typeface="Arial"/>
                <a:cs typeface="Arial"/>
              </a:rPr>
              <a:t>a: </a:t>
            </a:r>
            <a:r>
              <a:rPr sz="1500" spc="-5" dirty="0">
                <a:latin typeface="Arial"/>
                <a:cs typeface="Arial"/>
              </a:rPr>
              <a:t>array </a:t>
            </a:r>
            <a:r>
              <a:rPr sz="1500" dirty="0">
                <a:latin typeface="Arial"/>
                <a:cs typeface="Arial"/>
              </a:rPr>
              <a:t>[0 </a:t>
            </a:r>
            <a:r>
              <a:rPr sz="1500" spc="-5" dirty="0">
                <a:latin typeface="Arial"/>
                <a:cs typeface="Arial"/>
              </a:rPr>
              <a:t>.. 10]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integer;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308" y="4937757"/>
            <a:ext cx="3322954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procedure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dirty="0">
                <a:latin typeface="Arial"/>
                <a:cs typeface="Arial"/>
              </a:rPr>
              <a:t>begin </a:t>
            </a:r>
            <a:r>
              <a:rPr sz="1500" b="1" spc="-5" dirty="0">
                <a:solidFill>
                  <a:srgbClr val="FF3100"/>
                </a:solidFill>
                <a:latin typeface="Arial"/>
                <a:cs typeface="Arial"/>
              </a:rPr>
              <a:t>readarray</a:t>
            </a:r>
            <a:r>
              <a:rPr sz="1500" spc="-5" dirty="0">
                <a:solidFill>
                  <a:srgbClr val="FF3100"/>
                </a:solidFill>
                <a:latin typeface="Arial"/>
                <a:cs typeface="Arial"/>
              </a:rPr>
              <a:t>(); </a:t>
            </a:r>
            <a:r>
              <a:rPr sz="1500" b="1" spc="-5" dirty="0">
                <a:solidFill>
                  <a:srgbClr val="FF3100"/>
                </a:solidFill>
                <a:latin typeface="Arial"/>
                <a:cs typeface="Arial"/>
              </a:rPr>
              <a:t>quicksort</a:t>
            </a:r>
            <a:r>
              <a:rPr sz="1500" spc="-5" dirty="0">
                <a:solidFill>
                  <a:srgbClr val="FF3100"/>
                </a:solidFill>
                <a:latin typeface="Arial"/>
                <a:cs typeface="Arial"/>
              </a:rPr>
              <a:t>(1,9);</a:t>
            </a:r>
            <a:r>
              <a:rPr sz="1500" spc="-40" dirty="0">
                <a:solidFill>
                  <a:srgbClr val="FF31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end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237" y="2305621"/>
          <a:ext cx="5638797" cy="2590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799"/>
                <a:gridCol w="990599"/>
                <a:gridCol w="2057399"/>
              </a:tblGrid>
              <a:tr h="838199">
                <a:tc>
                  <a:txBody>
                    <a:bodyPr/>
                    <a:lstStyle/>
                    <a:p>
                      <a:pPr marL="59055">
                        <a:lnSpc>
                          <a:spcPts val="154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procedure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readarray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i: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begin …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a[i]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399"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partition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(y,z: integer):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 marR="2064385">
                        <a:lnSpc>
                          <a:spcPct val="120000"/>
                        </a:lnSpc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i,j,x,v: integer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begin …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9">
                <a:tc gridSpan="3">
                  <a:txBody>
                    <a:bodyPr/>
                    <a:lstStyle/>
                    <a:p>
                      <a:pPr marL="59055">
                        <a:lnSpc>
                          <a:spcPts val="158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procedure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(m,n: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i: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begin i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:=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partition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(m,n);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(m,i-1);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(i+1,n)</a:t>
                      </a:r>
                      <a:r>
                        <a:rPr sz="1500" spc="-1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6800" y="1929383"/>
            <a:ext cx="5791200" cy="3733800"/>
          </a:xfrm>
          <a:custGeom>
            <a:avLst/>
            <a:gdLst/>
            <a:ahLst/>
            <a:cxnLst/>
            <a:rect l="l" t="t" r="r" b="b"/>
            <a:pathLst>
              <a:path w="5791200" h="3733800">
                <a:moveTo>
                  <a:pt x="0" y="0"/>
                </a:moveTo>
                <a:lnTo>
                  <a:pt x="0" y="3733799"/>
                </a:lnTo>
                <a:lnTo>
                  <a:pt x="5791199" y="3733799"/>
                </a:lnTo>
                <a:lnTo>
                  <a:pt x="5791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0776" y="2205037"/>
            <a:ext cx="2101786" cy="2277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9137" y="2402330"/>
            <a:ext cx="40322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9805" y="3723130"/>
            <a:ext cx="59245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quicksort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36" y="2402330"/>
            <a:ext cx="69850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readarray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4536" y="3697730"/>
            <a:ext cx="62865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partition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Example: Call</a:t>
            </a:r>
            <a:r>
              <a:rPr spc="-85" dirty="0"/>
              <a:t> </a:t>
            </a:r>
            <a:r>
              <a:rPr spc="-5" dirty="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</a:t>
            </a:r>
            <a:r>
              <a:rPr spc="-70" dirty="0"/>
              <a:t> </a:t>
            </a:r>
            <a:r>
              <a:rPr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8" y="1562607"/>
            <a:ext cx="8298815" cy="443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MM would be </a:t>
            </a:r>
            <a:r>
              <a:rPr sz="2600" spc="-5" dirty="0">
                <a:latin typeface="Arial"/>
                <a:cs typeface="Arial"/>
              </a:rPr>
              <a:t>simpler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if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requests </a:t>
            </a:r>
            <a:r>
              <a:rPr sz="2400" spc="-5" dirty="0">
                <a:latin typeface="Arial"/>
                <a:cs typeface="Arial"/>
              </a:rPr>
              <a:t>were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sized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ts val="2870"/>
              </a:lnSpc>
              <a:spcBef>
                <a:spcPts val="68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Storage </a:t>
            </a:r>
            <a:r>
              <a:rPr sz="2400" dirty="0">
                <a:latin typeface="Arial"/>
                <a:cs typeface="Arial"/>
              </a:rPr>
              <a:t>were </a:t>
            </a:r>
            <a:r>
              <a:rPr sz="2400" spc="-5" dirty="0">
                <a:latin typeface="Arial"/>
                <a:cs typeface="Arial"/>
              </a:rPr>
              <a:t>released in first-allocated first-deallocated  style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D3100"/>
              </a:buClr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3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BUT!! </a:t>
            </a:r>
            <a:r>
              <a:rPr sz="2600" dirty="0">
                <a:latin typeface="Arial"/>
                <a:cs typeface="Arial"/>
              </a:rPr>
              <a:t>None is </a:t>
            </a:r>
            <a:r>
              <a:rPr sz="2600" spc="-5" dirty="0">
                <a:latin typeface="Arial"/>
                <a:cs typeface="Arial"/>
              </a:rPr>
              <a:t>possible </a:t>
            </a:r>
            <a:r>
              <a:rPr sz="2600" dirty="0">
                <a:latin typeface="Arial"/>
                <a:cs typeface="Arial"/>
              </a:rPr>
              <a:t>in most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languages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MM should be prepared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Serve </a:t>
            </a:r>
            <a:r>
              <a:rPr sz="2400" dirty="0">
                <a:latin typeface="Arial"/>
                <a:cs typeface="Arial"/>
              </a:rPr>
              <a:t>requests </a:t>
            </a:r>
            <a:r>
              <a:rPr sz="2400" spc="-5" dirty="0">
                <a:latin typeface="Arial"/>
                <a:cs typeface="Arial"/>
              </a:rPr>
              <a:t>in any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Serve </a:t>
            </a:r>
            <a:r>
              <a:rPr sz="2400" dirty="0">
                <a:latin typeface="Arial"/>
                <a:cs typeface="Arial"/>
              </a:rPr>
              <a:t>requests </a:t>
            </a:r>
            <a:r>
              <a:rPr sz="2400" spc="-5" dirty="0">
                <a:latin typeface="Arial"/>
                <a:cs typeface="Arial"/>
              </a:rPr>
              <a:t>of any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Properties of Memory</a:t>
            </a:r>
            <a:r>
              <a:rPr spc="-75" dirty="0"/>
              <a:t> </a:t>
            </a:r>
            <a:r>
              <a:rPr spc="-5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40" y="1562607"/>
            <a:ext cx="8041640" cy="474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Desired </a:t>
            </a:r>
            <a:r>
              <a:rPr sz="2600" spc="-5" dirty="0">
                <a:latin typeface="Arial"/>
                <a:cs typeface="Arial"/>
              </a:rPr>
              <a:t>properties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MM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Space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35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Should minimize </a:t>
            </a:r>
            <a:r>
              <a:rPr sz="2200" dirty="0">
                <a:latin typeface="Arial"/>
                <a:cs typeface="Arial"/>
              </a:rPr>
              <a:t>the total </a:t>
            </a:r>
            <a:r>
              <a:rPr sz="2200" spc="-5" dirty="0">
                <a:latin typeface="Arial"/>
                <a:cs typeface="Arial"/>
              </a:rPr>
              <a:t>heap spaced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needed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Can be achieved </a:t>
            </a:r>
            <a:r>
              <a:rPr sz="220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minimizing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fragmentation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Should </a:t>
            </a:r>
            <a:r>
              <a:rPr sz="2200" dirty="0">
                <a:latin typeface="Arial"/>
                <a:cs typeface="Arial"/>
              </a:rPr>
              <a:t>make </a:t>
            </a:r>
            <a:r>
              <a:rPr sz="2200" spc="-5" dirty="0">
                <a:latin typeface="Arial"/>
                <a:cs typeface="Arial"/>
              </a:rPr>
              <a:t>good use </a:t>
            </a:r>
            <a:r>
              <a:rPr sz="2200" dirty="0">
                <a:latin typeface="Arial"/>
                <a:cs typeface="Arial"/>
              </a:rPr>
              <a:t>of the </a:t>
            </a:r>
            <a:r>
              <a:rPr sz="2200" spc="-5" dirty="0">
                <a:latin typeface="Arial"/>
                <a:cs typeface="Arial"/>
              </a:rPr>
              <a:t>memory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allow </a:t>
            </a:r>
            <a:r>
              <a:rPr sz="2200" dirty="0">
                <a:latin typeface="Arial"/>
                <a:cs typeface="Arial"/>
              </a:rPr>
              <a:t>program  to </a:t>
            </a:r>
            <a:r>
              <a:rPr sz="2200" spc="-5" dirty="0">
                <a:latin typeface="Arial"/>
                <a:cs typeface="Arial"/>
              </a:rPr>
              <a:t>run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faster</a:t>
            </a:r>
            <a:endParaRPr sz="2200">
              <a:latin typeface="Arial"/>
              <a:cs typeface="Arial"/>
            </a:endParaRPr>
          </a:p>
          <a:p>
            <a:pPr marL="1155065" marR="473709" lvl="2" indent="-227965">
              <a:lnSpc>
                <a:spcPts val="263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Should </a:t>
            </a:r>
            <a:r>
              <a:rPr sz="2200" dirty="0">
                <a:latin typeface="Arial"/>
                <a:cs typeface="Arial"/>
              </a:rPr>
              <a:t>take </a:t>
            </a:r>
            <a:r>
              <a:rPr sz="2200" spc="-5" dirty="0">
                <a:latin typeface="Arial"/>
                <a:cs typeface="Arial"/>
              </a:rPr>
              <a:t>advantage </a:t>
            </a:r>
            <a:r>
              <a:rPr sz="2200" spc="5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‘locality’ characteristics </a:t>
            </a:r>
            <a:r>
              <a:rPr sz="2200" dirty="0">
                <a:latin typeface="Arial"/>
                <a:cs typeface="Arial"/>
              </a:rPr>
              <a:t>of  </a:t>
            </a:r>
            <a:r>
              <a:rPr sz="2200" spc="-5" dirty="0"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Low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Overhead</a:t>
            </a:r>
            <a:endParaRPr sz="2400">
              <a:latin typeface="Arial"/>
              <a:cs typeface="Arial"/>
            </a:endParaRPr>
          </a:p>
          <a:p>
            <a:pPr marL="1155700" marR="502920" lvl="2" indent="-228600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Allocation </a:t>
            </a:r>
            <a:r>
              <a:rPr sz="2200" spc="-1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deallocation operations should be as  </a:t>
            </a:r>
            <a:r>
              <a:rPr sz="2200" dirty="0">
                <a:latin typeface="Arial"/>
                <a:cs typeface="Arial"/>
              </a:rPr>
              <a:t>efficient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possible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</a:t>
            </a:r>
            <a:r>
              <a:rPr spc="-45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5949693"/>
            <a:ext cx="7520305" cy="115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Registers are managed </a:t>
            </a:r>
            <a:r>
              <a:rPr sz="1800" b="1" dirty="0">
                <a:latin typeface="Arial"/>
                <a:cs typeface="Arial"/>
              </a:rPr>
              <a:t>by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generated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1800" b="1" spc="-10" dirty="0">
                <a:latin typeface="Arial"/>
                <a:cs typeface="Arial"/>
              </a:rPr>
              <a:t>All </a:t>
            </a:r>
            <a:r>
              <a:rPr sz="1800" b="1" spc="-5" dirty="0">
                <a:latin typeface="Arial"/>
                <a:cs typeface="Arial"/>
              </a:rPr>
              <a:t>other levels </a:t>
            </a:r>
            <a:r>
              <a:rPr sz="1800" b="1" spc="-10" dirty="0">
                <a:latin typeface="Arial"/>
                <a:cs typeface="Arial"/>
              </a:rPr>
              <a:t>are </a:t>
            </a:r>
            <a:r>
              <a:rPr sz="1800" b="1" spc="-5" dirty="0">
                <a:latin typeface="Arial"/>
                <a:cs typeface="Arial"/>
              </a:rPr>
              <a:t>managed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automatically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960"/>
              </a:lnSpc>
              <a:spcBef>
                <a:spcPts val="459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With </a:t>
            </a:r>
            <a:r>
              <a:rPr sz="1800" b="1" spc="-10" dirty="0">
                <a:latin typeface="Arial"/>
                <a:cs typeface="Arial"/>
              </a:rPr>
              <a:t>each </a:t>
            </a:r>
            <a:r>
              <a:rPr sz="1800" b="1" spc="-5" dirty="0">
                <a:latin typeface="Arial"/>
                <a:cs typeface="Arial"/>
              </a:rPr>
              <a:t>memory access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machine searches </a:t>
            </a:r>
            <a:r>
              <a:rPr sz="1800" b="1" spc="-10" dirty="0">
                <a:latin typeface="Arial"/>
                <a:cs typeface="Arial"/>
              </a:rPr>
              <a:t>each level </a:t>
            </a:r>
            <a:r>
              <a:rPr sz="1800" b="1" dirty="0">
                <a:latin typeface="Arial"/>
                <a:cs typeface="Arial"/>
              </a:rPr>
              <a:t>of the  </a:t>
            </a:r>
            <a:r>
              <a:rPr sz="1800" b="1" spc="-5" dirty="0">
                <a:latin typeface="Arial"/>
                <a:cs typeface="Arial"/>
              </a:rPr>
              <a:t>memory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succession starting from the lowest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4759" y="1970532"/>
            <a:ext cx="2156460" cy="3556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Virtual Memory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(Disk)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0188" y="2808731"/>
            <a:ext cx="2158365" cy="3556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Physical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7139" y="3646932"/>
            <a:ext cx="2158365" cy="3556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2nd-Level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4091" y="4485132"/>
            <a:ext cx="2158365" cy="3556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1st-Level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1044" y="5323332"/>
            <a:ext cx="2158365" cy="3556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Registers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(Processor)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6591" y="2351531"/>
            <a:ext cx="128270" cy="457200"/>
          </a:xfrm>
          <a:custGeom>
            <a:avLst/>
            <a:gdLst/>
            <a:ahLst/>
            <a:cxnLst/>
            <a:rect l="l" t="t" r="r" b="b"/>
            <a:pathLst>
              <a:path w="128270" h="457200">
                <a:moveTo>
                  <a:pt x="128015" y="126491"/>
                </a:moveTo>
                <a:lnTo>
                  <a:pt x="64007" y="0"/>
                </a:lnTo>
                <a:lnTo>
                  <a:pt x="0" y="126491"/>
                </a:lnTo>
                <a:lnTo>
                  <a:pt x="54863" y="126491"/>
                </a:lnTo>
                <a:lnTo>
                  <a:pt x="54863" y="114299"/>
                </a:lnTo>
                <a:lnTo>
                  <a:pt x="73151" y="114299"/>
                </a:lnTo>
                <a:lnTo>
                  <a:pt x="73151" y="126491"/>
                </a:lnTo>
                <a:lnTo>
                  <a:pt x="128015" y="126491"/>
                </a:lnTo>
                <a:close/>
              </a:path>
              <a:path w="128270" h="457200">
                <a:moveTo>
                  <a:pt x="128015" y="329183"/>
                </a:moveTo>
                <a:lnTo>
                  <a:pt x="0" y="329183"/>
                </a:lnTo>
                <a:lnTo>
                  <a:pt x="54863" y="438911"/>
                </a:lnTo>
                <a:lnTo>
                  <a:pt x="54863" y="342899"/>
                </a:lnTo>
                <a:lnTo>
                  <a:pt x="73151" y="342899"/>
                </a:lnTo>
                <a:lnTo>
                  <a:pt x="73151" y="438911"/>
                </a:lnTo>
                <a:lnTo>
                  <a:pt x="128015" y="329183"/>
                </a:lnTo>
                <a:close/>
              </a:path>
              <a:path w="128270" h="457200">
                <a:moveTo>
                  <a:pt x="73151" y="126491"/>
                </a:moveTo>
                <a:lnTo>
                  <a:pt x="73151" y="114299"/>
                </a:lnTo>
                <a:lnTo>
                  <a:pt x="54863" y="114299"/>
                </a:lnTo>
                <a:lnTo>
                  <a:pt x="54863" y="126491"/>
                </a:lnTo>
                <a:lnTo>
                  <a:pt x="73151" y="126491"/>
                </a:lnTo>
                <a:close/>
              </a:path>
              <a:path w="128270" h="457200">
                <a:moveTo>
                  <a:pt x="73151" y="329183"/>
                </a:moveTo>
                <a:lnTo>
                  <a:pt x="73151" y="126491"/>
                </a:lnTo>
                <a:lnTo>
                  <a:pt x="54863" y="126491"/>
                </a:lnTo>
                <a:lnTo>
                  <a:pt x="54863" y="329183"/>
                </a:lnTo>
                <a:lnTo>
                  <a:pt x="73151" y="329183"/>
                </a:lnTo>
                <a:close/>
              </a:path>
              <a:path w="128270" h="457200">
                <a:moveTo>
                  <a:pt x="73151" y="438911"/>
                </a:moveTo>
                <a:lnTo>
                  <a:pt x="73151" y="342899"/>
                </a:lnTo>
                <a:lnTo>
                  <a:pt x="54863" y="342899"/>
                </a:lnTo>
                <a:lnTo>
                  <a:pt x="54863" y="438911"/>
                </a:lnTo>
                <a:lnTo>
                  <a:pt x="64007" y="457199"/>
                </a:lnTo>
                <a:lnTo>
                  <a:pt x="73151" y="438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6591" y="3169919"/>
            <a:ext cx="128270" cy="457200"/>
          </a:xfrm>
          <a:custGeom>
            <a:avLst/>
            <a:gdLst/>
            <a:ahLst/>
            <a:cxnLst/>
            <a:rect l="l" t="t" r="r" b="b"/>
            <a:pathLst>
              <a:path w="128270" h="457200">
                <a:moveTo>
                  <a:pt x="128015" y="128015"/>
                </a:moveTo>
                <a:lnTo>
                  <a:pt x="64007" y="0"/>
                </a:lnTo>
                <a:lnTo>
                  <a:pt x="0" y="128015"/>
                </a:lnTo>
                <a:lnTo>
                  <a:pt x="54863" y="128015"/>
                </a:lnTo>
                <a:lnTo>
                  <a:pt x="54863" y="114299"/>
                </a:lnTo>
                <a:lnTo>
                  <a:pt x="73151" y="114299"/>
                </a:lnTo>
                <a:lnTo>
                  <a:pt x="73151" y="128015"/>
                </a:lnTo>
                <a:lnTo>
                  <a:pt x="128015" y="128015"/>
                </a:lnTo>
                <a:close/>
              </a:path>
              <a:path w="128270" h="457200">
                <a:moveTo>
                  <a:pt x="128015" y="330707"/>
                </a:moveTo>
                <a:lnTo>
                  <a:pt x="0" y="330707"/>
                </a:lnTo>
                <a:lnTo>
                  <a:pt x="54863" y="439129"/>
                </a:lnTo>
                <a:lnTo>
                  <a:pt x="54863" y="342899"/>
                </a:lnTo>
                <a:lnTo>
                  <a:pt x="73151" y="342899"/>
                </a:lnTo>
                <a:lnTo>
                  <a:pt x="73151" y="439129"/>
                </a:lnTo>
                <a:lnTo>
                  <a:pt x="128015" y="330707"/>
                </a:lnTo>
                <a:close/>
              </a:path>
              <a:path w="128270" h="457200">
                <a:moveTo>
                  <a:pt x="73151" y="128015"/>
                </a:moveTo>
                <a:lnTo>
                  <a:pt x="73151" y="114299"/>
                </a:lnTo>
                <a:lnTo>
                  <a:pt x="54863" y="114299"/>
                </a:lnTo>
                <a:lnTo>
                  <a:pt x="54863" y="128015"/>
                </a:lnTo>
                <a:lnTo>
                  <a:pt x="73151" y="128015"/>
                </a:lnTo>
                <a:close/>
              </a:path>
              <a:path w="128270" h="457200">
                <a:moveTo>
                  <a:pt x="73151" y="330707"/>
                </a:moveTo>
                <a:lnTo>
                  <a:pt x="73151" y="128015"/>
                </a:lnTo>
                <a:lnTo>
                  <a:pt x="54863" y="128015"/>
                </a:lnTo>
                <a:lnTo>
                  <a:pt x="54863" y="330707"/>
                </a:lnTo>
                <a:lnTo>
                  <a:pt x="73151" y="330707"/>
                </a:lnTo>
                <a:close/>
              </a:path>
              <a:path w="128270" h="457200">
                <a:moveTo>
                  <a:pt x="73151" y="439129"/>
                </a:moveTo>
                <a:lnTo>
                  <a:pt x="73151" y="342899"/>
                </a:lnTo>
                <a:lnTo>
                  <a:pt x="54863" y="342899"/>
                </a:lnTo>
                <a:lnTo>
                  <a:pt x="54863" y="439129"/>
                </a:lnTo>
                <a:lnTo>
                  <a:pt x="64007" y="457199"/>
                </a:lnTo>
                <a:lnTo>
                  <a:pt x="73151" y="4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6591" y="4003547"/>
            <a:ext cx="128270" cy="457200"/>
          </a:xfrm>
          <a:custGeom>
            <a:avLst/>
            <a:gdLst/>
            <a:ahLst/>
            <a:cxnLst/>
            <a:rect l="l" t="t" r="r" b="b"/>
            <a:pathLst>
              <a:path w="128270" h="457200">
                <a:moveTo>
                  <a:pt x="128015" y="126491"/>
                </a:moveTo>
                <a:lnTo>
                  <a:pt x="64007" y="0"/>
                </a:lnTo>
                <a:lnTo>
                  <a:pt x="0" y="126491"/>
                </a:lnTo>
                <a:lnTo>
                  <a:pt x="54863" y="126491"/>
                </a:lnTo>
                <a:lnTo>
                  <a:pt x="54863" y="114299"/>
                </a:lnTo>
                <a:lnTo>
                  <a:pt x="73151" y="114299"/>
                </a:lnTo>
                <a:lnTo>
                  <a:pt x="73151" y="126491"/>
                </a:lnTo>
                <a:lnTo>
                  <a:pt x="128015" y="126491"/>
                </a:lnTo>
                <a:close/>
              </a:path>
              <a:path w="128270" h="457200">
                <a:moveTo>
                  <a:pt x="128015" y="330707"/>
                </a:moveTo>
                <a:lnTo>
                  <a:pt x="0" y="330707"/>
                </a:lnTo>
                <a:lnTo>
                  <a:pt x="54863" y="439129"/>
                </a:lnTo>
                <a:lnTo>
                  <a:pt x="54863" y="342899"/>
                </a:lnTo>
                <a:lnTo>
                  <a:pt x="73151" y="342899"/>
                </a:lnTo>
                <a:lnTo>
                  <a:pt x="73151" y="439129"/>
                </a:lnTo>
                <a:lnTo>
                  <a:pt x="128015" y="330707"/>
                </a:lnTo>
                <a:close/>
              </a:path>
              <a:path w="128270" h="457200">
                <a:moveTo>
                  <a:pt x="73151" y="126491"/>
                </a:moveTo>
                <a:lnTo>
                  <a:pt x="73151" y="114299"/>
                </a:lnTo>
                <a:lnTo>
                  <a:pt x="54863" y="114299"/>
                </a:lnTo>
                <a:lnTo>
                  <a:pt x="54863" y="126491"/>
                </a:lnTo>
                <a:lnTo>
                  <a:pt x="73151" y="126491"/>
                </a:lnTo>
                <a:close/>
              </a:path>
              <a:path w="128270" h="457200">
                <a:moveTo>
                  <a:pt x="73151" y="330707"/>
                </a:moveTo>
                <a:lnTo>
                  <a:pt x="73151" y="126491"/>
                </a:lnTo>
                <a:lnTo>
                  <a:pt x="54863" y="126491"/>
                </a:lnTo>
                <a:lnTo>
                  <a:pt x="54863" y="330707"/>
                </a:lnTo>
                <a:lnTo>
                  <a:pt x="73151" y="330707"/>
                </a:lnTo>
                <a:close/>
              </a:path>
              <a:path w="128270" h="457200">
                <a:moveTo>
                  <a:pt x="73151" y="439129"/>
                </a:moveTo>
                <a:lnTo>
                  <a:pt x="73151" y="342899"/>
                </a:lnTo>
                <a:lnTo>
                  <a:pt x="54863" y="342899"/>
                </a:lnTo>
                <a:lnTo>
                  <a:pt x="54863" y="439129"/>
                </a:lnTo>
                <a:lnTo>
                  <a:pt x="64007" y="457199"/>
                </a:lnTo>
                <a:lnTo>
                  <a:pt x="73151" y="4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6591" y="4837176"/>
            <a:ext cx="128270" cy="457200"/>
          </a:xfrm>
          <a:custGeom>
            <a:avLst/>
            <a:gdLst/>
            <a:ahLst/>
            <a:cxnLst/>
            <a:rect l="l" t="t" r="r" b="b"/>
            <a:pathLst>
              <a:path w="128270" h="457200">
                <a:moveTo>
                  <a:pt x="128015" y="126491"/>
                </a:moveTo>
                <a:lnTo>
                  <a:pt x="64007" y="0"/>
                </a:lnTo>
                <a:lnTo>
                  <a:pt x="0" y="126491"/>
                </a:lnTo>
                <a:lnTo>
                  <a:pt x="54863" y="126491"/>
                </a:lnTo>
                <a:lnTo>
                  <a:pt x="54863" y="114299"/>
                </a:lnTo>
                <a:lnTo>
                  <a:pt x="73151" y="114299"/>
                </a:lnTo>
                <a:lnTo>
                  <a:pt x="73151" y="126491"/>
                </a:lnTo>
                <a:lnTo>
                  <a:pt x="128015" y="126491"/>
                </a:lnTo>
                <a:close/>
              </a:path>
              <a:path w="128270" h="457200">
                <a:moveTo>
                  <a:pt x="128015" y="330707"/>
                </a:moveTo>
                <a:lnTo>
                  <a:pt x="0" y="330707"/>
                </a:lnTo>
                <a:lnTo>
                  <a:pt x="54863" y="439129"/>
                </a:lnTo>
                <a:lnTo>
                  <a:pt x="54863" y="342899"/>
                </a:lnTo>
                <a:lnTo>
                  <a:pt x="73151" y="342899"/>
                </a:lnTo>
                <a:lnTo>
                  <a:pt x="73151" y="439129"/>
                </a:lnTo>
                <a:lnTo>
                  <a:pt x="128015" y="330707"/>
                </a:lnTo>
                <a:close/>
              </a:path>
              <a:path w="128270" h="457200">
                <a:moveTo>
                  <a:pt x="73151" y="126491"/>
                </a:moveTo>
                <a:lnTo>
                  <a:pt x="73151" y="114299"/>
                </a:lnTo>
                <a:lnTo>
                  <a:pt x="54863" y="114299"/>
                </a:lnTo>
                <a:lnTo>
                  <a:pt x="54863" y="126491"/>
                </a:lnTo>
                <a:lnTo>
                  <a:pt x="73151" y="126491"/>
                </a:lnTo>
                <a:close/>
              </a:path>
              <a:path w="128270" h="457200">
                <a:moveTo>
                  <a:pt x="73151" y="330707"/>
                </a:moveTo>
                <a:lnTo>
                  <a:pt x="73151" y="126491"/>
                </a:lnTo>
                <a:lnTo>
                  <a:pt x="54863" y="126491"/>
                </a:lnTo>
                <a:lnTo>
                  <a:pt x="54863" y="330707"/>
                </a:lnTo>
                <a:lnTo>
                  <a:pt x="73151" y="330707"/>
                </a:lnTo>
                <a:close/>
              </a:path>
              <a:path w="128270" h="457200">
                <a:moveTo>
                  <a:pt x="73151" y="439129"/>
                </a:moveTo>
                <a:lnTo>
                  <a:pt x="73151" y="342899"/>
                </a:lnTo>
                <a:lnTo>
                  <a:pt x="54863" y="342899"/>
                </a:lnTo>
                <a:lnTo>
                  <a:pt x="54863" y="439129"/>
                </a:lnTo>
                <a:lnTo>
                  <a:pt x="64007" y="457199"/>
                </a:lnTo>
                <a:lnTo>
                  <a:pt x="73151" y="4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9939" y="1411223"/>
            <a:ext cx="146050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Typical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9603" y="1961387"/>
            <a:ext cx="74549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&gt; 2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9855" y="2875786"/>
            <a:ext cx="128206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256</a:t>
            </a:r>
            <a:r>
              <a:rPr sz="1800" spc="-5" dirty="0">
                <a:latin typeface="Arial"/>
                <a:cs typeface="Arial"/>
              </a:rPr>
              <a:t>MB-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GB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2047" y="3698746"/>
            <a:ext cx="125603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128</a:t>
            </a:r>
            <a:r>
              <a:rPr sz="1800" spc="-5" dirty="0">
                <a:latin typeface="Arial"/>
                <a:cs typeface="Arial"/>
              </a:rPr>
              <a:t>KB-</a:t>
            </a:r>
            <a:r>
              <a:rPr sz="1800" spc="-10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1859" y="4523230"/>
            <a:ext cx="121793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16</a:t>
            </a:r>
            <a:r>
              <a:rPr sz="1800" spc="-5" dirty="0">
                <a:latin typeface="Arial"/>
                <a:cs typeface="Arial"/>
              </a:rPr>
              <a:t>KB-</a:t>
            </a:r>
            <a:r>
              <a:rPr sz="1800" spc="-10" dirty="0">
                <a:latin typeface="Arial"/>
                <a:cs typeface="Arial"/>
              </a:rPr>
              <a:t>64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8538" y="5347713"/>
            <a:ext cx="100266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4724" y="1417332"/>
            <a:ext cx="240093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Typical Access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0440" y="1965971"/>
            <a:ext cx="85026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3-15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2424" y="2880371"/>
            <a:ext cx="110363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100-150ns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0440" y="3704855"/>
            <a:ext cx="85026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40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6</a:t>
            </a:r>
            <a:r>
              <a:rPr sz="1800" spc="5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2924" y="4527814"/>
            <a:ext cx="72263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5-10ns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9040" y="5352298"/>
            <a:ext cx="39306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Fragmentation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61591"/>
            <a:ext cx="5300980" cy="336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004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Variable-sized chunks </a:t>
            </a:r>
            <a:r>
              <a:rPr sz="2200" dirty="0">
                <a:latin typeface="Arial"/>
                <a:cs typeface="Arial"/>
              </a:rPr>
              <a:t>of memory are  </a:t>
            </a:r>
            <a:r>
              <a:rPr sz="2200" spc="-5" dirty="0">
                <a:latin typeface="Arial"/>
                <a:cs typeface="Arial"/>
              </a:rPr>
              <a:t>allocated.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Some </a:t>
            </a:r>
            <a:r>
              <a:rPr sz="2200" dirty="0">
                <a:latin typeface="Arial"/>
                <a:cs typeface="Arial"/>
              </a:rPr>
              <a:t>chunks </a:t>
            </a:r>
            <a:r>
              <a:rPr sz="2200" spc="-5" dirty="0">
                <a:latin typeface="Arial"/>
                <a:cs typeface="Arial"/>
              </a:rPr>
              <a:t>are freed </a:t>
            </a:r>
            <a:r>
              <a:rPr sz="2200" dirty="0">
                <a:latin typeface="Arial"/>
                <a:cs typeface="Arial"/>
              </a:rPr>
              <a:t>(in more-or-less  random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order).</a:t>
            </a:r>
            <a:endParaRPr sz="2200">
              <a:latin typeface="Arial"/>
              <a:cs typeface="Arial"/>
            </a:endParaRPr>
          </a:p>
          <a:p>
            <a:pPr marL="355600" marR="865505" indent="-342900">
              <a:lnSpc>
                <a:spcPts val="263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resulting free space become  </a:t>
            </a:r>
            <a:r>
              <a:rPr sz="2200" dirty="0">
                <a:latin typeface="Arial"/>
                <a:cs typeface="Arial"/>
              </a:rPr>
              <a:t>“fragmented”.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Need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allocate more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space?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Adequate space 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available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</a:pPr>
            <a:r>
              <a:rPr sz="2200" dirty="0">
                <a:latin typeface="Arial"/>
                <a:cs typeface="Arial"/>
              </a:rPr>
              <a:t>... but it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not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contiguous!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377685"/>
            <a:ext cx="534416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Even </a:t>
            </a:r>
            <a:r>
              <a:rPr sz="2200" dirty="0"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holes are larger than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request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…. We need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split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hole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15"/>
              </a:spcBef>
            </a:pPr>
            <a:r>
              <a:rPr sz="2200" spc="-5" dirty="0">
                <a:latin typeface="Arial"/>
                <a:cs typeface="Arial"/>
              </a:rPr>
              <a:t>…. Creating yet </a:t>
            </a:r>
            <a:r>
              <a:rPr sz="2200" dirty="0">
                <a:latin typeface="Arial"/>
                <a:cs typeface="Arial"/>
              </a:rPr>
              <a:t>smaller</a:t>
            </a:r>
            <a:r>
              <a:rPr sz="2200" spc="-5" dirty="0">
                <a:latin typeface="Arial"/>
                <a:cs typeface="Arial"/>
              </a:rPr>
              <a:t> hole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1676400"/>
            <a:ext cx="856488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0" y="1618488"/>
            <a:ext cx="896111" cy="3791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400" y="3086100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614679" h="76200">
                <a:moveTo>
                  <a:pt x="614171" y="38099"/>
                </a:moveTo>
                <a:lnTo>
                  <a:pt x="612647" y="35051"/>
                </a:lnTo>
                <a:lnTo>
                  <a:pt x="6095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609599" y="42671"/>
                </a:lnTo>
                <a:lnTo>
                  <a:pt x="612647" y="41147"/>
                </a:lnTo>
                <a:lnTo>
                  <a:pt x="614171" y="38099"/>
                </a:lnTo>
                <a:close/>
              </a:path>
              <a:path w="6146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91088" y="3117594"/>
            <a:ext cx="57721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Ho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Fragmentation</a:t>
            </a:r>
            <a:r>
              <a:rPr spc="-40" dirty="0"/>
              <a:t> </a:t>
            </a:r>
            <a:r>
              <a:rPr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62607"/>
            <a:ext cx="7941309" cy="436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Control how the </a:t>
            </a:r>
            <a:r>
              <a:rPr sz="2600" spc="5" dirty="0">
                <a:latin typeface="Arial"/>
                <a:cs typeface="Arial"/>
              </a:rPr>
              <a:t>MM </a:t>
            </a:r>
            <a:r>
              <a:rPr sz="2600" dirty="0">
                <a:latin typeface="Arial"/>
                <a:cs typeface="Arial"/>
              </a:rPr>
              <a:t>places new </a:t>
            </a:r>
            <a:r>
              <a:rPr sz="2600" spc="-5" dirty="0">
                <a:latin typeface="Arial"/>
                <a:cs typeface="Arial"/>
              </a:rPr>
              <a:t>objects </a:t>
            </a:r>
            <a:r>
              <a:rPr sz="2600" spc="-10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heap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Best-Fit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Algorithm</a:t>
            </a:r>
            <a:endParaRPr sz="2600">
              <a:latin typeface="Arial"/>
              <a:cs typeface="Arial"/>
            </a:endParaRPr>
          </a:p>
          <a:p>
            <a:pPr marL="756285" marR="920750" lvl="1" indent="-286385">
              <a:lnSpc>
                <a:spcPts val="2870"/>
              </a:lnSpc>
              <a:spcBef>
                <a:spcPts val="6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Allocate the requested </a:t>
            </a:r>
            <a:r>
              <a:rPr sz="2400" dirty="0">
                <a:latin typeface="Arial"/>
                <a:cs typeface="Arial"/>
              </a:rPr>
              <a:t>memory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smallest  </a:t>
            </a:r>
            <a:r>
              <a:rPr sz="2400" dirty="0">
                <a:latin typeface="Arial"/>
                <a:cs typeface="Arial"/>
              </a:rPr>
              <a:t>available hole </a:t>
            </a:r>
            <a:r>
              <a:rPr sz="2400" spc="-5" dirty="0">
                <a:latin typeface="Arial"/>
                <a:cs typeface="Arial"/>
              </a:rPr>
              <a:t>that is large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enough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Spares </a:t>
            </a:r>
            <a:r>
              <a:rPr sz="2400" dirty="0">
                <a:latin typeface="Arial"/>
                <a:cs typeface="Arial"/>
              </a:rPr>
              <a:t>larger </a:t>
            </a:r>
            <a:r>
              <a:rPr sz="2400" spc="-5" dirty="0">
                <a:latin typeface="Arial"/>
                <a:cs typeface="Arial"/>
              </a:rPr>
              <a:t>holes for subsequent larger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Good </a:t>
            </a:r>
            <a:r>
              <a:rPr sz="2400" spc="-5" dirty="0">
                <a:latin typeface="Arial"/>
                <a:cs typeface="Arial"/>
              </a:rPr>
              <a:t>strategy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real-life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First-Fit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Algorithm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Object </a:t>
            </a:r>
            <a:r>
              <a:rPr sz="2400" spc="-5" dirty="0">
                <a:latin typeface="Arial"/>
                <a:cs typeface="Arial"/>
              </a:rPr>
              <a:t>is placed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first hole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which it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fits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Takes less time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place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Overall </a:t>
            </a:r>
            <a:r>
              <a:rPr sz="2400" dirty="0">
                <a:latin typeface="Arial"/>
                <a:cs typeface="Arial"/>
              </a:rPr>
              <a:t>performance </a:t>
            </a:r>
            <a:r>
              <a:rPr sz="2400" spc="-5" dirty="0">
                <a:latin typeface="Arial"/>
                <a:cs typeface="Arial"/>
              </a:rPr>
              <a:t>is inferior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best-fit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Problems with Manual</a:t>
            </a:r>
            <a:r>
              <a:rPr spc="-70" dirty="0"/>
              <a:t> </a:t>
            </a:r>
            <a:r>
              <a:rPr spc="-5" dirty="0"/>
              <a:t>Deallocation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28" y="1562607"/>
            <a:ext cx="8278495" cy="389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buClr>
                <a:srgbClr val="CD3100"/>
              </a:buClr>
              <a:buChar char="•"/>
              <a:tabLst>
                <a:tab pos="507365" algn="l"/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Two </a:t>
            </a:r>
            <a:r>
              <a:rPr sz="2600" spc="-5" dirty="0">
                <a:latin typeface="Arial"/>
                <a:cs typeface="Arial"/>
              </a:rPr>
              <a:t>common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mistakes</a:t>
            </a:r>
            <a:endParaRPr sz="26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AutoNum type="arabicPeriod"/>
              <a:tabLst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Memory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Leak</a:t>
            </a:r>
            <a:endParaRPr sz="2400">
              <a:latin typeface="Arial"/>
              <a:cs typeface="Arial"/>
            </a:endParaRPr>
          </a:p>
          <a:p>
            <a:pPr marL="1346200" lvl="2" indent="-419100">
              <a:lnSpc>
                <a:spcPct val="100000"/>
              </a:lnSpc>
              <a:spcBef>
                <a:spcPts val="535"/>
              </a:spcBef>
              <a:buClr>
                <a:srgbClr val="CD3100"/>
              </a:buClr>
              <a:buChar char="•"/>
              <a:tabLst>
                <a:tab pos="1346200" algn="l"/>
              </a:tabLst>
            </a:pPr>
            <a:r>
              <a:rPr sz="2200" spc="-5" dirty="0">
                <a:latin typeface="Arial"/>
                <a:cs typeface="Arial"/>
              </a:rPr>
              <a:t>Failing ever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delete data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5" dirty="0">
                <a:latin typeface="Arial"/>
                <a:cs typeface="Arial"/>
              </a:rPr>
              <a:t>will never be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referenced</a:t>
            </a:r>
            <a:endParaRPr sz="2200">
              <a:latin typeface="Arial"/>
              <a:cs typeface="Arial"/>
            </a:endParaRPr>
          </a:p>
          <a:p>
            <a:pPr marL="1346200" marR="749300" lvl="2" indent="-4191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1346200" algn="l"/>
              </a:tabLst>
            </a:pPr>
            <a:r>
              <a:rPr sz="2200" spc="-5" dirty="0">
                <a:latin typeface="Arial"/>
                <a:cs typeface="Arial"/>
              </a:rPr>
              <a:t>Slow down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program due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increased </a:t>
            </a:r>
            <a:r>
              <a:rPr sz="2200" dirty="0">
                <a:latin typeface="Arial"/>
                <a:cs typeface="Arial"/>
              </a:rPr>
              <a:t>memory  </a:t>
            </a:r>
            <a:r>
              <a:rPr sz="2200" spc="-5" dirty="0">
                <a:latin typeface="Arial"/>
                <a:cs typeface="Arial"/>
              </a:rPr>
              <a:t>usage</a:t>
            </a:r>
            <a:endParaRPr sz="2200">
              <a:latin typeface="Arial"/>
              <a:cs typeface="Arial"/>
            </a:endParaRPr>
          </a:p>
          <a:p>
            <a:pPr marL="1346200" marR="5080" lvl="2" indent="-419100">
              <a:lnSpc>
                <a:spcPts val="263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1346200" algn="l"/>
              </a:tabLst>
            </a:pPr>
            <a:r>
              <a:rPr sz="2200" spc="-5" dirty="0">
                <a:latin typeface="Arial"/>
                <a:cs typeface="Arial"/>
              </a:rPr>
              <a:t>Critical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long </a:t>
            </a:r>
            <a:r>
              <a:rPr sz="2200" dirty="0">
                <a:latin typeface="Arial"/>
                <a:cs typeface="Arial"/>
              </a:rPr>
              <a:t>running/nonstop program </a:t>
            </a:r>
            <a:r>
              <a:rPr sz="2200" spc="-5" dirty="0">
                <a:latin typeface="Arial"/>
                <a:cs typeface="Arial"/>
              </a:rPr>
              <a:t>such </a:t>
            </a:r>
            <a:r>
              <a:rPr sz="2200" dirty="0">
                <a:latin typeface="Arial"/>
                <a:cs typeface="Arial"/>
              </a:rPr>
              <a:t>as </a:t>
            </a:r>
            <a:r>
              <a:rPr sz="2200" spc="-5" dirty="0">
                <a:latin typeface="Arial"/>
                <a:cs typeface="Arial"/>
              </a:rPr>
              <a:t>OS or  server</a:t>
            </a:r>
            <a:endParaRPr sz="2200">
              <a:latin typeface="Arial"/>
              <a:cs typeface="Arial"/>
            </a:endParaRPr>
          </a:p>
          <a:p>
            <a:pPr marL="1346200" lvl="2" indent="-419100">
              <a:lnSpc>
                <a:spcPct val="100000"/>
              </a:lnSpc>
              <a:spcBef>
                <a:spcPts val="440"/>
              </a:spcBef>
              <a:buClr>
                <a:srgbClr val="CD3100"/>
              </a:buClr>
              <a:buChar char="•"/>
              <a:tabLst>
                <a:tab pos="1346200" algn="l"/>
              </a:tabLst>
            </a:pPr>
            <a:r>
              <a:rPr sz="2200" spc="-5" dirty="0">
                <a:latin typeface="Arial"/>
                <a:cs typeface="Arial"/>
              </a:rPr>
              <a:t>Does </a:t>
            </a:r>
            <a:r>
              <a:rPr sz="2200" dirty="0">
                <a:latin typeface="Arial"/>
                <a:cs typeface="Arial"/>
              </a:rPr>
              <a:t>not affect </a:t>
            </a:r>
            <a:r>
              <a:rPr sz="2200" spc="-5" dirty="0">
                <a:latin typeface="Arial"/>
                <a:cs typeface="Arial"/>
              </a:rPr>
              <a:t>program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correctness</a:t>
            </a:r>
            <a:endParaRPr sz="2200">
              <a:latin typeface="Arial"/>
              <a:cs typeface="Arial"/>
            </a:endParaRPr>
          </a:p>
          <a:p>
            <a:pPr marL="1346200" lvl="2" indent="-4191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1346200" algn="l"/>
              </a:tabLst>
            </a:pPr>
            <a:r>
              <a:rPr sz="2200" spc="-5" dirty="0">
                <a:latin typeface="Arial"/>
                <a:cs typeface="Arial"/>
              </a:rPr>
              <a:t>Automatic </a:t>
            </a:r>
            <a:r>
              <a:rPr sz="2200" dirty="0">
                <a:latin typeface="Arial"/>
                <a:cs typeface="Arial"/>
              </a:rPr>
              <a:t>garbage </a:t>
            </a:r>
            <a:r>
              <a:rPr sz="2200" spc="-5" dirty="0">
                <a:latin typeface="Arial"/>
                <a:cs typeface="Arial"/>
              </a:rPr>
              <a:t>collection </a:t>
            </a:r>
            <a:r>
              <a:rPr sz="2200" dirty="0">
                <a:latin typeface="Arial"/>
                <a:cs typeface="Arial"/>
              </a:rPr>
              <a:t>gets </a:t>
            </a:r>
            <a:r>
              <a:rPr sz="2200" spc="-5" dirty="0">
                <a:latin typeface="Arial"/>
                <a:cs typeface="Arial"/>
              </a:rPr>
              <a:t>rid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</a:t>
            </a:r>
            <a:endParaRPr sz="22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84"/>
              </a:spcBef>
              <a:tabLst>
                <a:tab pos="1764664" algn="l"/>
              </a:tabLst>
            </a:pPr>
            <a:r>
              <a:rPr sz="2000"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Even the program may use more memory than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necessary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Problems with Manual</a:t>
            </a:r>
            <a:r>
              <a:rPr spc="-70" dirty="0"/>
              <a:t> </a:t>
            </a:r>
            <a:r>
              <a:rPr spc="-5" dirty="0"/>
              <a:t>Deallocation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1845" indent="-495300">
              <a:lnSpc>
                <a:spcPct val="100000"/>
              </a:lnSpc>
              <a:buClr>
                <a:srgbClr val="CD3100"/>
              </a:buClr>
              <a:buChar char="•"/>
              <a:tabLst>
                <a:tab pos="791210" algn="l"/>
                <a:tab pos="791845" algn="l"/>
              </a:tabLst>
            </a:pPr>
            <a:r>
              <a:rPr dirty="0"/>
              <a:t>Two </a:t>
            </a:r>
            <a:r>
              <a:rPr spc="-5" dirty="0"/>
              <a:t>common</a:t>
            </a:r>
            <a:r>
              <a:rPr spc="-70" dirty="0"/>
              <a:t> </a:t>
            </a:r>
            <a:r>
              <a:rPr spc="-5" dirty="0"/>
              <a:t>mistakes</a:t>
            </a:r>
          </a:p>
          <a:p>
            <a:pPr marL="1210945" lvl="1" indent="-457200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AutoNum type="arabicPeriod" startAt="2"/>
              <a:tabLst>
                <a:tab pos="1210945" algn="l"/>
              </a:tabLst>
            </a:pPr>
            <a:r>
              <a:rPr sz="2400" dirty="0">
                <a:latin typeface="Arial"/>
                <a:cs typeface="Arial"/>
              </a:rPr>
              <a:t>Dangling </a:t>
            </a:r>
            <a:r>
              <a:rPr sz="2400" spc="-5" dirty="0">
                <a:latin typeface="Arial"/>
                <a:cs typeface="Arial"/>
              </a:rPr>
              <a:t>Pointer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1630045" marR="207645" lvl="2" indent="-419100">
              <a:lnSpc>
                <a:spcPts val="2630"/>
              </a:lnSpc>
              <a:spcBef>
                <a:spcPts val="630"/>
              </a:spcBef>
              <a:buClr>
                <a:srgbClr val="CD3100"/>
              </a:buClr>
              <a:buChar char="•"/>
              <a:tabLst>
                <a:tab pos="1630045" algn="l"/>
              </a:tabLst>
            </a:pPr>
            <a:r>
              <a:rPr sz="2200" spc="-5" dirty="0">
                <a:latin typeface="Arial"/>
                <a:cs typeface="Arial"/>
              </a:rPr>
              <a:t>Delete some storage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try </a:t>
            </a:r>
            <a:r>
              <a:rPr sz="2200" dirty="0">
                <a:latin typeface="Arial"/>
                <a:cs typeface="Arial"/>
              </a:rPr>
              <a:t>to refer to the </a:t>
            </a:r>
            <a:r>
              <a:rPr sz="2200" spc="-5" dirty="0">
                <a:latin typeface="Arial"/>
                <a:cs typeface="Arial"/>
              </a:rPr>
              <a:t>data in </a:t>
            </a:r>
            <a:r>
              <a:rPr sz="2200" dirty="0">
                <a:latin typeface="Arial"/>
                <a:cs typeface="Arial"/>
              </a:rPr>
              <a:t>the  </a:t>
            </a:r>
            <a:r>
              <a:rPr sz="2200" spc="-5" dirty="0">
                <a:latin typeface="Arial"/>
                <a:cs typeface="Arial"/>
              </a:rPr>
              <a:t>deallocated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storage</a:t>
            </a:r>
            <a:endParaRPr sz="2200">
              <a:latin typeface="Arial"/>
              <a:cs typeface="Arial"/>
            </a:endParaRPr>
          </a:p>
          <a:p>
            <a:pPr marL="1630045" marR="22860" lvl="2" indent="-419100">
              <a:lnSpc>
                <a:spcPct val="100000"/>
              </a:lnSpc>
              <a:spcBef>
                <a:spcPts val="440"/>
              </a:spcBef>
              <a:buClr>
                <a:srgbClr val="CD3100"/>
              </a:buClr>
              <a:buChar char="•"/>
              <a:tabLst>
                <a:tab pos="1630045" algn="l"/>
              </a:tabLst>
            </a:pPr>
            <a:r>
              <a:rPr sz="2200" spc="-5" dirty="0">
                <a:latin typeface="Arial"/>
                <a:cs typeface="Arial"/>
              </a:rPr>
              <a:t>Once </a:t>
            </a:r>
            <a:r>
              <a:rPr sz="2200" dirty="0">
                <a:latin typeface="Arial"/>
                <a:cs typeface="Arial"/>
              </a:rPr>
              <a:t>the freed </a:t>
            </a:r>
            <a:r>
              <a:rPr sz="2200" spc="-5" dirty="0">
                <a:latin typeface="Arial"/>
                <a:cs typeface="Arial"/>
              </a:rPr>
              <a:t>storage is reallocated any </a:t>
            </a:r>
            <a:r>
              <a:rPr sz="2200" dirty="0">
                <a:latin typeface="Arial"/>
                <a:cs typeface="Arial"/>
              </a:rPr>
              <a:t>read, </a:t>
            </a:r>
            <a:r>
              <a:rPr sz="2200" spc="-5" dirty="0">
                <a:latin typeface="Arial"/>
                <a:cs typeface="Arial"/>
              </a:rPr>
              <a:t>write or  deallocation via dangling pointer can produce </a:t>
            </a:r>
            <a:r>
              <a:rPr sz="2200" dirty="0">
                <a:latin typeface="Arial"/>
                <a:cs typeface="Arial"/>
              </a:rPr>
              <a:t>random  effects</a:t>
            </a:r>
            <a:endParaRPr sz="2200">
              <a:latin typeface="Arial"/>
              <a:cs typeface="Arial"/>
            </a:endParaRPr>
          </a:p>
          <a:p>
            <a:pPr marL="1630045" marR="5080" lvl="2" indent="-4191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1630045" algn="l"/>
              </a:tabLst>
            </a:pPr>
            <a:r>
              <a:rPr sz="2200" spc="-5" dirty="0">
                <a:latin typeface="Arial"/>
                <a:cs typeface="Arial"/>
              </a:rPr>
              <a:t>Dereferencing a dangling pointer </a:t>
            </a:r>
            <a:r>
              <a:rPr sz="2200" dirty="0">
                <a:latin typeface="Arial"/>
                <a:cs typeface="Arial"/>
              </a:rPr>
              <a:t>creates </a:t>
            </a:r>
            <a:r>
              <a:rPr sz="2200" spc="-5" dirty="0">
                <a:latin typeface="Arial"/>
                <a:cs typeface="Arial"/>
              </a:rPr>
              <a:t>program </a:t>
            </a:r>
            <a:r>
              <a:rPr sz="2200" dirty="0">
                <a:latin typeface="Arial"/>
                <a:cs typeface="Arial"/>
              </a:rPr>
              <a:t>error  </a:t>
            </a:r>
            <a:r>
              <a:rPr sz="2200" spc="-5" dirty="0">
                <a:latin typeface="Arial"/>
                <a:cs typeface="Arial"/>
              </a:rPr>
              <a:t>hard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debug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Tree/ Call</a:t>
            </a:r>
            <a:r>
              <a:rPr spc="-105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62607"/>
            <a:ext cx="8207375" cy="425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17195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We </a:t>
            </a:r>
            <a:r>
              <a:rPr sz="2600" spc="-5" dirty="0">
                <a:latin typeface="Arial"/>
                <a:cs typeface="Arial"/>
              </a:rPr>
              <a:t>can </a:t>
            </a:r>
            <a:r>
              <a:rPr sz="2600" dirty="0">
                <a:latin typeface="Arial"/>
                <a:cs typeface="Arial"/>
              </a:rPr>
              <a:t>use a tree (called </a:t>
            </a:r>
            <a:r>
              <a:rPr sz="2600" b="1" dirty="0">
                <a:latin typeface="Arial"/>
                <a:cs typeface="Arial"/>
              </a:rPr>
              <a:t>activation </a:t>
            </a:r>
            <a:r>
              <a:rPr sz="2600" b="1" spc="-5" dirty="0">
                <a:latin typeface="Arial"/>
                <a:cs typeface="Arial"/>
              </a:rPr>
              <a:t>tree</a:t>
            </a:r>
            <a:r>
              <a:rPr sz="2600" spc="-5" dirty="0">
                <a:latin typeface="Arial"/>
                <a:cs typeface="Arial"/>
              </a:rPr>
              <a:t>) to </a:t>
            </a:r>
            <a:r>
              <a:rPr sz="2600" dirty="0">
                <a:latin typeface="Arial"/>
                <a:cs typeface="Arial"/>
              </a:rPr>
              <a:t>show  the </a:t>
            </a:r>
            <a:r>
              <a:rPr sz="2600" spc="5" dirty="0">
                <a:latin typeface="Arial"/>
                <a:cs typeface="Arial"/>
              </a:rPr>
              <a:t>way </a:t>
            </a:r>
            <a:r>
              <a:rPr sz="2600" dirty="0">
                <a:latin typeface="Arial"/>
                <a:cs typeface="Arial"/>
              </a:rPr>
              <a:t>control enters and </a:t>
            </a:r>
            <a:r>
              <a:rPr sz="2600" spc="-5" dirty="0">
                <a:latin typeface="Arial"/>
                <a:cs typeface="Arial"/>
              </a:rPr>
              <a:t>leaves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activations.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an activation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tree: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node represents </a:t>
            </a:r>
            <a:r>
              <a:rPr sz="2400" spc="-5" dirty="0">
                <a:latin typeface="Arial"/>
                <a:cs typeface="Arial"/>
              </a:rPr>
              <a:t>an activation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procedure.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root represents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main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756285" marR="598170" lvl="1" indent="-286385">
              <a:lnSpc>
                <a:spcPts val="2870"/>
              </a:lnSpc>
              <a:spcBef>
                <a:spcPts val="68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node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parent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iff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control  flows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131FF"/>
                </a:solidFill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875"/>
              </a:lnSpc>
              <a:spcBef>
                <a:spcPts val="48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node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 left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iff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lifetime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75"/>
              </a:lnSpc>
            </a:pPr>
            <a:r>
              <a:rPr sz="2400" spc="-5" dirty="0">
                <a:latin typeface="Arial"/>
                <a:cs typeface="Arial"/>
              </a:rPr>
              <a:t>occurs before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lifetime 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131FF"/>
                </a:solidFill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Tree</a:t>
            </a:r>
            <a:r>
              <a:rPr spc="-8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78218"/>
            <a:ext cx="3677285" cy="323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825" marR="1099185" indent="-365760">
              <a:lnSpc>
                <a:spcPct val="109600"/>
              </a:lnSpc>
            </a:pPr>
            <a:r>
              <a:rPr sz="2400" spc="-5" dirty="0">
                <a:latin typeface="Courier New"/>
                <a:cs typeface="Courier New"/>
              </a:rPr>
              <a:t>program main;  procedure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s;</a:t>
            </a:r>
            <a:endParaRPr sz="2400">
              <a:latin typeface="Courier New"/>
              <a:cs typeface="Courier New"/>
            </a:endParaRPr>
          </a:p>
          <a:p>
            <a:pPr marL="377825" marR="370840" indent="365760">
              <a:lnSpc>
                <a:spcPct val="109600"/>
              </a:lnSpc>
              <a:spcBef>
                <a:spcPts val="10"/>
              </a:spcBef>
            </a:pPr>
            <a:r>
              <a:rPr sz="2400" spc="-10" dirty="0">
                <a:latin typeface="Courier New"/>
                <a:cs typeface="Courier New"/>
              </a:rPr>
              <a:t>begin </a:t>
            </a:r>
            <a:r>
              <a:rPr sz="2400" spc="-5" dirty="0">
                <a:latin typeface="Courier New"/>
                <a:cs typeface="Courier New"/>
              </a:rPr>
              <a:t>...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end;  </a:t>
            </a:r>
            <a:r>
              <a:rPr sz="2400" spc="-5" dirty="0">
                <a:latin typeface="Courier New"/>
                <a:cs typeface="Courier New"/>
              </a:rPr>
              <a:t>procedure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p;</a:t>
            </a:r>
            <a:endParaRPr sz="2400">
              <a:latin typeface="Courier New"/>
              <a:cs typeface="Courier New"/>
            </a:endParaRPr>
          </a:p>
          <a:p>
            <a:pPr marL="1109345" marR="5080" indent="-365760">
              <a:lnSpc>
                <a:spcPct val="110000"/>
              </a:lnSpc>
            </a:pPr>
            <a:r>
              <a:rPr sz="2400" spc="-5" dirty="0">
                <a:latin typeface="Courier New"/>
                <a:cs typeface="Courier New"/>
              </a:rPr>
              <a:t>procedure q;  </a:t>
            </a:r>
            <a:r>
              <a:rPr sz="2400" spc="-10" dirty="0">
                <a:latin typeface="Courier New"/>
                <a:cs typeface="Courier New"/>
              </a:rPr>
              <a:t>begin </a:t>
            </a:r>
            <a:r>
              <a:rPr sz="2400" spc="-5" dirty="0">
                <a:latin typeface="Courier New"/>
                <a:cs typeface="Courier New"/>
              </a:rPr>
              <a:t>...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  <a:p>
            <a:pPr marL="378460" marR="5080" indent="365760">
              <a:lnSpc>
                <a:spcPts val="3170"/>
              </a:lnSpc>
              <a:spcBef>
                <a:spcPts val="140"/>
              </a:spcBef>
            </a:pPr>
            <a:r>
              <a:rPr sz="2400" spc="-10" dirty="0">
                <a:latin typeface="Courier New"/>
                <a:cs typeface="Courier New"/>
              </a:rPr>
              <a:t>begin </a:t>
            </a:r>
            <a:r>
              <a:rPr sz="2400" dirty="0">
                <a:latin typeface="Courier New"/>
                <a:cs typeface="Courier New"/>
              </a:rPr>
              <a:t>q; s;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end;  begin </a:t>
            </a:r>
            <a:r>
              <a:rPr sz="2400" dirty="0">
                <a:latin typeface="Courier New"/>
                <a:cs typeface="Courier New"/>
              </a:rPr>
              <a:t>p; s;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225425">
              <a:lnSpc>
                <a:spcPct val="109800"/>
              </a:lnSpc>
            </a:pPr>
            <a:r>
              <a:rPr spc="-5" dirty="0"/>
              <a:t>enter</a:t>
            </a:r>
            <a:r>
              <a:rPr spc="-60" dirty="0"/>
              <a:t> </a:t>
            </a:r>
            <a:r>
              <a:rPr spc="-5" dirty="0"/>
              <a:t>main  enter </a:t>
            </a:r>
            <a:r>
              <a:rPr dirty="0"/>
              <a:t>p  </a:t>
            </a:r>
            <a:r>
              <a:rPr spc="-5" dirty="0"/>
              <a:t>enter </a:t>
            </a:r>
            <a:r>
              <a:rPr dirty="0"/>
              <a:t>q  </a:t>
            </a:r>
            <a:r>
              <a:rPr spc="-5" dirty="0"/>
              <a:t>exit </a:t>
            </a:r>
            <a:r>
              <a:rPr dirty="0"/>
              <a:t>q  </a:t>
            </a:r>
            <a:r>
              <a:rPr spc="-5" dirty="0"/>
              <a:t>enter </a:t>
            </a:r>
            <a:r>
              <a:rPr dirty="0"/>
              <a:t>s  </a:t>
            </a:r>
            <a:r>
              <a:rPr spc="-5" dirty="0"/>
              <a:t>exit</a:t>
            </a:r>
            <a:r>
              <a:rPr spc="-90" dirty="0"/>
              <a:t> </a:t>
            </a:r>
            <a:r>
              <a:rPr dirty="0"/>
              <a:t>s</a:t>
            </a:r>
          </a:p>
          <a:p>
            <a:pPr marL="926465" marR="733425">
              <a:lnSpc>
                <a:spcPts val="3170"/>
              </a:lnSpc>
              <a:spcBef>
                <a:spcPts val="140"/>
              </a:spcBef>
            </a:pPr>
            <a:r>
              <a:rPr spc="-5" dirty="0"/>
              <a:t>exit </a:t>
            </a:r>
            <a:r>
              <a:rPr dirty="0"/>
              <a:t>p  </a:t>
            </a:r>
            <a:r>
              <a:rPr spc="-5" dirty="0"/>
              <a:t>enter</a:t>
            </a:r>
            <a:r>
              <a:rPr spc="-75" dirty="0"/>
              <a:t> </a:t>
            </a:r>
            <a:r>
              <a:rPr dirty="0"/>
              <a:t>s</a:t>
            </a:r>
          </a:p>
          <a:p>
            <a:pPr marL="926465" marR="447675">
              <a:lnSpc>
                <a:spcPts val="3170"/>
              </a:lnSpc>
              <a:spcBef>
                <a:spcPts val="114"/>
              </a:spcBef>
            </a:pPr>
            <a:r>
              <a:rPr spc="-5" dirty="0"/>
              <a:t>exit </a:t>
            </a:r>
            <a:r>
              <a:rPr dirty="0"/>
              <a:t>s  </a:t>
            </a:r>
            <a:r>
              <a:rPr spc="-5" dirty="0"/>
              <a:t>exit</a:t>
            </a:r>
            <a:r>
              <a:rPr spc="-75" dirty="0"/>
              <a:t> </a:t>
            </a:r>
            <a:r>
              <a:rPr spc="-5" dirty="0"/>
              <a:t>main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Nested</a:t>
            </a:r>
            <a:r>
              <a:rPr spc="-5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5" name="object 5"/>
          <p:cNvSpPr/>
          <p:nvPr/>
        </p:nvSpPr>
        <p:spPr>
          <a:xfrm>
            <a:off x="7249667" y="2514600"/>
            <a:ext cx="142240" cy="457200"/>
          </a:xfrm>
          <a:custGeom>
            <a:avLst/>
            <a:gdLst/>
            <a:ahLst/>
            <a:cxnLst/>
            <a:rect l="l" t="t" r="r" b="b"/>
            <a:pathLst>
              <a:path w="142240" h="457200">
                <a:moveTo>
                  <a:pt x="141731" y="0"/>
                </a:moveTo>
                <a:lnTo>
                  <a:pt x="100282" y="1647"/>
                </a:lnTo>
                <a:lnTo>
                  <a:pt x="56966" y="7523"/>
                </a:lnTo>
                <a:lnTo>
                  <a:pt x="19473" y="18739"/>
                </a:lnTo>
                <a:lnTo>
                  <a:pt x="0" y="38099"/>
                </a:lnTo>
                <a:lnTo>
                  <a:pt x="0" y="419099"/>
                </a:lnTo>
                <a:lnTo>
                  <a:pt x="33515" y="443768"/>
                </a:lnTo>
                <a:lnTo>
                  <a:pt x="77564" y="453101"/>
                </a:lnTo>
                <a:lnTo>
                  <a:pt x="116400" y="456595"/>
                </a:lnTo>
                <a:lnTo>
                  <a:pt x="133154" y="457131"/>
                </a:lnTo>
                <a:lnTo>
                  <a:pt x="141731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9667" y="4495800"/>
            <a:ext cx="142240" cy="457200"/>
          </a:xfrm>
          <a:custGeom>
            <a:avLst/>
            <a:gdLst/>
            <a:ahLst/>
            <a:cxnLst/>
            <a:rect l="l" t="t" r="r" b="b"/>
            <a:pathLst>
              <a:path w="142240" h="457200">
                <a:moveTo>
                  <a:pt x="141731" y="0"/>
                </a:moveTo>
                <a:lnTo>
                  <a:pt x="100282" y="1647"/>
                </a:lnTo>
                <a:lnTo>
                  <a:pt x="56966" y="7523"/>
                </a:lnTo>
                <a:lnTo>
                  <a:pt x="19473" y="18739"/>
                </a:lnTo>
                <a:lnTo>
                  <a:pt x="0" y="38099"/>
                </a:lnTo>
                <a:lnTo>
                  <a:pt x="0" y="419099"/>
                </a:lnTo>
                <a:lnTo>
                  <a:pt x="33515" y="443768"/>
                </a:lnTo>
                <a:lnTo>
                  <a:pt x="77564" y="453101"/>
                </a:lnTo>
                <a:lnTo>
                  <a:pt x="116400" y="456595"/>
                </a:lnTo>
                <a:lnTo>
                  <a:pt x="133154" y="457131"/>
                </a:lnTo>
                <a:lnTo>
                  <a:pt x="141731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49667" y="3276600"/>
            <a:ext cx="142240" cy="457200"/>
          </a:xfrm>
          <a:custGeom>
            <a:avLst/>
            <a:gdLst/>
            <a:ahLst/>
            <a:cxnLst/>
            <a:rect l="l" t="t" r="r" b="b"/>
            <a:pathLst>
              <a:path w="142240" h="457200">
                <a:moveTo>
                  <a:pt x="141731" y="0"/>
                </a:moveTo>
                <a:lnTo>
                  <a:pt x="100282" y="1647"/>
                </a:lnTo>
                <a:lnTo>
                  <a:pt x="56966" y="7523"/>
                </a:lnTo>
                <a:lnTo>
                  <a:pt x="19473" y="18739"/>
                </a:lnTo>
                <a:lnTo>
                  <a:pt x="0" y="38099"/>
                </a:lnTo>
                <a:lnTo>
                  <a:pt x="0" y="419099"/>
                </a:lnTo>
                <a:lnTo>
                  <a:pt x="33515" y="443768"/>
                </a:lnTo>
                <a:lnTo>
                  <a:pt x="77564" y="453101"/>
                </a:lnTo>
                <a:lnTo>
                  <a:pt x="116400" y="456595"/>
                </a:lnTo>
                <a:lnTo>
                  <a:pt x="133154" y="457131"/>
                </a:lnTo>
                <a:lnTo>
                  <a:pt x="141731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9459" y="2133600"/>
            <a:ext cx="210820" cy="2057400"/>
          </a:xfrm>
          <a:custGeom>
            <a:avLst/>
            <a:gdLst/>
            <a:ahLst/>
            <a:cxnLst/>
            <a:rect l="l" t="t" r="r" b="b"/>
            <a:pathLst>
              <a:path w="210820" h="2057400">
                <a:moveTo>
                  <a:pt x="210311" y="0"/>
                </a:moveTo>
                <a:lnTo>
                  <a:pt x="166504" y="3715"/>
                </a:lnTo>
                <a:lnTo>
                  <a:pt x="125803" y="14356"/>
                </a:lnTo>
                <a:lnTo>
                  <a:pt x="89166" y="31166"/>
                </a:lnTo>
                <a:lnTo>
                  <a:pt x="57548" y="53388"/>
                </a:lnTo>
                <a:lnTo>
                  <a:pt x="28786" y="84440"/>
                </a:lnTo>
                <a:lnTo>
                  <a:pt x="9256" y="120443"/>
                </a:lnTo>
                <a:lnTo>
                  <a:pt x="385" y="160267"/>
                </a:lnTo>
                <a:lnTo>
                  <a:pt x="0" y="170687"/>
                </a:lnTo>
                <a:lnTo>
                  <a:pt x="0" y="1885187"/>
                </a:lnTo>
                <a:lnTo>
                  <a:pt x="5772" y="1925653"/>
                </a:lnTo>
                <a:lnTo>
                  <a:pt x="22188" y="1962562"/>
                </a:lnTo>
                <a:lnTo>
                  <a:pt x="47897" y="1994873"/>
                </a:lnTo>
                <a:lnTo>
                  <a:pt x="81548" y="2021546"/>
                </a:lnTo>
                <a:lnTo>
                  <a:pt x="116447" y="2039442"/>
                </a:lnTo>
                <a:lnTo>
                  <a:pt x="155487" y="2051525"/>
                </a:lnTo>
                <a:lnTo>
                  <a:pt x="197764" y="2057100"/>
                </a:lnTo>
                <a:lnTo>
                  <a:pt x="204015" y="2057324"/>
                </a:lnTo>
                <a:lnTo>
                  <a:pt x="210311" y="2057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9628" y="1723644"/>
            <a:ext cx="280670" cy="3657600"/>
          </a:xfrm>
          <a:custGeom>
            <a:avLst/>
            <a:gdLst/>
            <a:ahLst/>
            <a:cxnLst/>
            <a:rect l="l" t="t" r="r" b="b"/>
            <a:pathLst>
              <a:path w="280670" h="3657600">
                <a:moveTo>
                  <a:pt x="280415" y="0"/>
                </a:moveTo>
                <a:lnTo>
                  <a:pt x="241792" y="2862"/>
                </a:lnTo>
                <a:lnTo>
                  <a:pt x="199681" y="12809"/>
                </a:lnTo>
                <a:lnTo>
                  <a:pt x="160220" y="29327"/>
                </a:lnTo>
                <a:lnTo>
                  <a:pt x="123917" y="51842"/>
                </a:lnTo>
                <a:lnTo>
                  <a:pt x="91281" y="79782"/>
                </a:lnTo>
                <a:lnTo>
                  <a:pt x="62819" y="112573"/>
                </a:lnTo>
                <a:lnTo>
                  <a:pt x="41737" y="144794"/>
                </a:lnTo>
                <a:lnTo>
                  <a:pt x="24580" y="179906"/>
                </a:lnTo>
                <a:lnTo>
                  <a:pt x="11686" y="217527"/>
                </a:lnTo>
                <a:lnTo>
                  <a:pt x="3398" y="257270"/>
                </a:lnTo>
                <a:lnTo>
                  <a:pt x="54" y="298754"/>
                </a:lnTo>
                <a:lnTo>
                  <a:pt x="0" y="304799"/>
                </a:lnTo>
                <a:lnTo>
                  <a:pt x="0" y="3352799"/>
                </a:lnTo>
                <a:lnTo>
                  <a:pt x="2548" y="3394333"/>
                </a:lnTo>
                <a:lnTo>
                  <a:pt x="9976" y="3434115"/>
                </a:lnTo>
                <a:lnTo>
                  <a:pt x="21955" y="3471790"/>
                </a:lnTo>
                <a:lnTo>
                  <a:pt x="38156" y="3507006"/>
                </a:lnTo>
                <a:lnTo>
                  <a:pt x="58252" y="3539406"/>
                </a:lnTo>
                <a:lnTo>
                  <a:pt x="85567" y="3572532"/>
                </a:lnTo>
                <a:lnTo>
                  <a:pt x="117051" y="3600990"/>
                </a:lnTo>
                <a:lnTo>
                  <a:pt x="152213" y="3624248"/>
                </a:lnTo>
                <a:lnTo>
                  <a:pt x="190565" y="3641780"/>
                </a:lnTo>
                <a:lnTo>
                  <a:pt x="231616" y="3653054"/>
                </a:lnTo>
                <a:lnTo>
                  <a:pt x="274877" y="3657542"/>
                </a:lnTo>
                <a:lnTo>
                  <a:pt x="280415" y="3657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9303" y="16764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2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3713</Words>
  <Application>Microsoft Office PowerPoint</Application>
  <PresentationFormat>Custom</PresentationFormat>
  <Paragraphs>712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Run-Time Environment Lecture 14-15 </vt:lpstr>
      <vt:lpstr>Run-time Environment</vt:lpstr>
      <vt:lpstr>Storage Organization</vt:lpstr>
      <vt:lpstr>Run-Time Environments</vt:lpstr>
      <vt:lpstr>Procedure Activations</vt:lpstr>
      <vt:lpstr>Call Graph</vt:lpstr>
      <vt:lpstr>Example: Call Graph</vt:lpstr>
      <vt:lpstr>Activation Tree/ Call Tree</vt:lpstr>
      <vt:lpstr>Activation Tree (cont.)</vt:lpstr>
      <vt:lpstr>Activation Tree (cont.)</vt:lpstr>
      <vt:lpstr>Activation Tree</vt:lpstr>
      <vt:lpstr>Run-time Control Flow</vt:lpstr>
      <vt:lpstr>Implementing Run-time control flow</vt:lpstr>
      <vt:lpstr>Static Allocation</vt:lpstr>
      <vt:lpstr>Static Allocation</vt:lpstr>
      <vt:lpstr>Call/Return processing in Static Allocation</vt:lpstr>
      <vt:lpstr>Static Allocation</vt:lpstr>
      <vt:lpstr>Static Allocation</vt:lpstr>
      <vt:lpstr>Static Allocation</vt:lpstr>
      <vt:lpstr>Static Allocation: Recursion?</vt:lpstr>
      <vt:lpstr>Static Allocation: Recursion</vt:lpstr>
      <vt:lpstr>Static Allocation: Recursion</vt:lpstr>
      <vt:lpstr>Static Allocation: Recursion</vt:lpstr>
      <vt:lpstr>Static Allocation: Recursion</vt:lpstr>
      <vt:lpstr>Static Allocation: Recursion</vt:lpstr>
      <vt:lpstr>Variable addresses hard-coded, usually as  offset from data area where variable is  declared. addr(x) = start of x's local scope + x's offset</vt:lpstr>
      <vt:lpstr>Stack Allocation</vt:lpstr>
      <vt:lpstr>Control Stack</vt:lpstr>
      <vt:lpstr>Slide 29</vt:lpstr>
      <vt:lpstr>Activation Records (cont.)</vt:lpstr>
      <vt:lpstr>Activation Records (Ex1)</vt:lpstr>
      <vt:lpstr>Activation Records for Recursive Procedures</vt:lpstr>
      <vt:lpstr>Stack Allocation for quicksort 1</vt:lpstr>
      <vt:lpstr>Stack Allocation for quicksort 2</vt:lpstr>
      <vt:lpstr>Stack Allocation for quicksort 3</vt:lpstr>
      <vt:lpstr>Layout of the stack frame</vt:lpstr>
      <vt:lpstr>Creation of An Activation Record</vt:lpstr>
      <vt:lpstr>Creation of An Activation Record (cont.)</vt:lpstr>
      <vt:lpstr>Callee’s responsibilities before running</vt:lpstr>
      <vt:lpstr>Caller’s Responsibility</vt:lpstr>
      <vt:lpstr>Slide 41</vt:lpstr>
      <vt:lpstr>Callee’s responsibilities on returning</vt:lpstr>
      <vt:lpstr>Return Processing: Caller</vt:lpstr>
      <vt:lpstr>Slide 44</vt:lpstr>
      <vt:lpstr>Slide 45</vt:lpstr>
      <vt:lpstr>Variable-Length Local Variables</vt:lpstr>
      <vt:lpstr>Variable Length Data</vt:lpstr>
      <vt:lpstr>Data Access Without Nested Procedures</vt:lpstr>
      <vt:lpstr>Slide 49</vt:lpstr>
      <vt:lpstr>Local / Non-Local Variables</vt:lpstr>
      <vt:lpstr>Local / Non-Local Variables</vt:lpstr>
      <vt:lpstr>Display Registers</vt:lpstr>
      <vt:lpstr>To access a non-local variable</vt:lpstr>
      <vt:lpstr>How to Maintain the Display Registers?</vt:lpstr>
      <vt:lpstr>How to Maintain the Display Registers?</vt:lpstr>
      <vt:lpstr>How to Maintain the Display Registers?</vt:lpstr>
      <vt:lpstr>How to Maintain the Display Registers?</vt:lpstr>
      <vt:lpstr>How to Maintain the Display Registers?</vt:lpstr>
      <vt:lpstr>How to Maintain the Display Registers?</vt:lpstr>
      <vt:lpstr>How to Maintain the Display Registers?</vt:lpstr>
      <vt:lpstr>How to Maintain the Display Registers?</vt:lpstr>
      <vt:lpstr>Parameter Passing</vt:lpstr>
      <vt:lpstr>Call-by-value vs Call-by-reference</vt:lpstr>
      <vt:lpstr>Parameter Passing</vt:lpstr>
      <vt:lpstr>Call-by-value-result vs. Call-by-reference</vt:lpstr>
      <vt:lpstr>Call-by-name vs. Call-by-reference</vt:lpstr>
      <vt:lpstr>Heap</vt:lpstr>
      <vt:lpstr>Heap Management</vt:lpstr>
      <vt:lpstr>Memory Manager</vt:lpstr>
      <vt:lpstr>Memory Manager</vt:lpstr>
      <vt:lpstr>Properties of Memory Manager</vt:lpstr>
      <vt:lpstr>Memory Hierarchy</vt:lpstr>
      <vt:lpstr>Fragmentation</vt:lpstr>
      <vt:lpstr>Fragmentation Reduction</vt:lpstr>
      <vt:lpstr>Problems with Manual Deallocation</vt:lpstr>
      <vt:lpstr>Problems with Manual Deallocation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22.ppt</dc:title>
  <dc:creator>Nasimul Noman</dc:creator>
  <cp:lastModifiedBy>iffat</cp:lastModifiedBy>
  <cp:revision>21</cp:revision>
  <dcterms:created xsi:type="dcterms:W3CDTF">2015-11-07T17:46:09Z</dcterms:created>
  <dcterms:modified xsi:type="dcterms:W3CDTF">2016-07-15T16:18:06Z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2015-11-07T00:00:00Z</vt:filetime>
  </property>
</Properties>
</file>