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6"/>
  </p:notesMasterIdLst>
  <p:sldIdLst>
    <p:sldId id="264" r:id="rId2"/>
    <p:sldId id="265" r:id="rId3"/>
    <p:sldId id="266" r:id="rId4"/>
    <p:sldId id="310" r:id="rId5"/>
    <p:sldId id="311" r:id="rId6"/>
    <p:sldId id="268" r:id="rId7"/>
    <p:sldId id="269" r:id="rId8"/>
    <p:sldId id="312" r:id="rId9"/>
    <p:sldId id="313" r:id="rId10"/>
    <p:sldId id="270" r:id="rId11"/>
    <p:sldId id="271" r:id="rId12"/>
    <p:sldId id="272" r:id="rId13"/>
    <p:sldId id="273" r:id="rId14"/>
    <p:sldId id="382" r:id="rId15"/>
    <p:sldId id="274" r:id="rId16"/>
    <p:sldId id="275" r:id="rId17"/>
    <p:sldId id="276" r:id="rId18"/>
    <p:sldId id="277" r:id="rId19"/>
    <p:sldId id="380" r:id="rId20"/>
    <p:sldId id="381" r:id="rId21"/>
    <p:sldId id="281" r:id="rId22"/>
    <p:sldId id="282" r:id="rId23"/>
    <p:sldId id="283" r:id="rId24"/>
    <p:sldId id="286" r:id="rId25"/>
    <p:sldId id="287" r:id="rId26"/>
    <p:sldId id="288" r:id="rId27"/>
    <p:sldId id="289" r:id="rId28"/>
    <p:sldId id="290" r:id="rId29"/>
    <p:sldId id="383" r:id="rId30"/>
    <p:sldId id="317" r:id="rId31"/>
    <p:sldId id="315" r:id="rId32"/>
    <p:sldId id="292" r:id="rId33"/>
    <p:sldId id="293" r:id="rId34"/>
    <p:sldId id="294" r:id="rId35"/>
    <p:sldId id="385" r:id="rId36"/>
    <p:sldId id="384" r:id="rId37"/>
    <p:sldId id="386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8" r:id="rId47"/>
    <p:sldId id="334" r:id="rId48"/>
    <p:sldId id="335" r:id="rId49"/>
    <p:sldId id="336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4" r:id="rId79"/>
    <p:sldId id="375" r:id="rId80"/>
    <p:sldId id="376" r:id="rId81"/>
    <p:sldId id="377" r:id="rId82"/>
    <p:sldId id="378" r:id="rId83"/>
    <p:sldId id="379" r:id="rId84"/>
    <p:sldId id="318" r:id="rId8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63300"/>
    <a:srgbClr val="009900"/>
    <a:srgbClr val="008000"/>
    <a:srgbClr val="CC3300"/>
    <a:srgbClr val="3333FF"/>
    <a:srgbClr val="FF3300"/>
    <a:srgbClr val="66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2427" autoAdjust="0"/>
  </p:normalViewPr>
  <p:slideViewPr>
    <p:cSldViewPr>
      <p:cViewPr>
        <p:scale>
          <a:sx n="70" d="100"/>
          <a:sy n="70" d="100"/>
        </p:scale>
        <p:origin x="-138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A5AF5F3-1D25-41A9-AD2F-BF173685D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0DC52-21D6-4865-A435-527FAC36191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9828D2-55E9-4B09-9AB6-2490952F49E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B75C1-439A-4F01-AFD7-B9C8F3BE5D2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8DAFE-261D-431E-A44A-D4AD0D41B48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D6CC9-FEEE-4CB5-A500-E35B368D930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46A995-ADFA-4ED9-B51F-769CB47B557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CC440-66E6-40FA-BCAC-C1F61F47371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6AB1F-3FA3-4C6C-929E-882E2C5A898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F1D940-61A0-42E5-9EA5-F99D60CFD11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2015D-4539-4FC3-9C42-706F766E0D9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D4B0D-A869-4494-B12F-2D533C5822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8D127-99E6-4740-800B-235881AC4C75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50E5A-89DC-4E2C-B48B-7C8233C50D4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8D3736-5021-416A-ACF2-EC792C94FA8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6A420-F119-4832-B357-F21C7BAD22C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998B6-C59E-475B-9F81-3182213FD99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51CE58-C9C5-4BFE-8E87-E6B9EB67601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77109-C649-4D91-BD26-97A8838DCB0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B570C-8334-46AC-A4CE-8232E1AE516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67E3B-B592-4628-B803-BE5C8E47DA8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D9476-DCA4-4EF1-ABD0-89757E7AA74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019CF-13C4-4A4C-A90E-6D9DE31EA79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8BC3E-97D8-4C1C-82EE-28F99B04915C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B8610E-FC26-4076-A376-895155541CA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68FBE-6051-44E6-BD5C-055FE5E83E5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121943-1CAE-4E5E-A340-78CFDC39B34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BA7F5-D666-413F-9207-9870D93EECB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48617-3F10-47C7-B628-B8986562D94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C2AC7-1B3F-4642-BC08-FD3AE44129D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278AE-7B00-44B5-B24F-E63215F788FE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D9DBFC-A129-47C3-AFB7-ABA1EBC48468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2C4AA-4C62-42C0-BFDC-379E84D078A9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B0876-D5A7-4224-876B-F12FC0158A4B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9D762-C848-47FC-8EB3-A5BA258F471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49318-2C73-46F0-B6F2-7212DBBD15B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51253-F7C9-46F3-8C0C-4F7246653218}" type="datetime1">
              <a:rPr lang="en-US" smtClean="0"/>
              <a:pPr>
                <a:defRPr/>
              </a:pPr>
              <a:t>7/24/2016</a:t>
            </a:fld>
            <a:endParaRPr lang="en-US" dirty="0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A1389-6684-4F8E-9D27-46CFFC0947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4F7CB-B602-409D-A3DC-833BF495B41A}" type="datetime1">
              <a:rPr lang="en-US" smtClean="0"/>
              <a:pPr>
                <a:defRPr/>
              </a:pPr>
              <a:t>7/24/2016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3C6A9-EF7D-450D-BFE0-152E6EA730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037B3-E30C-41AB-B810-F2A6EC63739C}" type="datetime1">
              <a:rPr lang="en-US" smtClean="0"/>
              <a:pPr>
                <a:defRPr/>
              </a:pPr>
              <a:t>7/24/2016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B8811-40DB-4988-93DF-8227FA3B9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456D40E-F0C6-4828-8212-F6829B917B6C}" type="datetime1">
              <a:rPr lang="en-US" smtClean="0"/>
              <a:pPr>
                <a:defRPr/>
              </a:pPr>
              <a:t>7/24/2016</a:t>
            </a:fld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5EEB8B7-0F7D-4CFB-B61B-6F27B7C02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ABE78-8892-4536-95DF-A105AA4966FF}" type="datetime1">
              <a:rPr lang="en-US" smtClean="0"/>
              <a:pPr>
                <a:defRPr/>
              </a:pPr>
              <a:t>7/24/2016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A105E-820B-4345-805E-D0AFED67CF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CA97B-E255-4305-9AAF-021F27C5B4DD}" type="datetime1">
              <a:rPr lang="en-US" smtClean="0"/>
              <a:pPr>
                <a:defRPr/>
              </a:pPr>
              <a:t>7/24/2016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D5B5C-83C7-4E07-ADF2-00BF9D675A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2A874-AAA6-4B90-8E49-982438A8AAE9}" type="datetime1">
              <a:rPr lang="en-US" smtClean="0"/>
              <a:pPr>
                <a:defRPr/>
              </a:pPr>
              <a:t>7/24/2016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AF2FE-E54E-42FB-B70B-596A2E51B2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8BDE8E6-7819-40EC-A6F5-4ED981A5EF7E}" type="datetime1">
              <a:rPr lang="en-US" smtClean="0"/>
              <a:pPr>
                <a:defRPr/>
              </a:pPr>
              <a:t>7/24/2016</a:t>
            </a:fld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79404C-A432-4193-9955-6FFE12148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94F32-DEE9-4A05-86F5-962E8BFAB440}" type="datetime1">
              <a:rPr lang="en-US" smtClean="0"/>
              <a:pPr>
                <a:defRPr/>
              </a:pPr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C836-4D49-43CB-90FB-A9C312AD1E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B8BBE8B-9442-4718-A251-CD85D9BF7F75}" type="datetime1">
              <a:rPr lang="en-US" smtClean="0"/>
              <a:pPr>
                <a:defRPr/>
              </a:pPr>
              <a:t>7/24/2016</a:t>
            </a:fld>
            <a:endParaRPr lang="en-US" dirty="0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36ABFC-7258-4A10-A4D7-9B8C21CE31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5767E71-4602-4482-AA24-11BA8F705423}" type="datetime1">
              <a:rPr lang="en-US" smtClean="0"/>
              <a:pPr>
                <a:defRPr/>
              </a:pPr>
              <a:t>7/24/2016</a:t>
            </a:fld>
            <a:endParaRPr lang="en-US" dirty="0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AB1B737-5701-4C34-85DC-9D38BB7871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03215E-38D9-434B-9E9B-FAAD06DAC400}" type="datetime1">
              <a:rPr lang="en-US" smtClean="0"/>
              <a:pPr>
                <a:defRPr/>
              </a:pPr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F5D0ED8-9C93-4F6A-9350-88B71BBB1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1" r:id="rId4"/>
    <p:sldLayoutId id="2147483742" r:id="rId5"/>
    <p:sldLayoutId id="2147483749" r:id="rId6"/>
    <p:sldLayoutId id="2147483743" r:id="rId7"/>
    <p:sldLayoutId id="2147483750" r:id="rId8"/>
    <p:sldLayoutId id="2147483751" r:id="rId9"/>
    <p:sldLayoutId id="2147483744" r:id="rId10"/>
    <p:sldLayoutId id="21474837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51054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300" dirty="0" smtClean="0"/>
              <a:t>Code Generation</a:t>
            </a:r>
            <a:r>
              <a:rPr lang="en-US" sz="4300" dirty="0" smtClean="0"/>
              <a:t/>
            </a:r>
            <a:br>
              <a:rPr lang="en-US" sz="4300" dirty="0" smtClean="0"/>
            </a:br>
            <a:r>
              <a:rPr lang="en-US" sz="4300" dirty="0" smtClean="0"/>
              <a:t>Lecture 16-17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Instruction selection: Machine Idioms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90600"/>
            <a:ext cx="7924800" cy="5065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BA2BF03-5E0C-405D-9E46-C5760F773BD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Register Allocation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8382000" cy="5638800"/>
          </a:xfrm>
        </p:spPr>
        <p:txBody>
          <a:bodyPr/>
          <a:lstStyle/>
          <a:p>
            <a:pPr eaLnBrk="1" hangingPunct="1"/>
            <a:r>
              <a:rPr lang="en-US" smtClean="0"/>
              <a:t>How to best use the bounded number of registers.  </a:t>
            </a:r>
          </a:p>
          <a:p>
            <a:pPr eaLnBrk="1" hangingPunct="1"/>
            <a:r>
              <a:rPr lang="en-US" smtClean="0"/>
              <a:t>Use or registers</a:t>
            </a:r>
          </a:p>
          <a:p>
            <a:pPr lvl="1" eaLnBrk="1" hangingPunct="1"/>
            <a:r>
              <a:rPr lang="en-US" smtClean="0">
                <a:solidFill>
                  <a:srgbClr val="CC3300"/>
                </a:solidFill>
              </a:rPr>
              <a:t>Register allocation</a:t>
            </a:r>
          </a:p>
          <a:p>
            <a:pPr lvl="2" eaLnBrk="1" hangingPunct="1"/>
            <a:r>
              <a:rPr lang="en-US" sz="1800" smtClean="0"/>
              <a:t>We select a set of variables that will reside in registers at each point in the program</a:t>
            </a:r>
          </a:p>
          <a:p>
            <a:pPr lvl="1" eaLnBrk="1" hangingPunct="1"/>
            <a:r>
              <a:rPr lang="en-US" smtClean="0">
                <a:solidFill>
                  <a:srgbClr val="CC3300"/>
                </a:solidFill>
              </a:rPr>
              <a:t>Register assignment</a:t>
            </a:r>
          </a:p>
          <a:p>
            <a:pPr lvl="2" eaLnBrk="1" hangingPunct="1"/>
            <a:r>
              <a:rPr lang="en-US" sz="1800" smtClean="0"/>
              <a:t>We pick the specific register that a variable will reside in.</a:t>
            </a:r>
          </a:p>
          <a:p>
            <a:pPr eaLnBrk="1" hangingPunct="1"/>
            <a:r>
              <a:rPr lang="en-US" smtClean="0"/>
              <a:t>Complications: </a:t>
            </a:r>
          </a:p>
          <a:p>
            <a:pPr lvl="1" eaLnBrk="1" hangingPunct="1"/>
            <a:r>
              <a:rPr lang="en-US" smtClean="0"/>
              <a:t>special purpose registers </a:t>
            </a:r>
          </a:p>
          <a:p>
            <a:pPr lvl="1" eaLnBrk="1" hangingPunct="1"/>
            <a:r>
              <a:rPr lang="en-US" smtClean="0"/>
              <a:t>operators requiring multiple registers. </a:t>
            </a:r>
          </a:p>
          <a:p>
            <a:pPr eaLnBrk="1" hangingPunct="1"/>
            <a:r>
              <a:rPr lang="en-US" smtClean="0"/>
              <a:t>Optimal assignment is NP-complete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7D7405A-C4E0-4535-9BAC-FAF57C912CF8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Register Allocation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78000"/>
            <a:ext cx="8458200" cy="38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800600" y="2463800"/>
            <a:ext cx="304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781550" y="2368550"/>
            <a:ext cx="417513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  <a:latin typeface="Times New Roman" pitchFamily="18" charset="0"/>
              </a:rPr>
              <a:t>r4</a:t>
            </a:r>
          </a:p>
        </p:txBody>
      </p:sp>
      <p:sp>
        <p:nvSpPr>
          <p:cNvPr id="19462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55D640B-DFC6-40EB-B6A9-B7881604F5A8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Register Allocation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43000"/>
            <a:ext cx="7391400" cy="5399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9030843-8D3C-4A73-847A-AA9AD87A5D4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7467600" cy="4873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Example Target Machine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 b="1872"/>
          <a:stretch>
            <a:fillRect/>
          </a:stretch>
        </p:blipFill>
        <p:spPr bwMode="auto">
          <a:xfrm>
            <a:off x="152400" y="762000"/>
            <a:ext cx="8153400" cy="5907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4757D82-55AB-44C3-BC4B-DD2615FA7D78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Evaluation Order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066800"/>
            <a:ext cx="792480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Choosing the order of instructions to best utilize resources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Picking the optimal order is NP-complete problem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/>
            <a:r>
              <a:rPr lang="en-US" dirty="0" smtClean="0"/>
              <a:t>Simplest Approach</a:t>
            </a:r>
          </a:p>
          <a:p>
            <a:pPr lvl="1" eaLnBrk="1" hangingPunct="1"/>
            <a:r>
              <a:rPr lang="en-US" dirty="0" smtClean="0"/>
              <a:t>Don’t mess with re-ordering.</a:t>
            </a:r>
          </a:p>
          <a:p>
            <a:pPr lvl="1" eaLnBrk="1" hangingPunct="1"/>
            <a:r>
              <a:rPr lang="en-US" dirty="0" smtClean="0"/>
              <a:t>Target code will perform all operations in the same order as the IR code</a:t>
            </a:r>
          </a:p>
          <a:p>
            <a:pPr eaLnBrk="1" hangingPunct="1"/>
            <a:r>
              <a:rPr lang="en-US" dirty="0" smtClean="0"/>
              <a:t>Trickier Approach</a:t>
            </a:r>
          </a:p>
          <a:p>
            <a:pPr lvl="1" eaLnBrk="1" hangingPunct="1"/>
            <a:r>
              <a:rPr lang="en-US" dirty="0" smtClean="0"/>
              <a:t>Consider re-ordering operations</a:t>
            </a:r>
          </a:p>
          <a:p>
            <a:pPr lvl="1" eaLnBrk="1" hangingPunct="1"/>
            <a:r>
              <a:rPr lang="en-US" dirty="0" smtClean="0"/>
              <a:t>May produce better code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 smtClean="0"/>
              <a:t>	... Get operands into registers just before they are needed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 smtClean="0"/>
              <a:t>		... May use registers more efficiently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7A6C404-C8D6-4C25-8FC5-BF6F3AE12F33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Moving Results Back to Memory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When to move results from registers back into memory?</a:t>
            </a:r>
          </a:p>
          <a:p>
            <a:pPr lvl="1" eaLnBrk="1" hangingPunct="1"/>
            <a:r>
              <a:rPr lang="en-US" dirty="0" smtClean="0"/>
              <a:t>After an operation, the result will be in a register.</a:t>
            </a:r>
          </a:p>
          <a:p>
            <a:pPr eaLnBrk="1" hangingPunct="1"/>
            <a:r>
              <a:rPr lang="en-US" b="1" dirty="0" smtClean="0">
                <a:solidFill>
                  <a:srgbClr val="3333FF"/>
                </a:solidFill>
              </a:rPr>
              <a:t>Immediately</a:t>
            </a:r>
          </a:p>
          <a:p>
            <a:pPr lvl="1" eaLnBrk="1" hangingPunct="1"/>
            <a:r>
              <a:rPr lang="en-US" dirty="0" smtClean="0"/>
              <a:t>Move data back to memory just after it is computed.</a:t>
            </a:r>
          </a:p>
          <a:p>
            <a:pPr lvl="1" eaLnBrk="1" hangingPunct="1"/>
            <a:r>
              <a:rPr lang="en-US" dirty="0" smtClean="0"/>
              <a:t>May make more registers available for use elsewhere.</a:t>
            </a:r>
          </a:p>
          <a:p>
            <a:pPr eaLnBrk="1" hangingPunct="1"/>
            <a:r>
              <a:rPr lang="en-US" b="1" i="1" dirty="0" smtClean="0">
                <a:solidFill>
                  <a:srgbClr val="3333FF"/>
                </a:solidFill>
              </a:rPr>
              <a:t>Wait as long as possible </a:t>
            </a:r>
            <a:r>
              <a:rPr lang="en-US" b="1" dirty="0" smtClean="0">
                <a:solidFill>
                  <a:srgbClr val="3333FF"/>
                </a:solidFill>
              </a:rPr>
              <a:t>before moving it back</a:t>
            </a:r>
            <a:endParaRPr lang="en-US" dirty="0" smtClean="0"/>
          </a:p>
          <a:p>
            <a:pPr lvl="1" eaLnBrk="1" hangingPunct="1"/>
            <a:r>
              <a:rPr lang="en-US" dirty="0" smtClean="0"/>
              <a:t>Only move data back to memory “at the end”</a:t>
            </a:r>
          </a:p>
          <a:p>
            <a:pPr lvl="2" eaLnBrk="1" hangingPunct="1"/>
            <a:r>
              <a:rPr lang="en-US" sz="1800" dirty="0" smtClean="0"/>
              <a:t>or “when absolutely necessary”</a:t>
            </a:r>
          </a:p>
          <a:p>
            <a:pPr lvl="1" eaLnBrk="1" hangingPunct="1"/>
            <a:r>
              <a:rPr lang="en-US" dirty="0" smtClean="0"/>
              <a:t>May be able to avoid re-loading it later!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ECAFFC2-2934-408F-88F1-01CE19A99C04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Code Generation Algorithm #1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Simple code generation algorithm:  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smtClean="0"/>
              <a:t>Define a target code sequence to each intermediate code   statement type.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51113"/>
            <a:ext cx="7239000" cy="4000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51C20FB-4695-4935-BF1C-839A78856195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Code Generation Algorithm #1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79513"/>
            <a:ext cx="7543800" cy="5221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362200"/>
            <a:ext cx="3505200" cy="1728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458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C7CA794-C01B-488C-8B3A-B068313F6ED2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smtClean="0"/>
              <a:t>Evaluating A Potential Code Sequence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Each instruction has a “</a:t>
            </a:r>
            <a:r>
              <a:rPr lang="en-US" i="1" dirty="0" smtClean="0"/>
              <a:t>cost”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</a:t>
            </a:r>
            <a:r>
              <a:rPr lang="en-US" sz="2800" b="1" dirty="0" smtClean="0">
                <a:solidFill>
                  <a:srgbClr val="FF0000"/>
                </a:solidFill>
              </a:rPr>
              <a:t>Cost = Execution Time</a:t>
            </a:r>
            <a:endParaRPr lang="en-US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dirty="0" smtClean="0"/>
              <a:t>Execution Time is difficult to predict.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Pipelining, Branches, Delay Slots, etc.</a:t>
            </a:r>
          </a:p>
          <a:p>
            <a:pPr eaLnBrk="1" hangingPunct="1"/>
            <a:r>
              <a:rPr lang="en-US" b="1" dirty="0" smtClean="0"/>
              <a:t>Goal: </a:t>
            </a:r>
            <a:r>
              <a:rPr lang="en-US" dirty="0" smtClean="0"/>
              <a:t>Approximate the real cost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A “</a:t>
            </a:r>
            <a:r>
              <a:rPr lang="en-US" b="1" i="1" dirty="0" smtClean="0"/>
              <a:t>Cost Model</a:t>
            </a:r>
            <a:r>
              <a:rPr lang="en-US" dirty="0" smtClean="0"/>
              <a:t>”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440237"/>
            <a:ext cx="5029200" cy="1579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EEB8B7-0F7D-4CFB-B61B-6F27B7C02B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Code Generation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 code generation problem is the task of mapping intermediate code to machine code.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Requirements: </a:t>
            </a:r>
            <a:r>
              <a:rPr lang="en-US" dirty="0" smtClean="0"/>
              <a:t>  </a:t>
            </a:r>
          </a:p>
          <a:p>
            <a:pPr eaLnBrk="1" hangingPunct="1"/>
            <a:r>
              <a:rPr lang="en-US" dirty="0" smtClean="0"/>
              <a:t>Correctness</a:t>
            </a:r>
          </a:p>
          <a:p>
            <a:pPr lvl="1" eaLnBrk="1" hangingPunct="1"/>
            <a:r>
              <a:rPr lang="en-US" dirty="0" smtClean="0"/>
              <a:t>Must preserve semantic meaning of source program </a:t>
            </a:r>
          </a:p>
          <a:p>
            <a:pPr eaLnBrk="1" hangingPunct="1"/>
            <a:r>
              <a:rPr lang="en-US" dirty="0" smtClean="0"/>
              <a:t>Efficiency </a:t>
            </a:r>
          </a:p>
          <a:p>
            <a:pPr lvl="1" eaLnBrk="1" hangingPunct="1"/>
            <a:r>
              <a:rPr lang="en-US" dirty="0" smtClean="0"/>
              <a:t>Make effective use of available resources</a:t>
            </a:r>
          </a:p>
          <a:p>
            <a:pPr lvl="1" eaLnBrk="1" hangingPunct="1"/>
            <a:r>
              <a:rPr lang="en-US" dirty="0" smtClean="0"/>
              <a:t>Code Generator itself must run efficiently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DB7A98B-CA0B-4E0E-8A38-5393D96FEFCD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A Better Cost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382000" cy="5632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EEB8B7-0F7D-4CFB-B61B-6F27B7C02B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Cost Generation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66800"/>
            <a:ext cx="8382000" cy="540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8D6F8B8-F806-4C3A-87DE-8BE4696F257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FF0000"/>
                </a:solidFill>
              </a:rPr>
              <a:t>Basic Blocks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229600" cy="4786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622A7A0-F6B4-44E1-A259-0E3F5A9A1479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Basic Blocks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5715000" cy="5176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297A5E7-C968-43FA-8101-F58AD92E2845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/>
              <a:t>Algorithm to Partition Instructions into Basic Blocks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92263"/>
            <a:ext cx="8382000" cy="4884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1C71B93-509A-46BC-994C-B5154A866174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Identify Leaders – Example 1: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990600"/>
            <a:ext cx="5943600" cy="5643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3C5D659-08CA-45D0-AD16-3F54D1CFE3F4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Identify Leaders – Example 1: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229600" cy="554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F416FCE-94D2-4563-80B4-FBC748A5B0E0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Identify Leaders – Example 1: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7772400" cy="5557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0AFEB6-CB47-4079-AC71-974443CB2535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Identify Leaders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7315200" cy="5614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1B41F2C-D04B-406E-A910-35796A9EC74D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Control Flow Graph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5943600" cy="559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AE760AC-D0BC-40F8-9782-0F31B7945C7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Compiler Architecture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-57150" y="1381125"/>
            <a:ext cx="9315450" cy="4562475"/>
            <a:chOff x="-45" y="870"/>
            <a:chExt cx="5868" cy="2874"/>
          </a:xfrm>
        </p:grpSpPr>
        <p:sp>
          <p:nvSpPr>
            <p:cNvPr id="10245" name="Rectangle 4"/>
            <p:cNvSpPr>
              <a:spLocks noChangeArrowheads="1"/>
            </p:cNvSpPr>
            <p:nvPr/>
          </p:nvSpPr>
          <p:spPr bwMode="auto">
            <a:xfrm>
              <a:off x="589" y="1250"/>
              <a:ext cx="622" cy="4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Times New Roman" pitchFamily="18" charset="0"/>
                </a:rPr>
                <a:t>Scanner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(lexical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  analysis)</a:t>
              </a:r>
            </a:p>
          </p:txBody>
        </p:sp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1514" y="1250"/>
              <a:ext cx="622" cy="4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Times New Roman" pitchFamily="18" charset="0"/>
                </a:rPr>
                <a:t>Parser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(syntax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  analysis)</a:t>
              </a:r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1212" y="1467"/>
              <a:ext cx="30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>
              <a:off x="2136" y="1467"/>
              <a:ext cx="3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3693" y="1250"/>
              <a:ext cx="623" cy="4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Times New Roman" pitchFamily="18" charset="0"/>
                </a:rPr>
                <a:t>Code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Optimizer</a:t>
              </a:r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2500" y="1250"/>
              <a:ext cx="778" cy="4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Times New Roman" pitchFamily="18" charset="0"/>
                </a:rPr>
                <a:t>Semantic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Analysis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(IC generator)</a:t>
              </a:r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4628" y="1250"/>
              <a:ext cx="622" cy="4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Times New Roman" pitchFamily="18" charset="0"/>
                </a:rPr>
                <a:t>Code</a:t>
              </a:r>
            </a:p>
            <a:p>
              <a:pPr algn="ctr"/>
              <a:r>
                <a:rPr lang="en-US" sz="1600" dirty="0">
                  <a:latin typeface="Times New Roman" pitchFamily="18" charset="0"/>
                </a:rPr>
                <a:t>Generator</a:t>
              </a:r>
            </a:p>
            <a:p>
              <a:pPr algn="ctr"/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>
              <a:off x="329" y="1467"/>
              <a:ext cx="26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>
              <a:off x="5250" y="1467"/>
              <a:ext cx="20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54" name="Rectangle 13"/>
            <p:cNvSpPr>
              <a:spLocks noChangeArrowheads="1"/>
            </p:cNvSpPr>
            <p:nvPr/>
          </p:nvSpPr>
          <p:spPr bwMode="auto">
            <a:xfrm>
              <a:off x="2344" y="3039"/>
              <a:ext cx="830" cy="70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pitchFamily="18" charset="0"/>
                </a:rPr>
                <a:t>Symbol</a:t>
              </a:r>
            </a:p>
            <a:p>
              <a:pPr algn="ctr"/>
              <a:r>
                <a:rPr lang="en-US" sz="2400" dirty="0">
                  <a:latin typeface="Times New Roman" pitchFamily="18" charset="0"/>
                </a:rPr>
                <a:t>Table</a:t>
              </a:r>
            </a:p>
          </p:txBody>
        </p: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>
              <a:off x="1047" y="1684"/>
              <a:ext cx="1297" cy="1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56" name="Line 15"/>
            <p:cNvSpPr>
              <a:spLocks noChangeShapeType="1"/>
            </p:cNvSpPr>
            <p:nvPr/>
          </p:nvSpPr>
          <p:spPr bwMode="auto">
            <a:xfrm>
              <a:off x="1877" y="1684"/>
              <a:ext cx="519" cy="1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auto">
            <a:xfrm flipH="1">
              <a:off x="2604" y="1738"/>
              <a:ext cx="518" cy="1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 flipH="1">
              <a:off x="2967" y="1684"/>
              <a:ext cx="882" cy="1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 flipH="1">
              <a:off x="3174" y="1684"/>
              <a:ext cx="1609" cy="1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60" name="Text Box 19"/>
            <p:cNvSpPr txBox="1">
              <a:spLocks noChangeArrowheads="1"/>
            </p:cNvSpPr>
            <p:nvPr/>
          </p:nvSpPr>
          <p:spPr bwMode="auto">
            <a:xfrm>
              <a:off x="-45" y="1288"/>
              <a:ext cx="5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</a:rPr>
                <a:t>Source</a:t>
              </a:r>
            </a:p>
            <a:p>
              <a:pPr algn="ctr"/>
              <a:r>
                <a:rPr lang="en-US" dirty="0">
                  <a:latin typeface="Times New Roman" pitchFamily="18" charset="0"/>
                </a:rPr>
                <a:t>language</a:t>
              </a:r>
            </a:p>
          </p:txBody>
        </p:sp>
        <p:sp>
          <p:nvSpPr>
            <p:cNvPr id="10261" name="Text Box 20"/>
            <p:cNvSpPr txBox="1">
              <a:spLocks noChangeArrowheads="1"/>
            </p:cNvSpPr>
            <p:nvPr/>
          </p:nvSpPr>
          <p:spPr bwMode="auto">
            <a:xfrm>
              <a:off x="1156" y="1095"/>
              <a:ext cx="4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</a:rPr>
                <a:t>tokens</a:t>
              </a:r>
            </a:p>
          </p:txBody>
        </p:sp>
        <p:sp>
          <p:nvSpPr>
            <p:cNvPr id="10262" name="Text Box 21"/>
            <p:cNvSpPr txBox="1">
              <a:spLocks noChangeArrowheads="1"/>
            </p:cNvSpPr>
            <p:nvPr/>
          </p:nvSpPr>
          <p:spPr bwMode="auto">
            <a:xfrm>
              <a:off x="2031" y="960"/>
              <a:ext cx="53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</a:rPr>
                <a:t>Syntactic</a:t>
              </a:r>
            </a:p>
            <a:p>
              <a:pPr algn="ctr"/>
              <a:r>
                <a:rPr lang="en-US" dirty="0">
                  <a:latin typeface="Times New Roman" pitchFamily="18" charset="0"/>
                </a:rPr>
                <a:t>structure</a:t>
              </a:r>
            </a:p>
          </p:txBody>
        </p:sp>
        <p:sp>
          <p:nvSpPr>
            <p:cNvPr id="10263" name="Text Box 22"/>
            <p:cNvSpPr txBox="1">
              <a:spLocks noChangeArrowheads="1"/>
            </p:cNvSpPr>
            <p:nvPr/>
          </p:nvSpPr>
          <p:spPr bwMode="auto">
            <a:xfrm>
              <a:off x="3054" y="888"/>
              <a:ext cx="98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latin typeface="Times New Roman" pitchFamily="18" charset="0"/>
                </a:rPr>
                <a:t>Intermediate</a:t>
              </a:r>
            </a:p>
            <a:p>
              <a:pPr algn="ctr"/>
              <a:r>
                <a:rPr lang="en-US" b="1" dirty="0">
                  <a:latin typeface="Times New Roman" pitchFamily="18" charset="0"/>
                </a:rPr>
                <a:t>Language</a:t>
              </a:r>
            </a:p>
          </p:txBody>
        </p:sp>
        <p:sp>
          <p:nvSpPr>
            <p:cNvPr id="10264" name="Text Box 23"/>
            <p:cNvSpPr txBox="1">
              <a:spLocks noChangeArrowheads="1"/>
            </p:cNvSpPr>
            <p:nvPr/>
          </p:nvSpPr>
          <p:spPr bwMode="auto">
            <a:xfrm>
              <a:off x="5302" y="1297"/>
              <a:ext cx="52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</a:rPr>
                <a:t>Target</a:t>
              </a:r>
            </a:p>
            <a:p>
              <a:pPr algn="ctr"/>
              <a:r>
                <a:rPr lang="en-US" dirty="0">
                  <a:latin typeface="Times New Roman" pitchFamily="18" charset="0"/>
                </a:rPr>
                <a:t>language</a:t>
              </a:r>
            </a:p>
          </p:txBody>
        </p:sp>
        <p:sp>
          <p:nvSpPr>
            <p:cNvPr id="10265" name="Line 24"/>
            <p:cNvSpPr>
              <a:spLocks noChangeShapeType="1"/>
            </p:cNvSpPr>
            <p:nvPr/>
          </p:nvSpPr>
          <p:spPr bwMode="auto">
            <a:xfrm>
              <a:off x="3278" y="1467"/>
              <a:ext cx="41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>
              <a:off x="4316" y="1467"/>
              <a:ext cx="3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7" name="Line 26"/>
            <p:cNvSpPr>
              <a:spLocks noChangeShapeType="1"/>
            </p:cNvSpPr>
            <p:nvPr/>
          </p:nvSpPr>
          <p:spPr bwMode="auto">
            <a:xfrm>
              <a:off x="3122" y="870"/>
              <a:ext cx="2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68" name="Line 27"/>
            <p:cNvSpPr>
              <a:spLocks noChangeShapeType="1"/>
            </p:cNvSpPr>
            <p:nvPr/>
          </p:nvSpPr>
          <p:spPr bwMode="auto">
            <a:xfrm>
              <a:off x="3122" y="870"/>
              <a:ext cx="171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69" name="Line 28"/>
            <p:cNvSpPr>
              <a:spLocks noChangeShapeType="1"/>
            </p:cNvSpPr>
            <p:nvPr/>
          </p:nvSpPr>
          <p:spPr bwMode="auto">
            <a:xfrm flipV="1">
              <a:off x="4835" y="870"/>
              <a:ext cx="1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70" name="Rectangle 29"/>
            <p:cNvSpPr>
              <a:spLocks noChangeArrowheads="1"/>
            </p:cNvSpPr>
            <p:nvPr/>
          </p:nvSpPr>
          <p:spPr bwMode="auto">
            <a:xfrm>
              <a:off x="4524" y="1087"/>
              <a:ext cx="784" cy="697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71" name="Text Box 30"/>
            <p:cNvSpPr txBox="1">
              <a:spLocks noChangeArrowheads="1"/>
            </p:cNvSpPr>
            <p:nvPr/>
          </p:nvSpPr>
          <p:spPr bwMode="auto">
            <a:xfrm>
              <a:off x="3953" y="922"/>
              <a:ext cx="9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</a:rPr>
                <a:t>Intermediate</a:t>
              </a:r>
            </a:p>
            <a:p>
              <a:pPr algn="ctr"/>
              <a:r>
                <a:rPr lang="en-US" dirty="0">
                  <a:latin typeface="Times New Roman" pitchFamily="18" charset="0"/>
                </a:rPr>
                <a:t>Language</a:t>
              </a:r>
            </a:p>
          </p:txBody>
        </p:sp>
      </p:grpSp>
      <p:sp>
        <p:nvSpPr>
          <p:cNvPr id="10244" name="Slide Number Placeholder 30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3E323A-AEE2-4D06-B348-D26FA1C7B30A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Identify Leaders – Example 2: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/>
          <a:srcRect b="4271"/>
          <a:stretch>
            <a:fillRect/>
          </a:stretch>
        </p:blipFill>
        <p:spPr bwMode="auto">
          <a:xfrm>
            <a:off x="2895600" y="1066800"/>
            <a:ext cx="3684588" cy="563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2519A93-4AF7-451B-9296-54945F7A4D8D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/>
              <a:t>Identify Leaders – Example 2:</a:t>
            </a:r>
          </a:p>
        </p:txBody>
      </p:sp>
      <p:sp>
        <p:nvSpPr>
          <p:cNvPr id="1546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0" y="1066800"/>
            <a:ext cx="4038600" cy="3048000"/>
          </a:xfrm>
        </p:spPr>
        <p:txBody>
          <a:bodyPr/>
          <a:lstStyle/>
          <a:p>
            <a:pPr eaLnBrk="1" hangingPunct="1"/>
            <a:r>
              <a:rPr lang="en-US" sz="2000" smtClean="0">
                <a:solidFill>
                  <a:srgbClr val="3333FF"/>
                </a:solidFill>
              </a:rPr>
              <a:t>According to rule 1 : 1</a:t>
            </a:r>
          </a:p>
          <a:p>
            <a:pPr eaLnBrk="1" hangingPunct="1"/>
            <a:r>
              <a:rPr lang="en-US" sz="2000" smtClean="0">
                <a:solidFill>
                  <a:srgbClr val="3333FF"/>
                </a:solidFill>
              </a:rPr>
              <a:t>According to rule 2 : 3, 2, 13</a:t>
            </a:r>
          </a:p>
          <a:p>
            <a:pPr eaLnBrk="1" hangingPunct="1"/>
            <a:r>
              <a:rPr lang="en-US" sz="2000" smtClean="0">
                <a:solidFill>
                  <a:srgbClr val="3333FF"/>
                </a:solidFill>
              </a:rPr>
              <a:t>According to rule 3 : 10, 12</a:t>
            </a:r>
          </a:p>
          <a:p>
            <a:pPr eaLnBrk="1" hangingPunct="1"/>
            <a:endParaRPr lang="en-US" sz="2000" smtClean="0">
              <a:solidFill>
                <a:srgbClr val="3333FF"/>
              </a:solidFill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 b="4271"/>
          <a:stretch>
            <a:fillRect/>
          </a:stretch>
        </p:blipFill>
        <p:spPr bwMode="auto">
          <a:xfrm>
            <a:off x="838200" y="990600"/>
            <a:ext cx="3684588" cy="563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9409F92-7CBF-44C8-B0A0-E9AD64B24B82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Common Sub-Expression Elimination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229600" cy="431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3812FF5-D4D4-4548-B0AF-5BE73B08CA8F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Common Sub-Expression Elimination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382000" cy="4760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9B062E5-399E-4559-9915-C42ABDDBD149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Reordering Instructions in a Basic Block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382000" cy="508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2709BB-E109-47E1-9434-B4A5D3794E32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>
                <a:solidFill>
                  <a:srgbClr val="FF0000"/>
                </a:solidFill>
              </a:rPr>
              <a:t>Algebraic</a:t>
            </a:r>
            <a:r>
              <a:rPr spc="-49" dirty="0">
                <a:solidFill>
                  <a:srgbClr val="FF0000"/>
                </a:solidFill>
              </a:rPr>
              <a:t> </a:t>
            </a:r>
            <a:r>
              <a:rPr spc="-4" dirty="0">
                <a:solidFill>
                  <a:srgbClr val="FF0000"/>
                </a:solidFill>
              </a:rPr>
              <a:t>Transformation</a:t>
            </a:r>
          </a:p>
        </p:txBody>
      </p:sp>
      <p:sp>
        <p:nvSpPr>
          <p:cNvPr id="54275" name="object 3"/>
          <p:cNvSpPr>
            <a:spLocks noChangeArrowheads="1"/>
          </p:cNvSpPr>
          <p:nvPr/>
        </p:nvSpPr>
        <p:spPr bwMode="auto">
          <a:xfrm>
            <a:off x="900113" y="1316038"/>
            <a:ext cx="7135812" cy="47355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7B92D1-AB6F-4110-9571-6909E8C38652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Look at Each Basic Block in Isolation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 b="14697"/>
          <a:stretch>
            <a:fillRect/>
          </a:stretch>
        </p:blipFill>
        <p:spPr bwMode="auto">
          <a:xfrm>
            <a:off x="381000" y="1066800"/>
            <a:ext cx="7848600" cy="487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8513A10-2262-454F-AC73-0BC255CEDA44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Definition and Use of</a:t>
            </a:r>
            <a:r>
              <a:rPr spc="-81" dirty="0"/>
              <a:t> </a:t>
            </a:r>
            <a:r>
              <a:rPr dirty="0"/>
              <a:t>variables</a:t>
            </a:r>
          </a:p>
        </p:txBody>
      </p:sp>
      <p:sp>
        <p:nvSpPr>
          <p:cNvPr id="64515" name="object 3"/>
          <p:cNvSpPr>
            <a:spLocks noChangeArrowheads="1"/>
          </p:cNvSpPr>
          <p:nvPr/>
        </p:nvSpPr>
        <p:spPr bwMode="auto">
          <a:xfrm>
            <a:off x="900113" y="1344613"/>
            <a:ext cx="7343775" cy="44910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8114B5C-C024-409C-8916-709063887C3E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b="1" dirty="0">
                <a:latin typeface="Arial"/>
                <a:cs typeface="Arial"/>
              </a:rPr>
              <a:t>Live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Variables</a:t>
            </a:r>
          </a:p>
        </p:txBody>
      </p:sp>
      <p:sp>
        <p:nvSpPr>
          <p:cNvPr id="46083" name="object 3"/>
          <p:cNvSpPr>
            <a:spLocks noChangeArrowheads="1"/>
          </p:cNvSpPr>
          <p:nvPr/>
        </p:nvSpPr>
        <p:spPr bwMode="auto">
          <a:xfrm>
            <a:off x="457200" y="1143000"/>
            <a:ext cx="7827962" cy="4927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B30A260-201B-4F1D-9654-4DD30C71D5DB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b="1" dirty="0">
                <a:latin typeface="Arial"/>
                <a:cs typeface="Arial"/>
              </a:rPr>
              <a:t>Dead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Variables</a:t>
            </a:r>
          </a:p>
        </p:txBody>
      </p:sp>
      <p:sp>
        <p:nvSpPr>
          <p:cNvPr id="47107" name="object 3"/>
          <p:cNvSpPr>
            <a:spLocks noChangeArrowheads="1"/>
          </p:cNvSpPr>
          <p:nvPr/>
        </p:nvSpPr>
        <p:spPr bwMode="auto">
          <a:xfrm>
            <a:off x="900113" y="1344613"/>
            <a:ext cx="6303962" cy="27781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6CEF5C7-CFB9-4B92-9A71-B944BD34BC18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Input to the Code Generator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10600" cy="5638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We assume, front end has </a:t>
            </a:r>
          </a:p>
          <a:p>
            <a:pPr lvl="1" eaLnBrk="1" hangingPunct="1"/>
            <a:r>
              <a:rPr lang="en-US" sz="2400" dirty="0" smtClean="0"/>
              <a:t>Scanned, parsed and translate the source program into a reasonably detailed intermediate representations</a:t>
            </a:r>
          </a:p>
          <a:p>
            <a:pPr lvl="1" eaLnBrk="1" hangingPunct="1"/>
            <a:r>
              <a:rPr lang="en-US" sz="2400" dirty="0" smtClean="0"/>
              <a:t>Type checking, type conversion and obvious semantic errors have already been detected</a:t>
            </a:r>
          </a:p>
          <a:p>
            <a:pPr lvl="1" eaLnBrk="1" hangingPunct="1"/>
            <a:r>
              <a:rPr lang="en-US" sz="2400" dirty="0" smtClean="0"/>
              <a:t>Symbol table is able to provide run-time address of the data objects</a:t>
            </a:r>
          </a:p>
          <a:p>
            <a:pPr lvl="1" eaLnBrk="1" hangingPunct="1"/>
            <a:r>
              <a:rPr lang="en-US" sz="2400" dirty="0" smtClean="0"/>
              <a:t>Intermediate representations may be</a:t>
            </a:r>
          </a:p>
          <a:p>
            <a:pPr lvl="2" eaLnBrk="1" hangingPunct="1"/>
            <a:r>
              <a:rPr lang="en-US" sz="2000" dirty="0" smtClean="0"/>
              <a:t>Postfix notations</a:t>
            </a:r>
          </a:p>
          <a:p>
            <a:pPr lvl="2" eaLnBrk="1" hangingPunct="1"/>
            <a:r>
              <a:rPr lang="en-US" sz="2000" dirty="0" smtClean="0"/>
              <a:t>Three address representations</a:t>
            </a:r>
          </a:p>
          <a:p>
            <a:pPr lvl="2" eaLnBrk="1" hangingPunct="1"/>
            <a:r>
              <a:rPr lang="en-US" sz="2000" dirty="0" smtClean="0"/>
              <a:t>Syntax tree</a:t>
            </a:r>
          </a:p>
          <a:p>
            <a:pPr lvl="2" eaLnBrk="1" hangingPunct="1"/>
            <a:r>
              <a:rPr lang="en-US" sz="2000" dirty="0" smtClean="0"/>
              <a:t>DAG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0E1FBE0-C3E8-4BB4-B984-E24DF83BDD3F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b="1" dirty="0">
                <a:latin typeface="Arial"/>
                <a:cs typeface="Arial"/>
              </a:rPr>
              <a:t>Liveness</a:t>
            </a:r>
            <a:r>
              <a:rPr b="1" spc="-81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Example</a:t>
            </a:r>
          </a:p>
        </p:txBody>
      </p:sp>
      <p:sp>
        <p:nvSpPr>
          <p:cNvPr id="48131" name="object 3"/>
          <p:cNvSpPr>
            <a:spLocks noChangeArrowheads="1"/>
          </p:cNvSpPr>
          <p:nvPr/>
        </p:nvSpPr>
        <p:spPr bwMode="auto">
          <a:xfrm>
            <a:off x="900113" y="1344613"/>
            <a:ext cx="6927850" cy="2225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84A5AA5-BD68-47B1-8039-2E7FA6A5C5E6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b="1" dirty="0">
                <a:latin typeface="Arial"/>
                <a:cs typeface="Arial"/>
              </a:rPr>
              <a:t>Liveness</a:t>
            </a:r>
            <a:r>
              <a:rPr b="1" spc="-81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Example</a:t>
            </a:r>
          </a:p>
        </p:txBody>
      </p:sp>
      <p:sp>
        <p:nvSpPr>
          <p:cNvPr id="49155" name="object 3"/>
          <p:cNvSpPr>
            <a:spLocks noChangeArrowheads="1"/>
          </p:cNvSpPr>
          <p:nvPr/>
        </p:nvSpPr>
        <p:spPr bwMode="auto">
          <a:xfrm>
            <a:off x="512762" y="1173162"/>
            <a:ext cx="7716838" cy="43132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1387DC1-2445-4641-9B01-2DEE67ED3C40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b="1" dirty="0">
                <a:latin typeface="Arial"/>
                <a:cs typeface="Arial"/>
              </a:rPr>
              <a:t>Live Variable</a:t>
            </a:r>
            <a:r>
              <a:rPr b="1" spc="-72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Analysis</a:t>
            </a:r>
          </a:p>
        </p:txBody>
      </p:sp>
      <p:sp>
        <p:nvSpPr>
          <p:cNvPr id="50179" name="object 3"/>
          <p:cNvSpPr>
            <a:spLocks noChangeArrowheads="1"/>
          </p:cNvSpPr>
          <p:nvPr/>
        </p:nvSpPr>
        <p:spPr bwMode="auto">
          <a:xfrm>
            <a:off x="900113" y="1344613"/>
            <a:ext cx="7481887" cy="4054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71739FB-0081-4E3B-B237-B3D0BE62EB42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b="1" spc="-4" dirty="0">
                <a:latin typeface="Arial"/>
                <a:cs typeface="Arial"/>
              </a:rPr>
              <a:t>Temporaries</a:t>
            </a:r>
          </a:p>
        </p:txBody>
      </p:sp>
      <p:sp>
        <p:nvSpPr>
          <p:cNvPr id="51203" name="object 3"/>
          <p:cNvSpPr>
            <a:spLocks noChangeArrowheads="1"/>
          </p:cNvSpPr>
          <p:nvPr/>
        </p:nvSpPr>
        <p:spPr bwMode="auto">
          <a:xfrm>
            <a:off x="900113" y="1344613"/>
            <a:ext cx="7481887" cy="4840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0DE0157-1F36-46C4-8004-A6942DD31621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4" dirty="0"/>
              <a:t>Dead</a:t>
            </a:r>
            <a:r>
              <a:rPr spc="-102" dirty="0"/>
              <a:t> </a:t>
            </a:r>
            <a:r>
              <a:rPr dirty="0"/>
              <a:t>Code</a:t>
            </a:r>
          </a:p>
        </p:txBody>
      </p:sp>
      <p:sp>
        <p:nvSpPr>
          <p:cNvPr id="52227" name="object 3"/>
          <p:cNvSpPr>
            <a:spLocks noChangeArrowheads="1"/>
          </p:cNvSpPr>
          <p:nvPr/>
        </p:nvSpPr>
        <p:spPr bwMode="auto">
          <a:xfrm>
            <a:off x="900113" y="1344613"/>
            <a:ext cx="7620000" cy="4646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6EC47EA-58A8-4279-A188-2D912AAA499B}" type="slidenum">
              <a:rPr lang="en-US" smtClean="0"/>
              <a:pPr/>
              <a:t>44</a:t>
            </a:fld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Temporaries</a:t>
            </a:r>
          </a:p>
        </p:txBody>
      </p:sp>
      <p:sp>
        <p:nvSpPr>
          <p:cNvPr id="53251" name="object 3"/>
          <p:cNvSpPr>
            <a:spLocks noChangeArrowheads="1"/>
          </p:cNvSpPr>
          <p:nvPr/>
        </p:nvSpPr>
        <p:spPr bwMode="auto">
          <a:xfrm>
            <a:off x="900113" y="1344613"/>
            <a:ext cx="7481887" cy="4130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566FD7-5F38-4ACD-991D-410B6438E800}" type="slidenum">
              <a:rPr lang="en-US" smtClean="0"/>
              <a:pPr/>
              <a:t>45</a:t>
            </a:fld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Control </a:t>
            </a:r>
            <a:r>
              <a:rPr spc="-4" dirty="0"/>
              <a:t>Flow</a:t>
            </a:r>
            <a:r>
              <a:rPr spc="-76" dirty="0"/>
              <a:t> </a:t>
            </a:r>
            <a:r>
              <a:rPr dirty="0"/>
              <a:t>Graphs</a:t>
            </a:r>
          </a:p>
        </p:txBody>
      </p:sp>
      <p:sp>
        <p:nvSpPr>
          <p:cNvPr id="55299" name="object 3"/>
          <p:cNvSpPr>
            <a:spLocks noChangeArrowheads="1"/>
          </p:cNvSpPr>
          <p:nvPr/>
        </p:nvSpPr>
        <p:spPr bwMode="auto">
          <a:xfrm>
            <a:off x="990600" y="1344613"/>
            <a:ext cx="6907213" cy="46751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3D38AA0-A5CF-4F56-9277-54F1D2CF8E22}" type="slidenum">
              <a:rPr lang="en-US" smtClean="0"/>
              <a:pPr/>
              <a:t>46</a:t>
            </a:fld>
            <a:endParaRPr 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53998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z="3600" b="1" spc="4" dirty="0">
                <a:solidFill>
                  <a:srgbClr val="FF0000"/>
                </a:solidFill>
              </a:rPr>
              <a:t>Code </a:t>
            </a:r>
            <a:r>
              <a:rPr sz="3600" b="1" dirty="0">
                <a:solidFill>
                  <a:srgbClr val="FF0000"/>
                </a:solidFill>
              </a:rPr>
              <a:t>Generation Algorithm </a:t>
            </a:r>
            <a:r>
              <a:rPr sz="3600" b="1" spc="-4">
                <a:solidFill>
                  <a:srgbClr val="FF0000"/>
                </a:solidFill>
              </a:rPr>
              <a:t>#</a:t>
            </a:r>
            <a:r>
              <a:rPr sz="3600" b="1" spc="-4" smtClean="0">
                <a:solidFill>
                  <a:srgbClr val="FF0000"/>
                </a:solidFill>
              </a:rPr>
              <a:t>2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61443" name="object 3"/>
          <p:cNvSpPr>
            <a:spLocks noChangeArrowheads="1"/>
          </p:cNvSpPr>
          <p:nvPr/>
        </p:nvSpPr>
        <p:spPr bwMode="auto">
          <a:xfrm>
            <a:off x="900113" y="1344613"/>
            <a:ext cx="7551737" cy="41703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2DE096E-7376-4507-9CF6-7957782292AA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848600" cy="553998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z="3600" b="1" dirty="0">
                <a:solidFill>
                  <a:srgbClr val="FF0000"/>
                </a:solidFill>
              </a:rPr>
              <a:t>Code Generation Algorithm #2</a:t>
            </a:r>
          </a:p>
        </p:txBody>
      </p:sp>
      <p:sp>
        <p:nvSpPr>
          <p:cNvPr id="62467" name="object 3"/>
          <p:cNvSpPr>
            <a:spLocks noChangeArrowheads="1"/>
          </p:cNvSpPr>
          <p:nvPr/>
        </p:nvSpPr>
        <p:spPr bwMode="auto">
          <a:xfrm>
            <a:off x="900113" y="1344613"/>
            <a:ext cx="7135812" cy="49498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AF3279E-E2ED-45F4-A809-B5EAC6A31FF8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924800" cy="553998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z="3600" b="1" dirty="0">
                <a:solidFill>
                  <a:srgbClr val="FF0000"/>
                </a:solidFill>
              </a:rPr>
              <a:t>Code Generation Algorithm #2</a:t>
            </a:r>
          </a:p>
        </p:txBody>
      </p:sp>
      <p:sp>
        <p:nvSpPr>
          <p:cNvPr id="63491" name="object 3"/>
          <p:cNvSpPr>
            <a:spLocks noChangeArrowheads="1"/>
          </p:cNvSpPr>
          <p:nvPr/>
        </p:nvSpPr>
        <p:spPr bwMode="auto">
          <a:xfrm>
            <a:off x="900113" y="1344613"/>
            <a:ext cx="7620000" cy="46910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E615CF7-37E1-4327-8AD8-953CE08B4699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467600" cy="7921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Target Programs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534400" cy="48736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The output of the code generator is the target program.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Target architecture: must be </a:t>
            </a:r>
            <a:r>
              <a:rPr lang="en-US" b="1" dirty="0" smtClean="0"/>
              <a:t>well</a:t>
            </a:r>
            <a:r>
              <a:rPr lang="en-US" dirty="0" smtClean="0"/>
              <a:t> understood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Significantly influences the difficulty of code generation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RISC, CISC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Target program may be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Absolute machine language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2000" dirty="0" smtClean="0"/>
              <a:t>It can be placed in a fixed location of memory and immediately executed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Re-locatable machine language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2000" dirty="0" smtClean="0"/>
              <a:t>Subprograms to be compiled separately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2000" dirty="0" smtClean="0"/>
              <a:t>A set of re-locatable object modules can be linked together and loaded for execution by a linker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81593E-1378-4F9E-B748-A7552DBEB2D2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4" dirty="0"/>
              <a:t>The </a:t>
            </a:r>
            <a:r>
              <a:rPr spc="-4" dirty="0"/>
              <a:t>“Next-Use”</a:t>
            </a:r>
            <a:r>
              <a:rPr spc="-31" dirty="0"/>
              <a:t> </a:t>
            </a:r>
            <a:r>
              <a:rPr spc="-4" dirty="0"/>
              <a:t>Information</a:t>
            </a:r>
          </a:p>
        </p:txBody>
      </p:sp>
      <p:sp>
        <p:nvSpPr>
          <p:cNvPr id="65539" name="object 3"/>
          <p:cNvSpPr>
            <a:spLocks noChangeArrowheads="1"/>
          </p:cNvSpPr>
          <p:nvPr/>
        </p:nvSpPr>
        <p:spPr bwMode="auto">
          <a:xfrm>
            <a:off x="457200" y="1066800"/>
            <a:ext cx="8062913" cy="5173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EEF908C-420D-417D-8D5E-034726B81E26}" type="slidenum">
              <a:rPr lang="en-US" smtClean="0"/>
              <a:pPr/>
              <a:t>50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4" dirty="0"/>
              <a:t>The </a:t>
            </a:r>
            <a:r>
              <a:rPr spc="-4" dirty="0"/>
              <a:t>“Next-Use”</a:t>
            </a:r>
            <a:r>
              <a:rPr spc="-49" dirty="0"/>
              <a:t> </a:t>
            </a:r>
            <a:r>
              <a:rPr spc="-4" dirty="0"/>
              <a:t>Algorithm</a:t>
            </a:r>
          </a:p>
        </p:txBody>
      </p:sp>
      <p:sp>
        <p:nvSpPr>
          <p:cNvPr id="66563" name="object 3"/>
          <p:cNvSpPr>
            <a:spLocks noChangeArrowheads="1"/>
          </p:cNvSpPr>
          <p:nvPr/>
        </p:nvSpPr>
        <p:spPr bwMode="auto">
          <a:xfrm>
            <a:off x="900113" y="1344613"/>
            <a:ext cx="7273925" cy="4365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34B23DB-7CD9-44AC-944D-92783E71090B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</a:t>
            </a:r>
            <a:r>
              <a:rPr spc="-72" dirty="0"/>
              <a:t> </a:t>
            </a:r>
            <a:r>
              <a:rPr dirty="0"/>
              <a:t>Example</a:t>
            </a:r>
          </a:p>
        </p:txBody>
      </p:sp>
      <p:sp>
        <p:nvSpPr>
          <p:cNvPr id="67587" name="object 3"/>
          <p:cNvSpPr>
            <a:spLocks noChangeArrowheads="1"/>
          </p:cNvSpPr>
          <p:nvPr/>
        </p:nvSpPr>
        <p:spPr bwMode="auto">
          <a:xfrm>
            <a:off x="900113" y="1344613"/>
            <a:ext cx="7065962" cy="4946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58027C0-D879-43B2-91F1-B9CDEB4D1FD8}" type="slidenum">
              <a:rPr lang="en-US" smtClean="0"/>
              <a:pPr/>
              <a:t>52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</a:t>
            </a:r>
            <a:r>
              <a:rPr spc="-72" dirty="0"/>
              <a:t> </a:t>
            </a:r>
            <a:r>
              <a:rPr dirty="0"/>
              <a:t>Algorithm</a:t>
            </a:r>
          </a:p>
        </p:txBody>
      </p:sp>
      <p:sp>
        <p:nvSpPr>
          <p:cNvPr id="68611" name="object 3"/>
          <p:cNvSpPr>
            <a:spLocks noChangeArrowheads="1"/>
          </p:cNvSpPr>
          <p:nvPr/>
        </p:nvSpPr>
        <p:spPr bwMode="auto">
          <a:xfrm>
            <a:off x="900113" y="1344613"/>
            <a:ext cx="7620000" cy="47672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481AD58-2FED-43F8-BFED-1B5468FDF01B}" type="slidenum">
              <a:rPr lang="en-US" smtClean="0"/>
              <a:pPr/>
              <a:t>53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</a:t>
            </a:r>
            <a:r>
              <a:rPr spc="-72" dirty="0"/>
              <a:t> </a:t>
            </a:r>
            <a:r>
              <a:rPr dirty="0"/>
              <a:t>Algorithm</a:t>
            </a:r>
          </a:p>
        </p:txBody>
      </p:sp>
      <p:sp>
        <p:nvSpPr>
          <p:cNvPr id="69635" name="object 3"/>
          <p:cNvSpPr>
            <a:spLocks noChangeArrowheads="1"/>
          </p:cNvSpPr>
          <p:nvPr/>
        </p:nvSpPr>
        <p:spPr bwMode="auto">
          <a:xfrm>
            <a:off x="900113" y="1344613"/>
            <a:ext cx="7551737" cy="4616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79730E1-7562-4AF6-9C64-884692C78AB8}" type="slidenum">
              <a:rPr lang="en-US" smtClean="0"/>
              <a:pPr/>
              <a:t>54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 </a:t>
            </a:r>
            <a:r>
              <a:rPr dirty="0"/>
              <a:t>Algorithm -</a:t>
            </a:r>
            <a:r>
              <a:rPr spc="-54" dirty="0"/>
              <a:t> </a:t>
            </a:r>
            <a:r>
              <a:rPr spc="-4" dirty="0"/>
              <a:t>Example</a:t>
            </a:r>
          </a:p>
        </p:txBody>
      </p:sp>
      <p:sp>
        <p:nvSpPr>
          <p:cNvPr id="70659" name="object 3"/>
          <p:cNvSpPr>
            <a:spLocks noChangeArrowheads="1"/>
          </p:cNvSpPr>
          <p:nvPr/>
        </p:nvSpPr>
        <p:spPr bwMode="auto">
          <a:xfrm>
            <a:off x="831850" y="1277938"/>
            <a:ext cx="4224338" cy="26701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0660" name="object 4"/>
          <p:cNvSpPr>
            <a:spLocks noChangeArrowheads="1"/>
          </p:cNvSpPr>
          <p:nvPr/>
        </p:nvSpPr>
        <p:spPr bwMode="auto">
          <a:xfrm>
            <a:off x="3208338" y="3898900"/>
            <a:ext cx="2359025" cy="2555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1F760A0-ABB4-4ECF-A5AE-5B6FD499AAEF}" type="slidenum">
              <a:rPr lang="en-US" smtClean="0"/>
              <a:pPr/>
              <a:t>55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 </a:t>
            </a:r>
            <a:r>
              <a:rPr dirty="0"/>
              <a:t>Algorithm -</a:t>
            </a:r>
            <a:r>
              <a:rPr spc="-54" dirty="0"/>
              <a:t> </a:t>
            </a:r>
            <a:r>
              <a:rPr spc="-4" dirty="0"/>
              <a:t>Example</a:t>
            </a:r>
          </a:p>
        </p:txBody>
      </p:sp>
      <p:sp>
        <p:nvSpPr>
          <p:cNvPr id="71683" name="object 3"/>
          <p:cNvSpPr>
            <a:spLocks noChangeArrowheads="1"/>
          </p:cNvSpPr>
          <p:nvPr/>
        </p:nvSpPr>
        <p:spPr bwMode="auto">
          <a:xfrm>
            <a:off x="1589088" y="3898900"/>
            <a:ext cx="2359025" cy="2555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1684" name="object 4"/>
          <p:cNvSpPr>
            <a:spLocks noChangeArrowheads="1"/>
          </p:cNvSpPr>
          <p:nvPr/>
        </p:nvSpPr>
        <p:spPr bwMode="auto">
          <a:xfrm>
            <a:off x="900113" y="1344613"/>
            <a:ext cx="4849812" cy="25495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1685" name="object 5"/>
          <p:cNvSpPr>
            <a:spLocks noChangeArrowheads="1"/>
          </p:cNvSpPr>
          <p:nvPr/>
        </p:nvSpPr>
        <p:spPr bwMode="auto">
          <a:xfrm>
            <a:off x="4987925" y="3898900"/>
            <a:ext cx="2392363" cy="2555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1686" name="object 6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399287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114299" y="399287"/>
                </a:lnTo>
                <a:lnTo>
                  <a:pt x="685799" y="399287"/>
                </a:lnTo>
                <a:close/>
              </a:path>
              <a:path w="914400" h="533400">
                <a:moveTo>
                  <a:pt x="114299" y="399287"/>
                </a:moveTo>
                <a:lnTo>
                  <a:pt x="114299" y="266699"/>
                </a:lnTo>
                <a:lnTo>
                  <a:pt x="0" y="399287"/>
                </a:lnTo>
                <a:lnTo>
                  <a:pt x="114299" y="399287"/>
                </a:lnTo>
                <a:close/>
              </a:path>
              <a:path w="914400" h="533400">
                <a:moveTo>
                  <a:pt x="914399" y="266699"/>
                </a:moveTo>
                <a:lnTo>
                  <a:pt x="685799" y="0"/>
                </a:lnTo>
                <a:lnTo>
                  <a:pt x="685799" y="533399"/>
                </a:lnTo>
                <a:lnTo>
                  <a:pt x="914399" y="266699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1687" name="object 7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0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0" y="399287"/>
                </a:lnTo>
                <a:lnTo>
                  <a:pt x="685799" y="399287"/>
                </a:lnTo>
                <a:lnTo>
                  <a:pt x="685799" y="533399"/>
                </a:lnTo>
                <a:lnTo>
                  <a:pt x="914399" y="266699"/>
                </a:lnTo>
                <a:lnTo>
                  <a:pt x="68579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1688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E09DB27-D60A-48DF-8E93-52EB1B55B9C7}" type="slidenum">
              <a:rPr lang="en-US" smtClean="0"/>
              <a:pPr/>
              <a:t>56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 </a:t>
            </a:r>
            <a:r>
              <a:rPr dirty="0"/>
              <a:t>Algorithm -</a:t>
            </a:r>
            <a:r>
              <a:rPr spc="-54" dirty="0"/>
              <a:t> </a:t>
            </a:r>
            <a:r>
              <a:rPr spc="-4" dirty="0"/>
              <a:t>Example</a:t>
            </a:r>
          </a:p>
        </p:txBody>
      </p:sp>
      <p:sp>
        <p:nvSpPr>
          <p:cNvPr id="72707" name="object 3"/>
          <p:cNvSpPr>
            <a:spLocks noChangeArrowheads="1"/>
          </p:cNvSpPr>
          <p:nvPr/>
        </p:nvSpPr>
        <p:spPr bwMode="auto">
          <a:xfrm>
            <a:off x="1454150" y="3873500"/>
            <a:ext cx="2393950" cy="2581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2708" name="object 4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399287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114299" y="399287"/>
                </a:lnTo>
                <a:lnTo>
                  <a:pt x="685799" y="399287"/>
                </a:lnTo>
                <a:close/>
              </a:path>
              <a:path w="914400" h="533400">
                <a:moveTo>
                  <a:pt x="114299" y="399287"/>
                </a:moveTo>
                <a:lnTo>
                  <a:pt x="114299" y="266699"/>
                </a:lnTo>
                <a:lnTo>
                  <a:pt x="0" y="399287"/>
                </a:lnTo>
                <a:lnTo>
                  <a:pt x="114299" y="399287"/>
                </a:lnTo>
                <a:close/>
              </a:path>
              <a:path w="914400" h="533400">
                <a:moveTo>
                  <a:pt x="914399" y="266699"/>
                </a:moveTo>
                <a:lnTo>
                  <a:pt x="685799" y="0"/>
                </a:lnTo>
                <a:lnTo>
                  <a:pt x="685799" y="533399"/>
                </a:lnTo>
                <a:lnTo>
                  <a:pt x="914399" y="266699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2709" name="object 5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0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0" y="399287"/>
                </a:lnTo>
                <a:lnTo>
                  <a:pt x="685799" y="399287"/>
                </a:lnTo>
                <a:lnTo>
                  <a:pt x="685799" y="533399"/>
                </a:lnTo>
                <a:lnTo>
                  <a:pt x="914399" y="266699"/>
                </a:lnTo>
                <a:lnTo>
                  <a:pt x="68579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2710" name="object 6"/>
          <p:cNvSpPr>
            <a:spLocks noChangeArrowheads="1"/>
          </p:cNvSpPr>
          <p:nvPr/>
        </p:nvSpPr>
        <p:spPr bwMode="auto">
          <a:xfrm>
            <a:off x="900113" y="1344613"/>
            <a:ext cx="5403850" cy="24749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2711" name="object 7"/>
          <p:cNvSpPr>
            <a:spLocks noChangeArrowheads="1"/>
          </p:cNvSpPr>
          <p:nvPr/>
        </p:nvSpPr>
        <p:spPr bwMode="auto">
          <a:xfrm>
            <a:off x="5387975" y="3873500"/>
            <a:ext cx="2370138" cy="2581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2712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4FBF2D3-BDBB-486E-838A-4D299EC69882}" type="slidenum">
              <a:rPr lang="en-US" smtClean="0"/>
              <a:pPr/>
              <a:t>57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 </a:t>
            </a:r>
            <a:r>
              <a:rPr dirty="0"/>
              <a:t>Algorithm -</a:t>
            </a:r>
            <a:r>
              <a:rPr spc="-54" dirty="0"/>
              <a:t> </a:t>
            </a:r>
            <a:r>
              <a:rPr spc="-4" dirty="0"/>
              <a:t>Example</a:t>
            </a:r>
          </a:p>
        </p:txBody>
      </p:sp>
      <p:sp>
        <p:nvSpPr>
          <p:cNvPr id="73731" name="object 3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399287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114299" y="399287"/>
                </a:lnTo>
                <a:lnTo>
                  <a:pt x="685799" y="399287"/>
                </a:lnTo>
                <a:close/>
              </a:path>
              <a:path w="914400" h="533400">
                <a:moveTo>
                  <a:pt x="114299" y="399287"/>
                </a:moveTo>
                <a:lnTo>
                  <a:pt x="114299" y="266699"/>
                </a:lnTo>
                <a:lnTo>
                  <a:pt x="0" y="399287"/>
                </a:lnTo>
                <a:lnTo>
                  <a:pt x="114299" y="399287"/>
                </a:lnTo>
                <a:close/>
              </a:path>
              <a:path w="914400" h="533400">
                <a:moveTo>
                  <a:pt x="914399" y="266699"/>
                </a:moveTo>
                <a:lnTo>
                  <a:pt x="685799" y="0"/>
                </a:lnTo>
                <a:lnTo>
                  <a:pt x="685799" y="533399"/>
                </a:lnTo>
                <a:lnTo>
                  <a:pt x="914399" y="266699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3732" name="object 4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0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0" y="399287"/>
                </a:lnTo>
                <a:lnTo>
                  <a:pt x="685799" y="399287"/>
                </a:lnTo>
                <a:lnTo>
                  <a:pt x="685799" y="533399"/>
                </a:lnTo>
                <a:lnTo>
                  <a:pt x="914399" y="266699"/>
                </a:lnTo>
                <a:lnTo>
                  <a:pt x="68579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3733" name="object 5"/>
          <p:cNvSpPr>
            <a:spLocks noChangeArrowheads="1"/>
          </p:cNvSpPr>
          <p:nvPr/>
        </p:nvSpPr>
        <p:spPr bwMode="auto">
          <a:xfrm>
            <a:off x="1454150" y="3873500"/>
            <a:ext cx="2371725" cy="2581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3734" name="object 6"/>
          <p:cNvSpPr>
            <a:spLocks noChangeArrowheads="1"/>
          </p:cNvSpPr>
          <p:nvPr/>
        </p:nvSpPr>
        <p:spPr bwMode="auto">
          <a:xfrm>
            <a:off x="900113" y="1344613"/>
            <a:ext cx="5611812" cy="25336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3735" name="object 7"/>
          <p:cNvSpPr>
            <a:spLocks noChangeArrowheads="1"/>
          </p:cNvSpPr>
          <p:nvPr/>
        </p:nvSpPr>
        <p:spPr bwMode="auto">
          <a:xfrm>
            <a:off x="5241925" y="3870325"/>
            <a:ext cx="2378075" cy="25844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3736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2838C0D-8408-4E00-9C3F-CEA3C4BD1534}" type="slidenum">
              <a:rPr lang="en-US" smtClean="0"/>
              <a:pPr/>
              <a:t>58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 </a:t>
            </a:r>
            <a:r>
              <a:rPr dirty="0"/>
              <a:t>Algorithm -</a:t>
            </a:r>
            <a:r>
              <a:rPr spc="-54" dirty="0"/>
              <a:t> </a:t>
            </a:r>
            <a:r>
              <a:rPr spc="-4" dirty="0"/>
              <a:t>Example</a:t>
            </a:r>
          </a:p>
        </p:txBody>
      </p:sp>
      <p:sp>
        <p:nvSpPr>
          <p:cNvPr id="74755" name="object 3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399287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114299" y="399287"/>
                </a:lnTo>
                <a:lnTo>
                  <a:pt x="685799" y="399287"/>
                </a:lnTo>
                <a:close/>
              </a:path>
              <a:path w="914400" h="533400">
                <a:moveTo>
                  <a:pt x="114299" y="399287"/>
                </a:moveTo>
                <a:lnTo>
                  <a:pt x="114299" y="266699"/>
                </a:lnTo>
                <a:lnTo>
                  <a:pt x="0" y="399287"/>
                </a:lnTo>
                <a:lnTo>
                  <a:pt x="114299" y="399287"/>
                </a:lnTo>
                <a:close/>
              </a:path>
              <a:path w="914400" h="533400">
                <a:moveTo>
                  <a:pt x="914399" y="266699"/>
                </a:moveTo>
                <a:lnTo>
                  <a:pt x="685799" y="0"/>
                </a:lnTo>
                <a:lnTo>
                  <a:pt x="685799" y="533399"/>
                </a:lnTo>
                <a:lnTo>
                  <a:pt x="914399" y="266699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4756" name="object 4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0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0" y="399287"/>
                </a:lnTo>
                <a:lnTo>
                  <a:pt x="685799" y="399287"/>
                </a:lnTo>
                <a:lnTo>
                  <a:pt x="685799" y="533399"/>
                </a:lnTo>
                <a:lnTo>
                  <a:pt x="914399" y="266699"/>
                </a:lnTo>
                <a:lnTo>
                  <a:pt x="68579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4757" name="object 5"/>
          <p:cNvSpPr>
            <a:spLocks noChangeArrowheads="1"/>
          </p:cNvSpPr>
          <p:nvPr/>
        </p:nvSpPr>
        <p:spPr bwMode="auto">
          <a:xfrm>
            <a:off x="1316038" y="3870325"/>
            <a:ext cx="2378075" cy="2584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4758" name="object 6"/>
          <p:cNvSpPr>
            <a:spLocks noChangeArrowheads="1"/>
          </p:cNvSpPr>
          <p:nvPr/>
        </p:nvSpPr>
        <p:spPr bwMode="auto">
          <a:xfrm>
            <a:off x="900113" y="1344613"/>
            <a:ext cx="5680075" cy="2528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4759" name="object 7"/>
          <p:cNvSpPr>
            <a:spLocks noChangeArrowheads="1"/>
          </p:cNvSpPr>
          <p:nvPr/>
        </p:nvSpPr>
        <p:spPr bwMode="auto">
          <a:xfrm>
            <a:off x="5121275" y="3898900"/>
            <a:ext cx="2360613" cy="2555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4760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CCB632C-9020-4602-BE6D-902CF55B93A8}" type="slidenum">
              <a:rPr lang="en-US" smtClean="0"/>
              <a:pPr/>
              <a:t>59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Issues in the Design of a Code Generator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Instruction Selection </a:t>
            </a:r>
          </a:p>
          <a:p>
            <a:pPr eaLnBrk="1" hangingPunct="1"/>
            <a:r>
              <a:rPr lang="en-US" dirty="0" smtClean="0"/>
              <a:t>Register Allocation </a:t>
            </a:r>
          </a:p>
          <a:p>
            <a:pPr eaLnBrk="1" hangingPunct="1"/>
            <a:r>
              <a:rPr lang="en-US" dirty="0" smtClean="0"/>
              <a:t>Evaluation Order 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DCE98FE-76CD-4431-98AE-AD80D32DE3B6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 </a:t>
            </a:r>
            <a:r>
              <a:rPr dirty="0"/>
              <a:t>Algorithm -</a:t>
            </a:r>
            <a:r>
              <a:rPr spc="-54" dirty="0"/>
              <a:t> </a:t>
            </a:r>
            <a:r>
              <a:rPr spc="-4" dirty="0"/>
              <a:t>Example</a:t>
            </a:r>
          </a:p>
        </p:txBody>
      </p:sp>
      <p:sp>
        <p:nvSpPr>
          <p:cNvPr id="75779" name="object 3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399287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114299" y="399287"/>
                </a:lnTo>
                <a:lnTo>
                  <a:pt x="685799" y="399287"/>
                </a:lnTo>
                <a:close/>
              </a:path>
              <a:path w="914400" h="533400">
                <a:moveTo>
                  <a:pt x="114299" y="399287"/>
                </a:moveTo>
                <a:lnTo>
                  <a:pt x="114299" y="266699"/>
                </a:lnTo>
                <a:lnTo>
                  <a:pt x="0" y="399287"/>
                </a:lnTo>
                <a:lnTo>
                  <a:pt x="114299" y="399287"/>
                </a:lnTo>
                <a:close/>
              </a:path>
              <a:path w="914400" h="533400">
                <a:moveTo>
                  <a:pt x="914399" y="266699"/>
                </a:moveTo>
                <a:lnTo>
                  <a:pt x="685799" y="0"/>
                </a:lnTo>
                <a:lnTo>
                  <a:pt x="685799" y="533399"/>
                </a:lnTo>
                <a:lnTo>
                  <a:pt x="914399" y="266699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5780" name="object 4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0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0" y="399287"/>
                </a:lnTo>
                <a:lnTo>
                  <a:pt x="685799" y="399287"/>
                </a:lnTo>
                <a:lnTo>
                  <a:pt x="685799" y="533399"/>
                </a:lnTo>
                <a:lnTo>
                  <a:pt x="914399" y="266699"/>
                </a:lnTo>
                <a:lnTo>
                  <a:pt x="68579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5781" name="object 5"/>
          <p:cNvSpPr>
            <a:spLocks noChangeArrowheads="1"/>
          </p:cNvSpPr>
          <p:nvPr/>
        </p:nvSpPr>
        <p:spPr bwMode="auto">
          <a:xfrm>
            <a:off x="1454150" y="3898900"/>
            <a:ext cx="2360613" cy="2555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5782" name="object 6"/>
          <p:cNvSpPr>
            <a:spLocks noChangeArrowheads="1"/>
          </p:cNvSpPr>
          <p:nvPr/>
        </p:nvSpPr>
        <p:spPr bwMode="auto">
          <a:xfrm>
            <a:off x="900113" y="1344613"/>
            <a:ext cx="6858000" cy="25542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5783" name="object 7"/>
          <p:cNvSpPr>
            <a:spLocks noChangeArrowheads="1"/>
          </p:cNvSpPr>
          <p:nvPr/>
        </p:nvSpPr>
        <p:spPr bwMode="auto">
          <a:xfrm>
            <a:off x="5191125" y="3898900"/>
            <a:ext cx="2359025" cy="2555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5784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6619333-405C-4887-8A1C-D3EB6D98D294}" type="slidenum">
              <a:rPr lang="en-US" smtClean="0"/>
              <a:pPr/>
              <a:t>60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 </a:t>
            </a:r>
            <a:r>
              <a:rPr dirty="0"/>
              <a:t>Algorithm -</a:t>
            </a:r>
            <a:r>
              <a:rPr spc="-54" dirty="0"/>
              <a:t> </a:t>
            </a:r>
            <a:r>
              <a:rPr spc="-4" dirty="0"/>
              <a:t>Example</a:t>
            </a:r>
          </a:p>
        </p:txBody>
      </p:sp>
      <p:sp>
        <p:nvSpPr>
          <p:cNvPr id="76803" name="object 3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399287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114299" y="399287"/>
                </a:lnTo>
                <a:lnTo>
                  <a:pt x="685799" y="399287"/>
                </a:lnTo>
                <a:close/>
              </a:path>
              <a:path w="914400" h="533400">
                <a:moveTo>
                  <a:pt x="114299" y="399287"/>
                </a:moveTo>
                <a:lnTo>
                  <a:pt x="114299" y="266699"/>
                </a:lnTo>
                <a:lnTo>
                  <a:pt x="0" y="399287"/>
                </a:lnTo>
                <a:lnTo>
                  <a:pt x="114299" y="399287"/>
                </a:lnTo>
                <a:close/>
              </a:path>
              <a:path w="914400" h="533400">
                <a:moveTo>
                  <a:pt x="914399" y="266699"/>
                </a:moveTo>
                <a:lnTo>
                  <a:pt x="685799" y="0"/>
                </a:lnTo>
                <a:lnTo>
                  <a:pt x="685799" y="533399"/>
                </a:lnTo>
                <a:lnTo>
                  <a:pt x="914399" y="266699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6804" name="object 4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0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0" y="399287"/>
                </a:lnTo>
                <a:lnTo>
                  <a:pt x="685799" y="399287"/>
                </a:lnTo>
                <a:lnTo>
                  <a:pt x="685799" y="533399"/>
                </a:lnTo>
                <a:lnTo>
                  <a:pt x="914399" y="266699"/>
                </a:lnTo>
                <a:lnTo>
                  <a:pt x="68579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6805" name="object 5"/>
          <p:cNvSpPr>
            <a:spLocks noChangeArrowheads="1"/>
          </p:cNvSpPr>
          <p:nvPr/>
        </p:nvSpPr>
        <p:spPr bwMode="auto">
          <a:xfrm>
            <a:off x="1246188" y="3898900"/>
            <a:ext cx="2360612" cy="2555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6806" name="object 6"/>
          <p:cNvSpPr>
            <a:spLocks noChangeArrowheads="1"/>
          </p:cNvSpPr>
          <p:nvPr/>
        </p:nvSpPr>
        <p:spPr bwMode="auto">
          <a:xfrm>
            <a:off x="900113" y="1344613"/>
            <a:ext cx="6511925" cy="25431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6807" name="object 7"/>
          <p:cNvSpPr>
            <a:spLocks noChangeArrowheads="1"/>
          </p:cNvSpPr>
          <p:nvPr/>
        </p:nvSpPr>
        <p:spPr bwMode="auto">
          <a:xfrm>
            <a:off x="5273675" y="3898900"/>
            <a:ext cx="2346325" cy="2555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6808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1FBD337-6D88-48B1-85A6-A788537E6B7D}" type="slidenum">
              <a:rPr lang="en-US" smtClean="0"/>
              <a:pPr/>
              <a:t>61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 </a:t>
            </a:r>
            <a:r>
              <a:rPr dirty="0"/>
              <a:t>Algorithm -</a:t>
            </a:r>
            <a:r>
              <a:rPr spc="-54" dirty="0"/>
              <a:t> </a:t>
            </a:r>
            <a:r>
              <a:rPr spc="-4" dirty="0"/>
              <a:t>Example</a:t>
            </a:r>
          </a:p>
        </p:txBody>
      </p:sp>
      <p:sp>
        <p:nvSpPr>
          <p:cNvPr id="77827" name="object 3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399287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114299" y="399287"/>
                </a:lnTo>
                <a:lnTo>
                  <a:pt x="685799" y="399287"/>
                </a:lnTo>
                <a:close/>
              </a:path>
              <a:path w="914400" h="533400">
                <a:moveTo>
                  <a:pt x="114299" y="399287"/>
                </a:moveTo>
                <a:lnTo>
                  <a:pt x="114299" y="266699"/>
                </a:lnTo>
                <a:lnTo>
                  <a:pt x="0" y="399287"/>
                </a:lnTo>
                <a:lnTo>
                  <a:pt x="114299" y="399287"/>
                </a:lnTo>
                <a:close/>
              </a:path>
              <a:path w="914400" h="533400">
                <a:moveTo>
                  <a:pt x="914399" y="266699"/>
                </a:moveTo>
                <a:lnTo>
                  <a:pt x="685799" y="0"/>
                </a:lnTo>
                <a:lnTo>
                  <a:pt x="685799" y="533399"/>
                </a:lnTo>
                <a:lnTo>
                  <a:pt x="914399" y="266699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7828" name="object 4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0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0" y="399287"/>
                </a:lnTo>
                <a:lnTo>
                  <a:pt x="685799" y="399287"/>
                </a:lnTo>
                <a:lnTo>
                  <a:pt x="685799" y="533399"/>
                </a:lnTo>
                <a:lnTo>
                  <a:pt x="914399" y="266699"/>
                </a:lnTo>
                <a:lnTo>
                  <a:pt x="68579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7829" name="object 5"/>
          <p:cNvSpPr>
            <a:spLocks noChangeArrowheads="1"/>
          </p:cNvSpPr>
          <p:nvPr/>
        </p:nvSpPr>
        <p:spPr bwMode="auto">
          <a:xfrm>
            <a:off x="1385888" y="3898900"/>
            <a:ext cx="2346325" cy="2555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7830" name="object 6"/>
          <p:cNvSpPr>
            <a:spLocks noChangeArrowheads="1"/>
          </p:cNvSpPr>
          <p:nvPr/>
        </p:nvSpPr>
        <p:spPr bwMode="auto">
          <a:xfrm>
            <a:off x="900113" y="1344613"/>
            <a:ext cx="6997700" cy="2565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7831" name="object 7"/>
          <p:cNvSpPr>
            <a:spLocks noChangeArrowheads="1"/>
          </p:cNvSpPr>
          <p:nvPr/>
        </p:nvSpPr>
        <p:spPr bwMode="auto">
          <a:xfrm>
            <a:off x="5111750" y="3898900"/>
            <a:ext cx="2370138" cy="2555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7832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0056B24-119B-41E8-88B8-D05716F94561}" type="slidenum">
              <a:rPr lang="en-US" smtClean="0"/>
              <a:pPr/>
              <a:t>62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 </a:t>
            </a:r>
            <a:r>
              <a:rPr dirty="0"/>
              <a:t>Algorithm -</a:t>
            </a:r>
            <a:r>
              <a:rPr spc="-54" dirty="0"/>
              <a:t> </a:t>
            </a:r>
            <a:r>
              <a:rPr spc="-4" dirty="0"/>
              <a:t>Example</a:t>
            </a:r>
          </a:p>
        </p:txBody>
      </p:sp>
      <p:sp>
        <p:nvSpPr>
          <p:cNvPr id="78851" name="object 3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399287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114299" y="399287"/>
                </a:lnTo>
                <a:lnTo>
                  <a:pt x="685799" y="399287"/>
                </a:lnTo>
                <a:close/>
              </a:path>
              <a:path w="914400" h="533400">
                <a:moveTo>
                  <a:pt x="114299" y="399287"/>
                </a:moveTo>
                <a:lnTo>
                  <a:pt x="114299" y="266699"/>
                </a:lnTo>
                <a:lnTo>
                  <a:pt x="0" y="399287"/>
                </a:lnTo>
                <a:lnTo>
                  <a:pt x="114299" y="399287"/>
                </a:lnTo>
                <a:close/>
              </a:path>
              <a:path w="914400" h="533400">
                <a:moveTo>
                  <a:pt x="914399" y="266699"/>
                </a:moveTo>
                <a:lnTo>
                  <a:pt x="685799" y="0"/>
                </a:lnTo>
                <a:lnTo>
                  <a:pt x="685799" y="533399"/>
                </a:lnTo>
                <a:lnTo>
                  <a:pt x="914399" y="266699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8852" name="object 4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0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0" y="399287"/>
                </a:lnTo>
                <a:lnTo>
                  <a:pt x="685799" y="399287"/>
                </a:lnTo>
                <a:lnTo>
                  <a:pt x="685799" y="533399"/>
                </a:lnTo>
                <a:lnTo>
                  <a:pt x="914399" y="266699"/>
                </a:lnTo>
                <a:lnTo>
                  <a:pt x="68579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8853" name="object 5"/>
          <p:cNvSpPr>
            <a:spLocks noChangeArrowheads="1"/>
          </p:cNvSpPr>
          <p:nvPr/>
        </p:nvSpPr>
        <p:spPr bwMode="auto">
          <a:xfrm>
            <a:off x="1316038" y="3898900"/>
            <a:ext cx="2368550" cy="2555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8854" name="object 6"/>
          <p:cNvSpPr>
            <a:spLocks noChangeArrowheads="1"/>
          </p:cNvSpPr>
          <p:nvPr/>
        </p:nvSpPr>
        <p:spPr bwMode="auto">
          <a:xfrm>
            <a:off x="900113" y="1344613"/>
            <a:ext cx="6442075" cy="24320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8855" name="object 7"/>
          <p:cNvSpPr>
            <a:spLocks noChangeArrowheads="1"/>
          </p:cNvSpPr>
          <p:nvPr/>
        </p:nvSpPr>
        <p:spPr bwMode="auto">
          <a:xfrm>
            <a:off x="5262563" y="3898900"/>
            <a:ext cx="2357437" cy="2555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8856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00B038C-6870-40C1-A88E-0084A6F49AD0}" type="slidenum">
              <a:rPr lang="en-US" smtClean="0"/>
              <a:pPr/>
              <a:t>63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 </a:t>
            </a:r>
            <a:r>
              <a:rPr dirty="0"/>
              <a:t>Algorithm -</a:t>
            </a:r>
            <a:r>
              <a:rPr spc="-54" dirty="0"/>
              <a:t> </a:t>
            </a:r>
            <a:r>
              <a:rPr spc="-4" dirty="0"/>
              <a:t>Example</a:t>
            </a:r>
          </a:p>
        </p:txBody>
      </p:sp>
      <p:sp>
        <p:nvSpPr>
          <p:cNvPr id="79875" name="object 3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399287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114299" y="399287"/>
                </a:lnTo>
                <a:lnTo>
                  <a:pt x="685799" y="399287"/>
                </a:lnTo>
                <a:close/>
              </a:path>
              <a:path w="914400" h="533400">
                <a:moveTo>
                  <a:pt x="114299" y="399287"/>
                </a:moveTo>
                <a:lnTo>
                  <a:pt x="114299" y="266699"/>
                </a:lnTo>
                <a:lnTo>
                  <a:pt x="0" y="399287"/>
                </a:lnTo>
                <a:lnTo>
                  <a:pt x="114299" y="399287"/>
                </a:lnTo>
                <a:close/>
              </a:path>
              <a:path w="914400" h="533400">
                <a:moveTo>
                  <a:pt x="914399" y="266699"/>
                </a:moveTo>
                <a:lnTo>
                  <a:pt x="685799" y="0"/>
                </a:lnTo>
                <a:lnTo>
                  <a:pt x="685799" y="533399"/>
                </a:lnTo>
                <a:lnTo>
                  <a:pt x="914399" y="266699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9876" name="object 4"/>
          <p:cNvSpPr>
            <a:spLocks noChangeArrowheads="1"/>
          </p:cNvSpPr>
          <p:nvPr/>
        </p:nvSpPr>
        <p:spPr bwMode="auto">
          <a:xfrm>
            <a:off x="4060825" y="4975225"/>
            <a:ext cx="831850" cy="471488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0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0" y="399287"/>
                </a:lnTo>
                <a:lnTo>
                  <a:pt x="685799" y="399287"/>
                </a:lnTo>
                <a:lnTo>
                  <a:pt x="685799" y="533399"/>
                </a:lnTo>
                <a:lnTo>
                  <a:pt x="914399" y="266699"/>
                </a:lnTo>
                <a:lnTo>
                  <a:pt x="68579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9877" name="object 5"/>
          <p:cNvSpPr>
            <a:spLocks noChangeArrowheads="1"/>
          </p:cNvSpPr>
          <p:nvPr/>
        </p:nvSpPr>
        <p:spPr bwMode="auto">
          <a:xfrm>
            <a:off x="1246188" y="3898900"/>
            <a:ext cx="2359025" cy="2555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9878" name="object 6"/>
          <p:cNvSpPr>
            <a:spLocks noChangeArrowheads="1"/>
          </p:cNvSpPr>
          <p:nvPr/>
        </p:nvSpPr>
        <p:spPr bwMode="auto">
          <a:xfrm>
            <a:off x="900113" y="1336675"/>
            <a:ext cx="6789737" cy="2576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9879" name="object 7"/>
          <p:cNvSpPr>
            <a:spLocks noChangeArrowheads="1"/>
          </p:cNvSpPr>
          <p:nvPr/>
        </p:nvSpPr>
        <p:spPr bwMode="auto">
          <a:xfrm>
            <a:off x="5349875" y="3921125"/>
            <a:ext cx="2339975" cy="25336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79880" name="Slide Number Placeholder 7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5F994EA-A6E1-4358-8A33-D1BAB35A95B1}" type="slidenum">
              <a:rPr lang="en-US" smtClean="0"/>
              <a:pPr/>
              <a:t>64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“Next-Use” </a:t>
            </a:r>
            <a:r>
              <a:rPr dirty="0"/>
              <a:t>Algorithm -</a:t>
            </a:r>
            <a:r>
              <a:rPr spc="-54" dirty="0"/>
              <a:t> </a:t>
            </a:r>
            <a:r>
              <a:rPr spc="-4" dirty="0"/>
              <a:t>Example</a:t>
            </a:r>
          </a:p>
        </p:txBody>
      </p:sp>
      <p:sp>
        <p:nvSpPr>
          <p:cNvPr id="80899" name="object 3"/>
          <p:cNvSpPr>
            <a:spLocks noChangeArrowheads="1"/>
          </p:cNvSpPr>
          <p:nvPr/>
        </p:nvSpPr>
        <p:spPr bwMode="auto">
          <a:xfrm>
            <a:off x="900113" y="1344613"/>
            <a:ext cx="6719887" cy="2528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0900" name="object 4"/>
          <p:cNvSpPr>
            <a:spLocks noChangeArrowheads="1"/>
          </p:cNvSpPr>
          <p:nvPr/>
        </p:nvSpPr>
        <p:spPr bwMode="auto">
          <a:xfrm>
            <a:off x="4060825" y="4997450"/>
            <a:ext cx="831850" cy="469900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399287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114299" y="399287"/>
                </a:lnTo>
                <a:lnTo>
                  <a:pt x="685799" y="399287"/>
                </a:lnTo>
                <a:close/>
              </a:path>
              <a:path w="914400" h="533400">
                <a:moveTo>
                  <a:pt x="114299" y="399287"/>
                </a:moveTo>
                <a:lnTo>
                  <a:pt x="114299" y="266699"/>
                </a:lnTo>
                <a:lnTo>
                  <a:pt x="0" y="399287"/>
                </a:lnTo>
                <a:lnTo>
                  <a:pt x="114299" y="399287"/>
                </a:lnTo>
                <a:close/>
              </a:path>
              <a:path w="914400" h="533400">
                <a:moveTo>
                  <a:pt x="914399" y="266699"/>
                </a:moveTo>
                <a:lnTo>
                  <a:pt x="685799" y="0"/>
                </a:lnTo>
                <a:lnTo>
                  <a:pt x="685799" y="533399"/>
                </a:lnTo>
                <a:lnTo>
                  <a:pt x="914399" y="266699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0901" name="object 5"/>
          <p:cNvSpPr>
            <a:spLocks noChangeArrowheads="1"/>
          </p:cNvSpPr>
          <p:nvPr/>
        </p:nvSpPr>
        <p:spPr bwMode="auto">
          <a:xfrm>
            <a:off x="4060825" y="4997450"/>
            <a:ext cx="831850" cy="469900"/>
          </a:xfrm>
          <a:custGeom>
            <a:avLst/>
            <a:gdLst>
              <a:gd name="T0" fmla="*/ 0 w 914400"/>
              <a:gd name="T1" fmla="*/ 0 h 533400"/>
              <a:gd name="T2" fmla="*/ 914400 w 914400"/>
              <a:gd name="T3" fmla="*/ 533400 h 533400"/>
            </a:gdLst>
            <a:ahLst/>
            <a:cxnLst/>
            <a:rect l="T0" t="T1" r="T2" b="T3"/>
            <a:pathLst>
              <a:path w="914400" h="533400">
                <a:moveTo>
                  <a:pt x="685799" y="0"/>
                </a:moveTo>
                <a:lnTo>
                  <a:pt x="685799" y="132587"/>
                </a:lnTo>
                <a:lnTo>
                  <a:pt x="0" y="132587"/>
                </a:lnTo>
                <a:lnTo>
                  <a:pt x="114299" y="266699"/>
                </a:lnTo>
                <a:lnTo>
                  <a:pt x="0" y="399287"/>
                </a:lnTo>
                <a:lnTo>
                  <a:pt x="685799" y="399287"/>
                </a:lnTo>
                <a:lnTo>
                  <a:pt x="685799" y="533399"/>
                </a:lnTo>
                <a:lnTo>
                  <a:pt x="914399" y="266699"/>
                </a:lnTo>
                <a:lnTo>
                  <a:pt x="685799" y="0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0902" name="object 6"/>
          <p:cNvSpPr>
            <a:spLocks noChangeArrowheads="1"/>
          </p:cNvSpPr>
          <p:nvPr/>
        </p:nvSpPr>
        <p:spPr bwMode="auto">
          <a:xfrm>
            <a:off x="1316038" y="3987800"/>
            <a:ext cx="2339975" cy="24669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0903" name="object 7"/>
          <p:cNvSpPr>
            <a:spLocks noChangeArrowheads="1"/>
          </p:cNvSpPr>
          <p:nvPr/>
        </p:nvSpPr>
        <p:spPr bwMode="auto">
          <a:xfrm>
            <a:off x="5334000" y="3941763"/>
            <a:ext cx="2339975" cy="25130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0904" name="object 8"/>
          <p:cNvSpPr>
            <a:spLocks noChangeArrowheads="1"/>
          </p:cNvSpPr>
          <p:nvPr/>
        </p:nvSpPr>
        <p:spPr bwMode="auto">
          <a:xfrm>
            <a:off x="6108700" y="4065588"/>
            <a:ext cx="749300" cy="187325"/>
          </a:xfrm>
          <a:custGeom>
            <a:avLst/>
            <a:gdLst>
              <a:gd name="T0" fmla="*/ 0 w 824865"/>
              <a:gd name="T1" fmla="*/ 0 h 213360"/>
              <a:gd name="T2" fmla="*/ 824865 w 824865"/>
              <a:gd name="T3" fmla="*/ 213360 h 213360"/>
            </a:gdLst>
            <a:ahLst/>
            <a:cxnLst/>
            <a:rect l="T0" t="T1" r="T2" b="T3"/>
            <a:pathLst>
              <a:path w="824865" h="213360">
                <a:moveTo>
                  <a:pt x="0" y="0"/>
                </a:moveTo>
                <a:lnTo>
                  <a:pt x="0" y="213359"/>
                </a:lnTo>
                <a:lnTo>
                  <a:pt x="824483" y="213359"/>
                </a:lnTo>
                <a:lnTo>
                  <a:pt x="8244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0905" name="object 9"/>
          <p:cNvSpPr txBox="1">
            <a:spLocks noChangeArrowheads="1"/>
          </p:cNvSpPr>
          <p:nvPr/>
        </p:nvSpPr>
        <p:spPr bwMode="auto">
          <a:xfrm>
            <a:off x="6181725" y="4060825"/>
            <a:ext cx="1412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1113"/>
            <a:r>
              <a:rPr lang="en-US" sz="1300" b="1" dirty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en-US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06" name="object 10"/>
          <p:cNvSpPr>
            <a:spLocks noChangeArrowheads="1"/>
          </p:cNvSpPr>
          <p:nvPr/>
        </p:nvSpPr>
        <p:spPr bwMode="auto">
          <a:xfrm>
            <a:off x="6134100" y="6165850"/>
            <a:ext cx="750888" cy="187325"/>
          </a:xfrm>
          <a:custGeom>
            <a:avLst/>
            <a:gdLst>
              <a:gd name="T0" fmla="*/ 0 w 824865"/>
              <a:gd name="T1" fmla="*/ 0 h 213359"/>
              <a:gd name="T2" fmla="*/ 824865 w 824865"/>
              <a:gd name="T3" fmla="*/ 213359 h 213359"/>
            </a:gdLst>
            <a:ahLst/>
            <a:cxnLst/>
            <a:rect l="T0" t="T1" r="T2" b="T3"/>
            <a:pathLst>
              <a:path w="824865" h="213359">
                <a:moveTo>
                  <a:pt x="0" y="0"/>
                </a:moveTo>
                <a:lnTo>
                  <a:pt x="0" y="213359"/>
                </a:lnTo>
                <a:lnTo>
                  <a:pt x="824483" y="213359"/>
                </a:lnTo>
                <a:lnTo>
                  <a:pt x="8244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6207125" y="6161088"/>
            <a:ext cx="442913" cy="200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397">
              <a:defRPr/>
            </a:pPr>
            <a:r>
              <a:rPr sz="1300" b="1" dirty="0">
                <a:solidFill>
                  <a:srgbClr val="009A00"/>
                </a:solidFill>
                <a:latin typeface="Times New Roman"/>
                <a:cs typeface="Times New Roman"/>
              </a:rPr>
              <a:t>L ( 1</a:t>
            </a:r>
            <a:r>
              <a:rPr sz="1300" b="1" spc="-90" dirty="0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009A00"/>
                </a:solidFill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0908" name="Slide Number Placeholder 11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516E2C1-2EC4-448D-AD5A-FF5BFD2C7557}" type="slidenum">
              <a:rPr lang="en-US" smtClean="0"/>
              <a:pPr/>
              <a:t>65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-4" dirty="0"/>
              <a:t>Why </a:t>
            </a:r>
            <a:r>
              <a:rPr dirty="0"/>
              <a:t>Live Variable</a:t>
            </a:r>
            <a:r>
              <a:rPr spc="-49" dirty="0"/>
              <a:t> </a:t>
            </a:r>
            <a:r>
              <a:rPr spc="-4" dirty="0"/>
              <a:t>analysis?</a:t>
            </a:r>
          </a:p>
        </p:txBody>
      </p:sp>
      <p:sp>
        <p:nvSpPr>
          <p:cNvPr id="81923" name="object 3"/>
          <p:cNvSpPr>
            <a:spLocks noChangeArrowheads="1"/>
          </p:cNvSpPr>
          <p:nvPr/>
        </p:nvSpPr>
        <p:spPr bwMode="auto">
          <a:xfrm>
            <a:off x="900113" y="1344613"/>
            <a:ext cx="7135812" cy="50149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7BC0D8-FFF0-4450-B3C0-11FC5BB88B45}" type="slidenum">
              <a:rPr lang="en-US" smtClean="0"/>
              <a:pPr/>
              <a:t>66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4" dirty="0"/>
              <a:t>Code </a:t>
            </a:r>
            <a:r>
              <a:rPr dirty="0"/>
              <a:t>Generation Algorithm</a:t>
            </a:r>
            <a:r>
              <a:rPr spc="-99" dirty="0"/>
              <a:t> </a:t>
            </a:r>
            <a:r>
              <a:rPr spc="-4" dirty="0"/>
              <a:t>#2</a:t>
            </a:r>
          </a:p>
        </p:txBody>
      </p:sp>
      <p:sp>
        <p:nvSpPr>
          <p:cNvPr id="82947" name="object 3"/>
          <p:cNvSpPr>
            <a:spLocks noChangeArrowheads="1"/>
          </p:cNvSpPr>
          <p:nvPr/>
        </p:nvSpPr>
        <p:spPr bwMode="auto">
          <a:xfrm>
            <a:off x="900113" y="1344613"/>
            <a:ext cx="7551737" cy="47450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44C8B18-71B3-4F41-92DE-33CF21F752A4}" type="slidenum">
              <a:rPr lang="en-US" smtClean="0"/>
              <a:pPr/>
              <a:t>67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spc="4" dirty="0"/>
              <a:t>Code </a:t>
            </a:r>
            <a:r>
              <a:rPr dirty="0"/>
              <a:t>Generation Algorithm</a:t>
            </a:r>
            <a:r>
              <a:rPr spc="-99" dirty="0"/>
              <a:t> </a:t>
            </a:r>
            <a:r>
              <a:rPr spc="-4" dirty="0"/>
              <a:t>#2</a:t>
            </a:r>
          </a:p>
        </p:txBody>
      </p:sp>
      <p:sp>
        <p:nvSpPr>
          <p:cNvPr id="83971" name="object 3"/>
          <p:cNvSpPr>
            <a:spLocks noChangeArrowheads="1"/>
          </p:cNvSpPr>
          <p:nvPr/>
        </p:nvSpPr>
        <p:spPr bwMode="auto">
          <a:xfrm>
            <a:off x="900113" y="1344613"/>
            <a:ext cx="7688262" cy="44545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9EAD74E-D598-49CA-B980-B5C3785A4253}" type="slidenum">
              <a:rPr lang="en-US" smtClean="0"/>
              <a:pPr/>
              <a:t>68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Data Needed </a:t>
            </a:r>
            <a:r>
              <a:rPr spc="-4" dirty="0"/>
              <a:t>during </a:t>
            </a:r>
            <a:r>
              <a:rPr spc="4" dirty="0"/>
              <a:t>Code</a:t>
            </a:r>
            <a:r>
              <a:rPr spc="-54" dirty="0"/>
              <a:t> </a:t>
            </a:r>
            <a:r>
              <a:rPr dirty="0"/>
              <a:t>Generation</a:t>
            </a:r>
          </a:p>
        </p:txBody>
      </p:sp>
      <p:sp>
        <p:nvSpPr>
          <p:cNvPr id="84995" name="object 3"/>
          <p:cNvSpPr>
            <a:spLocks noChangeArrowheads="1"/>
          </p:cNvSpPr>
          <p:nvPr/>
        </p:nvSpPr>
        <p:spPr bwMode="auto">
          <a:xfrm>
            <a:off x="900113" y="1344613"/>
            <a:ext cx="7620000" cy="47894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6585EDC-4C0E-4A7C-B7F5-F37A94FB0DF4}" type="slidenum">
              <a:rPr lang="en-US" smtClean="0"/>
              <a:pPr/>
              <a:t>69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Selection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 smtClean="0"/>
              <a:t>There may be a </a:t>
            </a:r>
            <a:r>
              <a:rPr lang="en-US" i="1" dirty="0" smtClean="0"/>
              <a:t>large number of ‘candidate’ </a:t>
            </a:r>
            <a:r>
              <a:rPr lang="en-US" dirty="0" smtClean="0"/>
              <a:t>machine instructions for a given IR instruction</a:t>
            </a:r>
          </a:p>
          <a:p>
            <a:pPr lvl="1" eaLnBrk="1" hangingPunct="1"/>
            <a:r>
              <a:rPr lang="en-US" sz="2400" dirty="0" smtClean="0"/>
              <a:t>Level of IR</a:t>
            </a:r>
          </a:p>
          <a:p>
            <a:pPr lvl="2" eaLnBrk="1" hangingPunct="1"/>
            <a:r>
              <a:rPr lang="en-US" sz="2000" dirty="0" smtClean="0"/>
              <a:t>High: Each IR translates into many machine instructions </a:t>
            </a:r>
          </a:p>
          <a:p>
            <a:pPr lvl="2" eaLnBrk="1" hangingPunct="1"/>
            <a:r>
              <a:rPr lang="en-US" sz="2000" dirty="0" smtClean="0"/>
              <a:t>Low: Reflects many low-level details of machine</a:t>
            </a:r>
          </a:p>
          <a:p>
            <a:pPr lvl="1" eaLnBrk="1" hangingPunct="1"/>
            <a:r>
              <a:rPr lang="en-US" sz="2400" dirty="0" smtClean="0"/>
              <a:t>Nature of the instruction set</a:t>
            </a:r>
          </a:p>
          <a:p>
            <a:pPr lvl="2" eaLnBrk="1" hangingPunct="1"/>
            <a:r>
              <a:rPr lang="en-US" sz="2000" dirty="0" smtClean="0"/>
              <a:t>Uniformity and completeness</a:t>
            </a:r>
          </a:p>
          <a:p>
            <a:pPr lvl="1" eaLnBrk="1" hangingPunct="1"/>
            <a:r>
              <a:rPr lang="en-US" sz="2400" dirty="0" smtClean="0"/>
              <a:t>Each has own cost and constraints</a:t>
            </a:r>
          </a:p>
          <a:p>
            <a:pPr lvl="2" eaLnBrk="1" hangingPunct="1"/>
            <a:r>
              <a:rPr lang="en-US" sz="2000" dirty="0" smtClean="0"/>
              <a:t>Accurate cost information is difficult to obtain</a:t>
            </a:r>
          </a:p>
          <a:p>
            <a:pPr lvl="2" eaLnBrk="1" hangingPunct="1"/>
            <a:r>
              <a:rPr lang="en-US" sz="2000" dirty="0" smtClean="0"/>
              <a:t>Cost may be influenced by surrounding context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BB77EFC-7A2E-4444-806B-26F9EA38F08F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94211" name="object 3"/>
          <p:cNvSpPr>
            <a:spLocks noChangeArrowheads="1"/>
          </p:cNvSpPr>
          <p:nvPr/>
        </p:nvSpPr>
        <p:spPr bwMode="auto">
          <a:xfrm>
            <a:off x="900113" y="1344613"/>
            <a:ext cx="7551737" cy="47212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6A9387-F877-4D78-BF9E-2976F27BA361}" type="slidenum">
              <a:rPr lang="en-US" smtClean="0"/>
              <a:pPr/>
              <a:t>70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95235" name="object 3"/>
          <p:cNvSpPr>
            <a:spLocks noChangeArrowheads="1"/>
          </p:cNvSpPr>
          <p:nvPr/>
        </p:nvSpPr>
        <p:spPr bwMode="auto">
          <a:xfrm>
            <a:off x="900113" y="1344613"/>
            <a:ext cx="7551737" cy="4737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CB00BB1-FBFD-4452-83CB-450602556F10}" type="slidenum">
              <a:rPr lang="en-US" smtClean="0"/>
              <a:pPr/>
              <a:t>71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96259" name="object 3"/>
          <p:cNvSpPr>
            <a:spLocks noChangeArrowheads="1"/>
          </p:cNvSpPr>
          <p:nvPr/>
        </p:nvSpPr>
        <p:spPr bwMode="auto">
          <a:xfrm>
            <a:off x="900113" y="1344613"/>
            <a:ext cx="7662862" cy="48053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42F4211-4DEE-4B8F-A8CF-9EE7A8FEA3C4}" type="slidenum">
              <a:rPr lang="en-US" smtClean="0"/>
              <a:pPr/>
              <a:t>72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97283" name="object 3"/>
          <p:cNvSpPr>
            <a:spLocks noChangeArrowheads="1"/>
          </p:cNvSpPr>
          <p:nvPr/>
        </p:nvSpPr>
        <p:spPr bwMode="auto">
          <a:xfrm>
            <a:off x="831850" y="1344613"/>
            <a:ext cx="7688263" cy="4826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BFC3EA7-2FD4-4B2A-A8D4-9B326D459F62}" type="slidenum">
              <a:rPr lang="en-US" smtClean="0"/>
              <a:pPr/>
              <a:t>73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98307" name="object 3"/>
          <p:cNvSpPr>
            <a:spLocks noChangeArrowheads="1"/>
          </p:cNvSpPr>
          <p:nvPr/>
        </p:nvSpPr>
        <p:spPr bwMode="auto">
          <a:xfrm>
            <a:off x="900113" y="1344613"/>
            <a:ext cx="7670800" cy="4816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EB71D92-C5B6-4DC0-85A2-585160B20AF0}" type="slidenum">
              <a:rPr lang="en-US" smtClean="0"/>
              <a:pPr/>
              <a:t>74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99331" name="object 3"/>
          <p:cNvSpPr>
            <a:spLocks noChangeArrowheads="1"/>
          </p:cNvSpPr>
          <p:nvPr/>
        </p:nvSpPr>
        <p:spPr bwMode="auto">
          <a:xfrm>
            <a:off x="900113" y="1344613"/>
            <a:ext cx="7620000" cy="4743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617B387-AA7E-4DD4-B809-6AE56F5150F8}" type="slidenum">
              <a:rPr lang="en-US" smtClean="0"/>
              <a:pPr/>
              <a:t>75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100355" name="object 3"/>
          <p:cNvSpPr>
            <a:spLocks noChangeArrowheads="1"/>
          </p:cNvSpPr>
          <p:nvPr/>
        </p:nvSpPr>
        <p:spPr bwMode="auto">
          <a:xfrm>
            <a:off x="900113" y="1344613"/>
            <a:ext cx="7689850" cy="48942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E23DC7-9BA3-42B4-A59D-BE859D6051D5}" type="slidenum">
              <a:rPr lang="en-US" smtClean="0"/>
              <a:pPr/>
              <a:t>76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101379" name="object 3"/>
          <p:cNvSpPr>
            <a:spLocks noChangeArrowheads="1"/>
          </p:cNvSpPr>
          <p:nvPr/>
        </p:nvSpPr>
        <p:spPr bwMode="auto">
          <a:xfrm>
            <a:off x="900113" y="1344613"/>
            <a:ext cx="7620000" cy="481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DC39E8-571B-4A7B-B7F9-3331946E699E}" type="slidenum">
              <a:rPr lang="en-US" smtClean="0"/>
              <a:pPr/>
              <a:t>77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102403" name="object 3"/>
          <p:cNvSpPr>
            <a:spLocks noChangeArrowheads="1"/>
          </p:cNvSpPr>
          <p:nvPr/>
        </p:nvSpPr>
        <p:spPr bwMode="auto">
          <a:xfrm>
            <a:off x="900113" y="1344613"/>
            <a:ext cx="7689850" cy="4800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CB9D779-3A04-40E6-8D0D-F222CBB6CE3B}" type="slidenum">
              <a:rPr lang="en-US" smtClean="0"/>
              <a:pPr/>
              <a:t>78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103427" name="object 3"/>
          <p:cNvSpPr>
            <a:spLocks noChangeArrowheads="1"/>
          </p:cNvSpPr>
          <p:nvPr/>
        </p:nvSpPr>
        <p:spPr bwMode="auto">
          <a:xfrm>
            <a:off x="900113" y="1344613"/>
            <a:ext cx="7689850" cy="47990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DEA1BB-6F8A-4939-9C84-71CB89EF493C}" type="slidenum">
              <a:rPr lang="en-US" smtClean="0"/>
              <a:pPr/>
              <a:t>79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Instruction Selection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8458200" cy="3946525"/>
          </a:xfrm>
        </p:spPr>
        <p:txBody>
          <a:bodyPr/>
          <a:lstStyle/>
          <a:p>
            <a:pPr eaLnBrk="1" hangingPunct="1"/>
            <a:r>
              <a:rPr lang="en-US" dirty="0" smtClean="0"/>
              <a:t>For each type of three-address statement, </a:t>
            </a:r>
            <a:r>
              <a:rPr lang="en-US" i="1" dirty="0" smtClean="0"/>
              <a:t>a code skeleton</a:t>
            </a:r>
            <a:r>
              <a:rPr lang="en-US" dirty="0" smtClean="0"/>
              <a:t> can be designed that outlines the target code to be generated for that construct.</a:t>
            </a:r>
          </a:p>
          <a:p>
            <a:pPr lvl="1" eaLnBrk="1" hangingPunct="1"/>
            <a:r>
              <a:rPr lang="en-US" dirty="0" smtClean="0"/>
              <a:t>Say, x := y + z</a:t>
            </a:r>
          </a:p>
          <a:p>
            <a:pPr lvl="2" eaLnBrk="1" hangingPunct="1">
              <a:buFontTx/>
              <a:buNone/>
            </a:pPr>
            <a:r>
              <a:rPr lang="en-US" sz="1800" dirty="0" err="1" smtClean="0"/>
              <a:t>Mov</a:t>
            </a:r>
            <a:r>
              <a:rPr lang="en-US" sz="1800" dirty="0" smtClean="0"/>
              <a:t> y, R0</a:t>
            </a:r>
          </a:p>
          <a:p>
            <a:pPr lvl="2" eaLnBrk="1" hangingPunct="1">
              <a:buFontTx/>
              <a:buNone/>
            </a:pPr>
            <a:r>
              <a:rPr lang="en-US" sz="1800" dirty="0" smtClean="0"/>
              <a:t>Add z, R0</a:t>
            </a:r>
          </a:p>
          <a:p>
            <a:pPr lvl="2" eaLnBrk="1" hangingPunct="1">
              <a:buFontTx/>
              <a:buNone/>
            </a:pPr>
            <a:r>
              <a:rPr lang="en-US" sz="1800" dirty="0" err="1" smtClean="0"/>
              <a:t>Mov</a:t>
            </a:r>
            <a:r>
              <a:rPr lang="en-US" sz="1800" dirty="0" smtClean="0"/>
              <a:t> R0, x</a:t>
            </a:r>
          </a:p>
          <a:p>
            <a:pPr lvl="2" eaLnBrk="1" hangingPunct="1">
              <a:buFontTx/>
              <a:buNone/>
            </a:pPr>
            <a:endParaRPr lang="en-US" sz="1800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81000" y="4572000"/>
            <a:ext cx="8077200" cy="955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ctr"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latin typeface="Arial Narrow" pitchFamily="34" charset="0"/>
              </a:rPr>
              <a:t>Statement by statement code generation often produces poor code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9F50192-7B0E-4903-A71A-6DD845F4CC95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104451" name="object 3"/>
          <p:cNvSpPr>
            <a:spLocks noChangeArrowheads="1"/>
          </p:cNvSpPr>
          <p:nvPr/>
        </p:nvSpPr>
        <p:spPr bwMode="auto">
          <a:xfrm>
            <a:off x="900113" y="1344613"/>
            <a:ext cx="7620000" cy="4867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F82875-FBC0-4660-9D39-CF2380DA1779}" type="slidenum">
              <a:rPr lang="en-US" smtClean="0"/>
              <a:pPr/>
              <a:t>80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105475" name="object 3"/>
          <p:cNvSpPr>
            <a:spLocks noChangeArrowheads="1"/>
          </p:cNvSpPr>
          <p:nvPr/>
        </p:nvSpPr>
        <p:spPr bwMode="auto">
          <a:xfrm>
            <a:off x="900113" y="1344613"/>
            <a:ext cx="7689850" cy="47990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181A538-62A7-479F-B03B-E8FD415CEC35}" type="slidenum">
              <a:rPr lang="en-US" smtClean="0"/>
              <a:pPr/>
              <a:t>81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106499" name="object 3"/>
          <p:cNvSpPr>
            <a:spLocks noChangeArrowheads="1"/>
          </p:cNvSpPr>
          <p:nvPr/>
        </p:nvSpPr>
        <p:spPr bwMode="auto">
          <a:xfrm>
            <a:off x="900113" y="1344613"/>
            <a:ext cx="7620000" cy="4768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24E5692-8061-4B06-9720-2B30D38AEF82}" type="slidenum">
              <a:rPr lang="en-US" smtClean="0"/>
              <a:pPr/>
              <a:t>82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962"/>
          </a:xfrm>
        </p:spPr>
        <p:txBody>
          <a:bodyPr wrap="square" lIns="0" tIns="0" rIns="0" bIns="0" rtlCol="0">
            <a:spAutoFit/>
          </a:bodyPr>
          <a:lstStyle/>
          <a:p>
            <a:pPr marL="11397">
              <a:defRPr/>
            </a:pPr>
            <a:r>
              <a:rPr dirty="0"/>
              <a:t>Ex</a:t>
            </a:r>
            <a:r>
              <a:rPr spc="-13" dirty="0"/>
              <a:t>a</a:t>
            </a:r>
            <a:r>
              <a:rPr dirty="0"/>
              <a:t>mp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107523" name="object 3"/>
          <p:cNvSpPr>
            <a:spLocks noChangeArrowheads="1"/>
          </p:cNvSpPr>
          <p:nvPr/>
        </p:nvSpPr>
        <p:spPr bwMode="auto">
          <a:xfrm>
            <a:off x="900113" y="1344613"/>
            <a:ext cx="7551737" cy="47259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B5559A4-D660-47CA-9289-E656A87A9EC3}" type="slidenum">
              <a:rPr lang="en-US" smtClean="0"/>
              <a:pPr/>
              <a:t>83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0"/>
            <a:ext cx="8534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/>
              <a:t>Any Question ?</a:t>
            </a:r>
            <a:endParaRPr lang="en-US" sz="4000" dirty="0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A035321-F2B1-4C0B-8686-8AA23CDE8023}" type="slidenum">
              <a:rPr lang="en-US" smtClean="0"/>
              <a:pPr/>
              <a:t>84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75438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Instruction Selection</a:t>
            </a:r>
          </a:p>
        </p:txBody>
      </p:sp>
      <p:sp>
        <p:nvSpPr>
          <p:cNvPr id="1539075" name="Text Box 3"/>
          <p:cNvSpPr txBox="1">
            <a:spLocks noChangeArrowheads="1"/>
          </p:cNvSpPr>
          <p:nvPr/>
        </p:nvSpPr>
        <p:spPr bwMode="auto">
          <a:xfrm>
            <a:off x="3048000" y="1371600"/>
            <a:ext cx="2514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a := b + c</a:t>
            </a:r>
          </a:p>
          <a:p>
            <a:pPr algn="ctr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d := a + e</a:t>
            </a:r>
          </a:p>
        </p:txBody>
      </p:sp>
      <p:sp>
        <p:nvSpPr>
          <p:cNvPr id="1539076" name="Text Box 4"/>
          <p:cNvSpPr txBox="1">
            <a:spLocks noChangeArrowheads="1"/>
          </p:cNvSpPr>
          <p:nvPr/>
        </p:nvSpPr>
        <p:spPr bwMode="auto">
          <a:xfrm>
            <a:off x="3505200" y="2590800"/>
            <a:ext cx="1524000" cy="26828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MOV b, R0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ADD c, R0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MOV R0, a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MOV a, R0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ADD e, R0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MOV R0, d</a:t>
            </a:r>
          </a:p>
        </p:txBody>
      </p:sp>
      <p:sp>
        <p:nvSpPr>
          <p:cNvPr id="1539077" name="Rectangle 5"/>
          <p:cNvSpPr>
            <a:spLocks noChangeArrowheads="1"/>
          </p:cNvSpPr>
          <p:nvPr/>
        </p:nvSpPr>
        <p:spPr bwMode="auto">
          <a:xfrm>
            <a:off x="2438400" y="3962400"/>
            <a:ext cx="3429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MOV a, R0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9078" name="Rectangle 6"/>
          <p:cNvSpPr>
            <a:spLocks noChangeArrowheads="1"/>
          </p:cNvSpPr>
          <p:nvPr/>
        </p:nvSpPr>
        <p:spPr bwMode="auto">
          <a:xfrm>
            <a:off x="2438400" y="3505200"/>
            <a:ext cx="3429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  <a:latin typeface="Times New Roman" pitchFamily="18" charset="0"/>
              </a:rPr>
              <a:t>MOV R0, 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39079" name="Text Box 7"/>
          <p:cNvSpPr txBox="1">
            <a:spLocks noChangeArrowheads="1"/>
          </p:cNvSpPr>
          <p:nvPr/>
        </p:nvSpPr>
        <p:spPr bwMode="auto">
          <a:xfrm>
            <a:off x="6477000" y="3505200"/>
            <a:ext cx="2362200" cy="6413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If a is subsequently used</a:t>
            </a:r>
          </a:p>
        </p:txBody>
      </p:sp>
      <p:sp>
        <p:nvSpPr>
          <p:cNvPr id="1539080" name="Line 8"/>
          <p:cNvSpPr>
            <a:spLocks noChangeShapeType="1"/>
          </p:cNvSpPr>
          <p:nvPr/>
        </p:nvSpPr>
        <p:spPr bwMode="auto">
          <a:xfrm>
            <a:off x="5867400" y="37338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9544560-DD52-45F9-9FFF-A5350026C7FA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075" grpId="0" animBg="1" autoUpdateAnimBg="0"/>
      <p:bldP spid="1539076" grpId="0" animBg="1" autoUpdateAnimBg="0"/>
      <p:bldP spid="1539077" grpId="0" animBg="1" autoUpdateAnimBg="0"/>
      <p:bldP spid="1539078" grpId="0" animBg="1" autoUpdateAnimBg="0"/>
      <p:bldP spid="1539079" grpId="0" animBg="1" autoUpdateAnimBg="0"/>
      <p:bldP spid="153908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14453</TotalTime>
  <Words>1031</Words>
  <Application>Microsoft PowerPoint</Application>
  <PresentationFormat>On-screen Show (4:3)</PresentationFormat>
  <Paragraphs>328</Paragraphs>
  <Slides>84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Oriel</vt:lpstr>
      <vt:lpstr>Code Generation Lecture 16-17</vt:lpstr>
      <vt:lpstr>Code Generation</vt:lpstr>
      <vt:lpstr>Compiler Architecture</vt:lpstr>
      <vt:lpstr>Input to the Code Generator</vt:lpstr>
      <vt:lpstr>Target Programs</vt:lpstr>
      <vt:lpstr>Issues in the Design of a Code Generator</vt:lpstr>
      <vt:lpstr>Instruction Selection</vt:lpstr>
      <vt:lpstr>Instruction Selection</vt:lpstr>
      <vt:lpstr>Instruction Selection</vt:lpstr>
      <vt:lpstr>Instruction selection: Machine Idioms</vt:lpstr>
      <vt:lpstr>Register Allocation</vt:lpstr>
      <vt:lpstr>Register Allocation</vt:lpstr>
      <vt:lpstr>Register Allocation</vt:lpstr>
      <vt:lpstr>Example Target Machine</vt:lpstr>
      <vt:lpstr>Evaluation Order</vt:lpstr>
      <vt:lpstr>Moving Results Back to Memory</vt:lpstr>
      <vt:lpstr>Code Generation Algorithm #1</vt:lpstr>
      <vt:lpstr>Code Generation Algorithm #1</vt:lpstr>
      <vt:lpstr>Evaluating A Potential Code Sequence</vt:lpstr>
      <vt:lpstr>A Better Cost Model</vt:lpstr>
      <vt:lpstr>Cost Generation Example</vt:lpstr>
      <vt:lpstr>Basic Blocks</vt:lpstr>
      <vt:lpstr>Basic Blocks</vt:lpstr>
      <vt:lpstr>Algorithm to Partition Instructions into Basic Blocks</vt:lpstr>
      <vt:lpstr>Identify Leaders – Example 1:</vt:lpstr>
      <vt:lpstr>Identify Leaders – Example 1:</vt:lpstr>
      <vt:lpstr>Identify Leaders – Example 1:</vt:lpstr>
      <vt:lpstr>Identify Leaders</vt:lpstr>
      <vt:lpstr>Control Flow Graph</vt:lpstr>
      <vt:lpstr>Identify Leaders – Example 2:</vt:lpstr>
      <vt:lpstr>Identify Leaders – Example 2:</vt:lpstr>
      <vt:lpstr>Common Sub-Expression Elimination</vt:lpstr>
      <vt:lpstr>Common Sub-Expression Elimination</vt:lpstr>
      <vt:lpstr>Reordering Instructions in a Basic Block</vt:lpstr>
      <vt:lpstr>Algebraic Transformation</vt:lpstr>
      <vt:lpstr>Look at Each Basic Block in Isolation</vt:lpstr>
      <vt:lpstr>Definition and Use of variables</vt:lpstr>
      <vt:lpstr>Live Variables</vt:lpstr>
      <vt:lpstr>Dead Variables</vt:lpstr>
      <vt:lpstr>Liveness Example</vt:lpstr>
      <vt:lpstr>Liveness Example</vt:lpstr>
      <vt:lpstr>Live Variable Analysis</vt:lpstr>
      <vt:lpstr>Temporaries</vt:lpstr>
      <vt:lpstr>Dead Code</vt:lpstr>
      <vt:lpstr>Temporaries</vt:lpstr>
      <vt:lpstr>Control Flow Graphs</vt:lpstr>
      <vt:lpstr>Code Generation Algorithm #2</vt:lpstr>
      <vt:lpstr>Code Generation Algorithm #2</vt:lpstr>
      <vt:lpstr>Code Generation Algorithm #2</vt:lpstr>
      <vt:lpstr>The “Next-Use” Information</vt:lpstr>
      <vt:lpstr>The “Next-Use” Algorithm</vt:lpstr>
      <vt:lpstr>“Next-Use” Example</vt:lpstr>
      <vt:lpstr>“Next-Use” Algorithm</vt:lpstr>
      <vt:lpstr>“Next-Use” Algorithm</vt:lpstr>
      <vt:lpstr>“Next-Use” Algorithm - Example</vt:lpstr>
      <vt:lpstr>“Next-Use” Algorithm - Example</vt:lpstr>
      <vt:lpstr>“Next-Use” Algorithm - Example</vt:lpstr>
      <vt:lpstr>“Next-Use” Algorithm - Example</vt:lpstr>
      <vt:lpstr>“Next-Use” Algorithm - Example</vt:lpstr>
      <vt:lpstr>“Next-Use” Algorithm - Example</vt:lpstr>
      <vt:lpstr>“Next-Use” Algorithm - Example</vt:lpstr>
      <vt:lpstr>“Next-Use” Algorithm - Example</vt:lpstr>
      <vt:lpstr>“Next-Use” Algorithm - Example</vt:lpstr>
      <vt:lpstr>“Next-Use” Algorithm - Example</vt:lpstr>
      <vt:lpstr>“Next-Use” Algorithm - Example</vt:lpstr>
      <vt:lpstr>Why Live Variable analysis?</vt:lpstr>
      <vt:lpstr>Code Generation Algorithm #2</vt:lpstr>
      <vt:lpstr>Code Generation Algorithm #2</vt:lpstr>
      <vt:lpstr>Data Needed during Code Generation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Any Question ?</vt:lpstr>
    </vt:vector>
  </TitlesOfParts>
  <Company>CSE, 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</dc:title>
  <dc:creator>Lafifa Jamal</dc:creator>
  <cp:lastModifiedBy>iffat</cp:lastModifiedBy>
  <cp:revision>1004</cp:revision>
  <dcterms:created xsi:type="dcterms:W3CDTF">2007-06-26T23:33:51Z</dcterms:created>
  <dcterms:modified xsi:type="dcterms:W3CDTF">2016-07-24T16:55:31Z</dcterms:modified>
</cp:coreProperties>
</file>