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364" r:id="rId2"/>
    <p:sldId id="365" r:id="rId3"/>
    <p:sldId id="366" r:id="rId4"/>
    <p:sldId id="367" r:id="rId5"/>
    <p:sldId id="371" r:id="rId6"/>
    <p:sldId id="378" r:id="rId7"/>
    <p:sldId id="379" r:id="rId8"/>
    <p:sldId id="380" r:id="rId9"/>
    <p:sldId id="416" r:id="rId10"/>
    <p:sldId id="383" r:id="rId11"/>
    <p:sldId id="317" r:id="rId12"/>
    <p:sldId id="304" r:id="rId13"/>
    <p:sldId id="302" r:id="rId14"/>
    <p:sldId id="381" r:id="rId15"/>
    <p:sldId id="303" r:id="rId16"/>
    <p:sldId id="301" r:id="rId17"/>
    <p:sldId id="284" r:id="rId18"/>
    <p:sldId id="382" r:id="rId19"/>
    <p:sldId id="386" r:id="rId20"/>
    <p:sldId id="387" r:id="rId21"/>
    <p:sldId id="388" r:id="rId22"/>
    <p:sldId id="385" r:id="rId23"/>
    <p:sldId id="426" r:id="rId24"/>
    <p:sldId id="389" r:id="rId25"/>
    <p:sldId id="390" r:id="rId26"/>
    <p:sldId id="417" r:id="rId27"/>
    <p:sldId id="418" r:id="rId28"/>
    <p:sldId id="391" r:id="rId29"/>
    <p:sldId id="419" r:id="rId30"/>
    <p:sldId id="420" r:id="rId31"/>
    <p:sldId id="421" r:id="rId32"/>
    <p:sldId id="288" r:id="rId33"/>
    <p:sldId id="392" r:id="rId34"/>
    <p:sldId id="422" r:id="rId35"/>
    <p:sldId id="393" r:id="rId36"/>
    <p:sldId id="394" r:id="rId37"/>
    <p:sldId id="354" r:id="rId38"/>
    <p:sldId id="355" r:id="rId39"/>
    <p:sldId id="287" r:id="rId40"/>
    <p:sldId id="395" r:id="rId41"/>
    <p:sldId id="289" r:id="rId42"/>
    <p:sldId id="290" r:id="rId43"/>
    <p:sldId id="396" r:id="rId44"/>
    <p:sldId id="398" r:id="rId45"/>
    <p:sldId id="399" r:id="rId46"/>
    <p:sldId id="262" r:id="rId47"/>
    <p:sldId id="264" r:id="rId48"/>
    <p:sldId id="265" r:id="rId49"/>
    <p:sldId id="266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359" r:id="rId58"/>
    <p:sldId id="273" r:id="rId59"/>
    <p:sldId id="413" r:id="rId60"/>
    <p:sldId id="407" r:id="rId61"/>
    <p:sldId id="408" r:id="rId62"/>
    <p:sldId id="409" r:id="rId63"/>
    <p:sldId id="410" r:id="rId64"/>
    <p:sldId id="411" r:id="rId65"/>
    <p:sldId id="412" r:id="rId66"/>
    <p:sldId id="423" r:id="rId67"/>
    <p:sldId id="414" r:id="rId68"/>
    <p:sldId id="424" r:id="rId69"/>
    <p:sldId id="425" r:id="rId70"/>
    <p:sldId id="415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CC"/>
    <a:srgbClr val="005C2A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557" autoAdjust="0"/>
  </p:normalViewPr>
  <p:slideViewPr>
    <p:cSldViewPr snapToGrid="0" snapToObjects="1">
      <p:cViewPr>
        <p:scale>
          <a:sx n="60" d="100"/>
          <a:sy n="60" d="100"/>
        </p:scale>
        <p:origin x="-165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B3ED8-1E76-AF4B-A4BC-D8B007B27253}" type="datetimeFigureOut">
              <a:rPr lang="en-US" smtClean="0"/>
              <a:pPr/>
              <a:t>26-Sep-15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9142-D0C3-9F4F-9A41-C6301EA546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38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B9142-D0C3-9F4F-9A41-C6301EA546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B9142-D0C3-9F4F-9A41-C6301EA546D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1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B9142-D0C3-9F4F-9A41-C6301EA546D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1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B9142-D0C3-9F4F-9A41-C6301EA546D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B9142-D0C3-9F4F-9A41-C6301EA546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969-DDAF-45CD-B9D7-6EBB0835948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726-F5C0-45AE-9187-8089671B14A6}" type="datetime1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45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E631-8DFA-444B-87BD-F9985A68CE9D}" type="datetime1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1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9FF8-64E2-4F3A-BCC4-703B502009FD}" type="datetime1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681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F74BF0-942B-41BF-943E-C3BFA1A34C2D}" type="datetime1">
              <a:rPr lang="en-US" altLang="zh-CN" smtClean="0"/>
              <a:t>26-Sep-15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63D328-C9F8-4FAB-97C0-143259C90C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153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D04-497C-45A2-B0B5-2230F0F65F91}" type="datetime1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82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91F-633C-49B1-AB9B-954F28D66536}" type="datetime1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06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AEDA-CA2A-470D-AE3C-09F9AFCB875B}" type="datetime1">
              <a:rPr lang="en-US" smtClean="0"/>
              <a:t>26-Sep-15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7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AEAA-9CA1-4C83-935B-9C17F4D982BC}" type="datetime1">
              <a:rPr lang="en-US" smtClean="0"/>
              <a:t>26-Sep-15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775-FE8C-4360-9F18-6D239D567E75}" type="datetime1">
              <a:rPr lang="en-US" smtClean="0"/>
              <a:t>26-Sep-15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C5E4-51E2-4E0A-9E41-E91F07D2CDA5}" type="datetime1">
              <a:rPr lang="en-US" smtClean="0"/>
              <a:t>26-Sep-15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70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08A-7F9D-473E-BC41-854E96C3461A}" type="datetime1">
              <a:rPr lang="en-US" smtClean="0"/>
              <a:t>26-Sep-15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0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0E6E-7083-42EA-8CD7-F5359772407B}" type="datetime1">
              <a:rPr lang="en-US" smtClean="0"/>
              <a:t>26-Sep-15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16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8138-D09B-41C4-A834-8CB9733B4200}" type="datetime1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72A1-A8CE-FB48-898F-9506AA4A9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5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9.jpeg"/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7.jpeg"/><Relationship Id="rId5" Type="http://schemas.openxmlformats.org/officeDocument/2006/relationships/image" Target="../media/image6.jpeg"/><Relationship Id="rId1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5.jpeg"/><Relationship Id="rId9" Type="http://schemas.openxmlformats.org/officeDocument/2006/relationships/image" Target="../media/image15.jpeg"/><Relationship Id="rId1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3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8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jpeg"/><Relationship Id="rId12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3.jpeg"/><Relationship Id="rId11" Type="http://schemas.openxmlformats.org/officeDocument/2006/relationships/image" Target="../media/image26.jpeg"/><Relationship Id="rId5" Type="http://schemas.openxmlformats.org/officeDocument/2006/relationships/image" Target="../media/image22.png"/><Relationship Id="rId10" Type="http://schemas.openxmlformats.org/officeDocument/2006/relationships/image" Target="../media/image25.jpeg"/><Relationship Id="rId4" Type="http://schemas.openxmlformats.org/officeDocument/2006/relationships/image" Target="../media/image5.jpeg"/><Relationship Id="rId9" Type="http://schemas.openxmlformats.org/officeDocument/2006/relationships/image" Target="../media/image6.jpeg"/><Relationship Id="rId1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png"/><Relationship Id="rId12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jpeg"/><Relationship Id="rId1" Type="http://schemas.openxmlformats.org/officeDocument/2006/relationships/tags" Target="../tags/tag3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23.jpeg"/><Relationship Id="rId15" Type="http://schemas.openxmlformats.org/officeDocument/2006/relationships/image" Target="../media/image40.jpeg"/><Relationship Id="rId10" Type="http://schemas.openxmlformats.org/officeDocument/2006/relationships/image" Target="../media/image35.jpeg"/><Relationship Id="rId4" Type="http://schemas.openxmlformats.org/officeDocument/2006/relationships/image" Target="../media/image30.jpeg"/><Relationship Id="rId9" Type="http://schemas.openxmlformats.org/officeDocument/2006/relationships/image" Target="../media/image34.jpeg"/><Relationship Id="rId1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1.wmf"/><Relationship Id="rId4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520"/>
            <a:ext cx="8229600" cy="4283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Humans as Sensors: An Estimation-theoretic</a:t>
            </a:r>
            <a:br>
              <a:rPr lang="en-US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Perspective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						</a:t>
            </a:r>
            <a:r>
              <a:rPr lang="en-US" sz="2600" dirty="0" smtClean="0"/>
              <a:t>presented by</a:t>
            </a:r>
            <a:br>
              <a:rPr lang="en-US" sz="2600" dirty="0" smtClean="0"/>
            </a:br>
            <a:r>
              <a:rPr lang="en-US" sz="2600" dirty="0" smtClean="0"/>
              <a:t>												              </a:t>
            </a:r>
            <a:r>
              <a:rPr lang="en-US" sz="2600" dirty="0" err="1" smtClean="0"/>
              <a:t>Suraiya</a:t>
            </a:r>
            <a:r>
              <a:rPr lang="en-US" sz="2600" dirty="0" smtClean="0"/>
              <a:t> </a:t>
            </a:r>
            <a:r>
              <a:rPr lang="en-US" sz="2600" dirty="0" err="1" smtClean="0"/>
              <a:t>Tairin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												0413052070</a:t>
            </a:r>
            <a:endParaRPr lang="en-US" sz="26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Problem Domain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153400" cy="990600"/>
          </a:xfrm>
        </p:spPr>
        <p:txBody>
          <a:bodyPr/>
          <a:lstStyle/>
          <a:p>
            <a:r>
              <a:rPr lang="en-US" dirty="0" smtClean="0"/>
              <a:t>Humans as Sensors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27432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447800"/>
            <a:ext cx="2152918" cy="1943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3581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Sensor Networks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581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Social Networks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810000" y="2057400"/>
            <a:ext cx="914400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495800"/>
            <a:ext cx="2540000" cy="152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6172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Human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4191000"/>
            <a:ext cx="2133600" cy="18882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76800" y="6096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Sensor</a:t>
            </a:r>
            <a:endParaRPr lang="en-US" sz="2400" b="1" dirty="0"/>
          </a:p>
        </p:txBody>
      </p:sp>
      <p:sp>
        <p:nvSpPr>
          <p:cNvPr id="21" name="Right Arrow 20"/>
          <p:cNvSpPr/>
          <p:nvPr/>
        </p:nvSpPr>
        <p:spPr>
          <a:xfrm>
            <a:off x="3810000" y="4953000"/>
            <a:ext cx="914400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84602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is Evolving</a:t>
            </a:r>
            <a:endParaRPr lang="en-US" dirty="0"/>
          </a:p>
        </p:txBody>
      </p:sp>
      <p:pic>
        <p:nvPicPr>
          <p:cNvPr id="22" name="Picture 4" descr="Android-2-1-Smart-Ph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47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cam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838200"/>
            <a:ext cx="914400" cy="685800"/>
          </a:xfrm>
          <a:prstGeom prst="rect">
            <a:avLst/>
          </a:prstGeom>
        </p:spPr>
      </p:pic>
      <p:pic>
        <p:nvPicPr>
          <p:cNvPr id="25" name="Picture 24" descr="wi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438400"/>
            <a:ext cx="915580" cy="68580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2590800" y="19050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724400" y="18288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553200" y="19050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457200"/>
            <a:ext cx="1676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Platform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Smart Phone</a:t>
            </a:r>
            <a:endParaRPr lang="en-US" b="1" dirty="0"/>
          </a:p>
        </p:txBody>
      </p:sp>
      <p:pic>
        <p:nvPicPr>
          <p:cNvPr id="38" name="Picture 37" descr="gps-devic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5562600" y="1600200"/>
            <a:ext cx="967620" cy="609600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>
            <a:off x="0" y="3505200"/>
            <a:ext cx="89154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3" name="Picture 42" descr="factory-sens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066800"/>
            <a:ext cx="1447800" cy="1038045"/>
          </a:xfrm>
          <a:prstGeom prst="rect">
            <a:avLst/>
          </a:prstGeom>
        </p:spPr>
      </p:pic>
      <p:pic>
        <p:nvPicPr>
          <p:cNvPr id="44" name="Picture 43" descr="airplane-senso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2286000"/>
            <a:ext cx="1752600" cy="812569"/>
          </a:xfrm>
          <a:prstGeom prst="rect">
            <a:avLst/>
          </a:prstGeom>
        </p:spPr>
      </p:pic>
      <p:pic>
        <p:nvPicPr>
          <p:cNvPr id="45" name="Picture 44" descr="room-senso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800" y="838200"/>
            <a:ext cx="1203016" cy="1219200"/>
          </a:xfrm>
          <a:prstGeom prst="rect">
            <a:avLst/>
          </a:prstGeom>
        </p:spPr>
      </p:pic>
      <p:pic>
        <p:nvPicPr>
          <p:cNvPr id="46" name="Picture 45" descr="forcet-senso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1800" y="2209800"/>
            <a:ext cx="1779814" cy="838200"/>
          </a:xfrm>
          <a:prstGeom prst="rect">
            <a:avLst/>
          </a:prstGeom>
        </p:spPr>
      </p:pic>
      <p:sp>
        <p:nvSpPr>
          <p:cNvPr id="67" name="Right Arrow 66"/>
          <p:cNvSpPr/>
          <p:nvPr/>
        </p:nvSpPr>
        <p:spPr>
          <a:xfrm>
            <a:off x="533400" y="1524000"/>
            <a:ext cx="80772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Sensors are increasingly used by everyday people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025167"/>
      </p:ext>
    </p:extLst>
  </p:cSld>
  <p:clrMapOvr>
    <a:masterClrMapping/>
  </p:clrMapOvr>
  <p:transition advTm="627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Geotagg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08860" cy="9620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934200" y="5105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Geotagging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is Evolving</a:t>
            </a:r>
            <a:endParaRPr lang="en-US" dirty="0"/>
          </a:p>
        </p:txBody>
      </p:sp>
      <p:pic>
        <p:nvPicPr>
          <p:cNvPr id="22" name="Picture 4" descr="Android-2-1-Smart-Ph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447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camer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838200"/>
            <a:ext cx="914400" cy="685800"/>
          </a:xfrm>
          <a:prstGeom prst="rect">
            <a:avLst/>
          </a:prstGeom>
        </p:spPr>
      </p:pic>
      <p:pic>
        <p:nvPicPr>
          <p:cNvPr id="25" name="Picture 24" descr="wi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2438400"/>
            <a:ext cx="915580" cy="68580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2590800" y="19050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724400" y="18288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553200" y="1905000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457200"/>
            <a:ext cx="1676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Platform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Smart Phone</a:t>
            </a:r>
            <a:endParaRPr lang="en-US" b="1" dirty="0"/>
          </a:p>
        </p:txBody>
      </p:sp>
      <p:pic>
        <p:nvPicPr>
          <p:cNvPr id="38" name="Picture 37" descr="gps-devic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V="1">
            <a:off x="5562600" y="1600200"/>
            <a:ext cx="967620" cy="609600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>
            <a:off x="0" y="3505200"/>
            <a:ext cx="8915400" cy="228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870325"/>
            <a:ext cx="1676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</a:t>
            </a:r>
            <a:endParaRPr lang="en-US" sz="2400" b="1" dirty="0"/>
          </a:p>
        </p:txBody>
      </p:sp>
      <p:pic>
        <p:nvPicPr>
          <p:cNvPr id="54" name="Picture 53" descr="enviro-minito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4403725"/>
            <a:ext cx="1371600" cy="1661837"/>
          </a:xfrm>
          <a:prstGeom prst="rect">
            <a:avLst/>
          </a:prstGeom>
        </p:spPr>
      </p:pic>
      <p:pic>
        <p:nvPicPr>
          <p:cNvPr id="55" name="Picture 54" descr="target-trac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09800" y="4724400"/>
            <a:ext cx="1645450" cy="1066800"/>
          </a:xfrm>
          <a:prstGeom prst="rect">
            <a:avLst/>
          </a:prstGeom>
        </p:spPr>
      </p:pic>
      <p:pic>
        <p:nvPicPr>
          <p:cNvPr id="57" name="Picture 56" descr="smart-hom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19600" y="5334000"/>
            <a:ext cx="1600200" cy="1065733"/>
          </a:xfrm>
          <a:prstGeom prst="rect">
            <a:avLst/>
          </a:prstGeom>
        </p:spPr>
      </p:pic>
      <p:pic>
        <p:nvPicPr>
          <p:cNvPr id="60" name="Picture 59" descr="twitt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480" y="5486400"/>
            <a:ext cx="1782496" cy="88358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04800" y="623252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Environment</a:t>
            </a:r>
          </a:p>
          <a:p>
            <a:r>
              <a:rPr lang="en-US" sz="1400" b="1" dirty="0" smtClean="0"/>
              <a:t> Monitoring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09800" y="59436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Target Tracking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196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Smart House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010400" y="63849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Social Sensing</a:t>
            </a:r>
            <a:endParaRPr lang="en-US" b="1" dirty="0"/>
          </a:p>
        </p:txBody>
      </p:sp>
      <p:pic>
        <p:nvPicPr>
          <p:cNvPr id="39" name="Picture 38" descr="health-moinito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3810000"/>
            <a:ext cx="1447800" cy="108445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24400" y="48738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Health Monitoring</a:t>
            </a:r>
            <a:endParaRPr lang="en-US" sz="1400" b="1" dirty="0"/>
          </a:p>
        </p:txBody>
      </p:sp>
      <p:sp>
        <p:nvSpPr>
          <p:cNvPr id="66" name="Right Arrow 65"/>
          <p:cNvSpPr/>
          <p:nvPr/>
        </p:nvSpPr>
        <p:spPr>
          <a:xfrm>
            <a:off x="381000" y="4800600"/>
            <a:ext cx="80772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Humans are getting into the Loop of Sensing.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3" name="Picture 42" descr="factory-senso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1066800"/>
            <a:ext cx="1447800" cy="1038045"/>
          </a:xfrm>
          <a:prstGeom prst="rect">
            <a:avLst/>
          </a:prstGeom>
        </p:spPr>
      </p:pic>
      <p:pic>
        <p:nvPicPr>
          <p:cNvPr id="44" name="Picture 43" descr="airplane-senso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000" y="2286000"/>
            <a:ext cx="1752600" cy="812569"/>
          </a:xfrm>
          <a:prstGeom prst="rect">
            <a:avLst/>
          </a:prstGeom>
        </p:spPr>
      </p:pic>
      <p:pic>
        <p:nvPicPr>
          <p:cNvPr id="45" name="Picture 44" descr="room-sensor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52800" y="838200"/>
            <a:ext cx="1203016" cy="1219200"/>
          </a:xfrm>
          <a:prstGeom prst="rect">
            <a:avLst/>
          </a:prstGeom>
        </p:spPr>
      </p:pic>
      <p:pic>
        <p:nvPicPr>
          <p:cNvPr id="46" name="Picture 45" descr="forcet-senso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1800" y="2209800"/>
            <a:ext cx="1779814" cy="838200"/>
          </a:xfrm>
          <a:prstGeom prst="rect">
            <a:avLst/>
          </a:prstGeom>
        </p:spPr>
      </p:pic>
      <p:sp>
        <p:nvSpPr>
          <p:cNvPr id="67" name="Right Arrow 66"/>
          <p:cNvSpPr/>
          <p:nvPr/>
        </p:nvSpPr>
        <p:spPr>
          <a:xfrm>
            <a:off x="533400" y="1524000"/>
            <a:ext cx="80772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Sensors are increasingly used by everyday people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1676400" y="2895600"/>
            <a:ext cx="533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Social (Human-Centric) Sensing is Emerging!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373392"/>
      </p:ext>
    </p:extLst>
  </p:cSld>
  <p:clrMapOvr>
    <a:masterClrMapping/>
  </p:clrMapOvr>
  <p:transition advTm="627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Participatory sensing </a:t>
            </a:r>
          </a:p>
          <a:p>
            <a:pPr>
              <a:buFont typeface="Calibri" pitchFamily="34" charset="0"/>
              <a:buChar char="—"/>
            </a:pPr>
            <a:r>
              <a:rPr lang="en-US" sz="3000" dirty="0" smtClean="0">
                <a:solidFill>
                  <a:srgbClr val="0000CC"/>
                </a:solidFill>
              </a:rPr>
              <a:t>interactive, participatory sensor networks that enable public and professional users to gather, analyze and share local knowledge. </a:t>
            </a:r>
            <a:endParaRPr lang="en-US" sz="3000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Opportunistic sensing</a:t>
            </a:r>
            <a:r>
              <a:rPr lang="en-US" dirty="0" smtClean="0"/>
              <a:t> </a:t>
            </a:r>
          </a:p>
          <a:p>
            <a:pPr>
              <a:buFont typeface="Calibri" pitchFamily="34" charset="0"/>
              <a:buChar char="—"/>
            </a:pPr>
            <a:r>
              <a:rPr lang="en-US" sz="3000" dirty="0" smtClean="0">
                <a:solidFill>
                  <a:srgbClr val="0000CC"/>
                </a:solidFill>
              </a:rPr>
              <a:t>the users may not be aware of active applications. Instead a user’s device (e.g., cell phone) is utilized whenever its state (e.g., geographic location, body location) matches the requirements of an application.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Examples of Social Sensing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Examples of Social Sensing</a:t>
            </a:r>
            <a:endParaRPr lang="en-US" sz="4000" dirty="0"/>
          </a:p>
        </p:txBody>
      </p:sp>
      <p:pic>
        <p:nvPicPr>
          <p:cNvPr id="5" name="Picture 4" descr="Bike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600200"/>
            <a:ext cx="1295400" cy="172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6260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CenceMe</a:t>
            </a:r>
            <a:endParaRPr lang="en-US" b="1" dirty="0"/>
          </a:p>
        </p:txBody>
      </p:sp>
      <p:pic>
        <p:nvPicPr>
          <p:cNvPr id="8" name="Picture 7" descr="CabSen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343400"/>
            <a:ext cx="2409713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2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BikeNet</a:t>
            </a:r>
            <a:endParaRPr lang="en-US" b="1" dirty="0"/>
          </a:p>
        </p:txBody>
      </p:sp>
      <p:pic>
        <p:nvPicPr>
          <p:cNvPr id="10" name="Picture 9" descr="Geotagg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057400"/>
            <a:ext cx="2613660" cy="1089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24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Geotagging</a:t>
            </a:r>
            <a:endParaRPr lang="en-US" b="1" dirty="0"/>
          </a:p>
        </p:txBody>
      </p:sp>
      <p:pic>
        <p:nvPicPr>
          <p:cNvPr id="13" name="Picture 12" descr="CenceM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4343400"/>
            <a:ext cx="2438400" cy="17817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0" y="617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CabSense</a:t>
            </a:r>
            <a:endParaRPr lang="en-US" b="1" dirty="0"/>
          </a:p>
        </p:txBody>
      </p:sp>
      <p:pic>
        <p:nvPicPr>
          <p:cNvPr id="16" name="Picture 5" descr="twitter-bird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1828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8600" y="838200"/>
            <a:ext cx="3429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Participatory Sensing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3576935"/>
            <a:ext cx="3429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Opportunistic Sensing</a:t>
            </a:r>
            <a:endParaRPr lang="en-US" sz="2400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48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smtClean="0"/>
              <a:t>Human’s Role in Social Sensing</a:t>
            </a:r>
          </a:p>
        </p:txBody>
      </p:sp>
      <p:pic>
        <p:nvPicPr>
          <p:cNvPr id="13315" name="Picture 4" descr="Android-2-1-Smart-Ph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971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" descr="twitter-bird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8006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 descr="Crowd_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2057400"/>
            <a:ext cx="2590800" cy="172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3200400" y="3276600"/>
            <a:ext cx="1676400" cy="457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 flipV="1">
            <a:off x="3200400" y="1676400"/>
            <a:ext cx="1371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323" name="Picture 13" descr="blog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5257800"/>
            <a:ext cx="1752600" cy="91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Line 14"/>
          <p:cNvSpPr>
            <a:spLocks noChangeShapeType="1"/>
          </p:cNvSpPr>
          <p:nvPr/>
        </p:nvSpPr>
        <p:spPr bwMode="auto">
          <a:xfrm flipH="1">
            <a:off x="914400" y="4191000"/>
            <a:ext cx="8382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gps-dev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V="1">
            <a:off x="4724400" y="1295400"/>
            <a:ext cx="1143000" cy="720090"/>
          </a:xfrm>
          <a:prstGeom prst="rect">
            <a:avLst/>
          </a:prstGeom>
        </p:spPr>
      </p:pic>
      <p:pic>
        <p:nvPicPr>
          <p:cNvPr id="18" name="Picture 17" descr="camera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3000" y="3048000"/>
            <a:ext cx="914400" cy="685800"/>
          </a:xfrm>
          <a:prstGeom prst="rect">
            <a:avLst/>
          </a:prstGeom>
        </p:spPr>
      </p:pic>
      <p:pic>
        <p:nvPicPr>
          <p:cNvPr id="20" name="Picture 10" descr="WiiRemot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971800"/>
            <a:ext cx="609600" cy="106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facebook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2200" y="5410200"/>
            <a:ext cx="1752600" cy="659724"/>
          </a:xfrm>
          <a:prstGeom prst="rect">
            <a:avLst/>
          </a:prstGeom>
        </p:spPr>
      </p:pic>
      <p:pic>
        <p:nvPicPr>
          <p:cNvPr id="22" name="Picture 21" descr="shoe-senso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1066800"/>
            <a:ext cx="838200" cy="1133524"/>
          </a:xfrm>
          <a:prstGeom prst="rect">
            <a:avLst/>
          </a:prstGeom>
        </p:spPr>
      </p:pic>
      <p:pic>
        <p:nvPicPr>
          <p:cNvPr id="23" name="Picture 22" descr="hand-senso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00" y="1066800"/>
            <a:ext cx="838200" cy="1089235"/>
          </a:xfrm>
          <a:prstGeom prst="rect">
            <a:avLst/>
          </a:prstGeom>
        </p:spPr>
      </p:pic>
      <p:pic>
        <p:nvPicPr>
          <p:cNvPr id="24" name="Picture 23" descr="amazon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9400" y="5486400"/>
            <a:ext cx="2133600" cy="465307"/>
          </a:xfrm>
          <a:prstGeom prst="rect">
            <a:avLst/>
          </a:prstGeom>
        </p:spPr>
      </p:pic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2362200" y="4114800"/>
            <a:ext cx="44196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43000" y="12954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Human are sensor carriers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2667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Human are sensor operators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44196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Human are sensors themselves!</a:t>
            </a:r>
            <a:endParaRPr lang="en-US" sz="2000" b="1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84743480"/>
      </p:ext>
    </p:extLst>
  </p:cSld>
  <p:clrMapOvr>
    <a:masterClrMapping/>
  </p:clrMapOvr>
  <p:transition advTm="433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0" grpId="0" animBg="1"/>
      <p:bldP spid="13324" grpId="0" animBg="1"/>
      <p:bldP spid="25" grpId="0" animBg="1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numercial-read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2914650"/>
            <a:ext cx="1888642" cy="1371600"/>
          </a:xfrm>
          <a:prstGeom prst="rect">
            <a:avLst/>
          </a:prstGeom>
        </p:spPr>
      </p:pic>
      <p:pic>
        <p:nvPicPr>
          <p:cNvPr id="5" name="Picture 8" descr="Crowd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885890"/>
            <a:ext cx="2590800" cy="172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irebuildi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5800" y="4751166"/>
            <a:ext cx="1939943" cy="1258530"/>
          </a:xfrm>
          <a:prstGeom prst="rect">
            <a:avLst/>
          </a:prstGeom>
        </p:spPr>
      </p:pic>
      <p:pic>
        <p:nvPicPr>
          <p:cNvPr id="10" name="Picture 9" descr="amazon-revie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1371600"/>
            <a:ext cx="1931324" cy="1295400"/>
          </a:xfrm>
          <a:prstGeom prst="rect">
            <a:avLst/>
          </a:prstGeom>
        </p:spPr>
      </p:pic>
      <p:pic>
        <p:nvPicPr>
          <p:cNvPr id="11" name="Picture 10" descr="Toptweet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05600" y="1371600"/>
            <a:ext cx="1828800" cy="1205948"/>
          </a:xfrm>
          <a:prstGeom prst="rect">
            <a:avLst/>
          </a:prstGeom>
        </p:spPr>
      </p:pic>
      <p:pic>
        <p:nvPicPr>
          <p:cNvPr id="12" name="Picture 11" descr="garbag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1799" y="4724400"/>
            <a:ext cx="1964455" cy="1295400"/>
          </a:xfrm>
          <a:prstGeom prst="rect">
            <a:avLst/>
          </a:prstGeom>
        </p:spPr>
      </p:pic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048000" y="1905000"/>
            <a:ext cx="13716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048000" y="3535680"/>
            <a:ext cx="1219200" cy="457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048000" y="4191000"/>
            <a:ext cx="9906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" y="6172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Sources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62585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Measurements</a:t>
            </a:r>
            <a:endParaRPr lang="en-US" sz="2800" b="1" dirty="0"/>
          </a:p>
        </p:txBody>
      </p:sp>
      <p:pic>
        <p:nvPicPr>
          <p:cNvPr id="38" name="Picture 37" descr="gps_reading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19600" y="2895600"/>
            <a:ext cx="1854200" cy="13906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419600" y="42862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Numeric data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19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259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en-US" b="1" dirty="0"/>
          </a:p>
        </p:txBody>
      </p:sp>
      <p:pic>
        <p:nvPicPr>
          <p:cNvPr id="53" name="Picture 52" descr="correct-mark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4000" y="3219450"/>
            <a:ext cx="545564" cy="519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55" name="Picture 54" descr="correct-mark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5200" y="1752600"/>
            <a:ext cx="545564" cy="519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56" name="Picture 55" descr="correct-mark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86400" y="5181600"/>
            <a:ext cx="545564" cy="519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57" name="Picture 56" descr="incorrect-mar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7600" y="5105400"/>
            <a:ext cx="709612" cy="784308"/>
          </a:xfrm>
          <a:prstGeom prst="rect">
            <a:avLst/>
          </a:prstGeom>
        </p:spPr>
      </p:pic>
      <p:pic>
        <p:nvPicPr>
          <p:cNvPr id="58" name="Picture 57" descr="incorrect-mar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81600" y="1828800"/>
            <a:ext cx="709612" cy="78430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8600" y="15240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Who to believe?</a:t>
            </a:r>
            <a:endParaRPr lang="en-US" sz="2800" b="1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1334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smtClean="0"/>
              <a:t>Data Reliability Problem in Social Sensing</a:t>
            </a:r>
          </a:p>
        </p:txBody>
      </p:sp>
      <p:pic>
        <p:nvPicPr>
          <p:cNvPr id="32" name="Picture 31" descr="incorrect-mar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62800" y="3219450"/>
            <a:ext cx="709612" cy="78430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76800" y="1524000"/>
            <a:ext cx="3352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to believe?</a:t>
            </a:r>
            <a:endParaRPr lang="en-US" sz="28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200" y="3943290"/>
            <a:ext cx="1981200" cy="1809750"/>
            <a:chOff x="381000" y="4267200"/>
            <a:chExt cx="1981200" cy="1809750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24000" y="5257800"/>
              <a:ext cx="8382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2" descr="https://encrypted-tbn2.google.com/images?q=tbn:ANd9GcRZGPKtB25kLJsiMWbMSq80IVyhV4nxVHTFHKxPO11HJ_eUHWnySA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09600" y="4267200"/>
              <a:ext cx="707068" cy="883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 descr="https://encrypted-tbn2.google.com/images?q=tbn:ANd9GcR8N59VdtAqxWpDd-0YY0bSO3zEHuT4RLSdM9lLYNSLfIIa9tgU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66800" y="4267200"/>
              <a:ext cx="104414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 descr="ipad2.jp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000" y="5257800"/>
              <a:ext cx="899533" cy="819150"/>
            </a:xfrm>
            <a:prstGeom prst="rect">
              <a:avLst/>
            </a:prstGeom>
          </p:spPr>
        </p:pic>
      </p:grpSp>
      <p:sp>
        <p:nvSpPr>
          <p:cNvPr id="28" name="Rounded Rectangle 27"/>
          <p:cNvSpPr/>
          <p:nvPr/>
        </p:nvSpPr>
        <p:spPr>
          <a:xfrm>
            <a:off x="1752600" y="4419600"/>
            <a:ext cx="6096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2. How to </a:t>
            </a:r>
            <a:r>
              <a:rPr lang="en-US" sz="3200" b="1" i="1" dirty="0" smtClean="0">
                <a:solidFill>
                  <a:schemeClr val="bg1"/>
                </a:solidFill>
              </a:rPr>
              <a:t>Assess the </a:t>
            </a:r>
            <a:r>
              <a:rPr lang="en-US" sz="3200" b="1" i="1" dirty="0">
                <a:solidFill>
                  <a:schemeClr val="bg1"/>
                </a:solidFill>
              </a:rPr>
              <a:t>Q</a:t>
            </a:r>
            <a:r>
              <a:rPr lang="en-US" sz="3200" b="1" i="1" dirty="0" smtClean="0">
                <a:solidFill>
                  <a:schemeClr val="bg1"/>
                </a:solidFill>
              </a:rPr>
              <a:t>uality </a:t>
            </a:r>
            <a:r>
              <a:rPr lang="en-US" sz="3200" dirty="0" smtClean="0">
                <a:solidFill>
                  <a:schemeClr val="bg1"/>
                </a:solidFill>
              </a:rPr>
              <a:t>of our answers 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3562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People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5715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Smart Devices</a:t>
            </a:r>
            <a:endParaRPr lang="en-US" sz="2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752600" y="2971800"/>
            <a:ext cx="6096000" cy="1219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1. How to </a:t>
            </a:r>
            <a:r>
              <a:rPr lang="en-US" sz="3200" b="1" i="1" dirty="0" smtClean="0">
                <a:solidFill>
                  <a:schemeClr val="bg1"/>
                </a:solidFill>
              </a:rPr>
              <a:t>Answer</a:t>
            </a:r>
            <a:r>
              <a:rPr lang="en-US" sz="3200" dirty="0" smtClean="0">
                <a:solidFill>
                  <a:schemeClr val="bg1"/>
                </a:solidFill>
              </a:rPr>
              <a:t> the above two questions?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20098206">
            <a:off x="804890" y="2895368"/>
            <a:ext cx="6781800" cy="13478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90"/>
                </a:solidFill>
              </a:rPr>
              <a:t>Guaranteed Data Correctness!</a:t>
            </a:r>
            <a:endParaRPr lang="en-US" sz="4800" dirty="0">
              <a:solidFill>
                <a:srgbClr val="000090"/>
              </a:solidFill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6674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/>
      <p:bldP spid="19" grpId="0"/>
      <p:bldP spid="47" grpId="0"/>
      <p:bldP spid="49" grpId="0"/>
      <p:bldP spid="50" grpId="0"/>
      <p:bldP spid="26" grpId="0" animBg="1"/>
      <p:bldP spid="25" grpId="0" animBg="1"/>
      <p:bldP spid="28" grpId="0" animBg="1"/>
      <p:bldP spid="40" grpId="0"/>
      <p:bldP spid="41" grpId="0"/>
      <p:bldP spid="27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Binary Sensor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model humans as sources of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(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 unknown reliability, </a:t>
            </a:r>
            <a:r>
              <a:rPr lang="en-US" dirty="0" smtClean="0"/>
              <a:t>generating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(ii) binary observations </a:t>
            </a:r>
            <a:r>
              <a:rPr lang="en-US" dirty="0" smtClean="0"/>
              <a:t>of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(iii) uncertain provenance.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reliability</a:t>
            </a:r>
            <a:r>
              <a:rPr lang="en-US" sz="2800" dirty="0" smtClean="0"/>
              <a:t> of human observers is </a:t>
            </a:r>
            <a:r>
              <a:rPr lang="en-US" sz="2800" b="1" dirty="0" smtClean="0"/>
              <a:t>unknown</a:t>
            </a:r>
            <a:r>
              <a:rPr lang="en-US" sz="2800" dirty="0" smtClean="0"/>
              <a:t> and hence cannot be assumed.</a:t>
            </a:r>
          </a:p>
          <a:p>
            <a:r>
              <a:rPr lang="en-US" sz="2800" dirty="0" smtClean="0"/>
              <a:t>Human observations is considered as measurements of different </a:t>
            </a:r>
            <a:r>
              <a:rPr lang="en-US" sz="2800" b="1" dirty="0" smtClean="0"/>
              <a:t>binary variables</a:t>
            </a:r>
            <a:r>
              <a:rPr lang="en-US" sz="2800" dirty="0" smtClean="0"/>
              <a:t>. They are binary because the observation reported can either </a:t>
            </a:r>
            <a:r>
              <a:rPr lang="en-US" sz="2800" b="1" dirty="0" smtClean="0"/>
              <a:t>be true or false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71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 Sensor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7912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008000"/>
                </a:solidFill>
              </a:rPr>
              <a:t>Dong Wang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sz="2200" dirty="0" err="1" smtClean="0">
                <a:solidFill>
                  <a:srgbClr val="008000"/>
                </a:solidFill>
              </a:rPr>
              <a:t>Md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</a:rPr>
              <a:t>Tanvir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</a:rPr>
              <a:t>Amin</a:t>
            </a:r>
            <a:r>
              <a:rPr lang="en-US" sz="2200" dirty="0" smtClean="0">
                <a:solidFill>
                  <a:srgbClr val="008000"/>
                </a:solidFill>
              </a:rPr>
              <a:t>, </a:t>
            </a:r>
            <a:r>
              <a:rPr lang="en-US" sz="2200" dirty="0" err="1" smtClean="0">
                <a:solidFill>
                  <a:srgbClr val="008000"/>
                </a:solidFill>
              </a:rPr>
              <a:t>Shen</a:t>
            </a:r>
            <a:r>
              <a:rPr lang="en-US" sz="2200" dirty="0" smtClean="0">
                <a:solidFill>
                  <a:srgbClr val="008000"/>
                </a:solidFill>
              </a:rPr>
              <a:t> Li, </a:t>
            </a:r>
            <a:r>
              <a:rPr lang="en-US" sz="2200" dirty="0" err="1" smtClean="0">
                <a:solidFill>
                  <a:srgbClr val="008000"/>
                </a:solidFill>
              </a:rPr>
              <a:t>Tarek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</a:rPr>
              <a:t>Abdelzaher</a:t>
            </a:r>
            <a:r>
              <a:rPr lang="en-US" sz="2200" dirty="0" smtClean="0">
                <a:solidFill>
                  <a:srgbClr val="008000"/>
                </a:solidFill>
              </a:rPr>
              <a:t>, </a:t>
            </a:r>
            <a:r>
              <a:rPr lang="en-US" sz="2200" dirty="0" err="1" smtClean="0">
                <a:solidFill>
                  <a:srgbClr val="008000"/>
                </a:solidFill>
              </a:rPr>
              <a:t>Siyu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</a:rPr>
              <a:t>Gu</a:t>
            </a:r>
            <a:r>
              <a:rPr lang="en-US" sz="2200" dirty="0" smtClean="0">
                <a:solidFill>
                  <a:srgbClr val="008000"/>
                </a:solidFill>
              </a:rPr>
              <a:t>, </a:t>
            </a:r>
            <a:r>
              <a:rPr lang="en-US" sz="2200" dirty="0" err="1" smtClean="0">
                <a:solidFill>
                  <a:srgbClr val="008000"/>
                </a:solidFill>
              </a:rPr>
              <a:t>Chenji</a:t>
            </a:r>
            <a:r>
              <a:rPr lang="en-US" sz="2200" dirty="0" smtClean="0">
                <a:solidFill>
                  <a:srgbClr val="008000"/>
                </a:solidFill>
              </a:rPr>
              <a:t> Pan </a:t>
            </a:r>
            <a:r>
              <a:rPr lang="en-US" sz="2200" dirty="0" smtClean="0">
                <a:solidFill>
                  <a:srgbClr val="0070C0"/>
                </a:solidFill>
              </a:rPr>
              <a:t>University of Illinois at Urbana Champaign, Urbana, IL, USA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008000"/>
                </a:solidFill>
              </a:rPr>
              <a:t>Lance Kaplan </a:t>
            </a:r>
            <a:r>
              <a:rPr lang="en-US" sz="2200" dirty="0" smtClean="0">
                <a:solidFill>
                  <a:srgbClr val="0070C0"/>
                </a:solidFill>
              </a:rPr>
              <a:t>Networked Sensing and Fusion Branch, US Army Research Labs, Adelphi, MD, USA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err="1" smtClean="0">
                <a:solidFill>
                  <a:srgbClr val="008000"/>
                </a:solidFill>
              </a:rPr>
              <a:t>Charu</a:t>
            </a:r>
            <a:r>
              <a:rPr lang="en-US" sz="2200" dirty="0" smtClean="0">
                <a:solidFill>
                  <a:srgbClr val="008000"/>
                </a:solidFill>
              </a:rPr>
              <a:t> C. </a:t>
            </a:r>
            <a:r>
              <a:rPr lang="en-US" sz="2200" dirty="0" err="1" smtClean="0">
                <a:solidFill>
                  <a:srgbClr val="008000"/>
                </a:solidFill>
              </a:rPr>
              <a:t>Aggarwal</a:t>
            </a:r>
            <a:r>
              <a:rPr lang="en-US" sz="2200" dirty="0" smtClean="0">
                <a:solidFill>
                  <a:srgbClr val="008000"/>
                </a:solidFill>
              </a:rPr>
              <a:t>, </a:t>
            </a:r>
            <a:r>
              <a:rPr lang="en-US" sz="2200" dirty="0" err="1" smtClean="0">
                <a:solidFill>
                  <a:srgbClr val="008000"/>
                </a:solidFill>
              </a:rPr>
              <a:t>Raghu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</a:rPr>
              <a:t>Ganti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IBM Research, Yorktown Heights, NY, USA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err="1" smtClean="0">
                <a:solidFill>
                  <a:srgbClr val="008000"/>
                </a:solidFill>
              </a:rPr>
              <a:t>Xinlei</a:t>
            </a:r>
            <a:r>
              <a:rPr lang="en-US" sz="2200" dirty="0" smtClean="0">
                <a:solidFill>
                  <a:srgbClr val="008000"/>
                </a:solidFill>
              </a:rPr>
              <a:t> Wang, </a:t>
            </a:r>
            <a:r>
              <a:rPr lang="en-US" sz="2200" dirty="0" err="1" smtClean="0">
                <a:solidFill>
                  <a:srgbClr val="008000"/>
                </a:solidFill>
              </a:rPr>
              <a:t>Prasant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</a:rPr>
              <a:t>Mohapatra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University of California, Davis, CA,USA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008000"/>
                </a:solidFill>
              </a:rPr>
              <a:t>Boleslaw Szymanski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Rensselaer Polytechnic Institute, Troy, NY, USA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err="1" smtClean="0">
                <a:solidFill>
                  <a:srgbClr val="008000"/>
                </a:solidFill>
              </a:rPr>
              <a:t>Hengchang</a:t>
            </a:r>
            <a:r>
              <a:rPr lang="en-US" sz="2200" dirty="0" smtClean="0">
                <a:solidFill>
                  <a:srgbClr val="008000"/>
                </a:solidFill>
              </a:rPr>
              <a:t> Liu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University of Science and Technology of China, Hefei, Anhui, China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 err="1" smtClean="0">
                <a:solidFill>
                  <a:srgbClr val="008000"/>
                </a:solidFill>
              </a:rPr>
              <a:t>Hieu</a:t>
            </a:r>
            <a:r>
              <a:rPr lang="en-US" sz="2200" dirty="0" smtClean="0">
                <a:solidFill>
                  <a:srgbClr val="008000"/>
                </a:solidFill>
              </a:rPr>
              <a:t> Le  </a:t>
            </a:r>
            <a:r>
              <a:rPr lang="en-US" sz="2200" dirty="0" err="1" smtClean="0">
                <a:solidFill>
                  <a:srgbClr val="0070C0"/>
                </a:solidFill>
              </a:rPr>
              <a:t>Caterva</a:t>
            </a:r>
            <a:r>
              <a:rPr lang="en-US" sz="2200" dirty="0" smtClean="0">
                <a:solidFill>
                  <a:srgbClr val="0070C0"/>
                </a:solidFill>
              </a:rPr>
              <a:t>, Inc. Champaign, IL, USA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Binary Sensor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4560"/>
            <a:ext cx="8229600" cy="393160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This model generalize the </a:t>
            </a:r>
            <a:r>
              <a:rPr lang="en-US" sz="3000" b="1" dirty="0" smtClean="0"/>
              <a:t>participatory sensing.</a:t>
            </a:r>
          </a:p>
          <a:p>
            <a:r>
              <a:rPr lang="en-US" sz="3000" dirty="0" smtClean="0"/>
              <a:t>Each human reports an arbitrary number of observations called </a:t>
            </a:r>
            <a:r>
              <a:rPr lang="en-US" sz="3000" b="1" dirty="0" smtClean="0"/>
              <a:t>claims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Uncertain data provenance</a:t>
            </a:r>
            <a:r>
              <a:rPr lang="en-US" sz="3000" dirty="0" smtClean="0"/>
              <a:t>-a person to report observations they received from others, rumor spreading.</a:t>
            </a:r>
          </a:p>
          <a:p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physical world is just a collection of mention-worthy facts.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“Main Street is flooded”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 “The BP gas station on University Ave. is out of gas”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“Police are shooting people on Market Square”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Binary Sensor Model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280" y="2151221"/>
            <a:ext cx="8830628" cy="294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19551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Solution Architecture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Collect data from the “sensor network”.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 Structure the data for analysis (Source-Claim Graph)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 Understand how sources are related (Social Dissemination Graph).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 Use this collective information to estimate the probability of correctness of individual observations (Maximum Likelihood Estimation).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Collect data from the “sensor network” Twitter</a:t>
            </a:r>
          </a:p>
          <a:p>
            <a:r>
              <a:rPr lang="en-US" b="1" dirty="0" smtClean="0"/>
              <a:t>Apollo</a:t>
            </a:r>
            <a:r>
              <a:rPr lang="en-US" dirty="0" smtClean="0"/>
              <a:t> can collect data from any participatory sensing front end, such as a smart phone application.</a:t>
            </a:r>
          </a:p>
          <a:p>
            <a:r>
              <a:rPr lang="en-US" b="1" dirty="0" smtClean="0"/>
              <a:t>Tweets</a:t>
            </a:r>
            <a:r>
              <a:rPr lang="en-US" dirty="0" smtClean="0"/>
              <a:t> are collected through a long-standing query via the exported Twitter API to match given query terms (keywords) and an indicated geographic region on a map.</a:t>
            </a:r>
          </a:p>
          <a:p>
            <a:r>
              <a:rPr lang="en-US" dirty="0" smtClean="0"/>
              <a:t>Apollo acts as the “</a:t>
            </a:r>
            <a:r>
              <a:rPr lang="en-US" b="1" dirty="0" smtClean="0"/>
              <a:t>base station</a:t>
            </a:r>
            <a:r>
              <a:rPr lang="en-US" dirty="0" smtClean="0"/>
              <a:t>” for a participatory sensing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Architecture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Collected Human observations are </a:t>
            </a:r>
            <a:r>
              <a:rPr lang="en-US" b="1" dirty="0" smtClean="0"/>
              <a:t>clustered</a:t>
            </a:r>
            <a:r>
              <a:rPr lang="en-US" dirty="0" smtClean="0"/>
              <a:t> based on a </a:t>
            </a:r>
            <a:r>
              <a:rPr lang="en-US" b="1" dirty="0" smtClean="0"/>
              <a:t>distance function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function, distance (t1, t2)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sz="3000" dirty="0" smtClean="0">
                <a:solidFill>
                  <a:srgbClr val="0000CC"/>
                </a:solidFill>
              </a:rPr>
              <a:t>takes two reported observations,  t1 and t2, as input </a:t>
            </a:r>
          </a:p>
          <a:p>
            <a:pPr>
              <a:buFont typeface="Calibri" pitchFamily="34" charset="0"/>
              <a:buChar char="—"/>
            </a:pPr>
            <a:r>
              <a:rPr lang="en-US" sz="3000" dirty="0" smtClean="0">
                <a:solidFill>
                  <a:srgbClr val="0000CC"/>
                </a:solidFill>
              </a:rPr>
              <a:t>Returns a measure of similarity between them, represented by a logical distance.</a:t>
            </a:r>
          </a:p>
          <a:p>
            <a:r>
              <a:rPr lang="en-US" dirty="0" smtClean="0"/>
              <a:t> The more dissimilar the observations, the larger the distance.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Source-claim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Twitter</a:t>
            </a:r>
          </a:p>
          <a:p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sz="2800" dirty="0" smtClean="0">
                <a:solidFill>
                  <a:srgbClr val="0000CC"/>
                </a:solidFill>
              </a:rPr>
              <a:t>individual tweets </a:t>
            </a:r>
            <a:r>
              <a:rPr lang="en-US" sz="2800" dirty="0" smtClean="0">
                <a:solidFill>
                  <a:srgbClr val="0000CC"/>
                </a:solidFill>
                <a:sym typeface="Symbol"/>
              </a:rPr>
              <a:t></a:t>
            </a:r>
            <a:r>
              <a:rPr lang="en-US" sz="2800" dirty="0" smtClean="0">
                <a:solidFill>
                  <a:srgbClr val="0000CC"/>
                </a:solidFill>
              </a:rPr>
              <a:t> individual observations</a:t>
            </a:r>
          </a:p>
          <a:p>
            <a:pPr>
              <a:buNone/>
            </a:pPr>
            <a:endParaRPr lang="en-US" sz="2800" dirty="0" smtClean="0">
              <a:solidFill>
                <a:srgbClr val="0000CC"/>
              </a:solidFill>
            </a:endParaRPr>
          </a:p>
          <a:p>
            <a:pPr>
              <a:buFont typeface="Calibri" pitchFamily="34" charset="0"/>
              <a:buChar char="—"/>
            </a:pPr>
            <a:r>
              <a:rPr lang="en-US" sz="2800" dirty="0" smtClean="0">
                <a:solidFill>
                  <a:srgbClr val="0000CC"/>
                </a:solidFill>
              </a:rPr>
              <a:t>distance function that returns a measure of similarity based on the number of matching tokens in the two inputs. 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Source-claim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Source-claim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 of input observations is transformed to a </a:t>
            </a:r>
            <a:r>
              <a:rPr lang="en-US" b="1" dirty="0" smtClean="0"/>
              <a:t>graph </a:t>
            </a:r>
            <a:r>
              <a:rPr lang="en-US" dirty="0" smtClean="0"/>
              <a:t>where </a:t>
            </a:r>
            <a:r>
              <a:rPr lang="en-US" b="1" dirty="0" smtClean="0"/>
              <a:t>vertices</a:t>
            </a:r>
            <a:r>
              <a:rPr lang="en-US" dirty="0" smtClean="0"/>
              <a:t> are </a:t>
            </a:r>
            <a:r>
              <a:rPr lang="en-US" b="1" dirty="0" smtClean="0"/>
              <a:t>individual observations </a:t>
            </a:r>
            <a:r>
              <a:rPr lang="en-US" dirty="0" smtClean="0"/>
              <a:t>and </a:t>
            </a:r>
            <a:r>
              <a:rPr lang="en-US" b="1" dirty="0" smtClean="0"/>
              <a:t>links</a:t>
            </a:r>
            <a:r>
              <a:rPr lang="en-US" dirty="0" smtClean="0"/>
              <a:t> represent </a:t>
            </a:r>
            <a:r>
              <a:rPr lang="en-US" b="1" dirty="0" smtClean="0"/>
              <a:t>similarity among them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Cluster</a:t>
            </a:r>
            <a:r>
              <a:rPr lang="en-US" dirty="0" smtClean="0"/>
              <a:t> the graph, causing similar observations to be clustered together. </a:t>
            </a:r>
          </a:p>
          <a:p>
            <a:r>
              <a:rPr lang="en-US" dirty="0" smtClean="0"/>
              <a:t>Each cluster is called a </a:t>
            </a:r>
            <a:r>
              <a:rPr lang="en-US" b="1" dirty="0" smtClean="0"/>
              <a:t>claim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/>
          <p:cNvSpPr/>
          <p:nvPr/>
        </p:nvSpPr>
        <p:spPr>
          <a:xfrm>
            <a:off x="5162550" y="5021580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720715" y="3108563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36471" y="4701143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24201" y="2697480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459480" y="33299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28060" y="29489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931920" y="29489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305300" y="324612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64280" y="385572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30340" y="331470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829300" y="38709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614160" y="40233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80760" y="34137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362700" y="429768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872740" y="502158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24200" y="53568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91840" y="50520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67000" y="56616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13120" y="582168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913120" y="52425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25440" y="56540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62" idx="4"/>
            <a:endCxn id="61" idx="2"/>
          </p:cNvCxnSpPr>
          <p:nvPr/>
        </p:nvCxnSpPr>
        <p:spPr>
          <a:xfrm rot="5400000">
            <a:off x="3387090" y="3188970"/>
            <a:ext cx="29718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0" idx="6"/>
          </p:cNvCxnSpPr>
          <p:nvPr/>
        </p:nvCxnSpPr>
        <p:spPr>
          <a:xfrm>
            <a:off x="5913120" y="3939540"/>
            <a:ext cx="6172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65" idx="6"/>
          </p:cNvCxnSpPr>
          <p:nvPr/>
        </p:nvCxnSpPr>
        <p:spPr>
          <a:xfrm rot="5400000">
            <a:off x="3861435" y="3419475"/>
            <a:ext cx="59055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4" idx="2"/>
          </p:cNvCxnSpPr>
          <p:nvPr/>
        </p:nvCxnSpPr>
        <p:spPr>
          <a:xfrm rot="16200000" flipH="1">
            <a:off x="4008120" y="3032760"/>
            <a:ext cx="297180" cy="297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5" idx="6"/>
          </p:cNvCxnSpPr>
          <p:nvPr/>
        </p:nvCxnSpPr>
        <p:spPr>
          <a:xfrm>
            <a:off x="3459480" y="3482340"/>
            <a:ext cx="47244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65" idx="1"/>
          </p:cNvCxnSpPr>
          <p:nvPr/>
        </p:nvCxnSpPr>
        <p:spPr>
          <a:xfrm rot="5400000">
            <a:off x="3516630" y="3388780"/>
            <a:ext cx="763690" cy="21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62" idx="3"/>
          </p:cNvCxnSpPr>
          <p:nvPr/>
        </p:nvCxnSpPr>
        <p:spPr>
          <a:xfrm rot="10800000" flipV="1">
            <a:off x="3552610" y="2967990"/>
            <a:ext cx="455510" cy="124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70" idx="5"/>
          </p:cNvCxnSpPr>
          <p:nvPr/>
        </p:nvCxnSpPr>
        <p:spPr>
          <a:xfrm rot="5400000">
            <a:off x="6448425" y="4206455"/>
            <a:ext cx="291680" cy="17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67" idx="6"/>
          </p:cNvCxnSpPr>
          <p:nvPr/>
        </p:nvCxnSpPr>
        <p:spPr>
          <a:xfrm rot="5400000">
            <a:off x="5848350" y="3646170"/>
            <a:ext cx="457200" cy="16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4" idx="7"/>
          </p:cNvCxnSpPr>
          <p:nvPr/>
        </p:nvCxnSpPr>
        <p:spPr>
          <a:xfrm rot="10800000" flipV="1">
            <a:off x="2810090" y="5448300"/>
            <a:ext cx="466510" cy="23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219450" y="5185410"/>
            <a:ext cx="29718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1" idx="5"/>
          </p:cNvCxnSpPr>
          <p:nvPr/>
        </p:nvCxnSpPr>
        <p:spPr>
          <a:xfrm rot="10800000" flipV="1">
            <a:off x="3015830" y="5071110"/>
            <a:ext cx="352210" cy="93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74" idx="2"/>
          </p:cNvCxnSpPr>
          <p:nvPr/>
        </p:nvCxnSpPr>
        <p:spPr>
          <a:xfrm rot="5400000">
            <a:off x="2537460" y="5242560"/>
            <a:ext cx="632460" cy="37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67" idx="5"/>
          </p:cNvCxnSpPr>
          <p:nvPr/>
        </p:nvCxnSpPr>
        <p:spPr>
          <a:xfrm rot="10800000">
            <a:off x="5972390" y="4014050"/>
            <a:ext cx="641770" cy="13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68" idx="4"/>
          </p:cNvCxnSpPr>
          <p:nvPr/>
        </p:nvCxnSpPr>
        <p:spPr>
          <a:xfrm rot="5400000">
            <a:off x="6318885" y="3811905"/>
            <a:ext cx="758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69" idx="5"/>
          </p:cNvCxnSpPr>
          <p:nvPr/>
        </p:nvCxnSpPr>
        <p:spPr>
          <a:xfrm rot="10800000" flipV="1">
            <a:off x="6223850" y="3432810"/>
            <a:ext cx="382690" cy="124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75" idx="7"/>
          </p:cNvCxnSpPr>
          <p:nvPr/>
        </p:nvCxnSpPr>
        <p:spPr>
          <a:xfrm rot="16200000" flipH="1">
            <a:off x="5781890" y="5571910"/>
            <a:ext cx="489370" cy="59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77" idx="4"/>
          </p:cNvCxnSpPr>
          <p:nvPr/>
        </p:nvCxnSpPr>
        <p:spPr>
          <a:xfrm rot="10800000">
            <a:off x="5509260" y="5821680"/>
            <a:ext cx="480060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77" idx="6"/>
          </p:cNvCxnSpPr>
          <p:nvPr/>
        </p:nvCxnSpPr>
        <p:spPr>
          <a:xfrm rot="5400000">
            <a:off x="5592235" y="5357706"/>
            <a:ext cx="381000" cy="37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3" idx="2"/>
          </p:cNvCxnSpPr>
          <p:nvPr/>
        </p:nvCxnSpPr>
        <p:spPr>
          <a:xfrm rot="10800000" flipH="1">
            <a:off x="3931920" y="2225040"/>
            <a:ext cx="541020" cy="807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305300" y="1920240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Observations (tweets)</a:t>
            </a:r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 rot="5400000" flipH="1" flipV="1">
            <a:off x="4198620" y="2701290"/>
            <a:ext cx="548640" cy="541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756549" y="2441972"/>
            <a:ext cx="30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between two tweets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830607" y="2441972"/>
            <a:ext cx="153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 (cluster)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25" idx="2"/>
          </p:cNvCxnSpPr>
          <p:nvPr/>
        </p:nvCxnSpPr>
        <p:spPr>
          <a:xfrm rot="10800000">
            <a:off x="2396489" y="2842261"/>
            <a:ext cx="727712" cy="602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27623" y="375487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 rot="10800000">
            <a:off x="2185032" y="4164131"/>
            <a:ext cx="727712" cy="602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Source-claim Graph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7" grpId="0" animBg="1"/>
      <p:bldP spid="129" grpId="0" animBg="1"/>
      <p:bldP spid="125" grpId="0" animBg="1"/>
      <p:bldP spid="131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paper models social networks as sensor networks.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 this model, </a:t>
            </a:r>
            <a:r>
              <a:rPr lang="en-US" b="1" dirty="0" smtClean="0"/>
              <a:t>individuals(humans) </a:t>
            </a:r>
            <a:r>
              <a:rPr lang="en-US" dirty="0" smtClean="0"/>
              <a:t>are represented by </a:t>
            </a:r>
            <a:r>
              <a:rPr lang="en-US" b="1" dirty="0" smtClean="0"/>
              <a:t>sensors (data sources).</a:t>
            </a:r>
          </a:p>
          <a:p>
            <a:r>
              <a:rPr lang="en-US" dirty="0" smtClean="0"/>
              <a:t>Humans occasionally make </a:t>
            </a:r>
            <a:r>
              <a:rPr lang="en-US" b="1" dirty="0" smtClean="0"/>
              <a:t>observations </a:t>
            </a:r>
            <a:r>
              <a:rPr lang="en-US" dirty="0" smtClean="0"/>
              <a:t>(sense data) about the physical world.</a:t>
            </a:r>
          </a:p>
          <a:p>
            <a:r>
              <a:rPr lang="en-US" dirty="0" smtClean="0"/>
              <a:t>These observations may be </a:t>
            </a:r>
            <a:r>
              <a:rPr lang="en-US" b="1" dirty="0" smtClean="0"/>
              <a:t>true or false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claim represents a piece of information that </a:t>
            </a:r>
            <a:r>
              <a:rPr lang="en-US" b="1" dirty="0" smtClean="0"/>
              <a:t>several sources(humans) </a:t>
            </a:r>
            <a:r>
              <a:rPr lang="en-US" dirty="0" smtClean="0"/>
              <a:t>reported.</a:t>
            </a:r>
          </a:p>
          <a:p>
            <a:r>
              <a:rPr lang="en-US" dirty="0" smtClean="0"/>
              <a:t>Construct graph where each </a:t>
            </a:r>
            <a:r>
              <a:rPr lang="en-US" b="1" dirty="0" smtClean="0"/>
              <a:t>claim(cluster)</a:t>
            </a:r>
            <a:r>
              <a:rPr lang="en-US" dirty="0" smtClean="0"/>
              <a:t> is connected to </a:t>
            </a:r>
            <a:r>
              <a:rPr lang="en-US" b="1" dirty="0" smtClean="0"/>
              <a:t>all sources</a:t>
            </a:r>
            <a:r>
              <a:rPr lang="en-US" dirty="0" smtClean="0"/>
              <a:t> who claimed it. This graph is a </a:t>
            </a:r>
            <a:r>
              <a:rPr lang="en-US" b="1" dirty="0" smtClean="0"/>
              <a:t>source-claim SC </a:t>
            </a:r>
            <a:r>
              <a:rPr lang="en-US" dirty="0" smtClean="0"/>
              <a:t>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Source-claim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Connector 60"/>
          <p:cNvSpPr/>
          <p:nvPr/>
        </p:nvSpPr>
        <p:spPr>
          <a:xfrm>
            <a:off x="1297004" y="4652248"/>
            <a:ext cx="407484" cy="36933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b="1" smtClean="0"/>
              <a:pPr/>
              <a:t>31</a:t>
            </a:fld>
            <a:endParaRPr lang="en-US" b="1"/>
          </a:p>
        </p:txBody>
      </p:sp>
      <p:sp>
        <p:nvSpPr>
          <p:cNvPr id="5" name="Oval 4"/>
          <p:cNvSpPr/>
          <p:nvPr/>
        </p:nvSpPr>
        <p:spPr>
          <a:xfrm>
            <a:off x="5162550" y="5021580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5720715" y="3108563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Oval 6"/>
          <p:cNvSpPr/>
          <p:nvPr/>
        </p:nvSpPr>
        <p:spPr>
          <a:xfrm>
            <a:off x="2236471" y="4701143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/>
          <p:cNvSpPr/>
          <p:nvPr/>
        </p:nvSpPr>
        <p:spPr>
          <a:xfrm>
            <a:off x="3124201" y="2697480"/>
            <a:ext cx="1619250" cy="149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Oval 8"/>
          <p:cNvSpPr/>
          <p:nvPr/>
        </p:nvSpPr>
        <p:spPr>
          <a:xfrm>
            <a:off x="3459480" y="33299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3528060" y="29489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/>
          <p:cNvSpPr/>
          <p:nvPr/>
        </p:nvSpPr>
        <p:spPr>
          <a:xfrm>
            <a:off x="3931920" y="29489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Oval 11"/>
          <p:cNvSpPr/>
          <p:nvPr/>
        </p:nvSpPr>
        <p:spPr>
          <a:xfrm>
            <a:off x="4305300" y="324612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Oval 12"/>
          <p:cNvSpPr/>
          <p:nvPr/>
        </p:nvSpPr>
        <p:spPr>
          <a:xfrm>
            <a:off x="3764280" y="385572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6530340" y="331470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Oval 14"/>
          <p:cNvSpPr/>
          <p:nvPr/>
        </p:nvSpPr>
        <p:spPr>
          <a:xfrm>
            <a:off x="5829300" y="38709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Oval 15"/>
          <p:cNvSpPr/>
          <p:nvPr/>
        </p:nvSpPr>
        <p:spPr>
          <a:xfrm>
            <a:off x="6614160" y="40233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Oval 16"/>
          <p:cNvSpPr/>
          <p:nvPr/>
        </p:nvSpPr>
        <p:spPr>
          <a:xfrm>
            <a:off x="6080760" y="34137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Oval 17"/>
          <p:cNvSpPr/>
          <p:nvPr/>
        </p:nvSpPr>
        <p:spPr>
          <a:xfrm>
            <a:off x="6362700" y="429768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Oval 18"/>
          <p:cNvSpPr/>
          <p:nvPr/>
        </p:nvSpPr>
        <p:spPr>
          <a:xfrm>
            <a:off x="2872740" y="502158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3124200" y="53568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Oval 20"/>
          <p:cNvSpPr/>
          <p:nvPr/>
        </p:nvSpPr>
        <p:spPr>
          <a:xfrm>
            <a:off x="3291840" y="50520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Oval 21"/>
          <p:cNvSpPr/>
          <p:nvPr/>
        </p:nvSpPr>
        <p:spPr>
          <a:xfrm>
            <a:off x="2667000" y="56616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Oval 22"/>
          <p:cNvSpPr/>
          <p:nvPr/>
        </p:nvSpPr>
        <p:spPr>
          <a:xfrm>
            <a:off x="5913120" y="582168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Oval 23"/>
          <p:cNvSpPr/>
          <p:nvPr/>
        </p:nvSpPr>
        <p:spPr>
          <a:xfrm>
            <a:off x="5913120" y="524256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Oval 24"/>
          <p:cNvSpPr/>
          <p:nvPr/>
        </p:nvSpPr>
        <p:spPr>
          <a:xfrm>
            <a:off x="5425440" y="5654040"/>
            <a:ext cx="167640" cy="1676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6" name="Straight Connector 25"/>
          <p:cNvCxnSpPr>
            <a:stCxn id="10" idx="4"/>
            <a:endCxn id="9" idx="2"/>
          </p:cNvCxnSpPr>
          <p:nvPr/>
        </p:nvCxnSpPr>
        <p:spPr>
          <a:xfrm rot="5400000">
            <a:off x="3387090" y="3188970"/>
            <a:ext cx="29718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8" idx="6"/>
          </p:cNvCxnSpPr>
          <p:nvPr/>
        </p:nvCxnSpPr>
        <p:spPr>
          <a:xfrm>
            <a:off x="5913120" y="3939540"/>
            <a:ext cx="6172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6"/>
          </p:cNvCxnSpPr>
          <p:nvPr/>
        </p:nvCxnSpPr>
        <p:spPr>
          <a:xfrm rot="5400000">
            <a:off x="3861435" y="3419475"/>
            <a:ext cx="59055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2"/>
          </p:cNvCxnSpPr>
          <p:nvPr/>
        </p:nvCxnSpPr>
        <p:spPr>
          <a:xfrm rot="16200000" flipH="1">
            <a:off x="4008120" y="3032760"/>
            <a:ext cx="297180" cy="297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6"/>
          </p:cNvCxnSpPr>
          <p:nvPr/>
        </p:nvCxnSpPr>
        <p:spPr>
          <a:xfrm>
            <a:off x="3459480" y="3482340"/>
            <a:ext cx="47244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3" idx="1"/>
          </p:cNvCxnSpPr>
          <p:nvPr/>
        </p:nvCxnSpPr>
        <p:spPr>
          <a:xfrm rot="5400000">
            <a:off x="3516630" y="3388780"/>
            <a:ext cx="763690" cy="21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3"/>
          </p:cNvCxnSpPr>
          <p:nvPr/>
        </p:nvCxnSpPr>
        <p:spPr>
          <a:xfrm rot="10800000" flipV="1">
            <a:off x="3552610" y="2967990"/>
            <a:ext cx="455510" cy="124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8" idx="5"/>
          </p:cNvCxnSpPr>
          <p:nvPr/>
        </p:nvCxnSpPr>
        <p:spPr>
          <a:xfrm rot="5400000">
            <a:off x="6448425" y="4206455"/>
            <a:ext cx="291680" cy="17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6"/>
          </p:cNvCxnSpPr>
          <p:nvPr/>
        </p:nvCxnSpPr>
        <p:spPr>
          <a:xfrm rot="5400000">
            <a:off x="5848350" y="3646170"/>
            <a:ext cx="457200" cy="16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7"/>
          </p:cNvCxnSpPr>
          <p:nvPr/>
        </p:nvCxnSpPr>
        <p:spPr>
          <a:xfrm rot="10800000" flipV="1">
            <a:off x="2810090" y="5448300"/>
            <a:ext cx="466510" cy="23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219450" y="5185410"/>
            <a:ext cx="29718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9" idx="5"/>
          </p:cNvCxnSpPr>
          <p:nvPr/>
        </p:nvCxnSpPr>
        <p:spPr>
          <a:xfrm rot="10800000" flipV="1">
            <a:off x="3015830" y="5071110"/>
            <a:ext cx="352210" cy="93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2" idx="2"/>
          </p:cNvCxnSpPr>
          <p:nvPr/>
        </p:nvCxnSpPr>
        <p:spPr>
          <a:xfrm rot="5400000">
            <a:off x="2537460" y="5242560"/>
            <a:ext cx="632460" cy="37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5" idx="5"/>
          </p:cNvCxnSpPr>
          <p:nvPr/>
        </p:nvCxnSpPr>
        <p:spPr>
          <a:xfrm rot="10800000">
            <a:off x="5972390" y="4014050"/>
            <a:ext cx="641770" cy="13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6" idx="4"/>
          </p:cNvCxnSpPr>
          <p:nvPr/>
        </p:nvCxnSpPr>
        <p:spPr>
          <a:xfrm rot="5400000">
            <a:off x="6318885" y="3811905"/>
            <a:ext cx="758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7" idx="5"/>
          </p:cNvCxnSpPr>
          <p:nvPr/>
        </p:nvCxnSpPr>
        <p:spPr>
          <a:xfrm rot="10800000" flipV="1">
            <a:off x="6223850" y="3432810"/>
            <a:ext cx="382690" cy="124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3" idx="7"/>
          </p:cNvCxnSpPr>
          <p:nvPr/>
        </p:nvCxnSpPr>
        <p:spPr>
          <a:xfrm rot="16200000" flipH="1">
            <a:off x="5781890" y="5571910"/>
            <a:ext cx="489370" cy="59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4"/>
          </p:cNvCxnSpPr>
          <p:nvPr/>
        </p:nvCxnSpPr>
        <p:spPr>
          <a:xfrm rot="10800000">
            <a:off x="5509260" y="5821680"/>
            <a:ext cx="480060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5" idx="6"/>
          </p:cNvCxnSpPr>
          <p:nvPr/>
        </p:nvCxnSpPr>
        <p:spPr>
          <a:xfrm rot="5400000">
            <a:off x="5592235" y="5357706"/>
            <a:ext cx="381000" cy="37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95562" y="232814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C1</a:t>
            </a:r>
            <a:endParaRPr lang="en-US" b="1" dirty="0"/>
          </a:p>
        </p:txBody>
      </p:sp>
      <p:cxnSp>
        <p:nvCxnSpPr>
          <p:cNvPr id="50" name="Straight Arrow Connector 49"/>
          <p:cNvCxnSpPr>
            <a:stCxn id="57" idx="0"/>
          </p:cNvCxnSpPr>
          <p:nvPr/>
        </p:nvCxnSpPr>
        <p:spPr>
          <a:xfrm rot="5400000" flipH="1" flipV="1">
            <a:off x="1608565" y="2984213"/>
            <a:ext cx="1560216" cy="177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91840" y="451647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C2</a:t>
            </a:r>
            <a:endParaRPr lang="en-US" b="1" dirty="0"/>
          </a:p>
        </p:txBody>
      </p:sp>
      <p:cxnSp>
        <p:nvCxnSpPr>
          <p:cNvPr id="52" name="Straight Arrow Connector 51"/>
          <p:cNvCxnSpPr>
            <a:stCxn id="57" idx="3"/>
            <a:endCxn id="7" idx="1"/>
          </p:cNvCxnSpPr>
          <p:nvPr/>
        </p:nvCxnSpPr>
        <p:spPr>
          <a:xfrm>
            <a:off x="1704488" y="4836914"/>
            <a:ext cx="769117" cy="83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84143" y="49283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C4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62700" y="27642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297004" y="4652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56384" y="61954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C2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62550" y="19588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C2</a:t>
            </a:r>
            <a:endParaRPr lang="en-US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4016936" y="6195457"/>
            <a:ext cx="407484" cy="36933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TextBox 62"/>
          <p:cNvSpPr txBox="1"/>
          <p:nvPr/>
        </p:nvSpPr>
        <p:spPr>
          <a:xfrm>
            <a:off x="4016936" y="61954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5162550" y="1958816"/>
            <a:ext cx="407484" cy="36933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TextBox 64"/>
          <p:cNvSpPr txBox="1"/>
          <p:nvPr/>
        </p:nvSpPr>
        <p:spPr>
          <a:xfrm>
            <a:off x="5162550" y="19588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S3</a:t>
            </a:r>
            <a:endParaRPr lang="en-US" b="1" dirty="0"/>
          </a:p>
        </p:txBody>
      </p:sp>
      <p:cxnSp>
        <p:nvCxnSpPr>
          <p:cNvPr id="70" name="Straight Arrow Connector 69"/>
          <p:cNvCxnSpPr>
            <a:stCxn id="65" idx="1"/>
          </p:cNvCxnSpPr>
          <p:nvPr/>
        </p:nvCxnSpPr>
        <p:spPr>
          <a:xfrm rot="10800000" flipV="1">
            <a:off x="4472940" y="2143482"/>
            <a:ext cx="689610" cy="80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5476562" y="2230442"/>
            <a:ext cx="918834" cy="85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" idx="3"/>
          </p:cNvCxnSpPr>
          <p:nvPr/>
        </p:nvCxnSpPr>
        <p:spPr>
          <a:xfrm flipV="1">
            <a:off x="4305300" y="6297057"/>
            <a:ext cx="1094384" cy="228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3901491" y="4518216"/>
            <a:ext cx="2407425" cy="1448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1"/>
            <a:endCxn id="7" idx="5"/>
          </p:cNvCxnSpPr>
          <p:nvPr/>
        </p:nvCxnSpPr>
        <p:spPr>
          <a:xfrm rot="10800000">
            <a:off x="3618588" y="5976621"/>
            <a:ext cx="398349" cy="403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Source-claim Graph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66279" y="1478598"/>
            <a:ext cx="10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>
          <a:xfrm flipV="1">
            <a:off x="5570034" y="1701047"/>
            <a:ext cx="1641965" cy="44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80811" y="239494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Claim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7071549" y="2697480"/>
            <a:ext cx="777054" cy="548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76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28575" y="4267200"/>
            <a:ext cx="671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14352" name="Text Box 20"/>
          <p:cNvSpPr txBox="1">
            <a:spLocks noChangeArrowheads="1"/>
          </p:cNvSpPr>
          <p:nvPr/>
        </p:nvSpPr>
        <p:spPr bwMode="auto">
          <a:xfrm>
            <a:off x="3595688" y="4191000"/>
            <a:ext cx="67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14353" name="Line 22"/>
          <p:cNvSpPr>
            <a:spLocks noChangeShapeType="1"/>
          </p:cNvSpPr>
          <p:nvPr/>
        </p:nvSpPr>
        <p:spPr bwMode="auto">
          <a:xfrm>
            <a:off x="547688" y="2362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23"/>
          <p:cNvSpPr>
            <a:spLocks noChangeShapeType="1"/>
          </p:cNvSpPr>
          <p:nvPr/>
        </p:nvSpPr>
        <p:spPr bwMode="auto">
          <a:xfrm>
            <a:off x="471488" y="25146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24"/>
          <p:cNvSpPr>
            <a:spLocks noChangeShapeType="1"/>
          </p:cNvSpPr>
          <p:nvPr/>
        </p:nvSpPr>
        <p:spPr bwMode="auto">
          <a:xfrm>
            <a:off x="395288" y="259080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25"/>
          <p:cNvSpPr>
            <a:spLocks noChangeShapeType="1"/>
          </p:cNvSpPr>
          <p:nvPr/>
        </p:nvSpPr>
        <p:spPr bwMode="auto">
          <a:xfrm flipV="1">
            <a:off x="471488" y="25146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26"/>
          <p:cNvSpPr>
            <a:spLocks noChangeShapeType="1"/>
          </p:cNvSpPr>
          <p:nvPr/>
        </p:nvSpPr>
        <p:spPr bwMode="auto">
          <a:xfrm flipV="1">
            <a:off x="395288" y="3048000"/>
            <a:ext cx="3276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7"/>
          <p:cNvSpPr>
            <a:spLocks noChangeShapeType="1"/>
          </p:cNvSpPr>
          <p:nvPr/>
        </p:nvSpPr>
        <p:spPr bwMode="auto">
          <a:xfrm>
            <a:off x="319088" y="3200400"/>
            <a:ext cx="3352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8"/>
          <p:cNvSpPr>
            <a:spLocks noChangeShapeType="1"/>
          </p:cNvSpPr>
          <p:nvPr/>
        </p:nvSpPr>
        <p:spPr bwMode="auto">
          <a:xfrm>
            <a:off x="395288" y="3886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9"/>
          <p:cNvSpPr>
            <a:spLocks noChangeShapeType="1"/>
          </p:cNvSpPr>
          <p:nvPr/>
        </p:nvSpPr>
        <p:spPr bwMode="auto">
          <a:xfrm>
            <a:off x="395288" y="3962400"/>
            <a:ext cx="3124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Line 30"/>
          <p:cNvSpPr>
            <a:spLocks noChangeShapeType="1"/>
          </p:cNvSpPr>
          <p:nvPr/>
        </p:nvSpPr>
        <p:spPr bwMode="auto">
          <a:xfrm>
            <a:off x="471488" y="4953000"/>
            <a:ext cx="3109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Line 31"/>
          <p:cNvSpPr>
            <a:spLocks noChangeShapeType="1"/>
          </p:cNvSpPr>
          <p:nvPr/>
        </p:nvSpPr>
        <p:spPr bwMode="auto">
          <a:xfrm>
            <a:off x="471488" y="51816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Line 32"/>
          <p:cNvSpPr>
            <a:spLocks noChangeShapeType="1"/>
          </p:cNvSpPr>
          <p:nvPr/>
        </p:nvSpPr>
        <p:spPr bwMode="auto">
          <a:xfrm flipV="1">
            <a:off x="471488" y="2590800"/>
            <a:ext cx="3124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Line 33"/>
          <p:cNvSpPr>
            <a:spLocks noChangeShapeType="1"/>
          </p:cNvSpPr>
          <p:nvPr/>
        </p:nvSpPr>
        <p:spPr bwMode="auto">
          <a:xfrm>
            <a:off x="547688" y="5791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Line 34"/>
          <p:cNvSpPr>
            <a:spLocks noChangeShapeType="1"/>
          </p:cNvSpPr>
          <p:nvPr/>
        </p:nvSpPr>
        <p:spPr bwMode="auto">
          <a:xfrm flipV="1">
            <a:off x="395288" y="3962400"/>
            <a:ext cx="3200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35"/>
          <p:cNvSpPr>
            <a:spLocks noChangeShapeType="1"/>
          </p:cNvSpPr>
          <p:nvPr/>
        </p:nvSpPr>
        <p:spPr bwMode="auto">
          <a:xfrm flipV="1">
            <a:off x="547688" y="5867400"/>
            <a:ext cx="289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5105400" y="2133600"/>
            <a:ext cx="677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7405688" y="2209800"/>
            <a:ext cx="67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33845" name="AutoShape 53"/>
          <p:cNvSpPr>
            <a:spLocks noChangeArrowheads="1"/>
          </p:cNvSpPr>
          <p:nvPr/>
        </p:nvSpPr>
        <p:spPr bwMode="auto">
          <a:xfrm>
            <a:off x="3848100" y="1066800"/>
            <a:ext cx="838200" cy="838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>
            <a:off x="685800" y="1752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Fact-Finding</a:t>
            </a:r>
          </a:p>
        </p:txBody>
      </p:sp>
      <p:sp>
        <p:nvSpPr>
          <p:cNvPr id="14380" name="Oval 56"/>
          <p:cNvSpPr>
            <a:spLocks noChangeArrowheads="1"/>
          </p:cNvSpPr>
          <p:nvPr/>
        </p:nvSpPr>
        <p:spPr bwMode="auto">
          <a:xfrm>
            <a:off x="152400" y="874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57"/>
          <p:cNvSpPr>
            <a:spLocks noChangeArrowheads="1"/>
          </p:cNvSpPr>
          <p:nvPr/>
        </p:nvSpPr>
        <p:spPr bwMode="auto">
          <a:xfrm>
            <a:off x="152400" y="1371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Text Box 58"/>
          <p:cNvSpPr txBox="1">
            <a:spLocks noChangeArrowheads="1"/>
          </p:cNvSpPr>
          <p:nvPr/>
        </p:nvSpPr>
        <p:spPr bwMode="auto">
          <a:xfrm>
            <a:off x="762000" y="9144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Participant (or Source)</a:t>
            </a:r>
            <a:endParaRPr lang="en-US" altLang="zh-CN" dirty="0"/>
          </a:p>
        </p:txBody>
      </p:sp>
      <p:sp>
        <p:nvSpPr>
          <p:cNvPr id="14383" name="Text Box 59"/>
          <p:cNvSpPr txBox="1">
            <a:spLocks noChangeArrowheads="1"/>
          </p:cNvSpPr>
          <p:nvPr/>
        </p:nvSpPr>
        <p:spPr bwMode="auto">
          <a:xfrm>
            <a:off x="762000" y="1295400"/>
            <a:ext cx="3924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Claim [Binary: True or False]</a:t>
            </a:r>
            <a:endParaRPr lang="en-US" altLang="zh-CN" dirty="0"/>
          </a:p>
        </p:txBody>
      </p:sp>
      <p:sp>
        <p:nvSpPr>
          <p:cNvPr id="54" name="TextBox 53"/>
          <p:cNvSpPr txBox="1"/>
          <p:nvPr/>
        </p:nvSpPr>
        <p:spPr>
          <a:xfrm>
            <a:off x="4876800" y="3276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Source  Reliability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39000" y="3276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Claim Correctness</a:t>
            </a:r>
            <a:endParaRPr lang="en-US" altLang="zh-CN" b="1" dirty="0"/>
          </a:p>
        </p:txBody>
      </p:sp>
      <p:sp>
        <p:nvSpPr>
          <p:cNvPr id="59" name="Oval 4"/>
          <p:cNvSpPr>
            <a:spLocks noChangeArrowheads="1"/>
          </p:cNvSpPr>
          <p:nvPr/>
        </p:nvSpPr>
        <p:spPr bwMode="auto">
          <a:xfrm>
            <a:off x="76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762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76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7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65" name="Oval 4"/>
          <p:cNvSpPr>
            <a:spLocks noChangeArrowheads="1"/>
          </p:cNvSpPr>
          <p:nvPr/>
        </p:nvSpPr>
        <p:spPr bwMode="auto">
          <a:xfrm>
            <a:off x="762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3657600" y="2895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36576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3657600" y="5562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j+1</a:t>
            </a:r>
            <a:endParaRPr lang="en-US" baseline="-25000" dirty="0"/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3657600" y="6248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5181600" y="914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1816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18</a:t>
            </a:r>
            <a:endParaRPr lang="en-US" baseline="-25000" dirty="0"/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5181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7467600" y="990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19</a:t>
            </a:r>
            <a:endParaRPr lang="en-US" baseline="-25000" dirty="0"/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7467600" y="160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7467600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77" name="Rectangle 76"/>
          <p:cNvSpPr/>
          <p:nvPr/>
        </p:nvSpPr>
        <p:spPr>
          <a:xfrm>
            <a:off x="1600200" y="4648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=1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76400" y="5334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j+1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43000" y="6324600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Matrix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00300" y="4294257"/>
            <a:ext cx="373380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# of True claims /Total # of claims from a participant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9400" y="4294257"/>
            <a:ext cx="251460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Probability a claim is true</a:t>
            </a:r>
            <a:endParaRPr lang="en-US" sz="2000" b="1" dirty="0"/>
          </a:p>
        </p:txBody>
      </p:sp>
      <p:sp>
        <p:nvSpPr>
          <p:cNvPr id="3" name="Down Arrow 2"/>
          <p:cNvSpPr/>
          <p:nvPr/>
        </p:nvSpPr>
        <p:spPr>
          <a:xfrm>
            <a:off x="5181600" y="3939485"/>
            <a:ext cx="265193" cy="228600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7106403" y="3922931"/>
            <a:ext cx="265193" cy="228600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609600" y="-1444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Source-claim Graph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23786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3" grpId="0"/>
      <p:bldP spid="33837" grpId="0"/>
      <p:bldP spid="33845" grpId="0" animBg="1"/>
      <p:bldP spid="33846" grpId="0"/>
      <p:bldP spid="54" grpId="0"/>
      <p:bldP spid="5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52" grpId="0" animBg="1"/>
      <p:bldP spid="53" grpId="0" animBg="1"/>
      <p:bldP spid="3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Dissemination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Social information dissemination graph, SD, that estimates how information might propagate from one person to another.</a:t>
            </a:r>
          </a:p>
          <a:p>
            <a:r>
              <a:rPr lang="en-US" dirty="0" smtClean="0"/>
              <a:t>We consider three types of SD graph.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Follower-</a:t>
            </a:r>
            <a:r>
              <a:rPr lang="en-US" dirty="0" err="1" smtClean="0">
                <a:solidFill>
                  <a:srgbClr val="0000CC"/>
                </a:solidFill>
              </a:rPr>
              <a:t>Followee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Construct FF graph based on the </a:t>
            </a:r>
            <a:r>
              <a:rPr lang="en-US" sz="2800" b="1" dirty="0" smtClean="0"/>
              <a:t>follower-</a:t>
            </a:r>
            <a:r>
              <a:rPr lang="en-US" sz="2800" b="1" dirty="0" err="1" smtClean="0"/>
              <a:t>followee</a:t>
            </a:r>
            <a:r>
              <a:rPr lang="en-US" sz="2800" dirty="0" smtClean="0"/>
              <a:t> relationship.</a:t>
            </a:r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A directed link (S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 exists in the SD graph from source 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to source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if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is a </a:t>
            </a:r>
            <a:r>
              <a:rPr lang="en-US" sz="2800" b="1" dirty="0" smtClean="0"/>
              <a:t>follower</a:t>
            </a:r>
            <a:r>
              <a:rPr lang="en-US" sz="2800" dirty="0" smtClean="0"/>
              <a:t> of 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solidFill>
                  <a:srgbClr val="0000CC"/>
                </a:solidFill>
              </a:rPr>
              <a:t>Retweeting</a:t>
            </a:r>
            <a:r>
              <a:rPr lang="en-US" sz="3000" dirty="0" smtClean="0">
                <a:solidFill>
                  <a:srgbClr val="0000CC"/>
                </a:solidFill>
              </a:rPr>
              <a:t> behavior of twitter users</a:t>
            </a:r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Construct the graph RT from the </a:t>
            </a:r>
            <a:r>
              <a:rPr lang="en-US" sz="2800" b="1" dirty="0" err="1" smtClean="0"/>
              <a:t>retweeting</a:t>
            </a:r>
            <a:r>
              <a:rPr lang="en-US" sz="2800" b="1" dirty="0" smtClean="0"/>
              <a:t> </a:t>
            </a:r>
            <a:r>
              <a:rPr lang="en-US" sz="2800" dirty="0" smtClean="0"/>
              <a:t>behavior of twitter users.</a:t>
            </a:r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 a directed link (S</a:t>
            </a:r>
            <a:r>
              <a:rPr lang="en-US" sz="2800" baseline="-25000" dirty="0" smtClean="0"/>
              <a:t>i,</a:t>
            </a:r>
            <a:r>
              <a:rPr lang="en-US" sz="2800" dirty="0" smtClean="0"/>
              <a:t>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 exists in the SD graph if source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retweets</a:t>
            </a:r>
            <a:r>
              <a:rPr lang="en-US" sz="2800" dirty="0" smtClean="0"/>
              <a:t> some tweets from source 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Follower-</a:t>
            </a:r>
            <a:r>
              <a:rPr lang="en-US" dirty="0" err="1" smtClean="0">
                <a:solidFill>
                  <a:srgbClr val="0000CC"/>
                </a:solidFill>
              </a:rPr>
              <a:t>Followee</a:t>
            </a:r>
            <a:r>
              <a:rPr lang="en-US" dirty="0" smtClean="0">
                <a:solidFill>
                  <a:srgbClr val="0000CC"/>
                </a:solidFill>
              </a:rPr>
              <a:t>+ </a:t>
            </a:r>
            <a:r>
              <a:rPr lang="en-US" dirty="0" err="1" smtClean="0">
                <a:solidFill>
                  <a:srgbClr val="0000CC"/>
                </a:solidFill>
              </a:rPr>
              <a:t>Retweeting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forming a RT+FF graph where a directed link (S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 exists when either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follows 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or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retweets</a:t>
            </a:r>
            <a:r>
              <a:rPr lang="en-US" sz="2800" dirty="0" smtClean="0"/>
              <a:t> what 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said.</a:t>
            </a:r>
            <a:endParaRPr lang="en-US" sz="2800" dirty="0" smtClean="0">
              <a:solidFill>
                <a:srgbClr val="0000C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Dissemination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Dissemination Graph</a:t>
            </a:r>
            <a:endParaRPr lang="en-US" dirty="0"/>
          </a:p>
        </p:txBody>
      </p:sp>
      <p:pic>
        <p:nvPicPr>
          <p:cNvPr id="80898" name="Picture 2" descr="F:\PAKHI_MS\Wireless sensor network\paper presentation\Untitl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318"/>
            <a:ext cx="6613716" cy="3664743"/>
          </a:xfrm>
          <a:prstGeom prst="rect">
            <a:avLst/>
          </a:prstGeom>
          <a:noFill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7596" y="1097280"/>
            <a:ext cx="1509204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7480"/>
            <a:ext cx="8229600" cy="4525963"/>
          </a:xfrm>
        </p:spPr>
        <p:txBody>
          <a:bodyPr/>
          <a:lstStyle/>
          <a:p>
            <a:r>
              <a:rPr lang="en-US" dirty="0" smtClean="0"/>
              <a:t>Maximum Likelihood Estimation </a:t>
            </a:r>
            <a:r>
              <a:rPr lang="en-US" dirty="0" smtClean="0">
                <a:solidFill>
                  <a:srgbClr val="0000CC"/>
                </a:solidFill>
              </a:rPr>
              <a:t> is a method of </a:t>
            </a:r>
            <a:r>
              <a:rPr lang="en-US" b="1" dirty="0" smtClean="0">
                <a:solidFill>
                  <a:srgbClr val="0000CC"/>
                </a:solidFill>
              </a:rPr>
              <a:t>estimating</a:t>
            </a:r>
            <a:r>
              <a:rPr lang="en-US" dirty="0" smtClean="0">
                <a:solidFill>
                  <a:srgbClr val="0000CC"/>
                </a:solidFill>
              </a:rPr>
              <a:t> the parameters of a statistical model, when applied to a data set and given a statistical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199"/>
            <a:ext cx="7647523" cy="4462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imple Example:</a:t>
            </a:r>
          </a:p>
          <a:p>
            <a:r>
              <a:rPr lang="en-US" dirty="0" smtClean="0"/>
              <a:t>A random number generator G(T):</a:t>
            </a:r>
          </a:p>
          <a:p>
            <a:pPr lvl="1"/>
            <a:r>
              <a:rPr lang="en-US" dirty="0" smtClean="0"/>
              <a:t>It can generate a random integer in [1,T] with a </a:t>
            </a:r>
            <a:r>
              <a:rPr lang="en-US" i="1" dirty="0" smtClean="0"/>
              <a:t>uniform probability </a:t>
            </a:r>
            <a:r>
              <a:rPr lang="en-US" dirty="0" smtClean="0"/>
              <a:t>distribution</a:t>
            </a:r>
            <a:endParaRPr lang="en-US" dirty="0"/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If T only has two possible values: </a:t>
            </a:r>
            <a:r>
              <a:rPr lang="en-US" b="1" dirty="0" smtClean="0"/>
              <a:t>10</a:t>
            </a:r>
            <a:r>
              <a:rPr lang="en-US" dirty="0" smtClean="0"/>
              <a:t> and </a:t>
            </a:r>
            <a:r>
              <a:rPr lang="en-US" b="1" dirty="0" smtClean="0"/>
              <a:t>20</a:t>
            </a:r>
            <a:r>
              <a:rPr lang="en-US" dirty="0" smtClean="0"/>
              <a:t>, we run G(T) once, the generate number is </a:t>
            </a:r>
            <a:r>
              <a:rPr lang="en-US" b="1" dirty="0" smtClean="0"/>
              <a:t>5</a:t>
            </a:r>
            <a:r>
              <a:rPr lang="en-US" dirty="0" smtClean="0"/>
              <a:t>. </a:t>
            </a:r>
            <a:r>
              <a:rPr lang="en-US" b="1" dirty="0" smtClean="0"/>
              <a:t>What is the most likely value of 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D328-C9F8-4FAB-97C0-143259C90CD6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814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199"/>
            <a:ext cx="7647523" cy="4462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Simple Example:</a:t>
            </a:r>
          </a:p>
          <a:p>
            <a:r>
              <a:rPr lang="en-US" dirty="0" smtClean="0"/>
              <a:t>A random number generator G(T):</a:t>
            </a:r>
          </a:p>
          <a:p>
            <a:pPr lvl="1"/>
            <a:r>
              <a:rPr lang="en-US" dirty="0" smtClean="0"/>
              <a:t>It can generate a random integer in [1,T] with a </a:t>
            </a:r>
            <a:r>
              <a:rPr lang="en-US" i="1" dirty="0" smtClean="0"/>
              <a:t>uniform probability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If T can be </a:t>
            </a:r>
            <a:r>
              <a:rPr lang="en-US" b="1" dirty="0" smtClean="0"/>
              <a:t>any integer value</a:t>
            </a:r>
            <a:r>
              <a:rPr lang="en-US" dirty="0" smtClean="0"/>
              <a:t>, we run G(T) once, the generate number is still </a:t>
            </a:r>
            <a:r>
              <a:rPr lang="en-US" b="1" dirty="0" smtClean="0"/>
              <a:t>5</a:t>
            </a:r>
            <a:r>
              <a:rPr lang="en-US" dirty="0" smtClean="0"/>
              <a:t>. </a:t>
            </a:r>
            <a:r>
              <a:rPr lang="en-US" b="1" dirty="0" smtClean="0"/>
              <a:t>What is the most likely value of T?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405" y="5693951"/>
            <a:ext cx="7695060" cy="955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MLE: Make the guess of the estimated parameters for which the observed data is least surprising!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D328-C9F8-4FAB-97C0-143259C90CD6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9610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Brace 25"/>
          <p:cNvSpPr/>
          <p:nvPr/>
        </p:nvSpPr>
        <p:spPr>
          <a:xfrm>
            <a:off x="1676400" y="1787525"/>
            <a:ext cx="304800" cy="4572000"/>
          </a:xfrm>
          <a:prstGeom prst="rightBrace">
            <a:avLst>
              <a:gd name="adj1" fmla="val 34259"/>
              <a:gd name="adj2" fmla="val 48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7109" name="TextBox 31"/>
          <p:cNvSpPr txBox="1">
            <a:spLocks noChangeArrowheads="1"/>
          </p:cNvSpPr>
          <p:nvPr/>
        </p:nvSpPr>
        <p:spPr bwMode="auto">
          <a:xfrm>
            <a:off x="156318" y="6172200"/>
            <a:ext cx="1367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Egypt </a:t>
            </a:r>
            <a:r>
              <a:rPr lang="en-US" sz="1400" dirty="0" smtClean="0"/>
              <a:t>President </a:t>
            </a:r>
          </a:p>
          <a:p>
            <a:r>
              <a:rPr lang="en-US" sz="1400" dirty="0" smtClean="0"/>
              <a:t>Arrest</a:t>
            </a:r>
            <a:endParaRPr lang="en-US" sz="1400" dirty="0"/>
          </a:p>
        </p:txBody>
      </p:sp>
      <p:sp>
        <p:nvSpPr>
          <p:cNvPr id="47110" name="TextBox 32"/>
          <p:cNvSpPr txBox="1">
            <a:spLocks noChangeArrowheads="1"/>
          </p:cNvSpPr>
          <p:nvPr/>
        </p:nvSpPr>
        <p:spPr bwMode="auto">
          <a:xfrm>
            <a:off x="228600" y="2895600"/>
            <a:ext cx="1382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Hurricane </a:t>
            </a:r>
            <a:r>
              <a:rPr lang="en-US" sz="1400" dirty="0" smtClean="0"/>
              <a:t>Sandy</a:t>
            </a:r>
            <a:endParaRPr lang="en-US" sz="1400" dirty="0"/>
          </a:p>
        </p:txBody>
      </p:sp>
      <p:sp>
        <p:nvSpPr>
          <p:cNvPr id="47112" name="TextBox 34"/>
          <p:cNvSpPr txBox="1">
            <a:spLocks noChangeArrowheads="1"/>
          </p:cNvSpPr>
          <p:nvPr/>
        </p:nvSpPr>
        <p:spPr bwMode="auto">
          <a:xfrm>
            <a:off x="152400" y="4419600"/>
            <a:ext cx="1502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Boston Marathon </a:t>
            </a:r>
          </a:p>
          <a:p>
            <a:r>
              <a:rPr lang="en-US" sz="1400" dirty="0" smtClean="0"/>
              <a:t>Explosion</a:t>
            </a:r>
            <a:endParaRPr lang="en-US" sz="1400" dirty="0"/>
          </a:p>
        </p:txBody>
      </p:sp>
      <p:sp>
        <p:nvSpPr>
          <p:cNvPr id="47113" name="Right Arrow 33"/>
          <p:cNvSpPr>
            <a:spLocks noChangeArrowheads="1"/>
          </p:cNvSpPr>
          <p:nvPr/>
        </p:nvSpPr>
        <p:spPr bwMode="auto">
          <a:xfrm>
            <a:off x="4343400" y="3311525"/>
            <a:ext cx="1665288" cy="485775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14" name="TextBox 34"/>
          <p:cNvSpPr txBox="1">
            <a:spLocks noChangeArrowheads="1"/>
          </p:cNvSpPr>
          <p:nvPr/>
        </p:nvSpPr>
        <p:spPr bwMode="auto">
          <a:xfrm>
            <a:off x="5928477" y="2959526"/>
            <a:ext cx="34828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b="1" i="1" dirty="0" smtClean="0"/>
              <a:t>Reliability </a:t>
            </a:r>
            <a:r>
              <a:rPr lang="en-US" sz="2400" b="1" i="1" dirty="0"/>
              <a:t>of </a:t>
            </a:r>
            <a:r>
              <a:rPr lang="en-US" sz="2400" b="1" i="1" dirty="0" smtClean="0"/>
              <a:t>sources </a:t>
            </a:r>
          </a:p>
          <a:p>
            <a:pPr>
              <a:buFontTx/>
              <a:buChar char="-"/>
            </a:pPr>
            <a:r>
              <a:rPr lang="en-US" sz="2400" b="1" i="1" dirty="0" smtClean="0"/>
              <a:t>Correctness </a:t>
            </a:r>
            <a:r>
              <a:rPr lang="en-US" sz="2400" b="1" i="1" dirty="0"/>
              <a:t>of </a:t>
            </a:r>
            <a:r>
              <a:rPr lang="en-US" sz="2400" b="1" i="1" dirty="0" smtClean="0"/>
              <a:t>variables</a:t>
            </a:r>
            <a:endParaRPr lang="en-US" sz="2400" b="1" i="1" dirty="0"/>
          </a:p>
        </p:txBody>
      </p:sp>
      <p:sp>
        <p:nvSpPr>
          <p:cNvPr id="47117" name="Oval 17"/>
          <p:cNvSpPr>
            <a:spLocks noChangeArrowheads="1"/>
          </p:cNvSpPr>
          <p:nvPr/>
        </p:nvSpPr>
        <p:spPr bwMode="auto">
          <a:xfrm>
            <a:off x="2106613" y="1828800"/>
            <a:ext cx="269875" cy="26987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18" name="Oval 18"/>
          <p:cNvSpPr>
            <a:spLocks noChangeArrowheads="1"/>
          </p:cNvSpPr>
          <p:nvPr/>
        </p:nvSpPr>
        <p:spPr bwMode="auto">
          <a:xfrm>
            <a:off x="2124075" y="2881313"/>
            <a:ext cx="269875" cy="268287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19" name="Oval 19"/>
          <p:cNvSpPr>
            <a:spLocks noChangeArrowheads="1"/>
          </p:cNvSpPr>
          <p:nvPr/>
        </p:nvSpPr>
        <p:spPr bwMode="auto">
          <a:xfrm>
            <a:off x="2124075" y="3419475"/>
            <a:ext cx="269875" cy="26987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20" name="Oval 20"/>
          <p:cNvSpPr>
            <a:spLocks noChangeArrowheads="1"/>
          </p:cNvSpPr>
          <p:nvPr/>
        </p:nvSpPr>
        <p:spPr bwMode="auto">
          <a:xfrm>
            <a:off x="2139950" y="2355850"/>
            <a:ext cx="269875" cy="26987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21" name="Oval 21"/>
          <p:cNvSpPr>
            <a:spLocks noChangeArrowheads="1"/>
          </p:cNvSpPr>
          <p:nvPr/>
        </p:nvSpPr>
        <p:spPr bwMode="auto">
          <a:xfrm>
            <a:off x="2139950" y="3930650"/>
            <a:ext cx="269875" cy="268288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22" name="Oval 22"/>
          <p:cNvSpPr>
            <a:spLocks noChangeArrowheads="1"/>
          </p:cNvSpPr>
          <p:nvPr/>
        </p:nvSpPr>
        <p:spPr bwMode="auto">
          <a:xfrm>
            <a:off x="2139950" y="4994275"/>
            <a:ext cx="269875" cy="26987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23" name="Rectangle 11"/>
          <p:cNvSpPr>
            <a:spLocks noChangeArrowheads="1"/>
          </p:cNvSpPr>
          <p:nvPr/>
        </p:nvSpPr>
        <p:spPr bwMode="auto">
          <a:xfrm flipV="1">
            <a:off x="3810000" y="1506538"/>
            <a:ext cx="261938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Rectangle 13"/>
          <p:cNvSpPr>
            <a:spLocks noChangeArrowheads="1"/>
          </p:cNvSpPr>
          <p:nvPr/>
        </p:nvSpPr>
        <p:spPr bwMode="auto">
          <a:xfrm flipV="1">
            <a:off x="3824288" y="2192338"/>
            <a:ext cx="261937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Rectangle 14"/>
          <p:cNvSpPr>
            <a:spLocks noChangeArrowheads="1"/>
          </p:cNvSpPr>
          <p:nvPr/>
        </p:nvSpPr>
        <p:spPr bwMode="auto">
          <a:xfrm flipV="1">
            <a:off x="3824288" y="2954338"/>
            <a:ext cx="261937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Rectangle 16"/>
          <p:cNvSpPr>
            <a:spLocks noChangeArrowheads="1"/>
          </p:cNvSpPr>
          <p:nvPr/>
        </p:nvSpPr>
        <p:spPr bwMode="auto">
          <a:xfrm flipV="1">
            <a:off x="3824288" y="4173538"/>
            <a:ext cx="261937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Rectangle 17"/>
          <p:cNvSpPr>
            <a:spLocks noChangeArrowheads="1"/>
          </p:cNvSpPr>
          <p:nvPr/>
        </p:nvSpPr>
        <p:spPr bwMode="auto">
          <a:xfrm flipV="1">
            <a:off x="3824288" y="4859338"/>
            <a:ext cx="261937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Rectangle 18"/>
          <p:cNvSpPr>
            <a:spLocks noChangeArrowheads="1"/>
          </p:cNvSpPr>
          <p:nvPr/>
        </p:nvSpPr>
        <p:spPr bwMode="auto">
          <a:xfrm flipV="1">
            <a:off x="3824288" y="5621338"/>
            <a:ext cx="261937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Text Box 20"/>
          <p:cNvSpPr txBox="1">
            <a:spLocks noChangeArrowheads="1"/>
          </p:cNvSpPr>
          <p:nvPr/>
        </p:nvSpPr>
        <p:spPr bwMode="auto">
          <a:xfrm flipV="1">
            <a:off x="3697288" y="3375025"/>
            <a:ext cx="5127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charset="0"/>
                <a:ea typeface="SimSun" pitchFamily="2" charset="-122"/>
              </a:rPr>
              <a:t>…</a:t>
            </a:r>
          </a:p>
        </p:txBody>
      </p:sp>
      <p:cxnSp>
        <p:nvCxnSpPr>
          <p:cNvPr id="47130" name="Straight Arrow Connector 50"/>
          <p:cNvCxnSpPr>
            <a:cxnSpLocks noChangeShapeType="1"/>
            <a:stCxn id="47117" idx="6"/>
            <a:endCxn id="47123" idx="1"/>
          </p:cNvCxnSpPr>
          <p:nvPr/>
        </p:nvCxnSpPr>
        <p:spPr bwMode="auto">
          <a:xfrm flipV="1">
            <a:off x="2376488" y="1646238"/>
            <a:ext cx="1433512" cy="317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1" name="Straight Arrow Connector 52"/>
          <p:cNvCxnSpPr>
            <a:cxnSpLocks noChangeShapeType="1"/>
            <a:stCxn id="47117" idx="5"/>
          </p:cNvCxnSpPr>
          <p:nvPr/>
        </p:nvCxnSpPr>
        <p:spPr bwMode="auto">
          <a:xfrm>
            <a:off x="2338388" y="2058988"/>
            <a:ext cx="1462087" cy="893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2" name="Straight Arrow Connector 54"/>
          <p:cNvCxnSpPr>
            <a:cxnSpLocks noChangeShapeType="1"/>
            <a:stCxn id="47120" idx="6"/>
            <a:endCxn id="47124" idx="1"/>
          </p:cNvCxnSpPr>
          <p:nvPr/>
        </p:nvCxnSpPr>
        <p:spPr bwMode="auto">
          <a:xfrm flipV="1">
            <a:off x="2409825" y="2332038"/>
            <a:ext cx="1414463" cy="158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3" name="Straight Arrow Connector 56"/>
          <p:cNvCxnSpPr>
            <a:cxnSpLocks noChangeShapeType="1"/>
            <a:stCxn id="47120" idx="7"/>
          </p:cNvCxnSpPr>
          <p:nvPr/>
        </p:nvCxnSpPr>
        <p:spPr bwMode="auto">
          <a:xfrm flipV="1">
            <a:off x="2370138" y="1798638"/>
            <a:ext cx="1401762" cy="596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4" name="Straight Arrow Connector 58"/>
          <p:cNvCxnSpPr>
            <a:cxnSpLocks noChangeShapeType="1"/>
            <a:stCxn id="47120" idx="5"/>
          </p:cNvCxnSpPr>
          <p:nvPr/>
        </p:nvCxnSpPr>
        <p:spPr bwMode="auto">
          <a:xfrm>
            <a:off x="2370138" y="2586038"/>
            <a:ext cx="1430337" cy="2255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5" name="Straight Arrow Connector 60"/>
          <p:cNvCxnSpPr>
            <a:cxnSpLocks noChangeShapeType="1"/>
            <a:stCxn id="47118" idx="6"/>
          </p:cNvCxnSpPr>
          <p:nvPr/>
        </p:nvCxnSpPr>
        <p:spPr bwMode="auto">
          <a:xfrm>
            <a:off x="2393950" y="3016250"/>
            <a:ext cx="1362075" cy="11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6" name="Straight Arrow Connector 62"/>
          <p:cNvCxnSpPr>
            <a:cxnSpLocks noChangeShapeType="1"/>
            <a:stCxn id="47122" idx="6"/>
          </p:cNvCxnSpPr>
          <p:nvPr/>
        </p:nvCxnSpPr>
        <p:spPr bwMode="auto">
          <a:xfrm flipV="1">
            <a:off x="2409825" y="5126038"/>
            <a:ext cx="14065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7" name="Straight Arrow Connector 66"/>
          <p:cNvCxnSpPr>
            <a:cxnSpLocks noChangeShapeType="1"/>
            <a:stCxn id="47145" idx="5"/>
            <a:endCxn id="47128" idx="1"/>
          </p:cNvCxnSpPr>
          <p:nvPr/>
        </p:nvCxnSpPr>
        <p:spPr bwMode="auto">
          <a:xfrm>
            <a:off x="2370138" y="4729163"/>
            <a:ext cx="1454150" cy="1031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8" name="Straight Arrow Connector 68"/>
          <p:cNvCxnSpPr>
            <a:cxnSpLocks noChangeShapeType="1"/>
            <a:stCxn id="47145" idx="6"/>
            <a:endCxn id="47126" idx="1"/>
          </p:cNvCxnSpPr>
          <p:nvPr/>
        </p:nvCxnSpPr>
        <p:spPr bwMode="auto">
          <a:xfrm flipV="1">
            <a:off x="2409825" y="4313238"/>
            <a:ext cx="1414463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9" name="Straight Arrow Connector 70"/>
          <p:cNvCxnSpPr>
            <a:cxnSpLocks noChangeShapeType="1"/>
            <a:stCxn id="47145" idx="7"/>
          </p:cNvCxnSpPr>
          <p:nvPr/>
        </p:nvCxnSpPr>
        <p:spPr bwMode="auto">
          <a:xfrm flipV="1">
            <a:off x="2370138" y="2459038"/>
            <a:ext cx="1416050" cy="207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40" name="Straight Arrow Connector 72"/>
          <p:cNvCxnSpPr>
            <a:cxnSpLocks noChangeShapeType="1"/>
            <a:stCxn id="47119" idx="6"/>
          </p:cNvCxnSpPr>
          <p:nvPr/>
        </p:nvCxnSpPr>
        <p:spPr bwMode="auto">
          <a:xfrm>
            <a:off x="2393950" y="3554413"/>
            <a:ext cx="1436688" cy="627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41" name="Straight Arrow Connector 77"/>
          <p:cNvCxnSpPr>
            <a:cxnSpLocks noChangeShapeType="1"/>
            <a:stCxn id="47119" idx="7"/>
          </p:cNvCxnSpPr>
          <p:nvPr/>
        </p:nvCxnSpPr>
        <p:spPr bwMode="auto">
          <a:xfrm flipV="1">
            <a:off x="2355850" y="3132138"/>
            <a:ext cx="1400175" cy="327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42" name="Straight Arrow Connector 79"/>
          <p:cNvCxnSpPr>
            <a:cxnSpLocks noChangeShapeType="1"/>
            <a:stCxn id="47121" idx="6"/>
          </p:cNvCxnSpPr>
          <p:nvPr/>
        </p:nvCxnSpPr>
        <p:spPr bwMode="auto">
          <a:xfrm flipV="1">
            <a:off x="2409825" y="3222625"/>
            <a:ext cx="1362075" cy="841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43" name="Straight Arrow Connector 81"/>
          <p:cNvCxnSpPr>
            <a:cxnSpLocks noChangeShapeType="1"/>
            <a:stCxn id="47122" idx="7"/>
          </p:cNvCxnSpPr>
          <p:nvPr/>
        </p:nvCxnSpPr>
        <p:spPr bwMode="auto">
          <a:xfrm flipV="1">
            <a:off x="2370138" y="3297238"/>
            <a:ext cx="1446212" cy="1736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44" name="Straight Arrow Connector 84"/>
          <p:cNvCxnSpPr>
            <a:cxnSpLocks noChangeShapeType="1"/>
            <a:endCxn id="47127" idx="1"/>
          </p:cNvCxnSpPr>
          <p:nvPr/>
        </p:nvCxnSpPr>
        <p:spPr bwMode="auto">
          <a:xfrm>
            <a:off x="2257425" y="4632325"/>
            <a:ext cx="1566863" cy="366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45" name="Oval 23"/>
          <p:cNvSpPr>
            <a:spLocks noChangeArrowheads="1"/>
          </p:cNvSpPr>
          <p:nvPr/>
        </p:nvSpPr>
        <p:spPr bwMode="auto">
          <a:xfrm>
            <a:off x="2139950" y="4498975"/>
            <a:ext cx="269875" cy="26987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 baseline="-25000">
              <a:latin typeface="Arial" charset="0"/>
              <a:ea typeface="MS PGothic" pitchFamily="34" charset="-128"/>
            </a:endParaRPr>
          </a:p>
        </p:txBody>
      </p:sp>
      <p:sp>
        <p:nvSpPr>
          <p:cNvPr id="47146" name="Content Placeholder 2"/>
          <p:cNvSpPr>
            <a:spLocks noGrp="1"/>
          </p:cNvSpPr>
          <p:nvPr>
            <p:ph idx="1"/>
          </p:nvPr>
        </p:nvSpPr>
        <p:spPr>
          <a:xfrm>
            <a:off x="1905000" y="1482725"/>
            <a:ext cx="966788" cy="4143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/>
              <a:t>Sources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 bwMode="auto">
          <a:xfrm>
            <a:off x="3221335" y="1116264"/>
            <a:ext cx="1765091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kern="0" dirty="0" smtClean="0">
                <a:latin typeface="+mn-lt"/>
                <a:cs typeface="+mn-cs"/>
              </a:rPr>
              <a:t>Measured Variables</a:t>
            </a: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47148" name="TextBox 91"/>
          <p:cNvSpPr txBox="1">
            <a:spLocks noChangeArrowheads="1"/>
          </p:cNvSpPr>
          <p:nvPr/>
        </p:nvSpPr>
        <p:spPr bwMode="auto">
          <a:xfrm>
            <a:off x="1987550" y="5307013"/>
            <a:ext cx="11334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Attribute:</a:t>
            </a:r>
          </a:p>
          <a:p>
            <a:r>
              <a:rPr lang="en-US" b="1" dirty="0" smtClean="0"/>
              <a:t>Reliability</a:t>
            </a:r>
            <a:endParaRPr lang="en-US" b="1" dirty="0"/>
          </a:p>
        </p:txBody>
      </p:sp>
      <p:sp>
        <p:nvSpPr>
          <p:cNvPr id="47149" name="TextBox 92"/>
          <p:cNvSpPr txBox="1">
            <a:spLocks noChangeArrowheads="1"/>
          </p:cNvSpPr>
          <p:nvPr/>
        </p:nvSpPr>
        <p:spPr bwMode="auto">
          <a:xfrm>
            <a:off x="3563938" y="593883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Attribute:</a:t>
            </a:r>
          </a:p>
          <a:p>
            <a:r>
              <a:rPr lang="en-US" b="1" dirty="0"/>
              <a:t>True/False</a:t>
            </a:r>
          </a:p>
        </p:txBody>
      </p:sp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4191000" y="2320925"/>
            <a:ext cx="2438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400" b="1" kern="0" dirty="0">
                <a:latin typeface="+mn-lt"/>
              </a:rPr>
              <a:t>      Maximum Likelihood Estimation</a:t>
            </a:r>
            <a:endParaRPr lang="en-US" sz="2400" b="1" kern="0" dirty="0">
              <a:latin typeface="+mn-lt"/>
              <a:cs typeface="+mn-cs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04800" y="1406525"/>
            <a:ext cx="1905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cs typeface="+mn-cs"/>
              </a:rPr>
              <a:t>Events</a:t>
            </a:r>
          </a:p>
        </p:txBody>
      </p:sp>
      <p:sp>
        <p:nvSpPr>
          <p:cNvPr id="47153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838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5186946" y="1143000"/>
            <a:ext cx="3880854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</a:rPr>
              <a:t># of True variables /Total # of variables  a  source  reports</a:t>
            </a:r>
          </a:p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410200" y="4633912"/>
            <a:ext cx="3581400" cy="1127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</a:rPr>
              <a:t>Probability a measured variable is true</a:t>
            </a:r>
          </a:p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7239000" y="2362200"/>
            <a:ext cx="4572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7162800" y="38862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05200" y="5867400"/>
            <a:ext cx="1295400" cy="762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981200" y="5257800"/>
            <a:ext cx="1219200" cy="7620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xplosion 1 60"/>
          <p:cNvSpPr/>
          <p:nvPr/>
        </p:nvSpPr>
        <p:spPr>
          <a:xfrm>
            <a:off x="1752600" y="3352800"/>
            <a:ext cx="29718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Unknown a priori!</a:t>
            </a:r>
            <a:endParaRPr lang="en-US" dirty="0"/>
          </a:p>
        </p:txBody>
      </p:sp>
      <p:pic>
        <p:nvPicPr>
          <p:cNvPr id="62" name="Picture 61" descr="s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981200"/>
            <a:ext cx="1356258" cy="752475"/>
          </a:xfrm>
          <a:prstGeom prst="rect">
            <a:avLst/>
          </a:prstGeom>
        </p:spPr>
      </p:pic>
      <p:pic>
        <p:nvPicPr>
          <p:cNvPr id="63" name="Picture 62" descr="marath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3416953"/>
            <a:ext cx="1295400" cy="850247"/>
          </a:xfrm>
          <a:prstGeom prst="rect">
            <a:avLst/>
          </a:prstGeom>
        </p:spPr>
      </p:pic>
      <p:pic>
        <p:nvPicPr>
          <p:cNvPr id="64" name="Picture 63" descr="morri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420" y="5257800"/>
            <a:ext cx="1232380" cy="838200"/>
          </a:xfrm>
          <a:prstGeom prst="rect">
            <a:avLst/>
          </a:prstGeom>
        </p:spPr>
      </p:pic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7858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14" grpId="0"/>
      <p:bldP spid="97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main problem is to determine the correctness of reported observations which is called </a:t>
            </a:r>
            <a:r>
              <a:rPr lang="en-US" sz="2800" b="1" dirty="0" smtClean="0"/>
              <a:t>reliable sensing problem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This model is embedded into a tool called </a:t>
            </a:r>
            <a:r>
              <a:rPr lang="en-US" sz="2800" b="1" dirty="0" smtClean="0"/>
              <a:t>Apollo</a:t>
            </a:r>
            <a:r>
              <a:rPr lang="en-US" sz="2800" dirty="0" smtClean="0"/>
              <a:t> that uses </a:t>
            </a:r>
            <a:r>
              <a:rPr lang="en-US" sz="2800" b="1" dirty="0" smtClean="0"/>
              <a:t>Twitter</a:t>
            </a:r>
            <a:r>
              <a:rPr lang="en-US" sz="2800" dirty="0" smtClean="0"/>
              <a:t> as a “</a:t>
            </a:r>
            <a:r>
              <a:rPr lang="en-US" sz="2800" b="1" dirty="0" smtClean="0"/>
              <a:t>sensor network</a:t>
            </a:r>
            <a:r>
              <a:rPr lang="en-US" sz="2800" dirty="0" smtClean="0"/>
              <a:t>” for observing </a:t>
            </a:r>
            <a:r>
              <a:rPr lang="en-US" sz="2800" b="1" dirty="0" smtClean="0"/>
              <a:t>events</a:t>
            </a:r>
            <a:r>
              <a:rPr lang="en-US" sz="2800" dirty="0" smtClean="0"/>
              <a:t> in the physical world. </a:t>
            </a:r>
          </a:p>
          <a:p>
            <a:r>
              <a:rPr lang="en-US" sz="2800" dirty="0" smtClean="0"/>
              <a:t>Twitter-based case-studies, shows good correspondence between observations deemed correct by </a:t>
            </a:r>
            <a:r>
              <a:rPr lang="en-US" sz="2800" b="1" dirty="0" smtClean="0"/>
              <a:t>Apollo and ground truth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maximum likelihood estimator finds the values of the unknowns that maximize the probability of observations, SC, given the social network SD.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Estimation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propotional-sig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114800"/>
            <a:ext cx="1193382" cy="876300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953000"/>
            <a:ext cx="1869034" cy="177393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62200" y="1143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10668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5146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3429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3886200"/>
            <a:ext cx="10668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43434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4800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2200" y="5257800"/>
            <a:ext cx="16764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5715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617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990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1295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Measured Variable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547" y="2133600"/>
            <a:ext cx="8382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147" y="237492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Measured Variable</a:t>
            </a:r>
            <a:endParaRPr lang="en-US" dirty="0"/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1892090"/>
              </p:ext>
            </p:extLst>
          </p:nvPr>
        </p:nvGraphicFramePr>
        <p:xfrm>
          <a:off x="4267200" y="2724150"/>
          <a:ext cx="4594225" cy="1182688"/>
        </p:xfrm>
        <a:graphic>
          <a:graphicData uri="http://schemas.openxmlformats.org/presentationml/2006/ole">
            <p:oleObj spid="_x0000_s4449" name="Equation" r:id="rId6" imgW="2898000" imgH="74052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33800" y="1676400"/>
            <a:ext cx="17526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/>
              <a:t>Reliability of Participant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62200" y="2895600"/>
            <a:ext cx="12954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qual 30"/>
          <p:cNvSpPr/>
          <p:nvPr/>
        </p:nvSpPr>
        <p:spPr>
          <a:xfrm>
            <a:off x="5562600" y="1905000"/>
            <a:ext cx="533400" cy="304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Minus 31"/>
          <p:cNvSpPr/>
          <p:nvPr/>
        </p:nvSpPr>
        <p:spPr>
          <a:xfrm flipV="1">
            <a:off x="5715000" y="2011681"/>
            <a:ext cx="34290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34200" y="1600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96200" y="2209800"/>
            <a:ext cx="8382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Plus 35"/>
          <p:cNvSpPr/>
          <p:nvPr/>
        </p:nvSpPr>
        <p:spPr>
          <a:xfrm>
            <a:off x="7239000" y="220980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33800" y="4267200"/>
            <a:ext cx="17526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Speak </a:t>
            </a:r>
            <a:r>
              <a:rPr lang="en-US" b="1" dirty="0" smtClean="0"/>
              <a:t>Rate of Participant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6400800" y="4114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4724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Plus 40"/>
          <p:cNvSpPr/>
          <p:nvPr/>
        </p:nvSpPr>
        <p:spPr>
          <a:xfrm>
            <a:off x="7391400" y="472440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4114800"/>
            <a:ext cx="8382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2209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48600" y="4724400"/>
            <a:ext cx="8382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Minus 44"/>
          <p:cNvSpPr/>
          <p:nvPr/>
        </p:nvSpPr>
        <p:spPr>
          <a:xfrm flipV="1">
            <a:off x="5638800" y="4526281"/>
            <a:ext cx="34290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7315200" y="4114800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638675" y="5334000"/>
          <a:ext cx="3106738" cy="798513"/>
        </p:xfrm>
        <a:graphic>
          <a:graphicData uri="http://schemas.openxmlformats.org/presentationml/2006/ole">
            <p:oleObj spid="_x0000_s4450" name="Equation" r:id="rId7" imgW="1880090" imgH="482569" progId="Equation.3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581400" y="685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Definition</a:t>
            </a:r>
            <a:endParaRPr lang="en-US" sz="24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533400" y="211419"/>
            <a:ext cx="80772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Maximum Likelihood Estimation </a:t>
            </a:r>
            <a:br>
              <a:rPr lang="en-US" sz="3600" smtClean="0"/>
            </a:br>
            <a:endParaRPr lang="en-US" sz="3600" dirty="0" smtClean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41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765812646"/>
      </p:ext>
    </p:extLst>
  </p:cSld>
  <p:clrMapOvr>
    <a:masterClrMapping/>
  </p:clrMapOvr>
  <p:transition advTm="324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05400"/>
            <a:ext cx="1869034" cy="177393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95600" y="1295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1752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2209800"/>
            <a:ext cx="10668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26670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124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4038600"/>
            <a:ext cx="10668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4495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4953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5600" y="5410200"/>
            <a:ext cx="1371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600" y="586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6324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" y="1295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4958" y="2469148"/>
            <a:ext cx="8382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838200" y="3429000"/>
            <a:ext cx="2362200" cy="1447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0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8042792"/>
              </p:ext>
            </p:extLst>
          </p:nvPr>
        </p:nvGraphicFramePr>
        <p:xfrm>
          <a:off x="4622800" y="1257300"/>
          <a:ext cx="4076700" cy="2032000"/>
        </p:xfrm>
        <a:graphic>
          <a:graphicData uri="http://schemas.openxmlformats.org/presentationml/2006/ole">
            <p:oleObj spid="_x0000_s5473" name="Equation" r:id="rId5" imgW="2678760" imgH="133452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81200" y="5562600"/>
            <a:ext cx="838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4371159"/>
              </p:ext>
            </p:extLst>
          </p:nvPr>
        </p:nvGraphicFramePr>
        <p:xfrm>
          <a:off x="4706938" y="4010025"/>
          <a:ext cx="4186237" cy="1755775"/>
        </p:xfrm>
        <a:graphic>
          <a:graphicData uri="http://schemas.openxmlformats.org/presentationml/2006/ole">
            <p:oleObj spid="_x0000_s5474" name="Equation" r:id="rId6" imgW="2678760" imgH="111528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48000" y="685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Definition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495799" y="1219200"/>
            <a:ext cx="2133601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8200" y="3962400"/>
            <a:ext cx="1981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33400" y="211419"/>
            <a:ext cx="80772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Maximum Likelihood Estimation 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28600" y="1563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Measured Variable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274587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Measured Variable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48200" y="3048000"/>
            <a:ext cx="1905000" cy="533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62115" y="31242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d=  P(</a:t>
            </a:r>
            <a:r>
              <a:rPr lang="en-US" b="1" i="1" dirty="0" err="1" smtClean="0"/>
              <a:t>C</a:t>
            </a:r>
            <a:r>
              <a:rPr lang="en-US" b="1" i="1" baseline="-25000" dirty="0" err="1" smtClean="0"/>
              <a:t>j</a:t>
            </a:r>
            <a:r>
              <a:rPr lang="en-US" b="1" i="1" dirty="0" smtClean="0"/>
              <a:t> = 1)</a:t>
            </a:r>
            <a:endParaRPr lang="en-US" b="1" i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2867173093"/>
      </p:ext>
    </p:extLst>
  </p:cSld>
  <p:clrMapOvr>
    <a:masterClrMapping/>
  </p:clrMapOvr>
  <p:transition advTm="400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8" grpId="0"/>
      <p:bldP spid="31" grpId="0"/>
      <p:bldP spid="29" grpId="0" animBg="1"/>
      <p:bldP spid="32" grpId="0" animBg="1"/>
      <p:bldP spid="33" grpId="0" animBg="1"/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55168"/>
            <a:ext cx="2133600" cy="365125"/>
          </a:xfrm>
        </p:spPr>
        <p:txBody>
          <a:bodyPr/>
          <a:lstStyle/>
          <a:p>
            <a:fld id="{824072A1-A8CE-FB48-898F-9506AA4A911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9147" y="2131353"/>
            <a:ext cx="492485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85022"/>
            <a:ext cx="3353752" cy="53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8592" y="2353384"/>
            <a:ext cx="12954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816292" y="2086684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9152" y="5016627"/>
            <a:ext cx="21002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86752" y="463562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Expectation Maximization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5752" y="5778627"/>
            <a:ext cx="12954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Estimation parameter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953452" y="5511927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3552" y="5778627"/>
            <a:ext cx="12954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Observed data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601152" y="5397627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6552" y="5016627"/>
            <a:ext cx="1524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353752" y="5778627"/>
            <a:ext cx="13716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Hidden Variable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3925252" y="5511927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19600" y="1485022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Find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US" b="1" dirty="0" smtClean="0">
                <a:solidFill>
                  <a:schemeClr val="tx1"/>
                </a:solidFill>
              </a:rPr>
              <a:t> that maximizes, P(SC|SD,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64480" y="3288802"/>
            <a:ext cx="35814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…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smtClean="0"/>
              <a:t>where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=1 when assertion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true  and 0 otherwise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7459980" y="2961615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200" y="3921768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Solve this problem by Expectation maximization (EM)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3552" y="2353384"/>
            <a:ext cx="187261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 S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1≤ 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≤m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b="1" baseline="-25000" dirty="0"/>
          </a:p>
        </p:txBody>
      </p:sp>
      <p:sp>
        <p:nvSpPr>
          <p:cNvPr id="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Maximum Likelihood Estimation </a:t>
            </a:r>
            <a:br>
              <a:rPr lang="en-US" sz="3600" dirty="0" smtClean="0"/>
            </a:b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18" grpId="0" animBg="1"/>
      <p:bldP spid="3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Expectation Maximization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12837"/>
            <a:ext cx="5255895" cy="58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1600199"/>
            <a:ext cx="4191000" cy="807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EM algorithm starts with  some initial guess for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US" b="1" dirty="0" smtClean="0">
                <a:solidFill>
                  <a:schemeClr val="tx1"/>
                </a:solidFill>
              </a:rPr>
              <a:t>, say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US" b="1" baseline="-25000" dirty="0" smtClean="0">
                <a:solidFill>
                  <a:schemeClr val="tx1"/>
                </a:solidFill>
              </a:rPr>
              <a:t>0    </a:t>
            </a:r>
            <a:r>
              <a:rPr lang="en-US" b="1" dirty="0" smtClean="0">
                <a:solidFill>
                  <a:schemeClr val="tx1"/>
                </a:solidFill>
              </a:rPr>
              <a:t> and  iteratively update it using the formula: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60736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Background and Problem Formulation</a:t>
            </a:r>
            <a:endParaRPr lang="en-US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716732"/>
            <a:ext cx="21002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562600" y="134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Expectation Maximization</a:t>
            </a:r>
            <a:endParaRPr lang="en-US" b="1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716732"/>
            <a:ext cx="1524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152399" y="2994340"/>
            <a:ext cx="7510463" cy="430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Above equation breaks down into 3 quantities that need to be derived: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733800"/>
            <a:ext cx="8280362" cy="193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9100" y="6319619"/>
            <a:ext cx="2133600" cy="365125"/>
          </a:xfrm>
        </p:spPr>
        <p:txBody>
          <a:bodyPr/>
          <a:lstStyle/>
          <a:p>
            <a:fld id="{824072A1-A8CE-FB48-898F-9506AA4A911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 descr="observation-matr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706469"/>
            <a:ext cx="1981200" cy="2252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9900" y="2782669"/>
            <a:ext cx="4572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29100" y="2401669"/>
            <a:ext cx="1981200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Observation Matrix</a:t>
            </a:r>
            <a:endParaRPr lang="en-US" sz="16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1983" y="5144869"/>
            <a:ext cx="3227917" cy="381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314700" y="1563469"/>
            <a:ext cx="35814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…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smtClean="0"/>
              <a:t>where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=1 when assertion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true  and 0 otherwise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543300" y="285886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3390900" y="3697069"/>
            <a:ext cx="685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6362700" y="2173069"/>
            <a:ext cx="381000" cy="1219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1300" y="5983069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Find MLE of estimation parameter and values of hidden variables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38700" y="5525869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181100" y="3392269"/>
            <a:ext cx="2286000" cy="838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 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32"/>
          <p:cNvSpPr txBox="1">
            <a:spLocks/>
          </p:cNvSpPr>
          <p:nvPr/>
        </p:nvSpPr>
        <p:spPr>
          <a:xfrm>
            <a:off x="4381500" y="64720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4072A1-A8CE-FB48-898F-9506AA4A91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Expectation Maximization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132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935480"/>
            <a:ext cx="2895600" cy="2407920"/>
          </a:xfrm>
        </p:spPr>
        <p:txBody>
          <a:bodyPr>
            <a:normAutofit fontScale="85000" lnSpcReduction="10000"/>
          </a:bodyPr>
          <a:lstStyle/>
          <a:p>
            <a:pPr marL="6350" indent="7938" algn="ctr">
              <a:buNone/>
            </a:pPr>
            <a:r>
              <a:rPr lang="en-US" dirty="0" smtClean="0"/>
              <a:t>Find the “unknown” values of variables,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, that maximize the probability of observations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47712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329112" y="2057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00087" y="4114800"/>
            <a:ext cx="671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267200" y="4038600"/>
            <a:ext cx="67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143000" y="2362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1066800" y="243840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1143000" y="23622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066800" y="2895600"/>
            <a:ext cx="3276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90600" y="3048000"/>
            <a:ext cx="3352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066800" y="3733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1066800" y="3810000"/>
            <a:ext cx="3124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1143000" y="4800600"/>
            <a:ext cx="3109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1143000" y="5029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1143000" y="2438400"/>
            <a:ext cx="3124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1219200" y="5638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1066800" y="3810000"/>
            <a:ext cx="3200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1219200" y="5715000"/>
            <a:ext cx="289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47712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47712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47712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747712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7712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329112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329112" y="3581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329112" y="4800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329112" y="541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j+1</a:t>
            </a:r>
            <a:endParaRPr lang="en-US" baseline="-2500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329112" y="6096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71712" y="4495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7912" y="5181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j+1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0" y="632460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Matrix, SC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1371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Source  Reliability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28999" y="1371600"/>
            <a:ext cx="233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Measured Variable Correctness</a:t>
            </a:r>
            <a:endParaRPr lang="en-US" altLang="zh-CN" b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8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0811" y="4867275"/>
            <a:ext cx="182478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132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935480"/>
            <a:ext cx="2895600" cy="2407920"/>
          </a:xfrm>
        </p:spPr>
        <p:txBody>
          <a:bodyPr>
            <a:normAutofit fontScale="85000" lnSpcReduction="10000"/>
          </a:bodyPr>
          <a:lstStyle/>
          <a:p>
            <a:pPr marL="6350" indent="7938" algn="ctr">
              <a:buNone/>
            </a:pPr>
            <a:r>
              <a:rPr lang="en-US" dirty="0" smtClean="0"/>
              <a:t>Find the “unknown” values of variables,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, that maximize the probability of observations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47712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329112" y="2057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00087" y="4114800"/>
            <a:ext cx="671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267200" y="4038600"/>
            <a:ext cx="67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143000" y="2362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1066800" y="243840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1143000" y="23622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066800" y="2895600"/>
            <a:ext cx="3276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90600" y="3048000"/>
            <a:ext cx="3352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066800" y="3733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1066800" y="3810000"/>
            <a:ext cx="3124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1143000" y="4800600"/>
            <a:ext cx="3109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1143000" y="5029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1143000" y="2438400"/>
            <a:ext cx="3124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1219200" y="5638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1066800" y="3810000"/>
            <a:ext cx="3200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1219200" y="5715000"/>
            <a:ext cx="289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47712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47712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47712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747712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7712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329112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329112" y="3581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329112" y="4800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329112" y="541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j+1</a:t>
            </a:r>
            <a:endParaRPr lang="en-US" baseline="-2500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329112" y="6096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71712" y="4495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=1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7912" y="5181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j+1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0" y="632460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Matrix, SC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4572000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Maximize: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172200" y="5273675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05400" y="579814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Continuous unknowns that depend on discrete unknowns, z?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9600" y="1371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Source  Reliability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9" y="1371600"/>
            <a:ext cx="233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Measured Variable Correctness</a:t>
            </a:r>
            <a:endParaRPr lang="en-US" altLang="zh-CN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8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884" y="4762500"/>
            <a:ext cx="3962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58" y="294132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935480"/>
            <a:ext cx="2895600" cy="2407920"/>
          </a:xfrm>
        </p:spPr>
        <p:txBody>
          <a:bodyPr>
            <a:normAutofit fontScale="85000" lnSpcReduction="10000"/>
          </a:bodyPr>
          <a:lstStyle/>
          <a:p>
            <a:pPr marL="6350" indent="7938" algn="ctr">
              <a:buNone/>
            </a:pPr>
            <a:r>
              <a:rPr lang="en-US" dirty="0" smtClean="0"/>
              <a:t>Find the “unknown” values of variables,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, that maximize the probability of observations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47712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329112" y="2057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00087" y="4114800"/>
            <a:ext cx="671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267200" y="4038600"/>
            <a:ext cx="67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143000" y="2362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1066800" y="243840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1143000" y="23622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066800" y="2895600"/>
            <a:ext cx="3276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90600" y="3048000"/>
            <a:ext cx="3352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066800" y="3733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1066800" y="3810000"/>
            <a:ext cx="3124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1143000" y="4800600"/>
            <a:ext cx="3109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1143000" y="5029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1143000" y="2438400"/>
            <a:ext cx="3124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1219200" y="5638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1066800" y="3810000"/>
            <a:ext cx="3200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1219200" y="5715000"/>
            <a:ext cx="289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47712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47712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47712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747712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7712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329112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329112" y="3581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329112" y="4800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329112" y="541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j+1</a:t>
            </a:r>
            <a:endParaRPr lang="en-US" baseline="-2500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329112" y="6096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71712" y="4495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=1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7912" y="5181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j+1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0" y="632460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Matrix, SC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4572000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Maximize: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035040" y="5394960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0" y="59346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Continuous unknowns that depend on discrete unknowns, z?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9600" y="1371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Source  Reliability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9" y="1371600"/>
            <a:ext cx="233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Measured Variable Correctness</a:t>
            </a:r>
            <a:endParaRPr lang="en-US" altLang="zh-CN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8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8712" y="4886325"/>
            <a:ext cx="3952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23" y="294132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935480"/>
            <a:ext cx="2895600" cy="2407920"/>
          </a:xfrm>
        </p:spPr>
        <p:txBody>
          <a:bodyPr>
            <a:normAutofit fontScale="85000" lnSpcReduction="10000"/>
          </a:bodyPr>
          <a:lstStyle/>
          <a:p>
            <a:pPr marL="6350" indent="7938" algn="ctr">
              <a:buNone/>
            </a:pPr>
            <a:r>
              <a:rPr lang="en-US" dirty="0" smtClean="0"/>
              <a:t>Find the “unknown” values of variables,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, that maximize the probability of observations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47712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329112" y="2057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00087" y="4114800"/>
            <a:ext cx="671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267200" y="4038600"/>
            <a:ext cx="67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…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143000" y="2362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1066800" y="243840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1143000" y="2362200"/>
            <a:ext cx="3124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1066800" y="2895600"/>
            <a:ext cx="3276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90600" y="3048000"/>
            <a:ext cx="3352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066800" y="3733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1066800" y="3810000"/>
            <a:ext cx="3124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1143000" y="4800600"/>
            <a:ext cx="31099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1143000" y="5029200"/>
            <a:ext cx="3124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1143000" y="2438400"/>
            <a:ext cx="3124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1219200" y="5638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1066800" y="3810000"/>
            <a:ext cx="3200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1219200" y="5715000"/>
            <a:ext cx="289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47712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47712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47712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747712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7712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329112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329112" y="3581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329112" y="4800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329112" y="541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j+1</a:t>
            </a:r>
            <a:endParaRPr lang="en-US" baseline="-2500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329112" y="6096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71712" y="4495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=1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7912" y="5181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j+1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0" y="632460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Matrix, SC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38712" y="4126468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Maximize: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593080" y="5372100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8712" y="589468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Continuous unknowns that depend on discrete unknowns, z?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5638540" y="4876541"/>
            <a:ext cx="381000" cy="1376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897880" y="4886324"/>
            <a:ext cx="655320" cy="219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48400" y="4572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 reliability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38712" y="43873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Variable correctness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1219200" y="220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9600" y="1371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Source  Reliability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8999" y="1371600"/>
            <a:ext cx="233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Measured Variable Correctness</a:t>
            </a:r>
            <a:endParaRPr lang="en-US" altLang="zh-CN" b="1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8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847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Following problems are not well addressed/defined in </a:t>
            </a:r>
            <a:r>
              <a:rPr lang="en-US" b="1" dirty="0" smtClean="0"/>
              <a:t>traditional</a:t>
            </a:r>
            <a:r>
              <a:rPr lang="en-US" dirty="0" smtClean="0"/>
              <a:t> sensor network application: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Q1:</a:t>
            </a:r>
            <a:r>
              <a:rPr lang="en-US" dirty="0" smtClean="0">
                <a:solidFill>
                  <a:srgbClr val="0070C0"/>
                </a:solidFill>
              </a:rPr>
              <a:t> What would happen if “sensors” are </a:t>
            </a:r>
            <a:r>
              <a:rPr lang="en-US" b="1" dirty="0" smtClean="0">
                <a:solidFill>
                  <a:srgbClr val="0070C0"/>
                </a:solidFill>
              </a:rPr>
              <a:t>not known </a:t>
            </a:r>
            <a:r>
              <a:rPr lang="en-US" dirty="0" smtClean="0">
                <a:solidFill>
                  <a:srgbClr val="0070C0"/>
                </a:solidFill>
              </a:rPr>
              <a:t>to the application a priori?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Q2:</a:t>
            </a:r>
            <a:r>
              <a:rPr lang="en-US" dirty="0" smtClean="0">
                <a:solidFill>
                  <a:srgbClr val="0070C0"/>
                </a:solidFill>
              </a:rPr>
              <a:t> How to model a </a:t>
            </a:r>
            <a:r>
              <a:rPr lang="en-US" b="1" dirty="0" smtClean="0">
                <a:solidFill>
                  <a:srgbClr val="0070C0"/>
                </a:solidFill>
              </a:rPr>
              <a:t>person as a “sensor”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Q3:</a:t>
            </a:r>
            <a:r>
              <a:rPr lang="en-US" dirty="0" smtClean="0">
                <a:solidFill>
                  <a:srgbClr val="0070C0"/>
                </a:solidFill>
              </a:rPr>
              <a:t> How to assess the quality of the results </a:t>
            </a:r>
            <a:r>
              <a:rPr lang="en-US" b="1" dirty="0" smtClean="0">
                <a:solidFill>
                  <a:srgbClr val="0070C0"/>
                </a:solidFill>
              </a:rPr>
              <a:t>without independent ways </a:t>
            </a:r>
            <a:r>
              <a:rPr lang="en-US" dirty="0" smtClean="0">
                <a:solidFill>
                  <a:srgbClr val="0070C0"/>
                </a:solidFill>
              </a:rPr>
              <a:t>of verifying the reliability of sources and correctness of  their measurements?</a:t>
            </a:r>
          </a:p>
          <a:p>
            <a:r>
              <a:rPr lang="en-US" dirty="0" smtClean="0"/>
              <a:t>This paper address the above problems emerging in social sensing.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01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37194"/>
            <a:ext cx="2499360" cy="4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365932"/>
            <a:ext cx="6339840" cy="380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 J</a:t>
            </a:r>
            <a:r>
              <a:rPr lang="en-US" sz="2000" b="1" dirty="0" smtClean="0"/>
              <a:t>oint probability of all observations involving claim </a:t>
            </a:r>
            <a:r>
              <a:rPr lang="en-US" sz="2000" b="1" dirty="0" err="1" smtClean="0"/>
              <a:t>Cj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25239"/>
            <a:ext cx="3470212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" y="2578036"/>
            <a:ext cx="7848600" cy="994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en-US" sz="2000" b="1" dirty="0" smtClean="0"/>
              <a:t>he probability that source S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makes claim </a:t>
            </a:r>
            <a:r>
              <a:rPr lang="en-US" sz="2000" b="1" dirty="0" err="1" smtClean="0"/>
              <a:t>Cj</a:t>
            </a:r>
            <a:r>
              <a:rPr lang="en-US" sz="2000" b="1" dirty="0" smtClean="0"/>
              <a:t> given that his parent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 (in the social dissemination  SD network) makes that claim.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785360"/>
            <a:ext cx="688848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2225040"/>
            <a:ext cx="6870382" cy="449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17638"/>
            <a:ext cx="6537960" cy="5788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 T</a:t>
            </a:r>
            <a:r>
              <a:rPr lang="en-US" sz="2000" b="1" dirty="0" smtClean="0"/>
              <a:t>he joint probability that a parent Sp and its children Si make the same claim 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043" y="2225040"/>
            <a:ext cx="1656397" cy="33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2585" y="4619149"/>
            <a:ext cx="5940766" cy="210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417638"/>
            <a:ext cx="8229600" cy="28363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when considering claim </a:t>
            </a:r>
            <a:r>
              <a:rPr lang="en-US" sz="2400" b="1" dirty="0" err="1" smtClean="0"/>
              <a:t>Cj</a:t>
            </a:r>
            <a:r>
              <a:rPr lang="en-US" sz="2400" b="1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sources can be divided into a set </a:t>
            </a:r>
            <a:r>
              <a:rPr lang="en-US" sz="2400" b="1" dirty="0" err="1" smtClean="0"/>
              <a:t>Mj</a:t>
            </a:r>
            <a:r>
              <a:rPr lang="en-US" sz="2400" b="1" dirty="0" smtClean="0"/>
              <a:t> of independent </a:t>
            </a:r>
            <a:r>
              <a:rPr lang="en-US" sz="2400" b="1" dirty="0" err="1" smtClean="0"/>
              <a:t>subgraphs</a:t>
            </a:r>
            <a:r>
              <a:rPr lang="en-US" sz="2400" b="1" dirty="0" smtClean="0"/>
              <a:t>,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/>
              <a:t>where a link exists in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g </a:t>
            </a:r>
            <a:r>
              <a:rPr lang="el-GR" sz="2400" b="1" dirty="0" smtClean="0"/>
              <a:t>ϵ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Mj</a:t>
            </a:r>
            <a:r>
              <a:rPr lang="en-US" sz="2400" b="1" dirty="0" smtClean="0"/>
              <a:t> between a parent and child only if they are connected in the SD graph &amp; the parent claimed </a:t>
            </a:r>
            <a:r>
              <a:rPr lang="en-US" sz="2400" b="1" dirty="0" err="1" smtClean="0"/>
              <a:t>Cj</a:t>
            </a:r>
            <a:endParaRPr lang="en-US" sz="24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g</a:t>
            </a:r>
            <a:r>
              <a:rPr lang="en-US" sz="2400" b="1" dirty="0" smtClean="0"/>
              <a:t> denote the parent of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g and c</a:t>
            </a:r>
            <a:r>
              <a:rPr lang="en-US" sz="2400" b="1" baseline="-25000" dirty="0" smtClean="0"/>
              <a:t>g</a:t>
            </a:r>
            <a:r>
              <a:rPr lang="en-US" sz="2400" b="1" dirty="0" smtClean="0"/>
              <a:t> denote the set of its children, then likelihood function of 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777" y="1417638"/>
            <a:ext cx="3976223" cy="140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1936" y="2606039"/>
            <a:ext cx="6291263" cy="389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681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Solution</a:t>
            </a:r>
            <a:endParaRPr lang="en-US" sz="2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-2968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Expectation Maximization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111252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Likelihood function of EM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2876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6110" y="1543110"/>
            <a:ext cx="3648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81000" y="2181285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Expectation Step (E-Step)</a:t>
            </a:r>
          </a:p>
        </p:txBody>
      </p:sp>
      <p:pic>
        <p:nvPicPr>
          <p:cNvPr id="90117" name="Picture 5" descr="F:\PAKHI_MS\Wireless sensor network\paper presentation\Untitled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207505"/>
            <a:ext cx="6701790" cy="314884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019800" y="4419600"/>
            <a:ext cx="288036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Z(n, j) </a:t>
            </a:r>
            <a:r>
              <a:rPr lang="en-US" dirty="0" smtClean="0"/>
              <a:t>is the conditional probability of claim </a:t>
            </a:r>
            <a:r>
              <a:rPr lang="en-US" i="1" dirty="0" err="1" smtClean="0"/>
              <a:t>Cj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be true given the observed source claim </a:t>
            </a:r>
            <a:r>
              <a:rPr lang="en-US" dirty="0" err="1" smtClean="0"/>
              <a:t>subgraph</a:t>
            </a:r>
            <a:r>
              <a:rPr lang="en-US" dirty="0" smtClean="0"/>
              <a:t>  </a:t>
            </a:r>
            <a:r>
              <a:rPr lang="en-US" i="1" dirty="0" err="1" smtClean="0"/>
              <a:t>SCj</a:t>
            </a:r>
            <a:r>
              <a:rPr lang="en-US" i="1" dirty="0" smtClean="0"/>
              <a:t> </a:t>
            </a:r>
            <a:r>
              <a:rPr lang="en-US" dirty="0" smtClean="0"/>
              <a:t>and current estimation on </a:t>
            </a:r>
            <a:r>
              <a:rPr lang="el-GR" dirty="0" smtClean="0"/>
              <a:t>θ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199" y="2712204"/>
            <a:ext cx="1504951" cy="45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2150" y="2690813"/>
            <a:ext cx="3629446" cy="51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 rot="10800000">
            <a:off x="2971800" y="3810000"/>
            <a:ext cx="304800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1138" name="Picture 2" descr="F:\PAKHI_MS\Wireless sensor network\paper presentation\Untitled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122" y="1615440"/>
            <a:ext cx="7104184" cy="3078480"/>
          </a:xfrm>
          <a:prstGeom prst="rect">
            <a:avLst/>
          </a:prstGeom>
          <a:noFill/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02122" y="1428690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E-Step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81000" y="1017528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Maximization Step (M-Step)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3" y="1374775"/>
            <a:ext cx="5927407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19800" y="2758440"/>
            <a:ext cx="288036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b="1" dirty="0" smtClean="0"/>
              <a:t>N</a:t>
            </a:r>
            <a:r>
              <a:rPr lang="en-US" dirty="0" smtClean="0"/>
              <a:t> is the total number of claims in the source claim</a:t>
            </a:r>
          </a:p>
          <a:p>
            <a:r>
              <a:rPr lang="en-US" dirty="0" smtClean="0"/>
              <a:t>graph SC.</a:t>
            </a:r>
          </a:p>
          <a:p>
            <a:r>
              <a:rPr lang="en-US" b="1" dirty="0" err="1" smtClean="0"/>
              <a:t>SJ</a:t>
            </a:r>
            <a:r>
              <a:rPr lang="en-US" b="1" baseline="-25000" dirty="0" err="1" smtClean="0"/>
              <a:t>g</a:t>
            </a:r>
            <a:r>
              <a:rPr lang="en-US" dirty="0" smtClean="0"/>
              <a:t> denotes the set of claims the group parent </a:t>
            </a:r>
            <a:r>
              <a:rPr lang="en-US" dirty="0" err="1" smtClean="0"/>
              <a:t>Sg</a:t>
            </a:r>
            <a:r>
              <a:rPr lang="en-US" dirty="0" smtClean="0"/>
              <a:t> makes in SC, </a:t>
            </a:r>
          </a:p>
          <a:p>
            <a:r>
              <a:rPr lang="en-US" b="1" dirty="0" err="1" smtClean="0"/>
              <a:t>SJ</a:t>
            </a:r>
            <a:r>
              <a:rPr lang="en-US" b="1" baseline="-25000" dirty="0" err="1" smtClean="0"/>
              <a:t>g</a:t>
            </a:r>
            <a:r>
              <a:rPr lang="en-US" b="1" baseline="-25000" dirty="0" smtClean="0"/>
              <a:t> </a:t>
            </a:r>
            <a:r>
              <a:rPr lang="en-US" b="1" dirty="0" smtClean="0"/>
              <a:t>ʹ </a:t>
            </a:r>
            <a:r>
              <a:rPr lang="en-US" dirty="0" smtClean="0"/>
              <a:t>denotes the set of claims </a:t>
            </a:r>
            <a:r>
              <a:rPr lang="en-US" dirty="0" err="1" smtClean="0"/>
              <a:t>Sg</a:t>
            </a:r>
            <a:r>
              <a:rPr lang="en-US" dirty="0" smtClean="0"/>
              <a:t> does not make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8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-22225"/>
            <a:ext cx="5400675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34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Simulations:</a:t>
            </a:r>
            <a:r>
              <a:rPr lang="en-US" dirty="0" smtClean="0"/>
              <a:t> 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Regular EM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Apollo-social FF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Apollo-social RT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Apollo-social FF+RT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Apollo-social EC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Voting 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Voting No-RT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Regular EM-AD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Raw Tweets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905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</a:t>
            </a:r>
            <a:r>
              <a:rPr kumimoji="0" lang="en-US" altLang="zh-CN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99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We select three such events of different sizes. 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The first was collected by Apollo during and shortly after </a:t>
            </a:r>
            <a:r>
              <a:rPr lang="en-US" b="1" dirty="0" smtClean="0"/>
              <a:t>hurricane Sandy</a:t>
            </a:r>
            <a:r>
              <a:rPr lang="en-US" dirty="0" smtClean="0"/>
              <a:t>, from around New York and New Jersey in October/November 2012. 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The second was collected during </a:t>
            </a:r>
            <a:r>
              <a:rPr lang="en-US" b="1" dirty="0" smtClean="0"/>
              <a:t>hurricane Irene</a:t>
            </a:r>
            <a:r>
              <a:rPr lang="en-US" dirty="0" smtClean="0"/>
              <a:t>, one of the most expensive hurricanes that hit the Northeastern United States in August 2011.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 The third one was collected from </a:t>
            </a:r>
            <a:r>
              <a:rPr lang="en-US" b="1" dirty="0" smtClean="0"/>
              <a:t>Cairo, Egypt </a:t>
            </a:r>
            <a:r>
              <a:rPr lang="en-US" dirty="0" smtClean="0"/>
              <a:t>during the violent events that led to the resignation of the former president in February 2011.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</a:t>
            </a:r>
            <a:r>
              <a:rPr kumimoji="0" lang="en-US" altLang="zh-CN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1710023"/>
            <a:ext cx="8610600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2400" dirty="0" smtClean="0"/>
              <a:t>Dong </a:t>
            </a:r>
            <a:r>
              <a:rPr lang="en-US" sz="2400" dirty="0"/>
              <a:t>Wang, Lance Kaplan, </a:t>
            </a:r>
            <a:r>
              <a:rPr lang="en-US" sz="2400" dirty="0" err="1"/>
              <a:t>Hieu</a:t>
            </a:r>
            <a:r>
              <a:rPr lang="en-US" sz="2400" dirty="0"/>
              <a:t> Le, and </a:t>
            </a:r>
            <a:r>
              <a:rPr lang="en-US" sz="2400" dirty="0" err="1"/>
              <a:t>Tarek</a:t>
            </a:r>
            <a:r>
              <a:rPr lang="en-US" sz="2400" dirty="0"/>
              <a:t> </a:t>
            </a:r>
            <a:r>
              <a:rPr lang="en-US" sz="2400" dirty="0" err="1"/>
              <a:t>Abdelzaher</a:t>
            </a:r>
            <a:r>
              <a:rPr lang="en-US" sz="2400" dirty="0"/>
              <a:t>. "</a:t>
            </a:r>
            <a:r>
              <a:rPr lang="en-US" sz="2400" dirty="0">
                <a:solidFill>
                  <a:srgbClr val="FF0000"/>
                </a:solidFill>
              </a:rPr>
              <a:t>On Truth Discovery in Social Sensing: A Maximum Likelihood Estimation Approach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”</a:t>
            </a:r>
          </a:p>
          <a:p>
            <a:pPr lvl="1">
              <a:buFont typeface="Calibri" pitchFamily="34" charset="0"/>
              <a:buChar char="—"/>
            </a:pPr>
            <a:r>
              <a:rPr lang="en-US" sz="2300" dirty="0" smtClean="0">
                <a:solidFill>
                  <a:srgbClr val="0000CC"/>
                </a:solidFill>
              </a:rPr>
              <a:t>This paper described a </a:t>
            </a:r>
            <a:r>
              <a:rPr lang="en-US" sz="2300" b="1" dirty="0" smtClean="0">
                <a:solidFill>
                  <a:srgbClr val="0000CC"/>
                </a:solidFill>
              </a:rPr>
              <a:t>maximum likelihood estimation    </a:t>
            </a:r>
            <a:r>
              <a:rPr lang="en-US" sz="2300" dirty="0" smtClean="0">
                <a:solidFill>
                  <a:srgbClr val="0000CC"/>
                </a:solidFill>
              </a:rPr>
              <a:t>approach to accurately discover the truth in </a:t>
            </a:r>
            <a:r>
              <a:rPr lang="en-US" sz="2300" b="1" dirty="0" smtClean="0">
                <a:solidFill>
                  <a:srgbClr val="0000CC"/>
                </a:solidFill>
              </a:rPr>
              <a:t>social sensing applications </a:t>
            </a:r>
            <a:r>
              <a:rPr lang="en-US" sz="2300" dirty="0" smtClean="0">
                <a:solidFill>
                  <a:srgbClr val="0000CC"/>
                </a:solidFill>
              </a:rPr>
              <a:t>where humans perform sensory data collection tasks. </a:t>
            </a:r>
          </a:p>
          <a:p>
            <a:pPr lvl="1"/>
            <a:endParaRPr lang="en-US" sz="2300" dirty="0" smtClean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300" dirty="0" smtClean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8000"/>
                </a:solidFill>
              </a:rPr>
              <a:t>MLE is a   method of estimating the parameters of a statistical model, when applied to a data set and given a statistical model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8000"/>
                </a:solidFill>
              </a:rPr>
              <a:t>Social (human-centric)sensing: A set of applications where data are collected from </a:t>
            </a:r>
            <a:r>
              <a:rPr lang="en-US" sz="2400" b="1" i="1" dirty="0" smtClean="0">
                <a:solidFill>
                  <a:srgbClr val="008000"/>
                </a:solidFill>
              </a:rPr>
              <a:t>human sources or devices on their behalf.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25250"/>
            <a:ext cx="28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Basic Model </a:t>
            </a:r>
            <a:endParaRPr lang="en-US" sz="3200" b="1" baseline="30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5095" y="2168684"/>
            <a:ext cx="8548905" cy="331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1905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</a:t>
            </a:r>
            <a:r>
              <a:rPr kumimoji="0" lang="en-US" altLang="zh-CN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95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472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Perfornamce</a:t>
            </a:r>
            <a:r>
              <a:rPr lang="en-US" dirty="0" smtClean="0"/>
              <a:t>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686800" cy="611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2274" y="1417638"/>
            <a:ext cx="7904526" cy="464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7794" y="1417638"/>
            <a:ext cx="6510693" cy="466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6348" y="2184876"/>
            <a:ext cx="7910452" cy="330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300" dirty="0" smtClean="0"/>
              <a:t>Claims are assumed to be binary</a:t>
            </a:r>
          </a:p>
          <a:p>
            <a:pPr>
              <a:buFont typeface="Calibri" pitchFamily="34" charset="0"/>
              <a:buChar char="—"/>
            </a:pPr>
            <a:r>
              <a:rPr lang="en-US" sz="2800" i="1" dirty="0" smtClean="0"/>
              <a:t>Extend the framework to handle non-binary claims</a:t>
            </a:r>
          </a:p>
          <a:p>
            <a:endParaRPr lang="en-US" dirty="0" smtClean="0"/>
          </a:p>
          <a:p>
            <a:r>
              <a:rPr lang="en-US" sz="3300" dirty="0" smtClean="0"/>
              <a:t>Estimation framework explicitly model the claims that have multiple mutually exclusive values.  </a:t>
            </a:r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generalize model to better handle claims that have continuous values.</a:t>
            </a:r>
          </a:p>
          <a:p>
            <a:r>
              <a:rPr lang="en-US" sz="3300" dirty="0" smtClean="0"/>
              <a:t>This model does not deal with dynamics. </a:t>
            </a:r>
          </a:p>
          <a:p>
            <a:pPr>
              <a:buFont typeface="Calibri" pitchFamily="34" charset="0"/>
              <a:buChar char="—"/>
            </a:pPr>
            <a:r>
              <a:rPr lang="en-US" sz="2800" dirty="0" smtClean="0"/>
              <a:t>When the network changes over time, how best to account for it in maximum likelihood estimation?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paper presented an exercise in modeling social networks as sensor networks.</a:t>
            </a:r>
          </a:p>
          <a:p>
            <a:r>
              <a:rPr lang="en-US" dirty="0" smtClean="0"/>
              <a:t> A minimalist model was presented and its performance was evaluated. </a:t>
            </a:r>
          </a:p>
          <a:p>
            <a:r>
              <a:rPr lang="en-US" dirty="0" smtClean="0"/>
              <a:t>presented a maximum likelihood solution to the sensing problem that is novel in addressing both of the </a:t>
            </a:r>
            <a:r>
              <a:rPr lang="en-US" b="1" dirty="0" smtClean="0"/>
              <a:t>source reliability </a:t>
            </a:r>
            <a:r>
              <a:rPr lang="en-US" dirty="0" smtClean="0"/>
              <a:t>and </a:t>
            </a:r>
            <a:r>
              <a:rPr lang="en-US" b="1" dirty="0" smtClean="0"/>
              <a:t>claim correctness.</a:t>
            </a:r>
          </a:p>
          <a:p>
            <a:r>
              <a:rPr lang="en-US" dirty="0" smtClean="0"/>
              <a:t>This model offers </a:t>
            </a:r>
            <a:r>
              <a:rPr lang="en-US" b="1" dirty="0" smtClean="0"/>
              <a:t>sufficient accuracy</a:t>
            </a:r>
            <a:r>
              <a:rPr lang="en-US" dirty="0" smtClean="0"/>
              <a:t> in properly ascertaining the correctness of claims of human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D. Wang, L. Kaplan, and T. </a:t>
            </a:r>
            <a:r>
              <a:rPr lang="en-US" sz="2000" dirty="0" err="1" smtClean="0"/>
              <a:t>Abdelzaher</a:t>
            </a:r>
            <a:r>
              <a:rPr lang="en-US" sz="2000" dirty="0" smtClean="0"/>
              <a:t>. Maximum likelihood </a:t>
            </a:r>
            <a:r>
              <a:rPr lang="en-US" sz="2000" dirty="0" smtClean="0"/>
              <a:t>analysis of </a:t>
            </a:r>
            <a:r>
              <a:rPr lang="en-US" sz="2000" dirty="0" smtClean="0"/>
              <a:t>conflicting observations in social sensing. ACM Transactions </a:t>
            </a:r>
            <a:r>
              <a:rPr lang="en-US" sz="2000" dirty="0" smtClean="0"/>
              <a:t>on Sensor </a:t>
            </a:r>
            <a:r>
              <a:rPr lang="en-US" sz="2000" dirty="0" smtClean="0"/>
              <a:t>Networks (</a:t>
            </a:r>
            <a:r>
              <a:rPr lang="en-US" sz="2000" dirty="0" err="1" smtClean="0"/>
              <a:t>ToSN</a:t>
            </a:r>
            <a:r>
              <a:rPr lang="en-US" sz="2000" dirty="0" smtClean="0"/>
              <a:t>), Vol. 10, No. 2, Article 30, January, 2014</a:t>
            </a:r>
          </a:p>
          <a:p>
            <a:r>
              <a:rPr lang="en-US" sz="2000" dirty="0" smtClean="0"/>
              <a:t>D</a:t>
            </a:r>
            <a:r>
              <a:rPr lang="en-US" sz="2000" dirty="0" smtClean="0"/>
              <a:t>. Wang, L. Kaplan, H. Le, and T. </a:t>
            </a:r>
            <a:r>
              <a:rPr lang="en-US" sz="2000" dirty="0" err="1" smtClean="0"/>
              <a:t>Abdelzaher</a:t>
            </a:r>
            <a:r>
              <a:rPr lang="en-US" sz="2000" dirty="0" smtClean="0"/>
              <a:t>. On truth discovery </a:t>
            </a:r>
            <a:r>
              <a:rPr lang="en-US" sz="2000" dirty="0" smtClean="0"/>
              <a:t>in social </a:t>
            </a:r>
            <a:r>
              <a:rPr lang="en-US" sz="2000" dirty="0" smtClean="0"/>
              <a:t>sensing: A maximum likelihood estimation approach. In The </a:t>
            </a:r>
            <a:r>
              <a:rPr lang="en-US" sz="2000" dirty="0" smtClean="0"/>
              <a:t>11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ACM/IEEE </a:t>
            </a:r>
            <a:r>
              <a:rPr lang="en-US" sz="2000" dirty="0" smtClean="0"/>
              <a:t>Conference on Information Processing in Sensor </a:t>
            </a:r>
            <a:r>
              <a:rPr lang="en-US" sz="2000" dirty="0" smtClean="0"/>
              <a:t>Networks(IPSN </a:t>
            </a:r>
            <a:r>
              <a:rPr lang="en-US" sz="2000" dirty="0" smtClean="0"/>
              <a:t>12), April 2012.</a:t>
            </a:r>
          </a:p>
          <a:p>
            <a:r>
              <a:rPr lang="en-US" sz="2000" dirty="0" smtClean="0"/>
              <a:t>D</a:t>
            </a:r>
            <a:r>
              <a:rPr lang="en-US" sz="2000" dirty="0" smtClean="0"/>
              <a:t>. Wang, L. Kaplan, T. </a:t>
            </a:r>
            <a:r>
              <a:rPr lang="en-US" sz="2000" dirty="0" err="1" smtClean="0"/>
              <a:t>Abdelzaher</a:t>
            </a:r>
            <a:r>
              <a:rPr lang="en-US" sz="2000" dirty="0" smtClean="0"/>
              <a:t>, and C. C. </a:t>
            </a:r>
            <a:r>
              <a:rPr lang="en-US" sz="2000" dirty="0" err="1" smtClean="0"/>
              <a:t>Aggarwal</a:t>
            </a:r>
            <a:r>
              <a:rPr lang="en-US" sz="2000" dirty="0" smtClean="0"/>
              <a:t>. On </a:t>
            </a:r>
            <a:r>
              <a:rPr lang="en-US" sz="2000" dirty="0" smtClean="0"/>
              <a:t>scalability and </a:t>
            </a:r>
            <a:r>
              <a:rPr lang="en-US" sz="2000" dirty="0" smtClean="0"/>
              <a:t>robustness limitations of real and asymptotic confidence bounds </a:t>
            </a:r>
            <a:r>
              <a:rPr lang="en-US" sz="2000" dirty="0" smtClean="0"/>
              <a:t>in social </a:t>
            </a:r>
            <a:r>
              <a:rPr lang="en-US" sz="2000" dirty="0" smtClean="0"/>
              <a:t>sensing. In The 9th Annual IEEE Communications Society </a:t>
            </a:r>
            <a:r>
              <a:rPr lang="en-US" sz="2000" dirty="0" smtClean="0"/>
              <a:t>Conference on </a:t>
            </a:r>
            <a:r>
              <a:rPr lang="en-US" sz="2000" dirty="0" smtClean="0"/>
              <a:t>Sensor, Mesh and Ad Hoc Communications and </a:t>
            </a:r>
            <a:r>
              <a:rPr lang="en-US" sz="2000" dirty="0" smtClean="0"/>
              <a:t>Networks (SECON </a:t>
            </a:r>
            <a:r>
              <a:rPr lang="en-US" sz="2000" dirty="0" smtClean="0"/>
              <a:t>12), June 2012.</a:t>
            </a:r>
          </a:p>
          <a:p>
            <a:r>
              <a:rPr lang="en-US" sz="2000" dirty="0" smtClean="0"/>
              <a:t>D</a:t>
            </a:r>
            <a:r>
              <a:rPr lang="en-US" sz="2000" dirty="0" smtClean="0"/>
              <a:t>. Wang, L. Kaplan, T. </a:t>
            </a:r>
            <a:r>
              <a:rPr lang="en-US" sz="2000" dirty="0" err="1" smtClean="0"/>
              <a:t>Abdelzaher</a:t>
            </a:r>
            <a:r>
              <a:rPr lang="en-US" sz="2000" dirty="0" smtClean="0"/>
              <a:t>, and C. C. </a:t>
            </a:r>
            <a:r>
              <a:rPr lang="en-US" sz="2000" dirty="0" err="1" smtClean="0"/>
              <a:t>Aggarwal</a:t>
            </a:r>
            <a:r>
              <a:rPr lang="en-US" sz="2000" dirty="0" smtClean="0"/>
              <a:t>. On </a:t>
            </a:r>
            <a:r>
              <a:rPr lang="en-US" sz="2000" dirty="0" smtClean="0"/>
              <a:t>credibility tradeoffs </a:t>
            </a:r>
            <a:r>
              <a:rPr lang="en-US" sz="2000" dirty="0" smtClean="0"/>
              <a:t>in assured social sensing. IEEE Journal On Selected Areas </a:t>
            </a:r>
            <a:r>
              <a:rPr lang="en-US" sz="2000" dirty="0" smtClean="0"/>
              <a:t>in Communication </a:t>
            </a:r>
            <a:r>
              <a:rPr lang="en-US" sz="2000" dirty="0" smtClean="0"/>
              <a:t>(JSAC), 2013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Dong Wang, </a:t>
            </a:r>
            <a:r>
              <a:rPr lang="en-US" sz="2000" dirty="0" err="1" smtClean="0"/>
              <a:t>Tarek</a:t>
            </a:r>
            <a:r>
              <a:rPr lang="en-US" sz="2000" dirty="0" smtClean="0"/>
              <a:t> </a:t>
            </a:r>
            <a:r>
              <a:rPr lang="en-US" sz="2000" dirty="0" err="1" smtClean="0"/>
              <a:t>Abdelzaher</a:t>
            </a:r>
            <a:r>
              <a:rPr lang="en-US" sz="2000" dirty="0" smtClean="0"/>
              <a:t>, Lance Kaplan and </a:t>
            </a:r>
            <a:r>
              <a:rPr lang="en-US" sz="2000" dirty="0" err="1" smtClean="0"/>
              <a:t>Charu</a:t>
            </a:r>
            <a:r>
              <a:rPr lang="en-US" sz="2000" dirty="0" smtClean="0"/>
              <a:t> C. </a:t>
            </a:r>
            <a:r>
              <a:rPr lang="en-US" sz="2000" dirty="0" err="1" smtClean="0"/>
              <a:t>Aggarwal</a:t>
            </a:r>
            <a:r>
              <a:rPr lang="en-US" sz="2000" dirty="0" smtClean="0"/>
              <a:t>. Recursive Fact-finding: A Streaming Approach to Truth Estimation in </a:t>
            </a:r>
            <a:r>
              <a:rPr lang="en-US" sz="2000" dirty="0" err="1" smtClean="0"/>
              <a:t>Crowdsourcing</a:t>
            </a:r>
            <a:r>
              <a:rPr lang="en-US" sz="2000" dirty="0" smtClean="0"/>
              <a:t> Applications. 33rd International Conference on Distributed Computing Systems (ICDCS 13) Philadelphia, PA, July 2013.</a:t>
            </a:r>
          </a:p>
          <a:p>
            <a:r>
              <a:rPr lang="en-US" sz="2000" dirty="0" smtClean="0"/>
              <a:t>Dong </a:t>
            </a:r>
            <a:r>
              <a:rPr lang="en-US" sz="2000" dirty="0" smtClean="0"/>
              <a:t>Wang, </a:t>
            </a:r>
            <a:r>
              <a:rPr lang="en-US" sz="2000" dirty="0" err="1" smtClean="0"/>
              <a:t>Tarek</a:t>
            </a:r>
            <a:r>
              <a:rPr lang="en-US" sz="2000" dirty="0" smtClean="0"/>
              <a:t> </a:t>
            </a:r>
            <a:r>
              <a:rPr lang="en-US" sz="2000" dirty="0" err="1" smtClean="0"/>
              <a:t>Abdelzaher</a:t>
            </a:r>
            <a:r>
              <a:rPr lang="en-US" sz="2000" dirty="0" smtClean="0"/>
              <a:t>, Lance Kaplan and </a:t>
            </a:r>
            <a:r>
              <a:rPr lang="en-US" sz="2000" dirty="0" err="1" smtClean="0"/>
              <a:t>Raghu</a:t>
            </a:r>
            <a:r>
              <a:rPr lang="en-US" sz="2000" dirty="0" smtClean="0"/>
              <a:t> </a:t>
            </a:r>
            <a:r>
              <a:rPr lang="en-US" sz="2000" dirty="0" err="1" smtClean="0"/>
              <a:t>Ganti</a:t>
            </a:r>
            <a:r>
              <a:rPr lang="en-US" sz="2000" dirty="0" smtClean="0"/>
              <a:t>. </a:t>
            </a:r>
            <a:r>
              <a:rPr lang="en-US" sz="2000" dirty="0" err="1" smtClean="0"/>
              <a:t>Exploitationof</a:t>
            </a:r>
            <a:r>
              <a:rPr lang="en-US" sz="2000" dirty="0" smtClean="0"/>
              <a:t> </a:t>
            </a:r>
            <a:r>
              <a:rPr lang="en-US" sz="2000" dirty="0" smtClean="0"/>
              <a:t>Physical Constraints for Reliable Social Sensing, </a:t>
            </a:r>
            <a:r>
              <a:rPr lang="en-US" sz="2000" dirty="0" smtClean="0"/>
              <a:t>IEEE34th </a:t>
            </a:r>
            <a:r>
              <a:rPr lang="en-US" sz="2000" dirty="0" smtClean="0"/>
              <a:t>Real-Time Systems Symposium (RTSS’13)Vancouver, </a:t>
            </a:r>
            <a:r>
              <a:rPr lang="en-US" sz="2000" dirty="0" smtClean="0"/>
              <a:t>Canada, December</a:t>
            </a:r>
            <a:r>
              <a:rPr lang="en-US" sz="2000" dirty="0" smtClean="0"/>
              <a:t>, </a:t>
            </a:r>
            <a:r>
              <a:rPr lang="en-US" sz="2000" dirty="0" smtClean="0"/>
              <a:t>2013</a:t>
            </a:r>
          </a:p>
          <a:p>
            <a:r>
              <a:rPr lang="en-US" sz="2000" dirty="0" smtClean="0"/>
              <a:t>J. Burke et al. Participatory sensing. In Workshop on </a:t>
            </a:r>
            <a:r>
              <a:rPr lang="en-US" sz="2000" dirty="0" smtClean="0"/>
              <a:t>World-Sensor-Web </a:t>
            </a:r>
            <a:r>
              <a:rPr lang="en-US" sz="2000" dirty="0" smtClean="0"/>
              <a:t>(WSW): Mobile Device Centric Sensor Networks and </a:t>
            </a:r>
            <a:r>
              <a:rPr lang="en-US" sz="2000" dirty="0" smtClean="0"/>
              <a:t>Applications, pages </a:t>
            </a:r>
            <a:r>
              <a:rPr lang="en-US" sz="2000" dirty="0" smtClean="0"/>
              <a:t>117134, 2006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N. D. Lane, S. B. </a:t>
            </a:r>
            <a:r>
              <a:rPr lang="en-US" sz="2000" dirty="0" err="1" smtClean="0"/>
              <a:t>Eisenman</a:t>
            </a:r>
            <a:r>
              <a:rPr lang="en-US" sz="2000" dirty="0" smtClean="0"/>
              <a:t>, M. </a:t>
            </a:r>
            <a:r>
              <a:rPr lang="en-US" sz="2000" dirty="0" err="1" smtClean="0"/>
              <a:t>Musolesi</a:t>
            </a:r>
            <a:r>
              <a:rPr lang="en-US" sz="2000" dirty="0" smtClean="0"/>
              <a:t>, E. </a:t>
            </a:r>
            <a:r>
              <a:rPr lang="en-US" sz="2000" dirty="0" err="1" smtClean="0"/>
              <a:t>Miluzzo</a:t>
            </a:r>
            <a:r>
              <a:rPr lang="en-US" sz="2000" dirty="0" smtClean="0"/>
              <a:t>, and A. </a:t>
            </a:r>
            <a:r>
              <a:rPr lang="en-US" sz="2000" dirty="0" smtClean="0"/>
              <a:t>T. Campbell</a:t>
            </a:r>
            <a:r>
              <a:rPr lang="en-US" sz="2000" dirty="0" smtClean="0"/>
              <a:t>. Urban sensing systems: opportunistic or participatory? </a:t>
            </a:r>
            <a:r>
              <a:rPr lang="en-US" sz="2000" dirty="0" smtClean="0"/>
              <a:t>In Proceedings </a:t>
            </a:r>
            <a:r>
              <a:rPr lang="en-US" sz="2000" dirty="0" smtClean="0"/>
              <a:t>of the 9th workshop on Mobile computing systems </a:t>
            </a:r>
            <a:r>
              <a:rPr lang="en-US" sz="2000" dirty="0" smtClean="0"/>
              <a:t>and applications</a:t>
            </a:r>
            <a:r>
              <a:rPr lang="en-US" sz="2000" dirty="0" smtClean="0"/>
              <a:t>, </a:t>
            </a:r>
            <a:r>
              <a:rPr lang="en-US" sz="2000" dirty="0" err="1" smtClean="0"/>
              <a:t>HotMobile</a:t>
            </a:r>
            <a:r>
              <a:rPr lang="en-US" sz="2000" dirty="0" smtClean="0"/>
              <a:t> 08, pages 1116, New York, NY, USA, </a:t>
            </a:r>
            <a:r>
              <a:rPr lang="en-US" sz="2000" dirty="0" smtClean="0"/>
              <a:t>2008.ACM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307812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Accuracy &amp; Bounds</a:t>
            </a:r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Dong Wang , Lance Kaplan, </a:t>
            </a:r>
            <a:r>
              <a:rPr lang="en-US" sz="2400" dirty="0" err="1" smtClean="0"/>
              <a:t>Tarek</a:t>
            </a:r>
            <a:r>
              <a:rPr lang="en-US" sz="2400" dirty="0" smtClean="0"/>
              <a:t> </a:t>
            </a:r>
            <a:r>
              <a:rPr lang="en-US" sz="2400" dirty="0" err="1" smtClean="0"/>
              <a:t>Abdelzaher</a:t>
            </a:r>
            <a:r>
              <a:rPr lang="en-US" sz="2400" dirty="0" smtClean="0"/>
              <a:t> and </a:t>
            </a:r>
            <a:r>
              <a:rPr lang="en-US" sz="2400" dirty="0" err="1" smtClean="0"/>
              <a:t>Charu</a:t>
            </a:r>
            <a:r>
              <a:rPr lang="en-US" sz="2400" dirty="0" smtClean="0"/>
              <a:t> C. </a:t>
            </a:r>
            <a:r>
              <a:rPr lang="en-US" sz="2400" dirty="0" err="1" smtClean="0"/>
              <a:t>Aggarwal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"On Scalability and Robustness Limitations of Real and Asymptotic Confidence Bounds in Social Sensing .</a:t>
            </a:r>
          </a:p>
          <a:p>
            <a:pPr>
              <a:buClr>
                <a:srgbClr val="0000CC"/>
              </a:buClr>
              <a:buSzPct val="100000"/>
              <a:buFont typeface="Calibri" pitchFamily="34" charset="0"/>
              <a:buChar char="—"/>
            </a:pPr>
            <a:r>
              <a:rPr lang="en-US" sz="2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This paper estimates new confidence bounds on source    	       	reliability in social sensing applications.</a:t>
            </a:r>
          </a:p>
          <a:p>
            <a:pPr>
              <a:buClr>
                <a:srgbClr val="0000CC"/>
              </a:buClr>
              <a:buSzPct val="100000"/>
              <a:buFont typeface="Calibri" pitchFamily="34" charset="0"/>
              <a:buChar char="—"/>
            </a:pPr>
            <a:endParaRPr lang="en-US" sz="2400" dirty="0" smtClean="0"/>
          </a:p>
          <a:p>
            <a:pPr>
              <a:buSzPct val="150000"/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Dong Wang, Lance Kaplan, </a:t>
            </a:r>
            <a:r>
              <a:rPr lang="en-US" sz="2400" dirty="0" err="1" smtClean="0"/>
              <a:t>Tarek</a:t>
            </a:r>
            <a:r>
              <a:rPr lang="en-US" sz="2400" dirty="0" smtClean="0"/>
              <a:t> </a:t>
            </a:r>
            <a:r>
              <a:rPr lang="en-US" sz="2400" dirty="0" err="1" smtClean="0"/>
              <a:t>Abdelzaher</a:t>
            </a:r>
            <a:r>
              <a:rPr lang="en-US" sz="2400" dirty="0" smtClean="0"/>
              <a:t> and </a:t>
            </a:r>
            <a:r>
              <a:rPr lang="en-US" sz="2400" dirty="0" err="1" smtClean="0"/>
              <a:t>Charu</a:t>
            </a:r>
            <a:r>
              <a:rPr lang="en-US" sz="2400" dirty="0" smtClean="0"/>
              <a:t> C. </a:t>
            </a:r>
            <a:r>
              <a:rPr lang="en-US" sz="2400" dirty="0" err="1" smtClean="0"/>
              <a:t>Aggarwal</a:t>
            </a:r>
            <a:r>
              <a:rPr lang="en-US" sz="2400" dirty="0" smtClean="0"/>
              <a:t>. "</a:t>
            </a:r>
            <a:r>
              <a:rPr lang="en-US" sz="2400" dirty="0" smtClean="0">
                <a:solidFill>
                  <a:srgbClr val="FF0000"/>
                </a:solidFill>
              </a:rPr>
              <a:t>On Credibility Tradeoffs in Assured Social Sensing. </a:t>
            </a:r>
          </a:p>
          <a:p>
            <a:pPr>
              <a:buSzPct val="100000"/>
              <a:buFont typeface="Calibri" pitchFamily="34" charset="0"/>
              <a:buChar char="—"/>
            </a:pPr>
            <a:r>
              <a:rPr lang="en-US" sz="2400" dirty="0" smtClean="0">
                <a:solidFill>
                  <a:srgbClr val="0000CC"/>
                </a:solidFill>
              </a:rPr>
              <a:t>	This paper studied the fundamental accuracy trade-offs in    	source and claim credibility estimation in social sensing 		applications</a:t>
            </a:r>
            <a:r>
              <a:rPr lang="en-US" sz="2000" dirty="0" smtClean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52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2588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Dong Wang, </a:t>
            </a:r>
            <a:r>
              <a:rPr lang="en-US" sz="2600" dirty="0" err="1" smtClean="0"/>
              <a:t>Tarek</a:t>
            </a:r>
            <a:r>
              <a:rPr lang="en-US" sz="2600" dirty="0" smtClean="0"/>
              <a:t> </a:t>
            </a:r>
            <a:r>
              <a:rPr lang="en-US" sz="2600" dirty="0" err="1" smtClean="0"/>
              <a:t>Abdelzaher</a:t>
            </a:r>
            <a:r>
              <a:rPr lang="en-US" sz="2600" dirty="0" smtClean="0"/>
              <a:t>, Lance Kaplan and </a:t>
            </a:r>
            <a:r>
              <a:rPr lang="en-US" sz="2600" dirty="0" err="1" smtClean="0"/>
              <a:t>Charu</a:t>
            </a:r>
            <a:r>
              <a:rPr lang="en-US" sz="2600" dirty="0" smtClean="0"/>
              <a:t> C. </a:t>
            </a:r>
            <a:r>
              <a:rPr lang="en-US" sz="2600" dirty="0" err="1" smtClean="0"/>
              <a:t>Aggarwal</a:t>
            </a:r>
            <a:r>
              <a:rPr lang="en-US" sz="2600" dirty="0" smtClean="0"/>
              <a:t>. "</a:t>
            </a:r>
            <a:r>
              <a:rPr lang="en-US" sz="2600" dirty="0" smtClean="0">
                <a:solidFill>
                  <a:srgbClr val="FF0000"/>
                </a:solidFill>
              </a:rPr>
              <a:t>Recursive Fact-finding: A Streaming Approach to Truth Estimation in </a:t>
            </a:r>
            <a:r>
              <a:rPr lang="en-US" sz="2600" dirty="0" err="1" smtClean="0">
                <a:solidFill>
                  <a:srgbClr val="FF0000"/>
                </a:solidFill>
              </a:rPr>
              <a:t>Crowdsourcing</a:t>
            </a:r>
            <a:r>
              <a:rPr lang="en-US" sz="2600" dirty="0" smtClean="0">
                <a:solidFill>
                  <a:srgbClr val="FF0000"/>
                </a:solidFill>
              </a:rPr>
              <a:t> Applications.”</a:t>
            </a:r>
          </a:p>
          <a:p>
            <a:endParaRPr lang="en-US" sz="2600" dirty="0" smtClean="0"/>
          </a:p>
          <a:p>
            <a:pPr>
              <a:buFont typeface="Calibri" pitchFamily="34" charset="0"/>
              <a:buChar char="—"/>
            </a:pPr>
            <a:r>
              <a:rPr lang="en-US" sz="2600" dirty="0" smtClean="0">
                <a:solidFill>
                  <a:srgbClr val="0000CC"/>
                </a:solidFill>
              </a:rPr>
              <a:t>    This paper presents a streaming fact-finder approach   	   that recursively updates previous estimates based on 	   new data to solve the truth estimation problem in 	  	   </a:t>
            </a:r>
            <a:r>
              <a:rPr lang="en-US" sz="2600" dirty="0" err="1" smtClean="0">
                <a:solidFill>
                  <a:srgbClr val="0000CC"/>
                </a:solidFill>
              </a:rPr>
              <a:t>crowdsourcing</a:t>
            </a:r>
            <a:r>
              <a:rPr lang="en-US" sz="2600" dirty="0" smtClean="0">
                <a:solidFill>
                  <a:srgbClr val="0000CC"/>
                </a:solidFill>
              </a:rPr>
              <a:t> applications. </a:t>
            </a:r>
            <a:endParaRPr lang="en-US" sz="26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8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Streaming Data</a:t>
            </a:r>
            <a:endParaRPr lang="en-US" sz="3200" b="1" baseline="30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sz="2600" dirty="0" smtClean="0"/>
              <a:t>Dong Wang, </a:t>
            </a:r>
            <a:r>
              <a:rPr lang="en-US" sz="2600" dirty="0" err="1" smtClean="0"/>
              <a:t>Tarek</a:t>
            </a:r>
            <a:r>
              <a:rPr lang="en-US" sz="2600" dirty="0" smtClean="0"/>
              <a:t> </a:t>
            </a:r>
            <a:r>
              <a:rPr lang="en-US" sz="2600" dirty="0" err="1" smtClean="0"/>
              <a:t>Abdelzaher</a:t>
            </a:r>
            <a:r>
              <a:rPr lang="en-US" sz="2600" dirty="0" smtClean="0"/>
              <a:t>, Lance Kaplan and </a:t>
            </a:r>
            <a:r>
              <a:rPr lang="en-US" sz="2600" dirty="0" err="1" smtClean="0"/>
              <a:t>Raghu</a:t>
            </a:r>
            <a:r>
              <a:rPr lang="en-US" sz="2600" dirty="0" smtClean="0"/>
              <a:t> </a:t>
            </a:r>
            <a:r>
              <a:rPr lang="en-US" sz="2600" dirty="0" err="1" smtClean="0"/>
              <a:t>Ganti</a:t>
            </a:r>
            <a:r>
              <a:rPr lang="en-US" sz="2600" dirty="0" smtClean="0"/>
              <a:t>. </a:t>
            </a:r>
            <a:r>
              <a:rPr lang="en-US" sz="2600" dirty="0" smtClean="0">
                <a:solidFill>
                  <a:srgbClr val="FF0000"/>
                </a:solidFill>
              </a:rPr>
              <a:t>"Exploitation of Physical Constraints for Reliable Social Sensing”</a:t>
            </a:r>
          </a:p>
          <a:p>
            <a:endParaRPr lang="en-US" sz="2600" dirty="0" smtClean="0"/>
          </a:p>
          <a:p>
            <a:pPr>
              <a:buFont typeface="Calibri" pitchFamily="34" charset="0"/>
              <a:buChar char="—"/>
            </a:pPr>
            <a:r>
              <a:rPr lang="en-US" sz="2600" dirty="0" smtClean="0">
                <a:solidFill>
                  <a:srgbClr val="0000CC"/>
                </a:solidFill>
              </a:rPr>
              <a:t>    This paper develops and evaluates algorithms for   		   exploiting physical constraints to improve the  			   reliability of social sensing.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2A1-A8CE-FB48-898F-9506AA4A91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12525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Claim Constraints</a:t>
            </a:r>
            <a:endParaRPr lang="en-US" sz="3200" b="1" baseline="30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9.7|10.3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.1|3.5|4.7|6.3|5.8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5.2|0.8|7.9|13.9|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|6.4|6.6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Words>2890</Words>
  <Application>Microsoft Macintosh PowerPoint</Application>
  <PresentationFormat>On-screen Show (4:3)</PresentationFormat>
  <Paragraphs>541</Paragraphs>
  <Slides>70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Office Theme</vt:lpstr>
      <vt:lpstr>Equation</vt:lpstr>
      <vt:lpstr>Using Humans as Sensors: An Estimation-theoretic Perspective                presented by                           Suraiya Tairin               0413052070</vt:lpstr>
      <vt:lpstr>Authors</vt:lpstr>
      <vt:lpstr>Abstract</vt:lpstr>
      <vt:lpstr>Abstract</vt:lpstr>
      <vt:lpstr>Why Interesting</vt:lpstr>
      <vt:lpstr>Related Work</vt:lpstr>
      <vt:lpstr>Related Work</vt:lpstr>
      <vt:lpstr>Related Work</vt:lpstr>
      <vt:lpstr>Related Work</vt:lpstr>
      <vt:lpstr>Slide 10</vt:lpstr>
      <vt:lpstr>Humans as Sensors</vt:lpstr>
      <vt:lpstr>Sensing is Evolving</vt:lpstr>
      <vt:lpstr>Sensing is Evolving</vt:lpstr>
      <vt:lpstr>Examples of Social Sensing</vt:lpstr>
      <vt:lpstr>Examples of Social Sensing</vt:lpstr>
      <vt:lpstr>Human’s Role in Social Sensing</vt:lpstr>
      <vt:lpstr>Data Reliability Problem in Social Sensing</vt:lpstr>
      <vt:lpstr>Binary Sensor Model</vt:lpstr>
      <vt:lpstr>Slide 19</vt:lpstr>
      <vt:lpstr>Binary Sensor Model </vt:lpstr>
      <vt:lpstr>Binary Sensor Model </vt:lpstr>
      <vt:lpstr>Slide 22</vt:lpstr>
      <vt:lpstr>Slide 23</vt:lpstr>
      <vt:lpstr>Solution Architecture </vt:lpstr>
      <vt:lpstr>Solution Architecture </vt:lpstr>
      <vt:lpstr>Source-claim Graph</vt:lpstr>
      <vt:lpstr>Source-claim Graph</vt:lpstr>
      <vt:lpstr>Source-claim Graph</vt:lpstr>
      <vt:lpstr>Source-claim Graph</vt:lpstr>
      <vt:lpstr>Source-claim Graph</vt:lpstr>
      <vt:lpstr>Source-claim Graph</vt:lpstr>
      <vt:lpstr>Slide 32</vt:lpstr>
      <vt:lpstr>Social Dissemination Graph</vt:lpstr>
      <vt:lpstr>Social Dissemination Graph</vt:lpstr>
      <vt:lpstr>Social Dissemination Graph</vt:lpstr>
      <vt:lpstr>Basics of Maximum Likelihood Estimation</vt:lpstr>
      <vt:lpstr>Basics of Maximum Likelihood Estimation</vt:lpstr>
      <vt:lpstr>Basics of Maximum Likelihood Estimation</vt:lpstr>
      <vt:lpstr>Maximum Likelihood Estimation  </vt:lpstr>
      <vt:lpstr>Maximum Likelihood Estimation  </vt:lpstr>
      <vt:lpstr>Slide 41</vt:lpstr>
      <vt:lpstr>Slide 42</vt:lpstr>
      <vt:lpstr>Maximum Likelihood Estimation  </vt:lpstr>
      <vt:lpstr>Expectation Maximization</vt:lpstr>
      <vt:lpstr>Expectation Maximization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Slide 54</vt:lpstr>
      <vt:lpstr>Slide 55</vt:lpstr>
      <vt:lpstr>Slide 56</vt:lpstr>
      <vt:lpstr>Algorithm </vt:lpstr>
      <vt:lpstr>Slide 58</vt:lpstr>
      <vt:lpstr>Performance Evaluation</vt:lpstr>
      <vt:lpstr>Slide 60</vt:lpstr>
      <vt:lpstr>Perfornamce Evaluation</vt:lpstr>
      <vt:lpstr>Slide 62</vt:lpstr>
      <vt:lpstr>Performance Evaluation</vt:lpstr>
      <vt:lpstr>Performance Evaluation</vt:lpstr>
      <vt:lpstr>Performance</vt:lpstr>
      <vt:lpstr>Limitations </vt:lpstr>
      <vt:lpstr>Conclusion</vt:lpstr>
      <vt:lpstr>References</vt:lpstr>
      <vt:lpstr>References</vt:lpstr>
      <vt:lpstr>Slide 70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Wang</dc:creator>
  <cp:lastModifiedBy>pakhi</cp:lastModifiedBy>
  <cp:revision>378</cp:revision>
  <dcterms:created xsi:type="dcterms:W3CDTF">2014-11-20T03:10:44Z</dcterms:created>
  <dcterms:modified xsi:type="dcterms:W3CDTF">2015-09-25T22:05:42Z</dcterms:modified>
</cp:coreProperties>
</file>