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5"/>
  </p:notesMasterIdLst>
  <p:sldIdLst>
    <p:sldId id="256" r:id="rId2"/>
    <p:sldId id="258" r:id="rId3"/>
    <p:sldId id="257" r:id="rId4"/>
    <p:sldId id="259" r:id="rId5"/>
    <p:sldId id="262" r:id="rId6"/>
    <p:sldId id="265"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8" r:id="rId38"/>
    <p:sldId id="293" r:id="rId39"/>
    <p:sldId id="294" r:id="rId40"/>
    <p:sldId id="295" r:id="rId41"/>
    <p:sldId id="296" r:id="rId42"/>
    <p:sldId id="297" r:id="rId43"/>
    <p:sldId id="298" r:id="rId44"/>
    <p:sldId id="299" r:id="rId45"/>
    <p:sldId id="300" r:id="rId46"/>
    <p:sldId id="301" r:id="rId47"/>
    <p:sldId id="302" r:id="rId48"/>
    <p:sldId id="303" r:id="rId49"/>
    <p:sldId id="309"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113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51066-581C-448C-A2BE-8967B661089F}" type="datetimeFigureOut">
              <a:rPr lang="en-AU" smtClean="0"/>
              <a:pPr/>
              <a:t>16/10/2016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AAE47-81DC-4AE0-BED0-0FEBFEB4CC4F}" type="slidenum">
              <a:rPr lang="en-AU" smtClean="0"/>
              <a:pPr/>
              <a:t>‹#›</a:t>
            </a:fld>
            <a:endParaRPr lang="en-AU"/>
          </a:p>
        </p:txBody>
      </p:sp>
    </p:spTree>
    <p:extLst>
      <p:ext uri="{BB962C8B-B14F-4D97-AF65-F5344CB8AC3E}">
        <p14:creationId xmlns="" xmlns:p14="http://schemas.microsoft.com/office/powerpoint/2010/main" val="108056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5A58A1BF-5D9E-497E-A785-31645CD18EAB}" type="slidenum">
              <a:rPr lang="en-US" smtClean="0"/>
              <a:pPr>
                <a:defRPr/>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FE5134EA-92B7-4503-88D1-8D06EE052A90}" type="slidenum">
              <a:rPr lang="en-US" smtClean="0"/>
              <a:pPr>
                <a:defRPr/>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0A1291A-9CD4-43F1-8DEE-9909728F75AC}"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54DA0933-E028-47FA-BED0-B6917B1AFD04}" type="slidenum">
              <a:rPr lang="en-US" smtClean="0"/>
              <a:pPr>
                <a:defRPr/>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2F483C06-69C6-46D5-BE3D-37EFBC00EF16}" type="slidenum">
              <a:rPr lang="en-US" smtClean="0"/>
              <a:pPr>
                <a:defRPr/>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4ACEAA1-A7A3-4504-81BD-E1244EFF3C7D}" type="slidenum">
              <a:rPr lang="en-US" smtClean="0"/>
              <a:pPr>
                <a:defRPr/>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DE98C15-7DCD-4CE0-A19C-A27AF13187A5}" type="slidenum">
              <a:rPr lang="en-US" smtClean="0"/>
              <a:pPr>
                <a:defRPr/>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01393C3-EDF1-4F87-BA0A-7716C4DBEF95}" type="slidenum">
              <a:rPr lang="en-US" smtClean="0"/>
              <a:pPr>
                <a:defRPr/>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9D44CE3-FE6F-4F8D-8A78-C17787654C58}" type="slidenum">
              <a:rPr lang="en-US" smtClean="0"/>
              <a:pPr>
                <a:defRPr/>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ECF09896-4346-4362-A5AA-A6FA7BCF42DD}" type="slidenum">
              <a:rPr lang="en-US" smtClean="0"/>
              <a:pPr>
                <a:defRPr/>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E3D91E62-CFC2-409A-8EC7-E461FBA6A331}" type="slidenum">
              <a:rPr lang="en-US" smtClean="0"/>
              <a:pPr>
                <a:defRPr/>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F903CDEF-9F3C-4527-8D1B-F6842791A0D3}" type="slidenum">
              <a:rPr lang="en-US" smtClean="0"/>
              <a:pPr>
                <a:defRPr/>
              </a:pPr>
              <a:t>13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9DA2197-1328-44AF-95E7-B346ED789D9C}" type="slidenum">
              <a:rPr lang="en-US" smtClean="0"/>
              <a:pPr>
                <a:defRPr/>
              </a:pPr>
              <a:t>39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6A8234E-F05E-4B28-9DCC-FB3776A80CF3}" type="slidenum">
              <a:rPr lang="en-US" smtClean="0"/>
              <a:pPr>
                <a:defRPr/>
              </a:pPr>
              <a:t>40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BBAADB64-771C-4942-8FD6-D5E3B4A8D3E5}" type="slidenum">
              <a:rPr lang="en-US" smtClean="0"/>
              <a:pPr>
                <a:defRPr/>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DBADA44-E50D-41CC-9010-F322D83881AD}" type="slidenum">
              <a:rPr lang="en-US" smtClean="0"/>
              <a:pPr>
                <a:defRPr/>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C580004-9214-4ACF-AE12-57EE0872BC5C}" type="slidenum">
              <a:rPr lang="en-US" smtClean="0"/>
              <a:pPr>
                <a:defRPr/>
              </a:pPr>
              <a:t>43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ABC935D-AB1B-4644-BF8B-62EA3CA11BF6}" type="slidenum">
              <a:rPr lang="en-US" smtClean="0"/>
              <a:pPr>
                <a:defRPr/>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3E3D53F-BDEB-42B7-AEC2-39761DA8A196}"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61CFEF76-A07C-4321-BEA9-9568FAF4324B}" type="slidenum">
              <a:rPr lang="en-US" smtClean="0"/>
              <a:pPr>
                <a:defRPr/>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E6B3D3F7-291B-46FB-8589-D90AF2C2ADB5}"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C61044B-ED31-489D-9F8D-97C868A1B356}" type="slidenum">
              <a:rPr lang="en-US" smtClean="0"/>
              <a:pPr>
                <a:defRPr/>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C76F141-C687-4793-9853-CE735E991A4A}" type="slidenum">
              <a:rPr lang="en-US" smtClean="0"/>
              <a:pPr>
                <a:defRPr/>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70F1C21-EAAB-454F-A085-EA837589A83B}" type="slidenum">
              <a:rPr lang="en-US" smtClean="0"/>
              <a:pPr>
                <a:defRPr/>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B09A880-D2ED-4E7A-9C2F-A0FBE8076E3B}" type="slidenum">
              <a:rPr lang="en-US" smtClean="0"/>
              <a:pPr>
                <a:defRPr/>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D65178-6A8B-4D41-910A-10F9170E80E6}"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a:t>
            </a:fld>
            <a:endParaRPr lang="en-A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06E49-D2D4-40F5-8112-22DBAE348407}"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5E460-6F31-4517-88BE-895CA1C27273}"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7E2C6-2C96-4B81-84FB-037DD2F3246C}"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49CE3-1186-478C-8365-310775CBAEC5}"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a:t>
            </a:fld>
            <a:endParaRPr lang="en-A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A58F9D-8D80-4938-A2A8-FB4C3B46D5F7}" type="datetime1">
              <a:rPr lang="en-AU" smtClean="0"/>
              <a:pPr/>
              <a:t>16/10/2016</a:t>
            </a:fld>
            <a:endParaRPr lang="en-AU"/>
          </a:p>
        </p:txBody>
      </p:sp>
      <p:sp>
        <p:nvSpPr>
          <p:cNvPr id="6" name="Footer Placeholder 5"/>
          <p:cNvSpPr>
            <a:spLocks noGrp="1"/>
          </p:cNvSpPr>
          <p:nvPr>
            <p:ph type="ftr" sz="quarter" idx="11"/>
          </p:nvPr>
        </p:nvSpPr>
        <p:spPr/>
        <p:txBody>
          <a:bodyPr/>
          <a:lstStyle/>
          <a:p>
            <a:r>
              <a:rPr lang="en-US" smtClean="0"/>
              <a:t>12th IEEE International Conference on WiMob 2016</a:t>
            </a:r>
            <a:endParaRPr lang="en-AU"/>
          </a:p>
        </p:txBody>
      </p:sp>
      <p:sp>
        <p:nvSpPr>
          <p:cNvPr id="7" name="Slide Number Placeholder 6"/>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8C0CB3-CF24-4110-837A-899CE2368CAC}" type="datetime1">
              <a:rPr lang="en-AU" smtClean="0"/>
              <a:pPr/>
              <a:t>16/10/2016</a:t>
            </a:fld>
            <a:endParaRPr lang="en-AU"/>
          </a:p>
        </p:txBody>
      </p:sp>
      <p:sp>
        <p:nvSpPr>
          <p:cNvPr id="8" name="Footer Placeholder 7"/>
          <p:cNvSpPr>
            <a:spLocks noGrp="1"/>
          </p:cNvSpPr>
          <p:nvPr>
            <p:ph type="ftr" sz="quarter" idx="11"/>
          </p:nvPr>
        </p:nvSpPr>
        <p:spPr/>
        <p:txBody>
          <a:bodyPr/>
          <a:lstStyle/>
          <a:p>
            <a:r>
              <a:rPr lang="en-US" smtClean="0"/>
              <a:t>12th IEEE International Conference on WiMob 2016</a:t>
            </a:r>
            <a:endParaRPr lang="en-AU"/>
          </a:p>
        </p:txBody>
      </p:sp>
      <p:sp>
        <p:nvSpPr>
          <p:cNvPr id="9" name="Slide Number Placeholder 8"/>
          <p:cNvSpPr>
            <a:spLocks noGrp="1"/>
          </p:cNvSpPr>
          <p:nvPr>
            <p:ph type="sldNum" sz="quarter" idx="12"/>
          </p:nvPr>
        </p:nvSpPr>
        <p:spPr/>
        <p:txBody>
          <a:bodyPr/>
          <a:lstStyle/>
          <a:p>
            <a:fld id="{B22A2960-2C16-4AC4-BD1D-EB9F791383E4}" type="slidenum">
              <a:rPr lang="en-AU" smtClean="0"/>
              <a:pPr/>
              <a:t>‹#›</a:t>
            </a:fld>
            <a:endParaRPr lang="en-A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56757-38D2-467D-AF2D-8202F4C3343C}" type="datetime1">
              <a:rPr lang="en-AU" smtClean="0"/>
              <a:pPr/>
              <a:t>16/10/2016</a:t>
            </a:fld>
            <a:endParaRPr lang="en-AU"/>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171C0-2554-4376-BD00-119862025097}" type="datetime1">
              <a:rPr lang="en-AU" smtClean="0"/>
              <a:pPr/>
              <a:t>16/10/2016</a:t>
            </a:fld>
            <a:endParaRPr lang="en-AU"/>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4" name="Slide Number Placeholder 3"/>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F3428-239F-43EF-9903-7815B71D0C19}" type="datetime1">
              <a:rPr lang="en-AU" smtClean="0"/>
              <a:pPr/>
              <a:t>16/10/2016</a:t>
            </a:fld>
            <a:endParaRPr lang="en-AU"/>
          </a:p>
        </p:txBody>
      </p:sp>
      <p:sp>
        <p:nvSpPr>
          <p:cNvPr id="6" name="Footer Placeholder 5"/>
          <p:cNvSpPr>
            <a:spLocks noGrp="1"/>
          </p:cNvSpPr>
          <p:nvPr>
            <p:ph type="ftr" sz="quarter" idx="11"/>
          </p:nvPr>
        </p:nvSpPr>
        <p:spPr/>
        <p:txBody>
          <a:bodyPr/>
          <a:lstStyle/>
          <a:p>
            <a:r>
              <a:rPr lang="en-US" smtClean="0"/>
              <a:t>12th IEEE International Conference on WiMob 2016</a:t>
            </a:r>
            <a:endParaRPr lang="en-AU"/>
          </a:p>
        </p:txBody>
      </p:sp>
      <p:sp>
        <p:nvSpPr>
          <p:cNvPr id="7" name="Slide Number Placeholder 6"/>
          <p:cNvSpPr>
            <a:spLocks noGrp="1"/>
          </p:cNvSpPr>
          <p:nvPr>
            <p:ph type="sldNum" sz="quarter" idx="12"/>
          </p:nvPr>
        </p:nvSpPr>
        <p:spPr/>
        <p:txBody>
          <a:bodyPr/>
          <a:lstStyle/>
          <a:p>
            <a:fld id="{B22A2960-2C16-4AC4-BD1D-EB9F791383E4}" type="slidenum">
              <a:rPr lang="en-AU" smtClean="0"/>
              <a:pPr/>
              <a:t>‹#›</a:t>
            </a:fld>
            <a:endParaRPr lang="en-A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2978D-B8F7-49CA-BF8A-4E94B66EA4D7}" type="datetime1">
              <a:rPr lang="en-AU" smtClean="0"/>
              <a:pPr/>
              <a:t>16/10/2016</a:t>
            </a:fld>
            <a:endParaRPr lang="en-AU"/>
          </a:p>
        </p:txBody>
      </p:sp>
      <p:sp>
        <p:nvSpPr>
          <p:cNvPr id="6" name="Footer Placeholder 5"/>
          <p:cNvSpPr>
            <a:spLocks noGrp="1"/>
          </p:cNvSpPr>
          <p:nvPr>
            <p:ph type="ftr" sz="quarter" idx="11"/>
          </p:nvPr>
        </p:nvSpPr>
        <p:spPr/>
        <p:txBody>
          <a:bodyPr/>
          <a:lstStyle/>
          <a:p>
            <a:r>
              <a:rPr lang="en-US" smtClean="0"/>
              <a:t>12th IEEE International Conference on WiMob 2016</a:t>
            </a:r>
            <a:endParaRPr lang="en-AU"/>
          </a:p>
        </p:txBody>
      </p:sp>
      <p:sp>
        <p:nvSpPr>
          <p:cNvPr id="7" name="Slide Number Placeholder 6"/>
          <p:cNvSpPr>
            <a:spLocks noGrp="1"/>
          </p:cNvSpPr>
          <p:nvPr>
            <p:ph type="sldNum" sz="quarter" idx="12"/>
          </p:nvPr>
        </p:nvSpPr>
        <p:spPr/>
        <p:txBody>
          <a:bodyPr/>
          <a:lstStyle/>
          <a:p>
            <a:fld id="{B22A2960-2C16-4AC4-BD1D-EB9F791383E4}"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1A22629-30D9-4E51-BDE2-1D26E8F424EE}" type="datetime1">
              <a:rPr lang="en-AU" smtClean="0"/>
              <a:pPr/>
              <a:t>16/10/2016</a:t>
            </a:fld>
            <a:endParaRPr lang="en-A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12th IEEE International Conference on WiMob 2016</a:t>
            </a:r>
            <a:endParaRPr lang="en-A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22A2960-2C16-4AC4-BD1D-EB9F791383E4}"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543800" cy="1451991"/>
          </a:xfrm>
        </p:spPr>
        <p:txBody>
          <a:bodyPr>
            <a:normAutofit fontScale="90000"/>
          </a:bodyPr>
          <a:lstStyle/>
          <a:p>
            <a:r>
              <a:rPr lang="en-US" sz="4000" cap="none" dirty="0" smtClean="0"/>
              <a:t>Energy Efficient Local Search Based Target </a:t>
            </a:r>
            <a:r>
              <a:rPr lang="en-AU" sz="4000" cap="none" dirty="0" smtClean="0"/>
              <a:t>Localization in </a:t>
            </a:r>
            <a:r>
              <a:rPr lang="en-AU" sz="4000" cap="none" dirty="0"/>
              <a:t>a</a:t>
            </a:r>
            <a:r>
              <a:rPr lang="en-AU" sz="4000" cap="none" dirty="0" smtClean="0"/>
              <a:t>n UWSN</a:t>
            </a:r>
            <a:endParaRPr lang="en-AU" sz="4000" cap="none" dirty="0"/>
          </a:p>
        </p:txBody>
      </p:sp>
      <p:sp>
        <p:nvSpPr>
          <p:cNvPr id="3" name="Subtitle 2"/>
          <p:cNvSpPr>
            <a:spLocks noGrp="1"/>
          </p:cNvSpPr>
          <p:nvPr>
            <p:ph type="subTitle" idx="1"/>
          </p:nvPr>
        </p:nvSpPr>
        <p:spPr>
          <a:xfrm>
            <a:off x="457200" y="3733800"/>
            <a:ext cx="8280920" cy="1512168"/>
          </a:xfrm>
        </p:spPr>
        <p:txBody>
          <a:bodyPr>
            <a:normAutofit/>
          </a:bodyPr>
          <a:lstStyle/>
          <a:p>
            <a:pPr algn="ctr"/>
            <a:r>
              <a:rPr lang="en-AU" dirty="0" smtClean="0">
                <a:solidFill>
                  <a:schemeClr val="tx1"/>
                </a:solidFill>
              </a:rPr>
              <a:t>     </a:t>
            </a:r>
            <a:r>
              <a:rPr lang="en-AU" b="1" dirty="0" err="1" smtClean="0">
                <a:solidFill>
                  <a:schemeClr val="tx1"/>
                </a:solidFill>
              </a:rPr>
              <a:t>Nazia</a:t>
            </a:r>
            <a:r>
              <a:rPr lang="en-AU" b="1" dirty="0" smtClean="0">
                <a:solidFill>
                  <a:schemeClr val="tx1"/>
                </a:solidFill>
              </a:rPr>
              <a:t> </a:t>
            </a:r>
            <a:r>
              <a:rPr lang="en-AU" b="1" dirty="0" err="1" smtClean="0">
                <a:solidFill>
                  <a:schemeClr val="tx1"/>
                </a:solidFill>
              </a:rPr>
              <a:t>Majadi</a:t>
            </a:r>
            <a:r>
              <a:rPr lang="en-AU" b="1" dirty="0" smtClean="0">
                <a:solidFill>
                  <a:schemeClr val="tx1"/>
                </a:solidFill>
              </a:rPr>
              <a:t>, </a:t>
            </a:r>
            <a:r>
              <a:rPr lang="en-AU" b="1" dirty="0" err="1" smtClean="0">
                <a:solidFill>
                  <a:schemeClr val="tx1"/>
                </a:solidFill>
              </a:rPr>
              <a:t>Mahmuda</a:t>
            </a:r>
            <a:r>
              <a:rPr lang="en-AU" b="1" dirty="0" smtClean="0">
                <a:solidFill>
                  <a:schemeClr val="tx1"/>
                </a:solidFill>
              </a:rPr>
              <a:t> </a:t>
            </a:r>
            <a:r>
              <a:rPr lang="en-AU" b="1" dirty="0" err="1" smtClean="0">
                <a:solidFill>
                  <a:schemeClr val="tx1"/>
                </a:solidFill>
              </a:rPr>
              <a:t>Naznin</a:t>
            </a:r>
            <a:r>
              <a:rPr lang="en-AU" b="1" dirty="0" smtClean="0">
                <a:solidFill>
                  <a:schemeClr val="tx1"/>
                </a:solidFill>
              </a:rPr>
              <a:t>, </a:t>
            </a:r>
            <a:r>
              <a:rPr lang="en-AU" b="1" dirty="0" err="1" smtClean="0">
                <a:solidFill>
                  <a:schemeClr val="tx1"/>
                </a:solidFill>
              </a:rPr>
              <a:t>Toufique</a:t>
            </a:r>
            <a:r>
              <a:rPr lang="en-AU" b="1" dirty="0" smtClean="0">
                <a:solidFill>
                  <a:schemeClr val="tx1"/>
                </a:solidFill>
              </a:rPr>
              <a:t> Ahmed</a:t>
            </a:r>
          </a:p>
          <a:p>
            <a:pPr algn="ctr"/>
            <a:r>
              <a:rPr lang="en-AU" b="1" dirty="0" smtClean="0">
                <a:solidFill>
                  <a:schemeClr val="tx1"/>
                </a:solidFill>
              </a:rPr>
              <a:t>Bangladesh University of Engineering and Technology</a:t>
            </a:r>
          </a:p>
          <a:p>
            <a:pPr algn="ctr"/>
            <a:r>
              <a:rPr lang="en-AU" b="1" dirty="0" smtClean="0">
                <a:solidFill>
                  <a:schemeClr val="tx1"/>
                </a:solidFill>
              </a:rPr>
              <a:t>Bangladesh</a:t>
            </a:r>
            <a:endParaRPr lang="en-AU" b="1" dirty="0">
              <a:solidFill>
                <a:schemeClr val="tx1"/>
              </a:solidFill>
            </a:endParaRPr>
          </a:p>
          <a:p>
            <a:pPr algn="ctr"/>
            <a:endParaRPr lang="en-AU" b="1" dirty="0">
              <a:solidFill>
                <a:schemeClr val="tx1"/>
              </a:solidFill>
            </a:endParaRPr>
          </a:p>
        </p:txBody>
      </p:sp>
      <p:sp>
        <p:nvSpPr>
          <p:cNvPr id="4" name="TextBox 3"/>
          <p:cNvSpPr txBox="1"/>
          <p:nvPr/>
        </p:nvSpPr>
        <p:spPr>
          <a:xfrm>
            <a:off x="228600" y="685800"/>
            <a:ext cx="8638903" cy="1200329"/>
          </a:xfrm>
          <a:prstGeom prst="rect">
            <a:avLst/>
          </a:prstGeom>
          <a:noFill/>
        </p:spPr>
        <p:txBody>
          <a:bodyPr wrap="square" rtlCol="0">
            <a:spAutoFit/>
          </a:bodyPr>
          <a:lstStyle/>
          <a:p>
            <a:pPr algn="ctr"/>
            <a:r>
              <a:rPr lang="en-AU" sz="2400" b="1" dirty="0" smtClean="0">
                <a:solidFill>
                  <a:srgbClr val="7030A0"/>
                </a:solidFill>
                <a:latin typeface="Book Antiqua" panose="02040602050305030304" pitchFamily="18" charset="0"/>
              </a:rPr>
              <a:t>IEEE  International </a:t>
            </a:r>
            <a:r>
              <a:rPr lang="en-AU" sz="2400" b="1" dirty="0" smtClean="0">
                <a:solidFill>
                  <a:srgbClr val="7030A0"/>
                </a:solidFill>
                <a:latin typeface="Book Antiqua" panose="02040602050305030304" pitchFamily="18" charset="0"/>
              </a:rPr>
              <a:t>Conference on Wireless and Mobile Computing, Networking and Communications (</a:t>
            </a:r>
            <a:r>
              <a:rPr lang="en-AU" sz="2400" b="1" dirty="0" err="1" smtClean="0">
                <a:solidFill>
                  <a:srgbClr val="7030A0"/>
                </a:solidFill>
                <a:latin typeface="Book Antiqua" panose="02040602050305030304" pitchFamily="18" charset="0"/>
              </a:rPr>
              <a:t>WiMob</a:t>
            </a:r>
            <a:r>
              <a:rPr lang="en-AU" sz="2400" b="1" dirty="0" smtClean="0">
                <a:solidFill>
                  <a:srgbClr val="7030A0"/>
                </a:solidFill>
                <a:latin typeface="Book Antiqua" panose="02040602050305030304" pitchFamily="18" charset="0"/>
              </a:rPr>
              <a:t>), NY, USA, 2016</a:t>
            </a:r>
          </a:p>
        </p:txBody>
      </p:sp>
      <p:pic>
        <p:nvPicPr>
          <p:cNvPr id="5" name="Picture 3"/>
          <p:cNvPicPr>
            <a:picLocks noChangeAspect="1" noChangeArrowheads="1"/>
          </p:cNvPicPr>
          <p:nvPr/>
        </p:nvPicPr>
        <p:blipFill>
          <a:blip r:embed="rId2" cstate="print"/>
          <a:srcRect/>
          <a:stretch>
            <a:fillRect/>
          </a:stretch>
        </p:blipFill>
        <p:spPr bwMode="auto">
          <a:xfrm>
            <a:off x="3733800" y="5257800"/>
            <a:ext cx="1295400" cy="1292196"/>
          </a:xfrm>
          <a:prstGeom prst="rect">
            <a:avLst/>
          </a:prstGeom>
          <a:noFill/>
          <a:ln w="9525">
            <a:noFill/>
            <a:round/>
            <a:headEnd/>
            <a:tailEnd/>
          </a:ln>
          <a:effectLst/>
        </p:spPr>
      </p:pic>
    </p:spTree>
    <p:extLst>
      <p:ext uri="{BB962C8B-B14F-4D97-AF65-F5344CB8AC3E}">
        <p14:creationId xmlns="" xmlns:p14="http://schemas.microsoft.com/office/powerpoint/2010/main" val="370585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System Model (contd.) </a:t>
            </a:r>
            <a:endParaRPr lang="en-AU" dirty="0"/>
          </a:p>
        </p:txBody>
      </p:sp>
      <p:sp>
        <p:nvSpPr>
          <p:cNvPr id="3" name="Content Placeholder 2"/>
          <p:cNvSpPr>
            <a:spLocks noGrp="1"/>
          </p:cNvSpPr>
          <p:nvPr>
            <p:ph idx="1"/>
          </p:nvPr>
        </p:nvSpPr>
        <p:spPr>
          <a:xfrm>
            <a:off x="457200" y="1844824"/>
            <a:ext cx="4114800" cy="4632176"/>
          </a:xfrm>
        </p:spPr>
        <p:txBody>
          <a:bodyPr/>
          <a:lstStyle/>
          <a:p>
            <a:pPr marL="274320" indent="-274320" algn="just">
              <a:buNone/>
              <a:defRPr/>
            </a:pPr>
            <a:r>
              <a:rPr lang="en-US" sz="1700" b="1" dirty="0">
                <a:latin typeface="Times New Roman" pitchFamily="18" charset="0"/>
                <a:cs typeface="Times New Roman" pitchFamily="18" charset="0"/>
              </a:rPr>
              <a:t>C. </a:t>
            </a:r>
            <a:r>
              <a:rPr lang="en-US" sz="1700" b="1" i="1" dirty="0">
                <a:latin typeface="Times New Roman" pitchFamily="18" charset="0"/>
                <a:cs typeface="Times New Roman" pitchFamily="18" charset="0"/>
              </a:rPr>
              <a:t>Processing Sensor Nodes </a:t>
            </a:r>
            <a:r>
              <a:rPr lang="en-US" sz="1700" b="1" dirty="0">
                <a:latin typeface="Times New Roman" pitchFamily="18" charset="0"/>
                <a:cs typeface="Times New Roman" pitchFamily="18" charset="0"/>
              </a:rPr>
              <a:t>(</a:t>
            </a:r>
            <a:r>
              <a:rPr lang="en-US" sz="1700" b="1" i="1" dirty="0">
                <a:latin typeface="Times New Roman" pitchFamily="18" charset="0"/>
                <a:cs typeface="Times New Roman" pitchFamily="18" charset="0"/>
              </a:rPr>
              <a:t>PN</a:t>
            </a:r>
            <a:r>
              <a:rPr lang="en-US" sz="1700" b="1" dirty="0">
                <a:latin typeface="Times New Roman" pitchFamily="18" charset="0"/>
                <a:cs typeface="Times New Roman" pitchFamily="18" charset="0"/>
              </a:rPr>
              <a:t>)</a:t>
            </a:r>
            <a:endParaRPr lang="en-US" sz="1700" dirty="0">
              <a:latin typeface="Times New Roman" pitchFamily="18" charset="0"/>
              <a:cs typeface="Times New Roman" pitchFamily="18" charset="0"/>
            </a:endParaRPr>
          </a:p>
          <a:p>
            <a:pPr marL="548640" lvl="1" indent="-274320" algn="just">
              <a:buFont typeface="Wingdings 3"/>
              <a:buChar char=""/>
              <a:defRPr/>
            </a:pPr>
            <a:r>
              <a:rPr lang="en-US" sz="1700" dirty="0">
                <a:latin typeface="Times New Roman" pitchFamily="18" charset="0"/>
                <a:cs typeface="Times New Roman" pitchFamily="18" charset="0"/>
              </a:rPr>
              <a:t>Selected based on the remaining energy</a:t>
            </a:r>
          </a:p>
          <a:p>
            <a:pPr marL="548640" lvl="1" indent="-274320" algn="just">
              <a:buFont typeface="Wingdings 3"/>
              <a:buChar char=""/>
              <a:defRPr/>
            </a:pPr>
            <a:r>
              <a:rPr lang="en-US" sz="1700" dirty="0">
                <a:latin typeface="Times New Roman" pitchFamily="18" charset="0"/>
                <a:cs typeface="Times New Roman" pitchFamily="18" charset="0"/>
              </a:rPr>
              <a:t>Less power consumption</a:t>
            </a:r>
          </a:p>
          <a:p>
            <a:pPr marL="548640" lvl="1" indent="-274320" algn="just">
              <a:buFont typeface="Wingdings 3"/>
              <a:buChar char=""/>
              <a:defRPr/>
            </a:pPr>
            <a:r>
              <a:rPr lang="en-US" sz="1700" dirty="0" smtClean="0">
                <a:latin typeface="Times New Roman" pitchFamily="18" charset="0"/>
                <a:cs typeface="Times New Roman" pitchFamily="18" charset="0"/>
              </a:rPr>
              <a:t>Tasks:</a:t>
            </a:r>
          </a:p>
          <a:p>
            <a:pPr marL="822960" lvl="2" indent="-274320" algn="just">
              <a:buFont typeface="Wingdings 3"/>
              <a:buChar char=""/>
              <a:defRPr/>
            </a:pPr>
            <a:r>
              <a:rPr lang="en-US" sz="1500" dirty="0" smtClean="0">
                <a:latin typeface="Times New Roman" pitchFamily="18" charset="0"/>
                <a:cs typeface="Times New Roman" pitchFamily="18" charset="0"/>
              </a:rPr>
              <a:t>Collection </a:t>
            </a:r>
            <a:r>
              <a:rPr lang="en-US" sz="1500" dirty="0">
                <a:latin typeface="Times New Roman" pitchFamily="18" charset="0"/>
                <a:cs typeface="Times New Roman" pitchFamily="18" charset="0"/>
              </a:rPr>
              <a:t>and fusion of the tracked data from all working sensor nodes in the 3σ </a:t>
            </a:r>
            <a:r>
              <a:rPr lang="en-US" sz="1500" dirty="0" smtClean="0">
                <a:latin typeface="Times New Roman" pitchFamily="18" charset="0"/>
                <a:cs typeface="Times New Roman" pitchFamily="18" charset="0"/>
              </a:rPr>
              <a:t>region;</a:t>
            </a:r>
          </a:p>
          <a:p>
            <a:pPr marL="822960" lvl="2" indent="-274320" algn="just">
              <a:buFont typeface="Wingdings 3"/>
              <a:buChar char=""/>
              <a:defRPr/>
            </a:pPr>
            <a:r>
              <a:rPr lang="en-US" sz="1700" dirty="0" smtClean="0">
                <a:latin typeface="Times New Roman" pitchFamily="18" charset="0"/>
                <a:cs typeface="Times New Roman" pitchFamily="18" charset="0"/>
              </a:rPr>
              <a:t>Transmission </a:t>
            </a:r>
            <a:r>
              <a:rPr lang="en-US" sz="1700" dirty="0">
                <a:latin typeface="Times New Roman" pitchFamily="18" charset="0"/>
                <a:cs typeface="Times New Roman" pitchFamily="18" charset="0"/>
              </a:rPr>
              <a:t>of the aggregated fused data to another node or to the base </a:t>
            </a:r>
            <a:r>
              <a:rPr lang="en-US" sz="1700" dirty="0" smtClean="0">
                <a:latin typeface="Times New Roman" pitchFamily="18" charset="0"/>
                <a:cs typeface="Times New Roman" pitchFamily="18" charset="0"/>
              </a:rPr>
              <a:t>station.</a:t>
            </a:r>
            <a:endParaRPr lang="en-US" sz="1700" dirty="0">
              <a:latin typeface="Times New Roman" pitchFamily="18" charset="0"/>
              <a:cs typeface="Times New Roman" pitchFamily="18" charset="0"/>
            </a:endParaRPr>
          </a:p>
          <a:p>
            <a:pPr marL="274320" indent="-274320">
              <a:buNone/>
              <a:defRPr/>
            </a:pPr>
            <a:r>
              <a:rPr lang="en-US" sz="1700" b="1" dirty="0">
                <a:latin typeface="Times New Roman" pitchFamily="18" charset="0"/>
                <a:cs typeface="Times New Roman" pitchFamily="18" charset="0"/>
              </a:rPr>
              <a:t>D. </a:t>
            </a:r>
            <a:r>
              <a:rPr lang="en-US" sz="1700" b="1" i="1" dirty="0">
                <a:latin typeface="Times New Roman" pitchFamily="18" charset="0"/>
                <a:cs typeface="Times New Roman" pitchFamily="18" charset="0"/>
              </a:rPr>
              <a:t>Sleeping Sensor Node </a:t>
            </a:r>
            <a:r>
              <a:rPr lang="en-US" sz="1700" b="1" dirty="0">
                <a:latin typeface="Times New Roman" pitchFamily="18" charset="0"/>
                <a:cs typeface="Times New Roman" pitchFamily="18" charset="0"/>
              </a:rPr>
              <a:t>(</a:t>
            </a:r>
            <a:r>
              <a:rPr lang="en-US" sz="1700" b="1" i="1" dirty="0">
                <a:latin typeface="Times New Roman" pitchFamily="18" charset="0"/>
                <a:cs typeface="Times New Roman" pitchFamily="18" charset="0"/>
              </a:rPr>
              <a:t>SN</a:t>
            </a:r>
            <a:r>
              <a:rPr lang="en-US" sz="1700" b="1" dirty="0">
                <a:latin typeface="Times New Roman" pitchFamily="18" charset="0"/>
                <a:cs typeface="Times New Roman" pitchFamily="18" charset="0"/>
              </a:rPr>
              <a:t>)</a:t>
            </a:r>
            <a:endParaRPr lang="en-US" sz="1700" dirty="0">
              <a:latin typeface="Times New Roman" pitchFamily="18" charset="0"/>
              <a:cs typeface="Times New Roman" pitchFamily="18" charset="0"/>
            </a:endParaRPr>
          </a:p>
          <a:p>
            <a:pPr marL="548640" lvl="1" indent="-274320" algn="just">
              <a:buFont typeface="Wingdings 3"/>
              <a:buChar char=""/>
              <a:defRPr/>
            </a:pPr>
            <a:r>
              <a:rPr lang="en-US" sz="1700" dirty="0">
                <a:latin typeface="Times New Roman" pitchFamily="18" charset="0"/>
                <a:cs typeface="Times New Roman" pitchFamily="18" charset="0"/>
              </a:rPr>
              <a:t>Do not participate in the target detection and tracking  and are in ‘sleep mode’</a:t>
            </a:r>
          </a:p>
          <a:p>
            <a:pPr marL="274320" indent="-274320">
              <a:buFont typeface="Wingdings 3"/>
              <a:buChar char=""/>
              <a:defRPr/>
            </a:pPr>
            <a:endParaRPr lang="en-US" sz="1700" dirty="0">
              <a:latin typeface="Times New Roman" pitchFamily="18" charset="0"/>
              <a:cs typeface="Times New Roman" pitchFamily="18" charset="0"/>
            </a:endParaRPr>
          </a:p>
          <a:p>
            <a:endParaRPr lang="en-AU" dirty="0"/>
          </a:p>
        </p:txBody>
      </p:sp>
      <p:grpSp>
        <p:nvGrpSpPr>
          <p:cNvPr id="4" name="Group 4"/>
          <p:cNvGrpSpPr>
            <a:grpSpLocks/>
          </p:cNvGrpSpPr>
          <p:nvPr/>
        </p:nvGrpSpPr>
        <p:grpSpPr bwMode="auto">
          <a:xfrm>
            <a:off x="4895528" y="1828800"/>
            <a:ext cx="4248472" cy="2819400"/>
            <a:chOff x="1877844" y="1676400"/>
            <a:chExt cx="5761206" cy="3505200"/>
          </a:xfrm>
        </p:grpSpPr>
        <p:pic>
          <p:nvPicPr>
            <p:cNvPr id="5"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7844" y="1676400"/>
              <a:ext cx="5761206"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Oval 5"/>
            <p:cNvSpPr/>
            <p:nvPr/>
          </p:nvSpPr>
          <p:spPr>
            <a:xfrm>
              <a:off x="4000394" y="3657600"/>
              <a:ext cx="151611"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926903" y="3225800"/>
              <a:ext cx="153717"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 name="TextBox 5"/>
          <p:cNvSpPr txBox="1">
            <a:spLocks noChangeArrowheads="1"/>
          </p:cNvSpPr>
          <p:nvPr/>
        </p:nvSpPr>
        <p:spPr bwMode="auto">
          <a:xfrm>
            <a:off x="4860032" y="5257800"/>
            <a:ext cx="41044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Fig. 2: 3</a:t>
            </a:r>
            <a:r>
              <a:rPr lang="en-US" altLang="en-US" b="1" i="1" dirty="0" smtClean="0">
                <a:latin typeface="Times New Roman" pitchFamily="18" charset="0"/>
                <a:cs typeface="Times New Roman" pitchFamily="18" charset="0"/>
              </a:rPr>
              <a:t>σ</a:t>
            </a:r>
            <a:r>
              <a:rPr lang="en-US" altLang="en-US" b="1" dirty="0" smtClean="0">
                <a:latin typeface="Times New Roman" pitchFamily="18" charset="0"/>
                <a:cs typeface="Times New Roman" pitchFamily="18" charset="0"/>
              </a:rPr>
              <a:t> </a:t>
            </a:r>
            <a:r>
              <a:rPr lang="en-US" altLang="en-US" b="1" i="1" dirty="0">
                <a:latin typeface="Times New Roman" pitchFamily="18" charset="0"/>
                <a:cs typeface="Times New Roman" pitchFamily="18" charset="0"/>
              </a:rPr>
              <a:t>Region</a:t>
            </a:r>
            <a:r>
              <a:rPr lang="en-US" altLang="en-US" b="1" dirty="0">
                <a:latin typeface="Times New Roman" pitchFamily="18" charset="0"/>
                <a:cs typeface="Times New Roman" pitchFamily="18" charset="0"/>
              </a:rPr>
              <a:t>, </a:t>
            </a:r>
            <a:r>
              <a:rPr lang="en-US" altLang="en-US" b="1" i="1" dirty="0">
                <a:latin typeface="Times New Roman" pitchFamily="18" charset="0"/>
                <a:cs typeface="Times New Roman" pitchFamily="18" charset="0"/>
              </a:rPr>
              <a:t>WNs</a:t>
            </a:r>
            <a:r>
              <a:rPr lang="en-US" altLang="en-US" b="1" dirty="0">
                <a:latin typeface="Times New Roman" pitchFamily="18" charset="0"/>
                <a:cs typeface="Times New Roman" pitchFamily="18" charset="0"/>
              </a:rPr>
              <a:t>, </a:t>
            </a:r>
            <a:r>
              <a:rPr lang="en-US" altLang="en-US" b="1" i="1" dirty="0">
                <a:latin typeface="Times New Roman" pitchFamily="18" charset="0"/>
                <a:cs typeface="Times New Roman" pitchFamily="18" charset="0"/>
              </a:rPr>
              <a:t>PNs and SN</a:t>
            </a:r>
            <a:r>
              <a:rPr lang="en-US" altLang="en-US" b="1" dirty="0">
                <a:latin typeface="Times New Roman" pitchFamily="18" charset="0"/>
                <a:cs typeface="Times New Roman" pitchFamily="18" charset="0"/>
              </a:rPr>
              <a:t>s</a:t>
            </a:r>
            <a:endParaRPr lang="en-US" alt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smtClean="0"/>
              <a:t>12th IEEE International Conference on WiMob 2016</a:t>
            </a:r>
            <a:endParaRPr lang="en-AU"/>
          </a:p>
        </p:txBody>
      </p:sp>
      <p:sp>
        <p:nvSpPr>
          <p:cNvPr id="10" name="Slide Number Placeholder 9"/>
          <p:cNvSpPr>
            <a:spLocks noGrp="1"/>
          </p:cNvSpPr>
          <p:nvPr>
            <p:ph type="sldNum" sz="quarter" idx="12"/>
          </p:nvPr>
        </p:nvSpPr>
        <p:spPr/>
        <p:txBody>
          <a:bodyPr/>
          <a:lstStyle/>
          <a:p>
            <a:fld id="{B22A2960-2C16-4AC4-BD1D-EB9F791383E4}" type="slidenum">
              <a:rPr lang="en-AU" smtClean="0"/>
              <a:pPr/>
              <a:t>10</a:t>
            </a:fld>
            <a:endParaRPr lang="en-AU"/>
          </a:p>
        </p:txBody>
      </p:sp>
      <p:sp>
        <p:nvSpPr>
          <p:cNvPr id="11" name="Date Placeholder 10"/>
          <p:cNvSpPr>
            <a:spLocks noGrp="1"/>
          </p:cNvSpPr>
          <p:nvPr>
            <p:ph type="dt" sz="half" idx="10"/>
          </p:nvPr>
        </p:nvSpPr>
        <p:spPr/>
        <p:txBody>
          <a:bodyPr/>
          <a:lstStyle/>
          <a:p>
            <a:fld id="{0D64A6A5-A73C-45F0-A595-4D2622A37752}" type="datetime1">
              <a:rPr lang="en-AU" smtClean="0"/>
              <a:pPr/>
              <a:t>16/10/2016</a:t>
            </a:fld>
            <a:endParaRPr lang="en-AU"/>
          </a:p>
        </p:txBody>
      </p:sp>
    </p:spTree>
    <p:extLst>
      <p:ext uri="{BB962C8B-B14F-4D97-AF65-F5344CB8AC3E}">
        <p14:creationId xmlns="" xmlns:p14="http://schemas.microsoft.com/office/powerpoint/2010/main" val="1911612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a:xfrm>
            <a:off x="457200" y="1600200"/>
            <a:ext cx="8229600" cy="1684784"/>
          </a:xfrm>
        </p:spPr>
        <p:txBody>
          <a:bodyPr/>
          <a:lstStyle/>
          <a:p>
            <a:pPr>
              <a:buFont typeface="Wingdings" panose="05000000000000000000" pitchFamily="2" charset="2"/>
              <a:buChar char="Ø"/>
              <a:defRPr/>
            </a:pPr>
            <a:r>
              <a:rPr lang="en-US" dirty="0">
                <a:latin typeface="Times New Roman" pitchFamily="18" charset="0"/>
                <a:cs typeface="Times New Roman" pitchFamily="18" charset="0"/>
              </a:rPr>
              <a:t>The following assumptions are considered for </a:t>
            </a:r>
            <a:r>
              <a:rPr lang="en-US" dirty="0" smtClean="0">
                <a:latin typeface="Times New Roman" pitchFamily="18" charset="0"/>
                <a:cs typeface="Times New Roman" pitchFamily="18" charset="0"/>
              </a:rPr>
              <a:t>our research:</a:t>
            </a:r>
            <a:endParaRPr lang="en-US" dirty="0">
              <a:latin typeface="Times New Roman" pitchFamily="18" charset="0"/>
              <a:cs typeface="Times New Roman" pitchFamily="18" charset="0"/>
            </a:endParaRPr>
          </a:p>
          <a:p>
            <a:pPr lvl="1" algn="just">
              <a:buFont typeface="Wingdings" panose="05000000000000000000" pitchFamily="2" charset="2"/>
              <a:buChar char="Ø"/>
              <a:defRPr/>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target can enter into the sensing field from any point on the </a:t>
            </a:r>
            <a:r>
              <a:rPr lang="en-US" dirty="0" smtClean="0">
                <a:latin typeface="Times New Roman" pitchFamily="18" charset="0"/>
                <a:cs typeface="Times New Roman" pitchFamily="18" charset="0"/>
              </a:rPr>
              <a:t>boundary;</a:t>
            </a:r>
          </a:p>
          <a:p>
            <a:pPr lvl="1" algn="just">
              <a:buFont typeface="Wingdings" panose="05000000000000000000" pitchFamily="2" charset="2"/>
              <a:buChar char="Ø"/>
              <a:defRPr/>
            </a:pP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sensor nodes are capable to relay target information to the base station or to the other computational nodes.</a:t>
            </a:r>
          </a:p>
          <a:p>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11</a:t>
            </a:fld>
            <a:endParaRPr lang="en-AU"/>
          </a:p>
        </p:txBody>
      </p:sp>
      <p:sp>
        <p:nvSpPr>
          <p:cNvPr id="6" name="Date Placeholder 5"/>
          <p:cNvSpPr>
            <a:spLocks noGrp="1"/>
          </p:cNvSpPr>
          <p:nvPr>
            <p:ph type="dt" sz="half" idx="10"/>
          </p:nvPr>
        </p:nvSpPr>
        <p:spPr/>
        <p:txBody>
          <a:bodyPr/>
          <a:lstStyle/>
          <a:p>
            <a:fld id="{616CD083-223A-4299-A150-21A51D71453C}" type="datetime1">
              <a:rPr lang="en-AU" smtClean="0"/>
              <a:pPr/>
              <a:t>16/10/2016</a:t>
            </a:fld>
            <a:endParaRPr lang="en-AU"/>
          </a:p>
        </p:txBody>
      </p:sp>
    </p:spTree>
    <p:extLst>
      <p:ext uri="{BB962C8B-B14F-4D97-AF65-F5344CB8AC3E}">
        <p14:creationId xmlns="" xmlns:p14="http://schemas.microsoft.com/office/powerpoint/2010/main" val="4199180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Box 5"/>
          <p:cNvSpPr txBox="1">
            <a:spLocks noChangeArrowheads="1"/>
          </p:cNvSpPr>
          <p:nvPr/>
        </p:nvSpPr>
        <p:spPr bwMode="auto">
          <a:xfrm>
            <a:off x="3048000" y="4876800"/>
            <a:ext cx="371781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Fig. 3:  </a:t>
            </a:r>
            <a:r>
              <a:rPr lang="en-US" altLang="en-US" b="1" dirty="0">
                <a:latin typeface="Times New Roman" pitchFamily="18" charset="0"/>
                <a:cs typeface="Times New Roman" pitchFamily="18" charset="0"/>
              </a:rPr>
              <a:t>A target tracking scenario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3124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667000" y="35814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1765"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1766" name="TextBox 27"/>
          <p:cNvSpPr txBox="1">
            <a:spLocks noChangeArrowheads="1"/>
          </p:cNvSpPr>
          <p:nvPr/>
        </p:nvSpPr>
        <p:spPr bwMode="auto">
          <a:xfrm>
            <a:off x="5029200" y="36449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1767"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1768" name="TextBox 29"/>
          <p:cNvSpPr txBox="1">
            <a:spLocks noChangeArrowheads="1"/>
          </p:cNvSpPr>
          <p:nvPr/>
        </p:nvSpPr>
        <p:spPr bwMode="auto">
          <a:xfrm>
            <a:off x="6286500" y="2590800"/>
            <a:ext cx="3524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1769"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1770"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27" name="Title 1"/>
          <p:cNvSpPr>
            <a:spLocks noGrp="1"/>
          </p:cNvSpPr>
          <p:nvPr>
            <p:ph type="title"/>
          </p:nvPr>
        </p:nvSpPr>
        <p:spPr>
          <a:xfrm>
            <a:off x="457200" y="533400"/>
            <a:ext cx="8229600" cy="990600"/>
          </a:xfrm>
        </p:spPr>
        <p:txBody>
          <a:bodyPr/>
          <a:lstStyle/>
          <a:p>
            <a:r>
              <a:rPr lang="en-AU" dirty="0" smtClean="0"/>
              <a:t>Scenario of Tracking Target</a:t>
            </a:r>
            <a:endParaRPr lang="en-AU" dirty="0"/>
          </a:p>
        </p:txBody>
      </p:sp>
      <p:sp>
        <p:nvSpPr>
          <p:cNvPr id="2" name="Footer Placeholder 1"/>
          <p:cNvSpPr>
            <a:spLocks noGrp="1"/>
          </p:cNvSpPr>
          <p:nvPr>
            <p:ph type="ftr" sz="quarter" idx="11"/>
          </p:nvPr>
        </p:nvSpPr>
        <p:spPr/>
        <p:txBody>
          <a:bodyPr/>
          <a:lstStyle/>
          <a:p>
            <a:r>
              <a:rPr lang="en-US" smtClean="0"/>
              <a:t>12th IEEE International Conference on WiMob 2016</a:t>
            </a:r>
            <a:endParaRPr lang="en-AU"/>
          </a:p>
        </p:txBody>
      </p:sp>
      <p:sp>
        <p:nvSpPr>
          <p:cNvPr id="3" name="Slide Number Placeholder 2"/>
          <p:cNvSpPr>
            <a:spLocks noGrp="1"/>
          </p:cNvSpPr>
          <p:nvPr>
            <p:ph type="sldNum" sz="quarter" idx="12"/>
          </p:nvPr>
        </p:nvSpPr>
        <p:spPr/>
        <p:txBody>
          <a:bodyPr/>
          <a:lstStyle/>
          <a:p>
            <a:fld id="{B22A2960-2C16-4AC4-BD1D-EB9F791383E4}" type="slidenum">
              <a:rPr lang="en-AU" smtClean="0"/>
              <a:pPr/>
              <a:t>12</a:t>
            </a:fld>
            <a:endParaRPr lang="en-AU"/>
          </a:p>
        </p:txBody>
      </p:sp>
      <p:sp>
        <p:nvSpPr>
          <p:cNvPr id="4" name="Date Placeholder 3"/>
          <p:cNvSpPr>
            <a:spLocks noGrp="1"/>
          </p:cNvSpPr>
          <p:nvPr>
            <p:ph type="dt" sz="half" idx="10"/>
          </p:nvPr>
        </p:nvSpPr>
        <p:spPr/>
        <p:txBody>
          <a:bodyPr/>
          <a:lstStyle/>
          <a:p>
            <a:fld id="{C3DE1C9C-7AFA-4DE3-8377-E426AD62107D}" type="datetime1">
              <a:rPr lang="en-AU" smtClean="0"/>
              <a:pPr/>
              <a:t>16/10/2016</a:t>
            </a:fld>
            <a:endParaRPr lang="en-AU"/>
          </a:p>
        </p:txBody>
      </p:sp>
    </p:spTree>
    <p:extLst>
      <p:ext uri="{BB962C8B-B14F-4D97-AF65-F5344CB8AC3E}">
        <p14:creationId xmlns="" xmlns:p14="http://schemas.microsoft.com/office/powerpoint/2010/main" val="1009892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P spid="21" grpId="0" animBg="1"/>
      <p:bldP spid="22"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Box 5"/>
          <p:cNvSpPr txBox="1">
            <a:spLocks noChangeArrowheads="1"/>
          </p:cNvSpPr>
          <p:nvPr/>
        </p:nvSpPr>
        <p:spPr bwMode="auto">
          <a:xfrm>
            <a:off x="3048000" y="4876800"/>
            <a:ext cx="27860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A Tracking Framework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3124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590800" y="37338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2789"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2790" name="TextBox 27"/>
          <p:cNvSpPr txBox="1">
            <a:spLocks noChangeArrowheads="1"/>
          </p:cNvSpPr>
          <p:nvPr/>
        </p:nvSpPr>
        <p:spPr bwMode="auto">
          <a:xfrm>
            <a:off x="5029200" y="36449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2791"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2792" name="TextBox 29"/>
          <p:cNvSpPr txBox="1">
            <a:spLocks noChangeArrowheads="1"/>
          </p:cNvSpPr>
          <p:nvPr/>
        </p:nvSpPr>
        <p:spPr bwMode="auto">
          <a:xfrm>
            <a:off x="6286500" y="2590800"/>
            <a:ext cx="3524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2793"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2794"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33" name="Rectangle 32"/>
          <p:cNvSpPr/>
          <p:nvPr/>
        </p:nvSpPr>
        <p:spPr>
          <a:xfrm>
            <a:off x="2819400" y="35052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rot="19080243">
            <a:off x="2233613" y="3287713"/>
            <a:ext cx="1177925" cy="60960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1905000" y="1981200"/>
            <a:ext cx="115570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p>
        </p:txBody>
      </p:sp>
      <p:cxnSp>
        <p:nvCxnSpPr>
          <p:cNvPr id="37" name="Straight Arrow Connector 36"/>
          <p:cNvCxnSpPr>
            <a:endCxn id="34" idx="7"/>
          </p:cNvCxnSpPr>
          <p:nvPr/>
        </p:nvCxnSpPr>
        <p:spPr>
          <a:xfrm rot="16200000" flipH="1">
            <a:off x="2316956" y="2483644"/>
            <a:ext cx="868363" cy="47307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43"/>
          <p:cNvGrpSpPr>
            <a:grpSpLocks/>
          </p:cNvGrpSpPr>
          <p:nvPr/>
        </p:nvGrpSpPr>
        <p:grpSpPr bwMode="auto">
          <a:xfrm>
            <a:off x="2590800" y="3429000"/>
            <a:ext cx="228600" cy="228600"/>
            <a:chOff x="482958" y="3771363"/>
            <a:chExt cx="228600" cy="228600"/>
          </a:xfrm>
        </p:grpSpPr>
        <p:sp>
          <p:nvSpPr>
            <p:cNvPr id="32" name="Oval 31"/>
            <p:cNvSpPr/>
            <p:nvPr/>
          </p:nvSpPr>
          <p:spPr>
            <a:xfrm>
              <a:off x="533758" y="3809463"/>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482958" y="3771363"/>
              <a:ext cx="228600" cy="22860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0" name="Title 2"/>
          <p:cNvSpPr>
            <a:spLocks noGrp="1"/>
          </p:cNvSpPr>
          <p:nvPr>
            <p:ph type="title"/>
          </p:nvPr>
        </p:nvSpPr>
        <p:spPr>
          <a:xfrm>
            <a:off x="457200" y="533400"/>
            <a:ext cx="8229600" cy="990600"/>
          </a:xfrm>
        </p:spPr>
        <p:txBody>
          <a:bodyPr>
            <a:normAutofit fontScale="90000"/>
          </a:bodyPr>
          <a:lstStyle/>
          <a:p>
            <a:r>
              <a:rPr lang="en-AU" dirty="0"/>
              <a:t>Scenario of Tracking Target (</a:t>
            </a:r>
            <a:r>
              <a:rPr lang="en-AU" dirty="0" err="1"/>
              <a:t>contd</a:t>
            </a:r>
            <a:r>
              <a:rPr lang="en-AU" dirty="0"/>
              <a:t>…)</a:t>
            </a:r>
            <a:br>
              <a:rPr lang="en-AU" dirty="0"/>
            </a:br>
            <a:endParaRPr lang="en-AU" dirty="0"/>
          </a:p>
        </p:txBody>
      </p:sp>
      <p:sp>
        <p:nvSpPr>
          <p:cNvPr id="6" name="Footer Placeholder 5"/>
          <p:cNvSpPr>
            <a:spLocks noGrp="1"/>
          </p:cNvSpPr>
          <p:nvPr>
            <p:ph type="ftr" sz="quarter" idx="11"/>
          </p:nvPr>
        </p:nvSpPr>
        <p:spPr/>
        <p:txBody>
          <a:bodyPr/>
          <a:lstStyle/>
          <a:p>
            <a:r>
              <a:rPr lang="en-US" smtClean="0"/>
              <a:t>12th IEEE International Conference on WiMob 2016</a:t>
            </a:r>
            <a:endParaRPr lang="en-AU"/>
          </a:p>
        </p:txBody>
      </p:sp>
      <p:sp>
        <p:nvSpPr>
          <p:cNvPr id="9" name="Slide Number Placeholder 8"/>
          <p:cNvSpPr>
            <a:spLocks noGrp="1"/>
          </p:cNvSpPr>
          <p:nvPr>
            <p:ph type="sldNum" sz="quarter" idx="12"/>
          </p:nvPr>
        </p:nvSpPr>
        <p:spPr/>
        <p:txBody>
          <a:bodyPr/>
          <a:lstStyle/>
          <a:p>
            <a:fld id="{B22A2960-2C16-4AC4-BD1D-EB9F791383E4}" type="slidenum">
              <a:rPr lang="en-AU" smtClean="0"/>
              <a:pPr/>
              <a:t>13</a:t>
            </a:fld>
            <a:endParaRPr lang="en-AU"/>
          </a:p>
        </p:txBody>
      </p:sp>
      <p:sp>
        <p:nvSpPr>
          <p:cNvPr id="18" name="Date Placeholder 17"/>
          <p:cNvSpPr>
            <a:spLocks noGrp="1"/>
          </p:cNvSpPr>
          <p:nvPr>
            <p:ph type="dt" sz="half" idx="10"/>
          </p:nvPr>
        </p:nvSpPr>
        <p:spPr/>
        <p:txBody>
          <a:bodyPr/>
          <a:lstStyle/>
          <a:p>
            <a:fld id="{6D4DDFF8-7D9D-44B8-B21D-04EC2D8FD217}" type="datetime1">
              <a:rPr lang="en-AU" smtClean="0"/>
              <a:pPr/>
              <a:t>16/10/2016</a:t>
            </a:fld>
            <a:endParaRPr lang="en-AU"/>
          </a:p>
        </p:txBody>
      </p:sp>
    </p:spTree>
    <p:extLst>
      <p:ext uri="{BB962C8B-B14F-4D97-AF65-F5344CB8AC3E}">
        <p14:creationId xmlns="" xmlns:p14="http://schemas.microsoft.com/office/powerpoint/2010/main" val="1016160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5"/>
          <p:cNvSpPr txBox="1">
            <a:spLocks noChangeArrowheads="1"/>
          </p:cNvSpPr>
          <p:nvPr/>
        </p:nvSpPr>
        <p:spPr bwMode="auto">
          <a:xfrm>
            <a:off x="3048000" y="4876800"/>
            <a:ext cx="27283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smtClean="0">
                <a:latin typeface="Times New Roman" pitchFamily="18" charset="0"/>
                <a:cs typeface="Times New Roman" pitchFamily="18" charset="0"/>
              </a:rPr>
              <a:t> A Tracking Framework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3124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590800" y="37338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3813"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3814" name="TextBox 27"/>
          <p:cNvSpPr txBox="1">
            <a:spLocks noChangeArrowheads="1"/>
          </p:cNvSpPr>
          <p:nvPr/>
        </p:nvSpPr>
        <p:spPr bwMode="auto">
          <a:xfrm>
            <a:off x="5029200" y="36576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3815"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3816" name="TextBox 29"/>
          <p:cNvSpPr txBox="1">
            <a:spLocks noChangeArrowheads="1"/>
          </p:cNvSpPr>
          <p:nvPr/>
        </p:nvSpPr>
        <p:spPr bwMode="auto">
          <a:xfrm>
            <a:off x="6286500" y="2590800"/>
            <a:ext cx="3524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3817"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3818"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33" name="Rectangle 32"/>
          <p:cNvSpPr/>
          <p:nvPr/>
        </p:nvSpPr>
        <p:spPr>
          <a:xfrm>
            <a:off x="2819400" y="35052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rot="19080243">
            <a:off x="2238375" y="3286125"/>
            <a:ext cx="1173163" cy="60960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1905000" y="1981200"/>
            <a:ext cx="115570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p>
        </p:txBody>
      </p:sp>
      <p:cxnSp>
        <p:nvCxnSpPr>
          <p:cNvPr id="37" name="Straight Arrow Connector 36"/>
          <p:cNvCxnSpPr>
            <a:endCxn id="34" idx="7"/>
          </p:cNvCxnSpPr>
          <p:nvPr/>
        </p:nvCxnSpPr>
        <p:spPr>
          <a:xfrm rot="16200000" flipH="1">
            <a:off x="2318544" y="2482056"/>
            <a:ext cx="866775" cy="474663"/>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9080243">
            <a:off x="4414838" y="2752725"/>
            <a:ext cx="2236787" cy="1008063"/>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TextBox 50"/>
          <p:cNvSpPr txBox="1"/>
          <p:nvPr/>
        </p:nvSpPr>
        <p:spPr>
          <a:xfrm>
            <a:off x="3657600" y="1752600"/>
            <a:ext cx="133985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r>
              <a:rPr lang="en-US" sz="1200" dirty="0">
                <a:latin typeface="+mj-lt"/>
              </a:rPr>
              <a:t>1</a:t>
            </a:r>
          </a:p>
        </p:txBody>
      </p:sp>
      <p:cxnSp>
        <p:nvCxnSpPr>
          <p:cNvPr id="52" name="Straight Arrow Connector 51"/>
          <p:cNvCxnSpPr/>
          <p:nvPr/>
        </p:nvCxnSpPr>
        <p:spPr>
          <a:xfrm rot="16200000" flipH="1">
            <a:off x="4152900" y="2324100"/>
            <a:ext cx="1066800" cy="53340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43"/>
          <p:cNvGrpSpPr>
            <a:grpSpLocks/>
          </p:cNvGrpSpPr>
          <p:nvPr/>
        </p:nvGrpSpPr>
        <p:grpSpPr bwMode="auto">
          <a:xfrm>
            <a:off x="4711700" y="3365500"/>
            <a:ext cx="228600" cy="228600"/>
            <a:chOff x="482958" y="3771363"/>
            <a:chExt cx="228600" cy="228600"/>
          </a:xfrm>
        </p:grpSpPr>
        <p:sp>
          <p:nvSpPr>
            <p:cNvPr id="38" name="Oval 37"/>
            <p:cNvSpPr/>
            <p:nvPr/>
          </p:nvSpPr>
          <p:spPr>
            <a:xfrm>
              <a:off x="533758" y="3809463"/>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482958" y="3771363"/>
              <a:ext cx="228600" cy="22860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itle 2"/>
          <p:cNvSpPr>
            <a:spLocks noGrp="1"/>
          </p:cNvSpPr>
          <p:nvPr>
            <p:ph type="title"/>
          </p:nvPr>
        </p:nvSpPr>
        <p:spPr/>
        <p:txBody>
          <a:bodyPr>
            <a:normAutofit fontScale="90000"/>
          </a:bodyPr>
          <a:lstStyle/>
          <a:p>
            <a:r>
              <a:rPr lang="en-AU" dirty="0"/>
              <a:t>Scenario of Tracking Target (</a:t>
            </a:r>
            <a:r>
              <a:rPr lang="en-AU" dirty="0" err="1"/>
              <a:t>contd</a:t>
            </a:r>
            <a:r>
              <a:rPr lang="en-AU" dirty="0"/>
              <a:t>…)</a:t>
            </a:r>
            <a:br>
              <a:rPr lang="en-AU" dirty="0"/>
            </a:br>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14</a:t>
            </a:fld>
            <a:endParaRPr lang="en-AU"/>
          </a:p>
        </p:txBody>
      </p:sp>
      <p:sp>
        <p:nvSpPr>
          <p:cNvPr id="6" name="Date Placeholder 5"/>
          <p:cNvSpPr>
            <a:spLocks noGrp="1"/>
          </p:cNvSpPr>
          <p:nvPr>
            <p:ph type="dt" sz="half" idx="10"/>
          </p:nvPr>
        </p:nvSpPr>
        <p:spPr/>
        <p:txBody>
          <a:bodyPr/>
          <a:lstStyle/>
          <a:p>
            <a:fld id="{ED5DC694-F7E0-4366-9407-3DF52B6FD1A9}" type="datetime1">
              <a:rPr lang="en-AU" smtClean="0"/>
              <a:pPr/>
              <a:t>16/10/2016</a:t>
            </a:fld>
            <a:endParaRPr lang="en-AU"/>
          </a:p>
        </p:txBody>
      </p:sp>
    </p:spTree>
    <p:extLst>
      <p:ext uri="{BB962C8B-B14F-4D97-AF65-F5344CB8AC3E}">
        <p14:creationId xmlns="" xmlns:p14="http://schemas.microsoft.com/office/powerpoint/2010/main" val="265576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linds(horizontal)">
                                      <p:cBhvr>
                                        <p:cTn id="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Box 5"/>
          <p:cNvSpPr txBox="1">
            <a:spLocks noChangeArrowheads="1"/>
          </p:cNvSpPr>
          <p:nvPr/>
        </p:nvSpPr>
        <p:spPr bwMode="auto">
          <a:xfrm>
            <a:off x="3048000" y="4876800"/>
            <a:ext cx="329462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F </a:t>
            </a:r>
            <a:r>
              <a:rPr lang="en-US" altLang="en-US" b="1" dirty="0">
                <a:latin typeface="Times New Roman" pitchFamily="18" charset="0"/>
                <a:cs typeface="Times New Roman" pitchFamily="18" charset="0"/>
              </a:rPr>
              <a:t>A target tracking scenario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3124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590800" y="37338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4837"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4838" name="TextBox 27"/>
          <p:cNvSpPr txBox="1">
            <a:spLocks noChangeArrowheads="1"/>
          </p:cNvSpPr>
          <p:nvPr/>
        </p:nvSpPr>
        <p:spPr bwMode="auto">
          <a:xfrm>
            <a:off x="5029200" y="37338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4839"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4840" name="TextBox 29"/>
          <p:cNvSpPr txBox="1">
            <a:spLocks noChangeArrowheads="1"/>
          </p:cNvSpPr>
          <p:nvPr/>
        </p:nvSpPr>
        <p:spPr bwMode="auto">
          <a:xfrm>
            <a:off x="6286500" y="2590800"/>
            <a:ext cx="3524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4841"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4842"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33" name="Rectangle 32"/>
          <p:cNvSpPr/>
          <p:nvPr/>
        </p:nvSpPr>
        <p:spPr>
          <a:xfrm>
            <a:off x="2819400" y="35052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rot="19080243">
            <a:off x="2282825" y="3268663"/>
            <a:ext cx="1122363" cy="60960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1905000" y="1981200"/>
            <a:ext cx="115570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p>
        </p:txBody>
      </p:sp>
      <p:cxnSp>
        <p:nvCxnSpPr>
          <p:cNvPr id="37" name="Straight Arrow Connector 36"/>
          <p:cNvCxnSpPr>
            <a:endCxn id="34" idx="7"/>
          </p:cNvCxnSpPr>
          <p:nvPr/>
        </p:nvCxnSpPr>
        <p:spPr>
          <a:xfrm rot="16200000" flipH="1">
            <a:off x="2323306" y="2477294"/>
            <a:ext cx="862013" cy="47942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65700" y="34544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rot="19080243">
            <a:off x="4403725" y="2755900"/>
            <a:ext cx="2247900" cy="1008063"/>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Arrow Connector 40"/>
          <p:cNvCxnSpPr>
            <a:endCxn id="10" idx="2"/>
          </p:cNvCxnSpPr>
          <p:nvPr/>
        </p:nvCxnSpPr>
        <p:spPr>
          <a:xfrm>
            <a:off x="3124200" y="36576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1"/>
          </p:cNvCxnSpPr>
          <p:nvPr/>
        </p:nvCxnSpPr>
        <p:spPr>
          <a:xfrm flipV="1">
            <a:off x="4191000" y="3606800"/>
            <a:ext cx="774700" cy="50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4"/>
            <a:endCxn id="36" idx="0"/>
          </p:cNvCxnSpPr>
          <p:nvPr/>
        </p:nvCxnSpPr>
        <p:spPr>
          <a:xfrm rot="16200000" flipH="1">
            <a:off x="4857750" y="3194050"/>
            <a:ext cx="508000" cy="12700"/>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3"/>
            <a:endCxn id="36" idx="3"/>
          </p:cNvCxnSpPr>
          <p:nvPr/>
        </p:nvCxnSpPr>
        <p:spPr>
          <a:xfrm rot="5400000">
            <a:off x="5403850" y="2778125"/>
            <a:ext cx="695325" cy="962025"/>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657600" y="1752600"/>
            <a:ext cx="133985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r>
              <a:rPr lang="en-US" sz="1200" dirty="0">
                <a:latin typeface="+mj-lt"/>
              </a:rPr>
              <a:t>1</a:t>
            </a:r>
          </a:p>
        </p:txBody>
      </p:sp>
      <p:cxnSp>
        <p:nvCxnSpPr>
          <p:cNvPr id="52" name="Straight Arrow Connector 51"/>
          <p:cNvCxnSpPr/>
          <p:nvPr/>
        </p:nvCxnSpPr>
        <p:spPr>
          <a:xfrm rot="16200000" flipH="1">
            <a:off x="4152900" y="2324100"/>
            <a:ext cx="1066800" cy="53340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5448300" y="2400300"/>
            <a:ext cx="1219200" cy="685800"/>
          </a:xfrm>
          <a:prstGeom prst="ellipse">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TextBox 54"/>
          <p:cNvSpPr txBox="1"/>
          <p:nvPr/>
        </p:nvSpPr>
        <p:spPr>
          <a:xfrm>
            <a:off x="5410200" y="1676400"/>
            <a:ext cx="2027238" cy="276225"/>
          </a:xfrm>
          <a:prstGeom prst="rect">
            <a:avLst/>
          </a:prstGeom>
          <a:noFill/>
        </p:spPr>
        <p:txBody>
          <a:bodyPr wrap="none">
            <a:spAutoFit/>
          </a:bodyPr>
          <a:lstStyle/>
          <a:p>
            <a:pPr>
              <a:defRPr/>
            </a:pPr>
            <a:r>
              <a:rPr lang="en-US" sz="1200" dirty="0">
                <a:latin typeface="+mj-lt"/>
              </a:rPr>
              <a:t>Updated Estimate at </a:t>
            </a:r>
            <a:r>
              <a:rPr lang="en-US" sz="1200" i="1" dirty="0">
                <a:latin typeface="+mj-lt"/>
              </a:rPr>
              <a:t>t+</a:t>
            </a:r>
            <a:r>
              <a:rPr lang="en-US" sz="1200" dirty="0">
                <a:latin typeface="+mj-lt"/>
              </a:rPr>
              <a:t>1</a:t>
            </a:r>
          </a:p>
        </p:txBody>
      </p:sp>
      <p:cxnSp>
        <p:nvCxnSpPr>
          <p:cNvPr id="57" name="Straight Arrow Connector 56"/>
          <p:cNvCxnSpPr>
            <a:stCxn id="55" idx="2"/>
          </p:cNvCxnSpPr>
          <p:nvPr/>
        </p:nvCxnSpPr>
        <p:spPr>
          <a:xfrm rot="5400000">
            <a:off x="6179344" y="2021681"/>
            <a:ext cx="312738" cy="17462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34858" name="Group 43"/>
          <p:cNvGrpSpPr>
            <a:grpSpLocks/>
          </p:cNvGrpSpPr>
          <p:nvPr/>
        </p:nvGrpSpPr>
        <p:grpSpPr bwMode="auto">
          <a:xfrm>
            <a:off x="4711700" y="3365500"/>
            <a:ext cx="228600" cy="228600"/>
            <a:chOff x="482958" y="3771363"/>
            <a:chExt cx="228600" cy="228600"/>
          </a:xfrm>
        </p:grpSpPr>
        <p:sp>
          <p:nvSpPr>
            <p:cNvPr id="48" name="Oval 47"/>
            <p:cNvSpPr/>
            <p:nvPr/>
          </p:nvSpPr>
          <p:spPr>
            <a:xfrm>
              <a:off x="533758" y="3809463"/>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482958" y="3771363"/>
              <a:ext cx="228600" cy="22860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7" name="Title 2"/>
          <p:cNvSpPr>
            <a:spLocks noGrp="1"/>
          </p:cNvSpPr>
          <p:nvPr>
            <p:ph type="title"/>
          </p:nvPr>
        </p:nvSpPr>
        <p:spPr/>
        <p:txBody>
          <a:bodyPr>
            <a:normAutofit fontScale="90000"/>
          </a:bodyPr>
          <a:lstStyle/>
          <a:p>
            <a:r>
              <a:rPr lang="en-AU" dirty="0"/>
              <a:t>Scenario of Tracking Target (</a:t>
            </a:r>
            <a:r>
              <a:rPr lang="en-AU" dirty="0" err="1"/>
              <a:t>contd</a:t>
            </a:r>
            <a:r>
              <a:rPr lang="en-AU" dirty="0"/>
              <a:t>…)</a:t>
            </a:r>
            <a:br>
              <a:rPr lang="en-AU" dirty="0"/>
            </a:b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4" name="Slide Number Placeholder 3"/>
          <p:cNvSpPr>
            <a:spLocks noGrp="1"/>
          </p:cNvSpPr>
          <p:nvPr>
            <p:ph type="sldNum" sz="quarter" idx="12"/>
          </p:nvPr>
        </p:nvSpPr>
        <p:spPr/>
        <p:txBody>
          <a:bodyPr/>
          <a:lstStyle/>
          <a:p>
            <a:fld id="{B22A2960-2C16-4AC4-BD1D-EB9F791383E4}" type="slidenum">
              <a:rPr lang="en-AU" smtClean="0"/>
              <a:pPr/>
              <a:t>15</a:t>
            </a:fld>
            <a:endParaRPr lang="en-AU"/>
          </a:p>
        </p:txBody>
      </p:sp>
      <p:sp>
        <p:nvSpPr>
          <p:cNvPr id="5" name="Date Placeholder 4"/>
          <p:cNvSpPr>
            <a:spLocks noGrp="1"/>
          </p:cNvSpPr>
          <p:nvPr>
            <p:ph type="dt" sz="half" idx="10"/>
          </p:nvPr>
        </p:nvSpPr>
        <p:spPr/>
        <p:txBody>
          <a:bodyPr/>
          <a:lstStyle/>
          <a:p>
            <a:fld id="{12248B84-2716-4426-81DD-CD3EC2AFBB43}" type="datetime1">
              <a:rPr lang="en-AU" smtClean="0"/>
              <a:pPr/>
              <a:t>16/10/2016</a:t>
            </a:fld>
            <a:endParaRPr lang="en-AU"/>
          </a:p>
        </p:txBody>
      </p:sp>
    </p:spTree>
    <p:extLst>
      <p:ext uri="{BB962C8B-B14F-4D97-AF65-F5344CB8AC3E}">
        <p14:creationId xmlns="" xmlns:p14="http://schemas.microsoft.com/office/powerpoint/2010/main" val="1107338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linds(horizontal)">
                                      <p:cBhvr>
                                        <p:cTn id="1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Box 5"/>
          <p:cNvSpPr txBox="1">
            <a:spLocks noChangeArrowheads="1"/>
          </p:cNvSpPr>
          <p:nvPr/>
        </p:nvSpPr>
        <p:spPr bwMode="auto">
          <a:xfrm>
            <a:off x="3048000" y="4876800"/>
            <a:ext cx="27283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smtClean="0">
                <a:latin typeface="Times New Roman" pitchFamily="18" charset="0"/>
                <a:cs typeface="Times New Roman" pitchFamily="18" charset="0"/>
              </a:rPr>
              <a:t> A Tracking Framework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3124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590800" y="37338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5861"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5862" name="TextBox 27"/>
          <p:cNvSpPr txBox="1">
            <a:spLocks noChangeArrowheads="1"/>
          </p:cNvSpPr>
          <p:nvPr/>
        </p:nvSpPr>
        <p:spPr bwMode="auto">
          <a:xfrm>
            <a:off x="5029200" y="37338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5863"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5864" name="TextBox 29"/>
          <p:cNvSpPr txBox="1">
            <a:spLocks noChangeArrowheads="1"/>
          </p:cNvSpPr>
          <p:nvPr/>
        </p:nvSpPr>
        <p:spPr bwMode="auto">
          <a:xfrm>
            <a:off x="6362700" y="2590800"/>
            <a:ext cx="3143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5865"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5866"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33" name="Rectangle 32"/>
          <p:cNvSpPr/>
          <p:nvPr/>
        </p:nvSpPr>
        <p:spPr>
          <a:xfrm>
            <a:off x="2819400" y="35052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rot="19080243">
            <a:off x="2243138" y="3284538"/>
            <a:ext cx="1166812" cy="60960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1905000" y="1981200"/>
            <a:ext cx="115570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p>
        </p:txBody>
      </p:sp>
      <p:cxnSp>
        <p:nvCxnSpPr>
          <p:cNvPr id="37" name="Straight Arrow Connector 36"/>
          <p:cNvCxnSpPr>
            <a:endCxn id="34" idx="7"/>
          </p:cNvCxnSpPr>
          <p:nvPr/>
        </p:nvCxnSpPr>
        <p:spPr>
          <a:xfrm rot="16200000" flipH="1">
            <a:off x="2318544" y="2482056"/>
            <a:ext cx="866775" cy="474663"/>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65700" y="34544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rot="19080243">
            <a:off x="4414838" y="2752725"/>
            <a:ext cx="2236787" cy="1008063"/>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Arrow Connector 40"/>
          <p:cNvCxnSpPr>
            <a:endCxn id="10" idx="2"/>
          </p:cNvCxnSpPr>
          <p:nvPr/>
        </p:nvCxnSpPr>
        <p:spPr>
          <a:xfrm>
            <a:off x="3124200" y="36576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1"/>
          </p:cNvCxnSpPr>
          <p:nvPr/>
        </p:nvCxnSpPr>
        <p:spPr>
          <a:xfrm flipV="1">
            <a:off x="4191000" y="3606800"/>
            <a:ext cx="774700" cy="50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4"/>
            <a:endCxn id="36" idx="0"/>
          </p:cNvCxnSpPr>
          <p:nvPr/>
        </p:nvCxnSpPr>
        <p:spPr>
          <a:xfrm rot="16200000" flipH="1">
            <a:off x="4857750" y="3194050"/>
            <a:ext cx="508000" cy="12700"/>
          </a:xfrm>
          <a:prstGeom prst="straightConnector1">
            <a:avLst/>
          </a:prstGeom>
          <a:ln w="254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3"/>
            <a:endCxn id="36" idx="3"/>
          </p:cNvCxnSpPr>
          <p:nvPr/>
        </p:nvCxnSpPr>
        <p:spPr>
          <a:xfrm rot="5400000">
            <a:off x="5403850" y="2778125"/>
            <a:ext cx="695325" cy="962025"/>
          </a:xfrm>
          <a:prstGeom prst="straightConnector1">
            <a:avLst/>
          </a:prstGeom>
          <a:ln w="254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657600" y="1752600"/>
            <a:ext cx="133985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r>
              <a:rPr lang="en-US" sz="1200" dirty="0">
                <a:latin typeface="+mj-lt"/>
              </a:rPr>
              <a:t>1</a:t>
            </a:r>
          </a:p>
        </p:txBody>
      </p:sp>
      <p:cxnSp>
        <p:nvCxnSpPr>
          <p:cNvPr id="52" name="Straight Arrow Connector 51"/>
          <p:cNvCxnSpPr/>
          <p:nvPr/>
        </p:nvCxnSpPr>
        <p:spPr>
          <a:xfrm rot="16200000" flipH="1">
            <a:off x="4152900" y="2324100"/>
            <a:ext cx="1066800" cy="53340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5448300" y="2400300"/>
            <a:ext cx="1219200" cy="685800"/>
          </a:xfrm>
          <a:prstGeom prst="ellipse">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TextBox 54"/>
          <p:cNvSpPr txBox="1"/>
          <p:nvPr/>
        </p:nvSpPr>
        <p:spPr>
          <a:xfrm>
            <a:off x="5410200" y="1676400"/>
            <a:ext cx="2027238" cy="276225"/>
          </a:xfrm>
          <a:prstGeom prst="rect">
            <a:avLst/>
          </a:prstGeom>
          <a:noFill/>
        </p:spPr>
        <p:txBody>
          <a:bodyPr wrap="none">
            <a:spAutoFit/>
          </a:bodyPr>
          <a:lstStyle/>
          <a:p>
            <a:pPr>
              <a:defRPr/>
            </a:pPr>
            <a:r>
              <a:rPr lang="en-US" sz="1200" dirty="0">
                <a:latin typeface="+mj-lt"/>
              </a:rPr>
              <a:t>Updated Estimate at </a:t>
            </a:r>
            <a:r>
              <a:rPr lang="en-US" sz="1200" i="1" dirty="0">
                <a:latin typeface="+mj-lt"/>
              </a:rPr>
              <a:t>t+</a:t>
            </a:r>
            <a:r>
              <a:rPr lang="en-US" sz="1200" dirty="0">
                <a:latin typeface="+mj-lt"/>
              </a:rPr>
              <a:t>1</a:t>
            </a:r>
          </a:p>
        </p:txBody>
      </p:sp>
      <p:cxnSp>
        <p:nvCxnSpPr>
          <p:cNvPr id="57" name="Straight Arrow Connector 56"/>
          <p:cNvCxnSpPr>
            <a:stCxn id="55" idx="2"/>
          </p:cNvCxnSpPr>
          <p:nvPr/>
        </p:nvCxnSpPr>
        <p:spPr>
          <a:xfrm rot="5400000">
            <a:off x="6179344" y="2021681"/>
            <a:ext cx="312738" cy="17462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21400" y="27051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hape 44"/>
          <p:cNvCxnSpPr>
            <a:endCxn id="43" idx="1"/>
          </p:cNvCxnSpPr>
          <p:nvPr/>
        </p:nvCxnSpPr>
        <p:spPr>
          <a:xfrm flipV="1">
            <a:off x="5221288" y="2857500"/>
            <a:ext cx="900112" cy="622300"/>
          </a:xfrm>
          <a:prstGeom prst="curvedConnector3">
            <a:avLst>
              <a:gd name="adj1" fmla="val 1567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5884" name="Group 43"/>
          <p:cNvGrpSpPr>
            <a:grpSpLocks/>
          </p:cNvGrpSpPr>
          <p:nvPr/>
        </p:nvGrpSpPr>
        <p:grpSpPr bwMode="auto">
          <a:xfrm>
            <a:off x="4711700" y="3365500"/>
            <a:ext cx="228600" cy="228600"/>
            <a:chOff x="482958" y="3771363"/>
            <a:chExt cx="228600" cy="228600"/>
          </a:xfrm>
        </p:grpSpPr>
        <p:sp>
          <p:nvSpPr>
            <p:cNvPr id="47" name="Oval 46"/>
            <p:cNvSpPr/>
            <p:nvPr/>
          </p:nvSpPr>
          <p:spPr>
            <a:xfrm>
              <a:off x="533758" y="3809463"/>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482958" y="3771363"/>
              <a:ext cx="228600" cy="22860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0" name="Title 2"/>
          <p:cNvSpPr>
            <a:spLocks noGrp="1"/>
          </p:cNvSpPr>
          <p:nvPr>
            <p:ph type="title"/>
          </p:nvPr>
        </p:nvSpPr>
        <p:spPr>
          <a:xfrm>
            <a:off x="571500" y="548680"/>
            <a:ext cx="8686800" cy="990600"/>
          </a:xfrm>
        </p:spPr>
        <p:txBody>
          <a:bodyPr>
            <a:normAutofit fontScale="90000"/>
          </a:bodyPr>
          <a:lstStyle/>
          <a:p>
            <a:r>
              <a:rPr lang="en-AU" dirty="0"/>
              <a:t>Scenario of Tracking Target (</a:t>
            </a:r>
            <a:r>
              <a:rPr lang="en-AU" dirty="0" err="1"/>
              <a:t>contd</a:t>
            </a:r>
            <a:r>
              <a:rPr lang="en-AU" dirty="0"/>
              <a:t>…)</a:t>
            </a:r>
            <a:br>
              <a:rPr lang="en-AU" dirty="0"/>
            </a:br>
            <a:endParaRPr lang="en-AU" dirty="0"/>
          </a:p>
        </p:txBody>
      </p:sp>
      <p:sp>
        <p:nvSpPr>
          <p:cNvPr id="2" name="Footer Placeholder 1"/>
          <p:cNvSpPr>
            <a:spLocks noGrp="1"/>
          </p:cNvSpPr>
          <p:nvPr>
            <p:ph type="ftr" sz="quarter" idx="11"/>
          </p:nvPr>
        </p:nvSpPr>
        <p:spPr/>
        <p:txBody>
          <a:bodyPr/>
          <a:lstStyle/>
          <a:p>
            <a:r>
              <a:rPr lang="en-US" smtClean="0"/>
              <a:t>12th IEEE International Conference on WiMob 2016</a:t>
            </a:r>
            <a:endParaRPr lang="en-AU"/>
          </a:p>
        </p:txBody>
      </p:sp>
      <p:sp>
        <p:nvSpPr>
          <p:cNvPr id="3" name="Slide Number Placeholder 2"/>
          <p:cNvSpPr>
            <a:spLocks noGrp="1"/>
          </p:cNvSpPr>
          <p:nvPr>
            <p:ph type="sldNum" sz="quarter" idx="12"/>
          </p:nvPr>
        </p:nvSpPr>
        <p:spPr/>
        <p:txBody>
          <a:bodyPr/>
          <a:lstStyle/>
          <a:p>
            <a:fld id="{B22A2960-2C16-4AC4-BD1D-EB9F791383E4}" type="slidenum">
              <a:rPr lang="en-AU" smtClean="0"/>
              <a:pPr/>
              <a:t>16</a:t>
            </a:fld>
            <a:endParaRPr lang="en-AU"/>
          </a:p>
        </p:txBody>
      </p:sp>
      <p:sp>
        <p:nvSpPr>
          <p:cNvPr id="4" name="Date Placeholder 3"/>
          <p:cNvSpPr>
            <a:spLocks noGrp="1"/>
          </p:cNvSpPr>
          <p:nvPr>
            <p:ph type="dt" sz="half" idx="10"/>
          </p:nvPr>
        </p:nvSpPr>
        <p:spPr/>
        <p:txBody>
          <a:bodyPr/>
          <a:lstStyle/>
          <a:p>
            <a:fld id="{DFFC1681-CBBE-474C-A786-CF9F14EDADF8}" type="datetime1">
              <a:rPr lang="en-AU" smtClean="0"/>
              <a:pPr/>
              <a:t>16/10/2016</a:t>
            </a:fld>
            <a:endParaRPr lang="en-AU"/>
          </a:p>
        </p:txBody>
      </p:sp>
    </p:spTree>
    <p:extLst>
      <p:ext uri="{BB962C8B-B14F-4D97-AF65-F5344CB8AC3E}">
        <p14:creationId xmlns="" xmlns:p14="http://schemas.microsoft.com/office/powerpoint/2010/main" val="1391560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Box 5"/>
          <p:cNvSpPr txBox="1">
            <a:spLocks noChangeArrowheads="1"/>
          </p:cNvSpPr>
          <p:nvPr/>
        </p:nvSpPr>
        <p:spPr bwMode="auto">
          <a:xfrm>
            <a:off x="3200400" y="5867400"/>
            <a:ext cx="27283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smtClean="0">
                <a:latin typeface="Times New Roman" pitchFamily="18" charset="0"/>
                <a:cs typeface="Times New Roman" pitchFamily="18" charset="0"/>
              </a:rPr>
              <a:t> A Tracking Framework   </a:t>
            </a:r>
            <a:endParaRPr lang="en-US" altLang="en-US" dirty="0">
              <a:latin typeface="Times New Roman" pitchFamily="18" charset="0"/>
              <a:cs typeface="Times New Roman" pitchFamily="18" charset="0"/>
            </a:endParaRPr>
          </a:p>
        </p:txBody>
      </p:sp>
      <p:sp>
        <p:nvSpPr>
          <p:cNvPr id="7" name="Rectangle 6"/>
          <p:cNvSpPr/>
          <p:nvPr/>
        </p:nvSpPr>
        <p:spPr>
          <a:xfrm>
            <a:off x="1752600" y="1676400"/>
            <a:ext cx="5791200" cy="4191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95600" y="35814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38600" y="35814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054600" y="35433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248400" y="35052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962400" y="2835275"/>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029200" y="2794000"/>
            <a:ext cx="152400" cy="152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210300" y="2781300"/>
            <a:ext cx="152400" cy="152400"/>
          </a:xfrm>
          <a:prstGeom prst="ellipse">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273300" y="3049588"/>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363913" y="3048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4196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613400" y="29718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147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4704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562600" y="2286000"/>
            <a:ext cx="1371600" cy="1219200"/>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590800" y="3733800"/>
            <a:ext cx="350838" cy="369888"/>
          </a:xfrm>
          <a:prstGeom prst="rect">
            <a:avLst/>
          </a:prstGeom>
          <a:noFill/>
          <a:effectLst>
            <a:outerShdw blurRad="50800" dist="50800" dir="5400000" algn="ctr" rotWithShape="0">
              <a:srgbClr val="000000">
                <a:alpha val="0"/>
              </a:srgbClr>
            </a:outerShdw>
          </a:effectLst>
        </p:spPr>
        <p:txBody>
          <a:bodyPr wrap="none">
            <a:spAutoFit/>
          </a:bodyPr>
          <a:lstStyle/>
          <a:p>
            <a:pPr>
              <a:defRPr/>
            </a:pPr>
            <a:r>
              <a:rPr lang="en-US" b="1" dirty="0">
                <a:solidFill>
                  <a:srgbClr val="002060"/>
                </a:solidFill>
              </a:rPr>
              <a:t>A</a:t>
            </a:r>
          </a:p>
        </p:txBody>
      </p:sp>
      <p:sp>
        <p:nvSpPr>
          <p:cNvPr id="36885" name="TextBox 25"/>
          <p:cNvSpPr txBox="1">
            <a:spLocks noChangeArrowheads="1"/>
          </p:cNvSpPr>
          <p:nvPr/>
        </p:nvSpPr>
        <p:spPr bwMode="auto">
          <a:xfrm>
            <a:off x="3924300" y="36703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D</a:t>
            </a:r>
          </a:p>
        </p:txBody>
      </p:sp>
      <p:sp>
        <p:nvSpPr>
          <p:cNvPr id="36886" name="TextBox 27"/>
          <p:cNvSpPr txBox="1">
            <a:spLocks noChangeArrowheads="1"/>
          </p:cNvSpPr>
          <p:nvPr/>
        </p:nvSpPr>
        <p:spPr bwMode="auto">
          <a:xfrm>
            <a:off x="5029200" y="3733800"/>
            <a:ext cx="3508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B</a:t>
            </a:r>
          </a:p>
        </p:txBody>
      </p:sp>
      <p:sp>
        <p:nvSpPr>
          <p:cNvPr id="36887" name="TextBox 28"/>
          <p:cNvSpPr txBox="1">
            <a:spLocks noChangeArrowheads="1"/>
          </p:cNvSpPr>
          <p:nvPr/>
        </p:nvSpPr>
        <p:spPr bwMode="auto">
          <a:xfrm>
            <a:off x="6172200" y="3594100"/>
            <a:ext cx="338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E</a:t>
            </a:r>
          </a:p>
        </p:txBody>
      </p:sp>
      <p:sp>
        <p:nvSpPr>
          <p:cNvPr id="36888" name="TextBox 29"/>
          <p:cNvSpPr txBox="1">
            <a:spLocks noChangeArrowheads="1"/>
          </p:cNvSpPr>
          <p:nvPr/>
        </p:nvSpPr>
        <p:spPr bwMode="auto">
          <a:xfrm>
            <a:off x="6362700" y="2590800"/>
            <a:ext cx="3143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C</a:t>
            </a:r>
          </a:p>
        </p:txBody>
      </p:sp>
      <p:sp>
        <p:nvSpPr>
          <p:cNvPr id="36889" name="TextBox 30"/>
          <p:cNvSpPr txBox="1">
            <a:spLocks noChangeArrowheads="1"/>
          </p:cNvSpPr>
          <p:nvPr/>
        </p:nvSpPr>
        <p:spPr bwMode="auto">
          <a:xfrm>
            <a:off x="4978400" y="2487613"/>
            <a:ext cx="325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F</a:t>
            </a:r>
          </a:p>
        </p:txBody>
      </p:sp>
      <p:sp>
        <p:nvSpPr>
          <p:cNvPr id="36890" name="TextBox 31"/>
          <p:cNvSpPr txBox="1">
            <a:spLocks noChangeArrowheads="1"/>
          </p:cNvSpPr>
          <p:nvPr/>
        </p:nvSpPr>
        <p:spPr bwMode="auto">
          <a:xfrm>
            <a:off x="3886200" y="2514600"/>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2060"/>
                </a:solidFill>
              </a:rPr>
              <a:t>G</a:t>
            </a:r>
          </a:p>
        </p:txBody>
      </p:sp>
      <p:sp>
        <p:nvSpPr>
          <p:cNvPr id="33" name="Rectangle 32"/>
          <p:cNvSpPr/>
          <p:nvPr/>
        </p:nvSpPr>
        <p:spPr>
          <a:xfrm>
            <a:off x="2819400" y="35052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rot="19080243">
            <a:off x="2243138" y="3284538"/>
            <a:ext cx="1166812" cy="60960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1905000" y="1981200"/>
            <a:ext cx="115570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p>
        </p:txBody>
      </p:sp>
      <p:cxnSp>
        <p:nvCxnSpPr>
          <p:cNvPr id="37" name="Straight Arrow Connector 36"/>
          <p:cNvCxnSpPr>
            <a:endCxn id="34" idx="7"/>
          </p:cNvCxnSpPr>
          <p:nvPr/>
        </p:nvCxnSpPr>
        <p:spPr>
          <a:xfrm rot="16200000" flipH="1">
            <a:off x="2318544" y="2482056"/>
            <a:ext cx="866775" cy="474663"/>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65700" y="34544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rot="19080243">
            <a:off x="4414838" y="2752725"/>
            <a:ext cx="2236787" cy="1008063"/>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Arrow Connector 40"/>
          <p:cNvCxnSpPr>
            <a:endCxn id="10" idx="2"/>
          </p:cNvCxnSpPr>
          <p:nvPr/>
        </p:nvCxnSpPr>
        <p:spPr>
          <a:xfrm>
            <a:off x="3124200" y="36576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1"/>
          </p:cNvCxnSpPr>
          <p:nvPr/>
        </p:nvCxnSpPr>
        <p:spPr>
          <a:xfrm flipV="1">
            <a:off x="4191000" y="3606800"/>
            <a:ext cx="774700" cy="50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4"/>
            <a:endCxn id="36" idx="0"/>
          </p:cNvCxnSpPr>
          <p:nvPr/>
        </p:nvCxnSpPr>
        <p:spPr>
          <a:xfrm rot="16200000" flipH="1">
            <a:off x="4857750" y="3194050"/>
            <a:ext cx="508000" cy="12700"/>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3"/>
            <a:endCxn id="36" idx="3"/>
          </p:cNvCxnSpPr>
          <p:nvPr/>
        </p:nvCxnSpPr>
        <p:spPr>
          <a:xfrm rot="5400000">
            <a:off x="5403850" y="2778125"/>
            <a:ext cx="695325" cy="962025"/>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657600" y="1752600"/>
            <a:ext cx="1339850" cy="276225"/>
          </a:xfrm>
          <a:prstGeom prst="rect">
            <a:avLst/>
          </a:prstGeom>
          <a:noFill/>
        </p:spPr>
        <p:txBody>
          <a:bodyPr wrap="none">
            <a:spAutoFit/>
          </a:bodyPr>
          <a:lstStyle/>
          <a:p>
            <a:pPr>
              <a:defRPr/>
            </a:pPr>
            <a:r>
              <a:rPr lang="en-US" sz="1200" dirty="0">
                <a:latin typeface="+mj-lt"/>
              </a:rPr>
              <a:t>Estimate at </a:t>
            </a:r>
            <a:r>
              <a:rPr lang="en-US" sz="1200" i="1" dirty="0">
                <a:latin typeface="+mj-lt"/>
              </a:rPr>
              <a:t>t+</a:t>
            </a:r>
            <a:r>
              <a:rPr lang="en-US" sz="1200" dirty="0">
                <a:latin typeface="+mj-lt"/>
              </a:rPr>
              <a:t>1</a:t>
            </a:r>
          </a:p>
        </p:txBody>
      </p:sp>
      <p:cxnSp>
        <p:nvCxnSpPr>
          <p:cNvPr id="52" name="Straight Arrow Connector 51"/>
          <p:cNvCxnSpPr/>
          <p:nvPr/>
        </p:nvCxnSpPr>
        <p:spPr>
          <a:xfrm rot="16200000" flipH="1">
            <a:off x="4152900" y="2324100"/>
            <a:ext cx="1066800" cy="53340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5448300" y="2400300"/>
            <a:ext cx="1219200" cy="685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TextBox 54"/>
          <p:cNvSpPr txBox="1"/>
          <p:nvPr/>
        </p:nvSpPr>
        <p:spPr>
          <a:xfrm>
            <a:off x="5410200" y="1676400"/>
            <a:ext cx="2027238" cy="276225"/>
          </a:xfrm>
          <a:prstGeom prst="rect">
            <a:avLst/>
          </a:prstGeom>
          <a:noFill/>
        </p:spPr>
        <p:txBody>
          <a:bodyPr wrap="none">
            <a:spAutoFit/>
          </a:bodyPr>
          <a:lstStyle/>
          <a:p>
            <a:pPr>
              <a:defRPr/>
            </a:pPr>
            <a:r>
              <a:rPr lang="en-US" sz="1200" dirty="0">
                <a:latin typeface="+mj-lt"/>
              </a:rPr>
              <a:t>Updated Estimate at </a:t>
            </a:r>
            <a:r>
              <a:rPr lang="en-US" sz="1200" i="1" dirty="0">
                <a:latin typeface="+mj-lt"/>
              </a:rPr>
              <a:t>t+</a:t>
            </a:r>
            <a:r>
              <a:rPr lang="en-US" sz="1200" dirty="0">
                <a:latin typeface="+mj-lt"/>
              </a:rPr>
              <a:t>1</a:t>
            </a:r>
          </a:p>
        </p:txBody>
      </p:sp>
      <p:cxnSp>
        <p:nvCxnSpPr>
          <p:cNvPr id="57" name="Straight Arrow Connector 56"/>
          <p:cNvCxnSpPr>
            <a:stCxn id="55" idx="2"/>
          </p:cNvCxnSpPr>
          <p:nvPr/>
        </p:nvCxnSpPr>
        <p:spPr>
          <a:xfrm rot="5400000">
            <a:off x="6179344" y="2021681"/>
            <a:ext cx="312738" cy="17462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21400" y="2705100"/>
            <a:ext cx="304800" cy="304800"/>
          </a:xfrm>
          <a:prstGeom prst="rect">
            <a:avLst/>
          </a:prstGeom>
          <a:no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hape 44"/>
          <p:cNvCxnSpPr>
            <a:endCxn id="43" idx="1"/>
          </p:cNvCxnSpPr>
          <p:nvPr/>
        </p:nvCxnSpPr>
        <p:spPr>
          <a:xfrm flipV="1">
            <a:off x="5221288" y="2857500"/>
            <a:ext cx="900112" cy="622300"/>
          </a:xfrm>
          <a:prstGeom prst="curvedConnector3">
            <a:avLst>
              <a:gd name="adj1" fmla="val 1567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90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14600" y="4495800"/>
            <a:ext cx="4600575" cy="131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6909" name="Group 49"/>
          <p:cNvGrpSpPr>
            <a:grpSpLocks/>
          </p:cNvGrpSpPr>
          <p:nvPr/>
        </p:nvGrpSpPr>
        <p:grpSpPr bwMode="auto">
          <a:xfrm>
            <a:off x="5867400" y="2514600"/>
            <a:ext cx="228600" cy="228600"/>
            <a:chOff x="482958" y="3771363"/>
            <a:chExt cx="228600" cy="228600"/>
          </a:xfrm>
        </p:grpSpPr>
        <p:sp>
          <p:nvSpPr>
            <p:cNvPr id="47" name="Oval 46"/>
            <p:cNvSpPr/>
            <p:nvPr/>
          </p:nvSpPr>
          <p:spPr>
            <a:xfrm>
              <a:off x="533758" y="3809463"/>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482958" y="3771363"/>
              <a:ext cx="228600" cy="22860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0" name="Title 2"/>
          <p:cNvSpPr>
            <a:spLocks noGrp="1"/>
          </p:cNvSpPr>
          <p:nvPr>
            <p:ph type="title"/>
          </p:nvPr>
        </p:nvSpPr>
        <p:spPr/>
        <p:txBody>
          <a:bodyPr>
            <a:normAutofit fontScale="90000"/>
          </a:bodyPr>
          <a:lstStyle/>
          <a:p>
            <a:r>
              <a:rPr lang="en-AU" dirty="0"/>
              <a:t>Scenario of Tracking Target (</a:t>
            </a:r>
            <a:r>
              <a:rPr lang="en-AU" dirty="0" err="1"/>
              <a:t>contd</a:t>
            </a:r>
            <a:r>
              <a:rPr lang="en-AU" dirty="0"/>
              <a:t>…)</a:t>
            </a:r>
            <a:br>
              <a:rPr lang="en-AU" dirty="0"/>
            </a:b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4" name="Slide Number Placeholder 3"/>
          <p:cNvSpPr>
            <a:spLocks noGrp="1"/>
          </p:cNvSpPr>
          <p:nvPr>
            <p:ph type="sldNum" sz="quarter" idx="12"/>
          </p:nvPr>
        </p:nvSpPr>
        <p:spPr/>
        <p:txBody>
          <a:bodyPr/>
          <a:lstStyle/>
          <a:p>
            <a:fld id="{B22A2960-2C16-4AC4-BD1D-EB9F791383E4}" type="slidenum">
              <a:rPr lang="en-AU" smtClean="0"/>
              <a:pPr/>
              <a:t>17</a:t>
            </a:fld>
            <a:endParaRPr lang="en-AU"/>
          </a:p>
        </p:txBody>
      </p:sp>
      <p:sp>
        <p:nvSpPr>
          <p:cNvPr id="5" name="Date Placeholder 4"/>
          <p:cNvSpPr>
            <a:spLocks noGrp="1"/>
          </p:cNvSpPr>
          <p:nvPr>
            <p:ph type="dt" sz="half" idx="10"/>
          </p:nvPr>
        </p:nvSpPr>
        <p:spPr/>
        <p:txBody>
          <a:bodyPr/>
          <a:lstStyle/>
          <a:p>
            <a:fld id="{0684B1D8-5E1F-4922-A49B-14BFFF8F772E}" type="datetime1">
              <a:rPr lang="en-AU" smtClean="0"/>
              <a:pPr/>
              <a:t>16/10/2016</a:t>
            </a:fld>
            <a:endParaRPr lang="en-AU"/>
          </a:p>
        </p:txBody>
      </p:sp>
    </p:spTree>
    <p:extLst>
      <p:ext uri="{BB962C8B-B14F-4D97-AF65-F5344CB8AC3E}">
        <p14:creationId xmlns="" xmlns:p14="http://schemas.microsoft.com/office/powerpoint/2010/main" val="168859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23" y="476672"/>
            <a:ext cx="8839200" cy="609600"/>
          </a:xfrm>
        </p:spPr>
        <p:txBody>
          <a:bodyPr>
            <a:normAutofit fontScale="90000"/>
          </a:bodyPr>
          <a:lstStyle/>
          <a:p>
            <a:pPr>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sz="3800" b="1" dirty="0" smtClean="0"/>
              <a:t>Energy-</a:t>
            </a:r>
            <a:r>
              <a:rPr lang="en-US" sz="3800" b="1" dirty="0" err="1" smtClean="0"/>
              <a:t>AwareTarget</a:t>
            </a:r>
            <a:r>
              <a:rPr lang="en-US" sz="3800" b="1" dirty="0" smtClean="0"/>
              <a:t> </a:t>
            </a:r>
            <a:r>
              <a:rPr lang="en-US" sz="3800" b="1" dirty="0" smtClean="0"/>
              <a:t>Tracking Methodology </a:t>
            </a:r>
            <a:r>
              <a:rPr lang="en-US" b="1" dirty="0" smtClean="0"/>
              <a:t/>
            </a:r>
            <a:br>
              <a:rPr lang="en-US" b="1" dirty="0" smtClean="0"/>
            </a:br>
            <a:r>
              <a:rPr lang="en-US" b="1" dirty="0" smtClean="0"/>
              <a:t/>
            </a:r>
            <a:br>
              <a:rPr lang="en-US" b="1" dirty="0" smtClean="0"/>
            </a:br>
            <a:endParaRPr lang="en-US" dirty="0"/>
          </a:p>
        </p:txBody>
      </p:sp>
      <p:sp>
        <p:nvSpPr>
          <p:cNvPr id="37892" name="Content Placeholder 4"/>
          <p:cNvSpPr>
            <a:spLocks noGrp="1"/>
          </p:cNvSpPr>
          <p:nvPr>
            <p:ph sz="quarter" idx="1"/>
          </p:nvPr>
        </p:nvSpPr>
        <p:spPr>
          <a:xfrm>
            <a:off x="457200" y="1484784"/>
            <a:ext cx="8229600" cy="4671541"/>
          </a:xfrm>
        </p:spPr>
        <p:txBody>
          <a:bodyPr>
            <a:normAutofit/>
          </a:bodyPr>
          <a:lstStyle/>
          <a:p>
            <a:r>
              <a:rPr lang="en-US" altLang="en-US" dirty="0" smtClean="0">
                <a:latin typeface="Times New Roman" pitchFamily="18" charset="0"/>
                <a:cs typeface="Times New Roman" pitchFamily="18" charset="0"/>
              </a:rPr>
              <a:t>Our proposed tracking technique (</a:t>
            </a:r>
            <a:r>
              <a:rPr lang="en-US" altLang="en-US" b="1" i="1" dirty="0" smtClean="0">
                <a:latin typeface="Times New Roman" pitchFamily="18" charset="0"/>
                <a:cs typeface="Times New Roman" pitchFamily="18" charset="0"/>
              </a:rPr>
              <a:t>ETRACK</a:t>
            </a:r>
            <a:r>
              <a:rPr lang="en-US" altLang="en-US" b="1"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consists of the following  major </a:t>
            </a:r>
          </a:p>
          <a:p>
            <a:pPr lvl="1"/>
            <a:r>
              <a:rPr lang="en-US" altLang="en-US" b="1" dirty="0" smtClean="0">
                <a:solidFill>
                  <a:schemeClr val="tx1"/>
                </a:solidFill>
                <a:latin typeface="Times New Roman" pitchFamily="18" charset="0"/>
                <a:cs typeface="Times New Roman" pitchFamily="18" charset="0"/>
              </a:rPr>
              <a:t>Step 1: </a:t>
            </a:r>
            <a:r>
              <a:rPr lang="en-US" altLang="en-US" dirty="0" smtClean="0">
                <a:solidFill>
                  <a:schemeClr val="tx1"/>
                </a:solidFill>
                <a:latin typeface="Times New Roman" pitchFamily="18" charset="0"/>
                <a:cs typeface="Times New Roman" pitchFamily="18" charset="0"/>
              </a:rPr>
              <a:t>Selection of the </a:t>
            </a:r>
            <a:r>
              <a:rPr lang="en-US" altLang="en-US" i="1" dirty="0" smtClean="0">
                <a:solidFill>
                  <a:schemeClr val="tx1"/>
                </a:solidFill>
                <a:latin typeface="Times New Roman" pitchFamily="18" charset="0"/>
                <a:cs typeface="Times New Roman" pitchFamily="18" charset="0"/>
              </a:rPr>
              <a:t>PN</a:t>
            </a:r>
            <a:r>
              <a:rPr lang="en-US" altLang="en-US" dirty="0" smtClean="0">
                <a:solidFill>
                  <a:schemeClr val="tx1"/>
                </a:solidFill>
                <a:latin typeface="Times New Roman" pitchFamily="18" charset="0"/>
                <a:cs typeface="Times New Roman" pitchFamily="18" charset="0"/>
              </a:rPr>
              <a:t> </a:t>
            </a:r>
          </a:p>
          <a:p>
            <a:pPr lvl="1"/>
            <a:endParaRPr lang="en-US" altLang="en-US" b="1" dirty="0" smtClean="0">
              <a:solidFill>
                <a:schemeClr val="tx1"/>
              </a:solidFill>
              <a:latin typeface="Times New Roman" pitchFamily="18" charset="0"/>
              <a:cs typeface="Times New Roman" pitchFamily="18" charset="0"/>
            </a:endParaRPr>
          </a:p>
          <a:p>
            <a:pPr lvl="1"/>
            <a:r>
              <a:rPr lang="en-US" altLang="en-US" b="1" dirty="0" smtClean="0">
                <a:solidFill>
                  <a:schemeClr val="tx1"/>
                </a:solidFill>
                <a:latin typeface="Times New Roman" pitchFamily="18" charset="0"/>
                <a:cs typeface="Times New Roman" pitchFamily="18" charset="0"/>
              </a:rPr>
              <a:t>Step 2</a:t>
            </a:r>
            <a:r>
              <a:rPr lang="en-US" altLang="en-US" dirty="0" smtClean="0">
                <a:solidFill>
                  <a:schemeClr val="tx1"/>
                </a:solidFill>
                <a:latin typeface="Times New Roman" pitchFamily="18" charset="0"/>
                <a:cs typeface="Times New Roman" pitchFamily="18" charset="0"/>
              </a:rPr>
              <a:t> : Selection of </a:t>
            </a:r>
            <a:r>
              <a:rPr lang="en-US" altLang="en-US" i="1" dirty="0" smtClean="0">
                <a:solidFill>
                  <a:schemeClr val="tx1"/>
                </a:solidFill>
                <a:latin typeface="Times New Roman" pitchFamily="18" charset="0"/>
                <a:cs typeface="Times New Roman" pitchFamily="18" charset="0"/>
              </a:rPr>
              <a:t>WNs</a:t>
            </a:r>
            <a:r>
              <a:rPr lang="en-US" altLang="en-US" dirty="0" smtClean="0">
                <a:solidFill>
                  <a:schemeClr val="tx1"/>
                </a:solidFill>
                <a:latin typeface="Times New Roman" pitchFamily="18" charset="0"/>
                <a:cs typeface="Times New Roman" pitchFamily="18" charset="0"/>
              </a:rPr>
              <a:t> </a:t>
            </a:r>
          </a:p>
          <a:p>
            <a:pPr lvl="1"/>
            <a:endParaRPr lang="en-US" altLang="en-US" b="1" dirty="0" smtClean="0">
              <a:solidFill>
                <a:schemeClr val="tx1"/>
              </a:solidFill>
              <a:latin typeface="Times New Roman" pitchFamily="18" charset="0"/>
              <a:cs typeface="Times New Roman" pitchFamily="18" charset="0"/>
            </a:endParaRPr>
          </a:p>
          <a:p>
            <a:pPr lvl="1"/>
            <a:r>
              <a:rPr lang="en-US" altLang="en-US" b="1" dirty="0" smtClean="0">
                <a:solidFill>
                  <a:schemeClr val="tx1"/>
                </a:solidFill>
                <a:latin typeface="Times New Roman" pitchFamily="18" charset="0"/>
                <a:cs typeface="Times New Roman" pitchFamily="18" charset="0"/>
              </a:rPr>
              <a:t>Step 3: </a:t>
            </a:r>
            <a:r>
              <a:rPr lang="en-US" altLang="en-US" dirty="0" smtClean="0">
                <a:solidFill>
                  <a:schemeClr val="tx1"/>
                </a:solidFill>
                <a:latin typeface="Times New Roman" pitchFamily="18" charset="0"/>
                <a:cs typeface="Times New Roman" pitchFamily="18" charset="0"/>
              </a:rPr>
              <a:t>Target location estimation by </a:t>
            </a:r>
            <a:r>
              <a:rPr lang="en-US" altLang="en-US" i="1" dirty="0" smtClean="0">
                <a:solidFill>
                  <a:schemeClr val="tx1"/>
                </a:solidFill>
                <a:latin typeface="Times New Roman" pitchFamily="18" charset="0"/>
                <a:cs typeface="Times New Roman" pitchFamily="18" charset="0"/>
              </a:rPr>
              <a:t>WN</a:t>
            </a:r>
            <a:r>
              <a:rPr lang="en-US" altLang="en-US" dirty="0" smtClean="0">
                <a:solidFill>
                  <a:schemeClr val="tx1"/>
                </a:solidFill>
                <a:latin typeface="Times New Roman" pitchFamily="18" charset="0"/>
                <a:cs typeface="Times New Roman" pitchFamily="18" charset="0"/>
              </a:rPr>
              <a:t>s</a:t>
            </a:r>
          </a:p>
          <a:p>
            <a:pPr lvl="1"/>
            <a:endParaRPr lang="en-US" altLang="en-US" b="1" dirty="0" smtClean="0">
              <a:solidFill>
                <a:schemeClr val="tx1"/>
              </a:solidFill>
              <a:latin typeface="Times New Roman" pitchFamily="18" charset="0"/>
              <a:cs typeface="Times New Roman" pitchFamily="18" charset="0"/>
            </a:endParaRPr>
          </a:p>
          <a:p>
            <a:pPr lvl="1"/>
            <a:r>
              <a:rPr lang="en-US" altLang="en-US" b="1" dirty="0" smtClean="0">
                <a:solidFill>
                  <a:schemeClr val="tx1"/>
                </a:solidFill>
                <a:latin typeface="Times New Roman" pitchFamily="18" charset="0"/>
                <a:cs typeface="Times New Roman" pitchFamily="18" charset="0"/>
              </a:rPr>
              <a:t>Step 4: </a:t>
            </a:r>
            <a:r>
              <a:rPr lang="en-US" altLang="en-US" i="1" dirty="0" smtClean="0">
                <a:solidFill>
                  <a:schemeClr val="tx1"/>
                </a:solidFill>
                <a:latin typeface="Times New Roman" pitchFamily="18" charset="0"/>
                <a:cs typeface="Times New Roman" pitchFamily="18" charset="0"/>
              </a:rPr>
              <a:t>WN</a:t>
            </a:r>
            <a:r>
              <a:rPr lang="en-US" altLang="en-US" dirty="0" smtClean="0">
                <a:solidFill>
                  <a:schemeClr val="tx1"/>
                </a:solidFill>
                <a:latin typeface="Times New Roman" pitchFamily="18" charset="0"/>
                <a:cs typeface="Times New Roman" pitchFamily="18" charset="0"/>
              </a:rPr>
              <a:t>s send their data to the </a:t>
            </a:r>
            <a:r>
              <a:rPr lang="en-US" altLang="en-US" i="1" dirty="0" smtClean="0">
                <a:solidFill>
                  <a:schemeClr val="tx1"/>
                </a:solidFill>
                <a:latin typeface="Times New Roman" pitchFamily="18" charset="0"/>
                <a:cs typeface="Times New Roman" pitchFamily="18" charset="0"/>
              </a:rPr>
              <a:t>PN</a:t>
            </a:r>
          </a:p>
          <a:p>
            <a:pPr lvl="1"/>
            <a:endParaRPr lang="en-US" altLang="en-US" dirty="0" smtClean="0">
              <a:solidFill>
                <a:schemeClr val="tx1"/>
              </a:solidFill>
              <a:latin typeface="Times New Roman" pitchFamily="18" charset="0"/>
              <a:cs typeface="Times New Roman" pitchFamily="18" charset="0"/>
            </a:endParaRPr>
          </a:p>
          <a:p>
            <a:pPr lvl="1"/>
            <a:r>
              <a:rPr lang="en-US" altLang="en-US" b="1" dirty="0" smtClean="0">
                <a:solidFill>
                  <a:schemeClr val="tx1"/>
                </a:solidFill>
                <a:latin typeface="Times New Roman" pitchFamily="18" charset="0"/>
                <a:cs typeface="Times New Roman" pitchFamily="18" charset="0"/>
              </a:rPr>
              <a:t>Step 5: </a:t>
            </a:r>
            <a:r>
              <a:rPr lang="en-US" altLang="en-US" dirty="0" smtClean="0">
                <a:solidFill>
                  <a:schemeClr val="tx1"/>
                </a:solidFill>
                <a:latin typeface="Times New Roman" pitchFamily="18" charset="0"/>
                <a:cs typeface="Times New Roman" pitchFamily="18" charset="0"/>
              </a:rPr>
              <a:t>The</a:t>
            </a:r>
            <a:r>
              <a:rPr lang="en-US" altLang="en-US" b="1" dirty="0" smtClean="0">
                <a:solidFill>
                  <a:schemeClr val="tx1"/>
                </a:solidFill>
                <a:latin typeface="Times New Roman" pitchFamily="18" charset="0"/>
                <a:cs typeface="Times New Roman" pitchFamily="18" charset="0"/>
              </a:rPr>
              <a:t> </a:t>
            </a:r>
            <a:r>
              <a:rPr lang="en-US" altLang="en-US" i="1" dirty="0" smtClean="0">
                <a:solidFill>
                  <a:schemeClr val="tx1"/>
                </a:solidFill>
                <a:latin typeface="Times New Roman" pitchFamily="18" charset="0"/>
                <a:cs typeface="Times New Roman" pitchFamily="18" charset="0"/>
              </a:rPr>
              <a:t>PN </a:t>
            </a:r>
            <a:r>
              <a:rPr lang="en-US" altLang="en-US" dirty="0" smtClean="0">
                <a:solidFill>
                  <a:schemeClr val="tx1"/>
                </a:solidFill>
                <a:latin typeface="Times New Roman" pitchFamily="18" charset="0"/>
                <a:cs typeface="Times New Roman" pitchFamily="18" charset="0"/>
              </a:rPr>
              <a:t>processed the data and forwards to the next </a:t>
            </a:r>
            <a:r>
              <a:rPr lang="en-US" altLang="en-US" i="1" dirty="0" smtClean="0">
                <a:solidFill>
                  <a:schemeClr val="tx1"/>
                </a:solidFill>
                <a:latin typeface="Times New Roman" pitchFamily="18" charset="0"/>
                <a:cs typeface="Times New Roman" pitchFamily="18" charset="0"/>
              </a:rPr>
              <a:t>PN </a:t>
            </a:r>
            <a:r>
              <a:rPr lang="en-US" altLang="en-US" dirty="0" smtClean="0">
                <a:solidFill>
                  <a:schemeClr val="tx1"/>
                </a:solidFill>
                <a:latin typeface="Times New Roman" pitchFamily="18" charset="0"/>
                <a:cs typeface="Times New Roman" pitchFamily="18" charset="0"/>
              </a:rPr>
              <a:t>or to the base station.</a:t>
            </a:r>
            <a:endParaRPr lang="en-US" altLang="en-US" b="1" dirty="0" smtClean="0">
              <a:solidFill>
                <a:schemeClr val="tx1"/>
              </a:solidFill>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pPr>
              <a:buFont typeface="Wingdings 3" pitchFamily="18" charset="2"/>
              <a:buNone/>
            </a:pPr>
            <a:endParaRPr lang="en-US" altLang="en-US"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18</a:t>
            </a:fld>
            <a:endParaRPr lang="en-AU"/>
          </a:p>
        </p:txBody>
      </p:sp>
      <p:sp>
        <p:nvSpPr>
          <p:cNvPr id="6" name="Date Placeholder 5"/>
          <p:cNvSpPr>
            <a:spLocks noGrp="1"/>
          </p:cNvSpPr>
          <p:nvPr>
            <p:ph type="dt" sz="half" idx="10"/>
          </p:nvPr>
        </p:nvSpPr>
        <p:spPr/>
        <p:txBody>
          <a:bodyPr/>
          <a:lstStyle/>
          <a:p>
            <a:fld id="{9FCF026B-E6D4-4AC4-94B8-0B5E9AE31BF1}" type="datetime1">
              <a:rPr lang="en-AU" smtClean="0"/>
              <a:pPr/>
              <a:t>16/10/2016</a:t>
            </a:fld>
            <a:endParaRPr lang="en-AU"/>
          </a:p>
        </p:txBody>
      </p:sp>
    </p:spTree>
    <p:extLst>
      <p:ext uri="{BB962C8B-B14F-4D97-AF65-F5344CB8AC3E}">
        <p14:creationId xmlns="" xmlns:p14="http://schemas.microsoft.com/office/powerpoint/2010/main" val="761982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1219200"/>
            <a:ext cx="8229600" cy="4937125"/>
          </a:xfrm>
        </p:spPr>
        <p:txBody>
          <a:bodyPr>
            <a:normAutofit/>
          </a:bodyPr>
          <a:lstStyle/>
          <a:p>
            <a:pPr algn="just">
              <a:lnSpc>
                <a:spcPct val="110000"/>
              </a:lnSpc>
              <a:buFont typeface="Wingdings 3" pitchFamily="18" charset="2"/>
              <a:buNone/>
              <a:defRPr/>
            </a:pPr>
            <a:r>
              <a:rPr lang="en-US" sz="2400" b="1" dirty="0" smtClean="0">
                <a:solidFill>
                  <a:srgbClr val="002060"/>
                </a:solidFill>
                <a:latin typeface="Times New Roman" pitchFamily="18" charset="0"/>
                <a:cs typeface="Times New Roman" pitchFamily="18" charset="0"/>
              </a:rPr>
              <a:t>Possible </a:t>
            </a:r>
            <a:r>
              <a:rPr lang="en-US" sz="2400" b="1" i="1" dirty="0" smtClean="0">
                <a:solidFill>
                  <a:srgbClr val="002060"/>
                </a:solidFill>
                <a:latin typeface="Times New Roman" pitchFamily="18" charset="0"/>
                <a:cs typeface="Times New Roman" pitchFamily="18" charset="0"/>
              </a:rPr>
              <a:t>Working Nodes (WNs) </a:t>
            </a:r>
            <a:r>
              <a:rPr lang="en-US" sz="2400" b="1" dirty="0" smtClean="0">
                <a:solidFill>
                  <a:srgbClr val="002060"/>
                </a:solidFill>
                <a:latin typeface="Times New Roman" pitchFamily="18" charset="0"/>
                <a:cs typeface="Times New Roman" pitchFamily="18" charset="0"/>
              </a:rPr>
              <a:t>Selection Phase </a:t>
            </a:r>
          </a:p>
          <a:p>
            <a:pPr lvl="1" algn="just">
              <a:lnSpc>
                <a:spcPct val="110000"/>
              </a:lnSpc>
              <a:buFont typeface="Wingdings" panose="05000000000000000000" pitchFamily="2" charset="2"/>
              <a:buChar char="Ø"/>
              <a:defRPr/>
            </a:pPr>
            <a:r>
              <a:rPr lang="en-US" sz="2000" dirty="0" smtClean="0">
                <a:solidFill>
                  <a:srgbClr val="002060"/>
                </a:solidFill>
                <a:latin typeface="Times New Roman" pitchFamily="18" charset="0"/>
                <a:cs typeface="Times New Roman" pitchFamily="18" charset="0"/>
              </a:rPr>
              <a:t> A</a:t>
            </a:r>
            <a:r>
              <a:rPr lang="en-US" sz="2000" dirty="0" smtClean="0">
                <a:latin typeface="Times New Roman" pitchFamily="18" charset="0"/>
                <a:cs typeface="Times New Roman" pitchFamily="18" charset="0"/>
              </a:rPr>
              <a:t> feasible solution is built with </a:t>
            </a:r>
            <a:r>
              <a:rPr lang="en-US" sz="2000" i="1" dirty="0" smtClean="0">
                <a:latin typeface="Times New Roman" pitchFamily="18" charset="0"/>
                <a:cs typeface="Times New Roman" pitchFamily="18" charset="0"/>
              </a:rPr>
              <a:t>WN.</a:t>
            </a:r>
          </a:p>
          <a:p>
            <a:pPr lvl="1" algn="just">
              <a:lnSpc>
                <a:spcPct val="110000"/>
              </a:lnSpc>
              <a:buFont typeface="Wingdings" panose="05000000000000000000" pitchFamily="2" charset="2"/>
              <a:buChar char="Ø"/>
              <a:defRPr/>
            </a:pPr>
            <a:r>
              <a:rPr lang="en-US" dirty="0" smtClean="0">
                <a:solidFill>
                  <a:schemeClr val="tx1"/>
                </a:solidFill>
                <a:latin typeface="Times New Roman" pitchFamily="18" charset="0"/>
                <a:cs typeface="Times New Roman" pitchFamily="18" charset="0"/>
              </a:rPr>
              <a:t> The next </a:t>
            </a:r>
            <a:r>
              <a:rPr lang="en-US" i="1" dirty="0" smtClean="0">
                <a:solidFill>
                  <a:schemeClr val="tx1"/>
                </a:solidFill>
                <a:latin typeface="Times New Roman" pitchFamily="18" charset="0"/>
                <a:cs typeface="Times New Roman" pitchFamily="18" charset="0"/>
              </a:rPr>
              <a:t>WN </a:t>
            </a:r>
            <a:r>
              <a:rPr lang="en-US" dirty="0" smtClean="0">
                <a:solidFill>
                  <a:schemeClr val="tx1"/>
                </a:solidFill>
                <a:latin typeface="Times New Roman" pitchFamily="18" charset="0"/>
                <a:cs typeface="Times New Roman" pitchFamily="18" charset="0"/>
              </a:rPr>
              <a:t>to be added based on a greedy function that measures the near-term benefit of selecting each </a:t>
            </a:r>
            <a:r>
              <a:rPr lang="en-US" i="1" dirty="0" smtClean="0">
                <a:solidFill>
                  <a:schemeClr val="tx1"/>
                </a:solidFill>
                <a:latin typeface="Times New Roman" pitchFamily="18" charset="0"/>
                <a:cs typeface="Times New Roman" pitchFamily="18" charset="0"/>
              </a:rPr>
              <a:t>WN.</a:t>
            </a:r>
          </a:p>
          <a:p>
            <a:pPr lvl="1" algn="just">
              <a:lnSpc>
                <a:spcPct val="110000"/>
              </a:lnSpc>
              <a:buFont typeface="Wingdings" panose="05000000000000000000" pitchFamily="2" charset="2"/>
              <a:buChar char="Ø"/>
              <a:defRPr/>
            </a:pPr>
            <a:r>
              <a:rPr lang="en-US" b="1" i="1" dirty="0" smtClean="0">
                <a:solidFill>
                  <a:srgbClr val="002060"/>
                </a:solidFill>
                <a:latin typeface="Times New Roman" pitchFamily="18" charset="0"/>
                <a:cs typeface="Times New Roman" pitchFamily="18" charset="0"/>
              </a:rPr>
              <a:t> Possible WNs </a:t>
            </a:r>
            <a:r>
              <a:rPr lang="en-US" b="1" i="1" dirty="0" smtClean="0">
                <a:solidFill>
                  <a:srgbClr val="002060"/>
                </a:solidFill>
                <a:latin typeface="Times New Roman" pitchFamily="18" charset="0"/>
                <a:cs typeface="Times New Roman" pitchFamily="18" charset="0"/>
              </a:rPr>
              <a:t> </a:t>
            </a:r>
            <a:r>
              <a:rPr lang="en-US" b="1" i="1" dirty="0" smtClean="0">
                <a:solidFill>
                  <a:srgbClr val="002060"/>
                </a:solidFill>
                <a:latin typeface="Times New Roman" pitchFamily="18" charset="0"/>
                <a:cs typeface="Times New Roman" pitchFamily="18" charset="0"/>
              </a:rPr>
              <a:t>List (</a:t>
            </a:r>
            <a:r>
              <a:rPr lang="en-US" b="1" i="1" dirty="0" smtClean="0">
                <a:solidFill>
                  <a:srgbClr val="002060"/>
                </a:solidFill>
                <a:latin typeface="Times New Roman" pitchFamily="18" charset="0"/>
                <a:cs typeface="Times New Roman" pitchFamily="18" charset="0"/>
              </a:rPr>
              <a:t>PWNL</a:t>
            </a:r>
            <a:r>
              <a:rPr lang="en-US" b="1" i="1" dirty="0" smtClean="0">
                <a:solidFill>
                  <a:srgbClr val="002060"/>
                </a:solidFill>
                <a:latin typeface="Times New Roman" pitchFamily="18" charset="0"/>
                <a:cs typeface="Times New Roman" pitchFamily="18" charset="0"/>
              </a:rPr>
              <a:t>).</a:t>
            </a:r>
          </a:p>
          <a:p>
            <a:pPr marL="548640" lvl="1" indent="-274320" algn="just" eaLnBrk="1" fontAlgn="auto" hangingPunct="1">
              <a:spcAft>
                <a:spcPts val="0"/>
              </a:spcAft>
              <a:buFont typeface="Wingdings 3" pitchFamily="18" charset="2"/>
              <a:buNone/>
              <a:defRPr/>
            </a:pPr>
            <a:endParaRPr lang="en-US" sz="2400" dirty="0" smtClean="0">
              <a:solidFill>
                <a:schemeClr val="tx1"/>
              </a:solidFill>
              <a:latin typeface="Times New Roman" pitchFamily="18" charset="0"/>
              <a:cs typeface="Times New Roman" pitchFamily="18" charset="0"/>
            </a:endParaRPr>
          </a:p>
          <a:p>
            <a:pPr>
              <a:buFont typeface="Wingdings" panose="05000000000000000000" pitchFamily="2" charset="2"/>
              <a:buChar char="Ø"/>
              <a:defRPr/>
            </a:pPr>
            <a:r>
              <a:rPr lang="en-US" sz="2400" b="1" dirty="0" smtClean="0">
                <a:solidFill>
                  <a:srgbClr val="002060"/>
                </a:solidFill>
                <a:latin typeface="Times New Roman" pitchFamily="18" charset="0"/>
                <a:cs typeface="Times New Roman" pitchFamily="18" charset="0"/>
              </a:rPr>
              <a:t> Local Search Phase</a:t>
            </a:r>
          </a:p>
          <a:p>
            <a:pPr lvl="1">
              <a:buFont typeface="Wingdings" panose="05000000000000000000" pitchFamily="2" charset="2"/>
              <a:buChar char="Ø"/>
              <a:defRPr/>
            </a:pPr>
            <a:r>
              <a:rPr lang="en-US" sz="2000" dirty="0" smtClean="0">
                <a:latin typeface="Times New Roman" pitchFamily="18" charset="0"/>
                <a:cs typeface="Times New Roman" pitchFamily="18" charset="0"/>
              </a:rPr>
              <a:t> The solutions generated by the possible </a:t>
            </a:r>
            <a:r>
              <a:rPr lang="en-US" sz="2000" i="1" dirty="0" smtClean="0">
                <a:latin typeface="Times New Roman" pitchFamily="18" charset="0"/>
                <a:cs typeface="Times New Roman" pitchFamily="18" charset="0"/>
              </a:rPr>
              <a:t>WNs phase are not guaranteed to be </a:t>
            </a:r>
            <a:r>
              <a:rPr lang="en-US" sz="2000" dirty="0" smtClean="0">
                <a:latin typeface="Times New Roman" pitchFamily="18" charset="0"/>
                <a:cs typeface="Times New Roman" pitchFamily="18" charset="0"/>
              </a:rPr>
              <a:t>locally optimal. </a:t>
            </a:r>
          </a:p>
          <a:p>
            <a:pPr lvl="1">
              <a:buFont typeface="Wingdings" panose="05000000000000000000" pitchFamily="2" charset="2"/>
              <a:buChar char="Ø"/>
              <a:defRPr/>
            </a:pPr>
            <a:r>
              <a:rPr lang="en-US" dirty="0" smtClean="0">
                <a:solidFill>
                  <a:schemeClr val="tx1"/>
                </a:solidFill>
                <a:latin typeface="Times New Roman" pitchFamily="18" charset="0"/>
                <a:cs typeface="Times New Roman" pitchFamily="18" charset="0"/>
              </a:rPr>
              <a:t> Hence, it is almost always beneficial to apply a local search to improve each constructed solution.</a:t>
            </a:r>
          </a:p>
          <a:p>
            <a:pPr marL="274002" indent="-274320" algn="just" eaLnBrk="1" fontAlgn="auto" hangingPunct="1">
              <a:spcAft>
                <a:spcPts val="0"/>
              </a:spcAft>
              <a:buFont typeface="Wingdings 3"/>
              <a:buChar char=""/>
              <a:defRPr/>
            </a:pPr>
            <a:endParaRPr lang="en-US" sz="2000" dirty="0" smtClean="0">
              <a:latin typeface="Times New Roman" pitchFamily="18" charset="0"/>
              <a:cs typeface="Times New Roman" pitchFamily="18" charset="0"/>
            </a:endParaRPr>
          </a:p>
          <a:p>
            <a:pPr marL="274320" indent="-274320" algn="just" eaLnBrk="1" fontAlgn="auto" hangingPunct="1">
              <a:spcAft>
                <a:spcPts val="0"/>
              </a:spcAft>
              <a:buFont typeface="Wingdings 3"/>
              <a:buChar char=""/>
              <a:defRPr/>
            </a:pPr>
            <a:endParaRPr lang="en-US" sz="2000" dirty="0" smtClean="0">
              <a:latin typeface="+mj-lt"/>
            </a:endParaRPr>
          </a:p>
          <a:p>
            <a:pPr marL="274320" indent="-274320" algn="just" eaLnBrk="1" fontAlgn="auto" hangingPunct="1">
              <a:spcAft>
                <a:spcPts val="0"/>
              </a:spcAft>
              <a:buFont typeface="Wingdings 3"/>
              <a:buChar char=""/>
              <a:defRPr/>
            </a:pPr>
            <a:endParaRPr lang="en-US" sz="2000" dirty="0">
              <a:latin typeface="+mj-lt"/>
            </a:endParaRPr>
          </a:p>
        </p:txBody>
      </p:sp>
      <p:sp>
        <p:nvSpPr>
          <p:cNvPr id="5" name="Title 2"/>
          <p:cNvSpPr>
            <a:spLocks noGrp="1"/>
          </p:cNvSpPr>
          <p:nvPr>
            <p:ph type="title"/>
          </p:nvPr>
        </p:nvSpPr>
        <p:spPr>
          <a:xfrm>
            <a:off x="467544" y="764704"/>
            <a:ext cx="8229600" cy="591344"/>
          </a:xfrm>
        </p:spPr>
        <p:txBody>
          <a:bodyPr>
            <a:normAutofit fontScale="90000"/>
          </a:bodyPr>
          <a:lstStyle/>
          <a:p>
            <a:r>
              <a:rPr lang="en-AU" dirty="0" smtClean="0"/>
              <a:t>Energy Saving Scheme</a:t>
            </a:r>
            <a:r>
              <a:rPr lang="en-AU" dirty="0"/>
              <a:t/>
            </a:r>
            <a:br>
              <a:rPr lang="en-AU" dirty="0"/>
            </a:br>
            <a:endParaRPr lang="en-AU" dirty="0"/>
          </a:p>
        </p:txBody>
      </p:sp>
      <p:sp>
        <p:nvSpPr>
          <p:cNvPr id="2" name="Footer Placeholder 1"/>
          <p:cNvSpPr>
            <a:spLocks noGrp="1"/>
          </p:cNvSpPr>
          <p:nvPr>
            <p:ph type="ftr" sz="quarter" idx="11"/>
          </p:nvPr>
        </p:nvSpPr>
        <p:spPr/>
        <p:txBody>
          <a:bodyPr/>
          <a:lstStyle/>
          <a:p>
            <a:r>
              <a:rPr lang="en-US" smtClean="0"/>
              <a:t>12th IEEE International Conference on WiMob 2016</a:t>
            </a:r>
            <a:endParaRPr lang="en-AU"/>
          </a:p>
        </p:txBody>
      </p:sp>
      <p:sp>
        <p:nvSpPr>
          <p:cNvPr id="3" name="Slide Number Placeholder 2"/>
          <p:cNvSpPr>
            <a:spLocks noGrp="1"/>
          </p:cNvSpPr>
          <p:nvPr>
            <p:ph type="sldNum" sz="quarter" idx="12"/>
          </p:nvPr>
        </p:nvSpPr>
        <p:spPr/>
        <p:txBody>
          <a:bodyPr/>
          <a:lstStyle/>
          <a:p>
            <a:fld id="{B22A2960-2C16-4AC4-BD1D-EB9F791383E4}" type="slidenum">
              <a:rPr lang="en-AU" smtClean="0"/>
              <a:pPr/>
              <a:t>19</a:t>
            </a:fld>
            <a:endParaRPr lang="en-AU"/>
          </a:p>
        </p:txBody>
      </p:sp>
      <p:sp>
        <p:nvSpPr>
          <p:cNvPr id="6" name="Date Placeholder 5"/>
          <p:cNvSpPr>
            <a:spLocks noGrp="1"/>
          </p:cNvSpPr>
          <p:nvPr>
            <p:ph type="dt" sz="half" idx="10"/>
          </p:nvPr>
        </p:nvSpPr>
        <p:spPr/>
        <p:txBody>
          <a:bodyPr/>
          <a:lstStyle/>
          <a:p>
            <a:fld id="{836CAEBE-A83C-48B2-B546-17125FF9F5BF}" type="datetime1">
              <a:rPr lang="en-AU" smtClean="0"/>
              <a:pPr/>
              <a:t>16/10/2016</a:t>
            </a:fld>
            <a:endParaRPr lang="en-AU"/>
          </a:p>
        </p:txBody>
      </p:sp>
    </p:spTree>
    <p:extLst>
      <p:ext uri="{BB962C8B-B14F-4D97-AF65-F5344CB8AC3E}">
        <p14:creationId xmlns="" xmlns:p14="http://schemas.microsoft.com/office/powerpoint/2010/main" val="350123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 </a:t>
            </a:r>
            <a:endParaRPr lang="en-AU" dirty="0"/>
          </a:p>
        </p:txBody>
      </p:sp>
      <p:sp>
        <p:nvSpPr>
          <p:cNvPr id="3" name="Content Placeholder 2"/>
          <p:cNvSpPr>
            <a:spLocks noGrp="1"/>
          </p:cNvSpPr>
          <p:nvPr>
            <p:ph idx="1"/>
          </p:nvPr>
        </p:nvSpPr>
        <p:spPr>
          <a:xfrm>
            <a:off x="457200" y="2060848"/>
            <a:ext cx="8229600" cy="4416152"/>
          </a:xfrm>
        </p:spPr>
        <p:txBody>
          <a:bodyPr/>
          <a:lstStyle/>
          <a:p>
            <a:pPr>
              <a:buFont typeface="Wingdings" panose="05000000000000000000" pitchFamily="2" charset="2"/>
              <a:buChar char="Ø"/>
            </a:pPr>
            <a:r>
              <a:rPr lang="en-US" altLang="en-US" dirty="0" smtClean="0">
                <a:latin typeface="Book Antiqua" pitchFamily="18" charset="0"/>
              </a:rPr>
              <a:t> Introduction</a:t>
            </a:r>
          </a:p>
          <a:p>
            <a:pPr>
              <a:buFont typeface="Wingdings" panose="05000000000000000000" pitchFamily="2" charset="2"/>
              <a:buChar char="Ø"/>
            </a:pPr>
            <a:r>
              <a:rPr lang="en-US" altLang="en-US" dirty="0" smtClean="0">
                <a:latin typeface="Book Antiqua" pitchFamily="18" charset="0"/>
              </a:rPr>
              <a:t> Motivation</a:t>
            </a:r>
          </a:p>
          <a:p>
            <a:pPr>
              <a:buFont typeface="Wingdings" panose="05000000000000000000" pitchFamily="2" charset="2"/>
              <a:buChar char="Ø"/>
            </a:pPr>
            <a:r>
              <a:rPr lang="en-US" altLang="en-US" dirty="0" smtClean="0">
                <a:latin typeface="Book Antiqua" pitchFamily="18" charset="0"/>
              </a:rPr>
              <a:t> Background Study</a:t>
            </a:r>
          </a:p>
          <a:p>
            <a:pPr>
              <a:buFont typeface="Wingdings" panose="05000000000000000000" pitchFamily="2" charset="2"/>
              <a:buChar char="Ø"/>
            </a:pPr>
            <a:r>
              <a:rPr lang="en-US" altLang="en-US" dirty="0" smtClean="0">
                <a:latin typeface="Book Antiqua" pitchFamily="18" charset="0"/>
              </a:rPr>
              <a:t> Problem Domain</a:t>
            </a:r>
          </a:p>
          <a:p>
            <a:pPr>
              <a:buFont typeface="Wingdings" panose="05000000000000000000" pitchFamily="2" charset="2"/>
              <a:buChar char="Ø"/>
            </a:pPr>
            <a:r>
              <a:rPr lang="en-US" altLang="en-US" dirty="0" smtClean="0">
                <a:latin typeface="Book Antiqua" pitchFamily="18" charset="0"/>
              </a:rPr>
              <a:t> Methodology</a:t>
            </a:r>
          </a:p>
          <a:p>
            <a:pPr>
              <a:buFont typeface="Wingdings" panose="05000000000000000000" pitchFamily="2" charset="2"/>
              <a:buChar char="Ø"/>
            </a:pPr>
            <a:r>
              <a:rPr lang="en-US" altLang="en-US" dirty="0" smtClean="0">
                <a:latin typeface="Book Antiqua" pitchFamily="18" charset="0"/>
              </a:rPr>
              <a:t> Experimental </a:t>
            </a:r>
            <a:r>
              <a:rPr lang="en-US" altLang="en-US" dirty="0">
                <a:latin typeface="Book Antiqua" pitchFamily="18" charset="0"/>
              </a:rPr>
              <a:t>Results </a:t>
            </a:r>
            <a:endParaRPr lang="en-US" altLang="en-US" dirty="0" smtClean="0">
              <a:latin typeface="Book Antiqua" pitchFamily="18" charset="0"/>
            </a:endParaRPr>
          </a:p>
          <a:p>
            <a:pPr>
              <a:buFont typeface="Wingdings" panose="05000000000000000000" pitchFamily="2" charset="2"/>
              <a:buChar char="Ø"/>
            </a:pPr>
            <a:r>
              <a:rPr lang="en-US" altLang="en-US" dirty="0" smtClean="0">
                <a:latin typeface="Book Antiqua" pitchFamily="18" charset="0"/>
              </a:rPr>
              <a:t> Conclusion </a:t>
            </a:r>
            <a:endParaRPr lang="en-US" altLang="en-US" dirty="0">
              <a:latin typeface="Book Antiqua" pitchFamily="18" charset="0"/>
            </a:endParaRPr>
          </a:p>
          <a:p>
            <a:endParaRPr lang="en-AU" dirty="0"/>
          </a:p>
        </p:txBody>
      </p:sp>
      <p:sp>
        <p:nvSpPr>
          <p:cNvPr id="4" name="Footer Placeholder 3"/>
          <p:cNvSpPr>
            <a:spLocks noGrp="1"/>
          </p:cNvSpPr>
          <p:nvPr>
            <p:ph type="ftr" sz="quarter" idx="11"/>
          </p:nvPr>
        </p:nvSpPr>
        <p:spPr>
          <a:xfrm>
            <a:off x="3203848" y="0"/>
            <a:ext cx="4114800" cy="329184"/>
          </a:xfrm>
        </p:spPr>
        <p:txBody>
          <a:bodyPr/>
          <a:lstStyle/>
          <a:p>
            <a:r>
              <a:rPr lang="en-US" dirty="0" smtClean="0"/>
              <a:t>12th IEEE International Conference on </a:t>
            </a:r>
            <a:r>
              <a:rPr lang="en-US" dirty="0" err="1" smtClean="0"/>
              <a:t>WiMob</a:t>
            </a:r>
            <a:r>
              <a:rPr lang="en-US" dirty="0" smtClean="0"/>
              <a:t> 2016</a:t>
            </a:r>
            <a:endParaRPr lang="en-AU" dirty="0"/>
          </a:p>
        </p:txBody>
      </p:sp>
      <p:sp>
        <p:nvSpPr>
          <p:cNvPr id="5" name="Slide Number Placeholder 4"/>
          <p:cNvSpPr>
            <a:spLocks noGrp="1"/>
          </p:cNvSpPr>
          <p:nvPr>
            <p:ph type="sldNum" sz="quarter" idx="12"/>
          </p:nvPr>
        </p:nvSpPr>
        <p:spPr/>
        <p:txBody>
          <a:bodyPr/>
          <a:lstStyle/>
          <a:p>
            <a:fld id="{B22A2960-2C16-4AC4-BD1D-EB9F791383E4}" type="slidenum">
              <a:rPr lang="en-AU" smtClean="0"/>
              <a:pPr/>
              <a:t>2</a:t>
            </a:fld>
            <a:endParaRPr lang="en-AU"/>
          </a:p>
        </p:txBody>
      </p:sp>
      <p:sp>
        <p:nvSpPr>
          <p:cNvPr id="6" name="Date Placeholder 5"/>
          <p:cNvSpPr>
            <a:spLocks noGrp="1"/>
          </p:cNvSpPr>
          <p:nvPr>
            <p:ph type="dt" sz="half" idx="10"/>
          </p:nvPr>
        </p:nvSpPr>
        <p:spPr/>
        <p:txBody>
          <a:bodyPr/>
          <a:lstStyle/>
          <a:p>
            <a:fld id="{C4CC7D4E-5D7E-41F2-B37F-59086371C0A6}" type="datetime1">
              <a:rPr lang="en-AU" smtClean="0"/>
              <a:pPr/>
              <a:t>16/10/2016</a:t>
            </a:fld>
            <a:endParaRPr lang="en-AU"/>
          </a:p>
        </p:txBody>
      </p:sp>
    </p:spTree>
    <p:extLst>
      <p:ext uri="{BB962C8B-B14F-4D97-AF65-F5344CB8AC3E}">
        <p14:creationId xmlns="" xmlns:p14="http://schemas.microsoft.com/office/powerpoint/2010/main" val="2244818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1600200"/>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3848100" y="19050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2124075" y="3962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703888" y="19050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2919413" y="37338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389188" y="21336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3117850" y="2438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520950" y="2971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455863" y="48768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6102350" y="3886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6499225" y="22860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6764338" y="2971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6764338" y="4724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6831013" y="38100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251200" y="5029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124200" y="4267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720975" y="4343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781425" y="49530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4244975" y="3657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3048000" y="4648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4775200" y="5029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3781425" y="3124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3979863" y="2895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4975225" y="18288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5637213" y="4419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6102350" y="4267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516313" y="20574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4510088" y="2971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4775200" y="2819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4343400" y="3276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5410200" y="2819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4710113" y="32766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6102350" y="3124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4510088" y="4419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5106988" y="3962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5837238" y="49530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7-Point Star 47"/>
          <p:cNvSpPr/>
          <p:nvPr/>
        </p:nvSpPr>
        <p:spPr>
          <a:xfrm>
            <a:off x="1676400" y="5410200"/>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AU" dirty="0" smtClean="0"/>
              <a:t>An Example of Node Selection</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20</a:t>
            </a:fld>
            <a:endParaRPr lang="en-AU"/>
          </a:p>
        </p:txBody>
      </p:sp>
      <p:sp>
        <p:nvSpPr>
          <p:cNvPr id="8" name="Date Placeholder 7"/>
          <p:cNvSpPr>
            <a:spLocks noGrp="1"/>
          </p:cNvSpPr>
          <p:nvPr>
            <p:ph type="dt" sz="half" idx="10"/>
          </p:nvPr>
        </p:nvSpPr>
        <p:spPr/>
        <p:txBody>
          <a:bodyPr/>
          <a:lstStyle/>
          <a:p>
            <a:fld id="{C10C532A-7104-4364-B585-983F96696C06}" type="datetime1">
              <a:rPr lang="en-AU" smtClean="0"/>
              <a:pPr/>
              <a:t>16/10/2016</a:t>
            </a:fld>
            <a:endParaRPr lang="en-AU"/>
          </a:p>
        </p:txBody>
      </p:sp>
    </p:spTree>
    <p:extLst>
      <p:ext uri="{BB962C8B-B14F-4D97-AF65-F5344CB8AC3E}">
        <p14:creationId xmlns="" xmlns:p14="http://schemas.microsoft.com/office/powerpoint/2010/main" val="3397578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grpId="0" nodeType="clickEffect">
                                  <p:stCondLst>
                                    <p:cond delay="0"/>
                                  </p:stCondLst>
                                  <p:childTnLst>
                                    <p:animMotion origin="layout" path="M -3.33333E-6 4.44444E-6 L 0.2625 -0.32778 " pathEditMode="relative" rAng="0" ptsTypes="AA">
                                      <p:cBhvr>
                                        <p:cTn id="6" dur="2000" fill="hold"/>
                                        <p:tgtEl>
                                          <p:spTgt spid="48"/>
                                        </p:tgtEl>
                                        <p:attrNameLst>
                                          <p:attrName>ppt_x</p:attrName>
                                          <p:attrName>ppt_y</p:attrName>
                                        </p:attrNameLst>
                                      </p:cBhvr>
                                      <p:rCtr x="13125" y="-1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154115"/>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22512" y="23827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98487" y="44401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78300" y="23827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93825" y="42115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63600" y="26113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92262" y="2916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95362" y="34495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0275" y="53545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76762" y="43639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73637" y="27637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38750" y="34495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38750" y="5202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05425" y="42877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25612" y="55069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98612" y="47449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95387" y="48211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55837" y="54307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19387" y="41353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22412" y="51259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49612" y="55069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79662" y="3678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54275" y="33733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49637" y="23065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1625" y="48973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76762" y="47449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0725" y="25351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84500" y="36019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49612" y="3297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17812" y="3754315"/>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84612" y="3297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84525" y="37543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6762" y="3601915"/>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84537" y="39829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1400" y="444011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1650" y="5430715"/>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98612" y="2458915"/>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Oval 58"/>
          <p:cNvSpPr/>
          <p:nvPr/>
        </p:nvSpPr>
        <p:spPr>
          <a:xfrm>
            <a:off x="2633662" y="3678115"/>
            <a:ext cx="133350" cy="152400"/>
          </a:xfrm>
          <a:prstGeom prst="ellipse">
            <a:avLst/>
          </a:prstGeom>
          <a:solidFill>
            <a:srgbClr val="C0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TextBox 52"/>
          <p:cNvSpPr txBox="1"/>
          <p:nvPr/>
        </p:nvSpPr>
        <p:spPr>
          <a:xfrm>
            <a:off x="403224" y="1685803"/>
            <a:ext cx="3740150" cy="369888"/>
          </a:xfrm>
          <a:prstGeom prst="rect">
            <a:avLst/>
          </a:prstGeom>
          <a:noFill/>
        </p:spPr>
        <p:txBody>
          <a:bodyPr wrap="none">
            <a:spAutoFit/>
          </a:bodyPr>
          <a:lstStyle/>
          <a:p>
            <a:pPr>
              <a:defRPr/>
            </a:pPr>
            <a:r>
              <a:rPr lang="en-US" b="1" dirty="0">
                <a:solidFill>
                  <a:srgbClr val="002060"/>
                </a:solidFill>
                <a:latin typeface="+mj-lt"/>
              </a:rPr>
              <a:t>Possible </a:t>
            </a:r>
            <a:r>
              <a:rPr lang="en-US" b="1" i="1" dirty="0">
                <a:solidFill>
                  <a:srgbClr val="002060"/>
                </a:solidFill>
                <a:latin typeface="+mj-lt"/>
              </a:rPr>
              <a:t>WNs </a:t>
            </a:r>
            <a:r>
              <a:rPr lang="en-US" b="1" dirty="0">
                <a:solidFill>
                  <a:srgbClr val="002060"/>
                </a:solidFill>
                <a:latin typeface="+mj-lt"/>
              </a:rPr>
              <a:t>Selection Phase</a:t>
            </a:r>
          </a:p>
        </p:txBody>
      </p:sp>
      <p:sp>
        <p:nvSpPr>
          <p:cNvPr id="54" name="TextBox 53"/>
          <p:cNvSpPr txBox="1"/>
          <p:nvPr/>
        </p:nvSpPr>
        <p:spPr>
          <a:xfrm>
            <a:off x="5562600" y="3061921"/>
            <a:ext cx="3352800" cy="1200150"/>
          </a:xfrm>
          <a:prstGeom prst="rect">
            <a:avLst/>
          </a:prstGeom>
          <a:noFill/>
        </p:spPr>
        <p:txBody>
          <a:bodyPr>
            <a:spAutoFit/>
          </a:bodyPr>
          <a:lstStyle/>
          <a:p>
            <a:pPr algn="just">
              <a:defRPr/>
            </a:pPr>
            <a:r>
              <a:rPr lang="en-US" dirty="0">
                <a:latin typeface="+mj-lt"/>
              </a:rPr>
              <a:t>A node is selected based on remaining energy. ‘Rectangle’ represents   </a:t>
            </a:r>
            <a:r>
              <a:rPr lang="en-US" i="1" dirty="0">
                <a:latin typeface="+mj-lt"/>
              </a:rPr>
              <a:t>Processing Node </a:t>
            </a:r>
            <a:r>
              <a:rPr lang="en-US" dirty="0">
                <a:latin typeface="+mj-lt"/>
              </a:rPr>
              <a:t>(</a:t>
            </a:r>
            <a:r>
              <a:rPr lang="en-US" i="1" dirty="0">
                <a:latin typeface="+mj-lt"/>
              </a:rPr>
              <a:t>PN</a:t>
            </a:r>
            <a:r>
              <a:rPr lang="en-US" dirty="0">
                <a:latin typeface="+mj-lt"/>
              </a:rPr>
              <a:t>)</a:t>
            </a:r>
          </a:p>
        </p:txBody>
      </p:sp>
      <p:cxnSp>
        <p:nvCxnSpPr>
          <p:cNvPr id="56" name="Straight Connector 55"/>
          <p:cNvCxnSpPr/>
          <p:nvPr/>
        </p:nvCxnSpPr>
        <p:spPr>
          <a:xfrm rot="10800000" flipV="1">
            <a:off x="1701800" y="3894015"/>
            <a:ext cx="1143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p:nvSpPr>
        <p:spPr bwMode="auto">
          <a:xfrm>
            <a:off x="1903412" y="4259140"/>
            <a:ext cx="455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r>
              <a:rPr lang="el-GR" altLang="en-US"/>
              <a:t>σ</a:t>
            </a:r>
            <a:endParaRPr lang="en-US" altLang="en-US"/>
          </a:p>
        </p:txBody>
      </p:sp>
      <p:sp>
        <p:nvSpPr>
          <p:cNvPr id="49" name="7-Point Star 48"/>
          <p:cNvSpPr/>
          <p:nvPr/>
        </p:nvSpPr>
        <p:spPr>
          <a:xfrm>
            <a:off x="2563812" y="3627315"/>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Rectangle 49"/>
          <p:cNvSpPr/>
          <p:nvPr/>
        </p:nvSpPr>
        <p:spPr>
          <a:xfrm>
            <a:off x="2792412" y="3741615"/>
            <a:ext cx="204788"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21</a:t>
            </a:fld>
            <a:endParaRPr lang="en-AU"/>
          </a:p>
        </p:txBody>
      </p:sp>
      <p:sp>
        <p:nvSpPr>
          <p:cNvPr id="8" name="Date Placeholder 7"/>
          <p:cNvSpPr>
            <a:spLocks noGrp="1"/>
          </p:cNvSpPr>
          <p:nvPr>
            <p:ph type="dt" sz="half" idx="10"/>
          </p:nvPr>
        </p:nvSpPr>
        <p:spPr/>
        <p:txBody>
          <a:bodyPr/>
          <a:lstStyle/>
          <a:p>
            <a:fld id="{FB5DCC06-58CE-41BE-9FDC-EB4F7FDC3059}" type="datetime1">
              <a:rPr lang="en-AU" smtClean="0"/>
              <a:pPr/>
              <a:t>16/10/2016</a:t>
            </a:fld>
            <a:endParaRPr lang="en-AU"/>
          </a:p>
        </p:txBody>
      </p:sp>
    </p:spTree>
    <p:extLst>
      <p:ext uri="{BB962C8B-B14F-4D97-AF65-F5344CB8AC3E}">
        <p14:creationId xmlns="" xmlns:p14="http://schemas.microsoft.com/office/powerpoint/2010/main" val="108007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blinds(horizontal)">
                                      <p:cBhvr>
                                        <p:cTn id="11" dur="500"/>
                                        <p:tgtEl>
                                          <p:spTgt spid="57"/>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blinds(horizontal)">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6400" y="219514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47912" y="24237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23887" y="44811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203700" y="24237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419225" y="42525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89000" y="26523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617662" y="2957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1020762" y="34905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55675" y="53955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602162" y="44049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99037" y="28047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64150" y="34905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64150" y="5243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30825" y="43287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51012" y="55479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24012" y="47859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220787" y="48621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81237" y="54717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44787" y="41763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47812" y="51669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75012" y="55479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405062" y="3719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79675" y="34143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75037" y="23475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37025" y="49383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602162" y="47859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2016125" y="25761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3009900" y="36429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75012" y="3338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43212" y="3795346"/>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910012" y="3338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209925" y="37953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602162" y="364294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309937" y="40239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606800" y="448114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37050" y="547174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24012" y="249994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52" name="TextBox 55"/>
          <p:cNvSpPr txBox="1">
            <a:spLocks noChangeArrowheads="1"/>
          </p:cNvSpPr>
          <p:nvPr/>
        </p:nvSpPr>
        <p:spPr bwMode="auto">
          <a:xfrm>
            <a:off x="2347912" y="318574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7153" name="TextBox 56"/>
          <p:cNvSpPr txBox="1">
            <a:spLocks noChangeArrowheads="1"/>
          </p:cNvSpPr>
          <p:nvPr/>
        </p:nvSpPr>
        <p:spPr bwMode="auto">
          <a:xfrm>
            <a:off x="2227262" y="3595321"/>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7154" name="TextBox 57"/>
          <p:cNvSpPr txBox="1">
            <a:spLocks noChangeArrowheads="1"/>
          </p:cNvSpPr>
          <p:nvPr/>
        </p:nvSpPr>
        <p:spPr bwMode="auto">
          <a:xfrm>
            <a:off x="2944812" y="3403234"/>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7155" name="TextBox 58"/>
          <p:cNvSpPr txBox="1">
            <a:spLocks noChangeArrowheads="1"/>
          </p:cNvSpPr>
          <p:nvPr/>
        </p:nvSpPr>
        <p:spPr bwMode="auto">
          <a:xfrm>
            <a:off x="3275012" y="312224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7156" name="TextBox 59"/>
          <p:cNvSpPr txBox="1">
            <a:spLocks noChangeArrowheads="1"/>
          </p:cNvSpPr>
          <p:nvPr/>
        </p:nvSpPr>
        <p:spPr bwMode="auto">
          <a:xfrm>
            <a:off x="3275012" y="364294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7157" name="TextBox 60"/>
          <p:cNvSpPr txBox="1">
            <a:spLocks noChangeArrowheads="1"/>
          </p:cNvSpPr>
          <p:nvPr/>
        </p:nvSpPr>
        <p:spPr bwMode="auto">
          <a:xfrm>
            <a:off x="2811462" y="390012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7158" name="TextBox 61"/>
          <p:cNvSpPr txBox="1">
            <a:spLocks noChangeArrowheads="1"/>
          </p:cNvSpPr>
          <p:nvPr/>
        </p:nvSpPr>
        <p:spPr bwMode="auto">
          <a:xfrm>
            <a:off x="2679700" y="4281121"/>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7159" name="TextBox 62"/>
          <p:cNvSpPr txBox="1">
            <a:spLocks noChangeArrowheads="1"/>
          </p:cNvSpPr>
          <p:nvPr/>
        </p:nvSpPr>
        <p:spPr bwMode="auto">
          <a:xfrm>
            <a:off x="3376612" y="402394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7160" name="TextBox 63"/>
          <p:cNvSpPr txBox="1">
            <a:spLocks noChangeArrowheads="1"/>
          </p:cNvSpPr>
          <p:nvPr/>
        </p:nvSpPr>
        <p:spPr bwMode="auto">
          <a:xfrm>
            <a:off x="3673475" y="448114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7161" name="TextBox 64"/>
          <p:cNvSpPr txBox="1">
            <a:spLocks noChangeArrowheads="1"/>
          </p:cNvSpPr>
          <p:nvPr/>
        </p:nvSpPr>
        <p:spPr bwMode="auto">
          <a:xfrm>
            <a:off x="3910012" y="341434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9" name="Oval 58"/>
          <p:cNvSpPr/>
          <p:nvPr/>
        </p:nvSpPr>
        <p:spPr>
          <a:xfrm>
            <a:off x="2659062" y="3719146"/>
            <a:ext cx="133350" cy="152400"/>
          </a:xfrm>
          <a:prstGeom prst="ellipse">
            <a:avLst/>
          </a:prstGeom>
          <a:solidFill>
            <a:srgbClr val="C0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7-Point Star 53"/>
          <p:cNvSpPr/>
          <p:nvPr/>
        </p:nvSpPr>
        <p:spPr>
          <a:xfrm>
            <a:off x="2589212" y="366834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ectangle 54"/>
          <p:cNvSpPr/>
          <p:nvPr/>
        </p:nvSpPr>
        <p:spPr>
          <a:xfrm>
            <a:off x="2828925" y="3769946"/>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TextBox 56"/>
          <p:cNvSpPr txBox="1"/>
          <p:nvPr/>
        </p:nvSpPr>
        <p:spPr>
          <a:xfrm>
            <a:off x="416902" y="1685803"/>
            <a:ext cx="3740150" cy="369888"/>
          </a:xfrm>
          <a:prstGeom prst="rect">
            <a:avLst/>
          </a:prstGeom>
          <a:noFill/>
        </p:spPr>
        <p:txBody>
          <a:bodyPr wrap="none">
            <a:spAutoFit/>
          </a:bodyPr>
          <a:lstStyle/>
          <a:p>
            <a:pPr>
              <a:defRPr/>
            </a:pPr>
            <a:r>
              <a:rPr lang="en-US" b="1" dirty="0">
                <a:solidFill>
                  <a:srgbClr val="002060"/>
                </a:solidFill>
                <a:latin typeface="+mj-lt"/>
              </a:rPr>
              <a:t>Possible </a:t>
            </a:r>
            <a:r>
              <a:rPr lang="en-US" b="1" i="1" dirty="0">
                <a:solidFill>
                  <a:srgbClr val="002060"/>
                </a:solidFill>
                <a:latin typeface="+mj-lt"/>
              </a:rPr>
              <a:t>WNs </a:t>
            </a:r>
            <a:r>
              <a:rPr lang="en-US" b="1" dirty="0">
                <a:solidFill>
                  <a:srgbClr val="002060"/>
                </a:solidFill>
                <a:latin typeface="+mj-lt"/>
              </a:rPr>
              <a:t>Selection Phase</a:t>
            </a:r>
          </a:p>
        </p:txBody>
      </p:sp>
      <p:sp>
        <p:nvSpPr>
          <p:cNvPr id="58"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22</a:t>
            </a:fld>
            <a:endParaRPr lang="en-AU"/>
          </a:p>
        </p:txBody>
      </p:sp>
      <p:sp>
        <p:nvSpPr>
          <p:cNvPr id="8" name="Date Placeholder 7"/>
          <p:cNvSpPr>
            <a:spLocks noGrp="1"/>
          </p:cNvSpPr>
          <p:nvPr>
            <p:ph type="dt" sz="half" idx="10"/>
          </p:nvPr>
        </p:nvSpPr>
        <p:spPr/>
        <p:txBody>
          <a:bodyPr/>
          <a:lstStyle/>
          <a:p>
            <a:fld id="{31BA7652-8057-4628-A21D-451F4E4BB3BD}" type="datetime1">
              <a:rPr lang="en-AU" smtClean="0"/>
              <a:pPr/>
              <a:t>16/10/2016</a:t>
            </a:fld>
            <a:endParaRPr lang="en-AU"/>
          </a:p>
        </p:txBody>
      </p:sp>
    </p:spTree>
    <p:extLst>
      <p:ext uri="{BB962C8B-B14F-4D97-AF65-F5344CB8AC3E}">
        <p14:creationId xmlns="" xmlns:p14="http://schemas.microsoft.com/office/powerpoint/2010/main" val="3326306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52"/>
                                        </p:tgtEl>
                                        <p:attrNameLst>
                                          <p:attrName>style.visibility</p:attrName>
                                        </p:attrNameLst>
                                      </p:cBhvr>
                                      <p:to>
                                        <p:strVal val="visible"/>
                                      </p:to>
                                    </p:set>
                                    <p:animEffect transition="in" filter="blinds(horizontal)">
                                      <p:cBhvr>
                                        <p:cTn id="7" dur="500"/>
                                        <p:tgtEl>
                                          <p:spTgt spid="4715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154"/>
                                        </p:tgtEl>
                                        <p:attrNameLst>
                                          <p:attrName>style.visibility</p:attrName>
                                        </p:attrNameLst>
                                      </p:cBhvr>
                                      <p:to>
                                        <p:strVal val="visible"/>
                                      </p:to>
                                    </p:set>
                                    <p:animEffect transition="in" filter="blinds(horizontal)">
                                      <p:cBhvr>
                                        <p:cTn id="11" dur="500"/>
                                        <p:tgtEl>
                                          <p:spTgt spid="4715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7155"/>
                                        </p:tgtEl>
                                        <p:attrNameLst>
                                          <p:attrName>style.visibility</p:attrName>
                                        </p:attrNameLst>
                                      </p:cBhvr>
                                      <p:to>
                                        <p:strVal val="visible"/>
                                      </p:to>
                                    </p:set>
                                    <p:animEffect transition="in" filter="blinds(horizontal)">
                                      <p:cBhvr>
                                        <p:cTn id="15" dur="500"/>
                                        <p:tgtEl>
                                          <p:spTgt spid="47155"/>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156"/>
                                        </p:tgtEl>
                                        <p:attrNameLst>
                                          <p:attrName>style.visibility</p:attrName>
                                        </p:attrNameLst>
                                      </p:cBhvr>
                                      <p:to>
                                        <p:strVal val="visible"/>
                                      </p:to>
                                    </p:set>
                                    <p:animEffect transition="in" filter="blinds(horizontal)">
                                      <p:cBhvr>
                                        <p:cTn id="19" dur="500"/>
                                        <p:tgtEl>
                                          <p:spTgt spid="47156"/>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7159"/>
                                        </p:tgtEl>
                                        <p:attrNameLst>
                                          <p:attrName>style.visibility</p:attrName>
                                        </p:attrNameLst>
                                      </p:cBhvr>
                                      <p:to>
                                        <p:strVal val="visible"/>
                                      </p:to>
                                    </p:set>
                                    <p:animEffect transition="in" filter="blinds(horizontal)">
                                      <p:cBhvr>
                                        <p:cTn id="23" dur="500"/>
                                        <p:tgtEl>
                                          <p:spTgt spid="47159"/>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7158"/>
                                        </p:tgtEl>
                                        <p:attrNameLst>
                                          <p:attrName>style.visibility</p:attrName>
                                        </p:attrNameLst>
                                      </p:cBhvr>
                                      <p:to>
                                        <p:strVal val="visible"/>
                                      </p:to>
                                    </p:set>
                                    <p:animEffect transition="in" filter="blinds(horizontal)">
                                      <p:cBhvr>
                                        <p:cTn id="27" dur="500"/>
                                        <p:tgtEl>
                                          <p:spTgt spid="47158"/>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47160"/>
                                        </p:tgtEl>
                                        <p:attrNameLst>
                                          <p:attrName>style.visibility</p:attrName>
                                        </p:attrNameLst>
                                      </p:cBhvr>
                                      <p:to>
                                        <p:strVal val="visible"/>
                                      </p:to>
                                    </p:set>
                                    <p:animEffect transition="in" filter="blinds(horizontal)">
                                      <p:cBhvr>
                                        <p:cTn id="31" dur="500"/>
                                        <p:tgtEl>
                                          <p:spTgt spid="47160"/>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47153"/>
                                        </p:tgtEl>
                                        <p:attrNameLst>
                                          <p:attrName>style.visibility</p:attrName>
                                        </p:attrNameLst>
                                      </p:cBhvr>
                                      <p:to>
                                        <p:strVal val="visible"/>
                                      </p:to>
                                    </p:set>
                                    <p:animEffect transition="in" filter="blinds(horizontal)">
                                      <p:cBhvr>
                                        <p:cTn id="35" dur="500"/>
                                        <p:tgtEl>
                                          <p:spTgt spid="47153"/>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47161"/>
                                        </p:tgtEl>
                                        <p:attrNameLst>
                                          <p:attrName>style.visibility</p:attrName>
                                        </p:attrNameLst>
                                      </p:cBhvr>
                                      <p:to>
                                        <p:strVal val="visible"/>
                                      </p:to>
                                    </p:set>
                                    <p:animEffect transition="in" filter="blinds(horizontal)">
                                      <p:cBhvr>
                                        <p:cTn id="39" dur="500"/>
                                        <p:tgtEl>
                                          <p:spTgt spid="471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157"/>
                                        </p:tgtEl>
                                        <p:attrNameLst>
                                          <p:attrName>style.visibility</p:attrName>
                                        </p:attrNameLst>
                                      </p:cBhvr>
                                      <p:to>
                                        <p:strVal val="visible"/>
                                      </p:to>
                                    </p:set>
                                    <p:animEffect transition="in" filter="blinds(horizontal)">
                                      <p:cBhvr>
                                        <p:cTn id="44" dur="500"/>
                                        <p:tgtEl>
                                          <p:spTgt spid="4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2" grpId="0"/>
      <p:bldP spid="47153" grpId="0"/>
      <p:bldP spid="47154" grpId="0"/>
      <p:bldP spid="47155" grpId="0"/>
      <p:bldP spid="47156" grpId="0"/>
      <p:bldP spid="47157" grpId="0"/>
      <p:bldP spid="47158" grpId="0"/>
      <p:bldP spid="47159" grpId="0"/>
      <p:bldP spid="47160" grpId="0"/>
      <p:bldP spid="471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3375" y="210105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76475" y="24058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52450" y="4463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32263" y="2405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47788" y="4234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17563" y="26344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46225" y="2939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49325" y="3472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884238" y="5377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0725" y="4387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27600" y="2786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192713" y="3472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92713" y="5225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59388" y="4310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679575" y="5530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52575" y="4768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49350" y="4844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09800" y="54538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73350" y="4158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76375" y="5149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03575" y="5530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76488" y="3650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08238" y="3396456"/>
            <a:ext cx="133350" cy="15240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03600" y="23296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65588" y="4920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30725" y="4768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44688" y="25582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38463" y="3599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03575" y="3320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771775" y="3777456"/>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38575" y="3320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38488" y="37774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30725" y="3625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314700" y="4006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35363" y="4463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65613" y="5453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52575" y="248205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49" name="TextBox 55"/>
          <p:cNvSpPr txBox="1">
            <a:spLocks noChangeArrowheads="1"/>
          </p:cNvSpPr>
          <p:nvPr/>
        </p:nvSpPr>
        <p:spPr bwMode="auto">
          <a:xfrm>
            <a:off x="2276475" y="31678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3050" name="TextBox 56"/>
          <p:cNvSpPr txBox="1">
            <a:spLocks noChangeArrowheads="1"/>
          </p:cNvSpPr>
          <p:nvPr/>
        </p:nvSpPr>
        <p:spPr bwMode="auto">
          <a:xfrm>
            <a:off x="2155825" y="3577431"/>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3051" name="TextBox 57"/>
          <p:cNvSpPr txBox="1">
            <a:spLocks noChangeArrowheads="1"/>
          </p:cNvSpPr>
          <p:nvPr/>
        </p:nvSpPr>
        <p:spPr bwMode="auto">
          <a:xfrm>
            <a:off x="2873375" y="3359944"/>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3052" name="TextBox 58"/>
          <p:cNvSpPr txBox="1">
            <a:spLocks noChangeArrowheads="1"/>
          </p:cNvSpPr>
          <p:nvPr/>
        </p:nvSpPr>
        <p:spPr bwMode="auto">
          <a:xfrm>
            <a:off x="3203575" y="31043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3053" name="TextBox 59"/>
          <p:cNvSpPr txBox="1">
            <a:spLocks noChangeArrowheads="1"/>
          </p:cNvSpPr>
          <p:nvPr/>
        </p:nvSpPr>
        <p:spPr bwMode="auto">
          <a:xfrm>
            <a:off x="3203575" y="36250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3054" name="TextBox 60"/>
          <p:cNvSpPr txBox="1">
            <a:spLocks noChangeArrowheads="1"/>
          </p:cNvSpPr>
          <p:nvPr/>
        </p:nvSpPr>
        <p:spPr bwMode="auto">
          <a:xfrm>
            <a:off x="2740025" y="388223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3055" name="TextBox 61"/>
          <p:cNvSpPr txBox="1">
            <a:spLocks noChangeArrowheads="1"/>
          </p:cNvSpPr>
          <p:nvPr/>
        </p:nvSpPr>
        <p:spPr bwMode="auto">
          <a:xfrm>
            <a:off x="2608263" y="4263231"/>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3056" name="TextBox 62"/>
          <p:cNvSpPr txBox="1">
            <a:spLocks noChangeArrowheads="1"/>
          </p:cNvSpPr>
          <p:nvPr/>
        </p:nvSpPr>
        <p:spPr bwMode="auto">
          <a:xfrm>
            <a:off x="3381375" y="40060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3057" name="TextBox 63"/>
          <p:cNvSpPr txBox="1">
            <a:spLocks noChangeArrowheads="1"/>
          </p:cNvSpPr>
          <p:nvPr/>
        </p:nvSpPr>
        <p:spPr bwMode="auto">
          <a:xfrm>
            <a:off x="3602038" y="4463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3058" name="TextBox 64"/>
          <p:cNvSpPr txBox="1">
            <a:spLocks noChangeArrowheads="1"/>
          </p:cNvSpPr>
          <p:nvPr/>
        </p:nvSpPr>
        <p:spPr bwMode="auto">
          <a:xfrm>
            <a:off x="3838575" y="3396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43059" name="TextBox 53"/>
          <p:cNvSpPr txBox="1">
            <a:spLocks noChangeArrowheads="1"/>
          </p:cNvSpPr>
          <p:nvPr/>
        </p:nvSpPr>
        <p:spPr bwMode="auto">
          <a:xfrm>
            <a:off x="5562600" y="2525712"/>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Active Sensor List </a:t>
            </a:r>
            <a:r>
              <a:rPr lang="en-US" altLang="en-US" dirty="0"/>
              <a:t>(</a:t>
            </a:r>
            <a:r>
              <a:rPr lang="en-US" altLang="en-US" i="1" dirty="0"/>
              <a:t>ASL</a:t>
            </a:r>
            <a:r>
              <a:rPr lang="en-US" altLang="en-US" dirty="0"/>
              <a:t>): </a:t>
            </a:r>
          </a:p>
        </p:txBody>
      </p:sp>
      <p:grpSp>
        <p:nvGrpSpPr>
          <p:cNvPr id="43060" name="Group 56"/>
          <p:cNvGrpSpPr>
            <a:grpSpLocks/>
          </p:cNvGrpSpPr>
          <p:nvPr/>
        </p:nvGrpSpPr>
        <p:grpSpPr bwMode="auto">
          <a:xfrm>
            <a:off x="6124575" y="3091656"/>
            <a:ext cx="314325" cy="369888"/>
            <a:chOff x="7391400" y="2133600"/>
            <a:chExt cx="312906" cy="369332"/>
          </a:xfrm>
        </p:grpSpPr>
        <p:sp>
          <p:nvSpPr>
            <p:cNvPr id="55" name="Rectangle 54"/>
            <p:cNvSpPr/>
            <p:nvPr/>
          </p:nvSpPr>
          <p:spPr>
            <a:xfrm>
              <a:off x="7391400" y="2133600"/>
              <a:ext cx="305005"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65" name="TextBox 55"/>
            <p:cNvSpPr txBox="1">
              <a:spLocks noChangeArrowheads="1"/>
            </p:cNvSpPr>
            <p:nvPr/>
          </p:nvSpPr>
          <p:spPr bwMode="auto">
            <a:xfrm>
              <a:off x="7391400" y="213360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sp>
        <p:nvSpPr>
          <p:cNvPr id="57" name="7-Point Star 56"/>
          <p:cNvSpPr/>
          <p:nvPr/>
        </p:nvSpPr>
        <p:spPr>
          <a:xfrm>
            <a:off x="2517775" y="365045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2757488" y="3752056"/>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TextBox 58"/>
          <p:cNvSpPr txBox="1"/>
          <p:nvPr/>
        </p:nvSpPr>
        <p:spPr>
          <a:xfrm>
            <a:off x="333375" y="1447800"/>
            <a:ext cx="3740150" cy="646331"/>
          </a:xfrm>
          <a:prstGeom prst="rect">
            <a:avLst/>
          </a:prstGeom>
          <a:noFill/>
        </p:spPr>
        <p:txBody>
          <a:bodyPr wrap="square">
            <a:spAutoFit/>
          </a:bodyPr>
          <a:lstStyle/>
          <a:p>
            <a:pPr>
              <a:defRPr/>
            </a:pPr>
            <a:r>
              <a:rPr lang="en-US" b="1" dirty="0">
                <a:solidFill>
                  <a:srgbClr val="002060"/>
                </a:solidFill>
                <a:latin typeface="+mj-lt"/>
              </a:rPr>
              <a:t>Possible </a:t>
            </a:r>
            <a:r>
              <a:rPr lang="en-US" b="1" i="1" dirty="0">
                <a:solidFill>
                  <a:srgbClr val="002060"/>
                </a:solidFill>
                <a:latin typeface="+mj-lt"/>
              </a:rPr>
              <a:t>WNs </a:t>
            </a:r>
            <a:r>
              <a:rPr lang="en-US" b="1" dirty="0">
                <a:solidFill>
                  <a:srgbClr val="002060"/>
                </a:solidFill>
                <a:latin typeface="+mj-lt"/>
              </a:rPr>
              <a:t>Selection </a:t>
            </a:r>
            <a:r>
              <a:rPr lang="en-US" b="1" dirty="0" smtClean="0">
                <a:solidFill>
                  <a:srgbClr val="002060"/>
                </a:solidFill>
                <a:latin typeface="+mj-lt"/>
              </a:rPr>
              <a:t>Phase or Feasible Solution Phase</a:t>
            </a:r>
            <a:endParaRPr lang="en-US" b="1" dirty="0">
              <a:solidFill>
                <a:srgbClr val="002060"/>
              </a:solidFill>
              <a:latin typeface="+mj-lt"/>
            </a:endParaRPr>
          </a:p>
        </p:txBody>
      </p:sp>
      <p:sp>
        <p:nvSpPr>
          <p:cNvPr id="60"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23</a:t>
            </a:fld>
            <a:endParaRPr lang="en-AU"/>
          </a:p>
        </p:txBody>
      </p:sp>
      <p:sp>
        <p:nvSpPr>
          <p:cNvPr id="8" name="Date Placeholder 7"/>
          <p:cNvSpPr>
            <a:spLocks noGrp="1"/>
          </p:cNvSpPr>
          <p:nvPr>
            <p:ph type="dt" sz="half" idx="10"/>
          </p:nvPr>
        </p:nvSpPr>
        <p:spPr/>
        <p:txBody>
          <a:bodyPr/>
          <a:lstStyle/>
          <a:p>
            <a:fld id="{AFC3EC51-9D30-40ED-BA7A-EE1C6214E268}" type="datetime1">
              <a:rPr lang="en-AU" smtClean="0"/>
              <a:pPr/>
              <a:t>16/10/2016</a:t>
            </a:fld>
            <a:endParaRPr lang="en-AU"/>
          </a:p>
        </p:txBody>
      </p:sp>
    </p:spTree>
    <p:extLst>
      <p:ext uri="{BB962C8B-B14F-4D97-AF65-F5344CB8AC3E}">
        <p14:creationId xmlns="" xmlns:p14="http://schemas.microsoft.com/office/powerpoint/2010/main" val="120478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7975" y="187245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51075" y="2177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27050" y="42346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06863" y="2177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22388" y="40060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92163" y="2405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20825" y="2710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23925" y="3244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858838" y="51490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05325" y="4158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02200" y="2558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167313" y="3244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67313" y="4996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33988" y="4082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654175" y="5301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27175" y="4539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23950" y="46156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184400" y="5225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47950" y="3929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50975" y="4920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178175" y="5301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08225"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382838" y="31678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378200" y="2101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40188" y="4691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05325" y="4539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19288" y="2329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887663" y="3345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178175" y="3091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746375" y="3548856"/>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13175" y="3091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13088" y="3548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05325" y="3396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13100" y="3777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09963" y="4234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40213" y="52252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27175" y="225345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73" name="TextBox 55"/>
          <p:cNvSpPr txBox="1">
            <a:spLocks noChangeArrowheads="1"/>
          </p:cNvSpPr>
          <p:nvPr/>
        </p:nvSpPr>
        <p:spPr bwMode="auto">
          <a:xfrm>
            <a:off x="2251075" y="2939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4074" name="TextBox 56"/>
          <p:cNvSpPr txBox="1">
            <a:spLocks noChangeArrowheads="1"/>
          </p:cNvSpPr>
          <p:nvPr/>
        </p:nvSpPr>
        <p:spPr bwMode="auto">
          <a:xfrm>
            <a:off x="2105025" y="34726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4075" name="TextBox 57"/>
          <p:cNvSpPr txBox="1">
            <a:spLocks noChangeArrowheads="1"/>
          </p:cNvSpPr>
          <p:nvPr/>
        </p:nvSpPr>
        <p:spPr bwMode="auto">
          <a:xfrm>
            <a:off x="2822575" y="3105944"/>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4076" name="TextBox 58"/>
          <p:cNvSpPr txBox="1">
            <a:spLocks noChangeArrowheads="1"/>
          </p:cNvSpPr>
          <p:nvPr/>
        </p:nvSpPr>
        <p:spPr bwMode="auto">
          <a:xfrm>
            <a:off x="3178175" y="28757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4077" name="TextBox 59"/>
          <p:cNvSpPr txBox="1">
            <a:spLocks noChangeArrowheads="1"/>
          </p:cNvSpPr>
          <p:nvPr/>
        </p:nvSpPr>
        <p:spPr bwMode="auto">
          <a:xfrm>
            <a:off x="3178175" y="3396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4078" name="TextBox 60"/>
          <p:cNvSpPr txBox="1">
            <a:spLocks noChangeArrowheads="1"/>
          </p:cNvSpPr>
          <p:nvPr/>
        </p:nvSpPr>
        <p:spPr bwMode="auto">
          <a:xfrm>
            <a:off x="2714625" y="365363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4079" name="TextBox 61"/>
          <p:cNvSpPr txBox="1">
            <a:spLocks noChangeArrowheads="1"/>
          </p:cNvSpPr>
          <p:nvPr/>
        </p:nvSpPr>
        <p:spPr bwMode="auto">
          <a:xfrm>
            <a:off x="2582863" y="4034631"/>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4080" name="TextBox 62"/>
          <p:cNvSpPr txBox="1">
            <a:spLocks noChangeArrowheads="1"/>
          </p:cNvSpPr>
          <p:nvPr/>
        </p:nvSpPr>
        <p:spPr bwMode="auto">
          <a:xfrm>
            <a:off x="3279775" y="3777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4081" name="TextBox 63"/>
          <p:cNvSpPr txBox="1">
            <a:spLocks noChangeArrowheads="1"/>
          </p:cNvSpPr>
          <p:nvPr/>
        </p:nvSpPr>
        <p:spPr bwMode="auto">
          <a:xfrm>
            <a:off x="3576638" y="42346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4082" name="TextBox 64"/>
          <p:cNvSpPr txBox="1">
            <a:spLocks noChangeArrowheads="1"/>
          </p:cNvSpPr>
          <p:nvPr/>
        </p:nvSpPr>
        <p:spPr bwMode="auto">
          <a:xfrm>
            <a:off x="3813175" y="31678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grpSp>
        <p:nvGrpSpPr>
          <p:cNvPr id="44083" name="Group 67"/>
          <p:cNvGrpSpPr>
            <a:grpSpLocks/>
          </p:cNvGrpSpPr>
          <p:nvPr/>
        </p:nvGrpSpPr>
        <p:grpSpPr bwMode="auto">
          <a:xfrm>
            <a:off x="5562600" y="2133600"/>
            <a:ext cx="3352800" cy="903288"/>
            <a:chOff x="5562600" y="2133600"/>
            <a:chExt cx="3352800" cy="903288"/>
          </a:xfrm>
        </p:grpSpPr>
        <p:sp>
          <p:nvSpPr>
            <p:cNvPr id="44099"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4100" name="Group 56"/>
            <p:cNvGrpSpPr>
              <a:grpSpLocks/>
            </p:cNvGrpSpPr>
            <p:nvPr/>
          </p:nvGrpSpPr>
          <p:grpSpPr bwMode="auto">
            <a:xfrm>
              <a:off x="6172200" y="2667000"/>
              <a:ext cx="314325" cy="369888"/>
              <a:chOff x="7391400" y="2133600"/>
              <a:chExt cx="312906" cy="369332"/>
            </a:xfrm>
          </p:grpSpPr>
          <p:sp>
            <p:nvSpPr>
              <p:cNvPr id="55" name="Rectangle 54"/>
              <p:cNvSpPr/>
              <p:nvPr/>
            </p:nvSpPr>
            <p:spPr>
              <a:xfrm>
                <a:off x="7391400" y="2133600"/>
                <a:ext cx="305005"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102" name="TextBox 55"/>
              <p:cNvSpPr txBox="1">
                <a:spLocks noChangeArrowheads="1"/>
              </p:cNvSpPr>
              <p:nvPr/>
            </p:nvSpPr>
            <p:spPr bwMode="auto">
              <a:xfrm>
                <a:off x="7391400" y="213360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grpSp>
      <p:grpSp>
        <p:nvGrpSpPr>
          <p:cNvPr id="44084" name="Group 69"/>
          <p:cNvGrpSpPr>
            <a:grpSpLocks/>
          </p:cNvGrpSpPr>
          <p:nvPr/>
        </p:nvGrpSpPr>
        <p:grpSpPr bwMode="auto">
          <a:xfrm>
            <a:off x="5562600" y="4114800"/>
            <a:ext cx="3352800" cy="1169988"/>
            <a:chOff x="5562600" y="4114798"/>
            <a:chExt cx="3352800" cy="1170077"/>
          </a:xfrm>
        </p:grpSpPr>
        <p:grpSp>
          <p:nvGrpSpPr>
            <p:cNvPr id="44088" name="Group 67"/>
            <p:cNvGrpSpPr>
              <a:grpSpLocks/>
            </p:cNvGrpSpPr>
            <p:nvPr/>
          </p:nvGrpSpPr>
          <p:grpSpPr bwMode="auto">
            <a:xfrm>
              <a:off x="5562600" y="4114798"/>
              <a:ext cx="3352800" cy="1170077"/>
              <a:chOff x="5562600" y="3200311"/>
              <a:chExt cx="3352800" cy="1169746"/>
            </a:xfrm>
          </p:grpSpPr>
          <p:sp>
            <p:nvSpPr>
              <p:cNvPr id="44091"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Possible Working Nodes </a:t>
                </a:r>
                <a:r>
                  <a:rPr lang="en-US" altLang="en-US" i="1" dirty="0" smtClean="0"/>
                  <a:t> </a:t>
                </a:r>
                <a:r>
                  <a:rPr lang="en-US" altLang="en-US" i="1" dirty="0"/>
                  <a:t>List </a:t>
                </a:r>
                <a:r>
                  <a:rPr lang="en-US" altLang="en-US" dirty="0"/>
                  <a:t>(</a:t>
                </a:r>
                <a:r>
                  <a:rPr lang="en-US" altLang="en-US" i="1" dirty="0" smtClean="0"/>
                  <a:t>PWNL</a:t>
                </a:r>
                <a:r>
                  <a:rPr lang="en-US" altLang="en-US" i="1" dirty="0"/>
                  <a:t>):</a:t>
                </a:r>
                <a:endParaRPr lang="en-US" altLang="en-US" dirty="0"/>
              </a:p>
            </p:txBody>
          </p:sp>
          <p:grpSp>
            <p:nvGrpSpPr>
              <p:cNvPr id="44092" name="Group 66"/>
              <p:cNvGrpSpPr>
                <a:grpSpLocks/>
              </p:cNvGrpSpPr>
              <p:nvPr/>
            </p:nvGrpSpPr>
            <p:grpSpPr bwMode="auto">
              <a:xfrm>
                <a:off x="6096000" y="3962095"/>
                <a:ext cx="1447800" cy="407962"/>
                <a:chOff x="6096000" y="3962095"/>
                <a:chExt cx="1447800" cy="407962"/>
              </a:xfrm>
            </p:grpSpPr>
            <p:sp>
              <p:nvSpPr>
                <p:cNvPr id="60" name="Rectangle 59"/>
                <p:cNvSpPr/>
                <p:nvPr/>
              </p:nvSpPr>
              <p:spPr>
                <a:xfrm>
                  <a:off x="6096000" y="3962153"/>
                  <a:ext cx="1447800" cy="380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traight Connector 61"/>
                <p:cNvCxnSpPr/>
                <p:nvPr/>
              </p:nvCxnSpPr>
              <p:spPr>
                <a:xfrm rot="5400000">
                  <a:off x="6287333" y="4151820"/>
                  <a:ext cx="380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668333" y="4151820"/>
                  <a:ext cx="380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096" name="TextBox 63"/>
                <p:cNvSpPr txBox="1">
                  <a:spLocks noChangeArrowheads="1"/>
                </p:cNvSpPr>
                <p:nvPr/>
              </p:nvSpPr>
              <p:spPr bwMode="auto">
                <a:xfrm>
                  <a:off x="6146442" y="398546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sp>
              <p:nvSpPr>
                <p:cNvPr id="44097" name="TextBox 64"/>
                <p:cNvSpPr txBox="1">
                  <a:spLocks noChangeArrowheads="1"/>
                </p:cNvSpPr>
                <p:nvPr/>
              </p:nvSpPr>
              <p:spPr bwMode="auto">
                <a:xfrm>
                  <a:off x="6527442" y="4000723"/>
                  <a:ext cx="236706" cy="36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sp>
              <p:nvSpPr>
                <p:cNvPr id="44098" name="TextBox 65"/>
                <p:cNvSpPr txBox="1">
                  <a:spLocks noChangeArrowheads="1"/>
                </p:cNvSpPr>
                <p:nvPr/>
              </p:nvSpPr>
              <p:spPr bwMode="auto">
                <a:xfrm>
                  <a:off x="6858000" y="4000723"/>
                  <a:ext cx="312906" cy="369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grpSp>
        <p:cxnSp>
          <p:nvCxnSpPr>
            <p:cNvPr id="66" name="Straight Connector 65"/>
            <p:cNvCxnSpPr/>
            <p:nvPr/>
          </p:nvCxnSpPr>
          <p:spPr bwMode="auto">
            <a:xfrm rot="5400000">
              <a:off x="6973080" y="5066576"/>
              <a:ext cx="38102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090" name="TextBox 63"/>
            <p:cNvSpPr txBox="1">
              <a:spLocks noChangeArrowheads="1"/>
            </p:cNvSpPr>
            <p:nvPr/>
          </p:nvSpPr>
          <p:spPr bwMode="auto">
            <a:xfrm>
              <a:off x="7187484" y="490255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70" name="7-Point Star 69"/>
          <p:cNvSpPr/>
          <p:nvPr/>
        </p:nvSpPr>
        <p:spPr>
          <a:xfrm>
            <a:off x="2492375" y="342185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70"/>
          <p:cNvSpPr/>
          <p:nvPr/>
        </p:nvSpPr>
        <p:spPr>
          <a:xfrm>
            <a:off x="2732088" y="3523456"/>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TextBox 71"/>
          <p:cNvSpPr txBox="1"/>
          <p:nvPr/>
        </p:nvSpPr>
        <p:spPr>
          <a:xfrm>
            <a:off x="304800" y="1219200"/>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3" name="Title 1"/>
          <p:cNvSpPr>
            <a:spLocks noGrp="1"/>
          </p:cNvSpPr>
          <p:nvPr>
            <p:ph type="title"/>
          </p:nvPr>
        </p:nvSpPr>
        <p:spPr>
          <a:xfrm>
            <a:off x="354623" y="308802"/>
            <a:ext cx="8534400" cy="990600"/>
          </a:xfrm>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2" name="Footer Placeholder 1"/>
          <p:cNvSpPr>
            <a:spLocks noGrp="1"/>
          </p:cNvSpPr>
          <p:nvPr>
            <p:ph type="ftr" sz="quarter" idx="11"/>
          </p:nvPr>
        </p:nvSpPr>
        <p:spPr/>
        <p:txBody>
          <a:bodyPr/>
          <a:lstStyle/>
          <a:p>
            <a:r>
              <a:rPr lang="en-US" smtClean="0"/>
              <a:t>12th IEEE International Conference on WiMob 2016</a:t>
            </a:r>
            <a:endParaRPr lang="en-AU"/>
          </a:p>
        </p:txBody>
      </p:sp>
      <p:sp>
        <p:nvSpPr>
          <p:cNvPr id="3" name="Slide Number Placeholder 2"/>
          <p:cNvSpPr>
            <a:spLocks noGrp="1"/>
          </p:cNvSpPr>
          <p:nvPr>
            <p:ph type="sldNum" sz="quarter" idx="12"/>
          </p:nvPr>
        </p:nvSpPr>
        <p:spPr/>
        <p:txBody>
          <a:bodyPr/>
          <a:lstStyle/>
          <a:p>
            <a:fld id="{B22A2960-2C16-4AC4-BD1D-EB9F791383E4}" type="slidenum">
              <a:rPr lang="en-AU" smtClean="0"/>
              <a:pPr/>
              <a:t>24</a:t>
            </a:fld>
            <a:endParaRPr lang="en-AU"/>
          </a:p>
        </p:txBody>
      </p:sp>
      <p:sp>
        <p:nvSpPr>
          <p:cNvPr id="5" name="Date Placeholder 4"/>
          <p:cNvSpPr>
            <a:spLocks noGrp="1"/>
          </p:cNvSpPr>
          <p:nvPr>
            <p:ph type="dt" sz="half" idx="10"/>
          </p:nvPr>
        </p:nvSpPr>
        <p:spPr/>
        <p:txBody>
          <a:bodyPr/>
          <a:lstStyle/>
          <a:p>
            <a:fld id="{7F2993FE-9454-4B99-AE87-18AACB96DFB4}" type="datetime1">
              <a:rPr lang="en-AU" smtClean="0"/>
              <a:pPr/>
              <a:t>16/10/2016</a:t>
            </a:fld>
            <a:endParaRPr lang="en-AU"/>
          </a:p>
        </p:txBody>
      </p:sp>
    </p:spTree>
    <p:extLst>
      <p:ext uri="{BB962C8B-B14F-4D97-AF65-F5344CB8AC3E}">
        <p14:creationId xmlns="" xmlns:p14="http://schemas.microsoft.com/office/powerpoint/2010/main" val="1098282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2750" y="2068512"/>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55850" y="2373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31825" y="4430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211638" y="2373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427163" y="4202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96938" y="2601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625600" y="2906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1028700"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63613" y="5345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610100" y="4354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006975" y="2754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72088"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72088" y="5192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38763" y="4278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58950" y="5497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31950" y="4735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228725" y="4811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89175" y="5421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52725" y="4125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55750" y="5116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82950" y="5497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413000" y="3668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87613" y="33639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82975" y="22971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44963" y="4887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610100" y="4735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2024063" y="25257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3005138" y="356552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82950" y="3287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51150" y="3744912"/>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917950" y="3287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217863" y="3744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610100" y="3592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317875" y="3973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614738" y="4430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44988" y="54213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31950" y="2449512"/>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97" name="TextBox 55"/>
          <p:cNvSpPr txBox="1">
            <a:spLocks noChangeArrowheads="1"/>
          </p:cNvSpPr>
          <p:nvPr/>
        </p:nvSpPr>
        <p:spPr bwMode="auto">
          <a:xfrm>
            <a:off x="2355850" y="31353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5098" name="TextBox 56"/>
          <p:cNvSpPr txBox="1">
            <a:spLocks noChangeArrowheads="1"/>
          </p:cNvSpPr>
          <p:nvPr/>
        </p:nvSpPr>
        <p:spPr bwMode="auto">
          <a:xfrm>
            <a:off x="2197100" y="3621087"/>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5099" name="TextBox 57"/>
          <p:cNvSpPr txBox="1">
            <a:spLocks noChangeArrowheads="1"/>
          </p:cNvSpPr>
          <p:nvPr/>
        </p:nvSpPr>
        <p:spPr bwMode="auto">
          <a:xfrm>
            <a:off x="2940050" y="33258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5100" name="TextBox 58"/>
          <p:cNvSpPr txBox="1">
            <a:spLocks noChangeArrowheads="1"/>
          </p:cNvSpPr>
          <p:nvPr/>
        </p:nvSpPr>
        <p:spPr bwMode="auto">
          <a:xfrm>
            <a:off x="3282950" y="30718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5101" name="TextBox 59"/>
          <p:cNvSpPr txBox="1">
            <a:spLocks noChangeArrowheads="1"/>
          </p:cNvSpPr>
          <p:nvPr/>
        </p:nvSpPr>
        <p:spPr bwMode="auto">
          <a:xfrm>
            <a:off x="3282950" y="3592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5102" name="TextBox 60"/>
          <p:cNvSpPr txBox="1">
            <a:spLocks noChangeArrowheads="1"/>
          </p:cNvSpPr>
          <p:nvPr/>
        </p:nvSpPr>
        <p:spPr bwMode="auto">
          <a:xfrm>
            <a:off x="2819400" y="3849687"/>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5103" name="TextBox 61"/>
          <p:cNvSpPr txBox="1">
            <a:spLocks noChangeArrowheads="1"/>
          </p:cNvSpPr>
          <p:nvPr/>
        </p:nvSpPr>
        <p:spPr bwMode="auto">
          <a:xfrm>
            <a:off x="2687638" y="4230687"/>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5104" name="TextBox 62"/>
          <p:cNvSpPr txBox="1">
            <a:spLocks noChangeArrowheads="1"/>
          </p:cNvSpPr>
          <p:nvPr/>
        </p:nvSpPr>
        <p:spPr bwMode="auto">
          <a:xfrm>
            <a:off x="3384550" y="3973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5105" name="TextBox 63"/>
          <p:cNvSpPr txBox="1">
            <a:spLocks noChangeArrowheads="1"/>
          </p:cNvSpPr>
          <p:nvPr/>
        </p:nvSpPr>
        <p:spPr bwMode="auto">
          <a:xfrm>
            <a:off x="3681413" y="4430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5106" name="TextBox 64"/>
          <p:cNvSpPr txBox="1">
            <a:spLocks noChangeArrowheads="1"/>
          </p:cNvSpPr>
          <p:nvPr/>
        </p:nvSpPr>
        <p:spPr bwMode="auto">
          <a:xfrm>
            <a:off x="3917950" y="33639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grpSp>
        <p:nvGrpSpPr>
          <p:cNvPr id="45107" name="Group 92"/>
          <p:cNvGrpSpPr>
            <a:grpSpLocks/>
          </p:cNvGrpSpPr>
          <p:nvPr/>
        </p:nvGrpSpPr>
        <p:grpSpPr bwMode="auto">
          <a:xfrm>
            <a:off x="5562600" y="2133600"/>
            <a:ext cx="3352800" cy="903288"/>
            <a:chOff x="5562600" y="2133600"/>
            <a:chExt cx="3352800" cy="903288"/>
          </a:xfrm>
        </p:grpSpPr>
        <p:sp>
          <p:nvSpPr>
            <p:cNvPr id="45122"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5123" name="Group 56"/>
            <p:cNvGrpSpPr>
              <a:grpSpLocks/>
            </p:cNvGrpSpPr>
            <p:nvPr/>
          </p:nvGrpSpPr>
          <p:grpSpPr bwMode="auto">
            <a:xfrm>
              <a:off x="6172200" y="2667000"/>
              <a:ext cx="314325" cy="369888"/>
              <a:chOff x="7391400" y="2133600"/>
              <a:chExt cx="312906" cy="369332"/>
            </a:xfrm>
          </p:grpSpPr>
          <p:sp>
            <p:nvSpPr>
              <p:cNvPr id="96" name="Rectangle 95"/>
              <p:cNvSpPr/>
              <p:nvPr/>
            </p:nvSpPr>
            <p:spPr>
              <a:xfrm>
                <a:off x="7391400" y="2133600"/>
                <a:ext cx="305005"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125" name="TextBox 55"/>
              <p:cNvSpPr txBox="1">
                <a:spLocks noChangeArrowheads="1"/>
              </p:cNvSpPr>
              <p:nvPr/>
            </p:nvSpPr>
            <p:spPr bwMode="auto">
              <a:xfrm>
                <a:off x="7391400" y="213360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grpSp>
      <p:grpSp>
        <p:nvGrpSpPr>
          <p:cNvPr id="45108" name="Group 67"/>
          <p:cNvGrpSpPr>
            <a:grpSpLocks/>
          </p:cNvGrpSpPr>
          <p:nvPr/>
        </p:nvGrpSpPr>
        <p:grpSpPr bwMode="auto">
          <a:xfrm>
            <a:off x="5562600" y="4114800"/>
            <a:ext cx="3352800" cy="1169988"/>
            <a:chOff x="5562600" y="3200311"/>
            <a:chExt cx="3352800" cy="1169746"/>
          </a:xfrm>
        </p:grpSpPr>
        <p:sp>
          <p:nvSpPr>
            <p:cNvPr id="45114"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Possible Working </a:t>
              </a:r>
              <a:r>
                <a:rPr lang="en-US" altLang="en-US" i="1" dirty="0" smtClean="0"/>
                <a:t>Nodes </a:t>
              </a:r>
              <a:r>
                <a:rPr lang="en-US" altLang="en-US" i="1" dirty="0"/>
                <a:t>Node List </a:t>
              </a:r>
              <a:r>
                <a:rPr lang="en-US" altLang="en-US" dirty="0"/>
                <a:t>(</a:t>
              </a:r>
              <a:r>
                <a:rPr lang="en-US" altLang="en-US" i="1" dirty="0" smtClean="0"/>
                <a:t>PWNL</a:t>
              </a:r>
              <a:r>
                <a:rPr lang="en-US" altLang="en-US" i="1" dirty="0"/>
                <a:t>):</a:t>
              </a:r>
              <a:endParaRPr lang="en-US" altLang="en-US" dirty="0"/>
            </a:p>
          </p:txBody>
        </p:sp>
        <p:grpSp>
          <p:nvGrpSpPr>
            <p:cNvPr id="45115" name="Group 66"/>
            <p:cNvGrpSpPr>
              <a:grpSpLocks/>
            </p:cNvGrpSpPr>
            <p:nvPr/>
          </p:nvGrpSpPr>
          <p:grpSpPr bwMode="auto">
            <a:xfrm>
              <a:off x="6096000" y="3962095"/>
              <a:ext cx="1447800" cy="407962"/>
              <a:chOff x="6096000" y="3962095"/>
              <a:chExt cx="1447800" cy="407962"/>
            </a:xfrm>
          </p:grpSpPr>
          <p:sp>
            <p:nvSpPr>
              <p:cNvPr id="104" name="Rectangle 103"/>
              <p:cNvSpPr/>
              <p:nvPr/>
            </p:nvSpPr>
            <p:spPr>
              <a:xfrm>
                <a:off x="6096000" y="3962153"/>
                <a:ext cx="1447800" cy="380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5" name="Straight Connector 104"/>
              <p:cNvCxnSpPr/>
              <p:nvPr/>
            </p:nvCxnSpPr>
            <p:spPr>
              <a:xfrm rot="5400000">
                <a:off x="6287333" y="4151820"/>
                <a:ext cx="380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6668333" y="4151820"/>
                <a:ext cx="380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119" name="TextBox 63"/>
              <p:cNvSpPr txBox="1">
                <a:spLocks noChangeArrowheads="1"/>
              </p:cNvSpPr>
              <p:nvPr/>
            </p:nvSpPr>
            <p:spPr bwMode="auto">
              <a:xfrm>
                <a:off x="6146442" y="398546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sp>
            <p:nvSpPr>
              <p:cNvPr id="45120" name="TextBox 64"/>
              <p:cNvSpPr txBox="1">
                <a:spLocks noChangeArrowheads="1"/>
              </p:cNvSpPr>
              <p:nvPr/>
            </p:nvSpPr>
            <p:spPr bwMode="auto">
              <a:xfrm>
                <a:off x="6477000" y="3962107"/>
                <a:ext cx="381000" cy="369229"/>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sp>
            <p:nvSpPr>
              <p:cNvPr id="45121" name="TextBox 65"/>
              <p:cNvSpPr txBox="1">
                <a:spLocks noChangeArrowheads="1"/>
              </p:cNvSpPr>
              <p:nvPr/>
            </p:nvSpPr>
            <p:spPr bwMode="auto">
              <a:xfrm>
                <a:off x="6858000" y="4000723"/>
                <a:ext cx="312906" cy="369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grpSp>
      <p:cxnSp>
        <p:nvCxnSpPr>
          <p:cNvPr id="100" name="Straight Connector 99"/>
          <p:cNvCxnSpPr/>
          <p:nvPr/>
        </p:nvCxnSpPr>
        <p:spPr bwMode="auto">
          <a:xfrm rot="5400000">
            <a:off x="6973094" y="50665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110" name="TextBox 63"/>
          <p:cNvSpPr txBox="1">
            <a:spLocks noChangeArrowheads="1"/>
          </p:cNvSpPr>
          <p:nvPr/>
        </p:nvSpPr>
        <p:spPr bwMode="auto">
          <a:xfrm>
            <a:off x="7188200" y="4902200"/>
            <a:ext cx="3127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sp>
        <p:nvSpPr>
          <p:cNvPr id="69" name="7-Point Star 68"/>
          <p:cNvSpPr/>
          <p:nvPr/>
        </p:nvSpPr>
        <p:spPr>
          <a:xfrm>
            <a:off x="2597150" y="3617912"/>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836863" y="3719512"/>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TextBox 70"/>
          <p:cNvSpPr txBox="1"/>
          <p:nvPr/>
        </p:nvSpPr>
        <p:spPr>
          <a:xfrm>
            <a:off x="457200" y="1447800"/>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2"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25</a:t>
            </a:fld>
            <a:endParaRPr lang="en-AU"/>
          </a:p>
        </p:txBody>
      </p:sp>
      <p:sp>
        <p:nvSpPr>
          <p:cNvPr id="8" name="Date Placeholder 7"/>
          <p:cNvSpPr>
            <a:spLocks noGrp="1"/>
          </p:cNvSpPr>
          <p:nvPr>
            <p:ph type="dt" sz="half" idx="10"/>
          </p:nvPr>
        </p:nvSpPr>
        <p:spPr/>
        <p:txBody>
          <a:bodyPr/>
          <a:lstStyle/>
          <a:p>
            <a:fld id="{5C8E498C-C9DE-4836-B443-DC502D5AEABB}" type="datetime1">
              <a:rPr lang="en-AU" smtClean="0"/>
              <a:pPr/>
              <a:t>16/10/2016</a:t>
            </a:fld>
            <a:endParaRPr lang="en-AU"/>
          </a:p>
        </p:txBody>
      </p:sp>
    </p:spTree>
    <p:extLst>
      <p:ext uri="{BB962C8B-B14F-4D97-AF65-F5344CB8AC3E}">
        <p14:creationId xmlns="" xmlns:p14="http://schemas.microsoft.com/office/powerpoint/2010/main" val="1558194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17725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24100" y="2482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0075" y="4539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79888" y="2482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95413" y="4310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65188" y="2710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93850" y="3015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96950"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1863" y="5453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78350" y="4463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75225" y="2863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40338"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40338" y="5301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07013" y="4387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27200" y="5606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00200" y="4844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96975" y="4920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57425" y="5530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20975" y="42346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24000" y="5225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1200" y="5606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81250" y="3777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55863" y="34726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51225" y="24058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3213" y="4996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78350" y="4844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2313" y="26344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86088" y="36631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51200" y="3396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19400" y="3853656"/>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86200" y="3396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86113" y="3853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8350" y="3701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86125" y="4082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2988" y="4539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3238" y="55300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00200" y="255825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21" name="TextBox 55"/>
          <p:cNvSpPr txBox="1">
            <a:spLocks noChangeArrowheads="1"/>
          </p:cNvSpPr>
          <p:nvPr/>
        </p:nvSpPr>
        <p:spPr bwMode="auto">
          <a:xfrm>
            <a:off x="2324100" y="32440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6122" name="TextBox 56"/>
          <p:cNvSpPr txBox="1">
            <a:spLocks noChangeArrowheads="1"/>
          </p:cNvSpPr>
          <p:nvPr/>
        </p:nvSpPr>
        <p:spPr bwMode="auto">
          <a:xfrm>
            <a:off x="2203450" y="3653631"/>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6123" name="TextBox 57"/>
          <p:cNvSpPr txBox="1">
            <a:spLocks noChangeArrowheads="1"/>
          </p:cNvSpPr>
          <p:nvPr/>
        </p:nvSpPr>
        <p:spPr bwMode="auto">
          <a:xfrm>
            <a:off x="2921000" y="3423444"/>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6124" name="TextBox 58"/>
          <p:cNvSpPr txBox="1">
            <a:spLocks noChangeArrowheads="1"/>
          </p:cNvSpPr>
          <p:nvPr/>
        </p:nvSpPr>
        <p:spPr bwMode="auto">
          <a:xfrm>
            <a:off x="3251200" y="31805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6125" name="TextBox 59"/>
          <p:cNvSpPr txBox="1">
            <a:spLocks noChangeArrowheads="1"/>
          </p:cNvSpPr>
          <p:nvPr/>
        </p:nvSpPr>
        <p:spPr bwMode="auto">
          <a:xfrm>
            <a:off x="3251200" y="3701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6126" name="TextBox 60"/>
          <p:cNvSpPr txBox="1">
            <a:spLocks noChangeArrowheads="1"/>
          </p:cNvSpPr>
          <p:nvPr/>
        </p:nvSpPr>
        <p:spPr bwMode="auto">
          <a:xfrm>
            <a:off x="2787650" y="395843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6127" name="TextBox 61"/>
          <p:cNvSpPr txBox="1">
            <a:spLocks noChangeArrowheads="1"/>
          </p:cNvSpPr>
          <p:nvPr/>
        </p:nvSpPr>
        <p:spPr bwMode="auto">
          <a:xfrm>
            <a:off x="2655888" y="4387056"/>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6128" name="TextBox 62"/>
          <p:cNvSpPr txBox="1">
            <a:spLocks noChangeArrowheads="1"/>
          </p:cNvSpPr>
          <p:nvPr/>
        </p:nvSpPr>
        <p:spPr bwMode="auto">
          <a:xfrm>
            <a:off x="3352800" y="4082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6129" name="TextBox 63"/>
          <p:cNvSpPr txBox="1">
            <a:spLocks noChangeArrowheads="1"/>
          </p:cNvSpPr>
          <p:nvPr/>
        </p:nvSpPr>
        <p:spPr bwMode="auto">
          <a:xfrm>
            <a:off x="3649663" y="4539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6130" name="TextBox 64"/>
          <p:cNvSpPr txBox="1">
            <a:spLocks noChangeArrowheads="1"/>
          </p:cNvSpPr>
          <p:nvPr/>
        </p:nvSpPr>
        <p:spPr bwMode="auto">
          <a:xfrm>
            <a:off x="3886200" y="34726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46131"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6132" name="Group 56"/>
          <p:cNvGrpSpPr>
            <a:grpSpLocks/>
          </p:cNvGrpSpPr>
          <p:nvPr/>
        </p:nvGrpSpPr>
        <p:grpSpPr bwMode="auto">
          <a:xfrm>
            <a:off x="6172200" y="2641600"/>
            <a:ext cx="685800" cy="369888"/>
            <a:chOff x="7391400" y="2107880"/>
            <a:chExt cx="682704" cy="369332"/>
          </a:xfrm>
        </p:grpSpPr>
        <p:sp>
          <p:nvSpPr>
            <p:cNvPr id="71" name="Rectangle 70"/>
            <p:cNvSpPr/>
            <p:nvPr/>
          </p:nvSpPr>
          <p:spPr>
            <a:xfrm>
              <a:off x="7391400" y="2133242"/>
              <a:ext cx="682704"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51" name="TextBox 55"/>
            <p:cNvSpPr txBox="1">
              <a:spLocks noChangeArrowheads="1"/>
            </p:cNvSpPr>
            <p:nvPr/>
          </p:nvSpPr>
          <p:spPr bwMode="auto">
            <a:xfrm>
              <a:off x="7391400" y="2107880"/>
              <a:ext cx="3034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grpSp>
        <p:nvGrpSpPr>
          <p:cNvPr id="46133" name="Group 73"/>
          <p:cNvGrpSpPr>
            <a:grpSpLocks/>
          </p:cNvGrpSpPr>
          <p:nvPr/>
        </p:nvGrpSpPr>
        <p:grpSpPr bwMode="auto">
          <a:xfrm>
            <a:off x="5562600" y="4114800"/>
            <a:ext cx="3352800" cy="1169988"/>
            <a:chOff x="5562600" y="4114790"/>
            <a:chExt cx="3352800" cy="1170073"/>
          </a:xfrm>
        </p:grpSpPr>
        <p:grpSp>
          <p:nvGrpSpPr>
            <p:cNvPr id="46139" name="Group 67"/>
            <p:cNvGrpSpPr>
              <a:grpSpLocks/>
            </p:cNvGrpSpPr>
            <p:nvPr/>
          </p:nvGrpSpPr>
          <p:grpSpPr bwMode="auto">
            <a:xfrm>
              <a:off x="5562600" y="4114790"/>
              <a:ext cx="3352800" cy="1170073"/>
              <a:chOff x="5562600" y="3200311"/>
              <a:chExt cx="3352800" cy="1169745"/>
            </a:xfrm>
          </p:grpSpPr>
          <p:sp>
            <p:nvSpPr>
              <p:cNvPr id="46142"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t>Let, </a:t>
                </a:r>
                <a:r>
                  <a:rPr lang="en-US" altLang="en-US" i="1" dirty="0"/>
                  <a:t>Possible Working Nodes </a:t>
                </a:r>
                <a:r>
                  <a:rPr lang="en-US" altLang="en-US" i="1" dirty="0" smtClean="0"/>
                  <a:t> </a:t>
                </a:r>
                <a:r>
                  <a:rPr lang="en-US" altLang="en-US" i="1" dirty="0"/>
                  <a:t>Node List </a:t>
                </a:r>
                <a:r>
                  <a:rPr lang="en-US" altLang="en-US" dirty="0"/>
                  <a:t>(</a:t>
                </a:r>
                <a:r>
                  <a:rPr lang="en-US" altLang="en-US" i="1" dirty="0" smtClean="0"/>
                  <a:t>PWNL</a:t>
                </a:r>
                <a:r>
                  <a:rPr lang="en-US" altLang="en-US" i="1" dirty="0"/>
                  <a:t>):</a:t>
                </a:r>
                <a:endParaRPr lang="en-US" altLang="en-US" dirty="0"/>
              </a:p>
            </p:txBody>
          </p:sp>
          <p:grpSp>
            <p:nvGrpSpPr>
              <p:cNvPr id="46143" name="Group 66"/>
              <p:cNvGrpSpPr>
                <a:grpSpLocks/>
              </p:cNvGrpSpPr>
              <p:nvPr/>
            </p:nvGrpSpPr>
            <p:grpSpPr bwMode="auto">
              <a:xfrm>
                <a:off x="6096000" y="3962095"/>
                <a:ext cx="1447800" cy="407961"/>
                <a:chOff x="6096000" y="3962095"/>
                <a:chExt cx="1447800" cy="407961"/>
              </a:xfrm>
            </p:grpSpPr>
            <p:sp>
              <p:nvSpPr>
                <p:cNvPr id="80" name="Rectangle 79"/>
                <p:cNvSpPr/>
                <p:nvPr/>
              </p:nvSpPr>
              <p:spPr>
                <a:xfrm>
                  <a:off x="6096000" y="3962153"/>
                  <a:ext cx="1447800" cy="380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1" name="Straight Connector 80"/>
                <p:cNvCxnSpPr/>
                <p:nvPr/>
              </p:nvCxnSpPr>
              <p:spPr>
                <a:xfrm rot="5400000">
                  <a:off x="6287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668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147" name="TextBox 63"/>
                <p:cNvSpPr txBox="1">
                  <a:spLocks noChangeArrowheads="1"/>
                </p:cNvSpPr>
                <p:nvPr/>
              </p:nvSpPr>
              <p:spPr bwMode="auto">
                <a:xfrm>
                  <a:off x="6146442" y="398546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sp>
              <p:nvSpPr>
                <p:cNvPr id="46148" name="TextBox 64"/>
                <p:cNvSpPr txBox="1">
                  <a:spLocks noChangeArrowheads="1"/>
                </p:cNvSpPr>
                <p:nvPr/>
              </p:nvSpPr>
              <p:spPr bwMode="auto">
                <a:xfrm>
                  <a:off x="6527442" y="4000723"/>
                  <a:ext cx="236706" cy="36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8</a:t>
                  </a:r>
                </a:p>
              </p:txBody>
            </p:sp>
            <p:sp>
              <p:nvSpPr>
                <p:cNvPr id="46149" name="TextBox 65"/>
                <p:cNvSpPr txBox="1">
                  <a:spLocks noChangeArrowheads="1"/>
                </p:cNvSpPr>
                <p:nvPr/>
              </p:nvSpPr>
              <p:spPr bwMode="auto">
                <a:xfrm>
                  <a:off x="6858000" y="4000723"/>
                  <a:ext cx="312906" cy="369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9</a:t>
                  </a:r>
                </a:p>
              </p:txBody>
            </p:sp>
          </p:grpSp>
        </p:grpSp>
        <p:cxnSp>
          <p:nvCxnSpPr>
            <p:cNvPr id="76" name="Straight Connector 75"/>
            <p:cNvCxnSpPr/>
            <p:nvPr/>
          </p:nvCxnSpPr>
          <p:spPr bwMode="auto">
            <a:xfrm rot="5400000">
              <a:off x="6973080" y="5066565"/>
              <a:ext cx="3810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141" name="TextBox 63"/>
            <p:cNvSpPr txBox="1">
              <a:spLocks noChangeArrowheads="1"/>
            </p:cNvSpPr>
            <p:nvPr/>
          </p:nvSpPr>
          <p:spPr bwMode="auto">
            <a:xfrm>
              <a:off x="7187484" y="490255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cxnSp>
        <p:nvCxnSpPr>
          <p:cNvPr id="86" name="Straight Connector 85"/>
          <p:cNvCxnSpPr>
            <a:stCxn id="71" idx="0"/>
            <a:endCxn id="71" idx="2"/>
          </p:cNvCxnSpPr>
          <p:nvPr/>
        </p:nvCxnSpPr>
        <p:spPr bwMode="auto">
          <a:xfrm rot="16200000" flipH="1">
            <a:off x="6362701" y="28194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135" name="TextBox 55"/>
          <p:cNvSpPr txBox="1">
            <a:spLocks noChangeArrowheads="1"/>
          </p:cNvSpPr>
          <p:nvPr/>
        </p:nvSpPr>
        <p:spPr bwMode="auto">
          <a:xfrm>
            <a:off x="6527800" y="2628900"/>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sp>
        <p:nvSpPr>
          <p:cNvPr id="73" name="7-Point Star 72"/>
          <p:cNvSpPr/>
          <p:nvPr/>
        </p:nvSpPr>
        <p:spPr>
          <a:xfrm>
            <a:off x="2565400" y="372665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p:cNvSpPr/>
          <p:nvPr/>
        </p:nvSpPr>
        <p:spPr>
          <a:xfrm>
            <a:off x="2805113" y="3828256"/>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TextBox 74"/>
          <p:cNvSpPr txBox="1"/>
          <p:nvPr/>
        </p:nvSpPr>
        <p:spPr>
          <a:xfrm>
            <a:off x="381000" y="1447800"/>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7"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26</a:t>
            </a:fld>
            <a:endParaRPr lang="en-AU"/>
          </a:p>
        </p:txBody>
      </p:sp>
      <p:sp>
        <p:nvSpPr>
          <p:cNvPr id="8" name="Date Placeholder 7"/>
          <p:cNvSpPr>
            <a:spLocks noGrp="1"/>
          </p:cNvSpPr>
          <p:nvPr>
            <p:ph type="dt" sz="half" idx="10"/>
          </p:nvPr>
        </p:nvSpPr>
        <p:spPr/>
        <p:txBody>
          <a:bodyPr/>
          <a:lstStyle/>
          <a:p>
            <a:fld id="{8DF170B9-4698-4D1A-95C5-79F52618179F}" type="datetime1">
              <a:rPr lang="en-AU" smtClean="0"/>
              <a:pPr/>
              <a:t>16/10/2016</a:t>
            </a:fld>
            <a:endParaRPr lang="en-AU"/>
          </a:p>
        </p:txBody>
      </p:sp>
    </p:spTree>
    <p:extLst>
      <p:ext uri="{BB962C8B-B14F-4D97-AF65-F5344CB8AC3E}">
        <p14:creationId xmlns="" xmlns:p14="http://schemas.microsoft.com/office/powerpoint/2010/main" val="4198769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17725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24100" y="2482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0075" y="4539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79888" y="2482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95413" y="4310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65188" y="2710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93850" y="3015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96950"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1863" y="5453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78350" y="4463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75225" y="2863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40338"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40338" y="5301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07013" y="4387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27200" y="5606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00200" y="4844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96975" y="4920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57425" y="5530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20975" y="42346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24000" y="5225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1200" y="5606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81250" y="3777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55863" y="34726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51225" y="24058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3213" y="4996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78350" y="4844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2313" y="26344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73388" y="3675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51200" y="3396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19400" y="3853656"/>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86200" y="3396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86113" y="3853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8350" y="3701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308350" y="4031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2988" y="4539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3238" y="55300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00200" y="255825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45" name="TextBox 55"/>
          <p:cNvSpPr txBox="1">
            <a:spLocks noChangeArrowheads="1"/>
          </p:cNvSpPr>
          <p:nvPr/>
        </p:nvSpPr>
        <p:spPr bwMode="auto">
          <a:xfrm>
            <a:off x="2324100" y="32440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7146" name="TextBox 56"/>
          <p:cNvSpPr txBox="1">
            <a:spLocks noChangeArrowheads="1"/>
          </p:cNvSpPr>
          <p:nvPr/>
        </p:nvSpPr>
        <p:spPr bwMode="auto">
          <a:xfrm>
            <a:off x="2203450" y="3653631"/>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7147" name="TextBox 57"/>
          <p:cNvSpPr txBox="1">
            <a:spLocks noChangeArrowheads="1"/>
          </p:cNvSpPr>
          <p:nvPr/>
        </p:nvSpPr>
        <p:spPr bwMode="auto">
          <a:xfrm>
            <a:off x="2908300" y="3436144"/>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7148" name="TextBox 58"/>
          <p:cNvSpPr txBox="1">
            <a:spLocks noChangeArrowheads="1"/>
          </p:cNvSpPr>
          <p:nvPr/>
        </p:nvSpPr>
        <p:spPr bwMode="auto">
          <a:xfrm>
            <a:off x="3251200" y="31805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7149" name="TextBox 59"/>
          <p:cNvSpPr txBox="1">
            <a:spLocks noChangeArrowheads="1"/>
          </p:cNvSpPr>
          <p:nvPr/>
        </p:nvSpPr>
        <p:spPr bwMode="auto">
          <a:xfrm>
            <a:off x="3251200" y="3701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7150" name="TextBox 60"/>
          <p:cNvSpPr txBox="1">
            <a:spLocks noChangeArrowheads="1"/>
          </p:cNvSpPr>
          <p:nvPr/>
        </p:nvSpPr>
        <p:spPr bwMode="auto">
          <a:xfrm>
            <a:off x="2787650" y="395843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7151" name="TextBox 61"/>
          <p:cNvSpPr txBox="1">
            <a:spLocks noChangeArrowheads="1"/>
          </p:cNvSpPr>
          <p:nvPr/>
        </p:nvSpPr>
        <p:spPr bwMode="auto">
          <a:xfrm>
            <a:off x="2655888" y="4387056"/>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7152" name="TextBox 62"/>
          <p:cNvSpPr txBox="1">
            <a:spLocks noChangeArrowheads="1"/>
          </p:cNvSpPr>
          <p:nvPr/>
        </p:nvSpPr>
        <p:spPr bwMode="auto">
          <a:xfrm>
            <a:off x="3375025" y="4031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7153" name="TextBox 63"/>
          <p:cNvSpPr txBox="1">
            <a:spLocks noChangeArrowheads="1"/>
          </p:cNvSpPr>
          <p:nvPr/>
        </p:nvSpPr>
        <p:spPr bwMode="auto">
          <a:xfrm>
            <a:off x="3649663" y="4539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7154" name="TextBox 64"/>
          <p:cNvSpPr txBox="1">
            <a:spLocks noChangeArrowheads="1"/>
          </p:cNvSpPr>
          <p:nvPr/>
        </p:nvSpPr>
        <p:spPr bwMode="auto">
          <a:xfrm>
            <a:off x="3886200" y="34726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47155"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7156" name="Group 56"/>
          <p:cNvGrpSpPr>
            <a:grpSpLocks/>
          </p:cNvGrpSpPr>
          <p:nvPr/>
        </p:nvGrpSpPr>
        <p:grpSpPr bwMode="auto">
          <a:xfrm>
            <a:off x="6172200" y="2641600"/>
            <a:ext cx="685800" cy="369888"/>
            <a:chOff x="7391400" y="2107880"/>
            <a:chExt cx="682704" cy="369332"/>
          </a:xfrm>
        </p:grpSpPr>
        <p:sp>
          <p:nvSpPr>
            <p:cNvPr id="71" name="Rectangle 70"/>
            <p:cNvSpPr/>
            <p:nvPr/>
          </p:nvSpPr>
          <p:spPr>
            <a:xfrm>
              <a:off x="7391400" y="2133242"/>
              <a:ext cx="682704"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75" name="TextBox 55"/>
            <p:cNvSpPr txBox="1">
              <a:spLocks noChangeArrowheads="1"/>
            </p:cNvSpPr>
            <p:nvPr/>
          </p:nvSpPr>
          <p:spPr bwMode="auto">
            <a:xfrm>
              <a:off x="7391400" y="2107880"/>
              <a:ext cx="3034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grpSp>
        <p:nvGrpSpPr>
          <p:cNvPr id="47157" name="Group 73"/>
          <p:cNvGrpSpPr>
            <a:grpSpLocks/>
          </p:cNvGrpSpPr>
          <p:nvPr/>
        </p:nvGrpSpPr>
        <p:grpSpPr bwMode="auto">
          <a:xfrm>
            <a:off x="5562600" y="4114800"/>
            <a:ext cx="3352800" cy="1169988"/>
            <a:chOff x="5562600" y="4114790"/>
            <a:chExt cx="3352800" cy="1170073"/>
          </a:xfrm>
        </p:grpSpPr>
        <p:grpSp>
          <p:nvGrpSpPr>
            <p:cNvPr id="47163" name="Group 67"/>
            <p:cNvGrpSpPr>
              <a:grpSpLocks/>
            </p:cNvGrpSpPr>
            <p:nvPr/>
          </p:nvGrpSpPr>
          <p:grpSpPr bwMode="auto">
            <a:xfrm>
              <a:off x="5562600" y="4114790"/>
              <a:ext cx="3352800" cy="1170073"/>
              <a:chOff x="5562600" y="3200311"/>
              <a:chExt cx="3352800" cy="1169745"/>
            </a:xfrm>
          </p:grpSpPr>
          <p:sp>
            <p:nvSpPr>
              <p:cNvPr id="47166"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Possible Working </a:t>
                </a:r>
                <a:r>
                  <a:rPr lang="en-US" altLang="en-US" i="1" dirty="0" smtClean="0"/>
                  <a:t>Nodes </a:t>
                </a:r>
                <a:r>
                  <a:rPr lang="en-US" altLang="en-US" i="1" dirty="0"/>
                  <a:t>Node List </a:t>
                </a:r>
                <a:r>
                  <a:rPr lang="en-US" altLang="en-US" dirty="0"/>
                  <a:t>(</a:t>
                </a:r>
                <a:r>
                  <a:rPr lang="en-US" altLang="en-US" i="1" dirty="0" smtClean="0"/>
                  <a:t>PWNL</a:t>
                </a:r>
                <a:r>
                  <a:rPr lang="en-US" altLang="en-US" i="1" dirty="0"/>
                  <a:t>):</a:t>
                </a:r>
                <a:endParaRPr lang="en-US" altLang="en-US" dirty="0"/>
              </a:p>
            </p:txBody>
          </p:sp>
          <p:grpSp>
            <p:nvGrpSpPr>
              <p:cNvPr id="47167" name="Group 66"/>
              <p:cNvGrpSpPr>
                <a:grpSpLocks/>
              </p:cNvGrpSpPr>
              <p:nvPr/>
            </p:nvGrpSpPr>
            <p:grpSpPr bwMode="auto">
              <a:xfrm>
                <a:off x="6096000" y="3962095"/>
                <a:ext cx="1447800" cy="407961"/>
                <a:chOff x="6096000" y="3962095"/>
                <a:chExt cx="1447800" cy="407961"/>
              </a:xfrm>
            </p:grpSpPr>
            <p:sp>
              <p:nvSpPr>
                <p:cNvPr id="80" name="Rectangle 79"/>
                <p:cNvSpPr/>
                <p:nvPr/>
              </p:nvSpPr>
              <p:spPr>
                <a:xfrm>
                  <a:off x="6096000" y="3962153"/>
                  <a:ext cx="1447800" cy="380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1" name="Straight Connector 80"/>
                <p:cNvCxnSpPr/>
                <p:nvPr/>
              </p:nvCxnSpPr>
              <p:spPr>
                <a:xfrm rot="5400000">
                  <a:off x="6287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668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71" name="TextBox 63"/>
                <p:cNvSpPr txBox="1">
                  <a:spLocks noChangeArrowheads="1"/>
                </p:cNvSpPr>
                <p:nvPr/>
              </p:nvSpPr>
              <p:spPr bwMode="auto">
                <a:xfrm>
                  <a:off x="6096000" y="3985460"/>
                  <a:ext cx="363348" cy="369332"/>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sp>
              <p:nvSpPr>
                <p:cNvPr id="47172" name="TextBox 64"/>
                <p:cNvSpPr txBox="1">
                  <a:spLocks noChangeArrowheads="1"/>
                </p:cNvSpPr>
                <p:nvPr/>
              </p:nvSpPr>
              <p:spPr bwMode="auto">
                <a:xfrm>
                  <a:off x="6527442" y="4000723"/>
                  <a:ext cx="236706" cy="36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8</a:t>
                  </a:r>
                </a:p>
              </p:txBody>
            </p:sp>
            <p:sp>
              <p:nvSpPr>
                <p:cNvPr id="47173" name="TextBox 65"/>
                <p:cNvSpPr txBox="1">
                  <a:spLocks noChangeArrowheads="1"/>
                </p:cNvSpPr>
                <p:nvPr/>
              </p:nvSpPr>
              <p:spPr bwMode="auto">
                <a:xfrm>
                  <a:off x="6858000" y="4000723"/>
                  <a:ext cx="312906" cy="369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9</a:t>
                  </a:r>
                </a:p>
              </p:txBody>
            </p:sp>
          </p:grpSp>
        </p:grpSp>
        <p:cxnSp>
          <p:nvCxnSpPr>
            <p:cNvPr id="76" name="Straight Connector 75"/>
            <p:cNvCxnSpPr/>
            <p:nvPr/>
          </p:nvCxnSpPr>
          <p:spPr bwMode="auto">
            <a:xfrm rot="5400000">
              <a:off x="6973080" y="5066565"/>
              <a:ext cx="3810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65" name="TextBox 63"/>
            <p:cNvSpPr txBox="1">
              <a:spLocks noChangeArrowheads="1"/>
            </p:cNvSpPr>
            <p:nvPr/>
          </p:nvSpPr>
          <p:spPr bwMode="auto">
            <a:xfrm>
              <a:off x="7187484" y="490255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cxnSp>
        <p:nvCxnSpPr>
          <p:cNvPr id="86" name="Straight Connector 85"/>
          <p:cNvCxnSpPr>
            <a:stCxn id="71" idx="0"/>
            <a:endCxn id="71" idx="2"/>
          </p:cNvCxnSpPr>
          <p:nvPr/>
        </p:nvCxnSpPr>
        <p:spPr bwMode="auto">
          <a:xfrm rot="16200000" flipH="1">
            <a:off x="6362701" y="28194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59" name="TextBox 55"/>
          <p:cNvSpPr txBox="1">
            <a:spLocks noChangeArrowheads="1"/>
          </p:cNvSpPr>
          <p:nvPr/>
        </p:nvSpPr>
        <p:spPr bwMode="auto">
          <a:xfrm>
            <a:off x="6527800" y="2628900"/>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sp>
        <p:nvSpPr>
          <p:cNvPr id="73" name="7-Point Star 72"/>
          <p:cNvSpPr/>
          <p:nvPr/>
        </p:nvSpPr>
        <p:spPr>
          <a:xfrm>
            <a:off x="2565400" y="372665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p:cNvSpPr/>
          <p:nvPr/>
        </p:nvSpPr>
        <p:spPr>
          <a:xfrm>
            <a:off x="2805113" y="3828256"/>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TextBox 74"/>
          <p:cNvSpPr txBox="1"/>
          <p:nvPr/>
        </p:nvSpPr>
        <p:spPr>
          <a:xfrm>
            <a:off x="381000" y="1524000"/>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7"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27</a:t>
            </a:fld>
            <a:endParaRPr lang="en-AU"/>
          </a:p>
        </p:txBody>
      </p:sp>
      <p:sp>
        <p:nvSpPr>
          <p:cNvPr id="8" name="Date Placeholder 7"/>
          <p:cNvSpPr>
            <a:spLocks noGrp="1"/>
          </p:cNvSpPr>
          <p:nvPr>
            <p:ph type="dt" sz="half" idx="10"/>
          </p:nvPr>
        </p:nvSpPr>
        <p:spPr/>
        <p:txBody>
          <a:bodyPr/>
          <a:lstStyle/>
          <a:p>
            <a:fld id="{9C4B9C3F-6080-4E90-9A4E-3CDBE4EE2457}" type="datetime1">
              <a:rPr lang="en-AU" smtClean="0"/>
              <a:pPr/>
              <a:t>16/10/2016</a:t>
            </a:fld>
            <a:endParaRPr lang="en-AU"/>
          </a:p>
        </p:txBody>
      </p:sp>
    </p:spTree>
    <p:extLst>
      <p:ext uri="{BB962C8B-B14F-4D97-AF65-F5344CB8AC3E}">
        <p14:creationId xmlns="" xmlns:p14="http://schemas.microsoft.com/office/powerpoint/2010/main" val="2256643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350" y="2144712"/>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30450" y="2449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6425" y="45069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86238" y="2449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401763" y="42783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71538" y="2678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600200" y="2982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1003300" y="3516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8213" y="54213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84700" y="4430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81575" y="2830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46688" y="3516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46688" y="5268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13363" y="4354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33550" y="5573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06550" y="4811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203325" y="48879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63775" y="5497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27325" y="42021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30350" y="5192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7550" y="5573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87600" y="3744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62213" y="34401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57575" y="2373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9563" y="4964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84700" y="4811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8663" y="2601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79738" y="3641725"/>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57550" y="3363912"/>
            <a:ext cx="133350" cy="152400"/>
          </a:xfrm>
          <a:prstGeom prst="ellipse">
            <a:avLst/>
          </a:prstGeom>
          <a:solidFill>
            <a:srgbClr val="0066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25750" y="3821112"/>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92550" y="3363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92463" y="3821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84700" y="3668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92475" y="4049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9338" y="4506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9588" y="54975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06550" y="2525712"/>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169" name="TextBox 55"/>
          <p:cNvSpPr txBox="1">
            <a:spLocks noChangeArrowheads="1"/>
          </p:cNvSpPr>
          <p:nvPr/>
        </p:nvSpPr>
        <p:spPr bwMode="auto">
          <a:xfrm>
            <a:off x="2330450" y="3211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8170" name="TextBox 56"/>
          <p:cNvSpPr txBox="1">
            <a:spLocks noChangeArrowheads="1"/>
          </p:cNvSpPr>
          <p:nvPr/>
        </p:nvSpPr>
        <p:spPr bwMode="auto">
          <a:xfrm>
            <a:off x="2209800" y="3621087"/>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8171" name="TextBox 57"/>
          <p:cNvSpPr txBox="1">
            <a:spLocks noChangeArrowheads="1"/>
          </p:cNvSpPr>
          <p:nvPr/>
        </p:nvSpPr>
        <p:spPr bwMode="auto">
          <a:xfrm>
            <a:off x="2914650" y="34020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8172" name="TextBox 58"/>
          <p:cNvSpPr txBox="1">
            <a:spLocks noChangeArrowheads="1"/>
          </p:cNvSpPr>
          <p:nvPr/>
        </p:nvSpPr>
        <p:spPr bwMode="auto">
          <a:xfrm>
            <a:off x="3257550" y="31480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8173" name="TextBox 59"/>
          <p:cNvSpPr txBox="1">
            <a:spLocks noChangeArrowheads="1"/>
          </p:cNvSpPr>
          <p:nvPr/>
        </p:nvSpPr>
        <p:spPr bwMode="auto">
          <a:xfrm>
            <a:off x="3257550" y="3668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8174" name="TextBox 60"/>
          <p:cNvSpPr txBox="1">
            <a:spLocks noChangeArrowheads="1"/>
          </p:cNvSpPr>
          <p:nvPr/>
        </p:nvSpPr>
        <p:spPr bwMode="auto">
          <a:xfrm>
            <a:off x="2794000" y="3925887"/>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8175" name="TextBox 61"/>
          <p:cNvSpPr txBox="1">
            <a:spLocks noChangeArrowheads="1"/>
          </p:cNvSpPr>
          <p:nvPr/>
        </p:nvSpPr>
        <p:spPr bwMode="auto">
          <a:xfrm>
            <a:off x="2662238" y="4354512"/>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8176" name="TextBox 62"/>
          <p:cNvSpPr txBox="1">
            <a:spLocks noChangeArrowheads="1"/>
          </p:cNvSpPr>
          <p:nvPr/>
        </p:nvSpPr>
        <p:spPr bwMode="auto">
          <a:xfrm>
            <a:off x="3359150" y="4049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8177" name="TextBox 63"/>
          <p:cNvSpPr txBox="1">
            <a:spLocks noChangeArrowheads="1"/>
          </p:cNvSpPr>
          <p:nvPr/>
        </p:nvSpPr>
        <p:spPr bwMode="auto">
          <a:xfrm>
            <a:off x="3656013" y="45069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8178" name="TextBox 64"/>
          <p:cNvSpPr txBox="1">
            <a:spLocks noChangeArrowheads="1"/>
          </p:cNvSpPr>
          <p:nvPr/>
        </p:nvSpPr>
        <p:spPr bwMode="auto">
          <a:xfrm>
            <a:off x="3892550" y="34401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48179"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8180" name="Group 56"/>
          <p:cNvGrpSpPr>
            <a:grpSpLocks/>
          </p:cNvGrpSpPr>
          <p:nvPr/>
        </p:nvGrpSpPr>
        <p:grpSpPr bwMode="auto">
          <a:xfrm>
            <a:off x="6705600" y="2641600"/>
            <a:ext cx="1371600" cy="369888"/>
            <a:chOff x="7922392" y="2107879"/>
            <a:chExt cx="1365408" cy="369332"/>
          </a:xfrm>
        </p:grpSpPr>
        <p:sp>
          <p:nvSpPr>
            <p:cNvPr id="71" name="Rectangle 70"/>
            <p:cNvSpPr/>
            <p:nvPr/>
          </p:nvSpPr>
          <p:spPr>
            <a:xfrm>
              <a:off x="7922392" y="2133241"/>
              <a:ext cx="1365408" cy="304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201" name="TextBox 55"/>
            <p:cNvSpPr txBox="1">
              <a:spLocks noChangeArrowheads="1"/>
            </p:cNvSpPr>
            <p:nvPr/>
          </p:nvSpPr>
          <p:spPr bwMode="auto">
            <a:xfrm>
              <a:off x="7998248" y="2107879"/>
              <a:ext cx="3034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grpSp>
        <p:nvGrpSpPr>
          <p:cNvPr id="48181" name="Group 73"/>
          <p:cNvGrpSpPr>
            <a:grpSpLocks/>
          </p:cNvGrpSpPr>
          <p:nvPr/>
        </p:nvGrpSpPr>
        <p:grpSpPr bwMode="auto">
          <a:xfrm>
            <a:off x="5562600" y="4114800"/>
            <a:ext cx="3352800" cy="1169988"/>
            <a:chOff x="5562600" y="4114790"/>
            <a:chExt cx="3352800" cy="1170073"/>
          </a:xfrm>
        </p:grpSpPr>
        <p:grpSp>
          <p:nvGrpSpPr>
            <p:cNvPr id="48189" name="Group 67"/>
            <p:cNvGrpSpPr>
              <a:grpSpLocks/>
            </p:cNvGrpSpPr>
            <p:nvPr/>
          </p:nvGrpSpPr>
          <p:grpSpPr bwMode="auto">
            <a:xfrm>
              <a:off x="5562600" y="4114790"/>
              <a:ext cx="3352800" cy="1170073"/>
              <a:chOff x="5562600" y="3200311"/>
              <a:chExt cx="3352800" cy="1169745"/>
            </a:xfrm>
          </p:grpSpPr>
          <p:sp>
            <p:nvSpPr>
              <p:cNvPr id="48192"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Possible Working Nodes </a:t>
                </a:r>
                <a:r>
                  <a:rPr lang="en-US" altLang="en-US" i="1" dirty="0" smtClean="0"/>
                  <a:t> </a:t>
                </a:r>
                <a:r>
                  <a:rPr lang="en-US" altLang="en-US" i="1" dirty="0"/>
                  <a:t>Node List </a:t>
                </a:r>
                <a:r>
                  <a:rPr lang="en-US" altLang="en-US" dirty="0"/>
                  <a:t>(</a:t>
                </a:r>
                <a:r>
                  <a:rPr lang="en-US" altLang="en-US" i="1" dirty="0" smtClean="0"/>
                  <a:t>PWNL</a:t>
                </a:r>
                <a:r>
                  <a:rPr lang="en-US" altLang="en-US" i="1" dirty="0"/>
                  <a:t>):</a:t>
                </a:r>
                <a:endParaRPr lang="en-US" altLang="en-US" dirty="0"/>
              </a:p>
            </p:txBody>
          </p:sp>
          <p:grpSp>
            <p:nvGrpSpPr>
              <p:cNvPr id="48193" name="Group 66"/>
              <p:cNvGrpSpPr>
                <a:grpSpLocks/>
              </p:cNvGrpSpPr>
              <p:nvPr/>
            </p:nvGrpSpPr>
            <p:grpSpPr bwMode="auto">
              <a:xfrm>
                <a:off x="6096000" y="3962095"/>
                <a:ext cx="1447800" cy="407961"/>
                <a:chOff x="6096000" y="3962095"/>
                <a:chExt cx="1447800" cy="407961"/>
              </a:xfrm>
            </p:grpSpPr>
            <p:sp>
              <p:nvSpPr>
                <p:cNvPr id="80" name="Rectangle 79"/>
                <p:cNvSpPr/>
                <p:nvPr/>
              </p:nvSpPr>
              <p:spPr>
                <a:xfrm>
                  <a:off x="6096000" y="3962153"/>
                  <a:ext cx="1447800" cy="380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1" name="Straight Connector 80"/>
                <p:cNvCxnSpPr/>
                <p:nvPr/>
              </p:nvCxnSpPr>
              <p:spPr>
                <a:xfrm rot="5400000">
                  <a:off x="6287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668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97" name="TextBox 63"/>
                <p:cNvSpPr txBox="1">
                  <a:spLocks noChangeArrowheads="1"/>
                </p:cNvSpPr>
                <p:nvPr/>
              </p:nvSpPr>
              <p:spPr bwMode="auto">
                <a:xfrm>
                  <a:off x="6146442" y="3985460"/>
                  <a:ext cx="312906" cy="369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8</a:t>
                  </a:r>
                </a:p>
              </p:txBody>
            </p:sp>
            <p:sp>
              <p:nvSpPr>
                <p:cNvPr id="48198" name="TextBox 64"/>
                <p:cNvSpPr txBox="1">
                  <a:spLocks noChangeArrowheads="1"/>
                </p:cNvSpPr>
                <p:nvPr/>
              </p:nvSpPr>
              <p:spPr bwMode="auto">
                <a:xfrm>
                  <a:off x="6527442" y="4000723"/>
                  <a:ext cx="236706" cy="36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4</a:t>
                  </a:r>
                </a:p>
              </p:txBody>
            </p:sp>
            <p:sp>
              <p:nvSpPr>
                <p:cNvPr id="48199" name="TextBox 65"/>
                <p:cNvSpPr txBox="1">
                  <a:spLocks noChangeArrowheads="1"/>
                </p:cNvSpPr>
                <p:nvPr/>
              </p:nvSpPr>
              <p:spPr bwMode="auto">
                <a:xfrm>
                  <a:off x="6858000" y="4000723"/>
                  <a:ext cx="312906" cy="369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grpSp>
        <p:cxnSp>
          <p:nvCxnSpPr>
            <p:cNvPr id="76" name="Straight Connector 75"/>
            <p:cNvCxnSpPr/>
            <p:nvPr/>
          </p:nvCxnSpPr>
          <p:spPr bwMode="auto">
            <a:xfrm rot="5400000">
              <a:off x="6973080" y="5066565"/>
              <a:ext cx="3810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91" name="TextBox 63"/>
            <p:cNvSpPr txBox="1">
              <a:spLocks noChangeArrowheads="1"/>
            </p:cNvSpPr>
            <p:nvPr/>
          </p:nvSpPr>
          <p:spPr bwMode="auto">
            <a:xfrm>
              <a:off x="7187484" y="490255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cxnSp>
        <p:nvCxnSpPr>
          <p:cNvPr id="86" name="Straight Connector 85"/>
          <p:cNvCxnSpPr/>
          <p:nvPr/>
        </p:nvCxnSpPr>
        <p:spPr bwMode="auto">
          <a:xfrm rot="16200000" flipH="1">
            <a:off x="7011194" y="2818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83" name="TextBox 55"/>
          <p:cNvSpPr txBox="1">
            <a:spLocks noChangeArrowheads="1"/>
          </p:cNvSpPr>
          <p:nvPr/>
        </p:nvSpPr>
        <p:spPr bwMode="auto">
          <a:xfrm>
            <a:off x="7239000" y="2654300"/>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79" name="Straight Connector 78"/>
          <p:cNvCxnSpPr/>
          <p:nvPr/>
        </p:nvCxnSpPr>
        <p:spPr bwMode="auto">
          <a:xfrm rot="16200000" flipH="1">
            <a:off x="7468394" y="2818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85" name="TextBox 55"/>
          <p:cNvSpPr txBox="1">
            <a:spLocks noChangeArrowheads="1"/>
          </p:cNvSpPr>
          <p:nvPr/>
        </p:nvSpPr>
        <p:spPr bwMode="auto">
          <a:xfrm>
            <a:off x="7670800" y="2641600"/>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sp>
        <p:nvSpPr>
          <p:cNvPr id="73" name="7-Point Star 72"/>
          <p:cNvSpPr/>
          <p:nvPr/>
        </p:nvSpPr>
        <p:spPr>
          <a:xfrm>
            <a:off x="2571750" y="3694112"/>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p:cNvSpPr/>
          <p:nvPr/>
        </p:nvSpPr>
        <p:spPr>
          <a:xfrm>
            <a:off x="2798763" y="3795712"/>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TextBox 74"/>
          <p:cNvSpPr txBox="1"/>
          <p:nvPr/>
        </p:nvSpPr>
        <p:spPr>
          <a:xfrm>
            <a:off x="387350" y="1763712"/>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7"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28</a:t>
            </a:fld>
            <a:endParaRPr lang="en-AU"/>
          </a:p>
        </p:txBody>
      </p:sp>
      <p:sp>
        <p:nvSpPr>
          <p:cNvPr id="8" name="Date Placeholder 7"/>
          <p:cNvSpPr>
            <a:spLocks noGrp="1"/>
          </p:cNvSpPr>
          <p:nvPr>
            <p:ph type="dt" sz="half" idx="10"/>
          </p:nvPr>
        </p:nvSpPr>
        <p:spPr/>
        <p:txBody>
          <a:bodyPr/>
          <a:lstStyle/>
          <a:p>
            <a:fld id="{B4E760D4-AA5F-442F-A460-359E21B0FAEE}" type="datetime1">
              <a:rPr lang="en-AU" smtClean="0"/>
              <a:pPr/>
              <a:t>16/10/2016</a:t>
            </a:fld>
            <a:endParaRPr lang="en-AU"/>
          </a:p>
        </p:txBody>
      </p:sp>
    </p:spTree>
    <p:extLst>
      <p:ext uri="{BB962C8B-B14F-4D97-AF65-F5344CB8AC3E}">
        <p14:creationId xmlns="" xmlns:p14="http://schemas.microsoft.com/office/powerpoint/2010/main" val="3873354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3063" y="1992312"/>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16163" y="22971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92138" y="4354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71951" y="2297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87476" y="4125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57251" y="25257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85913" y="2830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89013" y="3363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23926" y="5268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70413" y="4278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67288" y="2678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32401" y="3363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32401" y="5116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99076" y="4202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19263" y="5421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92263" y="4659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89038" y="4735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49488" y="53451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13038" y="40497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16063" y="5040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43263" y="5421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73313" y="3592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47926" y="32877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43288" y="22209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05276" y="4811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70413" y="4659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84376" y="24495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52751" y="3479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43263" y="3211512"/>
            <a:ext cx="133350" cy="152400"/>
          </a:xfrm>
          <a:prstGeom prst="ellipse">
            <a:avLst/>
          </a:prstGeom>
          <a:solidFill>
            <a:srgbClr val="0066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11463" y="3668712"/>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78263" y="3211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78176" y="36687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0413" y="3516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78188" y="3897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75051" y="4354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05301" y="5345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92263" y="2373312"/>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193" name="TextBox 55"/>
          <p:cNvSpPr txBox="1">
            <a:spLocks noChangeArrowheads="1"/>
          </p:cNvSpPr>
          <p:nvPr/>
        </p:nvSpPr>
        <p:spPr bwMode="auto">
          <a:xfrm>
            <a:off x="2316163" y="30591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49194" name="TextBox 56"/>
          <p:cNvSpPr txBox="1">
            <a:spLocks noChangeArrowheads="1"/>
          </p:cNvSpPr>
          <p:nvPr/>
        </p:nvSpPr>
        <p:spPr bwMode="auto">
          <a:xfrm>
            <a:off x="2195513" y="3468687"/>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49195" name="TextBox 57"/>
          <p:cNvSpPr txBox="1">
            <a:spLocks noChangeArrowheads="1"/>
          </p:cNvSpPr>
          <p:nvPr/>
        </p:nvSpPr>
        <p:spPr bwMode="auto">
          <a:xfrm>
            <a:off x="2887663" y="3240087"/>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49196" name="TextBox 58"/>
          <p:cNvSpPr txBox="1">
            <a:spLocks noChangeArrowheads="1"/>
          </p:cNvSpPr>
          <p:nvPr/>
        </p:nvSpPr>
        <p:spPr bwMode="auto">
          <a:xfrm>
            <a:off x="3243263" y="29956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49197" name="TextBox 59"/>
          <p:cNvSpPr txBox="1">
            <a:spLocks noChangeArrowheads="1"/>
          </p:cNvSpPr>
          <p:nvPr/>
        </p:nvSpPr>
        <p:spPr bwMode="auto">
          <a:xfrm>
            <a:off x="3243263" y="35163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49198" name="TextBox 60"/>
          <p:cNvSpPr txBox="1">
            <a:spLocks noChangeArrowheads="1"/>
          </p:cNvSpPr>
          <p:nvPr/>
        </p:nvSpPr>
        <p:spPr bwMode="auto">
          <a:xfrm>
            <a:off x="2779713" y="3773487"/>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49199" name="TextBox 61"/>
          <p:cNvSpPr txBox="1">
            <a:spLocks noChangeArrowheads="1"/>
          </p:cNvSpPr>
          <p:nvPr/>
        </p:nvSpPr>
        <p:spPr bwMode="auto">
          <a:xfrm>
            <a:off x="2647951" y="4202112"/>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49200" name="TextBox 62"/>
          <p:cNvSpPr txBox="1">
            <a:spLocks noChangeArrowheads="1"/>
          </p:cNvSpPr>
          <p:nvPr/>
        </p:nvSpPr>
        <p:spPr bwMode="auto">
          <a:xfrm>
            <a:off x="3344863" y="38973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49201" name="TextBox 63"/>
          <p:cNvSpPr txBox="1">
            <a:spLocks noChangeArrowheads="1"/>
          </p:cNvSpPr>
          <p:nvPr/>
        </p:nvSpPr>
        <p:spPr bwMode="auto">
          <a:xfrm>
            <a:off x="3641726" y="4354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49202" name="TextBox 64"/>
          <p:cNvSpPr txBox="1">
            <a:spLocks noChangeArrowheads="1"/>
          </p:cNvSpPr>
          <p:nvPr/>
        </p:nvSpPr>
        <p:spPr bwMode="auto">
          <a:xfrm>
            <a:off x="3878263" y="3287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49203"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49204" name="Group 73"/>
          <p:cNvGrpSpPr>
            <a:grpSpLocks/>
          </p:cNvGrpSpPr>
          <p:nvPr/>
        </p:nvGrpSpPr>
        <p:grpSpPr bwMode="auto">
          <a:xfrm>
            <a:off x="5562600" y="4114800"/>
            <a:ext cx="3352800" cy="1169988"/>
            <a:chOff x="5562600" y="4114790"/>
            <a:chExt cx="3352800" cy="1170073"/>
          </a:xfrm>
        </p:grpSpPr>
        <p:grpSp>
          <p:nvGrpSpPr>
            <p:cNvPr id="49216" name="Group 67"/>
            <p:cNvGrpSpPr>
              <a:grpSpLocks/>
            </p:cNvGrpSpPr>
            <p:nvPr/>
          </p:nvGrpSpPr>
          <p:grpSpPr bwMode="auto">
            <a:xfrm>
              <a:off x="5562600" y="4114790"/>
              <a:ext cx="3352800" cy="1170073"/>
              <a:chOff x="5562600" y="3200311"/>
              <a:chExt cx="3352800" cy="1169745"/>
            </a:xfrm>
          </p:grpSpPr>
          <p:sp>
            <p:nvSpPr>
              <p:cNvPr id="49219" name="TextBox 57"/>
              <p:cNvSpPr txBox="1">
                <a:spLocks noChangeArrowheads="1"/>
              </p:cNvSpPr>
              <p:nvPr/>
            </p:nvSpPr>
            <p:spPr bwMode="auto">
              <a:xfrm>
                <a:off x="5562600" y="3200311"/>
                <a:ext cx="3352800" cy="646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Possible Working Nodes </a:t>
                </a:r>
                <a:r>
                  <a:rPr lang="en-US" altLang="en-US" i="1" dirty="0" smtClean="0"/>
                  <a:t> </a:t>
                </a:r>
                <a:r>
                  <a:rPr lang="en-US" altLang="en-US" i="1" dirty="0"/>
                  <a:t>Node List </a:t>
                </a:r>
                <a:r>
                  <a:rPr lang="en-US" altLang="en-US" dirty="0"/>
                  <a:t>(</a:t>
                </a:r>
                <a:r>
                  <a:rPr lang="en-US" altLang="en-US" i="1" dirty="0" smtClean="0"/>
                  <a:t>PWNL</a:t>
                </a:r>
                <a:r>
                  <a:rPr lang="en-US" altLang="en-US" i="1" dirty="0"/>
                  <a:t>):</a:t>
                </a:r>
                <a:endParaRPr lang="en-US" altLang="en-US" dirty="0"/>
              </a:p>
            </p:txBody>
          </p:sp>
          <p:grpSp>
            <p:nvGrpSpPr>
              <p:cNvPr id="49220" name="Group 66"/>
              <p:cNvGrpSpPr>
                <a:grpSpLocks/>
              </p:cNvGrpSpPr>
              <p:nvPr/>
            </p:nvGrpSpPr>
            <p:grpSpPr bwMode="auto">
              <a:xfrm>
                <a:off x="6096000" y="3962095"/>
                <a:ext cx="1447800" cy="407961"/>
                <a:chOff x="6096000" y="3962095"/>
                <a:chExt cx="1447800" cy="407961"/>
              </a:xfrm>
            </p:grpSpPr>
            <p:sp>
              <p:nvSpPr>
                <p:cNvPr id="80" name="Rectangle 79"/>
                <p:cNvSpPr/>
                <p:nvPr/>
              </p:nvSpPr>
              <p:spPr>
                <a:xfrm>
                  <a:off x="6096000" y="3962153"/>
                  <a:ext cx="1447800" cy="380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1" name="Straight Connector 80"/>
                <p:cNvCxnSpPr/>
                <p:nvPr/>
              </p:nvCxnSpPr>
              <p:spPr>
                <a:xfrm rot="5400000">
                  <a:off x="6287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668334" y="4151819"/>
                  <a:ext cx="3809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224" name="TextBox 63"/>
                <p:cNvSpPr txBox="1">
                  <a:spLocks noChangeArrowheads="1"/>
                </p:cNvSpPr>
                <p:nvPr/>
              </p:nvSpPr>
              <p:spPr bwMode="auto">
                <a:xfrm>
                  <a:off x="6146442" y="3985460"/>
                  <a:ext cx="312906" cy="369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8</a:t>
                  </a:r>
                </a:p>
              </p:txBody>
            </p:sp>
            <p:sp>
              <p:nvSpPr>
                <p:cNvPr id="49225" name="TextBox 64"/>
                <p:cNvSpPr txBox="1">
                  <a:spLocks noChangeArrowheads="1"/>
                </p:cNvSpPr>
                <p:nvPr/>
              </p:nvSpPr>
              <p:spPr bwMode="auto">
                <a:xfrm>
                  <a:off x="6527442" y="4000723"/>
                  <a:ext cx="236706" cy="369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4</a:t>
                  </a:r>
                </a:p>
              </p:txBody>
            </p:sp>
            <p:sp>
              <p:nvSpPr>
                <p:cNvPr id="49226" name="TextBox 65"/>
                <p:cNvSpPr txBox="1">
                  <a:spLocks noChangeArrowheads="1"/>
                </p:cNvSpPr>
                <p:nvPr/>
              </p:nvSpPr>
              <p:spPr bwMode="auto">
                <a:xfrm>
                  <a:off x="6858000" y="4000723"/>
                  <a:ext cx="312906" cy="369229"/>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grpSp>
        <p:cxnSp>
          <p:nvCxnSpPr>
            <p:cNvPr id="76" name="Straight Connector 75"/>
            <p:cNvCxnSpPr/>
            <p:nvPr/>
          </p:nvCxnSpPr>
          <p:spPr bwMode="auto">
            <a:xfrm rot="5400000">
              <a:off x="6973080" y="5066565"/>
              <a:ext cx="3810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218" name="TextBox 63"/>
            <p:cNvSpPr txBox="1">
              <a:spLocks noChangeArrowheads="1"/>
            </p:cNvSpPr>
            <p:nvPr/>
          </p:nvSpPr>
          <p:spPr bwMode="auto">
            <a:xfrm>
              <a:off x="7187484" y="490255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7</a:t>
              </a:r>
            </a:p>
          </p:txBody>
        </p:sp>
      </p:grpSp>
      <p:grpSp>
        <p:nvGrpSpPr>
          <p:cNvPr id="49205" name="Group 73"/>
          <p:cNvGrpSpPr>
            <a:grpSpLocks/>
          </p:cNvGrpSpPr>
          <p:nvPr/>
        </p:nvGrpSpPr>
        <p:grpSpPr bwMode="auto">
          <a:xfrm>
            <a:off x="6705600" y="2641600"/>
            <a:ext cx="1371600" cy="382588"/>
            <a:chOff x="6705600" y="2641242"/>
            <a:chExt cx="1371600" cy="382211"/>
          </a:xfrm>
        </p:grpSpPr>
        <p:grpSp>
          <p:nvGrpSpPr>
            <p:cNvPr id="49209" name="Group 56"/>
            <p:cNvGrpSpPr>
              <a:grpSpLocks/>
            </p:cNvGrpSpPr>
            <p:nvPr/>
          </p:nvGrpSpPr>
          <p:grpSpPr bwMode="auto">
            <a:xfrm>
              <a:off x="6705600" y="2641242"/>
              <a:ext cx="1371600" cy="369888"/>
              <a:chOff x="7922392" y="2107879"/>
              <a:chExt cx="1365408" cy="369332"/>
            </a:xfrm>
          </p:grpSpPr>
          <p:sp>
            <p:nvSpPr>
              <p:cNvPr id="71" name="Rectangle 70"/>
              <p:cNvSpPr/>
              <p:nvPr/>
            </p:nvSpPr>
            <p:spPr>
              <a:xfrm>
                <a:off x="7922392" y="2133216"/>
                <a:ext cx="1365408" cy="304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215" name="TextBox 55"/>
              <p:cNvSpPr txBox="1">
                <a:spLocks noChangeArrowheads="1"/>
              </p:cNvSpPr>
              <p:nvPr/>
            </p:nvSpPr>
            <p:spPr bwMode="auto">
              <a:xfrm>
                <a:off x="7998248" y="2107879"/>
                <a:ext cx="3034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grpSp>
        <p:cxnSp>
          <p:nvCxnSpPr>
            <p:cNvPr id="86" name="Straight Connector 85"/>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211"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79" name="Straight Connector 78"/>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213"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grpSp>
      <p:sp>
        <p:nvSpPr>
          <p:cNvPr id="74" name="7-Point Star 73"/>
          <p:cNvSpPr/>
          <p:nvPr/>
        </p:nvSpPr>
        <p:spPr>
          <a:xfrm>
            <a:off x="2557463" y="3541712"/>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Rectangle 74"/>
          <p:cNvSpPr/>
          <p:nvPr/>
        </p:nvSpPr>
        <p:spPr>
          <a:xfrm>
            <a:off x="2797176" y="3643312"/>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TextBox 76"/>
          <p:cNvSpPr txBox="1"/>
          <p:nvPr/>
        </p:nvSpPr>
        <p:spPr>
          <a:xfrm>
            <a:off x="457200" y="1371600"/>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78"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29</a:t>
            </a:fld>
            <a:endParaRPr lang="en-AU"/>
          </a:p>
        </p:txBody>
      </p:sp>
      <p:sp>
        <p:nvSpPr>
          <p:cNvPr id="8" name="Date Placeholder 7"/>
          <p:cNvSpPr>
            <a:spLocks noGrp="1"/>
          </p:cNvSpPr>
          <p:nvPr>
            <p:ph type="dt" sz="half" idx="10"/>
          </p:nvPr>
        </p:nvSpPr>
        <p:spPr/>
        <p:txBody>
          <a:bodyPr/>
          <a:lstStyle/>
          <a:p>
            <a:fld id="{BFF1835D-1241-4832-81DC-E015775210F0}" type="datetime1">
              <a:rPr lang="en-AU" smtClean="0"/>
              <a:pPr/>
              <a:t>16/10/2016</a:t>
            </a:fld>
            <a:endParaRPr lang="en-AU"/>
          </a:p>
        </p:txBody>
      </p:sp>
    </p:spTree>
    <p:extLst>
      <p:ext uri="{BB962C8B-B14F-4D97-AF65-F5344CB8AC3E}">
        <p14:creationId xmlns="" xmlns:p14="http://schemas.microsoft.com/office/powerpoint/2010/main" val="318993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Under Water Sensor Network (UWSN) </a:t>
            </a:r>
            <a:endParaRPr lang="en-AU" sz="3600" dirty="0"/>
          </a:p>
        </p:txBody>
      </p:sp>
      <p:sp>
        <p:nvSpPr>
          <p:cNvPr id="3" name="Content Placeholder 2"/>
          <p:cNvSpPr>
            <a:spLocks noGrp="1"/>
          </p:cNvSpPr>
          <p:nvPr>
            <p:ph idx="1"/>
          </p:nvPr>
        </p:nvSpPr>
        <p:spPr>
          <a:xfrm>
            <a:off x="457200" y="1600200"/>
            <a:ext cx="4618856" cy="5069160"/>
          </a:xfrm>
        </p:spPr>
        <p:txBody>
          <a:bodyPr>
            <a:normAutofit fontScale="92500" lnSpcReduction="10000"/>
          </a:bodyPr>
          <a:lstStyle/>
          <a:p>
            <a:pPr algn="just">
              <a:buFont typeface="Wingdings" panose="05000000000000000000" pitchFamily="2" charset="2"/>
              <a:buChar char="Ø"/>
            </a:pPr>
            <a:r>
              <a:rPr lang="en-AU" sz="2000" dirty="0" smtClean="0">
                <a:latin typeface="NimbusRomNo9L-Regu"/>
              </a:rPr>
              <a:t> In </a:t>
            </a:r>
            <a:r>
              <a:rPr lang="en-AU" sz="2000" dirty="0">
                <a:latin typeface="NimbusRomNo9L-Regu"/>
              </a:rPr>
              <a:t>an </a:t>
            </a:r>
            <a:r>
              <a:rPr lang="en-AU" sz="2000" dirty="0" smtClean="0">
                <a:latin typeface="NimbusRomNo9L-Regu"/>
              </a:rPr>
              <a:t>UWSN, </a:t>
            </a:r>
            <a:r>
              <a:rPr lang="en-US" sz="2000" dirty="0" smtClean="0">
                <a:latin typeface="NimbusRomNo9L-Regu"/>
              </a:rPr>
              <a:t>sensor </a:t>
            </a:r>
            <a:r>
              <a:rPr lang="en-US" sz="2000" dirty="0">
                <a:latin typeface="NimbusRomNo9L-Regu"/>
              </a:rPr>
              <a:t>nodes are deemed to enable various </a:t>
            </a:r>
            <a:r>
              <a:rPr lang="en-US" sz="2000" dirty="0" smtClean="0">
                <a:latin typeface="NimbusRomNo9L-Regu"/>
              </a:rPr>
              <a:t>acoustic applications such as:</a:t>
            </a:r>
          </a:p>
          <a:p>
            <a:pPr lvl="1" algn="just">
              <a:buFont typeface="Wingdings" panose="05000000000000000000" pitchFamily="2" charset="2"/>
              <a:buChar char="Ø"/>
            </a:pPr>
            <a:r>
              <a:rPr lang="en-AU" sz="1800" dirty="0" smtClean="0">
                <a:latin typeface="NimbusRomNo9L-Regu"/>
              </a:rPr>
              <a:t>oceanographic </a:t>
            </a:r>
            <a:r>
              <a:rPr lang="en-AU" sz="1800" dirty="0">
                <a:latin typeface="NimbusRomNo9L-Regu"/>
              </a:rPr>
              <a:t>data collection, </a:t>
            </a:r>
          </a:p>
          <a:p>
            <a:pPr lvl="1" algn="just">
              <a:buFont typeface="Wingdings" panose="05000000000000000000" pitchFamily="2" charset="2"/>
              <a:buChar char="Ø"/>
            </a:pPr>
            <a:r>
              <a:rPr lang="en-AU" sz="1800" dirty="0" smtClean="0">
                <a:latin typeface="NimbusRomNo9L-Regu"/>
              </a:rPr>
              <a:t>pollution </a:t>
            </a:r>
            <a:r>
              <a:rPr lang="en-AU" sz="1800" dirty="0">
                <a:latin typeface="NimbusRomNo9L-Regu"/>
              </a:rPr>
              <a:t>monitoring, </a:t>
            </a:r>
          </a:p>
          <a:p>
            <a:pPr lvl="1" algn="just">
              <a:buFont typeface="Wingdings" panose="05000000000000000000" pitchFamily="2" charset="2"/>
              <a:buChar char="Ø"/>
            </a:pPr>
            <a:r>
              <a:rPr lang="en-AU" sz="1800" dirty="0" smtClean="0">
                <a:latin typeface="NimbusRomNo9L-Regu"/>
              </a:rPr>
              <a:t>offshore exploration</a:t>
            </a:r>
            <a:r>
              <a:rPr lang="en-AU" sz="1800" dirty="0">
                <a:latin typeface="NimbusRomNo9L-Regu"/>
              </a:rPr>
              <a:t>, </a:t>
            </a:r>
          </a:p>
          <a:p>
            <a:pPr lvl="1" algn="just">
              <a:buFont typeface="Wingdings" panose="05000000000000000000" pitchFamily="2" charset="2"/>
              <a:buChar char="Ø"/>
            </a:pPr>
            <a:r>
              <a:rPr lang="en-AU" sz="1800" dirty="0" smtClean="0">
                <a:latin typeface="NimbusRomNo9L-Regu"/>
              </a:rPr>
              <a:t>disaster </a:t>
            </a:r>
            <a:r>
              <a:rPr lang="en-AU" sz="1800" dirty="0">
                <a:latin typeface="NimbusRomNo9L-Regu"/>
              </a:rPr>
              <a:t>prevention, </a:t>
            </a:r>
          </a:p>
          <a:p>
            <a:pPr lvl="1" algn="just">
              <a:buFont typeface="Wingdings" panose="05000000000000000000" pitchFamily="2" charset="2"/>
              <a:buChar char="Ø"/>
            </a:pPr>
            <a:r>
              <a:rPr lang="en-AU" sz="1800" dirty="0" smtClean="0">
                <a:latin typeface="NimbusRomNo9L-Regu"/>
              </a:rPr>
              <a:t>navigation monitoring, </a:t>
            </a:r>
            <a:endParaRPr lang="fr-FR" sz="1800" dirty="0" smtClean="0">
              <a:latin typeface="NimbusRomNo9L-Regu"/>
            </a:endParaRPr>
          </a:p>
          <a:p>
            <a:pPr lvl="1" algn="just">
              <a:buFont typeface="Wingdings" panose="05000000000000000000" pitchFamily="2" charset="2"/>
              <a:buChar char="Ø"/>
            </a:pPr>
            <a:r>
              <a:rPr lang="fr-FR" sz="1800" dirty="0">
                <a:latin typeface="NimbusRomNo9L-Regu"/>
              </a:rPr>
              <a:t> </a:t>
            </a:r>
            <a:r>
              <a:rPr lang="fr-FR" sz="1800" dirty="0" err="1" smtClean="0">
                <a:latin typeface="NimbusRomNo9L-Regu"/>
              </a:rPr>
              <a:t>tactical</a:t>
            </a:r>
            <a:r>
              <a:rPr lang="fr-FR" sz="1800" dirty="0" smtClean="0">
                <a:latin typeface="NimbusRomNo9L-Regu"/>
              </a:rPr>
              <a:t> </a:t>
            </a:r>
            <a:r>
              <a:rPr lang="fr-FR" sz="1800" dirty="0">
                <a:latin typeface="NimbusRomNo9L-Regu"/>
              </a:rPr>
              <a:t>surveillance </a:t>
            </a:r>
            <a:r>
              <a:rPr lang="fr-FR" sz="1800" dirty="0" smtClean="0">
                <a:latin typeface="NimbusRomNo9L-Regu"/>
              </a:rPr>
              <a:t>applications, etc.</a:t>
            </a:r>
          </a:p>
          <a:p>
            <a:pPr lvl="1" algn="just">
              <a:buFont typeface="Wingdings" panose="05000000000000000000" pitchFamily="2" charset="2"/>
              <a:buChar char="Ø"/>
            </a:pPr>
            <a:endParaRPr lang="fr-FR" sz="1800" dirty="0" smtClean="0">
              <a:latin typeface="NimbusRomNo9L-Regu"/>
            </a:endParaRPr>
          </a:p>
          <a:p>
            <a:pPr algn="just">
              <a:buFont typeface="Wingdings" panose="05000000000000000000" pitchFamily="2" charset="2"/>
              <a:buChar char="Ø"/>
            </a:pPr>
            <a:r>
              <a:rPr lang="fr-FR" sz="2200" dirty="0">
                <a:latin typeface="NimbusRomNo9L-Regu"/>
              </a:rPr>
              <a:t> </a:t>
            </a:r>
            <a:r>
              <a:rPr lang="fr-FR" sz="2200" dirty="0" err="1" smtClean="0">
                <a:latin typeface="NimbusRomNo9L-Regu"/>
              </a:rPr>
              <a:t>Characteristics</a:t>
            </a:r>
            <a:r>
              <a:rPr lang="fr-FR" sz="2200" dirty="0" smtClean="0">
                <a:latin typeface="NimbusRomNo9L-Regu"/>
              </a:rPr>
              <a:t> of UWSN: </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Under </a:t>
            </a:r>
            <a:r>
              <a:rPr lang="en-US" altLang="en-US" sz="1700" dirty="0">
                <a:latin typeface="Times New Roman" pitchFamily="18" charset="0"/>
                <a:cs typeface="Times New Roman" pitchFamily="18" charset="0"/>
              </a:rPr>
              <a:t>water </a:t>
            </a:r>
            <a:r>
              <a:rPr lang="en-US" altLang="en-US" sz="1700" dirty="0" smtClean="0">
                <a:latin typeface="Times New Roman" pitchFamily="18" charset="0"/>
                <a:cs typeface="Times New Roman" pitchFamily="18" charset="0"/>
              </a:rPr>
              <a:t>deployment;</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Communicate </a:t>
            </a:r>
            <a:r>
              <a:rPr lang="en-US" altLang="en-US" sz="1700" dirty="0">
                <a:latin typeface="Times New Roman" pitchFamily="18" charset="0"/>
                <a:cs typeface="Times New Roman" pitchFamily="18" charset="0"/>
              </a:rPr>
              <a:t>through acoustic </a:t>
            </a:r>
            <a:r>
              <a:rPr lang="en-US" altLang="en-US" sz="1700" dirty="0" smtClean="0">
                <a:latin typeface="Times New Roman" pitchFamily="18" charset="0"/>
                <a:cs typeface="Times New Roman" pitchFamily="18" charset="0"/>
              </a:rPr>
              <a:t>medium;</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Higher </a:t>
            </a:r>
            <a:r>
              <a:rPr lang="en-US" altLang="en-US" sz="1700" dirty="0">
                <a:latin typeface="Times New Roman" pitchFamily="18" charset="0"/>
                <a:cs typeface="Times New Roman" pitchFamily="18" charset="0"/>
              </a:rPr>
              <a:t>power consumption in underwater </a:t>
            </a:r>
            <a:r>
              <a:rPr lang="en-US" altLang="en-US" sz="1700" dirty="0" smtClean="0">
                <a:latin typeface="Times New Roman" pitchFamily="18" charset="0"/>
                <a:cs typeface="Times New Roman" pitchFamily="18" charset="0"/>
              </a:rPr>
              <a:t>communication;</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Sensors </a:t>
            </a:r>
            <a:r>
              <a:rPr lang="en-US" altLang="en-US" sz="1700" dirty="0">
                <a:latin typeface="Times New Roman" pitchFamily="18" charset="0"/>
                <a:cs typeface="Times New Roman" pitchFamily="18" charset="0"/>
              </a:rPr>
              <a:t>are relatively expensive and not </a:t>
            </a:r>
            <a:r>
              <a:rPr lang="en-US" altLang="en-US" sz="1700" dirty="0" smtClean="0">
                <a:latin typeface="Times New Roman" pitchFamily="18" charset="0"/>
                <a:cs typeface="Times New Roman" pitchFamily="18" charset="0"/>
              </a:rPr>
              <a:t>replaceable.</a:t>
            </a:r>
            <a:endParaRPr lang="en-US" altLang="en-US" sz="1700" dirty="0">
              <a:latin typeface="Times New Roman" pitchFamily="18" charset="0"/>
              <a:cs typeface="Times New Roman" pitchFamily="18" charset="0"/>
            </a:endParaRPr>
          </a:p>
          <a:p>
            <a:pPr algn="just">
              <a:buFont typeface="Wingdings" panose="05000000000000000000" pitchFamily="2" charset="2"/>
              <a:buChar char="Ø"/>
            </a:pPr>
            <a:endParaRPr lang="en-AU" sz="1700" dirty="0"/>
          </a:p>
        </p:txBody>
      </p:sp>
      <p:pic>
        <p:nvPicPr>
          <p:cNvPr id="1026" name="Picture 2" descr="Image result for Underwater sensor network"/>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48064" y="1988840"/>
            <a:ext cx="3211115" cy="222943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a:t>
            </a:fld>
            <a:endParaRPr lang="en-AU"/>
          </a:p>
        </p:txBody>
      </p:sp>
      <p:sp>
        <p:nvSpPr>
          <p:cNvPr id="6" name="Date Placeholder 5"/>
          <p:cNvSpPr>
            <a:spLocks noGrp="1"/>
          </p:cNvSpPr>
          <p:nvPr>
            <p:ph type="dt" sz="half" idx="10"/>
          </p:nvPr>
        </p:nvSpPr>
        <p:spPr/>
        <p:txBody>
          <a:bodyPr/>
          <a:lstStyle/>
          <a:p>
            <a:fld id="{39EA323E-BE6B-4152-B68F-2664998303CA}" type="datetime1">
              <a:rPr lang="en-AU" smtClean="0"/>
              <a:pPr/>
              <a:t>16/10/2016</a:t>
            </a:fld>
            <a:endParaRPr lang="en-AU"/>
          </a:p>
        </p:txBody>
      </p:sp>
      <p:sp>
        <p:nvSpPr>
          <p:cNvPr id="8" name="TextBox 7"/>
          <p:cNvSpPr txBox="1">
            <a:spLocks noChangeArrowheads="1"/>
          </p:cNvSpPr>
          <p:nvPr/>
        </p:nvSpPr>
        <p:spPr bwMode="auto">
          <a:xfrm>
            <a:off x="4788024" y="4342846"/>
            <a:ext cx="405764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smtClean="0">
                <a:latin typeface="Times New Roman" pitchFamily="18" charset="0"/>
                <a:cs typeface="Times New Roman" pitchFamily="18" charset="0"/>
              </a:rPr>
              <a:t>Fig. 1: A </a:t>
            </a:r>
            <a:r>
              <a:rPr lang="en-US" altLang="en-US" b="1" dirty="0">
                <a:latin typeface="Times New Roman" pitchFamily="18" charset="0"/>
                <a:cs typeface="Times New Roman" pitchFamily="18" charset="0"/>
              </a:rPr>
              <a:t>typical scenario of UWSN </a:t>
            </a:r>
            <a:r>
              <a:rPr lang="en-US" altLang="en-US" b="1" dirty="0" smtClean="0">
                <a:latin typeface="Times New Roman" pitchFamily="18" charset="0"/>
                <a:cs typeface="Times New Roman" pitchFamily="18" charset="0"/>
              </a:rPr>
              <a:t>[25</a:t>
            </a:r>
            <a:r>
              <a:rPr lang="en-US" altLang="en-US" b="1" dirty="0">
                <a:latin typeface="Times New Roman" pitchFamily="18" charset="0"/>
                <a:cs typeface="Times New Roman" pitchFamily="18" charset="0"/>
              </a:rPr>
              <a:t>]</a:t>
            </a:r>
          </a:p>
        </p:txBody>
      </p:sp>
    </p:spTree>
    <p:extLst>
      <p:ext uri="{BB962C8B-B14F-4D97-AF65-F5344CB8AC3E}">
        <p14:creationId xmlns="" xmlns:p14="http://schemas.microsoft.com/office/powerpoint/2010/main" val="774222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350" y="2046288"/>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30450" y="23510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6425" y="44084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86238" y="23510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401763" y="41798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71538" y="25796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600200" y="28844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1003300" y="34178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8213" y="53228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84700" y="43322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81575" y="27320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46688" y="34178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46688" y="51704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13363" y="42560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33550" y="54752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06550" y="47132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203325" y="47894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63775" y="53990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27325" y="4103688"/>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30350" y="50942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7550" y="54752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68550" y="36464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62213" y="3341688"/>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57575" y="22748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9563" y="48656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84700" y="47132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8663" y="25034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79738" y="35575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57550" y="3265488"/>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25750" y="3722688"/>
            <a:ext cx="133350"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92550" y="32654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92463" y="37226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84700" y="35702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275013" y="3963988"/>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9338" y="44084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9588" y="5399088"/>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06550" y="2427288"/>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217" name="TextBox 55"/>
          <p:cNvSpPr txBox="1">
            <a:spLocks noChangeArrowheads="1"/>
          </p:cNvSpPr>
          <p:nvPr/>
        </p:nvSpPr>
        <p:spPr bwMode="auto">
          <a:xfrm>
            <a:off x="2330450" y="3113088"/>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0218" name="TextBox 56"/>
          <p:cNvSpPr txBox="1">
            <a:spLocks noChangeArrowheads="1"/>
          </p:cNvSpPr>
          <p:nvPr/>
        </p:nvSpPr>
        <p:spPr bwMode="auto">
          <a:xfrm>
            <a:off x="2130425" y="3522663"/>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0219" name="TextBox 57"/>
          <p:cNvSpPr txBox="1">
            <a:spLocks noChangeArrowheads="1"/>
          </p:cNvSpPr>
          <p:nvPr/>
        </p:nvSpPr>
        <p:spPr bwMode="auto">
          <a:xfrm>
            <a:off x="2914650" y="3317876"/>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0220" name="TextBox 58"/>
          <p:cNvSpPr txBox="1">
            <a:spLocks noChangeArrowheads="1"/>
          </p:cNvSpPr>
          <p:nvPr/>
        </p:nvSpPr>
        <p:spPr bwMode="auto">
          <a:xfrm>
            <a:off x="3257550" y="3049588"/>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0221" name="TextBox 59"/>
          <p:cNvSpPr txBox="1">
            <a:spLocks noChangeArrowheads="1"/>
          </p:cNvSpPr>
          <p:nvPr/>
        </p:nvSpPr>
        <p:spPr bwMode="auto">
          <a:xfrm>
            <a:off x="3257550" y="3570288"/>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0222" name="TextBox 60"/>
          <p:cNvSpPr txBox="1">
            <a:spLocks noChangeArrowheads="1"/>
          </p:cNvSpPr>
          <p:nvPr/>
        </p:nvSpPr>
        <p:spPr bwMode="auto">
          <a:xfrm>
            <a:off x="2794000" y="3827463"/>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0223" name="TextBox 61"/>
          <p:cNvSpPr txBox="1">
            <a:spLocks noChangeArrowheads="1"/>
          </p:cNvSpPr>
          <p:nvPr/>
        </p:nvSpPr>
        <p:spPr bwMode="auto">
          <a:xfrm>
            <a:off x="2662238" y="4256088"/>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0224" name="TextBox 62"/>
          <p:cNvSpPr txBox="1">
            <a:spLocks noChangeArrowheads="1"/>
          </p:cNvSpPr>
          <p:nvPr/>
        </p:nvSpPr>
        <p:spPr bwMode="auto">
          <a:xfrm>
            <a:off x="3341688" y="3963988"/>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0225" name="TextBox 63"/>
          <p:cNvSpPr txBox="1">
            <a:spLocks noChangeArrowheads="1"/>
          </p:cNvSpPr>
          <p:nvPr/>
        </p:nvSpPr>
        <p:spPr bwMode="auto">
          <a:xfrm>
            <a:off x="3656013" y="4408488"/>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0226" name="TextBox 64"/>
          <p:cNvSpPr txBox="1">
            <a:spLocks noChangeArrowheads="1"/>
          </p:cNvSpPr>
          <p:nvPr/>
        </p:nvSpPr>
        <p:spPr bwMode="auto">
          <a:xfrm>
            <a:off x="3892550" y="3341688"/>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0227"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 </a:t>
            </a:r>
          </a:p>
        </p:txBody>
      </p:sp>
      <p:grpSp>
        <p:nvGrpSpPr>
          <p:cNvPr id="50228" name="Group 89"/>
          <p:cNvGrpSpPr>
            <a:grpSpLocks/>
          </p:cNvGrpSpPr>
          <p:nvPr/>
        </p:nvGrpSpPr>
        <p:grpSpPr bwMode="auto">
          <a:xfrm>
            <a:off x="6705600" y="2641600"/>
            <a:ext cx="1676400" cy="382588"/>
            <a:chOff x="6705600" y="2641242"/>
            <a:chExt cx="1676400" cy="382211"/>
          </a:xfrm>
        </p:grpSpPr>
        <p:sp>
          <p:nvSpPr>
            <p:cNvPr id="86" name="Rectangle 85"/>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233"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79" name="Straight Connector 78"/>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235"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82" name="Straight Connector 81"/>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237"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cxnSp>
          <p:nvCxnSpPr>
            <p:cNvPr id="88" name="Straight Connector 87"/>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239"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63" name="7-Point Star 62"/>
          <p:cNvSpPr/>
          <p:nvPr/>
        </p:nvSpPr>
        <p:spPr>
          <a:xfrm>
            <a:off x="2571750" y="3595688"/>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2811463" y="3697288"/>
            <a:ext cx="204787"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TextBox 64"/>
          <p:cNvSpPr txBox="1"/>
          <p:nvPr/>
        </p:nvSpPr>
        <p:spPr>
          <a:xfrm>
            <a:off x="387350" y="1665288"/>
            <a:ext cx="2839239" cy="369332"/>
          </a:xfrm>
          <a:prstGeom prst="rect">
            <a:avLst/>
          </a:prstGeom>
          <a:noFill/>
        </p:spPr>
        <p:txBody>
          <a:bodyPr wrap="none">
            <a:spAutoFit/>
          </a:bodyPr>
          <a:lstStyle/>
          <a:p>
            <a:pPr>
              <a:defRPr/>
            </a:pPr>
            <a:r>
              <a:rPr lang="en-US" b="1" dirty="0" smtClean="0">
                <a:solidFill>
                  <a:srgbClr val="002060"/>
                </a:solidFill>
              </a:rPr>
              <a:t>Feasible Solution Phase</a:t>
            </a:r>
            <a:endParaRPr lang="en-US" b="1" dirty="0">
              <a:solidFill>
                <a:srgbClr val="002060"/>
              </a:solidFill>
              <a:latin typeface="+mj-lt"/>
            </a:endParaRPr>
          </a:p>
        </p:txBody>
      </p:sp>
      <p:sp>
        <p:nvSpPr>
          <p:cNvPr id="66"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30</a:t>
            </a:fld>
            <a:endParaRPr lang="en-AU"/>
          </a:p>
        </p:txBody>
      </p:sp>
      <p:sp>
        <p:nvSpPr>
          <p:cNvPr id="8" name="Date Placeholder 7"/>
          <p:cNvSpPr>
            <a:spLocks noGrp="1"/>
          </p:cNvSpPr>
          <p:nvPr>
            <p:ph type="dt" sz="half" idx="10"/>
          </p:nvPr>
        </p:nvSpPr>
        <p:spPr/>
        <p:txBody>
          <a:bodyPr/>
          <a:lstStyle/>
          <a:p>
            <a:fld id="{3A4C5742-7E4A-4164-ADE3-D11105206096}" type="datetime1">
              <a:rPr lang="en-AU" smtClean="0"/>
              <a:pPr/>
              <a:t>16/10/2016</a:t>
            </a:fld>
            <a:endParaRPr lang="en-AU"/>
          </a:p>
        </p:txBody>
      </p:sp>
    </p:spTree>
    <p:extLst>
      <p:ext uri="{BB962C8B-B14F-4D97-AF65-F5344CB8AC3E}">
        <p14:creationId xmlns="" xmlns:p14="http://schemas.microsoft.com/office/powerpoint/2010/main" val="2017204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5137" y="2068512"/>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55837" y="2373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31812" y="4430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11625" y="2373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27150" y="4202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96925" y="2601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25587" y="2906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28687"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863600" y="5345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10087" y="4354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06962" y="2754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172075"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72075" y="5192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38750" y="4278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658937" y="5497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31937" y="4735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28712" y="4811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189162" y="5421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52712" y="41259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55737" y="5116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182937" y="5497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70137" y="3668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387600" y="33639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382962" y="22971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44950" y="4887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10087" y="4735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24050" y="25257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05125" y="35798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182937" y="32877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786062" y="3744912"/>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17937" y="3287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17850" y="3744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10087" y="3592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141662" y="40497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14725" y="4430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44975" y="54213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31937" y="2449512"/>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1990725" y="2982912"/>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42" name="TextBox 55"/>
          <p:cNvSpPr txBox="1">
            <a:spLocks noChangeArrowheads="1"/>
          </p:cNvSpPr>
          <p:nvPr/>
        </p:nvSpPr>
        <p:spPr bwMode="auto">
          <a:xfrm>
            <a:off x="2255837" y="31353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1243" name="TextBox 56"/>
          <p:cNvSpPr txBox="1">
            <a:spLocks noChangeArrowheads="1"/>
          </p:cNvSpPr>
          <p:nvPr/>
        </p:nvSpPr>
        <p:spPr bwMode="auto">
          <a:xfrm>
            <a:off x="2141537" y="3544887"/>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1244" name="TextBox 57"/>
          <p:cNvSpPr txBox="1">
            <a:spLocks noChangeArrowheads="1"/>
          </p:cNvSpPr>
          <p:nvPr/>
        </p:nvSpPr>
        <p:spPr bwMode="auto">
          <a:xfrm>
            <a:off x="2840037" y="3340100"/>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1245" name="TextBox 58"/>
          <p:cNvSpPr txBox="1">
            <a:spLocks noChangeArrowheads="1"/>
          </p:cNvSpPr>
          <p:nvPr/>
        </p:nvSpPr>
        <p:spPr bwMode="auto">
          <a:xfrm>
            <a:off x="3182937" y="30718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1246" name="TextBox 59"/>
          <p:cNvSpPr txBox="1">
            <a:spLocks noChangeArrowheads="1"/>
          </p:cNvSpPr>
          <p:nvPr/>
        </p:nvSpPr>
        <p:spPr bwMode="auto">
          <a:xfrm>
            <a:off x="3182937" y="3592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1247" name="TextBox 60"/>
          <p:cNvSpPr txBox="1">
            <a:spLocks noChangeArrowheads="1"/>
          </p:cNvSpPr>
          <p:nvPr/>
        </p:nvSpPr>
        <p:spPr bwMode="auto">
          <a:xfrm>
            <a:off x="2719387" y="3849687"/>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1248" name="TextBox 61"/>
          <p:cNvSpPr txBox="1">
            <a:spLocks noChangeArrowheads="1"/>
          </p:cNvSpPr>
          <p:nvPr/>
        </p:nvSpPr>
        <p:spPr bwMode="auto">
          <a:xfrm>
            <a:off x="2587625" y="4278312"/>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1249" name="TextBox 62"/>
          <p:cNvSpPr txBox="1">
            <a:spLocks noChangeArrowheads="1"/>
          </p:cNvSpPr>
          <p:nvPr/>
        </p:nvSpPr>
        <p:spPr bwMode="auto">
          <a:xfrm>
            <a:off x="3208337" y="4049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1250" name="TextBox 63"/>
          <p:cNvSpPr txBox="1">
            <a:spLocks noChangeArrowheads="1"/>
          </p:cNvSpPr>
          <p:nvPr/>
        </p:nvSpPr>
        <p:spPr bwMode="auto">
          <a:xfrm>
            <a:off x="3581400" y="4430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1251" name="TextBox 64"/>
          <p:cNvSpPr txBox="1">
            <a:spLocks noChangeArrowheads="1"/>
          </p:cNvSpPr>
          <p:nvPr/>
        </p:nvSpPr>
        <p:spPr bwMode="auto">
          <a:xfrm>
            <a:off x="3817937" y="33639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312737" y="1687512"/>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51253" name="TextBox 53"/>
          <p:cNvSpPr txBox="1">
            <a:spLocks noChangeArrowheads="1"/>
          </p:cNvSpPr>
          <p:nvPr/>
        </p:nvSpPr>
        <p:spPr bwMode="auto">
          <a:xfrm>
            <a:off x="5652120" y="2028823"/>
            <a:ext cx="3581400" cy="535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Active Sensor List </a:t>
            </a:r>
            <a:r>
              <a:rPr lang="en-US" altLang="en-US" dirty="0"/>
              <a:t>(</a:t>
            </a:r>
            <a:r>
              <a:rPr lang="en-US" altLang="en-US" i="1" dirty="0"/>
              <a:t>ASL</a:t>
            </a:r>
            <a:r>
              <a:rPr lang="en-US" altLang="en-US" dirty="0"/>
              <a:t>) :</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In the sensing range of </a:t>
            </a:r>
            <a:r>
              <a:rPr lang="en-US" altLang="en-US" dirty="0">
                <a:solidFill>
                  <a:srgbClr val="002060"/>
                </a:solidFill>
              </a:rPr>
              <a:t>Node 1</a:t>
            </a:r>
            <a:r>
              <a:rPr lang="en-US" altLang="en-US" dirty="0"/>
              <a:t>, there is </a:t>
            </a:r>
            <a:r>
              <a:rPr lang="en-US" altLang="en-US" dirty="0">
                <a:solidFill>
                  <a:srgbClr val="002060"/>
                </a:solidFill>
              </a:rPr>
              <a:t>Node 8</a:t>
            </a:r>
            <a:r>
              <a:rPr lang="en-US" altLang="en-US" dirty="0"/>
              <a:t> that needs low power to track the target.</a:t>
            </a:r>
          </a:p>
          <a:p>
            <a:pPr eaLnBrk="1" hangingPunct="1"/>
            <a:endParaRPr lang="en-US" altLang="en-US" dirty="0"/>
          </a:p>
          <a:p>
            <a:pPr eaLnBrk="1" hangingPunct="1"/>
            <a:r>
              <a:rPr lang="en-US" altLang="en-US" dirty="0"/>
              <a:t>Therefore, </a:t>
            </a:r>
            <a:r>
              <a:rPr lang="en-US" altLang="en-US" dirty="0">
                <a:solidFill>
                  <a:srgbClr val="002060"/>
                </a:solidFill>
              </a:rPr>
              <a:t>Node 1</a:t>
            </a:r>
            <a:r>
              <a:rPr lang="en-US" altLang="en-US" dirty="0"/>
              <a:t> is replaced by </a:t>
            </a:r>
            <a:r>
              <a:rPr lang="en-US" altLang="en-US" dirty="0">
                <a:solidFill>
                  <a:srgbClr val="002060"/>
                </a:solidFill>
              </a:rPr>
              <a:t>Node 8</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 </a:t>
            </a:r>
          </a:p>
        </p:txBody>
      </p:sp>
      <p:grpSp>
        <p:nvGrpSpPr>
          <p:cNvPr id="51254" name="Group 63"/>
          <p:cNvGrpSpPr>
            <a:grpSpLocks/>
          </p:cNvGrpSpPr>
          <p:nvPr/>
        </p:nvGrpSpPr>
        <p:grpSpPr bwMode="auto">
          <a:xfrm>
            <a:off x="6705600" y="2641600"/>
            <a:ext cx="1676400" cy="382588"/>
            <a:chOff x="6705600" y="2641242"/>
            <a:chExt cx="1676400" cy="382211"/>
          </a:xfrm>
        </p:grpSpPr>
        <p:sp>
          <p:nvSpPr>
            <p:cNvPr id="66" name="Rectangle 65"/>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58" name="TextBox 55"/>
            <p:cNvSpPr txBox="1">
              <a:spLocks noChangeArrowheads="1"/>
            </p:cNvSpPr>
            <p:nvPr/>
          </p:nvSpPr>
          <p:spPr bwMode="auto">
            <a:xfrm>
              <a:off x="6705600" y="2641242"/>
              <a:ext cx="457200" cy="369332"/>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68" name="Straight Connector 67"/>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60"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70" name="Straight Connector 69"/>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62"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cxnSp>
          <p:nvCxnSpPr>
            <p:cNvPr id="72" name="Straight Connector 71"/>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64"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64" name="7-Point Star 63"/>
          <p:cNvSpPr/>
          <p:nvPr/>
        </p:nvSpPr>
        <p:spPr>
          <a:xfrm>
            <a:off x="2522537" y="3617912"/>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2776537" y="3719512"/>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31</a:t>
            </a:fld>
            <a:endParaRPr lang="en-AU"/>
          </a:p>
        </p:txBody>
      </p:sp>
      <p:sp>
        <p:nvSpPr>
          <p:cNvPr id="8" name="Date Placeholder 7"/>
          <p:cNvSpPr>
            <a:spLocks noGrp="1"/>
          </p:cNvSpPr>
          <p:nvPr>
            <p:ph type="dt" sz="half" idx="10"/>
          </p:nvPr>
        </p:nvSpPr>
        <p:spPr/>
        <p:txBody>
          <a:bodyPr/>
          <a:lstStyle/>
          <a:p>
            <a:fld id="{8174E66B-CA77-4493-9A38-F439166B038F}" type="datetime1">
              <a:rPr lang="en-AU" smtClean="0"/>
              <a:pPr/>
              <a:t>16/10/2016</a:t>
            </a:fld>
            <a:endParaRPr lang="en-AU"/>
          </a:p>
        </p:txBody>
      </p:sp>
    </p:spTree>
    <p:extLst>
      <p:ext uri="{BB962C8B-B14F-4D97-AF65-F5344CB8AC3E}">
        <p14:creationId xmlns="" xmlns:p14="http://schemas.microsoft.com/office/powerpoint/2010/main" val="3752460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600" y="1993534"/>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73300" y="22983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49275" y="43557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29088" y="22983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44613" y="41271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14388" y="25269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43050" y="28317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46150" y="33651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881063" y="52701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27550" y="42795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24425" y="26793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189538" y="33651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89538" y="51177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56213" y="42033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676400" y="54225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49400" y="46605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46175" y="47367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06625" y="53463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70175" y="405093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73200" y="50415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00400" y="54225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30450" y="351753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05063" y="3288934"/>
            <a:ext cx="133350" cy="15240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00425" y="22221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62413" y="48129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27550" y="46605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41513" y="24507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35288" y="350642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00400" y="321273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03525" y="3669934"/>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35400" y="32127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35313" y="36699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27550" y="351753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154363" y="397632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32188" y="435573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62438" y="534633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49400" y="2374534"/>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008188" y="2907934"/>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66" name="TextBox 55"/>
          <p:cNvSpPr txBox="1">
            <a:spLocks noChangeArrowheads="1"/>
          </p:cNvSpPr>
          <p:nvPr/>
        </p:nvSpPr>
        <p:spPr bwMode="auto">
          <a:xfrm>
            <a:off x="2273300" y="306033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2267" name="TextBox 56"/>
          <p:cNvSpPr txBox="1">
            <a:spLocks noChangeArrowheads="1"/>
          </p:cNvSpPr>
          <p:nvPr/>
        </p:nvSpPr>
        <p:spPr bwMode="auto">
          <a:xfrm>
            <a:off x="2149475" y="3393709"/>
            <a:ext cx="1619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2268" name="TextBox 57"/>
          <p:cNvSpPr txBox="1">
            <a:spLocks noChangeArrowheads="1"/>
          </p:cNvSpPr>
          <p:nvPr/>
        </p:nvSpPr>
        <p:spPr bwMode="auto">
          <a:xfrm>
            <a:off x="2870200" y="3266709"/>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2269" name="TextBox 58"/>
          <p:cNvSpPr txBox="1">
            <a:spLocks noChangeArrowheads="1"/>
          </p:cNvSpPr>
          <p:nvPr/>
        </p:nvSpPr>
        <p:spPr bwMode="auto">
          <a:xfrm>
            <a:off x="3200400" y="2984134"/>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2270" name="TextBox 59"/>
          <p:cNvSpPr txBox="1">
            <a:spLocks noChangeArrowheads="1"/>
          </p:cNvSpPr>
          <p:nvPr/>
        </p:nvSpPr>
        <p:spPr bwMode="auto">
          <a:xfrm>
            <a:off x="3200400" y="351753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2271" name="TextBox 60"/>
          <p:cNvSpPr txBox="1">
            <a:spLocks noChangeArrowheads="1"/>
          </p:cNvSpPr>
          <p:nvPr/>
        </p:nvSpPr>
        <p:spPr bwMode="auto">
          <a:xfrm>
            <a:off x="2736850" y="3774709"/>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2272" name="TextBox 61"/>
          <p:cNvSpPr txBox="1">
            <a:spLocks noChangeArrowheads="1"/>
          </p:cNvSpPr>
          <p:nvPr/>
        </p:nvSpPr>
        <p:spPr bwMode="auto">
          <a:xfrm>
            <a:off x="2605088" y="4203334"/>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2273" name="TextBox 62"/>
          <p:cNvSpPr txBox="1">
            <a:spLocks noChangeArrowheads="1"/>
          </p:cNvSpPr>
          <p:nvPr/>
        </p:nvSpPr>
        <p:spPr bwMode="auto">
          <a:xfrm>
            <a:off x="3221038" y="397632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2274" name="TextBox 63"/>
          <p:cNvSpPr txBox="1">
            <a:spLocks noChangeArrowheads="1"/>
          </p:cNvSpPr>
          <p:nvPr/>
        </p:nvSpPr>
        <p:spPr bwMode="auto">
          <a:xfrm>
            <a:off x="3598863" y="435573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2275" name="TextBox 64"/>
          <p:cNvSpPr txBox="1">
            <a:spLocks noChangeArrowheads="1"/>
          </p:cNvSpPr>
          <p:nvPr/>
        </p:nvSpPr>
        <p:spPr bwMode="auto">
          <a:xfrm>
            <a:off x="3835400" y="328893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468312" y="1623646"/>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67" name="Oval 66"/>
          <p:cNvSpPr/>
          <p:nvPr/>
        </p:nvSpPr>
        <p:spPr>
          <a:xfrm>
            <a:off x="2295525" y="3581034"/>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78" name="TextBox 53"/>
          <p:cNvSpPr txBox="1">
            <a:spLocks noChangeArrowheads="1"/>
          </p:cNvSpPr>
          <p:nvPr/>
        </p:nvSpPr>
        <p:spPr bwMode="auto">
          <a:xfrm>
            <a:off x="5588000" y="2133600"/>
            <a:ext cx="35814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a:t>
            </a:r>
          </a:p>
          <a:p>
            <a:pPr eaLnBrk="1" hangingPunct="1"/>
            <a:endParaRPr lang="en-US" altLang="en-US"/>
          </a:p>
          <a:p>
            <a:pPr eaLnBrk="1" hangingPunct="1"/>
            <a:endParaRPr lang="en-US" altLang="en-US"/>
          </a:p>
          <a:p>
            <a:pPr eaLnBrk="1" hangingPunct="1"/>
            <a:endParaRPr lang="en-US" altLang="en-US"/>
          </a:p>
          <a:p>
            <a:pPr eaLnBrk="1" hangingPunct="1"/>
            <a:r>
              <a:rPr lang="en-US" altLang="en-US"/>
              <a:t>In the sensing range of </a:t>
            </a:r>
            <a:r>
              <a:rPr lang="en-US" altLang="en-US">
                <a:solidFill>
                  <a:srgbClr val="002060"/>
                </a:solidFill>
              </a:rPr>
              <a:t>Node 6</a:t>
            </a:r>
            <a:r>
              <a:rPr lang="en-US" altLang="en-US"/>
              <a:t>, there is no other node.</a:t>
            </a:r>
          </a:p>
          <a:p>
            <a:pPr eaLnBrk="1" hangingPunct="1"/>
            <a:endParaRPr lang="en-US" altLang="en-US"/>
          </a:p>
          <a:p>
            <a:pPr eaLnBrk="1" hangingPunct="1"/>
            <a:r>
              <a:rPr lang="en-US" altLang="en-US"/>
              <a:t>Therefore, </a:t>
            </a:r>
            <a:r>
              <a:rPr lang="en-US" altLang="en-US">
                <a:solidFill>
                  <a:srgbClr val="002060"/>
                </a:solidFill>
              </a:rPr>
              <a:t>Node 6</a:t>
            </a:r>
            <a:r>
              <a:rPr lang="en-US" altLang="en-US"/>
              <a:t> is not replaced by any node.</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 </a:t>
            </a:r>
          </a:p>
        </p:txBody>
      </p:sp>
      <p:grpSp>
        <p:nvGrpSpPr>
          <p:cNvPr id="52279" name="Group 63"/>
          <p:cNvGrpSpPr>
            <a:grpSpLocks/>
          </p:cNvGrpSpPr>
          <p:nvPr/>
        </p:nvGrpSpPr>
        <p:grpSpPr bwMode="auto">
          <a:xfrm>
            <a:off x="6705600" y="2641600"/>
            <a:ext cx="1676400" cy="382588"/>
            <a:chOff x="6705600" y="2641242"/>
            <a:chExt cx="1676400" cy="382211"/>
          </a:xfrm>
        </p:grpSpPr>
        <p:sp>
          <p:nvSpPr>
            <p:cNvPr id="66" name="Rectangle 65"/>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83"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8</a:t>
              </a:r>
            </a:p>
          </p:txBody>
        </p:sp>
        <p:cxnSp>
          <p:nvCxnSpPr>
            <p:cNvPr id="69" name="Straight Connector 68"/>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85" name="TextBox 55"/>
            <p:cNvSpPr txBox="1">
              <a:spLocks noChangeArrowheads="1"/>
            </p:cNvSpPr>
            <p:nvPr/>
          </p:nvSpPr>
          <p:spPr bwMode="auto">
            <a:xfrm>
              <a:off x="7162800" y="2654121"/>
              <a:ext cx="457200" cy="369332"/>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 6</a:t>
              </a:r>
            </a:p>
          </p:txBody>
        </p:sp>
        <p:cxnSp>
          <p:nvCxnSpPr>
            <p:cNvPr id="71" name="Straight Connector 70"/>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87"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cxnSp>
          <p:nvCxnSpPr>
            <p:cNvPr id="73" name="Straight Connector 72"/>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89"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68" name="7-Point Star 67"/>
          <p:cNvSpPr/>
          <p:nvPr/>
        </p:nvSpPr>
        <p:spPr>
          <a:xfrm>
            <a:off x="2514600" y="3542934"/>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794000" y="3644534"/>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32</a:t>
            </a:fld>
            <a:endParaRPr lang="en-AU"/>
          </a:p>
        </p:txBody>
      </p:sp>
      <p:sp>
        <p:nvSpPr>
          <p:cNvPr id="8" name="Date Placeholder 7"/>
          <p:cNvSpPr>
            <a:spLocks noGrp="1"/>
          </p:cNvSpPr>
          <p:nvPr>
            <p:ph type="dt" sz="half" idx="10"/>
          </p:nvPr>
        </p:nvSpPr>
        <p:spPr/>
        <p:txBody>
          <a:bodyPr/>
          <a:lstStyle/>
          <a:p>
            <a:fld id="{08EE66B5-21FC-494D-857D-20B0766E7503}" type="datetime1">
              <a:rPr lang="en-AU" smtClean="0"/>
              <a:pPr/>
              <a:t>16/10/2016</a:t>
            </a:fld>
            <a:endParaRPr lang="en-AU"/>
          </a:p>
        </p:txBody>
      </p:sp>
    </p:spTree>
    <p:extLst>
      <p:ext uri="{BB962C8B-B14F-4D97-AF65-F5344CB8AC3E}">
        <p14:creationId xmlns="" xmlns:p14="http://schemas.microsoft.com/office/powerpoint/2010/main" val="3449687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6901" y="2177256"/>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97601" y="2482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73576" y="4539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53389" y="2482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68914" y="4310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38689" y="2710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67351" y="3015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70451"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05364" y="54538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51851" y="4463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48726" y="2863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13839" y="35488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13839" y="5301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280514" y="43870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00701" y="5606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573701" y="4844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70476" y="49204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30926" y="55300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94476" y="42346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97501" y="5225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24701" y="56062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54751" y="37012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29364" y="3472656"/>
            <a:ext cx="133350" cy="15240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24726" y="24058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86714" y="49966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51851" y="4844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65814" y="26344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58001" y="36885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24701" y="33964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27826" y="3853656"/>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59701" y="3396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59614" y="38536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51851" y="3701256"/>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183426" y="4158456"/>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56489" y="4539456"/>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86739" y="5530056"/>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573701" y="2558256"/>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032489" y="3091656"/>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290" name="TextBox 55"/>
          <p:cNvSpPr txBox="1">
            <a:spLocks noChangeArrowheads="1"/>
          </p:cNvSpPr>
          <p:nvPr/>
        </p:nvSpPr>
        <p:spPr bwMode="auto">
          <a:xfrm>
            <a:off x="2297601" y="32440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3291" name="TextBox 56"/>
          <p:cNvSpPr txBox="1">
            <a:spLocks noChangeArrowheads="1"/>
          </p:cNvSpPr>
          <p:nvPr/>
        </p:nvSpPr>
        <p:spPr bwMode="auto">
          <a:xfrm>
            <a:off x="2249976" y="3501231"/>
            <a:ext cx="857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3292" name="TextBox 57"/>
          <p:cNvSpPr txBox="1">
            <a:spLocks noChangeArrowheads="1"/>
          </p:cNvSpPr>
          <p:nvPr/>
        </p:nvSpPr>
        <p:spPr bwMode="auto">
          <a:xfrm>
            <a:off x="2869101" y="33964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3293" name="TextBox 58"/>
          <p:cNvSpPr txBox="1">
            <a:spLocks noChangeArrowheads="1"/>
          </p:cNvSpPr>
          <p:nvPr/>
        </p:nvSpPr>
        <p:spPr bwMode="auto">
          <a:xfrm>
            <a:off x="3224701" y="3180556"/>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3294" name="TextBox 59"/>
          <p:cNvSpPr txBox="1">
            <a:spLocks noChangeArrowheads="1"/>
          </p:cNvSpPr>
          <p:nvPr/>
        </p:nvSpPr>
        <p:spPr bwMode="auto">
          <a:xfrm>
            <a:off x="3224701" y="37012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3295" name="TextBox 60"/>
          <p:cNvSpPr txBox="1">
            <a:spLocks noChangeArrowheads="1"/>
          </p:cNvSpPr>
          <p:nvPr/>
        </p:nvSpPr>
        <p:spPr bwMode="auto">
          <a:xfrm>
            <a:off x="2761151" y="3958431"/>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3296" name="TextBox 61"/>
          <p:cNvSpPr txBox="1">
            <a:spLocks noChangeArrowheads="1"/>
          </p:cNvSpPr>
          <p:nvPr/>
        </p:nvSpPr>
        <p:spPr bwMode="auto">
          <a:xfrm>
            <a:off x="2629389" y="4387056"/>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3297" name="TextBox 62"/>
          <p:cNvSpPr txBox="1">
            <a:spLocks noChangeArrowheads="1"/>
          </p:cNvSpPr>
          <p:nvPr/>
        </p:nvSpPr>
        <p:spPr bwMode="auto">
          <a:xfrm>
            <a:off x="3250101" y="4158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3298" name="TextBox 63"/>
          <p:cNvSpPr txBox="1">
            <a:spLocks noChangeArrowheads="1"/>
          </p:cNvSpPr>
          <p:nvPr/>
        </p:nvSpPr>
        <p:spPr bwMode="auto">
          <a:xfrm>
            <a:off x="3623164" y="45394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3299" name="TextBox 64"/>
          <p:cNvSpPr txBox="1">
            <a:spLocks noChangeArrowheads="1"/>
          </p:cNvSpPr>
          <p:nvPr/>
        </p:nvSpPr>
        <p:spPr bwMode="auto">
          <a:xfrm>
            <a:off x="3859701" y="3472656"/>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492613" y="1781297"/>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67" name="Oval 66"/>
          <p:cNvSpPr/>
          <p:nvPr/>
        </p:nvSpPr>
        <p:spPr>
          <a:xfrm>
            <a:off x="2319826" y="3764756"/>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2894501" y="3015456"/>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303" name="TextBox 53"/>
          <p:cNvSpPr txBox="1">
            <a:spLocks noChangeArrowheads="1"/>
          </p:cNvSpPr>
          <p:nvPr/>
        </p:nvSpPr>
        <p:spPr bwMode="auto">
          <a:xfrm>
            <a:off x="5612301" y="2151185"/>
            <a:ext cx="3581400" cy="3694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Active Sensor List </a:t>
            </a:r>
            <a:r>
              <a:rPr lang="en-US" altLang="en-US" dirty="0"/>
              <a:t>(</a:t>
            </a:r>
            <a:r>
              <a:rPr lang="en-US" altLang="en-US" i="1" dirty="0"/>
              <a:t>ASL</a:t>
            </a:r>
            <a:r>
              <a:rPr lang="en-US" altLang="en-US" dirty="0"/>
              <a:t>) :</a:t>
            </a:r>
          </a:p>
          <a:p>
            <a:pPr eaLnBrk="1" hangingPunct="1"/>
            <a:endParaRPr lang="en-US" altLang="en-US" dirty="0"/>
          </a:p>
          <a:p>
            <a:pPr eaLnBrk="1" hangingPunct="1"/>
            <a:endParaRPr lang="en-US" altLang="en-US" dirty="0"/>
          </a:p>
          <a:p>
            <a:pPr eaLnBrk="1" hangingPunct="1"/>
            <a:endParaRPr lang="en-US" altLang="en-US" dirty="0"/>
          </a:p>
          <a:p>
            <a:pPr algn="just" eaLnBrk="1" hangingPunct="1"/>
            <a:r>
              <a:rPr lang="en-US" altLang="en-US" dirty="0"/>
              <a:t>In the sensing range of </a:t>
            </a:r>
            <a:r>
              <a:rPr lang="en-US" altLang="en-US" dirty="0">
                <a:solidFill>
                  <a:srgbClr val="002060"/>
                </a:solidFill>
              </a:rPr>
              <a:t>Node 3</a:t>
            </a:r>
            <a:r>
              <a:rPr lang="en-US" altLang="en-US" dirty="0"/>
              <a:t>, there are </a:t>
            </a:r>
            <a:r>
              <a:rPr lang="en-US" altLang="en-US" dirty="0">
                <a:solidFill>
                  <a:srgbClr val="002060"/>
                </a:solidFill>
              </a:rPr>
              <a:t>Node 2 </a:t>
            </a:r>
            <a:r>
              <a:rPr lang="en-US" altLang="en-US" dirty="0"/>
              <a:t>and </a:t>
            </a:r>
            <a:r>
              <a:rPr lang="en-US" altLang="en-US" dirty="0">
                <a:solidFill>
                  <a:srgbClr val="002060"/>
                </a:solidFill>
              </a:rPr>
              <a:t>Node 4</a:t>
            </a:r>
            <a:r>
              <a:rPr lang="en-US" altLang="en-US" dirty="0"/>
              <a:t>. </a:t>
            </a:r>
            <a:r>
              <a:rPr lang="en-US" altLang="en-US" dirty="0">
                <a:solidFill>
                  <a:srgbClr val="002060"/>
                </a:solidFill>
              </a:rPr>
              <a:t>Node 2</a:t>
            </a:r>
            <a:r>
              <a:rPr lang="en-US" altLang="en-US" dirty="0"/>
              <a:t> needs low power to track the target among </a:t>
            </a:r>
            <a:r>
              <a:rPr lang="en-US" altLang="en-US" dirty="0">
                <a:solidFill>
                  <a:srgbClr val="002060"/>
                </a:solidFill>
              </a:rPr>
              <a:t>Node 3 </a:t>
            </a:r>
            <a:r>
              <a:rPr lang="en-US" altLang="en-US" dirty="0"/>
              <a:t>and </a:t>
            </a:r>
            <a:r>
              <a:rPr lang="en-US" altLang="en-US" dirty="0">
                <a:solidFill>
                  <a:srgbClr val="002060"/>
                </a:solidFill>
              </a:rPr>
              <a:t>Node 4</a:t>
            </a:r>
            <a:r>
              <a:rPr lang="en-US" altLang="en-US" dirty="0"/>
              <a:t>.</a:t>
            </a:r>
          </a:p>
          <a:p>
            <a:pPr algn="just" eaLnBrk="1" hangingPunct="1"/>
            <a:endParaRPr lang="en-US" altLang="en-US" dirty="0"/>
          </a:p>
          <a:p>
            <a:pPr algn="just" eaLnBrk="1" hangingPunct="1"/>
            <a:r>
              <a:rPr lang="en-US" altLang="en-US" dirty="0"/>
              <a:t>Therefore, </a:t>
            </a:r>
            <a:r>
              <a:rPr lang="en-US" altLang="en-US" dirty="0">
                <a:solidFill>
                  <a:srgbClr val="002060"/>
                </a:solidFill>
              </a:rPr>
              <a:t>Node 3 </a:t>
            </a:r>
            <a:r>
              <a:rPr lang="en-US" altLang="en-US" dirty="0"/>
              <a:t>is replaced by </a:t>
            </a:r>
            <a:r>
              <a:rPr lang="en-US" altLang="en-US" dirty="0">
                <a:solidFill>
                  <a:srgbClr val="002060"/>
                </a:solidFill>
              </a:rPr>
              <a:t>Node 2</a:t>
            </a:r>
            <a:r>
              <a:rPr lang="en-US" altLang="en-US" dirty="0"/>
              <a:t>.</a:t>
            </a:r>
          </a:p>
          <a:p>
            <a:pPr eaLnBrk="1" hangingPunct="1"/>
            <a:r>
              <a:rPr lang="en-US" altLang="en-US" dirty="0"/>
              <a:t> </a:t>
            </a:r>
          </a:p>
        </p:txBody>
      </p:sp>
      <p:grpSp>
        <p:nvGrpSpPr>
          <p:cNvPr id="53304" name="Group 65"/>
          <p:cNvGrpSpPr>
            <a:grpSpLocks/>
          </p:cNvGrpSpPr>
          <p:nvPr/>
        </p:nvGrpSpPr>
        <p:grpSpPr bwMode="auto">
          <a:xfrm>
            <a:off x="6705600" y="2641600"/>
            <a:ext cx="1676400" cy="382588"/>
            <a:chOff x="6705600" y="2641242"/>
            <a:chExt cx="1676400" cy="382211"/>
          </a:xfrm>
        </p:grpSpPr>
        <p:sp>
          <p:nvSpPr>
            <p:cNvPr id="69" name="Rectangle 68"/>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308"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71" name="Straight Connector 70"/>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310"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73" name="Straight Connector 72"/>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312" name="TextBox 55"/>
            <p:cNvSpPr txBox="1">
              <a:spLocks noChangeArrowheads="1"/>
            </p:cNvSpPr>
            <p:nvPr/>
          </p:nvSpPr>
          <p:spPr bwMode="auto">
            <a:xfrm>
              <a:off x="7670442" y="2641242"/>
              <a:ext cx="304800" cy="369888"/>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a:t>
              </a:r>
            </a:p>
          </p:txBody>
        </p:sp>
        <p:cxnSp>
          <p:nvCxnSpPr>
            <p:cNvPr id="75" name="Straight Connector 74"/>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314"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66" name="7-Point Star 65"/>
          <p:cNvSpPr/>
          <p:nvPr/>
        </p:nvSpPr>
        <p:spPr>
          <a:xfrm>
            <a:off x="2538901" y="3726656"/>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818301" y="3828256"/>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33</a:t>
            </a:fld>
            <a:endParaRPr lang="en-AU"/>
          </a:p>
        </p:txBody>
      </p:sp>
      <p:sp>
        <p:nvSpPr>
          <p:cNvPr id="8" name="Date Placeholder 7"/>
          <p:cNvSpPr>
            <a:spLocks noGrp="1"/>
          </p:cNvSpPr>
          <p:nvPr>
            <p:ph type="dt" sz="half" idx="10"/>
          </p:nvPr>
        </p:nvSpPr>
        <p:spPr/>
        <p:txBody>
          <a:bodyPr/>
          <a:lstStyle/>
          <a:p>
            <a:fld id="{DE07655B-FA38-4951-A626-78E762C2056C}" type="datetime1">
              <a:rPr lang="en-AU" smtClean="0"/>
              <a:pPr/>
              <a:t>16/10/2016</a:t>
            </a:fld>
            <a:endParaRPr lang="en-AU"/>
          </a:p>
        </p:txBody>
      </p:sp>
    </p:spTree>
    <p:extLst>
      <p:ext uri="{BB962C8B-B14F-4D97-AF65-F5344CB8AC3E}">
        <p14:creationId xmlns="" xmlns:p14="http://schemas.microsoft.com/office/powerpoint/2010/main" val="3482733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0687" y="2068512"/>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211387" y="2373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87362" y="4430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67175" y="2373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282700" y="4202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52475" y="2601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481137" y="2906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84237"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819150" y="53451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465637" y="4354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862512" y="2754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127625" y="34401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27625" y="5192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194300" y="42783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27200" y="5105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487487" y="4735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084262" y="48117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144712" y="54213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608262" y="41259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411287" y="51165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1200" y="5105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268537" y="35925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343150" y="3363912"/>
            <a:ext cx="133350" cy="15240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338512" y="22971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000500" y="48879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465637" y="4735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879600" y="25257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886075" y="3568700"/>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138487" y="3287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741612" y="3744912"/>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773487" y="3287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073400" y="37449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465637" y="3592512"/>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097212" y="404971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470275" y="4430712"/>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200525" y="5421312"/>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487487" y="2449512"/>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1946275" y="2982912"/>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314" name="TextBox 55"/>
          <p:cNvSpPr txBox="1">
            <a:spLocks noChangeArrowheads="1"/>
          </p:cNvSpPr>
          <p:nvPr/>
        </p:nvSpPr>
        <p:spPr bwMode="auto">
          <a:xfrm>
            <a:off x="2211387" y="31353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4315" name="TextBox 56"/>
          <p:cNvSpPr txBox="1">
            <a:spLocks noChangeArrowheads="1"/>
          </p:cNvSpPr>
          <p:nvPr/>
        </p:nvSpPr>
        <p:spPr bwMode="auto">
          <a:xfrm>
            <a:off x="2090737" y="34401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4316" name="TextBox 57"/>
          <p:cNvSpPr txBox="1">
            <a:spLocks noChangeArrowheads="1"/>
          </p:cNvSpPr>
          <p:nvPr/>
        </p:nvSpPr>
        <p:spPr bwMode="auto">
          <a:xfrm>
            <a:off x="2820987" y="3328987"/>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4317" name="TextBox 58"/>
          <p:cNvSpPr txBox="1">
            <a:spLocks noChangeArrowheads="1"/>
          </p:cNvSpPr>
          <p:nvPr/>
        </p:nvSpPr>
        <p:spPr bwMode="auto">
          <a:xfrm>
            <a:off x="3138487" y="3071812"/>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4318" name="TextBox 59"/>
          <p:cNvSpPr txBox="1">
            <a:spLocks noChangeArrowheads="1"/>
          </p:cNvSpPr>
          <p:nvPr/>
        </p:nvSpPr>
        <p:spPr bwMode="auto">
          <a:xfrm>
            <a:off x="3138487" y="35925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4319" name="TextBox 60"/>
          <p:cNvSpPr txBox="1">
            <a:spLocks noChangeArrowheads="1"/>
          </p:cNvSpPr>
          <p:nvPr/>
        </p:nvSpPr>
        <p:spPr bwMode="auto">
          <a:xfrm>
            <a:off x="2674937" y="3849687"/>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4320" name="TextBox 61"/>
          <p:cNvSpPr txBox="1">
            <a:spLocks noChangeArrowheads="1"/>
          </p:cNvSpPr>
          <p:nvPr/>
        </p:nvSpPr>
        <p:spPr bwMode="auto">
          <a:xfrm>
            <a:off x="2543175" y="4278312"/>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4321" name="TextBox 62"/>
          <p:cNvSpPr txBox="1">
            <a:spLocks noChangeArrowheads="1"/>
          </p:cNvSpPr>
          <p:nvPr/>
        </p:nvSpPr>
        <p:spPr bwMode="auto">
          <a:xfrm>
            <a:off x="3163887" y="4049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4322" name="TextBox 63"/>
          <p:cNvSpPr txBox="1">
            <a:spLocks noChangeArrowheads="1"/>
          </p:cNvSpPr>
          <p:nvPr/>
        </p:nvSpPr>
        <p:spPr bwMode="auto">
          <a:xfrm>
            <a:off x="3536950" y="44307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4323" name="TextBox 64"/>
          <p:cNvSpPr txBox="1">
            <a:spLocks noChangeArrowheads="1"/>
          </p:cNvSpPr>
          <p:nvPr/>
        </p:nvSpPr>
        <p:spPr bwMode="auto">
          <a:xfrm>
            <a:off x="3773487" y="3363912"/>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420687" y="1687512"/>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67" name="Oval 66"/>
          <p:cNvSpPr/>
          <p:nvPr/>
        </p:nvSpPr>
        <p:spPr>
          <a:xfrm>
            <a:off x="2233612" y="3656012"/>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2744787" y="3581400"/>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327" name="TextBox 53"/>
          <p:cNvSpPr txBox="1">
            <a:spLocks noChangeArrowheads="1"/>
          </p:cNvSpPr>
          <p:nvPr/>
        </p:nvSpPr>
        <p:spPr bwMode="auto">
          <a:xfrm>
            <a:off x="5562600" y="2133600"/>
            <a:ext cx="3352800"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a:t>Active Sensor List </a:t>
            </a:r>
            <a:r>
              <a:rPr lang="en-US" altLang="en-US"/>
              <a:t>(</a:t>
            </a:r>
            <a:r>
              <a:rPr lang="en-US" altLang="en-US" i="1"/>
              <a:t>ASL</a:t>
            </a:r>
            <a:r>
              <a:rPr lang="en-US" altLang="en-US"/>
              <a:t>) :</a:t>
            </a:r>
          </a:p>
          <a:p>
            <a:pPr eaLnBrk="1" hangingPunct="1"/>
            <a:endParaRPr lang="en-US" altLang="en-US"/>
          </a:p>
          <a:p>
            <a:pPr eaLnBrk="1" hangingPunct="1"/>
            <a:endParaRPr lang="en-US" altLang="en-US"/>
          </a:p>
          <a:p>
            <a:pPr eaLnBrk="1" hangingPunct="1"/>
            <a:endParaRPr lang="en-US" altLang="en-US"/>
          </a:p>
          <a:p>
            <a:pPr eaLnBrk="1" hangingPunct="1"/>
            <a:r>
              <a:rPr lang="en-US" altLang="en-US"/>
              <a:t>In the sensing range of </a:t>
            </a:r>
            <a:r>
              <a:rPr lang="en-US" altLang="en-US">
                <a:solidFill>
                  <a:srgbClr val="002060"/>
                </a:solidFill>
              </a:rPr>
              <a:t>Node 5</a:t>
            </a:r>
            <a:r>
              <a:rPr lang="en-US" altLang="en-US"/>
              <a:t>, there is </a:t>
            </a:r>
            <a:r>
              <a:rPr lang="en-US" altLang="en-US">
                <a:solidFill>
                  <a:srgbClr val="002060"/>
                </a:solidFill>
              </a:rPr>
              <a:t>Node 4 </a:t>
            </a:r>
            <a:r>
              <a:rPr lang="en-US" altLang="en-US"/>
              <a:t>that needs low power to track the target than </a:t>
            </a:r>
            <a:r>
              <a:rPr lang="en-US" altLang="en-US">
                <a:solidFill>
                  <a:srgbClr val="002060"/>
                </a:solidFill>
              </a:rPr>
              <a:t>Node 5</a:t>
            </a:r>
            <a:r>
              <a:rPr lang="en-US" altLang="en-US"/>
              <a:t>.</a:t>
            </a:r>
          </a:p>
          <a:p>
            <a:pPr eaLnBrk="1" hangingPunct="1"/>
            <a:endParaRPr lang="en-US" altLang="en-US"/>
          </a:p>
          <a:p>
            <a:pPr eaLnBrk="1" hangingPunct="1"/>
            <a:r>
              <a:rPr lang="en-US" altLang="en-US"/>
              <a:t>Therefore, </a:t>
            </a:r>
            <a:r>
              <a:rPr lang="en-US" altLang="en-US">
                <a:solidFill>
                  <a:srgbClr val="002060"/>
                </a:solidFill>
              </a:rPr>
              <a:t>Node 5</a:t>
            </a:r>
            <a:r>
              <a:rPr lang="en-US" altLang="en-US"/>
              <a:t> is replaced by </a:t>
            </a:r>
            <a:r>
              <a:rPr lang="en-US" altLang="en-US">
                <a:solidFill>
                  <a:srgbClr val="002060"/>
                </a:solidFill>
              </a:rPr>
              <a:t>Node 4</a:t>
            </a:r>
            <a:r>
              <a:rPr lang="en-US" altLang="en-US"/>
              <a:t>.</a:t>
            </a:r>
          </a:p>
          <a:p>
            <a:pPr eaLnBrk="1" hangingPunct="1"/>
            <a:r>
              <a:rPr lang="en-US" altLang="en-US"/>
              <a:t> </a:t>
            </a:r>
          </a:p>
        </p:txBody>
      </p:sp>
      <p:grpSp>
        <p:nvGrpSpPr>
          <p:cNvPr id="54328" name="Group 77"/>
          <p:cNvGrpSpPr>
            <a:grpSpLocks/>
          </p:cNvGrpSpPr>
          <p:nvPr/>
        </p:nvGrpSpPr>
        <p:grpSpPr bwMode="auto">
          <a:xfrm>
            <a:off x="6705600" y="2641600"/>
            <a:ext cx="1676400" cy="382588"/>
            <a:chOff x="6705600" y="2641242"/>
            <a:chExt cx="1676400" cy="382211"/>
          </a:xfrm>
        </p:grpSpPr>
        <p:sp>
          <p:nvSpPr>
            <p:cNvPr id="79" name="Rectangle 78"/>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333"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81" name="Straight Connector 80"/>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335"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83" name="Straight Connector 82"/>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337"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2</a:t>
              </a:r>
            </a:p>
          </p:txBody>
        </p:sp>
        <p:cxnSp>
          <p:nvCxnSpPr>
            <p:cNvPr id="85" name="Straight Connector 84"/>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339" name="TextBox 55"/>
            <p:cNvSpPr txBox="1">
              <a:spLocks noChangeArrowheads="1"/>
            </p:cNvSpPr>
            <p:nvPr/>
          </p:nvSpPr>
          <p:spPr bwMode="auto">
            <a:xfrm>
              <a:off x="8038563" y="2641242"/>
              <a:ext cx="304800" cy="369888"/>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5</a:t>
              </a:r>
            </a:p>
          </p:txBody>
        </p:sp>
      </p:grpSp>
      <p:sp>
        <p:nvSpPr>
          <p:cNvPr id="87" name="Oval 86"/>
          <p:cNvSpPr/>
          <p:nvPr/>
        </p:nvSpPr>
        <p:spPr>
          <a:xfrm>
            <a:off x="2960687" y="3059112"/>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7-Point Star 68"/>
          <p:cNvSpPr/>
          <p:nvPr/>
        </p:nvSpPr>
        <p:spPr>
          <a:xfrm>
            <a:off x="2452687" y="3617912"/>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732087" y="3719512"/>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34</a:t>
            </a:fld>
            <a:endParaRPr lang="en-AU"/>
          </a:p>
        </p:txBody>
      </p:sp>
      <p:sp>
        <p:nvSpPr>
          <p:cNvPr id="8" name="Date Placeholder 7"/>
          <p:cNvSpPr>
            <a:spLocks noGrp="1"/>
          </p:cNvSpPr>
          <p:nvPr>
            <p:ph type="dt" sz="half" idx="10"/>
          </p:nvPr>
        </p:nvSpPr>
        <p:spPr/>
        <p:txBody>
          <a:bodyPr/>
          <a:lstStyle/>
          <a:p>
            <a:fld id="{959E683A-E552-4B40-98A1-FDF1986A119D}" type="datetime1">
              <a:rPr lang="en-AU" smtClean="0"/>
              <a:pPr/>
              <a:t>16/10/2016</a:t>
            </a:fld>
            <a:endParaRPr lang="en-AU"/>
          </a:p>
        </p:txBody>
      </p:sp>
    </p:spTree>
    <p:extLst>
      <p:ext uri="{BB962C8B-B14F-4D97-AF65-F5344CB8AC3E}">
        <p14:creationId xmlns="" xmlns:p14="http://schemas.microsoft.com/office/powerpoint/2010/main" val="2433248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7506" y="2089944"/>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158206" y="23947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34181" y="44521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13994" y="23947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229519" y="42235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699294" y="26233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427956" y="29281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31056" y="34615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765969" y="53665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412456" y="43759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809331" y="27757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74444" y="34615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074444" y="52141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141119" y="38750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561306" y="5094288"/>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434306" y="47569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031081" y="48331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091531" y="54427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555081" y="414734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358106" y="51379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085306" y="5094288"/>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215356" y="361394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289969" y="3385344"/>
            <a:ext cx="133350" cy="15240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285331" y="23185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3947319" y="49093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412456" y="47569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826419" y="25471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832894" y="3590132"/>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085306" y="33091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688431" y="3766344"/>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720306" y="33091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020219" y="37663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412456" y="3613944"/>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044031" y="4071144"/>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417094" y="4452144"/>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147344" y="5442744"/>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434306" y="2470944"/>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1893094" y="3004344"/>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38" name="TextBox 55"/>
          <p:cNvSpPr txBox="1">
            <a:spLocks noChangeArrowheads="1"/>
          </p:cNvSpPr>
          <p:nvPr/>
        </p:nvSpPr>
        <p:spPr bwMode="auto">
          <a:xfrm>
            <a:off x="2158206" y="31567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5339" name="TextBox 56"/>
          <p:cNvSpPr txBox="1">
            <a:spLocks noChangeArrowheads="1"/>
          </p:cNvSpPr>
          <p:nvPr/>
        </p:nvSpPr>
        <p:spPr bwMode="auto">
          <a:xfrm>
            <a:off x="2037556" y="34615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5340" name="TextBox 57"/>
          <p:cNvSpPr txBox="1">
            <a:spLocks noChangeArrowheads="1"/>
          </p:cNvSpPr>
          <p:nvPr/>
        </p:nvSpPr>
        <p:spPr bwMode="auto">
          <a:xfrm>
            <a:off x="2767806" y="3350419"/>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5341" name="TextBox 58"/>
          <p:cNvSpPr txBox="1">
            <a:spLocks noChangeArrowheads="1"/>
          </p:cNvSpPr>
          <p:nvPr/>
        </p:nvSpPr>
        <p:spPr bwMode="auto">
          <a:xfrm>
            <a:off x="3085306" y="3093244"/>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5342" name="TextBox 59"/>
          <p:cNvSpPr txBox="1">
            <a:spLocks noChangeArrowheads="1"/>
          </p:cNvSpPr>
          <p:nvPr/>
        </p:nvSpPr>
        <p:spPr bwMode="auto">
          <a:xfrm>
            <a:off x="3085306" y="36139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5343" name="TextBox 60"/>
          <p:cNvSpPr txBox="1">
            <a:spLocks noChangeArrowheads="1"/>
          </p:cNvSpPr>
          <p:nvPr/>
        </p:nvSpPr>
        <p:spPr bwMode="auto">
          <a:xfrm>
            <a:off x="2621756" y="3871119"/>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5344" name="TextBox 61"/>
          <p:cNvSpPr txBox="1">
            <a:spLocks noChangeArrowheads="1"/>
          </p:cNvSpPr>
          <p:nvPr/>
        </p:nvSpPr>
        <p:spPr bwMode="auto">
          <a:xfrm>
            <a:off x="2489994" y="4299744"/>
            <a:ext cx="2333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5345" name="TextBox 62"/>
          <p:cNvSpPr txBox="1">
            <a:spLocks noChangeArrowheads="1"/>
          </p:cNvSpPr>
          <p:nvPr/>
        </p:nvSpPr>
        <p:spPr bwMode="auto">
          <a:xfrm>
            <a:off x="3110706" y="40711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5346" name="TextBox 63"/>
          <p:cNvSpPr txBox="1">
            <a:spLocks noChangeArrowheads="1"/>
          </p:cNvSpPr>
          <p:nvPr/>
        </p:nvSpPr>
        <p:spPr bwMode="auto">
          <a:xfrm>
            <a:off x="3483769" y="44521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5347" name="TextBox 64"/>
          <p:cNvSpPr txBox="1">
            <a:spLocks noChangeArrowheads="1"/>
          </p:cNvSpPr>
          <p:nvPr/>
        </p:nvSpPr>
        <p:spPr bwMode="auto">
          <a:xfrm>
            <a:off x="3720306" y="3385344"/>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367506" y="1708944"/>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67" name="Oval 66"/>
          <p:cNvSpPr/>
          <p:nvPr/>
        </p:nvSpPr>
        <p:spPr>
          <a:xfrm>
            <a:off x="2180431" y="3677444"/>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2691606" y="3602832"/>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51" name="TextBox 53"/>
          <p:cNvSpPr txBox="1">
            <a:spLocks noChangeArrowheads="1"/>
          </p:cNvSpPr>
          <p:nvPr/>
        </p:nvSpPr>
        <p:spPr bwMode="auto">
          <a:xfrm>
            <a:off x="5562600" y="2133600"/>
            <a:ext cx="3352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i="1" dirty="0"/>
              <a:t>Active Sensor List </a:t>
            </a:r>
            <a:r>
              <a:rPr lang="en-US" altLang="en-US" dirty="0"/>
              <a:t>(</a:t>
            </a:r>
            <a:r>
              <a:rPr lang="en-US" altLang="en-US" i="1" dirty="0"/>
              <a:t>ASL</a:t>
            </a:r>
            <a:r>
              <a:rPr lang="en-US" altLang="en-US" dirty="0"/>
              <a:t>) : </a:t>
            </a:r>
          </a:p>
        </p:txBody>
      </p:sp>
      <p:grpSp>
        <p:nvGrpSpPr>
          <p:cNvPr id="55352" name="Group 77"/>
          <p:cNvGrpSpPr>
            <a:grpSpLocks/>
          </p:cNvGrpSpPr>
          <p:nvPr/>
        </p:nvGrpSpPr>
        <p:grpSpPr bwMode="auto">
          <a:xfrm>
            <a:off x="6705600" y="2641600"/>
            <a:ext cx="1676400" cy="382588"/>
            <a:chOff x="6705600" y="2641242"/>
            <a:chExt cx="1676400" cy="382211"/>
          </a:xfrm>
        </p:grpSpPr>
        <p:sp>
          <p:nvSpPr>
            <p:cNvPr id="79" name="Rectangle 78"/>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57"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81" name="Straight Connector 80"/>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59"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83" name="Straight Connector 82"/>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61"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2</a:t>
              </a:r>
            </a:p>
          </p:txBody>
        </p:sp>
        <p:cxnSp>
          <p:nvCxnSpPr>
            <p:cNvPr id="85" name="Straight Connector 84"/>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63"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4</a:t>
              </a:r>
            </a:p>
          </p:txBody>
        </p:sp>
      </p:grpSp>
      <p:sp>
        <p:nvSpPr>
          <p:cNvPr id="87" name="Oval 86"/>
          <p:cNvSpPr/>
          <p:nvPr/>
        </p:nvSpPr>
        <p:spPr>
          <a:xfrm>
            <a:off x="2907506" y="3080544"/>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7-Point Star 68"/>
          <p:cNvSpPr/>
          <p:nvPr/>
        </p:nvSpPr>
        <p:spPr>
          <a:xfrm>
            <a:off x="2399506" y="3639344"/>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678906" y="3740944"/>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35</a:t>
            </a:fld>
            <a:endParaRPr lang="en-AU"/>
          </a:p>
        </p:txBody>
      </p:sp>
      <p:sp>
        <p:nvSpPr>
          <p:cNvPr id="8" name="Date Placeholder 7"/>
          <p:cNvSpPr>
            <a:spLocks noGrp="1"/>
          </p:cNvSpPr>
          <p:nvPr>
            <p:ph type="dt" sz="half" idx="10"/>
          </p:nvPr>
        </p:nvSpPr>
        <p:spPr/>
        <p:txBody>
          <a:bodyPr/>
          <a:lstStyle/>
          <a:p>
            <a:fld id="{07F670C5-9585-4AAD-9217-D14DC293AA47}" type="datetime1">
              <a:rPr lang="en-AU" smtClean="0"/>
              <a:pPr/>
              <a:t>16/10/2016</a:t>
            </a:fld>
            <a:endParaRPr lang="en-AU"/>
          </a:p>
        </p:txBody>
      </p:sp>
    </p:spTree>
    <p:extLst>
      <p:ext uri="{BB962C8B-B14F-4D97-AF65-F5344CB8AC3E}">
        <p14:creationId xmlns="" xmlns:p14="http://schemas.microsoft.com/office/powerpoint/2010/main" val="1127674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4987" y="2057400"/>
            <a:ext cx="510540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25687" y="2362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1662" y="44196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81475" y="2362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397000" y="41910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66775" y="25908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1595437" y="2895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98537" y="34290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933450" y="53340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79937" y="4343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976812" y="2743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241925" y="34290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241925" y="5181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08600" y="42672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1728787" y="5486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601787" y="4724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198562" y="48006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2259012" y="54102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722562" y="4114800"/>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525587" y="5105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3252787" y="54864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382837" y="3581400"/>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Oval 30"/>
          <p:cNvSpPr/>
          <p:nvPr/>
        </p:nvSpPr>
        <p:spPr>
          <a:xfrm>
            <a:off x="2457450" y="3352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452812" y="22860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114800" y="48768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579937" y="4724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1993900" y="25146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2987675" y="3429000"/>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252787" y="3276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2855912" y="3733800"/>
            <a:ext cx="131763" cy="152400"/>
          </a:xfrm>
          <a:prstGeom prst="ellipse">
            <a:avLst/>
          </a:prstGeom>
          <a:solidFill>
            <a:srgbClr val="00206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887787" y="3276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87700" y="37338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9937" y="3581400"/>
            <a:ext cx="131763"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194050" y="4000500"/>
            <a:ext cx="133350" cy="152400"/>
          </a:xfrm>
          <a:prstGeom prst="ellipse">
            <a:avLst/>
          </a:prstGeom>
          <a:solidFill>
            <a:srgbClr val="00B05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584575" y="4419600"/>
            <a:ext cx="133350"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314825" y="5410200"/>
            <a:ext cx="131762" cy="152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1601787" y="2438400"/>
            <a:ext cx="2717800" cy="2895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2347912" y="3644900"/>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060575" y="2971800"/>
            <a:ext cx="862012"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2820987" y="3581400"/>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64" name="TextBox 55"/>
          <p:cNvSpPr txBox="1">
            <a:spLocks noChangeArrowheads="1"/>
          </p:cNvSpPr>
          <p:nvPr/>
        </p:nvSpPr>
        <p:spPr bwMode="auto">
          <a:xfrm>
            <a:off x="2325687" y="31242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p>
        </p:txBody>
      </p:sp>
      <p:sp>
        <p:nvSpPr>
          <p:cNvPr id="56365" name="TextBox 56"/>
          <p:cNvSpPr txBox="1">
            <a:spLocks noChangeArrowheads="1"/>
          </p:cNvSpPr>
          <p:nvPr/>
        </p:nvSpPr>
        <p:spPr bwMode="auto">
          <a:xfrm>
            <a:off x="2173287" y="3457575"/>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p>
        </p:txBody>
      </p:sp>
      <p:sp>
        <p:nvSpPr>
          <p:cNvPr id="56366" name="TextBox 57"/>
          <p:cNvSpPr txBox="1">
            <a:spLocks noChangeArrowheads="1"/>
          </p:cNvSpPr>
          <p:nvPr/>
        </p:nvSpPr>
        <p:spPr bwMode="auto">
          <a:xfrm>
            <a:off x="2922587" y="3189288"/>
            <a:ext cx="2349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p>
        </p:txBody>
      </p:sp>
      <p:sp>
        <p:nvSpPr>
          <p:cNvPr id="56367" name="TextBox 58"/>
          <p:cNvSpPr txBox="1">
            <a:spLocks noChangeArrowheads="1"/>
          </p:cNvSpPr>
          <p:nvPr/>
        </p:nvSpPr>
        <p:spPr bwMode="auto">
          <a:xfrm>
            <a:off x="3252787" y="3060700"/>
            <a:ext cx="234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a:t>
            </a:r>
          </a:p>
        </p:txBody>
      </p:sp>
      <p:sp>
        <p:nvSpPr>
          <p:cNvPr id="56368" name="TextBox 59"/>
          <p:cNvSpPr txBox="1">
            <a:spLocks noChangeArrowheads="1"/>
          </p:cNvSpPr>
          <p:nvPr/>
        </p:nvSpPr>
        <p:spPr bwMode="auto">
          <a:xfrm>
            <a:off x="3252787" y="35814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p>
        </p:txBody>
      </p:sp>
      <p:sp>
        <p:nvSpPr>
          <p:cNvPr id="56369" name="TextBox 60"/>
          <p:cNvSpPr txBox="1">
            <a:spLocks noChangeArrowheads="1"/>
          </p:cNvSpPr>
          <p:nvPr/>
        </p:nvSpPr>
        <p:spPr bwMode="auto">
          <a:xfrm>
            <a:off x="2789237" y="3838575"/>
            <a:ext cx="307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10</a:t>
            </a:r>
          </a:p>
        </p:txBody>
      </p:sp>
      <p:sp>
        <p:nvSpPr>
          <p:cNvPr id="56370" name="TextBox 61"/>
          <p:cNvSpPr txBox="1">
            <a:spLocks noChangeArrowheads="1"/>
          </p:cNvSpPr>
          <p:nvPr/>
        </p:nvSpPr>
        <p:spPr bwMode="auto">
          <a:xfrm>
            <a:off x="2630487" y="42672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a:t>
            </a:r>
          </a:p>
        </p:txBody>
      </p:sp>
      <p:sp>
        <p:nvSpPr>
          <p:cNvPr id="56371" name="TextBox 62"/>
          <p:cNvSpPr txBox="1">
            <a:spLocks noChangeArrowheads="1"/>
          </p:cNvSpPr>
          <p:nvPr/>
        </p:nvSpPr>
        <p:spPr bwMode="auto">
          <a:xfrm>
            <a:off x="3402012" y="40005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p>
        </p:txBody>
      </p:sp>
      <p:sp>
        <p:nvSpPr>
          <p:cNvPr id="56372" name="TextBox 63"/>
          <p:cNvSpPr txBox="1">
            <a:spLocks noChangeArrowheads="1"/>
          </p:cNvSpPr>
          <p:nvPr/>
        </p:nvSpPr>
        <p:spPr bwMode="auto">
          <a:xfrm>
            <a:off x="3651250" y="44196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7</a:t>
            </a:r>
          </a:p>
        </p:txBody>
      </p:sp>
      <p:sp>
        <p:nvSpPr>
          <p:cNvPr id="56373" name="TextBox 64"/>
          <p:cNvSpPr txBox="1">
            <a:spLocks noChangeArrowheads="1"/>
          </p:cNvSpPr>
          <p:nvPr/>
        </p:nvSpPr>
        <p:spPr bwMode="auto">
          <a:xfrm>
            <a:off x="3887787" y="3352800"/>
            <a:ext cx="2349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9</a:t>
            </a:r>
          </a:p>
        </p:txBody>
      </p:sp>
      <p:sp>
        <p:nvSpPr>
          <p:cNvPr id="58" name="TextBox 57"/>
          <p:cNvSpPr txBox="1"/>
          <p:nvPr/>
        </p:nvSpPr>
        <p:spPr>
          <a:xfrm>
            <a:off x="531078" y="1676400"/>
            <a:ext cx="2576513" cy="369888"/>
          </a:xfrm>
          <a:prstGeom prst="rect">
            <a:avLst/>
          </a:prstGeom>
          <a:noFill/>
        </p:spPr>
        <p:txBody>
          <a:bodyPr wrap="none">
            <a:spAutoFit/>
          </a:bodyPr>
          <a:lstStyle/>
          <a:p>
            <a:pPr>
              <a:defRPr/>
            </a:pPr>
            <a:r>
              <a:rPr lang="en-US" b="1" dirty="0">
                <a:solidFill>
                  <a:srgbClr val="002060"/>
                </a:solidFill>
                <a:latin typeface="+mj-lt"/>
              </a:rPr>
              <a:t>Local Search Phase</a:t>
            </a:r>
          </a:p>
        </p:txBody>
      </p:sp>
      <p:sp>
        <p:nvSpPr>
          <p:cNvPr id="56" name="TextBox 55"/>
          <p:cNvSpPr txBox="1"/>
          <p:nvPr/>
        </p:nvSpPr>
        <p:spPr bwMode="auto">
          <a:xfrm>
            <a:off x="5806281" y="2156618"/>
            <a:ext cx="3017837" cy="1477963"/>
          </a:xfrm>
          <a:prstGeom prst="rect">
            <a:avLst/>
          </a:prstGeom>
          <a:noFill/>
        </p:spPr>
        <p:txBody>
          <a:bodyPr wrap="none">
            <a:spAutoFit/>
          </a:bodyPr>
          <a:lstStyle/>
          <a:p>
            <a:pPr>
              <a:defRPr/>
            </a:pPr>
            <a:r>
              <a:rPr lang="en-US" b="1" dirty="0">
                <a:solidFill>
                  <a:srgbClr val="002060"/>
                </a:solidFill>
                <a:latin typeface="+mj-lt"/>
              </a:rPr>
              <a:t>After Feasible Solution </a:t>
            </a:r>
          </a:p>
          <a:p>
            <a:pPr>
              <a:defRPr/>
            </a:pPr>
            <a:r>
              <a:rPr lang="en-US" b="1" dirty="0">
                <a:solidFill>
                  <a:srgbClr val="002060"/>
                </a:solidFill>
                <a:latin typeface="+mj-lt"/>
              </a:rPr>
              <a:t>and Local Search phase</a:t>
            </a:r>
          </a:p>
          <a:p>
            <a:pPr>
              <a:defRPr/>
            </a:pPr>
            <a:endParaRPr lang="en-US" b="1" dirty="0">
              <a:solidFill>
                <a:srgbClr val="002060"/>
              </a:solidFill>
              <a:latin typeface="+mj-lt"/>
            </a:endParaRPr>
          </a:p>
          <a:p>
            <a:pPr>
              <a:defRPr/>
            </a:pPr>
            <a:r>
              <a:rPr lang="en-US" b="1" dirty="0">
                <a:latin typeface="+mj-lt"/>
              </a:rPr>
              <a:t>The Solution is: </a:t>
            </a:r>
          </a:p>
          <a:p>
            <a:pPr>
              <a:defRPr/>
            </a:pPr>
            <a:endParaRPr lang="en-US" b="1" dirty="0">
              <a:latin typeface="+mj-lt"/>
            </a:endParaRPr>
          </a:p>
        </p:txBody>
      </p:sp>
      <p:sp>
        <p:nvSpPr>
          <p:cNvPr id="65" name="Oval 64"/>
          <p:cNvSpPr/>
          <p:nvPr/>
        </p:nvSpPr>
        <p:spPr>
          <a:xfrm>
            <a:off x="3074987" y="3048000"/>
            <a:ext cx="862013" cy="990600"/>
          </a:xfrm>
          <a:prstGeom prst="ellipse">
            <a:avLst/>
          </a:prstGeom>
          <a:noFill/>
          <a:ln w="222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6377" name="Group 77"/>
          <p:cNvGrpSpPr>
            <a:grpSpLocks/>
          </p:cNvGrpSpPr>
          <p:nvPr/>
        </p:nvGrpSpPr>
        <p:grpSpPr bwMode="auto">
          <a:xfrm>
            <a:off x="6354690" y="3579812"/>
            <a:ext cx="1676400" cy="382588"/>
            <a:chOff x="6705600" y="2641242"/>
            <a:chExt cx="1676400" cy="382211"/>
          </a:xfrm>
        </p:grpSpPr>
        <p:sp>
          <p:nvSpPr>
            <p:cNvPr id="67" name="Rectangle 66"/>
            <p:cNvSpPr/>
            <p:nvPr/>
          </p:nvSpPr>
          <p:spPr bwMode="auto">
            <a:xfrm>
              <a:off x="6705600" y="2666617"/>
              <a:ext cx="1676400" cy="30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81" name="TextBox 55"/>
            <p:cNvSpPr txBox="1">
              <a:spLocks noChangeArrowheads="1"/>
            </p:cNvSpPr>
            <p:nvPr/>
          </p:nvSpPr>
          <p:spPr bwMode="auto">
            <a:xfrm>
              <a:off x="6781800"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a:t>
              </a:r>
            </a:p>
          </p:txBody>
        </p:sp>
        <p:cxnSp>
          <p:nvCxnSpPr>
            <p:cNvPr id="69" name="Straight Connector 68"/>
            <p:cNvCxnSpPr/>
            <p:nvPr/>
          </p:nvCxnSpPr>
          <p:spPr bwMode="auto">
            <a:xfrm rot="16200000" flipH="1">
              <a:off x="70113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383" name="TextBox 55"/>
            <p:cNvSpPr txBox="1">
              <a:spLocks noChangeArrowheads="1"/>
            </p:cNvSpPr>
            <p:nvPr/>
          </p:nvSpPr>
          <p:spPr bwMode="auto">
            <a:xfrm>
              <a:off x="7239000" y="2654121"/>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6</a:t>
              </a:r>
            </a:p>
          </p:txBody>
        </p:sp>
        <p:cxnSp>
          <p:nvCxnSpPr>
            <p:cNvPr id="71" name="Straight Connector 70"/>
            <p:cNvCxnSpPr/>
            <p:nvPr/>
          </p:nvCxnSpPr>
          <p:spPr bwMode="auto">
            <a:xfrm rot="16200000" flipH="1">
              <a:off x="7468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385" name="TextBox 55"/>
            <p:cNvSpPr txBox="1">
              <a:spLocks noChangeArrowheads="1"/>
            </p:cNvSpPr>
            <p:nvPr/>
          </p:nvSpPr>
          <p:spPr bwMode="auto">
            <a:xfrm>
              <a:off x="7670442"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2</a:t>
              </a:r>
            </a:p>
          </p:txBody>
        </p:sp>
        <p:cxnSp>
          <p:nvCxnSpPr>
            <p:cNvPr id="73" name="Straight Connector 72"/>
            <p:cNvCxnSpPr/>
            <p:nvPr/>
          </p:nvCxnSpPr>
          <p:spPr bwMode="auto">
            <a:xfrm rot="16200000" flipH="1">
              <a:off x="7849544" y="2818073"/>
              <a:ext cx="30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387" name="TextBox 55"/>
            <p:cNvSpPr txBox="1">
              <a:spLocks noChangeArrowheads="1"/>
            </p:cNvSpPr>
            <p:nvPr/>
          </p:nvSpPr>
          <p:spPr bwMode="auto">
            <a:xfrm>
              <a:off x="8038563" y="2641242"/>
              <a:ext cx="30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t>4</a:t>
              </a:r>
            </a:p>
          </p:txBody>
        </p:sp>
      </p:grpSp>
      <p:sp>
        <p:nvSpPr>
          <p:cNvPr id="70" name="7-Point Star 69"/>
          <p:cNvSpPr/>
          <p:nvPr/>
        </p:nvSpPr>
        <p:spPr>
          <a:xfrm>
            <a:off x="2566987" y="3606800"/>
            <a:ext cx="228600" cy="228600"/>
          </a:xfrm>
          <a:prstGeom prst="star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71"/>
          <p:cNvSpPr/>
          <p:nvPr/>
        </p:nvSpPr>
        <p:spPr>
          <a:xfrm>
            <a:off x="2846387" y="3708400"/>
            <a:ext cx="203200" cy="17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Title 1"/>
          <p:cNvSpPr>
            <a:spLocks noGrp="1"/>
          </p:cNvSpPr>
          <p:nvPr>
            <p:ph type="title"/>
          </p:nvPr>
        </p:nvSpPr>
        <p:spPr/>
        <p:txBody>
          <a:bodyPr>
            <a:normAutofit fontScale="90000"/>
          </a:bodyPr>
          <a:lstStyle/>
          <a:p>
            <a:r>
              <a:rPr lang="en-AU" dirty="0" smtClean="0"/>
              <a:t>An Example of Node Selection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36</a:t>
            </a:fld>
            <a:endParaRPr lang="en-AU"/>
          </a:p>
        </p:txBody>
      </p:sp>
      <p:sp>
        <p:nvSpPr>
          <p:cNvPr id="8" name="Date Placeholder 7"/>
          <p:cNvSpPr>
            <a:spLocks noGrp="1"/>
          </p:cNvSpPr>
          <p:nvPr>
            <p:ph type="dt" sz="half" idx="10"/>
          </p:nvPr>
        </p:nvSpPr>
        <p:spPr/>
        <p:txBody>
          <a:bodyPr/>
          <a:lstStyle/>
          <a:p>
            <a:fld id="{D324022A-A64C-4608-810C-1C255CB18A69}" type="datetime1">
              <a:rPr lang="en-AU" smtClean="0"/>
              <a:pPr/>
              <a:t>16/10/2016</a:t>
            </a:fld>
            <a:endParaRPr lang="en-AU"/>
          </a:p>
        </p:txBody>
      </p:sp>
    </p:spTree>
    <p:extLst>
      <p:ext uri="{BB962C8B-B14F-4D97-AF65-F5344CB8AC3E}">
        <p14:creationId xmlns="" xmlns:p14="http://schemas.microsoft.com/office/powerpoint/2010/main" val="3045853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bwMode="auto">
          <a:xfrm>
            <a:off x="4495800" y="1905000"/>
            <a:ext cx="4229043" cy="1600438"/>
          </a:xfrm>
          <a:prstGeom prst="rect">
            <a:avLst/>
          </a:prstGeom>
          <a:noFill/>
        </p:spPr>
        <p:txBody>
          <a:bodyPr wrap="square">
            <a:spAutoFit/>
          </a:bodyPr>
          <a:lstStyle/>
          <a:p>
            <a:r>
              <a:rPr lang="en-US" sz="2000" dirty="0" smtClean="0"/>
              <a:t>It </a:t>
            </a:r>
            <a:r>
              <a:rPr lang="en-US" sz="2000" dirty="0" smtClean="0"/>
              <a:t>is only possible to find the optimal</a:t>
            </a:r>
          </a:p>
          <a:p>
            <a:r>
              <a:rPr lang="en-US" sz="2000" dirty="0" smtClean="0"/>
              <a:t>solution if the nodes in a convex </a:t>
            </a:r>
            <a:endParaRPr lang="en-US" sz="2000" dirty="0" smtClean="0"/>
          </a:p>
          <a:p>
            <a:r>
              <a:rPr lang="en-US" sz="2000" dirty="0" smtClean="0"/>
              <a:t>network </a:t>
            </a:r>
            <a:r>
              <a:rPr lang="en-US" sz="2000" dirty="0" smtClean="0"/>
              <a:t>area are uniformly</a:t>
            </a:r>
          </a:p>
          <a:p>
            <a:r>
              <a:rPr lang="en-US" sz="2000" dirty="0" smtClean="0"/>
              <a:t>distributed.</a:t>
            </a:r>
          </a:p>
          <a:p>
            <a:pPr>
              <a:defRPr/>
            </a:pPr>
            <a:endParaRPr lang="en-US" b="1" dirty="0">
              <a:latin typeface="+mj-lt"/>
            </a:endParaRPr>
          </a:p>
        </p:txBody>
      </p:sp>
      <p:sp>
        <p:nvSpPr>
          <p:cNvPr id="74" name="Title 1"/>
          <p:cNvSpPr>
            <a:spLocks noGrp="1"/>
          </p:cNvSpPr>
          <p:nvPr>
            <p:ph type="title"/>
          </p:nvPr>
        </p:nvSpPr>
        <p:spPr>
          <a:xfrm>
            <a:off x="2819400" y="381000"/>
            <a:ext cx="8229600" cy="685800"/>
          </a:xfrm>
        </p:spPr>
        <p:txBody>
          <a:bodyPr>
            <a:normAutofit fontScale="90000"/>
          </a:bodyPr>
          <a:lstStyle/>
          <a:p>
            <a:r>
              <a:rPr lang="en-AU" dirty="0" smtClean="0"/>
              <a:t>Observation </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37</a:t>
            </a:fld>
            <a:endParaRPr lang="en-AU"/>
          </a:p>
        </p:txBody>
      </p:sp>
      <p:sp>
        <p:nvSpPr>
          <p:cNvPr id="8" name="Date Placeholder 7"/>
          <p:cNvSpPr>
            <a:spLocks noGrp="1"/>
          </p:cNvSpPr>
          <p:nvPr>
            <p:ph type="dt" sz="half" idx="10"/>
          </p:nvPr>
        </p:nvSpPr>
        <p:spPr/>
        <p:txBody>
          <a:bodyPr/>
          <a:lstStyle/>
          <a:p>
            <a:fld id="{D324022A-A64C-4608-810C-1C255CB18A69}" type="datetime1">
              <a:rPr lang="en-AU" smtClean="0"/>
              <a:pPr/>
              <a:t>16/10/2016</a:t>
            </a:fld>
            <a:endParaRPr lang="en-AU"/>
          </a:p>
        </p:txBody>
      </p:sp>
      <p:pic>
        <p:nvPicPr>
          <p:cNvPr id="79875" name="Picture 3"/>
          <p:cNvPicPr>
            <a:picLocks noChangeAspect="1" noChangeArrowheads="1"/>
          </p:cNvPicPr>
          <p:nvPr/>
        </p:nvPicPr>
        <p:blipFill>
          <a:blip r:embed="rId2"/>
          <a:srcRect/>
          <a:stretch>
            <a:fillRect/>
          </a:stretch>
        </p:blipFill>
        <p:spPr bwMode="auto">
          <a:xfrm>
            <a:off x="381000" y="4038600"/>
            <a:ext cx="3943350" cy="2514600"/>
          </a:xfrm>
          <a:prstGeom prst="rect">
            <a:avLst/>
          </a:prstGeom>
          <a:noFill/>
          <a:ln w="9525">
            <a:solidFill>
              <a:schemeClr val="tx1"/>
            </a:solidFill>
            <a:miter lim="800000"/>
            <a:headEnd/>
            <a:tailEnd/>
          </a:ln>
          <a:effectLst/>
        </p:spPr>
      </p:pic>
      <p:pic>
        <p:nvPicPr>
          <p:cNvPr id="79876" name="Picture 4"/>
          <p:cNvPicPr>
            <a:picLocks noChangeAspect="1" noChangeArrowheads="1"/>
          </p:cNvPicPr>
          <p:nvPr/>
        </p:nvPicPr>
        <p:blipFill>
          <a:blip r:embed="rId3"/>
          <a:srcRect/>
          <a:stretch>
            <a:fillRect/>
          </a:stretch>
        </p:blipFill>
        <p:spPr bwMode="auto">
          <a:xfrm>
            <a:off x="457200" y="1143000"/>
            <a:ext cx="3810000" cy="2743200"/>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3045853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1556792"/>
            <a:ext cx="8229600" cy="4937125"/>
          </a:xfrm>
        </p:spPr>
        <p:txBody>
          <a:bodyPr>
            <a:normAutofit/>
          </a:bodyPr>
          <a:lstStyle/>
          <a:p>
            <a:pPr algn="just" eaLnBrk="1" fontAlgn="auto" hangingPunct="1">
              <a:spcAft>
                <a:spcPts val="0"/>
              </a:spcAft>
              <a:buFont typeface="Wingdings" panose="05000000000000000000" pitchFamily="2" charset="2"/>
              <a:buChar char="Ø"/>
              <a:defRPr/>
            </a:pPr>
            <a:r>
              <a:rPr lang="en-US" dirty="0" smtClean="0">
                <a:latin typeface="Times New Roman" pitchFamily="18" charset="0"/>
                <a:cs typeface="Times New Roman" pitchFamily="18" charset="0"/>
              </a:rPr>
              <a:t> For estimating a moving target, we use </a:t>
            </a:r>
            <a:r>
              <a:rPr lang="en-US" dirty="0" err="1" smtClean="0">
                <a:latin typeface="Times New Roman" pitchFamily="18" charset="0"/>
                <a:cs typeface="Times New Roman" pitchFamily="18" charset="0"/>
              </a:rPr>
              <a:t>Kalman</a:t>
            </a:r>
            <a:r>
              <a:rPr lang="en-US" dirty="0" smtClean="0">
                <a:latin typeface="Times New Roman" pitchFamily="18" charset="0"/>
                <a:cs typeface="Times New Roman" pitchFamily="18" charset="0"/>
              </a:rPr>
              <a:t> Filter [14, 32].</a:t>
            </a:r>
          </a:p>
          <a:p>
            <a:pPr lvl="1" algn="just">
              <a:buFont typeface="Wingdings" panose="05000000000000000000" pitchFamily="2" charset="2"/>
              <a:buChar char="Ø"/>
              <a:defRPr/>
            </a:pPr>
            <a:r>
              <a:rPr lang="en-US" sz="2000" dirty="0" smtClean="0">
                <a:latin typeface="Times New Roman" pitchFamily="18" charset="0"/>
                <a:cs typeface="Times New Roman" pitchFamily="18" charset="0"/>
              </a:rPr>
              <a:t> It minimizes the mean squared error at each iteration</a:t>
            </a:r>
          </a:p>
          <a:p>
            <a:pPr marL="0" indent="0" algn="just" eaLnBrk="1" fontAlgn="auto" hangingPunct="1">
              <a:spcAft>
                <a:spcPts val="0"/>
              </a:spcAft>
              <a:buNone/>
              <a:defRPr/>
            </a:pPr>
            <a:endParaRPr lang="en-US" dirty="0" smtClean="0">
              <a:latin typeface="Times New Roman" pitchFamily="18" charset="0"/>
              <a:cs typeface="Times New Roman" pitchFamily="18" charset="0"/>
            </a:endParaRPr>
          </a:p>
          <a:p>
            <a:pPr algn="just" eaLnBrk="1" fontAlgn="auto" hangingPunct="1">
              <a:spcAft>
                <a:spcPts val="0"/>
              </a:spcAft>
              <a:buFont typeface="Wingdings" panose="05000000000000000000" pitchFamily="2" charset="2"/>
              <a:buChar char="Ø"/>
              <a:defRPr/>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Why </a:t>
            </a:r>
            <a:r>
              <a:rPr lang="en-US" b="1" dirty="0" err="1" smtClean="0">
                <a:latin typeface="Times New Roman" pitchFamily="18" charset="0"/>
                <a:cs typeface="Times New Roman" pitchFamily="18" charset="0"/>
              </a:rPr>
              <a:t>Kalman</a:t>
            </a:r>
            <a:r>
              <a:rPr lang="en-US" b="1" dirty="0" smtClean="0">
                <a:latin typeface="Times New Roman" pitchFamily="18" charset="0"/>
                <a:cs typeface="Times New Roman" pitchFamily="18" charset="0"/>
              </a:rPr>
              <a:t> Filter (KF)?</a:t>
            </a:r>
          </a:p>
          <a:p>
            <a:pPr lvl="1" algn="just">
              <a:buFont typeface="Wingdings" panose="05000000000000000000" pitchFamily="2" charset="2"/>
              <a:buChar char="Ø"/>
              <a:defRPr/>
            </a:pPr>
            <a:r>
              <a:rPr lang="en-US" sz="2100" b="1"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Only the state mean and covariance are needed to be propagated from one processing node to the next processing node.</a:t>
            </a:r>
          </a:p>
          <a:p>
            <a:pPr lvl="1" algn="just">
              <a:buFont typeface="Wingdings" panose="05000000000000000000" pitchFamily="2" charset="2"/>
              <a:buChar char="Ø"/>
              <a:defRPr/>
            </a:pPr>
            <a:r>
              <a:rPr lang="en-US" sz="2100" dirty="0">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This requires less data transmission which provides the longer network lifetime.</a:t>
            </a:r>
          </a:p>
          <a:p>
            <a:pPr marL="548958" lvl="1" indent="-274320" algn="just" eaLnBrk="1" fontAlgn="auto" hangingPunct="1">
              <a:spcAft>
                <a:spcPts val="0"/>
              </a:spcAft>
              <a:defRPr/>
            </a:pPr>
            <a:endParaRPr lang="en-US" dirty="0" smtClean="0">
              <a:solidFill>
                <a:schemeClr val="tx1"/>
              </a:solidFill>
              <a:latin typeface="Times New Roman" pitchFamily="18" charset="0"/>
              <a:cs typeface="Times New Roman" pitchFamily="18" charset="0"/>
            </a:endParaRPr>
          </a:p>
          <a:p>
            <a:pPr marL="548958" lvl="1" indent="-274320" eaLnBrk="1" fontAlgn="auto" hangingPunct="1">
              <a:spcAft>
                <a:spcPts val="0"/>
              </a:spcAft>
              <a:defRPr/>
            </a:pPr>
            <a:endParaRPr lang="en-US" b="1" dirty="0" smtClean="0">
              <a:latin typeface="+mj-lt"/>
            </a:endParaRPr>
          </a:p>
        </p:txBody>
      </p:sp>
      <p:sp>
        <p:nvSpPr>
          <p:cNvPr id="57349"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sp>
        <p:nvSpPr>
          <p:cNvPr id="3" name="Title 2"/>
          <p:cNvSpPr>
            <a:spLocks noGrp="1"/>
          </p:cNvSpPr>
          <p:nvPr>
            <p:ph type="title"/>
          </p:nvPr>
        </p:nvSpPr>
        <p:spPr/>
        <p:txBody>
          <a:bodyPr/>
          <a:lstStyle/>
          <a:p>
            <a:r>
              <a:rPr lang="en-AU" dirty="0" smtClean="0"/>
              <a:t>Target Location Estimation</a:t>
            </a:r>
            <a:endParaRPr lang="en-AU" dirty="0"/>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38</a:t>
            </a:fld>
            <a:endParaRPr lang="en-AU"/>
          </a:p>
        </p:txBody>
      </p:sp>
      <p:sp>
        <p:nvSpPr>
          <p:cNvPr id="7" name="Date Placeholder 6"/>
          <p:cNvSpPr>
            <a:spLocks noGrp="1"/>
          </p:cNvSpPr>
          <p:nvPr>
            <p:ph type="dt" sz="half" idx="10"/>
          </p:nvPr>
        </p:nvSpPr>
        <p:spPr/>
        <p:txBody>
          <a:bodyPr/>
          <a:lstStyle/>
          <a:p>
            <a:fld id="{5645956F-4D9F-42FF-9737-DEEDB4EF8809}" type="datetime1">
              <a:rPr lang="en-AU" smtClean="0"/>
              <a:pPr/>
              <a:t>16/10/2016</a:t>
            </a:fld>
            <a:endParaRPr lang="en-AU"/>
          </a:p>
        </p:txBody>
      </p:sp>
    </p:spTree>
    <p:extLst>
      <p:ext uri="{BB962C8B-B14F-4D97-AF65-F5344CB8AC3E}">
        <p14:creationId xmlns="" xmlns:p14="http://schemas.microsoft.com/office/powerpoint/2010/main" val="1449179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28800"/>
            <a:ext cx="8229600" cy="4527525"/>
          </a:xfrm>
        </p:spPr>
        <p:txBody>
          <a:bodyPr>
            <a:normAutofit fontScale="92500" lnSpcReduction="10000"/>
          </a:bodyPr>
          <a:lstStyle/>
          <a:p>
            <a:pPr algn="just">
              <a:defRPr/>
            </a:pPr>
            <a:r>
              <a:rPr lang="en-US" sz="2000" dirty="0" smtClean="0">
                <a:latin typeface="Times New Roman" pitchFamily="18" charset="0"/>
                <a:cs typeface="Times New Roman" pitchFamily="18" charset="0"/>
              </a:rPr>
              <a:t>At the </a:t>
            </a:r>
            <a:r>
              <a:rPr lang="en-US" sz="2000" i="1" dirty="0" err="1" smtClean="0">
                <a:latin typeface="Times New Roman" pitchFamily="18" charset="0"/>
                <a:cs typeface="Times New Roman" pitchFamily="18" charset="0"/>
              </a:rPr>
              <a:t>k</a:t>
            </a:r>
            <a:r>
              <a:rPr lang="en-US" sz="2000" i="1" baseline="30000" dirty="0" err="1" smtClean="0">
                <a:latin typeface="Times New Roman" pitchFamily="18" charset="0"/>
                <a:cs typeface="Times New Roman" pitchFamily="18" charset="0"/>
              </a:rPr>
              <a:t>th</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time step, the state vector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defined as [5],</a:t>
            </a:r>
          </a:p>
          <a:p>
            <a:pPr algn="just">
              <a:defRPr/>
            </a:pPr>
            <a:endParaRPr lang="en-US" sz="2000" dirty="0" smtClean="0">
              <a:latin typeface="Times New Roman" pitchFamily="18" charset="0"/>
              <a:cs typeface="Times New Roman" pitchFamily="18" charset="0"/>
            </a:endParaRPr>
          </a:p>
          <a:p>
            <a:pPr algn="just">
              <a:defRPr/>
            </a:pPr>
            <a:endParaRPr lang="en-US" sz="2000" dirty="0" smtClean="0">
              <a:latin typeface="Times New Roman" pitchFamily="18" charset="0"/>
              <a:cs typeface="Times New Roman" pitchFamily="18" charset="0"/>
            </a:endParaRPr>
          </a:p>
          <a:p>
            <a:pPr algn="just">
              <a:defRPr/>
            </a:pPr>
            <a:endParaRPr lang="en-US" sz="2000" dirty="0" smtClean="0">
              <a:latin typeface="Times New Roman" pitchFamily="18" charset="0"/>
              <a:cs typeface="Times New Roman" pitchFamily="18" charset="0"/>
            </a:endParaRPr>
          </a:p>
          <a:p>
            <a:pPr algn="just">
              <a:buFont typeface="Wingdings 3" pitchFamily="18" charset="2"/>
              <a:buNone/>
              <a:defRPr/>
            </a:pPr>
            <a:endParaRPr lang="en-US" sz="2000" dirty="0" smtClean="0">
              <a:latin typeface="Times New Roman" pitchFamily="18" charset="0"/>
              <a:cs typeface="Times New Roman" pitchFamily="18" charset="0"/>
            </a:endParaRPr>
          </a:p>
          <a:p>
            <a:pPr algn="just">
              <a:buFont typeface="Wingdings 3" pitchFamily="18" charset="2"/>
              <a:buNone/>
              <a:defRPr/>
            </a:pPr>
            <a:r>
              <a:rPr lang="en-US" sz="2000" dirty="0" smtClean="0">
                <a:latin typeface="Times New Roman" pitchFamily="18" charset="0"/>
                <a:cs typeface="Times New Roman" pitchFamily="18" charset="0"/>
              </a:rPr>
              <a:t>	</a:t>
            </a:r>
          </a:p>
          <a:p>
            <a:pPr algn="just">
              <a:buFont typeface="Wingdings 3" pitchFamily="18" charset="2"/>
              <a:buNone/>
              <a:defRPr/>
            </a:pPr>
            <a:r>
              <a:rPr lang="en-US" sz="2000" dirty="0" smtClean="0">
                <a:latin typeface="Times New Roman" pitchFamily="18" charset="0"/>
                <a:cs typeface="Times New Roman" pitchFamily="18" charset="0"/>
              </a:rPr>
              <a:t>	</a:t>
            </a:r>
          </a:p>
          <a:p>
            <a:pPr algn="just">
              <a:buFont typeface="Wingdings 3" pitchFamily="18" charset="2"/>
              <a:buNone/>
              <a:defRPr/>
            </a:pPr>
            <a:r>
              <a:rPr lang="en-US" sz="2000" dirty="0" smtClean="0">
                <a:latin typeface="Times New Roman" pitchFamily="18" charset="0"/>
                <a:cs typeface="Times New Roman" pitchFamily="18" charset="0"/>
              </a:rPr>
              <a:t>where a target is located in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z</a:t>
            </a:r>
            <a:r>
              <a:rPr lang="en-US" sz="2000" dirty="0" smtClean="0">
                <a:latin typeface="Times New Roman" pitchFamily="18" charset="0"/>
                <a:cs typeface="Times New Roman" pitchFamily="18" charset="0"/>
              </a:rPr>
              <a:t>) coordinate with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 z’</a:t>
            </a:r>
            <a:r>
              <a:rPr lang="en-US" sz="2000" dirty="0" smtClean="0">
                <a:latin typeface="Times New Roman" pitchFamily="18" charset="0"/>
                <a:cs typeface="Times New Roman" pitchFamily="18" charset="0"/>
              </a:rPr>
              <a:t>) velocity.</a:t>
            </a:r>
          </a:p>
          <a:p>
            <a:pPr algn="just">
              <a:defRPr/>
            </a:pPr>
            <a:endParaRPr lang="en-US" sz="2000" dirty="0" smtClean="0">
              <a:latin typeface="Times New Roman" pitchFamily="18" charset="0"/>
              <a:cs typeface="Times New Roman" pitchFamily="18" charset="0"/>
            </a:endParaRPr>
          </a:p>
          <a:p>
            <a:pPr algn="just">
              <a:defRPr/>
            </a:pPr>
            <a:r>
              <a:rPr lang="en-US" sz="2000" dirty="0" smtClean="0">
                <a:latin typeface="Times New Roman" pitchFamily="18" charset="0"/>
                <a:cs typeface="Times New Roman" pitchFamily="18" charset="0"/>
              </a:rPr>
              <a:t>The state dynamics equation is given by [16],</a:t>
            </a:r>
          </a:p>
          <a:p>
            <a:pPr algn="just">
              <a:buFont typeface="Wingdings 3" pitchFamily="18" charset="2"/>
              <a:buNone/>
              <a:defRPr/>
            </a:pPr>
            <a:r>
              <a:rPr lang="en-US" sz="2000" i="1" dirty="0" smtClean="0">
                <a:latin typeface="Times New Roman" pitchFamily="18" charset="0"/>
                <a:cs typeface="Times New Roman" pitchFamily="18" charset="0"/>
              </a:rPr>
              <a:t>			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=ФX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τw</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a:t>
            </a:r>
          </a:p>
          <a:p>
            <a:pPr algn="just">
              <a:buFont typeface="Wingdings 3" pitchFamily="18" charset="2"/>
              <a:buNone/>
              <a:defRPr/>
            </a:pPr>
            <a:r>
              <a:rPr lang="en-US" sz="2000" dirty="0" smtClean="0">
                <a:latin typeface="Times New Roman" pitchFamily="18" charset="0"/>
                <a:cs typeface="Times New Roman" pitchFamily="18" charset="0"/>
              </a:rPr>
              <a:t>	where </a:t>
            </a:r>
            <a:r>
              <a:rPr lang="en-US" sz="2000" i="1" dirty="0" smtClean="0">
                <a:latin typeface="Times New Roman" pitchFamily="18" charset="0"/>
                <a:cs typeface="Times New Roman" pitchFamily="18" charset="0"/>
              </a:rPr>
              <a:t>Ф</a:t>
            </a:r>
            <a:r>
              <a:rPr lang="en-US" sz="2000" dirty="0" smtClean="0">
                <a:latin typeface="Times New Roman" pitchFamily="18" charset="0"/>
                <a:cs typeface="Times New Roman" pitchFamily="18" charset="0"/>
              </a:rPr>
              <a:t> is the state transition matrix, </a:t>
            </a:r>
            <a:r>
              <a:rPr lang="en-US" sz="2000" i="1" dirty="0" smtClean="0">
                <a:latin typeface="Times New Roman" pitchFamily="18" charset="0"/>
                <a:cs typeface="Times New Roman" pitchFamily="18" charset="0"/>
              </a:rPr>
              <a:t>τ</a:t>
            </a:r>
            <a:r>
              <a:rPr lang="en-US" sz="2000" dirty="0" smtClean="0">
                <a:latin typeface="Times New Roman" pitchFamily="18" charset="0"/>
                <a:cs typeface="Times New Roman" pitchFamily="18" charset="0"/>
              </a:rPr>
              <a:t> is the process noise matrix, and </a:t>
            </a:r>
            <a:r>
              <a:rPr lang="en-US" sz="2000" i="1" dirty="0" smtClean="0">
                <a:latin typeface="Times New Roman" pitchFamily="18" charset="0"/>
                <a:cs typeface="Times New Roman" pitchFamily="18" charset="0"/>
              </a:rPr>
              <a:t>w</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the independent process noise with zero-mean, white, Gaussian probability distribution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0,Q</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defRPr/>
            </a:pPr>
            <a:endParaRPr lang="en-US" dirty="0" smtClean="0"/>
          </a:p>
          <a:p>
            <a:pPr>
              <a:defRPr/>
            </a:pPr>
            <a:endParaRPr lang="en-US" dirty="0" smtClean="0">
              <a:latin typeface="+mj-lt"/>
            </a:endParaRPr>
          </a:p>
          <a:p>
            <a:pPr algn="just">
              <a:buFont typeface="Wingdings 3" pitchFamily="18" charset="2"/>
              <a:buNone/>
              <a:defRPr/>
            </a:pPr>
            <a:endParaRPr lang="en-US" dirty="0" smtClean="0">
              <a:latin typeface="+mj-lt"/>
            </a:endParaRPr>
          </a:p>
          <a:p>
            <a:pPr>
              <a:defRPr/>
            </a:pPr>
            <a:endParaRPr lang="en-US" dirty="0"/>
          </a:p>
        </p:txBody>
      </p:sp>
      <p:sp>
        <p:nvSpPr>
          <p:cNvPr id="4" name="Slide Number Placeholder 3"/>
          <p:cNvSpPr>
            <a:spLocks noGrp="1"/>
          </p:cNvSpPr>
          <p:nvPr>
            <p:ph type="sldNum" sz="quarter" idx="12"/>
          </p:nvPr>
        </p:nvSpPr>
        <p:spPr/>
        <p:txBody>
          <a:bodyPr/>
          <a:lstStyle/>
          <a:p>
            <a:pPr>
              <a:defRPr/>
            </a:pPr>
            <a:fld id="{36CB1DAA-46BB-4E81-828C-C1E185633B6E}" type="slidenum">
              <a:rPr lang="en-US" smtClean="0"/>
              <a:pPr>
                <a:defRPr/>
              </a:pPr>
              <a:t>39</a:t>
            </a:fld>
            <a:endParaRPr lang="en-US"/>
          </a:p>
        </p:txBody>
      </p:sp>
      <p:sp>
        <p:nvSpPr>
          <p:cNvPr id="1030"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aphicFrame>
        <p:nvGraphicFramePr>
          <p:cNvPr id="1026" name="Object 1"/>
          <p:cNvGraphicFramePr>
            <a:graphicFrameLocks noChangeAspect="1"/>
          </p:cNvGraphicFramePr>
          <p:nvPr>
            <p:extLst>
              <p:ext uri="{D42A27DB-BD31-4B8C-83A1-F6EECF244321}">
                <p14:modId xmlns="" xmlns:p14="http://schemas.microsoft.com/office/powerpoint/2010/main" val="1482433788"/>
              </p:ext>
            </p:extLst>
          </p:nvPr>
        </p:nvGraphicFramePr>
        <p:xfrm>
          <a:off x="3563888" y="1988840"/>
          <a:ext cx="1524000" cy="1905000"/>
        </p:xfrm>
        <a:graphic>
          <a:graphicData uri="http://schemas.openxmlformats.org/presentationml/2006/ole">
            <p:oleObj spid="_x0000_s2059" name="Equation" r:id="rId4" imgW="977900" imgH="1371600" progId="Equation.3">
              <p:embed/>
            </p:oleObj>
          </a:graphicData>
        </a:graphic>
      </p:graphicFrame>
      <p:sp>
        <p:nvSpPr>
          <p:cNvPr id="7" name="Title 2"/>
          <p:cNvSpPr>
            <a:spLocks noGrp="1"/>
          </p:cNvSpPr>
          <p:nvPr>
            <p:ph type="title"/>
          </p:nvPr>
        </p:nvSpPr>
        <p:spPr/>
        <p:txBody>
          <a:bodyPr/>
          <a:lstStyle/>
          <a:p>
            <a:r>
              <a:rPr lang="en-AU" dirty="0" smtClean="0"/>
              <a:t>Target Location Estimation (</a:t>
            </a:r>
            <a:r>
              <a:rPr lang="en-AU" dirty="0" err="1" smtClean="0"/>
              <a:t>contd</a:t>
            </a:r>
            <a:r>
              <a:rPr lang="en-AU" dirty="0" smtClean="0"/>
              <a:t>…)</a:t>
            </a:r>
            <a:endParaRPr lang="en-AU" dirty="0"/>
          </a:p>
        </p:txBody>
      </p:sp>
      <p:sp>
        <p:nvSpPr>
          <p:cNvPr id="2" name="Footer Placeholder 1"/>
          <p:cNvSpPr>
            <a:spLocks noGrp="1"/>
          </p:cNvSpPr>
          <p:nvPr>
            <p:ph type="ftr" sz="quarter" idx="11"/>
          </p:nvPr>
        </p:nvSpPr>
        <p:spPr/>
        <p:txBody>
          <a:bodyPr/>
          <a:lstStyle/>
          <a:p>
            <a:r>
              <a:rPr lang="en-US" smtClean="0"/>
              <a:t>12th IEEE International Conference on WiMob 2016</a:t>
            </a:r>
            <a:endParaRPr lang="en-AU"/>
          </a:p>
        </p:txBody>
      </p:sp>
      <p:sp>
        <p:nvSpPr>
          <p:cNvPr id="5" name="Date Placeholder 4"/>
          <p:cNvSpPr>
            <a:spLocks noGrp="1"/>
          </p:cNvSpPr>
          <p:nvPr>
            <p:ph type="dt" sz="half" idx="10"/>
          </p:nvPr>
        </p:nvSpPr>
        <p:spPr/>
        <p:txBody>
          <a:bodyPr/>
          <a:lstStyle/>
          <a:p>
            <a:fld id="{0E43B3A3-539D-4C1D-813A-AC14092BBC89}" type="datetime1">
              <a:rPr lang="en-AU" smtClean="0"/>
              <a:pPr/>
              <a:t>16/10/2016</a:t>
            </a:fld>
            <a:endParaRPr lang="en-AU"/>
          </a:p>
        </p:txBody>
      </p:sp>
    </p:spTree>
    <p:extLst>
      <p:ext uri="{BB962C8B-B14F-4D97-AF65-F5344CB8AC3E}">
        <p14:creationId xmlns="" xmlns:p14="http://schemas.microsoft.com/office/powerpoint/2010/main" val="3848257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blinds(horizontal)">
                                      <p:cBhvr>
                                        <p:cTn id="10" dur="500"/>
                                        <p:tgtEl>
                                          <p:spTgt spid="3">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blinds(horizontal)">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Challenges of UWSN</a:t>
            </a:r>
            <a:endParaRPr lang="en-AU" dirty="0"/>
          </a:p>
        </p:txBody>
      </p:sp>
      <p:sp>
        <p:nvSpPr>
          <p:cNvPr id="3" name="Content Placeholder 2"/>
          <p:cNvSpPr>
            <a:spLocks noGrp="1"/>
          </p:cNvSpPr>
          <p:nvPr>
            <p:ph idx="1"/>
          </p:nvPr>
        </p:nvSpPr>
        <p:spPr>
          <a:xfrm>
            <a:off x="467544" y="1772816"/>
            <a:ext cx="8229600" cy="3340968"/>
          </a:xfrm>
        </p:spPr>
        <p:txBody>
          <a:bodyPr/>
          <a:lstStyle/>
          <a:p>
            <a:pPr algn="just">
              <a:buFont typeface="Wingdings" panose="05000000000000000000" pitchFamily="2" charset="2"/>
              <a:buChar char="Ø"/>
              <a:defRPr/>
            </a:pPr>
            <a:r>
              <a:rPr lang="en-US" dirty="0" smtClean="0">
                <a:latin typeface="Times New Roman" pitchFamily="18" charset="0"/>
                <a:cs typeface="Times New Roman" pitchFamily="18" charset="0"/>
              </a:rPr>
              <a:t> Radio </a:t>
            </a:r>
            <a:r>
              <a:rPr lang="en-US" dirty="0">
                <a:latin typeface="Times New Roman" pitchFamily="18" charset="0"/>
                <a:cs typeface="Times New Roman" pitchFamily="18" charset="0"/>
              </a:rPr>
              <a:t>Frequency (RF) communication is </a:t>
            </a:r>
            <a:r>
              <a:rPr lang="en-US" dirty="0" smtClean="0">
                <a:latin typeface="Times New Roman" pitchFamily="18" charset="0"/>
                <a:cs typeface="Times New Roman" pitchFamily="18" charset="0"/>
              </a:rPr>
              <a:t>impossible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High propagation delay;</a:t>
            </a:r>
            <a:endParaRPr lang="en-US" dirty="0"/>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Bandwidth limitation;</a:t>
            </a:r>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Multi-path </a:t>
            </a:r>
            <a:r>
              <a:rPr lang="en-US" dirty="0">
                <a:latin typeface="Times New Roman" pitchFamily="18" charset="0"/>
                <a:cs typeface="Times New Roman" pitchFamily="18" charset="0"/>
              </a:rPr>
              <a:t>fading </a:t>
            </a:r>
            <a:r>
              <a:rPr lang="en-US" dirty="0" smtClean="0">
                <a:latin typeface="Times New Roman" pitchFamily="18" charset="0"/>
                <a:cs typeface="Times New Roman" pitchFamily="18" charset="0"/>
              </a:rPr>
              <a:t>problems;</a:t>
            </a:r>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High error rates;  </a:t>
            </a:r>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Limited </a:t>
            </a:r>
            <a:r>
              <a:rPr lang="en-US" dirty="0">
                <a:latin typeface="Times New Roman" pitchFamily="18" charset="0"/>
                <a:cs typeface="Times New Roman" pitchFamily="18" charset="0"/>
              </a:rPr>
              <a:t>battery </a:t>
            </a:r>
            <a:r>
              <a:rPr lang="en-US" dirty="0" smtClean="0">
                <a:latin typeface="Times New Roman" pitchFamily="18" charset="0"/>
                <a:cs typeface="Times New Roman" pitchFamily="18" charset="0"/>
              </a:rPr>
              <a:t>power; </a:t>
            </a:r>
          </a:p>
          <a:p>
            <a:pPr algn="just">
              <a:buFont typeface="Wingdings" panose="05000000000000000000" pitchFamily="2" charset="2"/>
              <a:buChar char="Ø"/>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Underwater </a:t>
            </a:r>
            <a:r>
              <a:rPr lang="en-US" dirty="0">
                <a:latin typeface="Times New Roman" pitchFamily="18" charset="0"/>
                <a:cs typeface="Times New Roman" pitchFamily="18" charset="0"/>
              </a:rPr>
              <a:t>sensors are prone to </a:t>
            </a:r>
            <a:r>
              <a:rPr lang="en-US" dirty="0" smtClean="0">
                <a:latin typeface="Times New Roman" pitchFamily="18" charset="0"/>
                <a:cs typeface="Times New Roman" pitchFamily="18" charset="0"/>
              </a:rPr>
              <a:t>failures.</a:t>
            </a:r>
            <a:endParaRPr lang="en-US" dirty="0">
              <a:latin typeface="Times New Roman" pitchFamily="18" charset="0"/>
              <a:cs typeface="Times New Roman" pitchFamily="18" charset="0"/>
            </a:endParaRPr>
          </a:p>
          <a:p>
            <a:endParaRPr lang="en-AU" dirty="0"/>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4</a:t>
            </a:fld>
            <a:endParaRPr lang="en-AU"/>
          </a:p>
        </p:txBody>
      </p:sp>
      <p:sp>
        <p:nvSpPr>
          <p:cNvPr id="7" name="Date Placeholder 6"/>
          <p:cNvSpPr>
            <a:spLocks noGrp="1"/>
          </p:cNvSpPr>
          <p:nvPr>
            <p:ph type="dt" sz="half" idx="10"/>
          </p:nvPr>
        </p:nvSpPr>
        <p:spPr/>
        <p:txBody>
          <a:bodyPr/>
          <a:lstStyle/>
          <a:p>
            <a:fld id="{36996B5D-C01C-48BE-9B69-8777473694D8}" type="datetime1">
              <a:rPr lang="en-AU" smtClean="0"/>
              <a:pPr/>
              <a:t>16/10/2016</a:t>
            </a:fld>
            <a:endParaRPr lang="en-AU"/>
          </a:p>
        </p:txBody>
      </p:sp>
    </p:spTree>
    <p:extLst>
      <p:ext uri="{BB962C8B-B14F-4D97-AF65-F5344CB8AC3E}">
        <p14:creationId xmlns="" xmlns:p14="http://schemas.microsoft.com/office/powerpoint/2010/main" val="369878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lide Number Placeholder 2"/>
          <p:cNvSpPr>
            <a:spLocks noGrp="1"/>
          </p:cNvSpPr>
          <p:nvPr>
            <p:ph type="sldNum" sz="quarter" idx="12"/>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4133F4D1-7860-4FF1-A085-0AD9A75DC2F4}" type="slidenum">
              <a:rPr lang="en-US" smtClean="0"/>
              <a:pPr fontAlgn="base">
                <a:spcBef>
                  <a:spcPct val="0"/>
                </a:spcBef>
                <a:spcAft>
                  <a:spcPct val="0"/>
                </a:spcAft>
                <a:defRPr/>
              </a:pPr>
              <a:t>40</a:t>
            </a:fld>
            <a:endParaRPr lang="en-US" smtClean="0"/>
          </a:p>
        </p:txBody>
      </p:sp>
      <p:sp>
        <p:nvSpPr>
          <p:cNvPr id="4" name="Content Placeholder 3"/>
          <p:cNvSpPr>
            <a:spLocks noGrp="1"/>
          </p:cNvSpPr>
          <p:nvPr>
            <p:ph sz="quarter" idx="1"/>
          </p:nvPr>
        </p:nvSpPr>
        <p:spPr>
          <a:xfrm>
            <a:off x="395536" y="1556792"/>
            <a:ext cx="8291264" cy="4599533"/>
          </a:xfrm>
        </p:spPr>
        <p:txBody>
          <a:bodyPr>
            <a:normAutofit/>
          </a:bodyPr>
          <a:lstStyle/>
          <a:p>
            <a:pPr marL="274320" indent="-274320" eaLnBrk="1" fontAlgn="auto" hangingPunct="1">
              <a:spcAft>
                <a:spcPts val="0"/>
              </a:spcAft>
              <a:buFont typeface="Wingdings 3"/>
              <a:buNone/>
              <a:defRPr/>
            </a:pPr>
            <a:endParaRPr lang="en-US" dirty="0" smtClean="0"/>
          </a:p>
          <a:p>
            <a:pPr marL="274320" indent="-274320" eaLnBrk="1" fontAlgn="auto" hangingPunct="1">
              <a:spcAft>
                <a:spcPts val="0"/>
              </a:spcAft>
              <a:buFont typeface="Wingdings 3"/>
              <a:buNone/>
              <a:defRPr/>
            </a:pPr>
            <a:endParaRPr lang="en-US" dirty="0" smtClean="0"/>
          </a:p>
          <a:p>
            <a:pPr marL="274320" indent="-274320" eaLnBrk="1" fontAlgn="auto" hangingPunct="1">
              <a:spcAft>
                <a:spcPts val="0"/>
              </a:spcAft>
              <a:buFont typeface="Wingdings 3"/>
              <a:buNone/>
              <a:defRPr/>
            </a:pPr>
            <a:endParaRPr lang="en-US" dirty="0" smtClean="0"/>
          </a:p>
          <a:p>
            <a:pPr marL="274320" indent="-274320" eaLnBrk="1" fontAlgn="auto" hangingPunct="1">
              <a:spcAft>
                <a:spcPts val="0"/>
              </a:spcAft>
              <a:buFont typeface="Wingdings 3"/>
              <a:buNone/>
              <a:defRPr/>
            </a:pPr>
            <a:endParaRPr lang="en-US" dirty="0" smtClean="0"/>
          </a:p>
          <a:p>
            <a:pPr marL="274320" indent="-274320" algn="just" eaLnBrk="1" fontAlgn="auto" hangingPunct="1">
              <a:spcAft>
                <a:spcPts val="0"/>
              </a:spcAft>
              <a:buFont typeface="Wingdings 3"/>
              <a:buNone/>
              <a:defRPr/>
            </a:pPr>
            <a:r>
              <a:rPr lang="en-US" sz="2000" dirty="0" smtClean="0">
                <a:latin typeface="Times New Roman" pitchFamily="18" charset="0"/>
                <a:cs typeface="Times New Roman" pitchFamily="18" charset="0"/>
              </a:rPr>
              <a:t>The process noise covariance matrix is:</a:t>
            </a:r>
          </a:p>
          <a:p>
            <a:pPr marL="274320" indent="-274320" algn="just" eaLnBrk="1" fontAlgn="auto" hangingPunct="1">
              <a:spcAft>
                <a:spcPts val="0"/>
              </a:spcAft>
              <a:buFont typeface="Wingdings 3"/>
              <a:buNone/>
              <a:defRPr/>
            </a:pPr>
            <a:endParaRPr lang="en-US" sz="20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endParaRPr lang="en-US" sz="20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endParaRPr lang="en-US" sz="20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endParaRPr lang="en-US" sz="20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r>
              <a:rPr lang="en-US" sz="2000" dirty="0" smtClean="0">
                <a:latin typeface="Times New Roman" pitchFamily="18" charset="0"/>
                <a:cs typeface="Times New Roman" pitchFamily="18" charset="0"/>
              </a:rPr>
              <a:t>   where </a:t>
            </a:r>
            <a:r>
              <a:rPr lang="en-US" sz="2000" i="1" dirty="0" smtClean="0">
                <a:solidFill>
                  <a:srgbClr val="002060"/>
                </a:solidFill>
                <a:latin typeface="Times New Roman" pitchFamily="18" charset="0"/>
                <a:cs typeface="Times New Roman" pitchFamily="18" charset="0"/>
              </a:rPr>
              <a:t>q</a:t>
            </a:r>
            <a:r>
              <a:rPr lang="en-US" sz="2000" dirty="0" smtClean="0">
                <a:latin typeface="Times New Roman" pitchFamily="18" charset="0"/>
                <a:cs typeface="Times New Roman" pitchFamily="18" charset="0"/>
              </a:rPr>
              <a:t> is the intensity of the process noise, and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is the time interval between two sampling instances.</a:t>
            </a:r>
          </a:p>
          <a:p>
            <a:pPr marL="274320" indent="-274320" algn="just" eaLnBrk="1" fontAlgn="auto" hangingPunct="1">
              <a:spcAft>
                <a:spcPts val="0"/>
              </a:spcAft>
              <a:buFont typeface="Wingdings 3"/>
              <a:buNone/>
              <a:defRPr/>
            </a:pPr>
            <a:endParaRPr lang="en-US" sz="2000" dirty="0" smtClean="0">
              <a:latin typeface="Times New Roman" pitchFamily="18" charset="0"/>
              <a:cs typeface="Times New Roman" pitchFamily="18" charset="0"/>
            </a:endParaRPr>
          </a:p>
          <a:p>
            <a:pPr marL="274320" indent="-274320" eaLnBrk="1" fontAlgn="auto" hangingPunct="1">
              <a:spcAft>
                <a:spcPts val="0"/>
              </a:spcAft>
              <a:buFont typeface="Wingdings 3"/>
              <a:buNone/>
              <a:defRPr/>
            </a:pPr>
            <a:endParaRPr lang="en-US" sz="2000" dirty="0" smtClean="0">
              <a:latin typeface="+mj-lt"/>
            </a:endParaRP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graphicFrame>
        <p:nvGraphicFramePr>
          <p:cNvPr id="2050" name="Object 1"/>
          <p:cNvGraphicFramePr>
            <a:graphicFrameLocks noChangeAspect="1"/>
          </p:cNvGraphicFramePr>
          <p:nvPr>
            <p:extLst>
              <p:ext uri="{D42A27DB-BD31-4B8C-83A1-F6EECF244321}">
                <p14:modId xmlns="" xmlns:p14="http://schemas.microsoft.com/office/powerpoint/2010/main" val="3478247224"/>
              </p:ext>
            </p:extLst>
          </p:nvPr>
        </p:nvGraphicFramePr>
        <p:xfrm>
          <a:off x="899592" y="1556792"/>
          <a:ext cx="2133600" cy="1600200"/>
        </p:xfrm>
        <a:graphic>
          <a:graphicData uri="http://schemas.openxmlformats.org/presentationml/2006/ole">
            <p:oleObj spid="_x0000_s3101" name="Equation" r:id="rId4" imgW="1676400" imgH="1371600" progId="Equation.3">
              <p:embed/>
            </p:oleObj>
          </a:graphicData>
        </a:graphic>
      </p:graphicFrame>
      <p:sp>
        <p:nvSpPr>
          <p:cNvPr id="2057" name="Rectangle 10"/>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sp>
        <p:nvSpPr>
          <p:cNvPr id="2058" name="Rectangle 1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graphicFrame>
        <p:nvGraphicFramePr>
          <p:cNvPr id="2051" name="Object 11"/>
          <p:cNvGraphicFramePr>
            <a:graphicFrameLocks noChangeAspect="1"/>
          </p:cNvGraphicFramePr>
          <p:nvPr>
            <p:extLst>
              <p:ext uri="{D42A27DB-BD31-4B8C-83A1-F6EECF244321}">
                <p14:modId xmlns="" xmlns:p14="http://schemas.microsoft.com/office/powerpoint/2010/main" val="2846028714"/>
              </p:ext>
            </p:extLst>
          </p:nvPr>
        </p:nvGraphicFramePr>
        <p:xfrm>
          <a:off x="4572000" y="1412776"/>
          <a:ext cx="1295400" cy="1905000"/>
        </p:xfrm>
        <a:graphic>
          <a:graphicData uri="http://schemas.openxmlformats.org/presentationml/2006/ole">
            <p:oleObj spid="_x0000_s3102" name="Equation" r:id="rId5" imgW="1295400" imgH="1651000" progId="Equation.3">
              <p:embed/>
            </p:oleObj>
          </a:graphicData>
        </a:graphic>
      </p:graphicFrame>
      <p:sp>
        <p:nvSpPr>
          <p:cNvPr id="2059" name="Rectangle 14"/>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graphicFrame>
        <p:nvGraphicFramePr>
          <p:cNvPr id="2052" name="Object 13"/>
          <p:cNvGraphicFramePr>
            <a:graphicFrameLocks noChangeAspect="1"/>
          </p:cNvGraphicFramePr>
          <p:nvPr/>
        </p:nvGraphicFramePr>
        <p:xfrm>
          <a:off x="2895600" y="3733800"/>
          <a:ext cx="1905000" cy="1143000"/>
        </p:xfrm>
        <a:graphic>
          <a:graphicData uri="http://schemas.openxmlformats.org/presentationml/2006/ole">
            <p:oleObj spid="_x0000_s3103" name="Equation" r:id="rId6" imgW="1459866" imgH="710891" progId="Equation.3">
              <p:embed/>
            </p:oleObj>
          </a:graphicData>
        </a:graphic>
      </p:graphicFrame>
      <p:sp>
        <p:nvSpPr>
          <p:cNvPr id="13" name="Title 2"/>
          <p:cNvSpPr>
            <a:spLocks noGrp="1"/>
          </p:cNvSpPr>
          <p:nvPr>
            <p:ph type="title"/>
          </p:nvPr>
        </p:nvSpPr>
        <p:spPr/>
        <p:txBody>
          <a:bodyPr/>
          <a:lstStyle/>
          <a:p>
            <a:r>
              <a:rPr lang="en-AU" dirty="0" smtClean="0"/>
              <a:t>Target Location Estimation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Date Placeholder 4"/>
          <p:cNvSpPr>
            <a:spLocks noGrp="1"/>
          </p:cNvSpPr>
          <p:nvPr>
            <p:ph type="dt" sz="half" idx="10"/>
          </p:nvPr>
        </p:nvSpPr>
        <p:spPr/>
        <p:txBody>
          <a:bodyPr/>
          <a:lstStyle/>
          <a:p>
            <a:fld id="{8BCD6AD6-1508-4F91-B3D2-DD137F08B4B2}" type="datetime1">
              <a:rPr lang="en-AU" smtClean="0"/>
              <a:pPr/>
              <a:t>16/10/2016</a:t>
            </a:fld>
            <a:endParaRPr lang="en-AU"/>
          </a:p>
        </p:txBody>
      </p:sp>
    </p:spTree>
    <p:extLst>
      <p:ext uri="{BB962C8B-B14F-4D97-AF65-F5344CB8AC3E}">
        <p14:creationId xmlns="" xmlns:p14="http://schemas.microsoft.com/office/powerpoint/2010/main" val="3924593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2"/>
          <p:cNvSpPr>
            <a:spLocks noGrp="1"/>
          </p:cNvSpPr>
          <p:nvPr>
            <p:ph type="sldNum" sz="quarter" idx="12"/>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CC27ACC0-1547-483B-8A8B-92762E73484F}" type="slidenum">
              <a:rPr lang="en-US" smtClean="0"/>
              <a:pPr fontAlgn="base">
                <a:spcBef>
                  <a:spcPct val="0"/>
                </a:spcBef>
                <a:spcAft>
                  <a:spcPct val="0"/>
                </a:spcAft>
                <a:defRPr/>
              </a:pPr>
              <a:t>41</a:t>
            </a:fld>
            <a:endParaRPr lang="en-US" smtClean="0"/>
          </a:p>
        </p:txBody>
      </p:sp>
      <p:sp>
        <p:nvSpPr>
          <p:cNvPr id="4" name="Content Placeholder 3"/>
          <p:cNvSpPr>
            <a:spLocks noGrp="1"/>
          </p:cNvSpPr>
          <p:nvPr>
            <p:ph sz="quarter" idx="1"/>
          </p:nvPr>
        </p:nvSpPr>
        <p:spPr>
          <a:xfrm>
            <a:off x="457200" y="1484784"/>
            <a:ext cx="8229600" cy="4671541"/>
          </a:xfrm>
        </p:spPr>
        <p:txBody>
          <a:bodyPr>
            <a:normAutofit/>
          </a:bodyPr>
          <a:lstStyle/>
          <a:p>
            <a:pPr algn="just" eaLnBrk="1" fontAlgn="auto" hangingPunct="1">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 Sensors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s</a:t>
            </a:r>
            <a:r>
              <a:rPr lang="en-US" sz="2400" i="1" baseline="-25000" dirty="0" err="1" smtClean="0">
                <a:latin typeface="Times New Roman" pitchFamily="18" charset="0"/>
                <a:cs typeface="Times New Roman" pitchFamily="18" charset="0"/>
              </a:rPr>
              <a:t>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provide the measurements </a:t>
            </a:r>
            <a:r>
              <a:rPr lang="en-US" sz="2400" i="1" dirty="0" smtClean="0">
                <a:latin typeface="Times New Roman" pitchFamily="18" charset="0"/>
                <a:cs typeface="Times New Roman" pitchFamily="18" charset="0"/>
              </a:rPr>
              <a:t>z</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z</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z</a:t>
            </a:r>
            <a:r>
              <a:rPr lang="en-US" sz="2400" i="1"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the </a:t>
            </a:r>
            <a:r>
              <a:rPr lang="en-US" sz="2400" i="1" dirty="0" smtClean="0">
                <a:latin typeface="Times New Roman" pitchFamily="18" charset="0"/>
                <a:cs typeface="Times New Roman" pitchFamily="18" charset="0"/>
              </a:rPr>
              <a:t>k</a:t>
            </a:r>
            <a:r>
              <a:rPr lang="en-US" sz="2400" i="1"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time step, the measurement model is given by</a:t>
            </a:r>
          </a:p>
          <a:p>
            <a:pPr marL="274320" indent="-274320" algn="just" eaLnBrk="1" fontAlgn="auto" hangingPunct="1">
              <a:spcAft>
                <a:spcPts val="0"/>
              </a:spcAft>
              <a:buFont typeface="Wingdings 3"/>
              <a:buChar char=""/>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Char char=""/>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Char char=""/>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Char char=""/>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None/>
              <a:defRPr/>
            </a:pPr>
            <a:r>
              <a:rPr lang="en-US" sz="2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here </a:t>
            </a:r>
            <a:r>
              <a:rPr lang="en-US" sz="2000" i="1" dirty="0" smtClean="0">
                <a:solidFill>
                  <a:srgbClr val="002060"/>
                </a:solidFill>
                <a:latin typeface="Times New Roman" pitchFamily="18" charset="0"/>
                <a:cs typeface="Times New Roman" pitchFamily="18" charset="0"/>
              </a:rPr>
              <a:t>H</a:t>
            </a:r>
            <a:r>
              <a:rPr lang="en-US" sz="2000" dirty="0" smtClean="0">
                <a:latin typeface="Times New Roman" pitchFamily="18" charset="0"/>
                <a:cs typeface="Times New Roman" pitchFamily="18" charset="0"/>
              </a:rPr>
              <a:t> is a measurement function of sensor </a:t>
            </a:r>
            <a:r>
              <a:rPr lang="en-US" sz="2000" i="1" dirty="0" err="1" smtClean="0">
                <a:solidFill>
                  <a:srgbClr val="002060"/>
                </a:solidFill>
                <a:latin typeface="Times New Roman" pitchFamily="18" charset="0"/>
                <a:cs typeface="Times New Roman" pitchFamily="18" charset="0"/>
              </a:rPr>
              <a:t>s</a:t>
            </a:r>
            <a:r>
              <a:rPr lang="en-US" sz="2000" i="1" baseline="-25000" dirty="0" err="1" smtClean="0">
                <a:solidFill>
                  <a:srgbClr val="002060"/>
                </a:solidFill>
                <a:latin typeface="Times New Roman" pitchFamily="18" charset="0"/>
                <a:cs typeface="Times New Roman" pitchFamily="18" charset="0"/>
              </a:rPr>
              <a:t>i</a:t>
            </a:r>
            <a:r>
              <a:rPr lang="en-US" sz="2000" dirty="0" smtClean="0">
                <a:latin typeface="Times New Roman" pitchFamily="18" charset="0"/>
                <a:cs typeface="Times New Roman" pitchFamily="18" charset="0"/>
              </a:rPr>
              <a:t>, and </a:t>
            </a:r>
            <a:r>
              <a:rPr lang="en-US" sz="2000" i="1" dirty="0" smtClean="0">
                <a:solidFill>
                  <a:srgbClr val="002060"/>
                </a:solidFill>
                <a:latin typeface="Times New Roman" pitchFamily="18" charset="0"/>
                <a:cs typeface="Times New Roman" pitchFamily="18" charset="0"/>
              </a:rPr>
              <a:t>v</a:t>
            </a:r>
            <a:r>
              <a:rPr lang="en-US" sz="2000" i="1" baseline="-25000" dirty="0" smtClean="0">
                <a:solidFill>
                  <a:srgbClr val="002060"/>
                </a:solidFill>
                <a:latin typeface="Times New Roman" pitchFamily="18" charset="0"/>
                <a:cs typeface="Times New Roman" pitchFamily="18" charset="0"/>
              </a:rPr>
              <a:t>i</a:t>
            </a:r>
            <a:r>
              <a:rPr lang="en-US" sz="2000" dirty="0" smtClean="0">
                <a:solidFill>
                  <a:srgbClr val="002060"/>
                </a:solidFill>
                <a:latin typeface="Times New Roman" pitchFamily="18" charset="0"/>
                <a:cs typeface="Times New Roman" pitchFamily="18" charset="0"/>
              </a:rPr>
              <a:t>(</a:t>
            </a:r>
            <a:r>
              <a:rPr lang="en-US" sz="2000" i="1" dirty="0" smtClean="0">
                <a:solidFill>
                  <a:srgbClr val="002060"/>
                </a:solidFill>
                <a:latin typeface="Times New Roman" pitchFamily="18" charset="0"/>
                <a:cs typeface="Times New Roman" pitchFamily="18" charset="0"/>
              </a:rPr>
              <a:t>k</a:t>
            </a:r>
            <a:r>
              <a:rPr lang="en-US" sz="2000" dirty="0" smtClean="0">
                <a:solidFill>
                  <a:srgbClr val="00206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is its measurement noise which is assumed to be independent with zero-mean, white, Gaussian probability distributions </a:t>
            </a:r>
            <a:r>
              <a:rPr lang="en-US" sz="2000" i="1" dirty="0" smtClean="0">
                <a:solidFill>
                  <a:srgbClr val="002060"/>
                </a:solidFill>
                <a:latin typeface="Times New Roman" pitchFamily="18" charset="0"/>
                <a:cs typeface="Times New Roman" pitchFamily="18" charset="0"/>
              </a:rPr>
              <a:t>N</a:t>
            </a:r>
            <a:r>
              <a:rPr lang="en-US" sz="2000" dirty="0" smtClean="0">
                <a:solidFill>
                  <a:srgbClr val="002060"/>
                </a:solidFill>
                <a:latin typeface="Times New Roman" pitchFamily="18" charset="0"/>
                <a:cs typeface="Times New Roman" pitchFamily="18" charset="0"/>
              </a:rPr>
              <a:t>(0, </a:t>
            </a:r>
            <a:r>
              <a:rPr lang="en-US" sz="2000" i="1" dirty="0" err="1" smtClean="0">
                <a:solidFill>
                  <a:srgbClr val="002060"/>
                </a:solidFill>
                <a:latin typeface="Times New Roman" pitchFamily="18" charset="0"/>
                <a:cs typeface="Times New Roman" pitchFamily="18" charset="0"/>
              </a:rPr>
              <a:t>R</a:t>
            </a:r>
            <a:r>
              <a:rPr lang="en-US" sz="2000" i="1" baseline="-25000" dirty="0" err="1" smtClean="0">
                <a:solidFill>
                  <a:srgbClr val="002060"/>
                </a:solidFill>
                <a:latin typeface="Times New Roman" pitchFamily="18" charset="0"/>
                <a:cs typeface="Times New Roman" pitchFamily="18" charset="0"/>
              </a:rPr>
              <a:t>i</a:t>
            </a:r>
            <a:r>
              <a:rPr lang="en-US" sz="2000" dirty="0" smtClean="0">
                <a:solidFill>
                  <a:srgbClr val="002060"/>
                </a:solidFill>
                <a:latin typeface="Times New Roman" pitchFamily="18" charset="0"/>
                <a:cs typeface="Times New Roman" pitchFamily="18" charset="0"/>
              </a:rPr>
              <a:t>(</a:t>
            </a:r>
            <a:r>
              <a:rPr lang="en-US" sz="2000" i="1" dirty="0" smtClean="0">
                <a:solidFill>
                  <a:srgbClr val="002060"/>
                </a:solidFill>
                <a:latin typeface="Times New Roman" pitchFamily="18" charset="0"/>
                <a:cs typeface="Times New Roman" pitchFamily="18" charset="0"/>
              </a:rPr>
              <a:t>k</a:t>
            </a:r>
            <a:r>
              <a:rPr lang="en-US" sz="2000" dirty="0" smtClean="0">
                <a:solidFill>
                  <a:srgbClr val="002060"/>
                </a:solidFill>
                <a:latin typeface="Times New Roman" pitchFamily="18" charset="0"/>
                <a:cs typeface="Times New Roman" pitchFamily="18" charset="0"/>
              </a:rPr>
              <a:t>))</a:t>
            </a:r>
          </a:p>
          <a:p>
            <a:pPr marL="274320" indent="-274320" algn="just" eaLnBrk="1" fontAlgn="auto" hangingPunct="1">
              <a:spcAft>
                <a:spcPts val="0"/>
              </a:spcAft>
              <a:buFont typeface="Wingdings 3"/>
              <a:buNone/>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eaLnBrk="1" fontAlgn="auto" hangingPunct="1">
              <a:spcAft>
                <a:spcPts val="0"/>
              </a:spcAft>
              <a:buFont typeface="Wingdings 3"/>
              <a:buNone/>
              <a:defRPr/>
            </a:pPr>
            <a:endParaRPr lang="en-US" dirty="0"/>
          </a:p>
        </p:txBody>
      </p:sp>
      <p:sp>
        <p:nvSpPr>
          <p:cNvPr id="3078"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graphicFrame>
        <p:nvGraphicFramePr>
          <p:cNvPr id="3074" name="Object 1"/>
          <p:cNvGraphicFramePr>
            <a:graphicFrameLocks noChangeAspect="1"/>
          </p:cNvGraphicFramePr>
          <p:nvPr/>
        </p:nvGraphicFramePr>
        <p:xfrm>
          <a:off x="2743200" y="2514600"/>
          <a:ext cx="3352800" cy="1828800"/>
        </p:xfrm>
        <a:graphic>
          <a:graphicData uri="http://schemas.openxmlformats.org/presentationml/2006/ole">
            <p:oleObj spid="_x0000_s4107" name="Equation" r:id="rId4" imgW="2286000" imgH="1397000" progId="Equation.3">
              <p:embed/>
            </p:oleObj>
          </a:graphicData>
        </a:graphic>
      </p:graphicFrame>
      <p:sp>
        <p:nvSpPr>
          <p:cNvPr id="2" name="Title 1"/>
          <p:cNvSpPr>
            <a:spLocks noGrp="1"/>
          </p:cNvSpPr>
          <p:nvPr>
            <p:ph type="title"/>
          </p:nvPr>
        </p:nvSpPr>
        <p:spPr/>
        <p:txBody>
          <a:bodyPr/>
          <a:lstStyle/>
          <a:p>
            <a:r>
              <a:rPr lang="en-AU" dirty="0" smtClean="0"/>
              <a:t>Measurement Model</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Date Placeholder 4"/>
          <p:cNvSpPr>
            <a:spLocks noGrp="1"/>
          </p:cNvSpPr>
          <p:nvPr>
            <p:ph type="dt" sz="half" idx="10"/>
          </p:nvPr>
        </p:nvSpPr>
        <p:spPr/>
        <p:txBody>
          <a:bodyPr/>
          <a:lstStyle/>
          <a:p>
            <a:fld id="{8A2F293C-1A2B-47D8-8B17-9F1ECD81AD98}" type="datetime1">
              <a:rPr lang="en-AU" smtClean="0"/>
              <a:pPr/>
              <a:t>16/10/2016</a:t>
            </a:fld>
            <a:endParaRPr lang="en-AU"/>
          </a:p>
        </p:txBody>
      </p:sp>
    </p:spTree>
    <p:extLst>
      <p:ext uri="{BB962C8B-B14F-4D97-AF65-F5344CB8AC3E}">
        <p14:creationId xmlns="" xmlns:p14="http://schemas.microsoft.com/office/powerpoint/2010/main" val="3488579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2"/>
          <p:cNvSpPr>
            <a:spLocks noGrp="1"/>
          </p:cNvSpPr>
          <p:nvPr>
            <p:ph type="sldNum" sz="quarter" idx="12"/>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DEF35874-3636-4082-9BE4-1FCF702568DC}" type="slidenum">
              <a:rPr lang="en-US" smtClean="0"/>
              <a:pPr fontAlgn="base">
                <a:spcBef>
                  <a:spcPct val="0"/>
                </a:spcBef>
                <a:spcAft>
                  <a:spcPct val="0"/>
                </a:spcAft>
                <a:defRPr/>
              </a:pPr>
              <a:t>42</a:t>
            </a:fld>
            <a:endParaRPr lang="en-US" smtClean="0"/>
          </a:p>
        </p:txBody>
      </p:sp>
      <p:sp>
        <p:nvSpPr>
          <p:cNvPr id="4" name="Content Placeholder 3"/>
          <p:cNvSpPr>
            <a:spLocks noGrp="1"/>
          </p:cNvSpPr>
          <p:nvPr>
            <p:ph sz="quarter" idx="1"/>
          </p:nvPr>
        </p:nvSpPr>
        <p:spPr>
          <a:xfrm>
            <a:off x="457200" y="1484784"/>
            <a:ext cx="8229600" cy="4671541"/>
          </a:xfrm>
        </p:spPr>
        <p:txBody>
          <a:bodyPr>
            <a:normAutofit lnSpcReduction="10000"/>
          </a:bodyPr>
          <a:lstStyle/>
          <a:p>
            <a:pPr marL="274320" indent="-27432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We keep four sensors to active for target tracking.</a:t>
            </a:r>
          </a:p>
          <a:p>
            <a:pPr marL="274320" indent="-274320" algn="just" eaLnBrk="1" fontAlgn="auto" hangingPunct="1">
              <a:spcAft>
                <a:spcPts val="0"/>
              </a:spcAft>
              <a:buFont typeface="Wingdings 3" pitchFamily="18" charset="2"/>
              <a:buNone/>
              <a:defRPr/>
            </a:pPr>
            <a:endParaRPr lang="en-US" sz="2400" dirty="0" smtClean="0">
              <a:latin typeface="Times New Roman" pitchFamily="18" charset="0"/>
              <a:cs typeface="Times New Roman" pitchFamily="18" charset="0"/>
            </a:endParaRPr>
          </a:p>
          <a:p>
            <a:pPr marL="274320" indent="-27432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Suppose, four sensor nodes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s</a:t>
            </a:r>
            <a:r>
              <a:rPr lang="en-US" sz="2400" i="1"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provide the measurements </a:t>
            </a:r>
            <a:r>
              <a:rPr lang="en-US" sz="2400" i="1" dirty="0" smtClean="0">
                <a:latin typeface="Times New Roman" pitchFamily="18" charset="0"/>
                <a:cs typeface="Times New Roman" pitchFamily="18" charset="0"/>
              </a:rPr>
              <a:t>z</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z</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z</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z</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the </a:t>
            </a:r>
            <a:r>
              <a:rPr lang="en-US" sz="2400" i="1" dirty="0" err="1" smtClean="0">
                <a:latin typeface="Times New Roman" pitchFamily="18" charset="0"/>
                <a:cs typeface="Times New Roman" pitchFamily="18" charset="0"/>
              </a:rPr>
              <a:t>k</a:t>
            </a:r>
            <a:r>
              <a:rPr lang="en-US" sz="2400" i="1" baseline="300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time step, the measurement model is given by,</a:t>
            </a: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None/>
              <a:defRPr/>
            </a:pPr>
            <a:endParaRPr lang="en-US" sz="2400" dirty="0" smtClean="0">
              <a:latin typeface="+mj-lt"/>
            </a:endParaRPr>
          </a:p>
          <a:p>
            <a:pPr marL="274320" indent="-274320" algn="just" eaLnBrk="1" fontAlgn="auto" hangingPunct="1">
              <a:spcAft>
                <a:spcPts val="0"/>
              </a:spcAft>
              <a:buFont typeface="Wingdings 3"/>
              <a:buNone/>
              <a:defRPr/>
            </a:pPr>
            <a:r>
              <a:rPr lang="en-US" sz="2400" dirty="0" smtClean="0"/>
              <a:t>   </a:t>
            </a: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algn="just" eaLnBrk="1" fontAlgn="auto" hangingPunct="1">
              <a:spcAft>
                <a:spcPts val="0"/>
              </a:spcAft>
              <a:buFont typeface="Wingdings 3"/>
              <a:buChar char=""/>
              <a:defRPr/>
            </a:pPr>
            <a:endParaRPr lang="en-US" sz="2400" dirty="0" smtClean="0">
              <a:latin typeface="+mj-lt"/>
            </a:endParaRPr>
          </a:p>
          <a:p>
            <a:pPr marL="274320" indent="-274320" eaLnBrk="1" fontAlgn="auto" hangingPunct="1">
              <a:spcAft>
                <a:spcPts val="0"/>
              </a:spcAft>
              <a:buFont typeface="Wingdings 3"/>
              <a:buNone/>
              <a:defRPr/>
            </a:pPr>
            <a:endParaRPr lang="en-US" dirty="0"/>
          </a:p>
        </p:txBody>
      </p:sp>
      <p:sp>
        <p:nvSpPr>
          <p:cNvPr id="4102"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Gill Sans MT" pitchFamily="34" charset="0"/>
            </a:endParaRPr>
          </a:p>
        </p:txBody>
      </p:sp>
      <p:graphicFrame>
        <p:nvGraphicFramePr>
          <p:cNvPr id="4098" name="Object 1"/>
          <p:cNvGraphicFramePr>
            <a:graphicFrameLocks noChangeAspect="1"/>
          </p:cNvGraphicFramePr>
          <p:nvPr/>
        </p:nvGraphicFramePr>
        <p:xfrm>
          <a:off x="2774950" y="3657600"/>
          <a:ext cx="4016375" cy="1758950"/>
        </p:xfrm>
        <a:graphic>
          <a:graphicData uri="http://schemas.openxmlformats.org/presentationml/2006/ole">
            <p:oleObj spid="_x0000_s5131" name="Equation" r:id="rId4" imgW="2286000" imgH="939800" progId="Equation.3">
              <p:embed/>
            </p:oleObj>
          </a:graphicData>
        </a:graphic>
      </p:graphicFrame>
      <p:sp>
        <p:nvSpPr>
          <p:cNvPr id="8" name="Title 1"/>
          <p:cNvSpPr>
            <a:spLocks noGrp="1"/>
          </p:cNvSpPr>
          <p:nvPr>
            <p:ph type="title"/>
          </p:nvPr>
        </p:nvSpPr>
        <p:spPr/>
        <p:txBody>
          <a:bodyPr/>
          <a:lstStyle/>
          <a:p>
            <a:r>
              <a:rPr lang="en-AU" dirty="0" smtClean="0"/>
              <a:t>Measurement Model (</a:t>
            </a:r>
            <a:r>
              <a:rPr lang="en-AU" dirty="0" err="1" smtClean="0"/>
              <a:t>contd</a:t>
            </a:r>
            <a:r>
              <a:rPr lang="en-AU" dirty="0" smtClean="0"/>
              <a:t>…)</a:t>
            </a:r>
            <a:endParaRPr lang="en-AU" dirty="0"/>
          </a:p>
        </p:txBody>
      </p:sp>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5" name="Date Placeholder 4"/>
          <p:cNvSpPr>
            <a:spLocks noGrp="1"/>
          </p:cNvSpPr>
          <p:nvPr>
            <p:ph type="dt" sz="half" idx="10"/>
          </p:nvPr>
        </p:nvSpPr>
        <p:spPr/>
        <p:txBody>
          <a:bodyPr/>
          <a:lstStyle/>
          <a:p>
            <a:fld id="{51BFC50E-8AF5-43E7-8A33-64FF0B10E4CE}" type="datetime1">
              <a:rPr lang="en-AU" smtClean="0"/>
              <a:pPr/>
              <a:t>16/10/2016</a:t>
            </a:fld>
            <a:endParaRPr lang="en-AU"/>
          </a:p>
        </p:txBody>
      </p:sp>
    </p:spTree>
    <p:extLst>
      <p:ext uri="{BB962C8B-B14F-4D97-AF65-F5344CB8AC3E}">
        <p14:creationId xmlns="" xmlns:p14="http://schemas.microsoft.com/office/powerpoint/2010/main" val="2501021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2"/>
          <p:cNvSpPr>
            <a:spLocks noGrp="1"/>
          </p:cNvSpPr>
          <p:nvPr>
            <p:ph type="sldNum" sz="quarter" idx="12"/>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89821BA6-70E6-4708-88BD-DECADD922488}" type="slidenum">
              <a:rPr lang="en-US" smtClean="0"/>
              <a:pPr fontAlgn="base">
                <a:spcBef>
                  <a:spcPct val="0"/>
                </a:spcBef>
                <a:spcAft>
                  <a:spcPct val="0"/>
                </a:spcAft>
                <a:defRPr/>
              </a:pPr>
              <a:t>43</a:t>
            </a:fld>
            <a:endParaRPr lang="en-US" smtClean="0"/>
          </a:p>
        </p:txBody>
      </p:sp>
      <p:sp>
        <p:nvSpPr>
          <p:cNvPr id="58372" name="TextBox 5"/>
          <p:cNvSpPr txBox="1">
            <a:spLocks noChangeArrowheads="1"/>
          </p:cNvSpPr>
          <p:nvPr/>
        </p:nvSpPr>
        <p:spPr bwMode="auto">
          <a:xfrm>
            <a:off x="3581400" y="6096000"/>
            <a:ext cx="2243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latin typeface="Times New Roman" pitchFamily="18" charset="0"/>
                <a:cs typeface="Times New Roman" pitchFamily="18" charset="0"/>
              </a:rPr>
              <a:t>ETRACK Algorithm</a:t>
            </a:r>
          </a:p>
        </p:txBody>
      </p:sp>
      <p:sp>
        <p:nvSpPr>
          <p:cNvPr id="2" name="Title 1"/>
          <p:cNvSpPr>
            <a:spLocks noGrp="1"/>
          </p:cNvSpPr>
          <p:nvPr>
            <p:ph type="title"/>
          </p:nvPr>
        </p:nvSpPr>
        <p:spPr/>
        <p:txBody>
          <a:bodyPr/>
          <a:lstStyle/>
          <a:p>
            <a:r>
              <a:rPr lang="en-AU" dirty="0" smtClean="0"/>
              <a:t>Algorithm of ETRACK</a:t>
            </a:r>
            <a:endParaRPr lang="en-AU" dirty="0"/>
          </a:p>
        </p:txBody>
      </p:sp>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35696" y="1441730"/>
            <a:ext cx="5112569" cy="46112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12th IEEE International Conference on WiMob 2016</a:t>
            </a:r>
            <a:endParaRPr lang="en-AU"/>
          </a:p>
        </p:txBody>
      </p:sp>
      <p:sp>
        <p:nvSpPr>
          <p:cNvPr id="4" name="Date Placeholder 3"/>
          <p:cNvSpPr>
            <a:spLocks noGrp="1"/>
          </p:cNvSpPr>
          <p:nvPr>
            <p:ph type="dt" sz="half" idx="10"/>
          </p:nvPr>
        </p:nvSpPr>
        <p:spPr/>
        <p:txBody>
          <a:bodyPr/>
          <a:lstStyle/>
          <a:p>
            <a:fld id="{B7812FC1-0957-4E13-8FE4-8B80A1EDFD33}" type="datetime1">
              <a:rPr lang="en-AU" smtClean="0"/>
              <a:pPr/>
              <a:t>16/10/2016</a:t>
            </a:fld>
            <a:endParaRPr lang="en-AU"/>
          </a:p>
        </p:txBody>
      </p:sp>
    </p:spTree>
    <p:extLst>
      <p:ext uri="{BB962C8B-B14F-4D97-AF65-F5344CB8AC3E}">
        <p14:creationId xmlns="" xmlns:p14="http://schemas.microsoft.com/office/powerpoint/2010/main" val="2217507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E7A71A8-1269-4485-9E51-113D3B490A06}" type="slidenum">
              <a:rPr lang="en-US" smtClean="0"/>
              <a:pPr>
                <a:defRPr/>
              </a:pPr>
              <a:t>44</a:t>
            </a:fld>
            <a:endParaRPr lang="en-US"/>
          </a:p>
        </p:txBody>
      </p:sp>
      <p:pic>
        <p:nvPicPr>
          <p:cNvPr id="59396"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7664" y="1441877"/>
            <a:ext cx="6300936" cy="4730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0" y="533400"/>
            <a:ext cx="8229600" cy="762000"/>
          </a:xfrm>
        </p:spPr>
        <p:txBody>
          <a:bodyPr/>
          <a:lstStyle/>
          <a:p>
            <a:r>
              <a:rPr lang="en-AU" dirty="0" smtClean="0"/>
              <a:t>ETRACK in details</a:t>
            </a:r>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Date Placeholder 4"/>
          <p:cNvSpPr>
            <a:spLocks noGrp="1"/>
          </p:cNvSpPr>
          <p:nvPr>
            <p:ph type="dt" sz="half" idx="10"/>
          </p:nvPr>
        </p:nvSpPr>
        <p:spPr/>
        <p:txBody>
          <a:bodyPr/>
          <a:lstStyle/>
          <a:p>
            <a:fld id="{437A199A-E7DA-4B74-8A84-6C2B1F830EB9}" type="datetime1">
              <a:rPr lang="en-AU" smtClean="0"/>
              <a:pPr/>
              <a:t>16/10/2016</a:t>
            </a:fld>
            <a:endParaRPr lang="en-AU"/>
          </a:p>
        </p:txBody>
      </p:sp>
    </p:spTree>
    <p:extLst>
      <p:ext uri="{BB962C8B-B14F-4D97-AF65-F5344CB8AC3E}">
        <p14:creationId xmlns="" xmlns:p14="http://schemas.microsoft.com/office/powerpoint/2010/main" val="7535736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Experimental </a:t>
            </a:r>
            <a:r>
              <a:rPr lang="en-AU" dirty="0" smtClean="0"/>
              <a:t>Setup </a:t>
            </a:r>
            <a:endParaRPr lang="en-AU"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678770573"/>
              </p:ext>
            </p:extLst>
          </p:nvPr>
        </p:nvGraphicFramePr>
        <p:xfrm>
          <a:off x="457200" y="1600200"/>
          <a:ext cx="6324600" cy="4023360"/>
        </p:xfrm>
        <a:graphic>
          <a:graphicData uri="http://schemas.openxmlformats.org/drawingml/2006/table">
            <a:tbl>
              <a:tblPr firstRow="1" bandRow="1">
                <a:tableStyleId>{5C22544A-7EE6-4342-B048-85BDC9FD1C3A}</a:tableStyleId>
              </a:tblPr>
              <a:tblGrid>
                <a:gridCol w="3162300"/>
                <a:gridCol w="3162300"/>
              </a:tblGrid>
              <a:tr h="339436">
                <a:tc>
                  <a:txBody>
                    <a:bodyPr/>
                    <a:lstStyle/>
                    <a:p>
                      <a:pPr algn="ctr"/>
                      <a:r>
                        <a:rPr lang="en-AU" dirty="0" smtClean="0"/>
                        <a:t>Parameters</a:t>
                      </a:r>
                      <a:endParaRPr lang="en-AU" dirty="0"/>
                    </a:p>
                  </a:txBody>
                  <a:tcPr/>
                </a:tc>
                <a:tc>
                  <a:txBody>
                    <a:bodyPr/>
                    <a:lstStyle/>
                    <a:p>
                      <a:pPr algn="ctr"/>
                      <a:r>
                        <a:rPr lang="en-AU" dirty="0" smtClean="0"/>
                        <a:t>Value</a:t>
                      </a:r>
                      <a:endParaRPr lang="en-AU" dirty="0"/>
                    </a:p>
                  </a:txBody>
                  <a:tcPr/>
                </a:tc>
              </a:tr>
              <a:tr h="282864">
                <a:tc>
                  <a:txBody>
                    <a:bodyPr/>
                    <a:lstStyle/>
                    <a:p>
                      <a:pPr algn="ctr"/>
                      <a:r>
                        <a:rPr lang="en-AU" sz="1400" dirty="0" smtClean="0"/>
                        <a:t>Network dimension</a:t>
                      </a:r>
                      <a:endParaRPr lang="en-AU" sz="1400" dirty="0"/>
                    </a:p>
                  </a:txBody>
                  <a:tcPr/>
                </a:tc>
                <a:tc>
                  <a:txBody>
                    <a:bodyPr/>
                    <a:lstStyle/>
                    <a:p>
                      <a:pPr algn="ctr"/>
                      <a:r>
                        <a:rPr lang="en-AU" sz="1400" dirty="0" smtClean="0"/>
                        <a:t>600m x 600m x 600m</a:t>
                      </a:r>
                      <a:endParaRPr lang="en-AU" sz="1400" dirty="0"/>
                    </a:p>
                  </a:txBody>
                  <a:tcPr/>
                </a:tc>
              </a:tr>
              <a:tr h="282864">
                <a:tc>
                  <a:txBody>
                    <a:bodyPr/>
                    <a:lstStyle/>
                    <a:p>
                      <a:pPr algn="ctr"/>
                      <a:r>
                        <a:rPr lang="en-AU" sz="1400" dirty="0" smtClean="0"/>
                        <a:t>Number of sensor nodes</a:t>
                      </a:r>
                      <a:endParaRPr lang="en-AU" sz="1400" dirty="0"/>
                    </a:p>
                  </a:txBody>
                  <a:tcPr/>
                </a:tc>
                <a:tc>
                  <a:txBody>
                    <a:bodyPr/>
                    <a:lstStyle/>
                    <a:p>
                      <a:pPr algn="ctr"/>
                      <a:r>
                        <a:rPr lang="en-AU" sz="1400" dirty="0" smtClean="0"/>
                        <a:t>200</a:t>
                      </a:r>
                      <a:endParaRPr lang="en-AU" sz="1400" dirty="0"/>
                    </a:p>
                  </a:txBody>
                  <a:tcPr/>
                </a:tc>
              </a:tr>
              <a:tr h="282864">
                <a:tc>
                  <a:txBody>
                    <a:bodyPr/>
                    <a:lstStyle/>
                    <a:p>
                      <a:pPr algn="ctr"/>
                      <a:r>
                        <a:rPr lang="en-AU" sz="1400" dirty="0" smtClean="0"/>
                        <a:t>Deployment of nodes</a:t>
                      </a:r>
                      <a:endParaRPr lang="en-AU" sz="1400" dirty="0"/>
                    </a:p>
                  </a:txBody>
                  <a:tcPr/>
                </a:tc>
                <a:tc>
                  <a:txBody>
                    <a:bodyPr/>
                    <a:lstStyle/>
                    <a:p>
                      <a:pPr algn="ctr"/>
                      <a:r>
                        <a:rPr lang="en-AU" sz="1400" dirty="0" smtClean="0"/>
                        <a:t>Uniform</a:t>
                      </a:r>
                      <a:r>
                        <a:rPr lang="en-AU" sz="1400" baseline="0" dirty="0" smtClean="0"/>
                        <a:t> random</a:t>
                      </a:r>
                      <a:endParaRPr lang="en-AU" sz="1400" dirty="0"/>
                    </a:p>
                  </a:txBody>
                  <a:tcPr/>
                </a:tc>
              </a:tr>
              <a:tr h="282864">
                <a:tc>
                  <a:txBody>
                    <a:bodyPr/>
                    <a:lstStyle/>
                    <a:p>
                      <a:pPr algn="ctr"/>
                      <a:r>
                        <a:rPr lang="en-AU" sz="1400" dirty="0" smtClean="0"/>
                        <a:t>Node frequency</a:t>
                      </a:r>
                      <a:endParaRPr lang="en-AU" sz="1400" dirty="0"/>
                    </a:p>
                  </a:txBody>
                  <a:tcPr/>
                </a:tc>
                <a:tc>
                  <a:txBody>
                    <a:bodyPr/>
                    <a:lstStyle/>
                    <a:p>
                      <a:pPr algn="ctr"/>
                      <a:r>
                        <a:rPr lang="en-AU" sz="1400" dirty="0" smtClean="0"/>
                        <a:t>20 kHz</a:t>
                      </a:r>
                      <a:endParaRPr lang="en-AU" sz="1400" dirty="0"/>
                    </a:p>
                  </a:txBody>
                  <a:tcPr/>
                </a:tc>
              </a:tr>
              <a:tr h="282864">
                <a:tc>
                  <a:txBody>
                    <a:bodyPr/>
                    <a:lstStyle/>
                    <a:p>
                      <a:pPr algn="ctr"/>
                      <a:r>
                        <a:rPr lang="en-AU" sz="1400" dirty="0" smtClean="0"/>
                        <a:t>Simulation type</a:t>
                      </a:r>
                      <a:endParaRPr lang="en-AU" sz="1400" dirty="0"/>
                    </a:p>
                  </a:txBody>
                  <a:tcPr/>
                </a:tc>
                <a:tc>
                  <a:txBody>
                    <a:bodyPr/>
                    <a:lstStyle/>
                    <a:p>
                      <a:pPr algn="ctr"/>
                      <a:r>
                        <a:rPr lang="en-AU" sz="1400" dirty="0" smtClean="0"/>
                        <a:t>Discrete-event driven</a:t>
                      </a:r>
                      <a:endParaRPr lang="en-AU" sz="1400" dirty="0"/>
                    </a:p>
                  </a:txBody>
                  <a:tcPr/>
                </a:tc>
              </a:tr>
              <a:tr h="282864">
                <a:tc>
                  <a:txBody>
                    <a:bodyPr/>
                    <a:lstStyle/>
                    <a:p>
                      <a:pPr algn="ctr"/>
                      <a:r>
                        <a:rPr lang="en-AU" sz="1400" dirty="0" smtClean="0"/>
                        <a:t>Target intrusion point</a:t>
                      </a:r>
                      <a:endParaRPr lang="en-AU" sz="1400" dirty="0"/>
                    </a:p>
                  </a:txBody>
                  <a:tcPr/>
                </a:tc>
                <a:tc>
                  <a:txBody>
                    <a:bodyPr/>
                    <a:lstStyle/>
                    <a:p>
                      <a:pPr algn="ctr"/>
                      <a:r>
                        <a:rPr lang="en-AU" sz="1400" dirty="0" smtClean="0"/>
                        <a:t>User defined</a:t>
                      </a:r>
                      <a:endParaRPr lang="en-AU" sz="1400" dirty="0"/>
                    </a:p>
                  </a:txBody>
                  <a:tcPr/>
                </a:tc>
              </a:tr>
              <a:tr h="282864">
                <a:tc>
                  <a:txBody>
                    <a:bodyPr/>
                    <a:lstStyle/>
                    <a:p>
                      <a:pPr algn="ctr"/>
                      <a:r>
                        <a:rPr lang="en-AU" sz="1400" dirty="0" smtClean="0"/>
                        <a:t>Data</a:t>
                      </a:r>
                      <a:r>
                        <a:rPr lang="en-AU" sz="1400" baseline="0" dirty="0" smtClean="0"/>
                        <a:t> rate</a:t>
                      </a:r>
                      <a:endParaRPr lang="en-AU" sz="1400" dirty="0"/>
                    </a:p>
                  </a:txBody>
                  <a:tcPr/>
                </a:tc>
                <a:tc>
                  <a:txBody>
                    <a:bodyPr/>
                    <a:lstStyle/>
                    <a:p>
                      <a:pPr algn="ctr"/>
                      <a:r>
                        <a:rPr lang="en-AU" sz="1400" dirty="0" smtClean="0"/>
                        <a:t>1000 bits/sec</a:t>
                      </a:r>
                      <a:endParaRPr lang="en-AU" sz="1400" dirty="0"/>
                    </a:p>
                  </a:txBody>
                  <a:tcPr/>
                </a:tc>
              </a:tr>
              <a:tr h="282864">
                <a:tc>
                  <a:txBody>
                    <a:bodyPr/>
                    <a:lstStyle/>
                    <a:p>
                      <a:pPr algn="ctr"/>
                      <a:r>
                        <a:rPr lang="en-AU" sz="1400" dirty="0" smtClean="0"/>
                        <a:t>Wave length</a:t>
                      </a:r>
                      <a:endParaRPr lang="en-AU" sz="1400" dirty="0"/>
                    </a:p>
                  </a:txBody>
                  <a:tcPr/>
                </a:tc>
                <a:tc>
                  <a:txBody>
                    <a:bodyPr/>
                    <a:lstStyle/>
                    <a:p>
                      <a:pPr algn="ctr"/>
                      <a:r>
                        <a:rPr lang="en-AU" sz="1400" dirty="0" smtClean="0"/>
                        <a:t>4 meters</a:t>
                      </a:r>
                      <a:endParaRPr lang="en-AU" sz="1400" dirty="0"/>
                    </a:p>
                  </a:txBody>
                  <a:tcPr/>
                </a:tc>
              </a:tr>
              <a:tr h="282864">
                <a:tc>
                  <a:txBody>
                    <a:bodyPr/>
                    <a:lstStyle/>
                    <a:p>
                      <a:pPr algn="ctr"/>
                      <a:r>
                        <a:rPr lang="en-AU" sz="1400" dirty="0" smtClean="0"/>
                        <a:t>Wave height</a:t>
                      </a:r>
                      <a:endParaRPr lang="en-AU" sz="1400" dirty="0"/>
                    </a:p>
                  </a:txBody>
                  <a:tcPr/>
                </a:tc>
                <a:tc>
                  <a:txBody>
                    <a:bodyPr/>
                    <a:lstStyle/>
                    <a:p>
                      <a:pPr algn="ctr"/>
                      <a:r>
                        <a:rPr lang="en-AU" sz="1400" dirty="0" smtClean="0"/>
                        <a:t>100</a:t>
                      </a:r>
                      <a:r>
                        <a:rPr lang="en-AU" sz="1400" baseline="0" dirty="0" smtClean="0"/>
                        <a:t> meters</a:t>
                      </a:r>
                      <a:endParaRPr lang="en-AU" sz="1400" dirty="0"/>
                    </a:p>
                  </a:txBody>
                  <a:tcPr/>
                </a:tc>
              </a:tr>
              <a:tr h="282864">
                <a:tc>
                  <a:txBody>
                    <a:bodyPr/>
                    <a:lstStyle/>
                    <a:p>
                      <a:pPr algn="ctr"/>
                      <a:r>
                        <a:rPr lang="en-AU" sz="1400" dirty="0" smtClean="0"/>
                        <a:t>Wave period</a:t>
                      </a:r>
                      <a:endParaRPr lang="en-AU" sz="1400" dirty="0"/>
                    </a:p>
                  </a:txBody>
                  <a:tcPr/>
                </a:tc>
                <a:tc>
                  <a:txBody>
                    <a:bodyPr/>
                    <a:lstStyle/>
                    <a:p>
                      <a:pPr algn="ctr"/>
                      <a:r>
                        <a:rPr lang="en-AU" sz="1400" dirty="0" smtClean="0"/>
                        <a:t>5</a:t>
                      </a:r>
                      <a:r>
                        <a:rPr lang="en-AU" sz="1400" baseline="0" dirty="0" smtClean="0"/>
                        <a:t> seconds</a:t>
                      </a:r>
                      <a:endParaRPr lang="en-AU" sz="1400" dirty="0"/>
                    </a:p>
                  </a:txBody>
                  <a:tcPr/>
                </a:tc>
              </a:tr>
              <a:tr h="282864">
                <a:tc>
                  <a:txBody>
                    <a:bodyPr/>
                    <a:lstStyle/>
                    <a:p>
                      <a:pPr algn="ctr"/>
                      <a:r>
                        <a:rPr lang="en-AU" sz="1400" dirty="0" smtClean="0"/>
                        <a:t>Initial energy</a:t>
                      </a:r>
                      <a:endParaRPr lang="en-AU" sz="1400" dirty="0"/>
                    </a:p>
                  </a:txBody>
                  <a:tcPr/>
                </a:tc>
                <a:tc>
                  <a:txBody>
                    <a:bodyPr/>
                    <a:lstStyle/>
                    <a:p>
                      <a:pPr algn="ctr"/>
                      <a:r>
                        <a:rPr lang="en-AU" sz="1400" dirty="0" smtClean="0"/>
                        <a:t>100J</a:t>
                      </a:r>
                      <a:endParaRPr lang="en-AU" sz="1400" dirty="0"/>
                    </a:p>
                  </a:txBody>
                  <a:tcPr/>
                </a:tc>
              </a:tr>
              <a:tr h="282864">
                <a:tc>
                  <a:txBody>
                    <a:bodyPr/>
                    <a:lstStyle/>
                    <a:p>
                      <a:pPr algn="ctr"/>
                      <a:r>
                        <a:rPr lang="en-AU" sz="1400" dirty="0" smtClean="0"/>
                        <a:t>Signal propagation speed</a:t>
                      </a:r>
                      <a:endParaRPr lang="en-AU" sz="1400" dirty="0"/>
                    </a:p>
                  </a:txBody>
                  <a:tcPr/>
                </a:tc>
                <a:tc>
                  <a:txBody>
                    <a:bodyPr/>
                    <a:lstStyle/>
                    <a:p>
                      <a:pPr algn="ctr"/>
                      <a:r>
                        <a:rPr lang="en-AU" sz="1400" dirty="0" smtClean="0"/>
                        <a:t>1500m/s</a:t>
                      </a:r>
                      <a:endParaRPr lang="en-AU" sz="1400" dirty="0"/>
                    </a:p>
                  </a:txBody>
                  <a:tcPr/>
                </a:tc>
              </a:tr>
            </a:tbl>
          </a:graphicData>
        </a:graphic>
      </p:graphicFrame>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45</a:t>
            </a:fld>
            <a:endParaRPr lang="en-AU"/>
          </a:p>
        </p:txBody>
      </p:sp>
      <p:sp>
        <p:nvSpPr>
          <p:cNvPr id="7" name="Date Placeholder 6"/>
          <p:cNvSpPr>
            <a:spLocks noGrp="1"/>
          </p:cNvSpPr>
          <p:nvPr>
            <p:ph type="dt" sz="half" idx="10"/>
          </p:nvPr>
        </p:nvSpPr>
        <p:spPr/>
        <p:txBody>
          <a:bodyPr/>
          <a:lstStyle/>
          <a:p>
            <a:fld id="{F5322367-C6B8-4A52-9EE1-C7A7CC3E2DF5}" type="datetime1">
              <a:rPr lang="en-AU" smtClean="0"/>
              <a:pPr/>
              <a:t>16/10/2016</a:t>
            </a:fld>
            <a:endParaRPr lang="en-AU"/>
          </a:p>
        </p:txBody>
      </p:sp>
      <p:sp>
        <p:nvSpPr>
          <p:cNvPr id="8" name="TextBox 6"/>
          <p:cNvSpPr txBox="1">
            <a:spLocks noChangeArrowheads="1"/>
          </p:cNvSpPr>
          <p:nvPr/>
        </p:nvSpPr>
        <p:spPr bwMode="auto">
          <a:xfrm>
            <a:off x="533400" y="6019800"/>
            <a:ext cx="664001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b="1" dirty="0" smtClean="0">
                <a:latin typeface="Times New Roman" pitchFamily="18" charset="0"/>
                <a:cs typeface="Times New Roman" pitchFamily="18" charset="0"/>
              </a:rPr>
              <a:t>  Used OMNET++ for simulating the network model and our method ETRACK</a:t>
            </a:r>
            <a:endParaRPr lang="en-US" alt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5121026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Experimental Results</a:t>
            </a:r>
            <a:endParaRPr lang="en-AU" dirty="0"/>
          </a:p>
        </p:txBody>
      </p:sp>
      <p:sp>
        <p:nvSpPr>
          <p:cNvPr id="4" name="TextBox 6"/>
          <p:cNvSpPr txBox="1">
            <a:spLocks noChangeArrowheads="1"/>
          </p:cNvSpPr>
          <p:nvPr/>
        </p:nvSpPr>
        <p:spPr bwMode="auto">
          <a:xfrm>
            <a:off x="381000" y="5638800"/>
            <a:ext cx="59436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b="1" dirty="0" smtClean="0">
                <a:latin typeface="Times New Roman" pitchFamily="18" charset="0"/>
                <a:cs typeface="Times New Roman" pitchFamily="18" charset="0"/>
              </a:rPr>
              <a:t> </a:t>
            </a:r>
            <a:r>
              <a:rPr lang="en-US" b="1" dirty="0" smtClean="0"/>
              <a:t>Comparison on the basis of the residual energy of the network.</a:t>
            </a:r>
          </a:p>
          <a:p>
            <a:pPr algn="ctr" eaLnBrk="1" hangingPunct="1"/>
            <a:endParaRPr lang="en-US" altLang="en-US" b="1"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752600"/>
            <a:ext cx="5562600" cy="3629025"/>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12th IEEE International Conference on WiMob 2016</a:t>
            </a:r>
            <a:endParaRPr lang="en-AU"/>
          </a:p>
        </p:txBody>
      </p:sp>
      <p:sp>
        <p:nvSpPr>
          <p:cNvPr id="7" name="Slide Number Placeholder 6"/>
          <p:cNvSpPr>
            <a:spLocks noGrp="1"/>
          </p:cNvSpPr>
          <p:nvPr>
            <p:ph type="sldNum" sz="quarter" idx="12"/>
          </p:nvPr>
        </p:nvSpPr>
        <p:spPr/>
        <p:txBody>
          <a:bodyPr/>
          <a:lstStyle/>
          <a:p>
            <a:fld id="{B22A2960-2C16-4AC4-BD1D-EB9F791383E4}" type="slidenum">
              <a:rPr lang="en-AU" smtClean="0"/>
              <a:pPr/>
              <a:t>46</a:t>
            </a:fld>
            <a:endParaRPr lang="en-AU"/>
          </a:p>
        </p:txBody>
      </p:sp>
      <p:sp>
        <p:nvSpPr>
          <p:cNvPr id="8" name="Date Placeholder 7"/>
          <p:cNvSpPr>
            <a:spLocks noGrp="1"/>
          </p:cNvSpPr>
          <p:nvPr>
            <p:ph type="dt" sz="half" idx="10"/>
          </p:nvPr>
        </p:nvSpPr>
        <p:spPr/>
        <p:txBody>
          <a:bodyPr/>
          <a:lstStyle/>
          <a:p>
            <a:fld id="{3B049C83-FEE4-4EAE-9BC9-32B18F2DD87B}" type="datetime1">
              <a:rPr lang="en-AU" smtClean="0"/>
              <a:pPr/>
              <a:t>16/10/2016</a:t>
            </a:fld>
            <a:endParaRPr lang="en-AU"/>
          </a:p>
        </p:txBody>
      </p:sp>
      <p:sp>
        <p:nvSpPr>
          <p:cNvPr id="9" name="Rectangle 8"/>
          <p:cNvSpPr/>
          <p:nvPr/>
        </p:nvSpPr>
        <p:spPr>
          <a:xfrm flipH="1">
            <a:off x="6172200" y="2286000"/>
            <a:ext cx="2590800" cy="1200329"/>
          </a:xfrm>
          <a:prstGeom prst="rect">
            <a:avLst/>
          </a:prstGeom>
        </p:spPr>
        <p:txBody>
          <a:bodyPr wrap="square">
            <a:spAutoFit/>
          </a:bodyPr>
          <a:lstStyle/>
          <a:p>
            <a:pPr>
              <a:buFont typeface="Arial" pitchFamily="34" charset="0"/>
              <a:buChar char="•"/>
            </a:pPr>
            <a:r>
              <a:rPr lang="en-US" b="1" dirty="0" smtClean="0"/>
              <a:t>ETRACK has less energy consumption since only four are used for tracking.</a:t>
            </a:r>
            <a:endParaRPr lang="en-US" dirty="0"/>
          </a:p>
        </p:txBody>
      </p:sp>
    </p:spTree>
    <p:extLst>
      <p:ext uri="{BB962C8B-B14F-4D97-AF65-F5344CB8AC3E}">
        <p14:creationId xmlns="" xmlns:p14="http://schemas.microsoft.com/office/powerpoint/2010/main" val="29985581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Experimental Results (Contd.)</a:t>
            </a:r>
          </a:p>
        </p:txBody>
      </p:sp>
      <p:pic>
        <p:nvPicPr>
          <p:cNvPr id="5"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524000"/>
            <a:ext cx="5181600" cy="33956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6"/>
          <p:cNvSpPr txBox="1">
            <a:spLocks noChangeArrowheads="1"/>
          </p:cNvSpPr>
          <p:nvPr/>
        </p:nvSpPr>
        <p:spPr bwMode="auto">
          <a:xfrm>
            <a:off x="533400" y="5334000"/>
            <a:ext cx="664001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b="1" dirty="0" smtClean="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Comparison on the basis of the number of the dead nodes</a:t>
            </a:r>
            <a:endParaRPr lang="en-US" altLang="en-US" b="1"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12th IEEE International Conference on WiMob 2016</a:t>
            </a:r>
            <a:endParaRPr lang="en-AU"/>
          </a:p>
        </p:txBody>
      </p:sp>
      <p:sp>
        <p:nvSpPr>
          <p:cNvPr id="8" name="Slide Number Placeholder 7"/>
          <p:cNvSpPr>
            <a:spLocks noGrp="1"/>
          </p:cNvSpPr>
          <p:nvPr>
            <p:ph type="sldNum" sz="quarter" idx="12"/>
          </p:nvPr>
        </p:nvSpPr>
        <p:spPr/>
        <p:txBody>
          <a:bodyPr/>
          <a:lstStyle/>
          <a:p>
            <a:fld id="{B22A2960-2C16-4AC4-BD1D-EB9F791383E4}" type="slidenum">
              <a:rPr lang="en-AU" smtClean="0"/>
              <a:pPr/>
              <a:t>47</a:t>
            </a:fld>
            <a:endParaRPr lang="en-AU"/>
          </a:p>
        </p:txBody>
      </p:sp>
      <p:sp>
        <p:nvSpPr>
          <p:cNvPr id="9" name="Date Placeholder 8"/>
          <p:cNvSpPr>
            <a:spLocks noGrp="1"/>
          </p:cNvSpPr>
          <p:nvPr>
            <p:ph type="dt" sz="half" idx="10"/>
          </p:nvPr>
        </p:nvSpPr>
        <p:spPr/>
        <p:txBody>
          <a:bodyPr/>
          <a:lstStyle/>
          <a:p>
            <a:fld id="{10D4193A-9AAA-4C9D-B18E-489C8CF8EC52}" type="datetime1">
              <a:rPr lang="en-AU" smtClean="0"/>
              <a:pPr/>
              <a:t>16/10/2016</a:t>
            </a:fld>
            <a:endParaRPr lang="en-AU"/>
          </a:p>
        </p:txBody>
      </p:sp>
      <p:sp>
        <p:nvSpPr>
          <p:cNvPr id="10" name="Rectangle 9"/>
          <p:cNvSpPr/>
          <p:nvPr/>
        </p:nvSpPr>
        <p:spPr>
          <a:xfrm flipH="1">
            <a:off x="6172200" y="2286000"/>
            <a:ext cx="2590800" cy="1477328"/>
          </a:xfrm>
          <a:prstGeom prst="rect">
            <a:avLst/>
          </a:prstGeom>
        </p:spPr>
        <p:txBody>
          <a:bodyPr wrap="square">
            <a:spAutoFit/>
          </a:bodyPr>
          <a:lstStyle/>
          <a:p>
            <a:pPr>
              <a:buFont typeface="Arial" pitchFamily="34" charset="0"/>
              <a:buChar char="•"/>
            </a:pPr>
            <a:r>
              <a:rPr lang="en-US" b="1" dirty="0" smtClean="0"/>
              <a:t>ETRACK has less number of dead nodes since less nodes are used in tracking.</a:t>
            </a:r>
            <a:endParaRPr lang="en-US" dirty="0"/>
          </a:p>
        </p:txBody>
      </p:sp>
    </p:spTree>
    <p:extLst>
      <p:ext uri="{BB962C8B-B14F-4D97-AF65-F5344CB8AC3E}">
        <p14:creationId xmlns="" xmlns:p14="http://schemas.microsoft.com/office/powerpoint/2010/main" val="2874107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Experimental Results (Contd.)</a:t>
            </a:r>
          </a:p>
        </p:txBody>
      </p:sp>
      <p:pic>
        <p:nvPicPr>
          <p:cNvPr id="5"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524000"/>
            <a:ext cx="5610225" cy="398621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6"/>
          <p:cNvSpPr txBox="1">
            <a:spLocks noChangeArrowheads="1"/>
          </p:cNvSpPr>
          <p:nvPr/>
        </p:nvSpPr>
        <p:spPr bwMode="auto">
          <a:xfrm>
            <a:off x="457200" y="5791200"/>
            <a:ext cx="6248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b="1" dirty="0" smtClean="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Target </a:t>
            </a:r>
            <a:r>
              <a:rPr lang="en-US" altLang="en-US" b="1" dirty="0" smtClean="0">
                <a:latin typeface="Times New Roman" pitchFamily="18" charset="0"/>
                <a:cs typeface="Times New Roman" pitchFamily="18" charset="0"/>
              </a:rPr>
              <a:t>trajectory comparison</a:t>
            </a:r>
            <a:endParaRPr lang="en-US" altLang="en-US" b="1"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12th IEEE International Conference on WiMob 2016</a:t>
            </a:r>
            <a:endParaRPr lang="en-AU"/>
          </a:p>
        </p:txBody>
      </p:sp>
      <p:sp>
        <p:nvSpPr>
          <p:cNvPr id="8" name="Slide Number Placeholder 7"/>
          <p:cNvSpPr>
            <a:spLocks noGrp="1"/>
          </p:cNvSpPr>
          <p:nvPr>
            <p:ph type="sldNum" sz="quarter" idx="12"/>
          </p:nvPr>
        </p:nvSpPr>
        <p:spPr/>
        <p:txBody>
          <a:bodyPr/>
          <a:lstStyle/>
          <a:p>
            <a:fld id="{B22A2960-2C16-4AC4-BD1D-EB9F791383E4}" type="slidenum">
              <a:rPr lang="en-AU" smtClean="0"/>
              <a:pPr/>
              <a:t>48</a:t>
            </a:fld>
            <a:endParaRPr lang="en-AU"/>
          </a:p>
        </p:txBody>
      </p:sp>
      <p:sp>
        <p:nvSpPr>
          <p:cNvPr id="9" name="Date Placeholder 8"/>
          <p:cNvSpPr>
            <a:spLocks noGrp="1"/>
          </p:cNvSpPr>
          <p:nvPr>
            <p:ph type="dt" sz="half" idx="10"/>
          </p:nvPr>
        </p:nvSpPr>
        <p:spPr/>
        <p:txBody>
          <a:bodyPr/>
          <a:lstStyle/>
          <a:p>
            <a:fld id="{16EF9F91-D555-4DC2-83DA-C0096026F207}" type="datetime1">
              <a:rPr lang="en-AU" smtClean="0"/>
              <a:pPr/>
              <a:t>16/10/2016</a:t>
            </a:fld>
            <a:endParaRPr lang="en-AU"/>
          </a:p>
        </p:txBody>
      </p:sp>
      <p:sp>
        <p:nvSpPr>
          <p:cNvPr id="10" name="Rectangle 9"/>
          <p:cNvSpPr/>
          <p:nvPr/>
        </p:nvSpPr>
        <p:spPr>
          <a:xfrm flipH="1">
            <a:off x="6172200" y="2286000"/>
            <a:ext cx="2590800" cy="923330"/>
          </a:xfrm>
          <a:prstGeom prst="rect">
            <a:avLst/>
          </a:prstGeom>
        </p:spPr>
        <p:txBody>
          <a:bodyPr wrap="square">
            <a:spAutoFit/>
          </a:bodyPr>
          <a:lstStyle/>
          <a:p>
            <a:pPr>
              <a:buFont typeface="Arial" pitchFamily="34" charset="0"/>
              <a:buChar char="•"/>
            </a:pPr>
            <a:r>
              <a:rPr lang="en-US" b="1" dirty="0" smtClean="0"/>
              <a:t>ETRACK matches better since less nodes are dying out.</a:t>
            </a:r>
            <a:endParaRPr lang="en-US" dirty="0"/>
          </a:p>
        </p:txBody>
      </p:sp>
    </p:spTree>
    <p:extLst>
      <p:ext uri="{BB962C8B-B14F-4D97-AF65-F5344CB8AC3E}">
        <p14:creationId xmlns="" xmlns:p14="http://schemas.microsoft.com/office/powerpoint/2010/main" val="62188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Experimental Results (Contd.)</a:t>
            </a:r>
          </a:p>
        </p:txBody>
      </p:sp>
      <p:sp>
        <p:nvSpPr>
          <p:cNvPr id="6" name="TextBox 6"/>
          <p:cNvSpPr txBox="1">
            <a:spLocks noChangeArrowheads="1"/>
          </p:cNvSpPr>
          <p:nvPr/>
        </p:nvSpPr>
        <p:spPr bwMode="auto">
          <a:xfrm>
            <a:off x="304800" y="5562600"/>
            <a:ext cx="6248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smtClean="0"/>
              <a:t>Root Mean Square Error comparison</a:t>
            </a:r>
          </a:p>
          <a:p>
            <a:pPr algn="ctr" eaLnBrk="1" hangingPunct="1"/>
            <a:endParaRPr lang="en-US" altLang="en-US" b="1"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12th IEEE International Conference on WiMob 2016</a:t>
            </a:r>
            <a:endParaRPr lang="en-AU"/>
          </a:p>
        </p:txBody>
      </p:sp>
      <p:sp>
        <p:nvSpPr>
          <p:cNvPr id="8" name="Slide Number Placeholder 7"/>
          <p:cNvSpPr>
            <a:spLocks noGrp="1"/>
          </p:cNvSpPr>
          <p:nvPr>
            <p:ph type="sldNum" sz="quarter" idx="12"/>
          </p:nvPr>
        </p:nvSpPr>
        <p:spPr/>
        <p:txBody>
          <a:bodyPr/>
          <a:lstStyle/>
          <a:p>
            <a:fld id="{B22A2960-2C16-4AC4-BD1D-EB9F791383E4}" type="slidenum">
              <a:rPr lang="en-AU" smtClean="0"/>
              <a:pPr/>
              <a:t>49</a:t>
            </a:fld>
            <a:endParaRPr lang="en-AU"/>
          </a:p>
        </p:txBody>
      </p:sp>
      <p:sp>
        <p:nvSpPr>
          <p:cNvPr id="9" name="Date Placeholder 8"/>
          <p:cNvSpPr>
            <a:spLocks noGrp="1"/>
          </p:cNvSpPr>
          <p:nvPr>
            <p:ph type="dt" sz="half" idx="10"/>
          </p:nvPr>
        </p:nvSpPr>
        <p:spPr/>
        <p:txBody>
          <a:bodyPr/>
          <a:lstStyle/>
          <a:p>
            <a:fld id="{16EF9F91-D555-4DC2-83DA-C0096026F207}" type="datetime1">
              <a:rPr lang="en-AU" smtClean="0"/>
              <a:pPr/>
              <a:t>16/10/2016</a:t>
            </a:fld>
            <a:endParaRPr lang="en-AU"/>
          </a:p>
        </p:txBody>
      </p:sp>
      <p:pic>
        <p:nvPicPr>
          <p:cNvPr id="80898" name="Picture 2"/>
          <p:cNvPicPr>
            <a:picLocks noChangeAspect="1" noChangeArrowheads="1"/>
          </p:cNvPicPr>
          <p:nvPr/>
        </p:nvPicPr>
        <p:blipFill>
          <a:blip r:embed="rId2"/>
          <a:srcRect/>
          <a:stretch>
            <a:fillRect/>
          </a:stretch>
        </p:blipFill>
        <p:spPr bwMode="auto">
          <a:xfrm>
            <a:off x="533400" y="1524000"/>
            <a:ext cx="5172075" cy="3581400"/>
          </a:xfrm>
          <a:prstGeom prst="rect">
            <a:avLst/>
          </a:prstGeom>
          <a:noFill/>
          <a:ln w="9525">
            <a:solidFill>
              <a:schemeClr val="tx1"/>
            </a:solidFill>
            <a:miter lim="800000"/>
            <a:headEnd/>
            <a:tailEnd/>
          </a:ln>
          <a:effectLst/>
        </p:spPr>
      </p:pic>
      <p:sp>
        <p:nvSpPr>
          <p:cNvPr id="10" name="Rectangle 9"/>
          <p:cNvSpPr/>
          <p:nvPr/>
        </p:nvSpPr>
        <p:spPr>
          <a:xfrm flipH="1">
            <a:off x="6172200" y="2286000"/>
            <a:ext cx="2590800" cy="923330"/>
          </a:xfrm>
          <a:prstGeom prst="rect">
            <a:avLst/>
          </a:prstGeom>
        </p:spPr>
        <p:txBody>
          <a:bodyPr wrap="square">
            <a:spAutoFit/>
          </a:bodyPr>
          <a:lstStyle/>
          <a:p>
            <a:pPr>
              <a:buFont typeface="Arial" pitchFamily="34" charset="0"/>
              <a:buChar char="•"/>
            </a:pPr>
            <a:r>
              <a:rPr lang="en-US" b="1" dirty="0" smtClean="0"/>
              <a:t>ETRACK has less error since it is based on 3D modeling.</a:t>
            </a:r>
            <a:endParaRPr lang="en-US" dirty="0"/>
          </a:p>
        </p:txBody>
      </p:sp>
    </p:spTree>
    <p:extLst>
      <p:ext uri="{BB962C8B-B14F-4D97-AF65-F5344CB8AC3E}">
        <p14:creationId xmlns="" xmlns:p14="http://schemas.microsoft.com/office/powerpoint/2010/main" val="6218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Tracking a moving target in UWSN</a:t>
            </a:r>
            <a:endParaRPr lang="en-AU" dirty="0"/>
          </a:p>
        </p:txBody>
      </p:sp>
      <p:sp>
        <p:nvSpPr>
          <p:cNvPr id="3" name="Content Placeholder 2"/>
          <p:cNvSpPr>
            <a:spLocks noGrp="1"/>
          </p:cNvSpPr>
          <p:nvPr>
            <p:ph idx="1"/>
          </p:nvPr>
        </p:nvSpPr>
        <p:spPr>
          <a:xfrm>
            <a:off x="457200" y="1916832"/>
            <a:ext cx="8229600" cy="3888432"/>
          </a:xfrm>
        </p:spPr>
        <p:txBody>
          <a:bodyPr/>
          <a:lstStyle/>
          <a:p>
            <a:pPr algn="just">
              <a:buFont typeface="Wingdings" panose="05000000000000000000" pitchFamily="2" charset="2"/>
              <a:buChar char="Ø"/>
            </a:pPr>
            <a:r>
              <a:rPr lang="en-AU" dirty="0"/>
              <a:t> </a:t>
            </a:r>
            <a:r>
              <a:rPr lang="en-AU" dirty="0" smtClean="0"/>
              <a:t>It is a challenging task, because-</a:t>
            </a:r>
          </a:p>
          <a:p>
            <a:pPr lvl="1" algn="just">
              <a:buFont typeface="Wingdings" panose="05000000000000000000" pitchFamily="2" charset="2"/>
              <a:buChar char="Ø"/>
            </a:pPr>
            <a:r>
              <a:rPr lang="en-AU" dirty="0" smtClean="0"/>
              <a:t> Resource constraints </a:t>
            </a:r>
          </a:p>
          <a:p>
            <a:pPr lvl="2" algn="just">
              <a:buFont typeface="Wingdings" panose="05000000000000000000" pitchFamily="2" charset="2"/>
              <a:buChar char="Ø"/>
            </a:pPr>
            <a:r>
              <a:rPr lang="en-US" dirty="0" smtClean="0"/>
              <a:t>if </a:t>
            </a:r>
            <a:r>
              <a:rPr lang="en-US" dirty="0"/>
              <a:t>we want to track a target better, we </a:t>
            </a:r>
            <a:r>
              <a:rPr lang="en-US" dirty="0" smtClean="0"/>
              <a:t>have to </a:t>
            </a:r>
            <a:r>
              <a:rPr lang="en-US" dirty="0"/>
              <a:t>keep more sensors active which ultimately </a:t>
            </a:r>
            <a:r>
              <a:rPr lang="en-US" dirty="0" smtClean="0"/>
              <a:t>consumes energy</a:t>
            </a:r>
            <a:r>
              <a:rPr lang="en-US" dirty="0"/>
              <a:t>. On the contrary, if we want to save the </a:t>
            </a:r>
            <a:r>
              <a:rPr lang="en-US" dirty="0" smtClean="0"/>
              <a:t>energy of </a:t>
            </a:r>
            <a:r>
              <a:rPr lang="en-US" dirty="0"/>
              <a:t>sensors by keeping more sensors in sleep mode, </a:t>
            </a:r>
            <a:r>
              <a:rPr lang="en-US" dirty="0" smtClean="0"/>
              <a:t>it </a:t>
            </a:r>
            <a:r>
              <a:rPr lang="en-AU" dirty="0" smtClean="0"/>
              <a:t>may </a:t>
            </a:r>
            <a:r>
              <a:rPr lang="en-AU" dirty="0"/>
              <a:t>degrade tracking quality</a:t>
            </a:r>
            <a:r>
              <a:rPr lang="en-AU" dirty="0" smtClean="0"/>
              <a:t>.</a:t>
            </a:r>
          </a:p>
          <a:p>
            <a:pPr lvl="2" algn="just">
              <a:buFont typeface="Wingdings" panose="05000000000000000000" pitchFamily="2" charset="2"/>
              <a:buChar char="Ø"/>
            </a:pPr>
            <a:endParaRPr lang="en-AU" dirty="0"/>
          </a:p>
          <a:p>
            <a:pPr lvl="2" algn="just">
              <a:buFont typeface="Wingdings" panose="05000000000000000000" pitchFamily="2" charset="2"/>
              <a:buChar char="Ø"/>
            </a:pPr>
            <a:endParaRPr lang="en-AU" dirty="0" smtClean="0"/>
          </a:p>
          <a:p>
            <a:pPr>
              <a:buFont typeface="Wingdings" panose="05000000000000000000" pitchFamily="2" charset="2"/>
              <a:buChar char="Ø"/>
            </a:pPr>
            <a:r>
              <a:rPr lang="en-AU" dirty="0" smtClean="0"/>
              <a:t> </a:t>
            </a:r>
            <a:r>
              <a:rPr lang="en-AU" sz="2000" dirty="0" smtClean="0"/>
              <a:t>In this paper, we address </a:t>
            </a:r>
            <a:r>
              <a:rPr lang="en-US" sz="2000" dirty="0" smtClean="0"/>
              <a:t>this </a:t>
            </a:r>
            <a:r>
              <a:rPr lang="en-US" sz="2000" dirty="0"/>
              <a:t>challenging problem, and provide an energy </a:t>
            </a:r>
            <a:r>
              <a:rPr lang="en-US" sz="2000" dirty="0" smtClean="0"/>
              <a:t>aware </a:t>
            </a:r>
            <a:r>
              <a:rPr lang="en-AU" sz="2000" dirty="0" smtClean="0"/>
              <a:t>tracking </a:t>
            </a:r>
            <a:r>
              <a:rPr lang="en-AU" sz="2000" dirty="0"/>
              <a:t>method for UWSNs.</a:t>
            </a:r>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5</a:t>
            </a:fld>
            <a:endParaRPr lang="en-AU"/>
          </a:p>
        </p:txBody>
      </p:sp>
      <p:sp>
        <p:nvSpPr>
          <p:cNvPr id="6" name="Date Placeholder 5"/>
          <p:cNvSpPr>
            <a:spLocks noGrp="1"/>
          </p:cNvSpPr>
          <p:nvPr>
            <p:ph type="dt" sz="half" idx="10"/>
          </p:nvPr>
        </p:nvSpPr>
        <p:spPr/>
        <p:txBody>
          <a:bodyPr/>
          <a:lstStyle/>
          <a:p>
            <a:fld id="{101AD719-5F62-44E3-9A79-28B0DA381267}" type="datetime1">
              <a:rPr lang="en-AU" smtClean="0"/>
              <a:pPr/>
              <a:t>16/10/2016</a:t>
            </a:fld>
            <a:endParaRPr lang="en-AU"/>
          </a:p>
        </p:txBody>
      </p:sp>
    </p:spTree>
    <p:extLst>
      <p:ext uri="{BB962C8B-B14F-4D97-AF65-F5344CB8AC3E}">
        <p14:creationId xmlns="" xmlns:p14="http://schemas.microsoft.com/office/powerpoint/2010/main" val="47332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normAutofit/>
          </a:bodyPr>
          <a:lstStyle/>
          <a:p>
            <a:pPr algn="just">
              <a:lnSpc>
                <a:spcPct val="120000"/>
              </a:lnSpc>
              <a:buFont typeface="Wingdings" panose="05000000000000000000" pitchFamily="2" charset="2"/>
              <a:buChar char="Ø"/>
              <a:defRPr/>
            </a:pP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develop a load balanced strategy for target tracking which ensures the energy efficiency as well as the longer lifetime of the </a:t>
            </a:r>
            <a:r>
              <a:rPr lang="en-US" dirty="0" smtClean="0">
                <a:latin typeface="Times New Roman" pitchFamily="18" charset="0"/>
                <a:cs typeface="Times New Roman" pitchFamily="18" charset="0"/>
              </a:rPr>
              <a:t>UWSN.</a:t>
            </a:r>
          </a:p>
          <a:p>
            <a:pPr algn="just">
              <a:lnSpc>
                <a:spcPct val="120000"/>
              </a:lnSpc>
              <a:buFont typeface="Wingdings" panose="05000000000000000000" pitchFamily="2" charset="2"/>
              <a:buChar char="Ø"/>
              <a:defRPr/>
            </a:pPr>
            <a:endParaRPr lang="en-US" dirty="0">
              <a:latin typeface="Times New Roman" pitchFamily="18" charset="0"/>
              <a:cs typeface="Times New Roman" pitchFamily="18" charset="0"/>
            </a:endParaRPr>
          </a:p>
          <a:p>
            <a:pPr algn="just">
              <a:lnSpc>
                <a:spcPct val="120000"/>
              </a:lnSpc>
              <a:buFont typeface="Wingdings" panose="05000000000000000000" pitchFamily="2" charset="2"/>
              <a:buChar char="Ø"/>
              <a:defRPr/>
            </a:pPr>
            <a:r>
              <a:rPr lang="en-US" dirty="0" smtClean="0">
                <a:latin typeface="Times New Roman" pitchFamily="18" charset="0"/>
                <a:cs typeface="Times New Roman" pitchFamily="18" charset="0"/>
              </a:rPr>
              <a:t>Our results </a:t>
            </a:r>
            <a:r>
              <a:rPr lang="en-US" dirty="0">
                <a:latin typeface="Times New Roman" pitchFamily="18" charset="0"/>
                <a:cs typeface="Times New Roman" pitchFamily="18" charset="0"/>
              </a:rPr>
              <a:t>depict that about 36% energy is saved in our method compared to a popular tracking method in UWSNs. </a:t>
            </a:r>
            <a:endParaRPr lang="en-US" dirty="0" smtClean="0">
              <a:latin typeface="Times New Roman" pitchFamily="18" charset="0"/>
              <a:cs typeface="Times New Roman" pitchFamily="18" charset="0"/>
            </a:endParaRPr>
          </a:p>
          <a:p>
            <a:pPr algn="just">
              <a:lnSpc>
                <a:spcPct val="120000"/>
              </a:lnSpc>
              <a:buFont typeface="Wingdings" panose="05000000000000000000" pitchFamily="2" charset="2"/>
              <a:buChar char="Ø"/>
              <a:defRPr/>
            </a:pPr>
            <a:endParaRPr lang="en-US" dirty="0">
              <a:latin typeface="Times New Roman" pitchFamily="18" charset="0"/>
              <a:cs typeface="Times New Roman" pitchFamily="18" charset="0"/>
            </a:endParaRPr>
          </a:p>
          <a:p>
            <a:pPr algn="just">
              <a:lnSpc>
                <a:spcPct val="120000"/>
              </a:lnSpc>
              <a:buFont typeface="Wingdings" panose="05000000000000000000" pitchFamily="2" charset="2"/>
              <a:buChar char="Ø"/>
              <a:defRPr/>
            </a:pP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also compare the estimation of our targets position with the true target trajectory and we find that our detected trajectory matches with the true trajectory.</a:t>
            </a:r>
          </a:p>
          <a:p>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50</a:t>
            </a:fld>
            <a:endParaRPr lang="en-AU"/>
          </a:p>
        </p:txBody>
      </p:sp>
      <p:sp>
        <p:nvSpPr>
          <p:cNvPr id="6" name="Date Placeholder 5"/>
          <p:cNvSpPr>
            <a:spLocks noGrp="1"/>
          </p:cNvSpPr>
          <p:nvPr>
            <p:ph type="dt" sz="half" idx="10"/>
          </p:nvPr>
        </p:nvSpPr>
        <p:spPr/>
        <p:txBody>
          <a:bodyPr/>
          <a:lstStyle/>
          <a:p>
            <a:fld id="{7DB6D405-296D-40EF-BFB3-C18C7ED32C72}" type="datetime1">
              <a:rPr lang="en-AU" smtClean="0"/>
              <a:pPr/>
              <a:t>16/10/2016</a:t>
            </a:fld>
            <a:endParaRPr lang="en-AU"/>
          </a:p>
        </p:txBody>
      </p:sp>
    </p:spTree>
    <p:extLst>
      <p:ext uri="{BB962C8B-B14F-4D97-AF65-F5344CB8AC3E}">
        <p14:creationId xmlns="" xmlns:p14="http://schemas.microsoft.com/office/powerpoint/2010/main" val="2037064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Work</a:t>
            </a:r>
            <a:endParaRPr lang="en-AU" dirty="0"/>
          </a:p>
        </p:txBody>
      </p:sp>
      <p:sp>
        <p:nvSpPr>
          <p:cNvPr id="3" name="Content Placeholder 2"/>
          <p:cNvSpPr>
            <a:spLocks noGrp="1"/>
          </p:cNvSpPr>
          <p:nvPr>
            <p:ph idx="1"/>
          </p:nvPr>
        </p:nvSpPr>
        <p:spPr>
          <a:xfrm>
            <a:off x="457200" y="1844824"/>
            <a:ext cx="8229600" cy="3312368"/>
          </a:xfrm>
        </p:spPr>
        <p:txBody>
          <a:bodyPr/>
          <a:lstStyle/>
          <a:p>
            <a:pPr algn="just">
              <a:buFont typeface="Wingdings" panose="05000000000000000000" pitchFamily="2" charset="2"/>
              <a:buChar char="Ø"/>
              <a:defRPr/>
            </a:pPr>
            <a:r>
              <a:rPr lang="en-US" dirty="0" smtClean="0">
                <a:latin typeface="Times New Roman" pitchFamily="18" charset="0"/>
                <a:cs typeface="Times New Roman" pitchFamily="18" charset="0"/>
              </a:rPr>
              <a:t> Underwater </a:t>
            </a:r>
            <a:r>
              <a:rPr lang="en-US" dirty="0">
                <a:latin typeface="Times New Roman" pitchFamily="18" charset="0"/>
                <a:cs typeface="Times New Roman" pitchFamily="18" charset="0"/>
              </a:rPr>
              <a:t>sensor networks (UWSNs), being a relatively new field in computing, still has plenty of room for further network research. The scope of our thesis also provides the direction for its exploration. </a:t>
            </a:r>
            <a:endParaRPr lang="en-US" dirty="0" smtClean="0">
              <a:latin typeface="Times New Roman" pitchFamily="18" charset="0"/>
              <a:cs typeface="Times New Roman" pitchFamily="18" charset="0"/>
            </a:endParaRPr>
          </a:p>
          <a:p>
            <a:pPr algn="just">
              <a:buFont typeface="Wingdings" panose="05000000000000000000" pitchFamily="2" charset="2"/>
              <a:buChar char="Ø"/>
              <a:defRPr/>
            </a:pPr>
            <a:endParaRPr lang="en-US" dirty="0">
              <a:latin typeface="Times New Roman" pitchFamily="18" charset="0"/>
              <a:cs typeface="Times New Roman" pitchFamily="18" charset="0"/>
            </a:endParaRPr>
          </a:p>
          <a:p>
            <a:pPr algn="just">
              <a:buFont typeface="Wingdings" panose="05000000000000000000" pitchFamily="2" charset="2"/>
              <a:buChar char="Ø"/>
              <a:defRP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would like to extend our tracking approach to multiple targets tracking problem.</a:t>
            </a:r>
          </a:p>
          <a:p>
            <a:pPr marL="274320" indent="-274320" algn="just">
              <a:buNone/>
              <a:defRPr/>
            </a:pPr>
            <a:r>
              <a:rPr lang="en-US" dirty="0">
                <a:solidFill>
                  <a:srgbClr val="002060"/>
                </a:solidFill>
              </a:rPr>
              <a:t> </a:t>
            </a:r>
          </a:p>
          <a:p>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51</a:t>
            </a:fld>
            <a:endParaRPr lang="en-AU"/>
          </a:p>
        </p:txBody>
      </p:sp>
      <p:sp>
        <p:nvSpPr>
          <p:cNvPr id="6" name="Date Placeholder 5"/>
          <p:cNvSpPr>
            <a:spLocks noGrp="1"/>
          </p:cNvSpPr>
          <p:nvPr>
            <p:ph type="dt" sz="half" idx="10"/>
          </p:nvPr>
        </p:nvSpPr>
        <p:spPr/>
        <p:txBody>
          <a:bodyPr/>
          <a:lstStyle/>
          <a:p>
            <a:fld id="{C82BA7F5-BF14-4F76-8852-78EF2DB5A0F2}" type="datetime1">
              <a:rPr lang="en-AU" smtClean="0"/>
              <a:pPr/>
              <a:t>16/10/2016</a:t>
            </a:fld>
            <a:endParaRPr lang="en-AU"/>
          </a:p>
        </p:txBody>
      </p:sp>
    </p:spTree>
    <p:extLst>
      <p:ext uri="{BB962C8B-B14F-4D97-AF65-F5344CB8AC3E}">
        <p14:creationId xmlns="" xmlns:p14="http://schemas.microsoft.com/office/powerpoint/2010/main" val="281170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a:xfrm>
            <a:off x="395536" y="1340768"/>
            <a:ext cx="8229600" cy="4781128"/>
          </a:xfrm>
        </p:spPr>
        <p:txBody>
          <a:bodyPr>
            <a:noAutofit/>
          </a:bodyPr>
          <a:lstStyle/>
          <a:p>
            <a:pPr algn="just">
              <a:buFont typeface="Wingdings 3" pitchFamily="18" charset="2"/>
              <a:buNone/>
            </a:pPr>
            <a:r>
              <a:rPr lang="en-US" altLang="en-US" sz="800" dirty="0">
                <a:latin typeface="Times New Roman" pitchFamily="18" charset="0"/>
                <a:cs typeface="Times New Roman" pitchFamily="18" charset="0"/>
              </a:rPr>
              <a:t>[1] “</a:t>
            </a:r>
            <a:r>
              <a:rPr lang="en-US" altLang="en-US" sz="800" i="1" dirty="0">
                <a:latin typeface="Times New Roman" pitchFamily="18" charset="0"/>
                <a:cs typeface="Times New Roman" pitchFamily="18" charset="0"/>
              </a:rPr>
              <a:t>\</a:t>
            </a:r>
            <a:r>
              <a:rPr lang="en-US" altLang="en-US" sz="800" i="1" dirty="0" err="1">
                <a:latin typeface="Times New Roman" pitchFamily="18" charset="0"/>
                <a:cs typeface="Times New Roman" pitchFamily="18" charset="0"/>
              </a:rPr>
              <a:t>Mixim</a:t>
            </a:r>
            <a:r>
              <a:rPr lang="en-US" altLang="en-US" sz="800" i="1" dirty="0">
                <a:latin typeface="Times New Roman" pitchFamily="18" charset="0"/>
                <a:cs typeface="Times New Roman" pitchFamily="18" charset="0"/>
              </a:rPr>
              <a:t>,” Available: http://mixim.sourceforge.net/, visited on: September </a:t>
            </a:r>
            <a:r>
              <a:rPr lang="en-US" altLang="en-US" sz="800" dirty="0">
                <a:latin typeface="Times New Roman" pitchFamily="18" charset="0"/>
                <a:cs typeface="Times New Roman" pitchFamily="18" charset="0"/>
              </a:rPr>
              <a:t>25, </a:t>
            </a:r>
            <a:r>
              <a:rPr lang="en-US" altLang="en-US" sz="800" dirty="0" smtClean="0">
                <a:latin typeface="Times New Roman" pitchFamily="18" charset="0"/>
                <a:cs typeface="Times New Roman" pitchFamily="18" charset="0"/>
              </a:rPr>
              <a:t>2016.</a:t>
            </a:r>
            <a:endParaRPr lang="en-US" altLang="en-US" sz="800" dirty="0">
              <a:latin typeface="Times New Roman" pitchFamily="18" charset="0"/>
              <a:cs typeface="Times New Roman" pitchFamily="18" charset="0"/>
            </a:endParaRPr>
          </a:p>
          <a:p>
            <a:pPr algn="just">
              <a:buFont typeface="Wingdings 3" pitchFamily="18" charset="2"/>
              <a:buNone/>
            </a:pPr>
            <a:r>
              <a:rPr lang="en-US" altLang="en-US" sz="800" dirty="0">
                <a:latin typeface="Times New Roman" pitchFamily="18" charset="0"/>
                <a:cs typeface="Times New Roman" pitchFamily="18" charset="0"/>
              </a:rPr>
              <a:t>[2] “</a:t>
            </a:r>
            <a:r>
              <a:rPr lang="en-US" altLang="en-US" sz="800" i="1" dirty="0">
                <a:latin typeface="Times New Roman" pitchFamily="18" charset="0"/>
                <a:cs typeface="Times New Roman" pitchFamily="18" charset="0"/>
              </a:rPr>
              <a:t>\</a:t>
            </a:r>
            <a:r>
              <a:rPr lang="en-US" altLang="en-US" sz="800" i="1" dirty="0" err="1">
                <a:latin typeface="Times New Roman" pitchFamily="18" charset="0"/>
                <a:cs typeface="Times New Roman" pitchFamily="18" charset="0"/>
              </a:rPr>
              <a:t>Omnet</a:t>
            </a:r>
            <a:r>
              <a:rPr lang="en-US" altLang="en-US" sz="800" i="1" dirty="0">
                <a:latin typeface="Times New Roman" pitchFamily="18" charset="0"/>
                <a:cs typeface="Times New Roman" pitchFamily="18" charset="0"/>
              </a:rPr>
              <a:t>++,” Available: http://www.omnetpp.org/, visited on: September </a:t>
            </a:r>
            <a:r>
              <a:rPr lang="en-US" altLang="en-US" sz="800" dirty="0">
                <a:latin typeface="Times New Roman" pitchFamily="18" charset="0"/>
                <a:cs typeface="Times New Roman" pitchFamily="18" charset="0"/>
              </a:rPr>
              <a:t>25, </a:t>
            </a:r>
            <a:r>
              <a:rPr lang="en-US" altLang="en-US" sz="800" dirty="0" smtClean="0">
                <a:latin typeface="Times New Roman" pitchFamily="18" charset="0"/>
                <a:cs typeface="Times New Roman" pitchFamily="18" charset="0"/>
              </a:rPr>
              <a:t>2016.</a:t>
            </a:r>
            <a:endParaRPr lang="en-US" altLang="en-US" sz="800" dirty="0">
              <a:latin typeface="Times New Roman" pitchFamily="18" charset="0"/>
              <a:cs typeface="Times New Roman" pitchFamily="18" charset="0"/>
            </a:endParaRPr>
          </a:p>
          <a:p>
            <a:pPr algn="just">
              <a:buFont typeface="Wingdings 3" pitchFamily="18" charset="2"/>
              <a:buNone/>
            </a:pPr>
            <a:r>
              <a:rPr lang="en-US" altLang="en-US" sz="800" dirty="0">
                <a:latin typeface="Times New Roman" pitchFamily="18" charset="0"/>
                <a:cs typeface="Times New Roman" pitchFamily="18" charset="0"/>
              </a:rPr>
              <a:t>[3] A. </a:t>
            </a:r>
            <a:r>
              <a:rPr lang="en-US" altLang="en-US" sz="800" dirty="0" err="1">
                <a:latin typeface="Times New Roman" pitchFamily="18" charset="0"/>
                <a:cs typeface="Times New Roman" pitchFamily="18" charset="0"/>
              </a:rPr>
              <a:t>D.Waite</a:t>
            </a:r>
            <a:r>
              <a:rPr lang="en-US" altLang="en-US" sz="800" dirty="0">
                <a:latin typeface="Times New Roman" pitchFamily="18" charset="0"/>
                <a:cs typeface="Times New Roman" pitchFamily="18" charset="0"/>
              </a:rPr>
              <a:t>,” </a:t>
            </a:r>
            <a:r>
              <a:rPr lang="en-US" altLang="en-US" sz="800" i="1" dirty="0">
                <a:latin typeface="Times New Roman" pitchFamily="18" charset="0"/>
                <a:cs typeface="Times New Roman" pitchFamily="18" charset="0"/>
              </a:rPr>
              <a:t>SONAR for Practicing Engineers,” 3rd edition, Wiley Publisher, </a:t>
            </a:r>
            <a:r>
              <a:rPr lang="en-US" altLang="en-US" sz="800" dirty="0">
                <a:latin typeface="Times New Roman" pitchFamily="18" charset="0"/>
                <a:cs typeface="Times New Roman" pitchFamily="18" charset="0"/>
              </a:rPr>
              <a:t>2001.</a:t>
            </a:r>
          </a:p>
          <a:p>
            <a:pPr algn="just">
              <a:buFont typeface="Wingdings 3" pitchFamily="18" charset="2"/>
              <a:buNone/>
            </a:pPr>
            <a:r>
              <a:rPr lang="en-US" altLang="en-US" sz="800" dirty="0">
                <a:latin typeface="Times New Roman" pitchFamily="18" charset="0"/>
                <a:cs typeface="Times New Roman" pitchFamily="18" charset="0"/>
              </a:rPr>
              <a:t>[4] B. </a:t>
            </a:r>
            <a:r>
              <a:rPr lang="en-US" altLang="en-US" sz="800" dirty="0" err="1">
                <a:latin typeface="Times New Roman" pitchFamily="18" charset="0"/>
                <a:cs typeface="Times New Roman" pitchFamily="18" charset="0"/>
              </a:rPr>
              <a:t>Scheuermann</a:t>
            </a:r>
            <a:r>
              <a:rPr lang="en-US" altLang="en-US" sz="800" dirty="0">
                <a:latin typeface="Times New Roman" pitchFamily="18" charset="0"/>
                <a:cs typeface="Times New Roman" pitchFamily="18" charset="0"/>
              </a:rPr>
              <a:t>, C. </a:t>
            </a:r>
            <a:r>
              <a:rPr lang="en-US" altLang="en-US" sz="800" dirty="0" err="1">
                <a:latin typeface="Times New Roman" pitchFamily="18" charset="0"/>
                <a:cs typeface="Times New Roman" pitchFamily="18" charset="0"/>
              </a:rPr>
              <a:t>Lochert</a:t>
            </a:r>
            <a:r>
              <a:rPr lang="en-US" altLang="en-US" sz="800" dirty="0">
                <a:latin typeface="Times New Roman" pitchFamily="18" charset="0"/>
                <a:cs typeface="Times New Roman" pitchFamily="18" charset="0"/>
              </a:rPr>
              <a:t>, M. Mauve, “</a:t>
            </a:r>
            <a:r>
              <a:rPr lang="en-US" altLang="en-US" sz="800" i="1" dirty="0">
                <a:latin typeface="Times New Roman" pitchFamily="18" charset="0"/>
                <a:cs typeface="Times New Roman" pitchFamily="18" charset="0"/>
              </a:rPr>
              <a:t>Implicit hop-by-hop congestion control in wireless </a:t>
            </a:r>
            <a:r>
              <a:rPr lang="en-US" altLang="en-US" sz="800" i="1" dirty="0" err="1">
                <a:latin typeface="Times New Roman" pitchFamily="18" charset="0"/>
                <a:cs typeface="Times New Roman" pitchFamily="18" charset="0"/>
              </a:rPr>
              <a:t>multihop</a:t>
            </a:r>
            <a:r>
              <a:rPr lang="en-US" altLang="en-US" sz="800" i="1" dirty="0">
                <a:latin typeface="Times New Roman" pitchFamily="18" charset="0"/>
                <a:cs typeface="Times New Roman" pitchFamily="18" charset="0"/>
              </a:rPr>
              <a:t> networks,” Ad Hoc Network, vol. 6, pp. 260-286, 2008.</a:t>
            </a:r>
          </a:p>
          <a:p>
            <a:pPr algn="just">
              <a:buFont typeface="Wingdings 3" pitchFamily="18" charset="2"/>
              <a:buNone/>
            </a:pPr>
            <a:r>
              <a:rPr lang="en-US" altLang="en-US" sz="800" dirty="0">
                <a:latin typeface="Times New Roman" pitchFamily="18" charset="0"/>
                <a:cs typeface="Times New Roman" pitchFamily="18" charset="0"/>
              </a:rPr>
              <a:t>[5] C. H. Yu, K. H. Lee, J. W. Choi and Y. B. </a:t>
            </a:r>
            <a:r>
              <a:rPr lang="en-US" altLang="en-US" sz="800" dirty="0" err="1">
                <a:latin typeface="Times New Roman" pitchFamily="18" charset="0"/>
                <a:cs typeface="Times New Roman" pitchFamily="18" charset="0"/>
              </a:rPr>
              <a:t>Seo</a:t>
            </a:r>
            <a:r>
              <a:rPr lang="en-US" altLang="en-US" sz="800" dirty="0">
                <a:latin typeface="Times New Roman" pitchFamily="18" charset="0"/>
                <a:cs typeface="Times New Roman" pitchFamily="18" charset="0"/>
              </a:rPr>
              <a:t>, “</a:t>
            </a:r>
            <a:r>
              <a:rPr lang="en-US" altLang="en-US" sz="800" i="1" dirty="0">
                <a:latin typeface="Times New Roman" pitchFamily="18" charset="0"/>
                <a:cs typeface="Times New Roman" pitchFamily="18" charset="0"/>
              </a:rPr>
              <a:t>Distributed Single Target Tracking in Underwater Wireless Sensor Networks,” SICE Annual Conference, </a:t>
            </a:r>
            <a:r>
              <a:rPr lang="nl-NL" altLang="en-US" sz="800" dirty="0">
                <a:latin typeface="Times New Roman" pitchFamily="18" charset="0"/>
                <a:cs typeface="Times New Roman" pitchFamily="18" charset="0"/>
              </a:rPr>
              <a:t>vol. 1, pp. 1351-1356, August 2008.</a:t>
            </a:r>
          </a:p>
          <a:p>
            <a:pPr algn="just">
              <a:buFont typeface="Wingdings 3" pitchFamily="18" charset="2"/>
              <a:buNone/>
            </a:pPr>
            <a:r>
              <a:rPr lang="en-US" altLang="en-US" sz="800" dirty="0">
                <a:latin typeface="Times New Roman" pitchFamily="18" charset="0"/>
                <a:cs typeface="Times New Roman" pitchFamily="18" charset="0"/>
              </a:rPr>
              <a:t>[6] D. </a:t>
            </a:r>
            <a:r>
              <a:rPr lang="en-US" altLang="en-US" sz="800" dirty="0" err="1">
                <a:latin typeface="Times New Roman" pitchFamily="18" charset="0"/>
                <a:cs typeface="Times New Roman" pitchFamily="18" charset="0"/>
              </a:rPr>
              <a:t>Eickstedt</a:t>
            </a:r>
            <a:r>
              <a:rPr lang="en-US" altLang="en-US" sz="800" dirty="0">
                <a:latin typeface="Times New Roman" pitchFamily="18" charset="0"/>
                <a:cs typeface="Times New Roman" pitchFamily="18" charset="0"/>
              </a:rPr>
              <a:t>, M. Benjamin, H. Schmidt, and J. Leonard, “</a:t>
            </a:r>
            <a:r>
              <a:rPr lang="en-US" altLang="en-US" sz="800" i="1" dirty="0">
                <a:latin typeface="Times New Roman" pitchFamily="18" charset="0"/>
                <a:cs typeface="Times New Roman" pitchFamily="18" charset="0"/>
              </a:rPr>
              <a:t>Adaptive tracking of underwater targets with autonomous sensor networks,” Journal of Underwater </a:t>
            </a:r>
            <a:r>
              <a:rPr lang="en-US" altLang="en-US" sz="800" dirty="0">
                <a:latin typeface="Times New Roman" pitchFamily="18" charset="0"/>
                <a:cs typeface="Times New Roman" pitchFamily="18" charset="0"/>
              </a:rPr>
              <a:t>Acoustics, vol. 56, pp. 465-495, 2006.</a:t>
            </a:r>
          </a:p>
          <a:p>
            <a:pPr algn="just">
              <a:buFont typeface="Wingdings 3" pitchFamily="18" charset="2"/>
              <a:buNone/>
            </a:pPr>
            <a:r>
              <a:rPr lang="en-US" altLang="en-US" sz="800" dirty="0">
                <a:latin typeface="Times New Roman" pitchFamily="18" charset="0"/>
                <a:cs typeface="Times New Roman" pitchFamily="18" charset="0"/>
              </a:rPr>
              <a:t>[7] D. L. </a:t>
            </a:r>
            <a:r>
              <a:rPr lang="en-US" altLang="en-US" sz="800" dirty="0" err="1">
                <a:latin typeface="Times New Roman" pitchFamily="18" charset="0"/>
                <a:cs typeface="Times New Roman" pitchFamily="18" charset="0"/>
              </a:rPr>
              <a:t>Codiga</a:t>
            </a:r>
            <a:r>
              <a:rPr lang="en-US" altLang="en-US" sz="800" dirty="0">
                <a:latin typeface="Times New Roman" pitchFamily="18" charset="0"/>
                <a:cs typeface="Times New Roman" pitchFamily="18" charset="0"/>
              </a:rPr>
              <a:t>, J.A. Rice, P.A. Baxley, “</a:t>
            </a:r>
            <a:r>
              <a:rPr lang="en-US" altLang="en-US" sz="800" i="1" dirty="0">
                <a:latin typeface="Times New Roman" pitchFamily="18" charset="0"/>
                <a:cs typeface="Times New Roman" pitchFamily="18" charset="0"/>
              </a:rPr>
              <a:t>Networked acoustic modems for </a:t>
            </a:r>
            <a:r>
              <a:rPr lang="en-US" altLang="en-US" sz="800" i="1" dirty="0" err="1">
                <a:latin typeface="Times New Roman" pitchFamily="18" charset="0"/>
                <a:cs typeface="Times New Roman" pitchFamily="18" charset="0"/>
              </a:rPr>
              <a:t>realtime</a:t>
            </a:r>
            <a:r>
              <a:rPr lang="en-US" altLang="en-US" sz="800" i="1" dirty="0">
                <a:latin typeface="Times New Roman" pitchFamily="18" charset="0"/>
                <a:cs typeface="Times New Roman" pitchFamily="18" charset="0"/>
              </a:rPr>
              <a:t> data delivery from distributed subsurface instruments in the coastal ocean: Initial system development and performance,” Journal of Atmospheric and Oceanic </a:t>
            </a:r>
            <a:r>
              <a:rPr lang="nl-NL" altLang="en-US" sz="800" dirty="0">
                <a:latin typeface="Times New Roman" pitchFamily="18" charset="0"/>
                <a:cs typeface="Times New Roman" pitchFamily="18" charset="0"/>
              </a:rPr>
              <a:t>Technology, vol. 21, pp. 331-346, 2004.</a:t>
            </a:r>
          </a:p>
          <a:p>
            <a:pPr algn="just">
              <a:buFont typeface="Wingdings 3" pitchFamily="18" charset="2"/>
              <a:buNone/>
            </a:pPr>
            <a:r>
              <a:rPr lang="en-US" altLang="en-US" sz="800" dirty="0">
                <a:latin typeface="Times New Roman" pitchFamily="18" charset="0"/>
                <a:cs typeface="Times New Roman" pitchFamily="18" charset="0"/>
              </a:rPr>
              <a:t>[8] D. </a:t>
            </a:r>
            <a:r>
              <a:rPr lang="en-US" altLang="en-US" sz="800" dirty="0" err="1">
                <a:latin typeface="Times New Roman" pitchFamily="18" charset="0"/>
                <a:cs typeface="Times New Roman" pitchFamily="18" charset="0"/>
              </a:rPr>
              <a:t>Pompili</a:t>
            </a:r>
            <a:r>
              <a:rPr lang="en-US" altLang="en-US" sz="800" dirty="0">
                <a:latin typeface="Times New Roman" pitchFamily="18" charset="0"/>
                <a:cs typeface="Times New Roman" pitchFamily="18" charset="0"/>
              </a:rPr>
              <a:t> and I. F. </a:t>
            </a:r>
            <a:r>
              <a:rPr lang="en-US" altLang="en-US" sz="800" dirty="0" err="1">
                <a:latin typeface="Times New Roman" pitchFamily="18" charset="0"/>
                <a:cs typeface="Times New Roman" pitchFamily="18" charset="0"/>
              </a:rPr>
              <a:t>Akyildiz</a:t>
            </a:r>
            <a:r>
              <a:rPr lang="en-US" altLang="en-US" sz="800" dirty="0">
                <a:latin typeface="Times New Roman" pitchFamily="18" charset="0"/>
                <a:cs typeface="Times New Roman" pitchFamily="18" charset="0"/>
              </a:rPr>
              <a:t>, “</a:t>
            </a:r>
            <a:r>
              <a:rPr lang="en-US" altLang="en-US" sz="800" i="1" dirty="0">
                <a:latin typeface="Times New Roman" pitchFamily="18" charset="0"/>
                <a:cs typeface="Times New Roman" pitchFamily="18" charset="0"/>
              </a:rPr>
              <a:t>Overview of networking protocols for underwater </a:t>
            </a:r>
            <a:r>
              <a:rPr lang="fr-FR" altLang="en-US" sz="800" i="1" dirty="0" err="1">
                <a:latin typeface="Times New Roman" pitchFamily="18" charset="0"/>
                <a:cs typeface="Times New Roman" pitchFamily="18" charset="0"/>
              </a:rPr>
              <a:t>wireless</a:t>
            </a:r>
            <a:r>
              <a:rPr lang="fr-FR" altLang="en-US" sz="800" i="1" dirty="0">
                <a:latin typeface="Times New Roman" pitchFamily="18" charset="0"/>
                <a:cs typeface="Times New Roman" pitchFamily="18" charset="0"/>
              </a:rPr>
              <a:t> communications,” IEEE Communication Magazine, vol. 47, no. 1, </a:t>
            </a:r>
            <a:r>
              <a:rPr lang="en-US" altLang="en-US" sz="800" dirty="0">
                <a:latin typeface="Times New Roman" pitchFamily="18" charset="0"/>
                <a:cs typeface="Times New Roman" pitchFamily="18" charset="0"/>
              </a:rPr>
              <a:t>pp. 97-102, 2009.</a:t>
            </a:r>
          </a:p>
          <a:p>
            <a:pPr algn="just">
              <a:buFont typeface="Wingdings 3" pitchFamily="18" charset="2"/>
              <a:buNone/>
            </a:pPr>
            <a:r>
              <a:rPr lang="en-US" altLang="en-US" sz="800" dirty="0">
                <a:latin typeface="Times New Roman" pitchFamily="18" charset="0"/>
                <a:cs typeface="Times New Roman" pitchFamily="18" charset="0"/>
              </a:rPr>
              <a:t>[9] D. </a:t>
            </a:r>
            <a:r>
              <a:rPr lang="en-US" altLang="en-US" sz="800" dirty="0" err="1">
                <a:latin typeface="Times New Roman" pitchFamily="18" charset="0"/>
                <a:cs typeface="Times New Roman" pitchFamily="18" charset="0"/>
              </a:rPr>
              <a:t>Pompili</a:t>
            </a:r>
            <a:r>
              <a:rPr lang="en-US" altLang="en-US" sz="800" dirty="0">
                <a:latin typeface="Times New Roman" pitchFamily="18" charset="0"/>
                <a:cs typeface="Times New Roman" pitchFamily="18" charset="0"/>
              </a:rPr>
              <a:t>, T. </a:t>
            </a:r>
            <a:r>
              <a:rPr lang="en-US" altLang="en-US" sz="800" dirty="0" err="1">
                <a:latin typeface="Times New Roman" pitchFamily="18" charset="0"/>
                <a:cs typeface="Times New Roman" pitchFamily="18" charset="0"/>
              </a:rPr>
              <a:t>Melodia</a:t>
            </a:r>
            <a:r>
              <a:rPr lang="en-US" altLang="en-US" sz="800" dirty="0">
                <a:latin typeface="Times New Roman" pitchFamily="18" charset="0"/>
                <a:cs typeface="Times New Roman" pitchFamily="18" charset="0"/>
              </a:rPr>
              <a:t> and I. F. </a:t>
            </a:r>
            <a:r>
              <a:rPr lang="en-US" altLang="en-US" sz="800" dirty="0" err="1">
                <a:latin typeface="Times New Roman" pitchFamily="18" charset="0"/>
                <a:cs typeface="Times New Roman" pitchFamily="18" charset="0"/>
              </a:rPr>
              <a:t>Akyildiz</a:t>
            </a:r>
            <a:r>
              <a:rPr lang="en-US" altLang="en-US" sz="800" dirty="0">
                <a:latin typeface="Times New Roman" pitchFamily="18" charset="0"/>
                <a:cs typeface="Times New Roman" pitchFamily="18" charset="0"/>
              </a:rPr>
              <a:t>, “</a:t>
            </a:r>
            <a:r>
              <a:rPr lang="en-US" altLang="en-US" sz="800" i="1" dirty="0">
                <a:latin typeface="Times New Roman" pitchFamily="18" charset="0"/>
                <a:cs typeface="Times New Roman" pitchFamily="18" charset="0"/>
              </a:rPr>
              <a:t>A CDMA-Based Medium Access Control for Underwater Acoustic Sensor Networks,” IEEE Transactions on </a:t>
            </a:r>
            <a:r>
              <a:rPr lang="en-US" altLang="en-US" sz="800" dirty="0">
                <a:latin typeface="Times New Roman" pitchFamily="18" charset="0"/>
                <a:cs typeface="Times New Roman" pitchFamily="18" charset="0"/>
              </a:rPr>
              <a:t>Wireless Communications, vol. 8, no. 4, pp. 1899-1909, 2009.</a:t>
            </a:r>
          </a:p>
          <a:p>
            <a:pPr algn="just">
              <a:buFont typeface="Wingdings 3" pitchFamily="18" charset="2"/>
              <a:buNone/>
            </a:pPr>
            <a:r>
              <a:rPr lang="en-US" altLang="en-US" sz="800" dirty="0">
                <a:latin typeface="Times New Roman" pitchFamily="18" charset="0"/>
                <a:cs typeface="Times New Roman" pitchFamily="18" charset="0"/>
              </a:rPr>
              <a:t>[10] E. Dalberg, A. </a:t>
            </a:r>
            <a:r>
              <a:rPr lang="en-US" altLang="en-US" sz="800" dirty="0" err="1">
                <a:latin typeface="Times New Roman" pitchFamily="18" charset="0"/>
                <a:cs typeface="Times New Roman" pitchFamily="18" charset="0"/>
              </a:rPr>
              <a:t>Lauberts</a:t>
            </a:r>
            <a:r>
              <a:rPr lang="en-US" altLang="en-US" sz="800" dirty="0">
                <a:latin typeface="Times New Roman" pitchFamily="18" charset="0"/>
                <a:cs typeface="Times New Roman" pitchFamily="18" charset="0"/>
              </a:rPr>
              <a:t>, R. K. </a:t>
            </a:r>
            <a:r>
              <a:rPr lang="en-US" altLang="en-US" sz="800" dirty="0" err="1">
                <a:latin typeface="Times New Roman" pitchFamily="18" charset="0"/>
                <a:cs typeface="Times New Roman" pitchFamily="18" charset="0"/>
              </a:rPr>
              <a:t>Lennartsson</a:t>
            </a:r>
            <a:r>
              <a:rPr lang="en-US" altLang="en-US" sz="800" dirty="0">
                <a:latin typeface="Times New Roman" pitchFamily="18" charset="0"/>
                <a:cs typeface="Times New Roman" pitchFamily="18" charset="0"/>
              </a:rPr>
              <a:t>, M. J. </a:t>
            </a:r>
            <a:r>
              <a:rPr lang="en-US" altLang="en-US" sz="800" dirty="0" err="1">
                <a:latin typeface="Times New Roman" pitchFamily="18" charset="0"/>
                <a:cs typeface="Times New Roman" pitchFamily="18" charset="0"/>
              </a:rPr>
              <a:t>Levonen</a:t>
            </a:r>
            <a:r>
              <a:rPr lang="en-US" altLang="en-US" sz="800" dirty="0">
                <a:latin typeface="Times New Roman" pitchFamily="18" charset="0"/>
                <a:cs typeface="Times New Roman" pitchFamily="18" charset="0"/>
              </a:rPr>
              <a:t>, and L. </a:t>
            </a:r>
            <a:r>
              <a:rPr lang="en-US" altLang="en-US" sz="800" dirty="0" err="1">
                <a:latin typeface="Times New Roman" pitchFamily="18" charset="0"/>
                <a:cs typeface="Times New Roman" pitchFamily="18" charset="0"/>
              </a:rPr>
              <a:t>Persson</a:t>
            </a:r>
            <a:r>
              <a:rPr lang="en-US" altLang="en-US" sz="800" dirty="0">
                <a:latin typeface="Times New Roman" pitchFamily="18" charset="0"/>
                <a:cs typeface="Times New Roman" pitchFamily="18" charset="0"/>
              </a:rPr>
              <a:t>, “</a:t>
            </a:r>
            <a:r>
              <a:rPr lang="en-US" altLang="en-US" sz="800" i="1" dirty="0">
                <a:latin typeface="Times New Roman" pitchFamily="18" charset="0"/>
                <a:cs typeface="Times New Roman" pitchFamily="18" charset="0"/>
              </a:rPr>
              <a:t>Underwater target tracking by means of acoustic and electromagnetic data fusion,” </a:t>
            </a:r>
            <a:r>
              <a:rPr lang="en-US" altLang="en-US" sz="800" dirty="0">
                <a:latin typeface="Times New Roman" pitchFamily="18" charset="0"/>
                <a:cs typeface="Times New Roman" pitchFamily="18" charset="0"/>
              </a:rPr>
              <a:t>in Proceedings of the 9</a:t>
            </a:r>
            <a:r>
              <a:rPr lang="en-US" altLang="en-US" sz="800" i="1" dirty="0">
                <a:latin typeface="Times New Roman" pitchFamily="18" charset="0"/>
                <a:cs typeface="Times New Roman" pitchFamily="18" charset="0"/>
              </a:rPr>
              <a:t>th International Conference on Information Fusion, </a:t>
            </a:r>
            <a:r>
              <a:rPr lang="en-US" altLang="en-US" sz="800" dirty="0">
                <a:latin typeface="Times New Roman" pitchFamily="18" charset="0"/>
                <a:cs typeface="Times New Roman" pitchFamily="18" charset="0"/>
              </a:rPr>
              <a:t>vol. 1, pp. 1-7, July 2006.</a:t>
            </a:r>
          </a:p>
          <a:p>
            <a:pPr algn="just">
              <a:buFont typeface="Wingdings 3" pitchFamily="18" charset="2"/>
              <a:buNone/>
            </a:pPr>
            <a:r>
              <a:rPr lang="en-US" altLang="en-US" sz="800" dirty="0">
                <a:latin typeface="Times New Roman" pitchFamily="18" charset="0"/>
                <a:cs typeface="Times New Roman" pitchFamily="18" charset="0"/>
              </a:rPr>
              <a:t>[11] E. </a:t>
            </a:r>
            <a:r>
              <a:rPr lang="en-US" altLang="en-US" sz="800" dirty="0" err="1">
                <a:latin typeface="Times New Roman" pitchFamily="18" charset="0"/>
                <a:cs typeface="Times New Roman" pitchFamily="18" charset="0"/>
              </a:rPr>
              <a:t>Sozer</a:t>
            </a:r>
            <a:r>
              <a:rPr lang="en-US" altLang="en-US" sz="800" dirty="0">
                <a:latin typeface="Times New Roman" pitchFamily="18" charset="0"/>
                <a:cs typeface="Times New Roman" pitchFamily="18" charset="0"/>
              </a:rPr>
              <a:t>, J. </a:t>
            </a:r>
            <a:r>
              <a:rPr lang="en-US" altLang="en-US" sz="800" dirty="0" err="1">
                <a:latin typeface="Times New Roman" pitchFamily="18" charset="0"/>
                <a:cs typeface="Times New Roman" pitchFamily="18" charset="0"/>
              </a:rPr>
              <a:t>Proakis</a:t>
            </a:r>
            <a:r>
              <a:rPr lang="en-US" altLang="en-US" sz="800" dirty="0">
                <a:latin typeface="Times New Roman" pitchFamily="18" charset="0"/>
                <a:cs typeface="Times New Roman" pitchFamily="18" charset="0"/>
              </a:rPr>
              <a:t>, M. </a:t>
            </a:r>
            <a:r>
              <a:rPr lang="en-US" altLang="en-US" sz="800" dirty="0" err="1">
                <a:latin typeface="Times New Roman" pitchFamily="18" charset="0"/>
                <a:cs typeface="Times New Roman" pitchFamily="18" charset="0"/>
              </a:rPr>
              <a:t>Stojanovic</a:t>
            </a:r>
            <a:r>
              <a:rPr lang="en-US" altLang="en-US" sz="800" dirty="0">
                <a:latin typeface="Times New Roman" pitchFamily="18" charset="0"/>
                <a:cs typeface="Times New Roman" pitchFamily="18" charset="0"/>
              </a:rPr>
              <a:t>, J. Rice, A. Benson, and M. Hatch, “</a:t>
            </a:r>
            <a:r>
              <a:rPr lang="en-US" altLang="en-US" sz="800" i="1" dirty="0">
                <a:latin typeface="Times New Roman" pitchFamily="18" charset="0"/>
                <a:cs typeface="Times New Roman" pitchFamily="18" charset="0"/>
              </a:rPr>
              <a:t>Direct sequence spread spectrum based modem for underwater acoustic communication and channel measurements,” in Proceedings of MTS/IEEE Conference Exhibition </a:t>
            </a:r>
            <a:r>
              <a:rPr lang="en-US" altLang="en-US" sz="800" dirty="0">
                <a:latin typeface="Times New Roman" pitchFamily="18" charset="0"/>
                <a:cs typeface="Times New Roman" pitchFamily="18" charset="0"/>
              </a:rPr>
              <a:t>Ocean Engineering, Science Technology (OCEANS), vol. 1, pp. 228-233, 1999.</a:t>
            </a:r>
          </a:p>
          <a:p>
            <a:pPr marL="274320" indent="-274320" algn="just">
              <a:buNone/>
              <a:defRPr/>
            </a:pPr>
            <a:r>
              <a:rPr lang="en-US" sz="800" dirty="0">
                <a:latin typeface="Times New Roman" pitchFamily="18" charset="0"/>
                <a:cs typeface="Times New Roman" pitchFamily="18" charset="0"/>
              </a:rPr>
              <a:t>[12] G. Holland, N. Vaidya, “</a:t>
            </a:r>
            <a:r>
              <a:rPr lang="en-US" sz="800" i="1" dirty="0">
                <a:latin typeface="Times New Roman" pitchFamily="18" charset="0"/>
                <a:cs typeface="Times New Roman" pitchFamily="18" charset="0"/>
              </a:rPr>
              <a:t>Analysis of TCP performance over mobile ad hoc networks,” in Proceedings of the 5th Annual ACM/IEEE International Conference </a:t>
            </a:r>
            <a:r>
              <a:rPr lang="en-US" sz="800" dirty="0">
                <a:latin typeface="Times New Roman" pitchFamily="18" charset="0"/>
                <a:cs typeface="Times New Roman" pitchFamily="18" charset="0"/>
              </a:rPr>
              <a:t>on Mobile Computing and Networking, vol. 1, pp. 219-230, 1999.</a:t>
            </a:r>
          </a:p>
          <a:p>
            <a:pPr algn="just">
              <a:buFont typeface="Wingdings 3" pitchFamily="18" charset="2"/>
              <a:buNone/>
              <a:defRPr/>
            </a:pPr>
            <a:r>
              <a:rPr lang="en-US" sz="800" dirty="0">
                <a:latin typeface="Times New Roman" pitchFamily="18" charset="0"/>
                <a:cs typeface="Times New Roman" pitchFamily="18" charset="0"/>
              </a:rPr>
              <a:t>[13] </a:t>
            </a:r>
            <a:r>
              <a:rPr lang="en-US" sz="800" dirty="0" err="1">
                <a:latin typeface="Times New Roman" pitchFamily="18" charset="0"/>
                <a:cs typeface="Times New Roman" pitchFamily="18" charset="0"/>
              </a:rPr>
              <a:t>G.Isbitiren</a:t>
            </a:r>
            <a:r>
              <a:rPr lang="en-US" sz="800" dirty="0">
                <a:latin typeface="Times New Roman" pitchFamily="18" charset="0"/>
                <a:cs typeface="Times New Roman" pitchFamily="18" charset="0"/>
              </a:rPr>
              <a:t> and O. B. Akan, “</a:t>
            </a:r>
            <a:r>
              <a:rPr lang="en-US" sz="800" i="1" dirty="0">
                <a:latin typeface="Times New Roman" pitchFamily="18" charset="0"/>
                <a:cs typeface="Times New Roman" pitchFamily="18" charset="0"/>
              </a:rPr>
              <a:t>Three-Dimensional Underwater Target Tracking with Acoustic Sensor Networks,” in Proceedings of IEEE Transactions on </a:t>
            </a:r>
            <a:r>
              <a:rPr lang="en-US" sz="800" dirty="0">
                <a:latin typeface="Times New Roman" pitchFamily="18" charset="0"/>
                <a:cs typeface="Times New Roman" pitchFamily="18" charset="0"/>
              </a:rPr>
              <a:t>Vehicular Technology, vol. 60, no. 8, pp. 3897-3906, 2011.</a:t>
            </a:r>
          </a:p>
          <a:p>
            <a:pPr algn="just">
              <a:buFont typeface="Wingdings 3" pitchFamily="18" charset="2"/>
              <a:buNone/>
              <a:defRPr/>
            </a:pPr>
            <a:r>
              <a:rPr lang="en-US" sz="800" dirty="0">
                <a:latin typeface="Times New Roman" pitchFamily="18" charset="0"/>
                <a:cs typeface="Times New Roman" pitchFamily="18" charset="0"/>
              </a:rPr>
              <a:t>[14] G. Welch and G. Bishop, “</a:t>
            </a:r>
            <a:r>
              <a:rPr lang="en-US" sz="800" i="1" dirty="0">
                <a:latin typeface="Times New Roman" pitchFamily="18" charset="0"/>
                <a:cs typeface="Times New Roman" pitchFamily="18" charset="0"/>
              </a:rPr>
              <a:t>An Introduction to the </a:t>
            </a:r>
            <a:r>
              <a:rPr lang="en-US" sz="800" i="1" dirty="0" err="1">
                <a:latin typeface="Times New Roman" pitchFamily="18" charset="0"/>
                <a:cs typeface="Times New Roman" pitchFamily="18" charset="0"/>
              </a:rPr>
              <a:t>Kalman</a:t>
            </a:r>
            <a:r>
              <a:rPr lang="en-US" sz="800" i="1" dirty="0">
                <a:latin typeface="Times New Roman" pitchFamily="18" charset="0"/>
                <a:cs typeface="Times New Roman" pitchFamily="18" charset="0"/>
              </a:rPr>
              <a:t> Filter,” </a:t>
            </a:r>
            <a:r>
              <a:rPr lang="en-US" sz="800" i="1" dirty="0" err="1">
                <a:latin typeface="Times New Roman" pitchFamily="18" charset="0"/>
                <a:cs typeface="Times New Roman" pitchFamily="18" charset="0"/>
              </a:rPr>
              <a:t>UNCChapel</a:t>
            </a:r>
            <a:r>
              <a:rPr lang="en-US" sz="800" i="1" dirty="0">
                <a:latin typeface="Times New Roman" pitchFamily="18" charset="0"/>
                <a:cs typeface="Times New Roman" pitchFamily="18" charset="0"/>
              </a:rPr>
              <a:t> </a:t>
            </a:r>
            <a:r>
              <a:rPr lang="en-US" sz="800" dirty="0">
                <a:latin typeface="Times New Roman" pitchFamily="18" charset="0"/>
                <a:cs typeface="Times New Roman" pitchFamily="18" charset="0"/>
              </a:rPr>
              <a:t>Hill, TR 95-041, July 2006.</a:t>
            </a:r>
          </a:p>
          <a:p>
            <a:pPr algn="just">
              <a:buFont typeface="Wingdings 3" pitchFamily="18" charset="2"/>
              <a:buNone/>
              <a:defRPr/>
            </a:pPr>
            <a:r>
              <a:rPr lang="en-US" sz="800" dirty="0">
                <a:latin typeface="Times New Roman" pitchFamily="18" charset="0"/>
                <a:cs typeface="Times New Roman" pitchFamily="18" charset="0"/>
              </a:rPr>
              <a:t>[15] H. Yan, ZJ Shi, J. Cui, “</a:t>
            </a:r>
            <a:r>
              <a:rPr lang="en-US" sz="800" i="1" dirty="0">
                <a:latin typeface="Times New Roman" pitchFamily="18" charset="0"/>
                <a:cs typeface="Times New Roman" pitchFamily="18" charset="0"/>
              </a:rPr>
              <a:t>DBR: depth-based routing for underwater sensor networks,” </a:t>
            </a:r>
            <a:r>
              <a:rPr lang="en-US" sz="800" dirty="0">
                <a:latin typeface="Times New Roman" pitchFamily="18" charset="0"/>
                <a:cs typeface="Times New Roman" pitchFamily="18" charset="0"/>
              </a:rPr>
              <a:t>in Proceedings of the 7</a:t>
            </a:r>
            <a:r>
              <a:rPr lang="en-US" sz="800" i="1" dirty="0">
                <a:latin typeface="Times New Roman" pitchFamily="18" charset="0"/>
                <a:cs typeface="Times New Roman" pitchFamily="18" charset="0"/>
              </a:rPr>
              <a:t>th International IFIP-TC6 Networking Conference </a:t>
            </a:r>
            <a:r>
              <a:rPr lang="en-US" sz="800" dirty="0">
                <a:latin typeface="Times New Roman" pitchFamily="18" charset="0"/>
                <a:cs typeface="Times New Roman" pitchFamily="18" charset="0"/>
              </a:rPr>
              <a:t>on </a:t>
            </a:r>
            <a:r>
              <a:rPr lang="en-US" sz="800" dirty="0" err="1">
                <a:latin typeface="Times New Roman" pitchFamily="18" charset="0"/>
                <a:cs typeface="Times New Roman" pitchFamily="18" charset="0"/>
              </a:rPr>
              <a:t>Adhoc</a:t>
            </a:r>
            <a:r>
              <a:rPr lang="en-US" sz="800" dirty="0">
                <a:latin typeface="Times New Roman" pitchFamily="18" charset="0"/>
                <a:cs typeface="Times New Roman" pitchFamily="18" charset="0"/>
              </a:rPr>
              <a:t> and Sensor Networks, vol. 1, pp. 72-86, 2008.</a:t>
            </a:r>
          </a:p>
          <a:p>
            <a:pPr algn="just">
              <a:buFont typeface="Wingdings 3" pitchFamily="18" charset="2"/>
              <a:buNone/>
              <a:defRPr/>
            </a:pPr>
            <a:r>
              <a:rPr lang="en-US" sz="800" dirty="0">
                <a:latin typeface="Times New Roman" pitchFamily="18" charset="0"/>
                <a:cs typeface="Times New Roman" pitchFamily="18" charset="0"/>
              </a:rPr>
              <a:t>[16] I. F. </a:t>
            </a:r>
            <a:r>
              <a:rPr lang="en-US" sz="800" dirty="0" err="1">
                <a:latin typeface="Times New Roman" pitchFamily="18" charset="0"/>
                <a:cs typeface="Times New Roman" pitchFamily="18" charset="0"/>
              </a:rPr>
              <a:t>Akyildiz</a:t>
            </a:r>
            <a:r>
              <a:rPr lang="en-US" sz="800" dirty="0">
                <a:latin typeface="Times New Roman" pitchFamily="18" charset="0"/>
                <a:cs typeface="Times New Roman" pitchFamily="18" charset="0"/>
              </a:rPr>
              <a:t>, D. </a:t>
            </a:r>
            <a:r>
              <a:rPr lang="en-US" sz="800" dirty="0" err="1">
                <a:latin typeface="Times New Roman" pitchFamily="18" charset="0"/>
                <a:cs typeface="Times New Roman" pitchFamily="18" charset="0"/>
              </a:rPr>
              <a:t>Pompili</a:t>
            </a:r>
            <a:r>
              <a:rPr lang="en-US" sz="800" dirty="0">
                <a:latin typeface="Times New Roman" pitchFamily="18" charset="0"/>
                <a:cs typeface="Times New Roman" pitchFamily="18" charset="0"/>
              </a:rPr>
              <a:t>, and T. </a:t>
            </a:r>
            <a:r>
              <a:rPr lang="en-US" sz="800" dirty="0" err="1">
                <a:latin typeface="Times New Roman" pitchFamily="18" charset="0"/>
                <a:cs typeface="Times New Roman" pitchFamily="18" charset="0"/>
              </a:rPr>
              <a:t>Melodia</a:t>
            </a:r>
            <a:r>
              <a:rPr lang="en-US" sz="800" dirty="0">
                <a:latin typeface="Times New Roman" pitchFamily="18" charset="0"/>
                <a:cs typeface="Times New Roman" pitchFamily="18" charset="0"/>
              </a:rPr>
              <a:t>, “</a:t>
            </a:r>
            <a:r>
              <a:rPr lang="en-US" sz="800" i="1" dirty="0">
                <a:latin typeface="Times New Roman" pitchFamily="18" charset="0"/>
                <a:cs typeface="Times New Roman" pitchFamily="18" charset="0"/>
              </a:rPr>
              <a:t>Challenges for Efficient Communication in Underwater Acoustic Sensor Networks,” ACM SIGBED Review - </a:t>
            </a:r>
            <a:r>
              <a:rPr lang="en-US" sz="800" dirty="0">
                <a:latin typeface="Times New Roman" pitchFamily="18" charset="0"/>
                <a:cs typeface="Times New Roman" pitchFamily="18" charset="0"/>
              </a:rPr>
              <a:t>Special Issue on Embedded Sensor, vol. 1, no. 2, pp. 3-8, 2004.</a:t>
            </a:r>
          </a:p>
          <a:p>
            <a:pPr algn="just">
              <a:buFont typeface="Wingdings 3" pitchFamily="18" charset="2"/>
              <a:buNone/>
              <a:defRPr/>
            </a:pPr>
            <a:r>
              <a:rPr lang="en-US" sz="800" dirty="0">
                <a:latin typeface="Times New Roman" pitchFamily="18" charset="0"/>
                <a:cs typeface="Times New Roman" pitchFamily="18" charset="0"/>
              </a:rPr>
              <a:t>[17] I. F. </a:t>
            </a:r>
            <a:r>
              <a:rPr lang="en-US" sz="800" dirty="0" err="1">
                <a:latin typeface="Times New Roman" pitchFamily="18" charset="0"/>
                <a:cs typeface="Times New Roman" pitchFamily="18" charset="0"/>
              </a:rPr>
              <a:t>Akyildiz</a:t>
            </a:r>
            <a:r>
              <a:rPr lang="en-US" sz="800" dirty="0">
                <a:latin typeface="Times New Roman" pitchFamily="18" charset="0"/>
                <a:cs typeface="Times New Roman" pitchFamily="18" charset="0"/>
              </a:rPr>
              <a:t>, W. Su, Y. </a:t>
            </a:r>
            <a:r>
              <a:rPr lang="en-US" sz="800" dirty="0" err="1">
                <a:latin typeface="Times New Roman" pitchFamily="18" charset="0"/>
                <a:cs typeface="Times New Roman" pitchFamily="18" charset="0"/>
              </a:rPr>
              <a:t>Sankarasubramanium</a:t>
            </a:r>
            <a:r>
              <a:rPr lang="en-US" sz="800" dirty="0">
                <a:latin typeface="Times New Roman" pitchFamily="18" charset="0"/>
                <a:cs typeface="Times New Roman" pitchFamily="18" charset="0"/>
              </a:rPr>
              <a:t>, and E. </a:t>
            </a:r>
            <a:r>
              <a:rPr lang="en-US" sz="800" dirty="0" err="1">
                <a:latin typeface="Times New Roman" pitchFamily="18" charset="0"/>
                <a:cs typeface="Times New Roman" pitchFamily="18" charset="0"/>
              </a:rPr>
              <a:t>Cayirci</a:t>
            </a:r>
            <a:r>
              <a:rPr lang="en-US" sz="800" dirty="0">
                <a:latin typeface="Times New Roman" pitchFamily="18" charset="0"/>
                <a:cs typeface="Times New Roman" pitchFamily="18" charset="0"/>
              </a:rPr>
              <a:t>,“</a:t>
            </a:r>
            <a:r>
              <a:rPr lang="en-US" sz="800" i="1" dirty="0">
                <a:latin typeface="Times New Roman" pitchFamily="18" charset="0"/>
                <a:cs typeface="Times New Roman" pitchFamily="18" charset="0"/>
              </a:rPr>
              <a:t>Wireless Sensor Networks: A </a:t>
            </a:r>
            <a:r>
              <a:rPr lang="en-US" sz="800" i="1" dirty="0" err="1">
                <a:latin typeface="Times New Roman" pitchFamily="18" charset="0"/>
                <a:cs typeface="Times New Roman" pitchFamily="18" charset="0"/>
              </a:rPr>
              <a:t>Survey,”Computer</a:t>
            </a:r>
            <a:r>
              <a:rPr lang="en-US" sz="800" i="1" dirty="0">
                <a:latin typeface="Times New Roman" pitchFamily="18" charset="0"/>
                <a:cs typeface="Times New Roman" pitchFamily="18" charset="0"/>
              </a:rPr>
              <a:t> Networks, vol. 38, pp. 393-422 , 2002..</a:t>
            </a:r>
          </a:p>
          <a:p>
            <a:pPr algn="just">
              <a:buFont typeface="Wingdings 3" pitchFamily="18" charset="2"/>
              <a:buNone/>
              <a:defRPr/>
            </a:pPr>
            <a:r>
              <a:rPr lang="en-US" sz="800" dirty="0">
                <a:latin typeface="Times New Roman" pitchFamily="18" charset="0"/>
                <a:cs typeface="Times New Roman" pitchFamily="18" charset="0"/>
              </a:rPr>
              <a:t>[18] I. F. </a:t>
            </a:r>
            <a:r>
              <a:rPr lang="en-US" sz="800" dirty="0" err="1">
                <a:latin typeface="Times New Roman" pitchFamily="18" charset="0"/>
                <a:cs typeface="Times New Roman" pitchFamily="18" charset="0"/>
              </a:rPr>
              <a:t>Akyildiz</a:t>
            </a:r>
            <a:r>
              <a:rPr lang="en-US" sz="800" dirty="0">
                <a:latin typeface="Times New Roman" pitchFamily="18" charset="0"/>
                <a:cs typeface="Times New Roman" pitchFamily="18" charset="0"/>
              </a:rPr>
              <a:t>, D. </a:t>
            </a:r>
            <a:r>
              <a:rPr lang="en-US" sz="800" dirty="0" err="1">
                <a:latin typeface="Times New Roman" pitchFamily="18" charset="0"/>
                <a:cs typeface="Times New Roman" pitchFamily="18" charset="0"/>
              </a:rPr>
              <a:t>Pompili</a:t>
            </a:r>
            <a:r>
              <a:rPr lang="en-US" sz="800" dirty="0">
                <a:latin typeface="Times New Roman" pitchFamily="18" charset="0"/>
                <a:cs typeface="Times New Roman" pitchFamily="18" charset="0"/>
              </a:rPr>
              <a:t>, T. </a:t>
            </a:r>
            <a:r>
              <a:rPr lang="en-US" sz="800" dirty="0" err="1">
                <a:latin typeface="Times New Roman" pitchFamily="18" charset="0"/>
                <a:cs typeface="Times New Roman" pitchFamily="18" charset="0"/>
              </a:rPr>
              <a:t>Melodia</a:t>
            </a:r>
            <a:r>
              <a:rPr lang="en-US" sz="800" dirty="0">
                <a:latin typeface="Times New Roman" pitchFamily="18" charset="0"/>
                <a:cs typeface="Times New Roman" pitchFamily="18" charset="0"/>
              </a:rPr>
              <a:t>,”</a:t>
            </a:r>
            <a:r>
              <a:rPr lang="en-US" sz="800" i="1" dirty="0">
                <a:latin typeface="Times New Roman" pitchFamily="18" charset="0"/>
                <a:cs typeface="Times New Roman" pitchFamily="18" charset="0"/>
              </a:rPr>
              <a:t>Underwater Acoustic Sensor Network: Research Challenges,” Ad Hoc Networks (Elsevier), vol. 3, no. 4, pp. 257-279, </a:t>
            </a:r>
            <a:r>
              <a:rPr lang="en-US" sz="800" dirty="0">
                <a:latin typeface="Times New Roman" pitchFamily="18" charset="0"/>
                <a:cs typeface="Times New Roman" pitchFamily="18" charset="0"/>
              </a:rPr>
              <a:t>2005.</a:t>
            </a:r>
          </a:p>
          <a:p>
            <a:pPr algn="just">
              <a:buFont typeface="Wingdings 3" pitchFamily="18" charset="2"/>
              <a:buNone/>
              <a:defRPr/>
            </a:pPr>
            <a:r>
              <a:rPr lang="en-US" sz="800" dirty="0">
                <a:latin typeface="Times New Roman" pitchFamily="18" charset="0"/>
                <a:cs typeface="Times New Roman" pitchFamily="18" charset="0"/>
              </a:rPr>
              <a:t>[19] L. </a:t>
            </a:r>
            <a:r>
              <a:rPr lang="en-US" sz="800" dirty="0" err="1">
                <a:latin typeface="Times New Roman" pitchFamily="18" charset="0"/>
                <a:cs typeface="Times New Roman" pitchFamily="18" charset="0"/>
              </a:rPr>
              <a:t>Arienzo</a:t>
            </a:r>
            <a:r>
              <a:rPr lang="en-US" sz="800" dirty="0">
                <a:latin typeface="Times New Roman" pitchFamily="18" charset="0"/>
                <a:cs typeface="Times New Roman" pitchFamily="18" charset="0"/>
              </a:rPr>
              <a:t> , and M. </a:t>
            </a:r>
            <a:r>
              <a:rPr lang="en-US" sz="800" dirty="0" err="1">
                <a:latin typeface="Times New Roman" pitchFamily="18" charset="0"/>
                <a:cs typeface="Times New Roman" pitchFamily="18" charset="0"/>
              </a:rPr>
              <a:t>Longo,“</a:t>
            </a:r>
            <a:r>
              <a:rPr lang="en-US" sz="800" i="1" dirty="0" err="1">
                <a:latin typeface="Times New Roman" pitchFamily="18" charset="0"/>
                <a:cs typeface="Times New Roman" pitchFamily="18" charset="0"/>
              </a:rPr>
              <a:t>An</a:t>
            </a:r>
            <a:r>
              <a:rPr lang="en-US" sz="800" i="1" dirty="0">
                <a:latin typeface="Times New Roman" pitchFamily="18" charset="0"/>
                <a:cs typeface="Times New Roman" pitchFamily="18" charset="0"/>
              </a:rPr>
              <a:t> Energy Efficient Strategy for Target Tracking through Wireless Sensor </a:t>
            </a:r>
            <a:r>
              <a:rPr lang="en-US" sz="800" i="1" dirty="0" err="1">
                <a:latin typeface="Times New Roman" pitchFamily="18" charset="0"/>
                <a:cs typeface="Times New Roman" pitchFamily="18" charset="0"/>
              </a:rPr>
              <a:t>Netwoks</a:t>
            </a:r>
            <a:r>
              <a:rPr lang="en-US" sz="800" i="1" dirty="0">
                <a:latin typeface="Times New Roman" pitchFamily="18" charset="0"/>
                <a:cs typeface="Times New Roman" pitchFamily="18" charset="0"/>
              </a:rPr>
              <a:t>,” GTTI, vol. 1, pp. 1-8, 2008.</a:t>
            </a:r>
          </a:p>
          <a:p>
            <a:pPr algn="just">
              <a:buFont typeface="Wingdings 3" pitchFamily="18" charset="2"/>
              <a:buNone/>
              <a:defRPr/>
            </a:pPr>
            <a:r>
              <a:rPr lang="en-US" sz="800" dirty="0">
                <a:latin typeface="Times New Roman" pitchFamily="18" charset="0"/>
                <a:cs typeface="Times New Roman" pitchFamily="18" charset="0"/>
              </a:rPr>
              <a:t>[20] M. Asif, M. Rizal Arshad, and A. </a:t>
            </a:r>
            <a:r>
              <a:rPr lang="en-US" sz="800" dirty="0" err="1">
                <a:latin typeface="Times New Roman" pitchFamily="18" charset="0"/>
                <a:cs typeface="Times New Roman" pitchFamily="18" charset="0"/>
              </a:rPr>
              <a:t>Yahya</a:t>
            </a:r>
            <a:r>
              <a:rPr lang="en-US" sz="800" dirty="0">
                <a:latin typeface="Times New Roman" pitchFamily="18" charset="0"/>
                <a:cs typeface="Times New Roman" pitchFamily="18" charset="0"/>
              </a:rPr>
              <a:t>, “</a:t>
            </a:r>
            <a:r>
              <a:rPr lang="en-US" sz="800" i="1" dirty="0">
                <a:latin typeface="Times New Roman" pitchFamily="18" charset="0"/>
                <a:cs typeface="Times New Roman" pitchFamily="18" charset="0"/>
              </a:rPr>
              <a:t>An active contour for underwater target tracking and navigation,” in Proceedings of International Conference on </a:t>
            </a:r>
            <a:r>
              <a:rPr lang="en-US" sz="800" dirty="0">
                <a:latin typeface="Times New Roman" pitchFamily="18" charset="0"/>
                <a:cs typeface="Times New Roman" pitchFamily="18" charset="0"/>
              </a:rPr>
              <a:t>Man-Machine Systems, vol. 1, pp. 1-6, 2006.</a:t>
            </a:r>
          </a:p>
          <a:p>
            <a:pPr algn="just">
              <a:buFont typeface="Wingdings 3" pitchFamily="18" charset="2"/>
              <a:buNone/>
              <a:defRPr/>
            </a:pPr>
            <a:r>
              <a:rPr lang="en-US" sz="800" dirty="0">
                <a:latin typeface="Times New Roman" pitchFamily="18" charset="0"/>
                <a:cs typeface="Times New Roman" pitchFamily="18" charset="0"/>
              </a:rPr>
              <a:t>[21] M. </a:t>
            </a:r>
            <a:r>
              <a:rPr lang="en-US" sz="800" dirty="0" err="1">
                <a:latin typeface="Times New Roman" pitchFamily="18" charset="0"/>
                <a:cs typeface="Times New Roman" pitchFamily="18" charset="0"/>
              </a:rPr>
              <a:t>Ayaz</a:t>
            </a:r>
            <a:r>
              <a:rPr lang="en-US" sz="800" dirty="0">
                <a:latin typeface="Times New Roman" pitchFamily="18" charset="0"/>
                <a:cs typeface="Times New Roman" pitchFamily="18" charset="0"/>
              </a:rPr>
              <a:t>, A. Abdullah, “</a:t>
            </a:r>
            <a:r>
              <a:rPr lang="en-US" sz="800" i="1" dirty="0">
                <a:latin typeface="Times New Roman" pitchFamily="18" charset="0"/>
                <a:cs typeface="Times New Roman" pitchFamily="18" charset="0"/>
              </a:rPr>
              <a:t>Underwater Wireless Sensor Networks: Routing Issues and Future Challenges,” in Proceedings of the 7th International Conference </a:t>
            </a:r>
            <a:r>
              <a:rPr lang="en-US" sz="800" dirty="0">
                <a:latin typeface="Times New Roman" pitchFamily="18" charset="0"/>
                <a:cs typeface="Times New Roman" pitchFamily="18" charset="0"/>
              </a:rPr>
              <a:t>on Advances in Mobile Computing and Multimedia, vol. 1, pp. 370-375, 2009.</a:t>
            </a:r>
          </a:p>
          <a:p>
            <a:pPr algn="just">
              <a:buFont typeface="Wingdings 3" pitchFamily="18" charset="2"/>
              <a:buNone/>
              <a:defRPr/>
            </a:pPr>
            <a:r>
              <a:rPr lang="en-US" sz="800" dirty="0">
                <a:latin typeface="Times New Roman" pitchFamily="18" charset="0"/>
                <a:cs typeface="Times New Roman" pitchFamily="18" charset="0"/>
              </a:rPr>
              <a:t>[22] M. </a:t>
            </a:r>
            <a:r>
              <a:rPr lang="en-US" sz="800" dirty="0" err="1">
                <a:latin typeface="Times New Roman" pitchFamily="18" charset="0"/>
                <a:cs typeface="Times New Roman" pitchFamily="18" charset="0"/>
              </a:rPr>
              <a:t>Ayaz</a:t>
            </a:r>
            <a:r>
              <a:rPr lang="en-US" sz="800" dirty="0">
                <a:latin typeface="Times New Roman" pitchFamily="18" charset="0"/>
                <a:cs typeface="Times New Roman" pitchFamily="18" charset="0"/>
              </a:rPr>
              <a:t>, I. </a:t>
            </a:r>
            <a:r>
              <a:rPr lang="en-US" sz="800" dirty="0" err="1">
                <a:latin typeface="Times New Roman" pitchFamily="18" charset="0"/>
                <a:cs typeface="Times New Roman" pitchFamily="18" charset="0"/>
              </a:rPr>
              <a:t>Baig</a:t>
            </a:r>
            <a:r>
              <a:rPr lang="en-US" sz="800" dirty="0">
                <a:latin typeface="Times New Roman" pitchFamily="18" charset="0"/>
                <a:cs typeface="Times New Roman" pitchFamily="18" charset="0"/>
              </a:rPr>
              <a:t>, A. Abdullah, I. Faye, “</a:t>
            </a:r>
            <a:r>
              <a:rPr lang="en-US" sz="800" i="1" dirty="0">
                <a:latin typeface="Times New Roman" pitchFamily="18" charset="0"/>
                <a:cs typeface="Times New Roman" pitchFamily="18" charset="0"/>
              </a:rPr>
              <a:t>A survey on routing techniques in underwater wireless sensor networks,” Journal of Network and Computer Applications, </a:t>
            </a:r>
            <a:r>
              <a:rPr lang="en-US" sz="800" dirty="0">
                <a:latin typeface="Times New Roman" pitchFamily="18" charset="0"/>
                <a:cs typeface="Times New Roman" pitchFamily="18" charset="0"/>
              </a:rPr>
              <a:t>vol. 34, no.6, pp. 1908-1927, 2011.</a:t>
            </a:r>
          </a:p>
          <a:p>
            <a:pPr algn="just">
              <a:buFont typeface="Wingdings 3" pitchFamily="18" charset="2"/>
              <a:buNone/>
              <a:defRPr/>
            </a:pPr>
            <a:r>
              <a:rPr lang="en-US" sz="800" dirty="0">
                <a:latin typeface="Times New Roman" pitchFamily="18" charset="0"/>
                <a:cs typeface="Times New Roman" pitchFamily="18" charset="0"/>
              </a:rPr>
              <a:t>[23] M. </a:t>
            </a:r>
            <a:r>
              <a:rPr lang="en-US" sz="800" dirty="0" err="1">
                <a:latin typeface="Times New Roman" pitchFamily="18" charset="0"/>
                <a:cs typeface="Times New Roman" pitchFamily="18" charset="0"/>
              </a:rPr>
              <a:t>Erol</a:t>
            </a:r>
            <a:r>
              <a:rPr lang="en-US" sz="800" dirty="0">
                <a:latin typeface="Times New Roman" pitchFamily="18" charset="0"/>
                <a:cs typeface="Times New Roman" pitchFamily="18" charset="0"/>
              </a:rPr>
              <a:t>, LFM Vieira, M. </a:t>
            </a:r>
            <a:r>
              <a:rPr lang="en-US" sz="800" dirty="0" err="1">
                <a:latin typeface="Times New Roman" pitchFamily="18" charset="0"/>
                <a:cs typeface="Times New Roman" pitchFamily="18" charset="0"/>
              </a:rPr>
              <a:t>Gerla</a:t>
            </a:r>
            <a:r>
              <a:rPr lang="en-US" sz="800" dirty="0">
                <a:latin typeface="Times New Roman" pitchFamily="18" charset="0"/>
                <a:cs typeface="Times New Roman" pitchFamily="18" charset="0"/>
              </a:rPr>
              <a:t>, “</a:t>
            </a:r>
            <a:r>
              <a:rPr lang="en-US" sz="800" i="1" dirty="0">
                <a:latin typeface="Times New Roman" pitchFamily="18" charset="0"/>
                <a:cs typeface="Times New Roman" pitchFamily="18" charset="0"/>
              </a:rPr>
              <a:t>Localization with </a:t>
            </a:r>
            <a:r>
              <a:rPr lang="en-US" sz="800" i="1" dirty="0" err="1">
                <a:latin typeface="Times New Roman" pitchFamily="18" charset="0"/>
                <a:cs typeface="Times New Roman" pitchFamily="18" charset="0"/>
              </a:rPr>
              <a:t>Dive’N’Rise</a:t>
            </a:r>
            <a:r>
              <a:rPr lang="en-US" sz="800" i="1" dirty="0">
                <a:latin typeface="Times New Roman" pitchFamily="18" charset="0"/>
                <a:cs typeface="Times New Roman" pitchFamily="18" charset="0"/>
              </a:rPr>
              <a:t> (DNR) beacons for underwater acoustic sensor networks,” in Proceedings of the 2th Workshop </a:t>
            </a:r>
            <a:r>
              <a:rPr lang="en-US" sz="800" dirty="0">
                <a:latin typeface="Times New Roman" pitchFamily="18" charset="0"/>
                <a:cs typeface="Times New Roman" pitchFamily="18" charset="0"/>
              </a:rPr>
              <a:t>on Underwater Networks, vol. 1, pp. 97-100, 2007.</a:t>
            </a:r>
          </a:p>
          <a:p>
            <a:pPr algn="just">
              <a:buFont typeface="Wingdings 3" pitchFamily="18" charset="2"/>
              <a:buNone/>
              <a:defRPr/>
            </a:pPr>
            <a:r>
              <a:rPr lang="en-US" sz="800" dirty="0">
                <a:latin typeface="Times New Roman" pitchFamily="18" charset="0"/>
                <a:cs typeface="Times New Roman" pitchFamily="18" charset="0"/>
              </a:rPr>
              <a:t>[24] M. </a:t>
            </a:r>
            <a:r>
              <a:rPr lang="en-US" sz="800" dirty="0" err="1">
                <a:latin typeface="Times New Roman" pitchFamily="18" charset="0"/>
                <a:cs typeface="Times New Roman" pitchFamily="18" charset="0"/>
              </a:rPr>
              <a:t>Erol</a:t>
            </a:r>
            <a:r>
              <a:rPr lang="en-US" sz="800" dirty="0">
                <a:latin typeface="Times New Roman" pitchFamily="18" charset="0"/>
                <a:cs typeface="Times New Roman" pitchFamily="18" charset="0"/>
              </a:rPr>
              <a:t>, S. </a:t>
            </a:r>
            <a:r>
              <a:rPr lang="en-US" sz="800" dirty="0" err="1">
                <a:latin typeface="Times New Roman" pitchFamily="18" charset="0"/>
                <a:cs typeface="Times New Roman" pitchFamily="18" charset="0"/>
              </a:rPr>
              <a:t>Oktug</a:t>
            </a:r>
            <a:r>
              <a:rPr lang="en-US" sz="800" dirty="0">
                <a:latin typeface="Times New Roman" pitchFamily="18" charset="0"/>
                <a:cs typeface="Times New Roman" pitchFamily="18" charset="0"/>
              </a:rPr>
              <a:t>, “</a:t>
            </a:r>
            <a:r>
              <a:rPr lang="en-US" sz="800" i="1" dirty="0">
                <a:latin typeface="Times New Roman" pitchFamily="18" charset="0"/>
                <a:cs typeface="Times New Roman" pitchFamily="18" charset="0"/>
              </a:rPr>
              <a:t>A Localization and Routing Framework for Mobile Underwater Sensor Networks,” in Proceedings of the IEEE INFOCOM Workshops, </a:t>
            </a:r>
            <a:r>
              <a:rPr lang="nl-NL" sz="800" dirty="0">
                <a:latin typeface="Times New Roman" pitchFamily="18" charset="0"/>
                <a:cs typeface="Times New Roman" pitchFamily="18" charset="0"/>
              </a:rPr>
              <a:t>vol. 1, pp. 1-3, 2008</a:t>
            </a:r>
            <a:r>
              <a:rPr lang="nl-NL" sz="800" dirty="0" smtClean="0">
                <a:latin typeface="Times New Roman" pitchFamily="18" charset="0"/>
                <a:cs typeface="Times New Roman" pitchFamily="18" charset="0"/>
              </a:rPr>
              <a:t>.</a:t>
            </a:r>
          </a:p>
          <a:p>
            <a:pPr algn="just">
              <a:buNone/>
              <a:defRPr/>
            </a:pPr>
            <a:r>
              <a:rPr lang="nl-NL" sz="800" dirty="0" smtClean="0">
                <a:latin typeface="Times New Roman" pitchFamily="18" charset="0"/>
                <a:cs typeface="Times New Roman" pitchFamily="18" charset="0"/>
              </a:rPr>
              <a:t>[25] “</a:t>
            </a:r>
            <a:r>
              <a:rPr lang="nl-NL" sz="800" i="1" dirty="0" smtClean="0">
                <a:latin typeface="Times New Roman" pitchFamily="18" charset="0"/>
                <a:cs typeface="Times New Roman" pitchFamily="18" charset="0"/>
              </a:rPr>
              <a:t>Wireless Networks and Embedded Systems Lab</a:t>
            </a:r>
            <a:r>
              <a:rPr lang="nl-NL" sz="800" dirty="0">
                <a:latin typeface="Times New Roman" pitchFamily="18" charset="0"/>
                <a:cs typeface="Times New Roman" pitchFamily="18" charset="0"/>
              </a:rPr>
              <a:t>,” </a:t>
            </a:r>
            <a:r>
              <a:rPr lang="nl-NL" sz="800" i="1" dirty="0">
                <a:latin typeface="Times New Roman" pitchFamily="18" charset="0"/>
                <a:cs typeface="Times New Roman" pitchFamily="18" charset="0"/>
              </a:rPr>
              <a:t>Available: http://</a:t>
            </a:r>
            <a:r>
              <a:rPr lang="nl-NL" sz="800" i="1" dirty="0" smtClean="0">
                <a:latin typeface="Times New Roman" pitchFamily="18" charset="0"/>
                <a:cs typeface="Times New Roman" pitchFamily="18" charset="0"/>
              </a:rPr>
              <a:t>www.ece.neu.edu/wineslab/underwater_testbed.php</a:t>
            </a:r>
            <a:r>
              <a:rPr lang="nl-NL" sz="800" dirty="0" smtClean="0">
                <a:latin typeface="Times New Roman" pitchFamily="18" charset="0"/>
                <a:cs typeface="Times New Roman" pitchFamily="18" charset="0"/>
              </a:rPr>
              <a:t>, </a:t>
            </a:r>
            <a:r>
              <a:rPr lang="en-US" altLang="en-US" sz="800" i="1" dirty="0">
                <a:latin typeface="Times New Roman" pitchFamily="18" charset="0"/>
                <a:cs typeface="Times New Roman" pitchFamily="18" charset="0"/>
              </a:rPr>
              <a:t>visited on: September </a:t>
            </a:r>
            <a:r>
              <a:rPr lang="en-US" altLang="en-US" sz="800" dirty="0">
                <a:latin typeface="Times New Roman" pitchFamily="18" charset="0"/>
                <a:cs typeface="Times New Roman" pitchFamily="18" charset="0"/>
              </a:rPr>
              <a:t>25, 2016.</a:t>
            </a:r>
          </a:p>
          <a:p>
            <a:pPr algn="just">
              <a:buFont typeface="Wingdings 3" pitchFamily="18" charset="2"/>
              <a:buNone/>
              <a:defRPr/>
            </a:pPr>
            <a:endParaRPr lang="nl-NL" sz="800" dirty="0">
              <a:latin typeface="Times New Roman" pitchFamily="18" charset="0"/>
              <a:cs typeface="Times New Roman" pitchFamily="18" charset="0"/>
            </a:endParaRPr>
          </a:p>
          <a:p>
            <a:pPr marL="0" indent="0">
              <a:buNone/>
            </a:pPr>
            <a:endParaRPr lang="en-AU" sz="800"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52</a:t>
            </a:fld>
            <a:endParaRPr lang="en-AU"/>
          </a:p>
        </p:txBody>
      </p:sp>
      <p:sp>
        <p:nvSpPr>
          <p:cNvPr id="6" name="Date Placeholder 5"/>
          <p:cNvSpPr>
            <a:spLocks noGrp="1"/>
          </p:cNvSpPr>
          <p:nvPr>
            <p:ph type="dt" sz="half" idx="10"/>
          </p:nvPr>
        </p:nvSpPr>
        <p:spPr/>
        <p:txBody>
          <a:bodyPr/>
          <a:lstStyle/>
          <a:p>
            <a:fld id="{FD649135-363B-4A77-8915-51492FE4D80B}" type="datetime1">
              <a:rPr lang="en-AU" smtClean="0"/>
              <a:pPr/>
              <a:t>16/10/2016</a:t>
            </a:fld>
            <a:endParaRPr lang="en-AU"/>
          </a:p>
        </p:txBody>
      </p:sp>
    </p:spTree>
    <p:extLst>
      <p:ext uri="{BB962C8B-B14F-4D97-AF65-F5344CB8AC3E}">
        <p14:creationId xmlns="" xmlns:p14="http://schemas.microsoft.com/office/powerpoint/2010/main" val="16365417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smtClean="0"/>
          </a:p>
          <a:p>
            <a:pPr marL="0" indent="0">
              <a:buNone/>
            </a:pPr>
            <a:endParaRPr lang="en-AU" dirty="0"/>
          </a:p>
          <a:p>
            <a:pPr marL="0" indent="0" algn="ctr">
              <a:buNone/>
            </a:pPr>
            <a:r>
              <a:rPr lang="en-AU" sz="7200" dirty="0" smtClean="0"/>
              <a:t>THANK YOU</a:t>
            </a:r>
            <a:endParaRPr lang="en-AU" sz="7200" dirty="0"/>
          </a:p>
        </p:txBody>
      </p:sp>
      <p:sp>
        <p:nvSpPr>
          <p:cNvPr id="4" name="Date Placeholder 3"/>
          <p:cNvSpPr>
            <a:spLocks noGrp="1"/>
          </p:cNvSpPr>
          <p:nvPr>
            <p:ph type="dt" sz="half" idx="10"/>
          </p:nvPr>
        </p:nvSpPr>
        <p:spPr/>
        <p:txBody>
          <a:bodyPr/>
          <a:lstStyle/>
          <a:p>
            <a:fld id="{C6A7E2C6-2C96-4B81-84FB-037DD2F3246C}" type="datetime1">
              <a:rPr lang="en-AU" smtClean="0"/>
              <a:pPr/>
              <a:t>16/10/2016</a:t>
            </a:fld>
            <a:endParaRPr lang="en-AU"/>
          </a:p>
        </p:txBody>
      </p:sp>
      <p:sp>
        <p:nvSpPr>
          <p:cNvPr id="5" name="Footer Placeholder 4"/>
          <p:cNvSpPr>
            <a:spLocks noGrp="1"/>
          </p:cNvSpPr>
          <p:nvPr>
            <p:ph type="ftr" sz="quarter" idx="11"/>
          </p:nvPr>
        </p:nvSpPr>
        <p:spPr/>
        <p:txBody>
          <a:bodyPr/>
          <a:lstStyle/>
          <a:p>
            <a:r>
              <a:rPr lang="en-US" smtClean="0"/>
              <a:t>12th IEEE International Conference on WiMob 2016</a:t>
            </a:r>
            <a:endParaRPr lang="en-AU"/>
          </a:p>
        </p:txBody>
      </p:sp>
      <p:sp>
        <p:nvSpPr>
          <p:cNvPr id="6" name="Slide Number Placeholder 5"/>
          <p:cNvSpPr>
            <a:spLocks noGrp="1"/>
          </p:cNvSpPr>
          <p:nvPr>
            <p:ph type="sldNum" sz="quarter" idx="12"/>
          </p:nvPr>
        </p:nvSpPr>
        <p:spPr/>
        <p:txBody>
          <a:bodyPr/>
          <a:lstStyle/>
          <a:p>
            <a:fld id="{B22A2960-2C16-4AC4-BD1D-EB9F791383E4}" type="slidenum">
              <a:rPr lang="en-AU" smtClean="0"/>
              <a:pPr/>
              <a:t>53</a:t>
            </a:fld>
            <a:endParaRPr lang="en-AU"/>
          </a:p>
        </p:txBody>
      </p:sp>
    </p:spTree>
    <p:extLst>
      <p:ext uri="{BB962C8B-B14F-4D97-AF65-F5344CB8AC3E}">
        <p14:creationId xmlns="" xmlns:p14="http://schemas.microsoft.com/office/powerpoint/2010/main" val="2646212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 Motivation</a:t>
            </a:r>
            <a:endParaRPr lang="en-AU" dirty="0"/>
          </a:p>
        </p:txBody>
      </p:sp>
      <p:sp>
        <p:nvSpPr>
          <p:cNvPr id="3" name="Content Placeholder 2"/>
          <p:cNvSpPr>
            <a:spLocks noGrp="1"/>
          </p:cNvSpPr>
          <p:nvPr>
            <p:ph idx="1"/>
          </p:nvPr>
        </p:nvSpPr>
        <p:spPr>
          <a:xfrm>
            <a:off x="457200" y="1600200"/>
            <a:ext cx="8229600" cy="3412976"/>
          </a:xfrm>
        </p:spPr>
        <p:txBody>
          <a:bodyPr/>
          <a:lstStyle/>
          <a:p>
            <a:pPr algn="just">
              <a:buFont typeface="Wingdings" panose="05000000000000000000" pitchFamily="2" charset="2"/>
              <a:buChar char="Ø"/>
            </a:pPr>
            <a:r>
              <a:rPr lang="en-AU" dirty="0" smtClean="0"/>
              <a:t> The research challenges are as follows:</a:t>
            </a:r>
          </a:p>
          <a:p>
            <a:pPr lvl="1" algn="just">
              <a:buFont typeface="Wingdings" panose="05000000000000000000" pitchFamily="2" charset="2"/>
              <a:buChar char="Ø"/>
            </a:pPr>
            <a:r>
              <a:rPr lang="en-AU" dirty="0" smtClean="0"/>
              <a:t> Who </a:t>
            </a:r>
            <a:r>
              <a:rPr lang="en-AU" dirty="0"/>
              <a:t>will send </a:t>
            </a:r>
            <a:r>
              <a:rPr lang="en-AU" dirty="0" smtClean="0"/>
              <a:t>data?</a:t>
            </a:r>
          </a:p>
          <a:p>
            <a:pPr lvl="1" algn="just">
              <a:buFont typeface="Wingdings" panose="05000000000000000000" pitchFamily="2" charset="2"/>
              <a:buChar char="Ø"/>
            </a:pPr>
            <a:r>
              <a:rPr lang="en-US" dirty="0" smtClean="0"/>
              <a:t> Is </a:t>
            </a:r>
            <a:r>
              <a:rPr lang="en-US" dirty="0"/>
              <a:t>it realistic to keep all the sensors of the </a:t>
            </a:r>
            <a:r>
              <a:rPr lang="en-US" dirty="0" smtClean="0"/>
              <a:t>network </a:t>
            </a:r>
            <a:r>
              <a:rPr lang="en-AU" dirty="0" smtClean="0"/>
              <a:t>area </a:t>
            </a:r>
            <a:r>
              <a:rPr lang="en-AU" dirty="0"/>
              <a:t>always </a:t>
            </a:r>
            <a:r>
              <a:rPr lang="en-AU" dirty="0" smtClean="0"/>
              <a:t>active?</a:t>
            </a:r>
          </a:p>
          <a:p>
            <a:pPr lvl="1" algn="just">
              <a:buFont typeface="Wingdings" panose="05000000000000000000" pitchFamily="2" charset="2"/>
              <a:buChar char="Ø"/>
            </a:pPr>
            <a:r>
              <a:rPr lang="en-US" dirty="0" smtClean="0"/>
              <a:t> How </a:t>
            </a:r>
            <a:r>
              <a:rPr lang="en-US" dirty="0"/>
              <a:t>many sensors are enough to keep active </a:t>
            </a:r>
            <a:r>
              <a:rPr lang="en-US" dirty="0" smtClean="0"/>
              <a:t>for </a:t>
            </a:r>
            <a:r>
              <a:rPr lang="en-AU" dirty="0" smtClean="0"/>
              <a:t>tracking target?</a:t>
            </a:r>
          </a:p>
          <a:p>
            <a:pPr lvl="1" algn="just">
              <a:buFont typeface="Wingdings" panose="05000000000000000000" pitchFamily="2" charset="2"/>
              <a:buChar char="Ø"/>
            </a:pPr>
            <a:r>
              <a:rPr lang="en-US" dirty="0" smtClean="0"/>
              <a:t> What </a:t>
            </a:r>
            <a:r>
              <a:rPr lang="en-US" dirty="0"/>
              <a:t>should be the criteria to select those sensors </a:t>
            </a:r>
            <a:r>
              <a:rPr lang="en-US" dirty="0" smtClean="0"/>
              <a:t>who </a:t>
            </a:r>
            <a:r>
              <a:rPr lang="en-AU" dirty="0" smtClean="0"/>
              <a:t>will </a:t>
            </a:r>
            <a:r>
              <a:rPr lang="en-AU" dirty="0"/>
              <a:t>detect the </a:t>
            </a:r>
            <a:r>
              <a:rPr lang="en-AU" dirty="0" smtClean="0"/>
              <a:t>target?</a:t>
            </a:r>
          </a:p>
          <a:p>
            <a:pPr lvl="1" algn="just">
              <a:buFont typeface="Wingdings" panose="05000000000000000000" pitchFamily="2" charset="2"/>
              <a:buChar char="Ø"/>
            </a:pPr>
            <a:r>
              <a:rPr lang="en-US" dirty="0" smtClean="0"/>
              <a:t> Is </a:t>
            </a:r>
            <a:r>
              <a:rPr lang="en-US" dirty="0"/>
              <a:t>it possible to play different roles by the </a:t>
            </a:r>
            <a:r>
              <a:rPr lang="en-US" dirty="0" smtClean="0"/>
              <a:t>sensors based </a:t>
            </a:r>
            <a:r>
              <a:rPr lang="en-US" dirty="0"/>
              <a:t>on the workload so that energy </a:t>
            </a:r>
            <a:r>
              <a:rPr lang="en-US" dirty="0" smtClean="0"/>
              <a:t>consumption </a:t>
            </a:r>
            <a:r>
              <a:rPr lang="en-AU" dirty="0" smtClean="0"/>
              <a:t>can </a:t>
            </a:r>
            <a:r>
              <a:rPr lang="en-AU" dirty="0"/>
              <a:t>be minimized?</a:t>
            </a:r>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6</a:t>
            </a:fld>
            <a:endParaRPr lang="en-AU"/>
          </a:p>
        </p:txBody>
      </p:sp>
      <p:sp>
        <p:nvSpPr>
          <p:cNvPr id="6" name="Date Placeholder 5"/>
          <p:cNvSpPr>
            <a:spLocks noGrp="1"/>
          </p:cNvSpPr>
          <p:nvPr>
            <p:ph type="dt" sz="half" idx="10"/>
          </p:nvPr>
        </p:nvSpPr>
        <p:spPr/>
        <p:txBody>
          <a:bodyPr/>
          <a:lstStyle/>
          <a:p>
            <a:fld id="{C39041D9-08BA-4A56-A931-5E57DFE53F07}" type="datetime1">
              <a:rPr lang="en-AU" smtClean="0"/>
              <a:pPr/>
              <a:t>16/10/2016</a:t>
            </a:fld>
            <a:endParaRPr lang="en-AU"/>
          </a:p>
        </p:txBody>
      </p:sp>
    </p:spTree>
    <p:extLst>
      <p:ext uri="{BB962C8B-B14F-4D97-AF65-F5344CB8AC3E}">
        <p14:creationId xmlns="" xmlns:p14="http://schemas.microsoft.com/office/powerpoint/2010/main" val="1381376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Study</a:t>
            </a:r>
            <a:endParaRPr lang="en-AU" dirty="0"/>
          </a:p>
        </p:txBody>
      </p:sp>
      <p:sp>
        <p:nvSpPr>
          <p:cNvPr id="3" name="Content Placeholder 2"/>
          <p:cNvSpPr>
            <a:spLocks noGrp="1"/>
          </p:cNvSpPr>
          <p:nvPr>
            <p:ph idx="1"/>
          </p:nvPr>
        </p:nvSpPr>
        <p:spPr>
          <a:xfrm>
            <a:off x="457200" y="1600200"/>
            <a:ext cx="8229600" cy="4637112"/>
          </a:xfrm>
        </p:spPr>
        <p:txBody>
          <a:bodyPr>
            <a:normAutofit lnSpcReduction="10000"/>
          </a:bodyPr>
          <a:lstStyle/>
          <a:p>
            <a:pPr algn="just">
              <a:buFont typeface="Wingdings" panose="05000000000000000000" pitchFamily="2" charset="2"/>
              <a:buChar char="Ø"/>
            </a:pPr>
            <a:r>
              <a:rPr lang="en-US" sz="2000" dirty="0"/>
              <a:t>In 2007, Zhou et al. [31] proposed a method to estimate the location of a low visibility moving target  in an </a:t>
            </a:r>
            <a:r>
              <a:rPr lang="en-US" sz="2000" dirty="0" smtClean="0"/>
              <a:t>UWSN.</a:t>
            </a:r>
            <a:endParaRPr lang="en-US" sz="2000" dirty="0"/>
          </a:p>
          <a:p>
            <a:pPr marL="548958" lvl="1" indent="-274320" algn="just">
              <a:buFont typeface="Wingdings 3"/>
              <a:buChar char=""/>
              <a:defRPr/>
            </a:pPr>
            <a:r>
              <a:rPr lang="en-US" sz="1600" dirty="0"/>
              <a:t>This method only detects the presence of  the target</a:t>
            </a:r>
          </a:p>
          <a:p>
            <a:pPr marL="548958" lvl="1" indent="-274320" algn="just">
              <a:buFont typeface="Wingdings 3"/>
              <a:buChar char=""/>
              <a:defRPr/>
            </a:pPr>
            <a:r>
              <a:rPr lang="en-US" sz="1600" dirty="0"/>
              <a:t>Their method is not energy efficient</a:t>
            </a:r>
          </a:p>
          <a:p>
            <a:pPr marL="548958" lvl="1" indent="-274320" algn="just">
              <a:buFont typeface="Wingdings 3"/>
              <a:buChar char=""/>
              <a:defRPr/>
            </a:pPr>
            <a:r>
              <a:rPr lang="en-US" sz="1600" dirty="0"/>
              <a:t>Their method is applicable for only a low-visibility </a:t>
            </a:r>
            <a:r>
              <a:rPr lang="en-US" sz="1600" dirty="0" smtClean="0"/>
              <a:t>target</a:t>
            </a:r>
          </a:p>
          <a:p>
            <a:pPr marL="274638" lvl="1" indent="0" algn="just">
              <a:buNone/>
              <a:defRPr/>
            </a:pPr>
            <a:endParaRPr lang="en-US" sz="1600" dirty="0" smtClean="0"/>
          </a:p>
          <a:p>
            <a:pPr algn="just">
              <a:buFont typeface="Wingdings" panose="05000000000000000000" pitchFamily="2" charset="2"/>
              <a:buChar char="Ø"/>
            </a:pPr>
            <a:r>
              <a:rPr lang="en-US" sz="2000" dirty="0" smtClean="0"/>
              <a:t>In </a:t>
            </a:r>
            <a:r>
              <a:rPr lang="en-US" sz="2000" dirty="0"/>
              <a:t>2008, Chang Ho Yu et al. [5] incorporated an energy saving scheme for detecting and tracking of a moving object in an </a:t>
            </a:r>
            <a:r>
              <a:rPr lang="en-US" sz="2000" dirty="0" smtClean="0"/>
              <a:t>UWSN.</a:t>
            </a:r>
          </a:p>
          <a:p>
            <a:pPr marL="548640" lvl="1" indent="-274320" algn="just">
              <a:buFont typeface="Wingdings 3"/>
              <a:buChar char=""/>
              <a:defRPr/>
            </a:pPr>
            <a:r>
              <a:rPr lang="en-US" sz="1400" dirty="0"/>
              <a:t>They randomly select </a:t>
            </a:r>
            <a:r>
              <a:rPr lang="en-US" sz="1400" dirty="0" smtClean="0"/>
              <a:t>any sensor </a:t>
            </a:r>
            <a:r>
              <a:rPr lang="en-US" sz="1400" dirty="0"/>
              <a:t>node as computing </a:t>
            </a:r>
            <a:r>
              <a:rPr lang="en-US" sz="1400" dirty="0" smtClean="0"/>
              <a:t>node which </a:t>
            </a:r>
            <a:r>
              <a:rPr lang="en-US" sz="1400" dirty="0"/>
              <a:t>is not load balancing. </a:t>
            </a:r>
          </a:p>
          <a:p>
            <a:pPr marL="548640" lvl="1" indent="-274320" algn="just">
              <a:buNone/>
              <a:defRPr/>
            </a:pPr>
            <a:r>
              <a:rPr lang="en-US" sz="1400" dirty="0"/>
              <a:t>   </a:t>
            </a:r>
            <a:endParaRPr lang="en-US" sz="2000" dirty="0">
              <a:latin typeface="Times New Roman" pitchFamily="18" charset="0"/>
              <a:cs typeface="Times New Roman" pitchFamily="18" charset="0"/>
            </a:endParaRPr>
          </a:p>
          <a:p>
            <a:pPr algn="just">
              <a:buFont typeface="Wingdings" panose="05000000000000000000" pitchFamily="2" charset="2"/>
              <a:buChar char="Ø"/>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2011, </a:t>
            </a:r>
            <a:r>
              <a:rPr lang="en-US" dirty="0" err="1">
                <a:latin typeface="Times New Roman" pitchFamily="18" charset="0"/>
                <a:cs typeface="Times New Roman" pitchFamily="18" charset="0"/>
              </a:rPr>
              <a:t>Isbitiren</a:t>
            </a:r>
            <a:r>
              <a:rPr lang="en-US" dirty="0">
                <a:latin typeface="Times New Roman" pitchFamily="18" charset="0"/>
                <a:cs typeface="Times New Roman" pitchFamily="18" charset="0"/>
              </a:rPr>
              <a:t> and Akan [13] proposed an underwater target tracking algorithm to find the location of</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the target</a:t>
            </a:r>
            <a:r>
              <a:rPr lang="en-US" dirty="0" smtClean="0">
                <a:latin typeface="Times New Roman" pitchFamily="18" charset="0"/>
                <a:cs typeface="Times New Roman" pitchFamily="18" charset="0"/>
              </a:rPr>
              <a:t>.</a:t>
            </a:r>
          </a:p>
          <a:p>
            <a:pPr lvl="1" algn="just">
              <a:buFont typeface="Wingdings" panose="05000000000000000000" pitchFamily="2" charset="2"/>
              <a:buChar char="Ø"/>
            </a:pPr>
            <a:r>
              <a:rPr lang="en-US" dirty="0">
                <a:latin typeface="Times New Roman" pitchFamily="18" charset="0"/>
                <a:cs typeface="Times New Roman" pitchFamily="18" charset="0"/>
              </a:rPr>
              <a:t>The authors keep the nodes near network boundary as active nodes. They detect the entrance of the target in the network area. Boundary nodes run out of power quickly which can cause network cut.</a:t>
            </a:r>
          </a:p>
          <a:p>
            <a:pPr lvl="1">
              <a:buFont typeface="Wingdings" panose="05000000000000000000" pitchFamily="2" charset="2"/>
              <a:buChar char="Ø"/>
            </a:pPr>
            <a:endParaRPr lang="en-US" dirty="0" smtClean="0">
              <a:solidFill>
                <a:srgbClr val="002060"/>
              </a:solidFill>
              <a:latin typeface="Times New Roman" pitchFamily="18" charset="0"/>
              <a:cs typeface="Times New Roman" pitchFamily="18" charset="0"/>
            </a:endParaRPr>
          </a:p>
          <a:p>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7</a:t>
            </a:fld>
            <a:endParaRPr lang="en-AU"/>
          </a:p>
        </p:txBody>
      </p:sp>
      <p:sp>
        <p:nvSpPr>
          <p:cNvPr id="6" name="Date Placeholder 5"/>
          <p:cNvSpPr>
            <a:spLocks noGrp="1"/>
          </p:cNvSpPr>
          <p:nvPr>
            <p:ph type="dt" sz="half" idx="10"/>
          </p:nvPr>
        </p:nvSpPr>
        <p:spPr/>
        <p:txBody>
          <a:bodyPr/>
          <a:lstStyle/>
          <a:p>
            <a:fld id="{BDC0B389-83DB-4A15-88AE-BBC608AC41C1}" type="datetime1">
              <a:rPr lang="en-AU" smtClean="0"/>
              <a:pPr/>
              <a:t>16/10/2016</a:t>
            </a:fld>
            <a:endParaRPr lang="en-AU"/>
          </a:p>
        </p:txBody>
      </p:sp>
    </p:spTree>
    <p:extLst>
      <p:ext uri="{BB962C8B-B14F-4D97-AF65-F5344CB8AC3E}">
        <p14:creationId xmlns="" xmlns:p14="http://schemas.microsoft.com/office/powerpoint/2010/main" val="1269757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Research Objective</a:t>
            </a:r>
            <a:endParaRPr lang="en-AU" dirty="0"/>
          </a:p>
        </p:txBody>
      </p:sp>
      <p:sp>
        <p:nvSpPr>
          <p:cNvPr id="3" name="Content Placeholder 2"/>
          <p:cNvSpPr>
            <a:spLocks noGrp="1"/>
          </p:cNvSpPr>
          <p:nvPr>
            <p:ph idx="1"/>
          </p:nvPr>
        </p:nvSpPr>
        <p:spPr>
          <a:xfrm>
            <a:off x="457200" y="1772816"/>
            <a:ext cx="8229600" cy="2304256"/>
          </a:xfrm>
        </p:spPr>
        <p:txBody>
          <a:bodyPr/>
          <a:lstStyle/>
          <a:p>
            <a:pPr lvl="1" algn="just">
              <a:buFont typeface="Wingdings" panose="05000000000000000000" pitchFamily="2" charset="2"/>
              <a:buChar char="Ø"/>
              <a:defRPr/>
            </a:pPr>
            <a:r>
              <a:rPr lang="en-US" sz="2500" dirty="0" smtClean="0">
                <a:latin typeface="Times New Roman" pitchFamily="18" charset="0"/>
                <a:cs typeface="Times New Roman" pitchFamily="18" charset="0"/>
              </a:rPr>
              <a:t> To </a:t>
            </a:r>
            <a:r>
              <a:rPr lang="en-US" sz="2500" dirty="0">
                <a:latin typeface="Times New Roman" pitchFamily="18" charset="0"/>
                <a:cs typeface="Times New Roman" pitchFamily="18" charset="0"/>
              </a:rPr>
              <a:t>design a load balanced tracking technique </a:t>
            </a:r>
            <a:r>
              <a:rPr lang="en-US" sz="2400" dirty="0">
                <a:latin typeface="Times New Roman" pitchFamily="18" charset="0"/>
                <a:cs typeface="Times New Roman" pitchFamily="18" charset="0"/>
              </a:rPr>
              <a:t>which reduces the energy consumption of  </a:t>
            </a:r>
            <a:r>
              <a:rPr lang="en-US" sz="2400" dirty="0" smtClean="0">
                <a:latin typeface="Times New Roman" pitchFamily="18" charset="0"/>
                <a:cs typeface="Times New Roman" pitchFamily="18" charset="0"/>
              </a:rPr>
              <a:t>UWSN;</a:t>
            </a:r>
          </a:p>
          <a:p>
            <a:pPr lvl="1" algn="just">
              <a:buFont typeface="Wingdings" panose="05000000000000000000" pitchFamily="2" charset="2"/>
              <a:buChar char="Ø"/>
              <a:defRPr/>
            </a:pPr>
            <a:endParaRPr lang="en-US" sz="2400" dirty="0">
              <a:latin typeface="Times New Roman" pitchFamily="18" charset="0"/>
              <a:cs typeface="Times New Roman" pitchFamily="18" charset="0"/>
            </a:endParaRPr>
          </a:p>
          <a:p>
            <a:pPr lvl="1" algn="just">
              <a:buFont typeface="Wingdings" panose="05000000000000000000" pitchFamily="2" charset="2"/>
              <a:buChar char="Ø"/>
              <a:defRPr/>
            </a:pPr>
            <a:r>
              <a:rPr lang="en-US" sz="2500" dirty="0" smtClean="0">
                <a:latin typeface="Times New Roman" pitchFamily="18" charset="0"/>
                <a:cs typeface="Times New Roman" pitchFamily="18" charset="0"/>
              </a:rPr>
              <a:t>To </a:t>
            </a:r>
            <a:r>
              <a:rPr lang="en-US" sz="2500" dirty="0">
                <a:latin typeface="Times New Roman" pitchFamily="18" charset="0"/>
                <a:cs typeface="Times New Roman" pitchFamily="18" charset="0"/>
              </a:rPr>
              <a:t>incorporate 3D features of the under water network for realistic target position estimation.</a:t>
            </a:r>
            <a:endParaRPr lang="en-AU" dirty="0"/>
          </a:p>
        </p:txBody>
      </p:sp>
      <p:sp>
        <p:nvSpPr>
          <p:cNvPr id="4" name="Footer Placeholder 3"/>
          <p:cNvSpPr>
            <a:spLocks noGrp="1"/>
          </p:cNvSpPr>
          <p:nvPr>
            <p:ph type="ftr" sz="quarter" idx="11"/>
          </p:nvPr>
        </p:nvSpPr>
        <p:spPr/>
        <p:txBody>
          <a:bodyPr/>
          <a:lstStyle/>
          <a:p>
            <a:r>
              <a:rPr lang="en-US" smtClean="0"/>
              <a:t>12th IEEE International Conference on WiMob 2016</a:t>
            </a:r>
            <a:endParaRPr lang="en-AU"/>
          </a:p>
        </p:txBody>
      </p:sp>
      <p:sp>
        <p:nvSpPr>
          <p:cNvPr id="5" name="Slide Number Placeholder 4"/>
          <p:cNvSpPr>
            <a:spLocks noGrp="1"/>
          </p:cNvSpPr>
          <p:nvPr>
            <p:ph type="sldNum" sz="quarter" idx="12"/>
          </p:nvPr>
        </p:nvSpPr>
        <p:spPr/>
        <p:txBody>
          <a:bodyPr/>
          <a:lstStyle/>
          <a:p>
            <a:fld id="{B22A2960-2C16-4AC4-BD1D-EB9F791383E4}" type="slidenum">
              <a:rPr lang="en-AU" smtClean="0"/>
              <a:pPr/>
              <a:t>8</a:t>
            </a:fld>
            <a:endParaRPr lang="en-AU"/>
          </a:p>
        </p:txBody>
      </p:sp>
      <p:sp>
        <p:nvSpPr>
          <p:cNvPr id="6" name="Date Placeholder 5"/>
          <p:cNvSpPr>
            <a:spLocks noGrp="1"/>
          </p:cNvSpPr>
          <p:nvPr>
            <p:ph type="dt" sz="half" idx="10"/>
          </p:nvPr>
        </p:nvSpPr>
        <p:spPr/>
        <p:txBody>
          <a:bodyPr/>
          <a:lstStyle/>
          <a:p>
            <a:fld id="{AABED2A8-B27B-4593-BC98-2DB5D1AFEB23}" type="datetime1">
              <a:rPr lang="en-AU" smtClean="0"/>
              <a:pPr/>
              <a:t>16/10/2016</a:t>
            </a:fld>
            <a:endParaRPr lang="en-AU"/>
          </a:p>
        </p:txBody>
      </p:sp>
    </p:spTree>
    <p:extLst>
      <p:ext uri="{BB962C8B-B14F-4D97-AF65-F5344CB8AC3E}">
        <p14:creationId xmlns="" xmlns:p14="http://schemas.microsoft.com/office/powerpoint/2010/main" val="2413948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System Model</a:t>
            </a:r>
            <a:endParaRPr lang="en-AU" dirty="0"/>
          </a:p>
        </p:txBody>
      </p:sp>
      <p:sp>
        <p:nvSpPr>
          <p:cNvPr id="3" name="Content Placeholder 2"/>
          <p:cNvSpPr>
            <a:spLocks noGrp="1"/>
          </p:cNvSpPr>
          <p:nvPr>
            <p:ph idx="1"/>
          </p:nvPr>
        </p:nvSpPr>
        <p:spPr>
          <a:xfrm>
            <a:off x="304800" y="1600200"/>
            <a:ext cx="4114800" cy="4632176"/>
          </a:xfrm>
        </p:spPr>
        <p:txBody>
          <a:bodyPr/>
          <a:lstStyle/>
          <a:p>
            <a:pPr marL="457200" indent="-457200" algn="just">
              <a:buNone/>
              <a:defRPr/>
            </a:pPr>
            <a:r>
              <a:rPr lang="en-US" sz="2000" b="1" dirty="0">
                <a:latin typeface="Times New Roman" pitchFamily="18" charset="0"/>
                <a:cs typeface="Times New Roman" pitchFamily="18" charset="0"/>
              </a:rPr>
              <a:t>A.</a:t>
            </a:r>
            <a:r>
              <a:rPr lang="en-US" sz="2000" b="1" i="1" dirty="0">
                <a:latin typeface="Times New Roman" pitchFamily="18" charset="0"/>
                <a:cs typeface="Times New Roman" pitchFamily="18" charset="0"/>
              </a:rPr>
              <a:t> Three-sigma </a:t>
            </a:r>
            <a:r>
              <a:rPr lang="en-US" sz="2000" b="1" dirty="0">
                <a:latin typeface="Times New Roman" pitchFamily="18" charset="0"/>
                <a:cs typeface="Times New Roman" pitchFamily="18" charset="0"/>
              </a:rPr>
              <a:t>(</a:t>
            </a:r>
            <a:r>
              <a:rPr lang="en-US" sz="2000" b="1" i="1" dirty="0">
                <a:latin typeface="Times New Roman" pitchFamily="18" charset="0"/>
                <a:cs typeface="Times New Roman" pitchFamily="18" charset="0"/>
              </a:rPr>
              <a:t>3σ</a:t>
            </a:r>
            <a:r>
              <a:rPr lang="en-US" sz="2000" b="1" dirty="0">
                <a:latin typeface="Times New Roman" pitchFamily="18" charset="0"/>
                <a:cs typeface="Times New Roman" pitchFamily="18" charset="0"/>
              </a:rPr>
              <a:t>)</a:t>
            </a:r>
            <a:r>
              <a:rPr lang="en-US" sz="2000" b="1" i="1" dirty="0">
                <a:latin typeface="Times New Roman" pitchFamily="18" charset="0"/>
                <a:cs typeface="Times New Roman" pitchFamily="18" charset="0"/>
              </a:rPr>
              <a:t> Region</a:t>
            </a:r>
            <a:endParaRPr lang="en-US" sz="2000" dirty="0">
              <a:latin typeface="Times New Roman" pitchFamily="18" charset="0"/>
              <a:cs typeface="Times New Roman" pitchFamily="18" charset="0"/>
            </a:endParaRPr>
          </a:p>
          <a:p>
            <a:pPr marL="274638" lvl="1" indent="0" algn="just">
              <a:buNone/>
              <a:defRPr/>
            </a:pPr>
            <a:r>
              <a:rPr lang="en-US" dirty="0">
                <a:latin typeface="Times New Roman" pitchFamily="18" charset="0"/>
                <a:cs typeface="Times New Roman" pitchFamily="18" charset="0"/>
              </a:rPr>
              <a:t>For a normal distribution, nearly all values lie within 3 </a:t>
            </a:r>
            <a:r>
              <a:rPr lang="en-US" i="1" dirty="0">
                <a:latin typeface="Times New Roman" pitchFamily="18" charset="0"/>
                <a:cs typeface="Times New Roman" pitchFamily="18" charset="0"/>
              </a:rPr>
              <a:t>standard deviations</a:t>
            </a:r>
            <a:r>
              <a:rPr lang="en-US" dirty="0">
                <a:latin typeface="Times New Roman" pitchFamily="18" charset="0"/>
                <a:cs typeface="Times New Roman" pitchFamily="18" charset="0"/>
              </a:rPr>
              <a:t> of the </a:t>
            </a:r>
            <a:r>
              <a:rPr lang="en-US" i="1" dirty="0">
                <a:latin typeface="Times New Roman" pitchFamily="18" charset="0"/>
                <a:cs typeface="Times New Roman" pitchFamily="18" charset="0"/>
              </a:rPr>
              <a:t>mean</a:t>
            </a:r>
            <a:r>
              <a:rPr lang="en-US" dirty="0">
                <a:latin typeface="Times New Roman" pitchFamily="18" charset="0"/>
                <a:cs typeface="Times New Roman" pitchFamily="18" charset="0"/>
              </a:rPr>
              <a:t>.</a:t>
            </a:r>
          </a:p>
          <a:p>
            <a:pPr algn="just">
              <a:buNone/>
              <a:defRPr/>
            </a:pPr>
            <a:r>
              <a:rPr lang="en-US" sz="2000" b="1" dirty="0">
                <a:latin typeface="Times New Roman" pitchFamily="18" charset="0"/>
                <a:cs typeface="Times New Roman" pitchFamily="18" charset="0"/>
              </a:rPr>
              <a:t>B.</a:t>
            </a:r>
            <a:r>
              <a:rPr lang="en-US" sz="2000" b="1" i="1" dirty="0">
                <a:latin typeface="Times New Roman" pitchFamily="18" charset="0"/>
                <a:cs typeface="Times New Roman" pitchFamily="18" charset="0"/>
              </a:rPr>
              <a:t> Working Sensor Nodes </a:t>
            </a:r>
            <a:r>
              <a:rPr lang="en-US" sz="2000" b="1" dirty="0">
                <a:latin typeface="Times New Roman" pitchFamily="18" charset="0"/>
                <a:cs typeface="Times New Roman" pitchFamily="18" charset="0"/>
              </a:rPr>
              <a:t>(</a:t>
            </a:r>
            <a:r>
              <a:rPr lang="en-US" sz="2000" b="1" i="1" dirty="0">
                <a:latin typeface="Times New Roman" pitchFamily="18" charset="0"/>
                <a:cs typeface="Times New Roman" pitchFamily="18" charset="0"/>
              </a:rPr>
              <a:t>WN</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274320" lvl="1" indent="0" algn="just">
              <a:buNone/>
              <a:defRPr/>
            </a:pPr>
            <a:r>
              <a:rPr lang="en-US" dirty="0">
                <a:latin typeface="Times New Roman" pitchFamily="18" charset="0"/>
                <a:cs typeface="Times New Roman" pitchFamily="18" charset="0"/>
              </a:rPr>
              <a:t>In 3</a:t>
            </a:r>
            <a:r>
              <a:rPr lang="en-US" i="1" dirty="0">
                <a:latin typeface="Times New Roman" pitchFamily="18" charset="0"/>
                <a:cs typeface="Times New Roman" pitchFamily="18" charset="0"/>
              </a:rPr>
              <a:t>σ</a:t>
            </a:r>
            <a:r>
              <a:rPr lang="en-US" dirty="0">
                <a:latin typeface="Times New Roman" pitchFamily="18" charset="0"/>
                <a:cs typeface="Times New Roman" pitchFamily="18" charset="0"/>
              </a:rPr>
              <a:t> region the selected sensor nodes to sense the target</a:t>
            </a:r>
            <a:endParaRPr lang="en-US" sz="1800" b="1" dirty="0">
              <a:latin typeface="Times New Roman" pitchFamily="18" charset="0"/>
              <a:cs typeface="Times New Roman" pitchFamily="18" charset="0"/>
            </a:endParaRPr>
          </a:p>
          <a:p>
            <a:endParaRPr lang="en-AU" dirty="0"/>
          </a:p>
        </p:txBody>
      </p:sp>
      <p:grpSp>
        <p:nvGrpSpPr>
          <p:cNvPr id="4" name="Group 4"/>
          <p:cNvGrpSpPr>
            <a:grpSpLocks/>
          </p:cNvGrpSpPr>
          <p:nvPr/>
        </p:nvGrpSpPr>
        <p:grpSpPr bwMode="auto">
          <a:xfrm>
            <a:off x="4594920" y="1143000"/>
            <a:ext cx="4549080" cy="3505200"/>
            <a:chOff x="1877844" y="1676400"/>
            <a:chExt cx="5761206" cy="3505200"/>
          </a:xfrm>
        </p:grpSpPr>
        <p:pic>
          <p:nvPicPr>
            <p:cNvPr id="5"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7844" y="1676400"/>
              <a:ext cx="5761206"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Oval 5"/>
            <p:cNvSpPr/>
            <p:nvPr/>
          </p:nvSpPr>
          <p:spPr>
            <a:xfrm>
              <a:off x="4000394" y="3657600"/>
              <a:ext cx="151611"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926903" y="3225800"/>
              <a:ext cx="153717"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 name="TextBox 5"/>
          <p:cNvSpPr txBox="1">
            <a:spLocks noChangeArrowheads="1"/>
          </p:cNvSpPr>
          <p:nvPr/>
        </p:nvSpPr>
        <p:spPr bwMode="auto">
          <a:xfrm>
            <a:off x="4788024" y="5257800"/>
            <a:ext cx="41044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The System Model</a:t>
            </a:r>
            <a:endParaRPr lang="en-US" alt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smtClean="0"/>
              <a:t>12th IEEE International Conference on WiMob 2016</a:t>
            </a:r>
            <a:endParaRPr lang="en-AU"/>
          </a:p>
        </p:txBody>
      </p:sp>
      <p:sp>
        <p:nvSpPr>
          <p:cNvPr id="10" name="Slide Number Placeholder 9"/>
          <p:cNvSpPr>
            <a:spLocks noGrp="1"/>
          </p:cNvSpPr>
          <p:nvPr>
            <p:ph type="sldNum" sz="quarter" idx="12"/>
          </p:nvPr>
        </p:nvSpPr>
        <p:spPr/>
        <p:txBody>
          <a:bodyPr/>
          <a:lstStyle/>
          <a:p>
            <a:fld id="{B22A2960-2C16-4AC4-BD1D-EB9F791383E4}" type="slidenum">
              <a:rPr lang="en-AU" smtClean="0"/>
              <a:pPr/>
              <a:t>9</a:t>
            </a:fld>
            <a:endParaRPr lang="en-AU"/>
          </a:p>
        </p:txBody>
      </p:sp>
      <p:sp>
        <p:nvSpPr>
          <p:cNvPr id="11" name="Date Placeholder 10"/>
          <p:cNvSpPr>
            <a:spLocks noGrp="1"/>
          </p:cNvSpPr>
          <p:nvPr>
            <p:ph type="dt" sz="half" idx="10"/>
          </p:nvPr>
        </p:nvSpPr>
        <p:spPr/>
        <p:txBody>
          <a:bodyPr/>
          <a:lstStyle/>
          <a:p>
            <a:fld id="{D0EE6BDF-B4B1-4EBE-ABEF-6668FA74F991}" type="datetime1">
              <a:rPr lang="en-AU" smtClean="0"/>
              <a:pPr/>
              <a:t>16/10/2016</a:t>
            </a:fld>
            <a:endParaRPr lang="en-AU"/>
          </a:p>
        </p:txBody>
      </p:sp>
    </p:spTree>
    <p:extLst>
      <p:ext uri="{BB962C8B-B14F-4D97-AF65-F5344CB8AC3E}">
        <p14:creationId xmlns="" xmlns:p14="http://schemas.microsoft.com/office/powerpoint/2010/main" val="2537623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377</TotalTime>
  <Words>3877</Words>
  <Application>Microsoft Office PowerPoint</Application>
  <PresentationFormat>On-screen Show (4:3)</PresentationFormat>
  <Paragraphs>815</Paragraphs>
  <Slides>53</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Clarity</vt:lpstr>
      <vt:lpstr>Equation</vt:lpstr>
      <vt:lpstr>Energy Efficient Local Search Based Target Localization in an UWSN</vt:lpstr>
      <vt:lpstr>Overview </vt:lpstr>
      <vt:lpstr>Under Water Sensor Network (UWSN) </vt:lpstr>
      <vt:lpstr>Challenges of UWSN</vt:lpstr>
      <vt:lpstr>Tracking a moving target in UWSN</vt:lpstr>
      <vt:lpstr>Problem Motivation</vt:lpstr>
      <vt:lpstr>Background Study</vt:lpstr>
      <vt:lpstr>Research Objective</vt:lpstr>
      <vt:lpstr>The System Model</vt:lpstr>
      <vt:lpstr>The System Model (contd.) </vt:lpstr>
      <vt:lpstr>Assumptions</vt:lpstr>
      <vt:lpstr>Scenario of Tracking Target</vt:lpstr>
      <vt:lpstr>Scenario of Tracking Target (contd…) </vt:lpstr>
      <vt:lpstr>Scenario of Tracking Target (contd…) </vt:lpstr>
      <vt:lpstr>Scenario of Tracking Target (contd…) </vt:lpstr>
      <vt:lpstr>Scenario of Tracking Target (contd…) </vt:lpstr>
      <vt:lpstr>Scenario of Tracking Target (contd…) </vt:lpstr>
      <vt:lpstr>   Energy-AwareTarget Tracking Methodology   </vt:lpstr>
      <vt:lpstr>Energy Saving Scheme </vt:lpstr>
      <vt:lpstr>An Example of Node Selection</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An Example of Node Selection (contd…)</vt:lpstr>
      <vt:lpstr>Observation </vt:lpstr>
      <vt:lpstr>Target Location Estimation</vt:lpstr>
      <vt:lpstr>Target Location Estimation (contd…)</vt:lpstr>
      <vt:lpstr>Target Location Estimation (contd…)</vt:lpstr>
      <vt:lpstr>Measurement Model</vt:lpstr>
      <vt:lpstr>Measurement Model (contd…)</vt:lpstr>
      <vt:lpstr>Algorithm of ETRACK</vt:lpstr>
      <vt:lpstr>ETRACK in details</vt:lpstr>
      <vt:lpstr>Experimental Setup </vt:lpstr>
      <vt:lpstr>Experimental Results</vt:lpstr>
      <vt:lpstr>Experimental Results (Contd.)</vt:lpstr>
      <vt:lpstr>Experimental Results (Contd.)</vt:lpstr>
      <vt:lpstr>Experimental Results (Contd.)</vt:lpstr>
      <vt:lpstr>Conclusion</vt:lpstr>
      <vt:lpstr>Future Work</vt:lpstr>
      <vt:lpstr>References</vt:lpstr>
      <vt:lpstr>Slide 53</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Local Search Based Target Localization in an UWSN</dc:title>
  <dc:creator>soeadmin</dc:creator>
  <cp:lastModifiedBy>User</cp:lastModifiedBy>
  <cp:revision>30</cp:revision>
  <dcterms:created xsi:type="dcterms:W3CDTF">2016-10-13T00:43:43Z</dcterms:created>
  <dcterms:modified xsi:type="dcterms:W3CDTF">2016-10-16T06:18:53Z</dcterms:modified>
</cp:coreProperties>
</file>