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331" r:id="rId3"/>
    <p:sldId id="341" r:id="rId4"/>
    <p:sldId id="333" r:id="rId5"/>
    <p:sldId id="334" r:id="rId6"/>
    <p:sldId id="335" r:id="rId7"/>
    <p:sldId id="336" r:id="rId8"/>
    <p:sldId id="261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30" r:id="rId18"/>
    <p:sldId id="339" r:id="rId19"/>
    <p:sldId id="342" r:id="rId20"/>
    <p:sldId id="343" r:id="rId21"/>
    <p:sldId id="326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9900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2D6B4A52-EFE4-43A5-B8B7-F472AC2B6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9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CD0A4-27D0-4F43-A3FE-5261CA5EE59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85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B8611-5ABE-452D-94A5-6EB39675BFA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308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9E578-79F5-433A-BD92-563B328ACBC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030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53AC1-442B-4EE7-9F89-AB93329F5E4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673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46CED-EAEC-4079-8845-9EF8C633577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07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0EB73-1097-467C-91B0-0D43418FC4B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Au02: taken from one of Cooper’s slides</a:t>
            </a:r>
          </a:p>
        </p:txBody>
      </p:sp>
    </p:spTree>
    <p:extLst>
      <p:ext uri="{BB962C8B-B14F-4D97-AF65-F5344CB8AC3E}">
        <p14:creationId xmlns:p14="http://schemas.microsoft.com/office/powerpoint/2010/main" val="190272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376B8-66B8-4AA0-A5E5-4943E3267A9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835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pher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0063" y="0"/>
            <a:ext cx="22939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0"/>
            <a:ext cx="28194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60450-98E7-42FD-B2A6-A71D5FF86769}" type="datetime1">
              <a:rPr lang="en-US"/>
              <a:pPr>
                <a:defRPr/>
              </a:pPr>
              <a:t>1/25/2018</a:t>
            </a:fld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5088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FE5C052-CCA5-4850-BA96-36C7BAC52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025"/>
            <a:ext cx="2820988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9DCA4-E8D4-43F5-8438-8437BA63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7E445-601D-4C82-B523-1767C1A6170D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420D-8495-4D41-A393-50F10AFA3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9534E-41A3-4C3C-9516-07EE2669CA2B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CBB3-1306-4730-95A7-B1D369D95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A9D0-CFBF-4889-AAD5-C7DF8223A9EB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pher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0"/>
            <a:ext cx="2293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14"/>
          </p:nvPr>
        </p:nvSpPr>
        <p:spPr>
          <a:xfrm>
            <a:off x="839788" y="6426200"/>
            <a:ext cx="28194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F97B3-B32B-4F01-818F-11A1EB85C177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4116388" y="6400800"/>
            <a:ext cx="533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735F7-CFBD-4918-A534-0B083F848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838200" y="6296025"/>
            <a:ext cx="2820988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420A3-9BE7-42D8-A36F-DF916F05E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BABD5-B8B5-4B99-AA4D-E11AB8F1F4B9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69F01-BE3E-4519-93F7-E64FAB1AA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EBDB5-1E82-474F-BB3A-D22A7AFCECD8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BD6BB-0385-484F-BEBE-224466473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D14AF-C492-415F-BABD-655CE10759F9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DF3AC-64A7-48DF-B23E-1DECF5136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A6C51-D531-471B-8115-0DDB114B896C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/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9CA09-656E-48BD-ACCE-85989DCED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30573-BDF0-4BB7-922E-46025D7C65D0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/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C173-62BE-4E27-BF4A-9507978C8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DE2B-222F-4C4E-98AD-DC7B462A0811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sphere2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823325" y="0"/>
            <a:ext cx="3206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457200"/>
            <a:ext cx="3657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43D574E2-4720-4DE1-A1E2-A3E323238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0" y="6426200"/>
            <a:ext cx="2819400" cy="127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52107A85-903E-424D-B97A-5D1B552C2871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025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7" r:id="rId2"/>
    <p:sldLayoutId id="214748379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411163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593725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776288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958850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ffatanjum@cse.du.ac.b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ffat.16.cse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8"/>
          <p:cNvSpPr txBox="1">
            <a:spLocks noChangeArrowheads="1"/>
          </p:cNvSpPr>
          <p:nvPr/>
        </p:nvSpPr>
        <p:spPr bwMode="auto">
          <a:xfrm>
            <a:off x="0" y="2514600"/>
            <a:ext cx="6858000" cy="156966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Compiler Design</a:t>
            </a:r>
          </a:p>
          <a:p>
            <a:pPr algn="ctr" eaLnBrk="1" hangingPunct="1">
              <a:defRPr/>
            </a:pP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</p:txBody>
      </p:sp>
      <p:sp>
        <p:nvSpPr>
          <p:cNvPr id="3075" name="Date Placeholder 4"/>
          <p:cNvSpPr>
            <a:spLocks noGrp="1"/>
          </p:cNvSpPr>
          <p:nvPr>
            <p:ph type="dt" sz="quarter" idx="10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30FFDE7-956E-413F-B63C-8BDEBF528A1C}" type="datetime1">
              <a:rPr lang="en-US" smtClean="0"/>
              <a:pPr eaLnBrk="1" hangingPunct="1">
                <a:defRPr/>
              </a:pPr>
              <a:t>1/25/2018</a:t>
            </a:fld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96402F-13E5-486D-BC3E-8F38D9F28DB8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Why Study Compilers?  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0"/>
            <a:ext cx="8305800" cy="5257800"/>
          </a:xfrm>
        </p:spPr>
        <p:txBody>
          <a:bodyPr/>
          <a:lstStyle/>
          <a:p>
            <a:pPr eaLnBrk="1" hangingPunct="1"/>
            <a:r>
              <a:rPr lang="en-US" smtClean="0"/>
              <a:t>Compiler techniques are everywhere</a:t>
            </a:r>
          </a:p>
          <a:p>
            <a:pPr lvl="1" eaLnBrk="1" hangingPunct="1"/>
            <a:r>
              <a:rPr lang="en-US" sz="2800" smtClean="0"/>
              <a:t>Parsing (little languages, interpreters, XML)</a:t>
            </a:r>
          </a:p>
          <a:p>
            <a:pPr lvl="1" eaLnBrk="1" hangingPunct="1"/>
            <a:r>
              <a:rPr lang="en-US" sz="2800" smtClean="0"/>
              <a:t>Database engines, query languages</a:t>
            </a:r>
          </a:p>
          <a:p>
            <a:pPr lvl="1" eaLnBrk="1" hangingPunct="1"/>
            <a:r>
              <a:rPr lang="en-US" sz="2800" smtClean="0"/>
              <a:t>AI: domain-specific languages</a:t>
            </a:r>
          </a:p>
          <a:p>
            <a:pPr lvl="1" eaLnBrk="1" hangingPunct="1"/>
            <a:r>
              <a:rPr lang="en-US" sz="2800" smtClean="0"/>
              <a:t>Text processing </a:t>
            </a:r>
          </a:p>
          <a:p>
            <a:pPr lvl="2" eaLnBrk="1" hangingPunct="1"/>
            <a:r>
              <a:rPr lang="en-US" sz="2800" smtClean="0"/>
              <a:t>Tex/LaTex -&gt; dvi -&gt; Postscript -&gt; pdf</a:t>
            </a:r>
          </a:p>
          <a:p>
            <a:pPr lvl="1" eaLnBrk="1" hangingPunct="1"/>
            <a:r>
              <a:rPr lang="en-US" sz="2800" smtClean="0"/>
              <a:t>Hardware: VHDL; model-checking tools</a:t>
            </a:r>
          </a:p>
          <a:p>
            <a:pPr lvl="1" eaLnBrk="1" hangingPunct="1"/>
            <a:r>
              <a:rPr lang="en-US" sz="2800" smtClean="0"/>
              <a:t>Mathematics (Mathematica, Matlab)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1"/>
            <p:custDataLst>
              <p:tags r:id="rId3"/>
            </p:custDataLst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8D963767-3C34-4C1B-A133-F8603E4AC5B7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875213" y="6296025"/>
            <a:ext cx="2820987" cy="152400"/>
          </a:xfrm>
          <a:extLst/>
        </p:spPr>
        <p:txBody>
          <a:bodyPr rtlCol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25530B33-A159-4AF9-8378-5CAB3D486B26}" type="slidenum">
              <a:rPr lang="en-US" sz="1050" smtClean="0">
                <a:solidFill>
                  <a:srgbClr val="7F7F7F"/>
                </a:solidFill>
              </a:rPr>
              <a:pPr algn="r">
                <a:defRPr/>
              </a:pPr>
              <a:t>10</a:t>
            </a:fld>
            <a:endParaRPr lang="en-US" sz="105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457200"/>
            <a:ext cx="83820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Why Study Compilers? 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7924800" cy="4648200"/>
          </a:xfrm>
        </p:spPr>
        <p:txBody>
          <a:bodyPr/>
          <a:lstStyle/>
          <a:p>
            <a:pPr eaLnBrk="1" hangingPunct="1"/>
            <a:r>
              <a:rPr lang="en-US" smtClean="0"/>
              <a:t>Fascinating blend of theory and engineering</a:t>
            </a:r>
          </a:p>
          <a:p>
            <a:pPr lvl="1" eaLnBrk="1" hangingPunct="1"/>
            <a:r>
              <a:rPr lang="en-US" sz="2800" smtClean="0"/>
              <a:t>Direct applications of theory to practice</a:t>
            </a:r>
          </a:p>
          <a:p>
            <a:pPr lvl="2" eaLnBrk="1" hangingPunct="1"/>
            <a:r>
              <a:rPr lang="en-US" sz="2800" smtClean="0"/>
              <a:t>Parsing, scanning, static analysis</a:t>
            </a:r>
          </a:p>
          <a:p>
            <a:pPr lvl="1" eaLnBrk="1" hangingPunct="1"/>
            <a:r>
              <a:rPr lang="en-US" sz="2800" smtClean="0"/>
              <a:t>Some very difficult problems (NP-hard or worse)</a:t>
            </a:r>
          </a:p>
          <a:p>
            <a:pPr lvl="2" eaLnBrk="1" hangingPunct="1"/>
            <a:r>
              <a:rPr lang="en-US" sz="2800" smtClean="0"/>
              <a:t>Resource allocation, “optimization”, etc.</a:t>
            </a:r>
          </a:p>
          <a:p>
            <a:pPr lvl="2" eaLnBrk="1" hangingPunct="1"/>
            <a:r>
              <a:rPr lang="en-US" sz="2800" smtClean="0"/>
              <a:t>Need to come up with good-enough approximations/heuristics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1"/>
            <p:custDataLst>
              <p:tags r:id="rId3"/>
            </p:custDataLst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95B09C32-52F6-445C-AF22-5E5D72F4E199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875213" y="6296025"/>
            <a:ext cx="2820987" cy="152400"/>
          </a:xfrm>
          <a:extLst/>
        </p:spPr>
        <p:txBody>
          <a:bodyPr rtlCol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0902A53-3BBA-48A4-B0F9-B586374B4B03}" type="slidenum">
              <a:rPr lang="en-US" sz="1050" smtClean="0">
                <a:solidFill>
                  <a:srgbClr val="7F7F7F"/>
                </a:solidFill>
              </a:rPr>
              <a:pPr algn="r">
                <a:defRPr/>
              </a:pPr>
              <a:t>11</a:t>
            </a:fld>
            <a:endParaRPr lang="en-US" sz="105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Why Study Compilers? 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76400"/>
            <a:ext cx="7620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Ideas from many parts of CSE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AI: Greedy algorithms, heuristic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Algorithms: graph algorithms, dynamic programming, approximation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Theory: Grammars, DFAs and PDAs, pattern matching, fixed-point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Systems: Allocation &amp; naming, synchronization,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Architecture: pipelines, instruction set use, memory hierarchy management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1"/>
            <p:custDataLst>
              <p:tags r:id="rId3"/>
            </p:custDataLst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C95A80E4-034F-4142-93ED-33DE4FF9E166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>
          <a:xfrm>
            <a:off x="4875213" y="6296025"/>
            <a:ext cx="2820987" cy="152400"/>
          </a:xfrm>
        </p:spPr>
        <p:txBody>
          <a:bodyPr rtlCol="0" anchor="b"/>
          <a:lstStyle/>
          <a:p>
            <a:pPr algn="r">
              <a:defRPr/>
            </a:pPr>
            <a:r>
              <a:rPr lang="en-US" sz="1050">
                <a:solidFill>
                  <a:schemeClr val="tx1"/>
                </a:solidFill>
              </a:rPr>
              <a:t>A-</a:t>
            </a:r>
            <a:fld id="{8032C553-EEFD-4293-813F-99BABBAC1FC9}" type="slidenum">
              <a:rPr lang="en-US" sz="1050">
                <a:solidFill>
                  <a:schemeClr val="tx1"/>
                </a:solidFill>
              </a:rPr>
              <a:pPr algn="r">
                <a:defRPr/>
              </a:pPr>
              <a:t>12</a:t>
            </a:fld>
            <a:endParaRPr 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57200" y="457200"/>
            <a:ext cx="7467600" cy="5715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00B050"/>
                </a:solidFill>
              </a:rPr>
              <a:t>You might even write a compiler some day!</a:t>
            </a:r>
          </a:p>
          <a:p>
            <a:pPr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r>
              <a:rPr lang="en-US" sz="3200" smtClean="0">
                <a:solidFill>
                  <a:srgbClr val="0070C0"/>
                </a:solidFill>
              </a:rPr>
              <a:t>You’ll almost certainly write parsers and interpreters in some context if you haven’t already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1"/>
            <p:custDataLst>
              <p:tags r:id="rId2"/>
            </p:custDataLst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DB00F812-0634-479E-9C76-86BA7B85A35D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4875213" y="6296025"/>
            <a:ext cx="2820987" cy="152400"/>
          </a:xfrm>
        </p:spPr>
        <p:txBody>
          <a:bodyPr rtlCol="0" anchor="b"/>
          <a:lstStyle/>
          <a:p>
            <a:pPr algn="r">
              <a:defRPr/>
            </a:pPr>
            <a:r>
              <a:rPr lang="en-US" sz="1050">
                <a:solidFill>
                  <a:schemeClr val="tx1"/>
                </a:solidFill>
              </a:rPr>
              <a:t>A-</a:t>
            </a:r>
            <a:fld id="{299A5E47-7DCF-4968-A226-21442A4EE7A8}" type="slidenum">
              <a:rPr lang="en-US" sz="1050">
                <a:solidFill>
                  <a:schemeClr val="tx1"/>
                </a:solidFill>
              </a:rPr>
              <a:pPr algn="r">
                <a:defRPr/>
              </a:pPr>
              <a:t>13</a:t>
            </a:fld>
            <a:endParaRPr 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91200" y="457200"/>
            <a:ext cx="28194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Some History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1000" y="609600"/>
            <a:ext cx="57912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1950’s.  Existence 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FORTRAN I (1954) – competitive with hand-optimized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1960’s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New languages: ALGOL, LISP, COBOL, SIMULA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Formal notations for syntax, esp. BNF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Fundamental implementation techniques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Stack frames, recursive procedures, etc.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1"/>
            <p:custDataLst>
              <p:tags r:id="rId3"/>
            </p:custDataLst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D1A48FCB-1272-4EBC-8ED4-F14B7004EB11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875213" y="6296025"/>
            <a:ext cx="2820987" cy="152400"/>
          </a:xfrm>
          <a:extLst/>
        </p:spPr>
        <p:txBody>
          <a:bodyPr rtlCol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495BF7AA-4D92-44EA-BC86-B92CA3F57556}" type="slidenum">
              <a:rPr lang="en-US" sz="1050" smtClean="0">
                <a:solidFill>
                  <a:srgbClr val="7F7F7F"/>
                </a:solidFill>
              </a:rPr>
              <a:pPr algn="r">
                <a:defRPr/>
              </a:pPr>
              <a:t>14</a:t>
            </a:fld>
            <a:endParaRPr lang="en-US" sz="105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943600" y="381000"/>
            <a:ext cx="28194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Some History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533400"/>
            <a:ext cx="5486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1970’s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Syntax: formal methods for producing compiler front-ends; many theorems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Late 1970’s, 1980’s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New languages (functional; Smalltalk &amp; object-oriented)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New architectures (RISC machines, parallel machines, memory hierarchy issues)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More attention to back-end issues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1"/>
            <p:custDataLst>
              <p:tags r:id="rId3"/>
            </p:custDataLst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2BA49D39-86F4-44A7-B567-5E34C8527011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875213" y="6296025"/>
            <a:ext cx="2820987" cy="152400"/>
          </a:xfrm>
          <a:extLst/>
        </p:spPr>
        <p:txBody>
          <a:bodyPr rtlCol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1DE24555-273F-4AA0-89C9-20DB55755A89}" type="slidenum">
              <a:rPr lang="en-US" sz="1050" smtClean="0">
                <a:solidFill>
                  <a:srgbClr val="7F7F7F"/>
                </a:solidFill>
              </a:rPr>
              <a:pPr algn="r">
                <a:defRPr/>
              </a:pPr>
              <a:t>15</a:t>
            </a:fld>
            <a:endParaRPr lang="en-US" sz="105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304800"/>
            <a:ext cx="7772400" cy="4572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Some History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04800" y="914400"/>
            <a:ext cx="8382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1990s and beyond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/>
              <a:t>Compilation techniques appearing in many new places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smtClean="0"/>
              <a:t>Just-in-time compilers (JITs)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smtClean="0"/>
              <a:t>Software analysis, verification, 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/>
              <a:t>Phased compilation – blurring the lines between “compile time” and “runtime”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smtClean="0"/>
              <a:t>Using machine learning techniques to control optimizations(!)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/>
              <a:t>Compiler technology critical to effective use of new hardware (RISC, Itanium, complex memory hierarchies)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/>
              <a:t>The new 800 lb gorilla - multicore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1"/>
            <p:custDataLst>
              <p:tags r:id="rId3"/>
            </p:custDataLst>
          </p:nvPr>
        </p:nvSpPr>
        <p:spPr bwMode="auto">
          <a:xfrm>
            <a:off x="7772400" y="6400800"/>
            <a:ext cx="7620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3939DAD6-575B-4F72-8B2D-8A3DDD82878A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6934200" y="6477000"/>
            <a:ext cx="533400" cy="152400"/>
          </a:xfrm>
          <a:extLst/>
        </p:spPr>
        <p:txBody>
          <a:bodyPr rtlCol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8BB3769-BC22-4888-B916-022113D270F7}" type="slidenum">
              <a:rPr lang="en-US" sz="1050" smtClean="0">
                <a:solidFill>
                  <a:srgbClr val="7F7F7F"/>
                </a:solidFill>
              </a:rPr>
              <a:pPr algn="r">
                <a:defRPr/>
              </a:pPr>
              <a:t>16</a:t>
            </a:fld>
            <a:endParaRPr lang="en-US" sz="105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3124200"/>
            <a:ext cx="44958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Aho, Lam, Sethi, Ullman:</a:t>
            </a:r>
          </a:p>
          <a:p>
            <a:pPr eaLnBrk="1" hangingPunct="1">
              <a:buFontTx/>
              <a:buNone/>
            </a:pPr>
            <a:r>
              <a:rPr lang="en-US" sz="2400" b="1" smtClean="0"/>
              <a:t>	Compilers: Principles, Techniques, and Tools </a:t>
            </a:r>
          </a:p>
          <a:p>
            <a:pPr eaLnBrk="1" hangingPunct="1">
              <a:buFontTx/>
              <a:buNone/>
            </a:pPr>
            <a:r>
              <a:rPr lang="en-US" sz="2400" b="1" smtClean="0"/>
              <a:t>   (2nd Edition)</a:t>
            </a:r>
          </a:p>
          <a:p>
            <a:pPr eaLnBrk="1" hangingPunct="1">
              <a:buFontTx/>
              <a:buNone/>
            </a:pPr>
            <a:endParaRPr lang="en-US" sz="1800" b="1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57200"/>
            <a:ext cx="8305800" cy="1905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smtClean="0">
                <a:solidFill>
                  <a:srgbClr val="3333FF"/>
                </a:solidFill>
              </a:rPr>
              <a:t>Recommended Books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CE23FF0-A278-426C-8B9B-CA017A50666B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2048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0980E5-8AE6-43A6-8819-E648B308F78F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457200"/>
            <a:ext cx="4267200" cy="5715000"/>
          </a:xfrm>
        </p:spPr>
        <p:txBody>
          <a:bodyPr/>
          <a:lstStyle/>
          <a:p>
            <a:pPr eaLnBrk="1" hangingPunct="1"/>
            <a:r>
              <a:rPr lang="en-US" sz="2400" smtClean="0"/>
              <a:t>Compiler Basics</a:t>
            </a:r>
          </a:p>
          <a:p>
            <a:pPr eaLnBrk="1" hangingPunct="1"/>
            <a:r>
              <a:rPr lang="en-US" sz="2400" smtClean="0"/>
              <a:t>Lexical Analysis</a:t>
            </a:r>
          </a:p>
          <a:p>
            <a:pPr eaLnBrk="1" hangingPunct="1"/>
            <a:r>
              <a:rPr lang="en-US" sz="2400" smtClean="0"/>
              <a:t>Syntax Analysis</a:t>
            </a:r>
          </a:p>
          <a:p>
            <a:pPr eaLnBrk="1" hangingPunct="1"/>
            <a:r>
              <a:rPr lang="en-US" sz="2400" smtClean="0"/>
              <a:t>Semantic Analysis</a:t>
            </a:r>
          </a:p>
          <a:p>
            <a:pPr eaLnBrk="1" hangingPunct="1"/>
            <a:r>
              <a:rPr lang="en-US" sz="2400" smtClean="0"/>
              <a:t>Runtime environments</a:t>
            </a:r>
          </a:p>
          <a:p>
            <a:pPr eaLnBrk="1" hangingPunct="1"/>
            <a:r>
              <a:rPr lang="en-US" sz="2400" smtClean="0"/>
              <a:t>Code Generation</a:t>
            </a:r>
          </a:p>
          <a:p>
            <a:pPr eaLnBrk="1" hangingPunct="1"/>
            <a:r>
              <a:rPr lang="en-US" sz="2400" smtClean="0"/>
              <a:t>Code Optimization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457200"/>
            <a:ext cx="67818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smtClean="0">
                <a:solidFill>
                  <a:srgbClr val="3333FF"/>
                </a:solidFill>
              </a:rPr>
              <a:t>The Course covers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D378310-6D4F-4F2E-BBAD-EF63FCB9BBF0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2150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2915C0-5EFD-4030-B572-779F5AD7882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1"/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36292A76-9E3E-4B33-AB5B-FE730B726B12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875213" y="6296025"/>
            <a:ext cx="2820987" cy="152400"/>
          </a:xfrm>
        </p:spPr>
        <p:txBody>
          <a:bodyPr rtlCol="0" anchor="b"/>
          <a:lstStyle/>
          <a:p>
            <a:pPr algn="r">
              <a:defRPr/>
            </a:pPr>
            <a:fld id="{61B512EC-617A-4B05-AD64-95AFC673C9B8}" type="slidenum">
              <a:rPr lang="en-US" sz="1050" smtClean="0">
                <a:solidFill>
                  <a:schemeClr val="tx1"/>
                </a:solidFill>
              </a:rPr>
              <a:pPr algn="r">
                <a:defRPr/>
              </a:pPr>
              <a:t>19</a:t>
            </a:fld>
            <a:endParaRPr lang="en-US" sz="1050">
              <a:solidFill>
                <a:schemeClr val="tx1"/>
              </a:solidFill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3438"/>
            <a:ext cx="9144000" cy="5191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g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3263" y="3365500"/>
            <a:ext cx="117475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7391400" cy="6553200"/>
          </a:xfrm>
        </p:spPr>
        <p:txBody>
          <a:bodyPr rtlCol="0">
            <a:normAutofit/>
          </a:bodyPr>
          <a:lstStyle/>
          <a:p>
            <a:pPr marL="228600" lvl="1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chemeClr val="tx1">
                    <a:lumMod val="85000"/>
                  </a:schemeClr>
                </a:solidFill>
              </a:rPr>
              <a:t>Iffat</a:t>
            </a:r>
            <a:r>
              <a:rPr lang="en-US" sz="2800" b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85000"/>
                  </a:schemeClr>
                </a:solidFill>
              </a:rPr>
              <a:t>Anjum</a:t>
            </a:r>
            <a:r>
              <a:rPr lang="en-US" sz="2800" b="1" dirty="0" smtClean="0">
                <a:solidFill>
                  <a:schemeClr val="tx1">
                    <a:lumMod val="85000"/>
                  </a:schemeClr>
                </a:solidFill>
              </a:rPr>
              <a:t> (IFF)</a:t>
            </a:r>
          </a:p>
          <a:p>
            <a:pPr marL="228600" lvl="1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Formal Email: 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411480" lvl="2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iffatanjum@cse.du.ac.bd</a:t>
            </a: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11480" lvl="2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hlinkClick r:id="rId4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hlinkClick r:id="rId4"/>
              </a:rPr>
              <a:t>ffat.16.cse@gmail.com</a:t>
            </a: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11480" lvl="2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sz="2400" dirty="0" smtClean="0">
                <a:solidFill>
                  <a:schemeClr val="tx1">
                    <a:lumMod val="85000"/>
                  </a:schemeClr>
                </a:solidFill>
              </a:rPr>
              <a:t>Phone: 01814928290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GB" sz="2400" dirty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400" smtClean="0">
                <a:solidFill>
                  <a:schemeClr val="tx1">
                    <a:lumMod val="85000"/>
                  </a:schemeClr>
                </a:solidFill>
              </a:rPr>
              <a:t>Google Class Code: </a:t>
            </a:r>
            <a:r>
              <a:rPr lang="en-US" sz="2400" b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ppor39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411480" lvl="2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GB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0" y="0"/>
            <a:ext cx="4191000" cy="4191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CSE-420   Compiler Design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B0F0"/>
                </a:solidFill>
              </a:rPr>
              <a:t>Course </a:t>
            </a:r>
            <a:r>
              <a:rPr lang="en-US" sz="4000" b="1" dirty="0" smtClean="0">
                <a:solidFill>
                  <a:srgbClr val="00B0F0"/>
                </a:solidFill>
              </a:rPr>
              <a:t>Instructor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8F2B095-A965-4176-AFDA-69BA09232075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512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0B0B7F-1325-4D0C-AFDE-81CB00F80E2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1"/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2DB1BDF6-BAB3-4AA4-BD47-AD4EF722F2DD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875213" y="6296025"/>
            <a:ext cx="2820987" cy="152400"/>
          </a:xfrm>
        </p:spPr>
        <p:txBody>
          <a:bodyPr rtlCol="0" anchor="b"/>
          <a:lstStyle/>
          <a:p>
            <a:pPr algn="r">
              <a:defRPr/>
            </a:pPr>
            <a:fld id="{474CE96F-B21A-421B-A99E-C671735BA958}" type="slidenum">
              <a:rPr lang="en-US" sz="1050" smtClean="0">
                <a:solidFill>
                  <a:schemeClr val="tx1"/>
                </a:solidFill>
              </a:rPr>
              <a:pPr algn="r">
                <a:defRPr/>
              </a:pPr>
              <a:t>20</a:t>
            </a:fld>
            <a:endParaRPr lang="en-US" sz="1050">
              <a:solidFill>
                <a:schemeClr val="tx1"/>
              </a:solidFill>
            </a:endParaRP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6362700" cy="4838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7467600" cy="4572000"/>
          </a:xfrm>
        </p:spPr>
        <p:txBody>
          <a:bodyPr/>
          <a:lstStyle/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algn="ctr" eaLnBrk="1" hangingPunct="1">
              <a:buFontTx/>
              <a:buNone/>
            </a:pPr>
            <a:r>
              <a:rPr lang="en-US" sz="1800" smtClean="0"/>
              <a:t>	</a:t>
            </a:r>
            <a:r>
              <a:rPr lang="en-US" sz="7200" b="1" smtClean="0">
                <a:solidFill>
                  <a:srgbClr val="00B050"/>
                </a:solidFill>
              </a:rPr>
              <a:t>Question?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D9F6E8F-829E-4DBC-835F-48CBC7B955DE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2458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8AD96F-EDE0-46BC-954B-6264BAFEE53E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g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3263" y="3365500"/>
            <a:ext cx="117475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5410200" cy="6553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40% - Final Examination</a:t>
            </a:r>
          </a:p>
          <a:p>
            <a:pPr eaLnBrk="1" hangingPunct="1"/>
            <a:r>
              <a:rPr lang="en-US" sz="2400" dirty="0" smtClean="0"/>
              <a:t>20% - LAB performance</a:t>
            </a:r>
          </a:p>
          <a:p>
            <a:pPr eaLnBrk="1" hangingPunct="1"/>
            <a:r>
              <a:rPr lang="en-US" sz="2400" dirty="0" smtClean="0"/>
              <a:t>20% - MID Examination</a:t>
            </a:r>
          </a:p>
          <a:p>
            <a:pPr eaLnBrk="1" hangingPunct="1"/>
            <a:r>
              <a:rPr lang="en-US" sz="2400" dirty="0" smtClean="0"/>
              <a:t>5% - Assignment &amp; Surprise Quizzes</a:t>
            </a:r>
          </a:p>
          <a:p>
            <a:pPr eaLnBrk="1" hangingPunct="1"/>
            <a:r>
              <a:rPr lang="en-US" sz="2400" dirty="0" smtClean="0"/>
              <a:t>10% - Declared Quizzes</a:t>
            </a:r>
          </a:p>
          <a:p>
            <a:pPr eaLnBrk="1" hangingPunct="1"/>
            <a:r>
              <a:rPr lang="en-US" sz="2400" dirty="0" smtClean="0"/>
              <a:t>5% - Attendance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b="1" dirty="0" smtClean="0">
                <a:solidFill>
                  <a:srgbClr val="FF3300"/>
                </a:solidFill>
              </a:rPr>
              <a:t>No students will be allowed to sit for final examination if he/she has less than 70% attendance in LAB Class and less than 75% attendance in Theory Class </a:t>
            </a:r>
            <a:endParaRPr lang="en-GB" sz="2400" b="1" dirty="0" smtClean="0">
              <a:solidFill>
                <a:srgbClr val="FF33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181600" y="0"/>
            <a:ext cx="3581400" cy="6858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CSE-420   Compiler Design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3333FF"/>
                </a:solidFill>
              </a:rPr>
              <a:t>Grading Policy</a:t>
            </a:r>
            <a:endParaRPr lang="en-US" sz="3600" b="1" dirty="0" smtClean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E9CA930-A975-4FC7-A215-2B295E080F2D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615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00DDF2-B9C9-4372-AB46-A3F60022781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g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263" y="3365500"/>
            <a:ext cx="117475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There will be surprise quizzes, given at the start of a lecture, during any lecture.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 LATE or MAKEUP SURPRISE QUIZZES, under any circumstances whatsoever.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en-US" sz="2400" smtClean="0"/>
              <a:t>Surprise quizzes are completely individual efforts. </a:t>
            </a:r>
          </a:p>
          <a:p>
            <a:pPr eaLnBrk="1" hangingPunct="1">
              <a:lnSpc>
                <a:spcPct val="70000"/>
              </a:lnSpc>
            </a:pP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en-US" sz="2400" smtClean="0"/>
              <a:t>Your best strategy is to play it safe – attend every lecture.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8839200" cy="1447800"/>
          </a:xfrm>
          <a:noFill/>
        </p:spPr>
        <p:txBody>
          <a:bodyPr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smtClean="0">
                <a:solidFill>
                  <a:srgbClr val="FF0000"/>
                </a:solidFill>
              </a:rPr>
              <a:t>Surprise Quizzes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1884168-B47D-450E-B526-020E0BCC1C75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717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4A5F80-BE89-4A9A-998F-A81CA87185C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g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263" y="3365500"/>
            <a:ext cx="117475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98463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Assignments need to be hand-written. I will not accept typed up solutions.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Assignments are completely individual efforts.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If two written solutions are the same or similar, both will be penalized (100% penalty for the entire assignment). 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If a written solution is similar or same as an online or other solution resource, you will be penalized (100% penalty for the entire assignment).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8229600" cy="1219200"/>
          </a:xfrm>
          <a:noFill/>
        </p:spPr>
        <p:txBody>
          <a:bodyPr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smtClean="0">
                <a:solidFill>
                  <a:srgbClr val="3333FF"/>
                </a:solidFill>
              </a:rPr>
              <a:t>Assignments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1C71517-75E9-413C-8E6A-413B42997737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819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543F58-E332-471E-8100-451A9E28A33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g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263" y="3365500"/>
            <a:ext cx="117475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tabLst>
                <a:tab pos="3810000" algn="l"/>
                <a:tab pos="4387850" algn="l"/>
                <a:tab pos="7239000" algn="l"/>
              </a:tabLst>
            </a:pPr>
            <a:r>
              <a:rPr lang="en-US" sz="2400" smtClean="0"/>
              <a:t>If you follow these 4 simple rules during the class, you'll make sure that you do well in the course: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3810000" algn="l"/>
                <a:tab pos="4387850" algn="l"/>
                <a:tab pos="7239000" algn="l"/>
              </a:tabLst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AutoNum type="arabicPeriod"/>
              <a:tabLst>
                <a:tab pos="3810000" algn="l"/>
                <a:tab pos="4387850" algn="l"/>
                <a:tab pos="7239000" algn="l"/>
              </a:tabLst>
            </a:pPr>
            <a:r>
              <a:rPr lang="en-US" sz="2400" smtClean="0"/>
              <a:t> Attend every Theory and LAB classes.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AutoNum type="arabicPeriod"/>
              <a:tabLst>
                <a:tab pos="3810000" algn="l"/>
                <a:tab pos="4387850" algn="l"/>
                <a:tab pos="7239000" algn="l"/>
              </a:tabLst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AutoNum type="arabicPeriod"/>
              <a:tabLst>
                <a:tab pos="3810000" algn="l"/>
                <a:tab pos="4387850" algn="l"/>
                <a:tab pos="7239000" algn="l"/>
              </a:tabLst>
            </a:pPr>
            <a:r>
              <a:rPr lang="en-US" sz="2400" smtClean="0"/>
              <a:t> Read the course material (textbook sections assigned + slides).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AutoNum type="arabicPeriod"/>
              <a:tabLst>
                <a:tab pos="3810000" algn="l"/>
                <a:tab pos="4387850" algn="l"/>
                <a:tab pos="7239000" algn="l"/>
              </a:tabLst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AutoNum type="arabicPeriod"/>
              <a:tabLst>
                <a:tab pos="3810000" algn="l"/>
                <a:tab pos="4387850" algn="l"/>
                <a:tab pos="7239000" algn="l"/>
              </a:tabLst>
            </a:pPr>
            <a:r>
              <a:rPr lang="en-US" sz="2400" smtClean="0"/>
              <a:t> Submit everything (Assignments, Quizzes, Exams) on time - don't be late.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AutoNum type="arabicPeriod"/>
              <a:tabLst>
                <a:tab pos="3810000" algn="l"/>
                <a:tab pos="4387850" algn="l"/>
                <a:tab pos="7239000" algn="l"/>
              </a:tabLst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AutoNum type="arabicPeriod"/>
              <a:tabLst>
                <a:tab pos="3810000" algn="l"/>
                <a:tab pos="4387850" algn="l"/>
                <a:tab pos="7239000" algn="l"/>
              </a:tabLst>
            </a:pPr>
            <a:r>
              <a:rPr lang="en-US" sz="2400" smtClean="0"/>
              <a:t> Don't cheat. 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457200"/>
            <a:ext cx="6172200" cy="1447800"/>
          </a:xfrm>
          <a:noFill/>
        </p:spPr>
        <p:txBody>
          <a:bodyPr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smtClean="0">
                <a:solidFill>
                  <a:srgbClr val="669900"/>
                </a:solidFill>
              </a:rPr>
              <a:t>Playing it safe in </a:t>
            </a:r>
            <a:br>
              <a:rPr lang="en-US" sz="3600" b="1" smtClean="0">
                <a:solidFill>
                  <a:srgbClr val="669900"/>
                </a:solidFill>
              </a:rPr>
            </a:br>
            <a:r>
              <a:rPr lang="en-US" sz="3600" b="1" smtClean="0">
                <a:solidFill>
                  <a:srgbClr val="669900"/>
                </a:solidFill>
              </a:rPr>
              <a:t>CSE-420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0E02CAE-7FEA-48DC-845A-4D447671606E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922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B294E8-FCF0-4565-9C52-D0D65AD56BC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ag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263" y="3365500"/>
            <a:ext cx="117475" cy="12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8463" y="1143000"/>
            <a:ext cx="8229600" cy="4876800"/>
          </a:xfrm>
        </p:spPr>
        <p:txBody>
          <a:bodyPr rtlCol="0">
            <a:normAutofit lnSpcReduction="10000"/>
          </a:bodyPr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r>
              <a:rPr lang="en-US" sz="2800" b="1" dirty="0" smtClean="0">
                <a:solidFill>
                  <a:schemeClr val="tx1">
                    <a:lumMod val="85000"/>
                  </a:schemeClr>
                </a:solidFill>
              </a:rPr>
              <a:t>Two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 Quizzes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endParaRPr lang="en-US" sz="28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Several Surprise Quizzes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Several Assignments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tabLst>
                <a:tab pos="3810000" algn="l"/>
                <a:tab pos="4387850" algn="l"/>
                <a:tab pos="7239000" algn="l"/>
              </a:tabLst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If you fail to attend any exam you will get 0 (zero) on that exam.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endParaRPr lang="en-US" sz="28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No makeup exams unless with documented medical  emergency.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endParaRPr lang="en-US" sz="28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3810000" algn="l"/>
                <a:tab pos="4387850" algn="l"/>
                <a:tab pos="7239000" algn="l"/>
              </a:tabLst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No late submission.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57200"/>
            <a:ext cx="6019800" cy="685800"/>
          </a:xfrm>
          <a:noFill/>
        </p:spPr>
        <p:txBody>
          <a:bodyPr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solidFill>
                  <a:srgbClr val="FF0000"/>
                </a:solidFill>
              </a:rPr>
              <a:t>Quizzes and Exams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E266E28-9CEA-4579-B92D-B5EB3B135699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1024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B175B7-2C77-458C-A193-5FAFE2612B0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3657600" cy="5715000"/>
          </a:xfrm>
        </p:spPr>
        <p:txBody>
          <a:bodyPr/>
          <a:lstStyle/>
          <a:p>
            <a:pPr eaLnBrk="1" hangingPunct="1"/>
            <a:r>
              <a:rPr lang="en-US" sz="2400" b="1" smtClean="0"/>
              <a:t>Strong</a:t>
            </a:r>
            <a:r>
              <a:rPr lang="en-US" sz="2400" smtClean="0"/>
              <a:t> programming background in C, C++ or Java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Some background on Automata Theory (NFA, DFA, CFG) is recommended…… ……not mandatory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Assembly Language Programming and Machine Architecture 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76800" y="457200"/>
            <a:ext cx="3581400" cy="5715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smtClean="0">
                <a:solidFill>
                  <a:srgbClr val="669900"/>
                </a:solidFill>
              </a:rPr>
              <a:t>Pre-requisite Knowledge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159C420-2756-4850-B46F-75D88D4DCA23}" type="datetime1">
              <a:rPr lang="en-US"/>
              <a:pPr>
                <a:defRPr/>
              </a:pPr>
              <a:t>1/25/2018</a:t>
            </a:fld>
            <a:endParaRPr lang="en-US" dirty="0"/>
          </a:p>
        </p:txBody>
      </p:sp>
      <p:sp>
        <p:nvSpPr>
          <p:cNvPr id="1126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0BC44-5B2D-46D9-8195-5CAA09FF11E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76200"/>
            <a:ext cx="82296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Why Study Compilers?  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219200"/>
            <a:ext cx="8305800" cy="495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Become a better programmer(!)</a:t>
            </a:r>
          </a:p>
          <a:p>
            <a:pPr lvl="1" eaLnBrk="1" hangingPunct="1"/>
            <a:r>
              <a:rPr lang="en-US" sz="2800" smtClean="0"/>
              <a:t>Insight into interaction between languages, compilers, and hardware</a:t>
            </a:r>
          </a:p>
          <a:p>
            <a:pPr lvl="1" eaLnBrk="1" hangingPunct="1"/>
            <a:r>
              <a:rPr lang="en-US" sz="2800" smtClean="0"/>
              <a:t>Understanding of implementation techniques</a:t>
            </a:r>
          </a:p>
          <a:p>
            <a:pPr lvl="1" eaLnBrk="1" hangingPunct="1"/>
            <a:r>
              <a:rPr lang="en-US" sz="2800" smtClean="0"/>
              <a:t>What is all that stuff in the debugger anyway?</a:t>
            </a:r>
          </a:p>
          <a:p>
            <a:pPr lvl="1" eaLnBrk="1" hangingPunct="1"/>
            <a:r>
              <a:rPr lang="en-US" sz="2800" smtClean="0"/>
              <a:t>Better intuition about what your code does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1"/>
            <p:custDataLst>
              <p:tags r:id="rId3"/>
            </p:custDataLst>
          </p:nvPr>
        </p:nvSpPr>
        <p:spPr bwMode="auto">
          <a:xfrm>
            <a:off x="7772400" y="6400800"/>
            <a:ext cx="533400" cy="1524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fld id="{A16D666E-31CA-4A4E-9AFA-A4ED7753B9EA}" type="datetime1">
              <a:rPr lang="en-US" sz="1000" smtClean="0">
                <a:solidFill>
                  <a:srgbClr val="7F7F7F"/>
                </a:solidFill>
              </a:rPr>
              <a:pPr algn="ctr"/>
              <a:t>1/25/2018</a:t>
            </a:fld>
            <a:endParaRPr lang="en-US" sz="1000" smtClean="0">
              <a:solidFill>
                <a:srgbClr val="7F7F7F"/>
              </a:solidFill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875213" y="6296025"/>
            <a:ext cx="2820987" cy="152400"/>
          </a:xfrm>
          <a:extLst/>
        </p:spPr>
        <p:txBody>
          <a:bodyPr rtlCol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E69454D1-068F-4597-A82D-71F95F004D6F}" type="slidenum">
              <a:rPr lang="en-US" sz="1050" smtClean="0">
                <a:solidFill>
                  <a:srgbClr val="7F7F7F"/>
                </a:solidFill>
              </a:rPr>
              <a:pPr algn="r">
                <a:defRPr/>
              </a:pPr>
              <a:t>9</a:t>
            </a:fld>
            <a:endParaRPr lang="en-US" sz="105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2387</TotalTime>
  <Words>793</Words>
  <Application>Microsoft Office PowerPoint</Application>
  <PresentationFormat>On-screen Show (4:3)</PresentationFormat>
  <Paragraphs>195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Composite</vt:lpstr>
      <vt:lpstr>PowerPoint Presentation</vt:lpstr>
      <vt:lpstr>CSE-420   Compiler Design  Course Instructor</vt:lpstr>
      <vt:lpstr>CSE-420   Compiler Design  Grading Policy</vt:lpstr>
      <vt:lpstr>Surprise Quizzes</vt:lpstr>
      <vt:lpstr>Assignments</vt:lpstr>
      <vt:lpstr>Playing it safe in  CSE-420</vt:lpstr>
      <vt:lpstr>Quizzes and Exams</vt:lpstr>
      <vt:lpstr>Pre-requisite Knowledge</vt:lpstr>
      <vt:lpstr>Why Study Compilers?  </vt:lpstr>
      <vt:lpstr>Why Study Compilers?  </vt:lpstr>
      <vt:lpstr>Why Study Compilers? </vt:lpstr>
      <vt:lpstr>Why Study Compilers? </vt:lpstr>
      <vt:lpstr>PowerPoint Presentation</vt:lpstr>
      <vt:lpstr>Some History</vt:lpstr>
      <vt:lpstr>Some History</vt:lpstr>
      <vt:lpstr>Some History</vt:lpstr>
      <vt:lpstr>Recommended Books</vt:lpstr>
      <vt:lpstr>The Course covers</vt:lpstr>
      <vt:lpstr>PowerPoint Presentation</vt:lpstr>
      <vt:lpstr>PowerPoint Presentation</vt:lpstr>
      <vt:lpstr>PowerPoint Presentation</vt:lpstr>
    </vt:vector>
  </TitlesOfParts>
  <Company>CSE, 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Compiler Design</dc:subject>
  <dc:creator>Iffat Anjum</dc:creator>
  <cp:lastModifiedBy>Iffat Anjum</cp:lastModifiedBy>
  <cp:revision>173</cp:revision>
  <dcterms:created xsi:type="dcterms:W3CDTF">2007-06-26T23:33:51Z</dcterms:created>
  <dcterms:modified xsi:type="dcterms:W3CDTF">2018-01-25T02:11:14Z</dcterms:modified>
</cp:coreProperties>
</file>