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106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800" b="1" cap="all" dirty="0" smtClean="0">
                <a:ln/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Introduction to Compiler</a:t>
            </a:r>
            <a:endParaRPr lang="en-US" sz="4800" b="1" cap="all" dirty="0">
              <a:ln/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Lecture 01</a:t>
            </a:r>
            <a:endParaRPr lang="en-US" sz="3600" b="1" cap="all" dirty="0">
              <a:ln w="0"/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Compilation Steps/Phases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447800"/>
            <a:ext cx="839611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Compilation Steps/Phases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01000" cy="541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678363"/>
          </a:xfrm>
        </p:spPr>
        <p:txBody>
          <a:bodyPr/>
          <a:lstStyle/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smtClean="0">
                <a:solidFill>
                  <a:srgbClr val="FF3300"/>
                </a:solidFill>
              </a:rPr>
              <a:t>First step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: recognize words. </a:t>
            </a:r>
          </a:p>
          <a:p>
            <a:pPr marL="411480" lvl="1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 Smallest unit above letters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048000"/>
            <a:ext cx="3896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chemeClr val="tx1">
                    <a:lumMod val="85000"/>
                  </a:schemeClr>
                </a:solidFill>
              </a:rPr>
              <a:t>This is a sentence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2895600" y="4343400"/>
            <a:ext cx="3584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ist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his </a:t>
            </a: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ase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nte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nce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sz="3600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86800" cy="6019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 Lexical 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analysis divides program text into “words” or “tokens” </a:t>
            </a:r>
            <a:endParaRPr lang="en-US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36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           if </a:t>
            </a:r>
            <a:r>
              <a:rPr lang="en-US" sz="4000" dirty="0">
                <a:solidFill>
                  <a:schemeClr val="tx1">
                    <a:lumMod val="85000"/>
                  </a:schemeClr>
                </a:solidFill>
              </a:rPr>
              <a:t>x == y then z = 1; else z = 2</a:t>
            </a: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r>
              <a:rPr lang="en-US" sz="2800" dirty="0" smtClean="0"/>
              <a:t>Tokens are the “words" of the programming language</a:t>
            </a:r>
          </a:p>
          <a:p>
            <a:r>
              <a:rPr lang="en-US" sz="2800" dirty="0" smtClean="0"/>
              <a:t>Lexeme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/>
              <a:t>characters comprising a token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240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 smtClean="0"/>
              <a:t>example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the </a:t>
            </a:r>
            <a:r>
              <a:rPr lang="en-US" sz="3200" dirty="0" smtClean="0"/>
              <a:t>sequence of characters “</a:t>
            </a:r>
            <a:r>
              <a:rPr lang="en-US" sz="3200" dirty="0" smtClean="0">
                <a:solidFill>
                  <a:srgbClr val="00B050"/>
                </a:solidFill>
              </a:rPr>
              <a:t>static </a:t>
            </a:r>
            <a:r>
              <a:rPr lang="en-US" sz="3200" dirty="0" err="1" smtClean="0">
                <a:solidFill>
                  <a:srgbClr val="00B050"/>
                </a:solidFill>
              </a:rPr>
              <a:t>int</a:t>
            </a:r>
            <a:r>
              <a:rPr lang="en-US" sz="3200" dirty="0" smtClean="0"/>
              <a:t>" </a:t>
            </a:r>
            <a:r>
              <a:rPr lang="en-US" sz="3200" dirty="0" smtClean="0"/>
              <a:t>is recognized </a:t>
            </a:r>
            <a:r>
              <a:rPr lang="en-US" sz="3200" dirty="0" smtClean="0"/>
              <a:t>as two tokens, representing the two </a:t>
            </a:r>
            <a:r>
              <a:rPr lang="en-US" sz="3200" dirty="0" smtClean="0"/>
              <a:t>words “</a:t>
            </a:r>
            <a:r>
              <a:rPr lang="en-US" sz="3200" dirty="0" smtClean="0">
                <a:solidFill>
                  <a:srgbClr val="00B050"/>
                </a:solidFill>
              </a:rPr>
              <a:t>static</a:t>
            </a:r>
            <a:r>
              <a:rPr lang="en-US" sz="3200" dirty="0" smtClean="0"/>
              <a:t>" and “</a:t>
            </a:r>
            <a:r>
              <a:rPr lang="en-US" sz="3200" dirty="0" err="1" smtClean="0">
                <a:solidFill>
                  <a:srgbClr val="00B050"/>
                </a:solidFill>
              </a:rPr>
              <a:t>int</a:t>
            </a:r>
            <a:r>
              <a:rPr lang="en-US" sz="3200" dirty="0" smtClean="0"/>
              <a:t>"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the </a:t>
            </a:r>
            <a:r>
              <a:rPr lang="en-US" sz="3200" dirty="0" smtClean="0"/>
              <a:t>sequence of characters “</a:t>
            </a:r>
            <a:r>
              <a:rPr lang="en-US" sz="3200" dirty="0" smtClean="0">
                <a:solidFill>
                  <a:srgbClr val="00B050"/>
                </a:solidFill>
              </a:rPr>
              <a:t>*x++</a:t>
            </a:r>
            <a:r>
              <a:rPr lang="en-US" sz="3200" dirty="0" smtClean="0"/>
              <a:t>" is recognized </a:t>
            </a:r>
            <a:r>
              <a:rPr lang="en-US" sz="3200" dirty="0" smtClean="0"/>
              <a:t>as three </a:t>
            </a:r>
            <a:r>
              <a:rPr lang="en-US" sz="3200" dirty="0" smtClean="0"/>
              <a:t>tokens, representing “</a:t>
            </a:r>
            <a:r>
              <a:rPr lang="en-US" sz="3200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/>
              <a:t>", “</a:t>
            </a:r>
            <a:r>
              <a:rPr lang="en-US" sz="3200" dirty="0" smtClean="0">
                <a:solidFill>
                  <a:srgbClr val="00B050"/>
                </a:solidFill>
              </a:rPr>
              <a:t>x</a:t>
            </a:r>
            <a:r>
              <a:rPr lang="en-US" sz="3200" dirty="0" smtClean="0"/>
              <a:t>" and “</a:t>
            </a:r>
            <a:r>
              <a:rPr lang="en-US" sz="3200" dirty="0" smtClean="0">
                <a:solidFill>
                  <a:srgbClr val="00B050"/>
                </a:solidFill>
              </a:rPr>
              <a:t>++</a:t>
            </a:r>
            <a:r>
              <a:rPr lang="en-US" sz="3200" dirty="0" smtClean="0"/>
              <a:t>“</a:t>
            </a:r>
          </a:p>
          <a:p>
            <a:r>
              <a:rPr lang="en-US" sz="3200" dirty="0" smtClean="0"/>
              <a:t>• Removes the white spaces</a:t>
            </a:r>
          </a:p>
          <a:p>
            <a:r>
              <a:rPr lang="en-US" sz="3200" dirty="0" smtClean="0"/>
              <a:t>• Removes the comments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781800" cy="463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Syntax Analysis (Parsing)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smtClean="0">
                <a:solidFill>
                  <a:srgbClr val="FF3300"/>
                </a:solidFill>
              </a:rPr>
              <a:t>Second Step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: Once words are understood, the next step is to understand sentence structure </a:t>
            </a:r>
          </a:p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Parsing = Diagramming Sentences </a:t>
            </a:r>
          </a:p>
          <a:p>
            <a:pPr marL="411480" lvl="1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The diagram is a tree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Syntax Analysis (Parsing)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534400" cy="3124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3600" b="1" dirty="0" smtClean="0">
                <a:solidFill>
                  <a:schemeClr val="tx1">
                    <a:lumMod val="85000"/>
                  </a:schemeClr>
                </a:solidFill>
              </a:rPr>
              <a:t>This </a:t>
            </a:r>
            <a:r>
              <a:rPr lang="en-US" sz="3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>
                    <a:lumMod val="85000"/>
                  </a:schemeClr>
                </a:solidFill>
              </a:rPr>
              <a:t>     line </a:t>
            </a:r>
            <a:r>
              <a:rPr lang="en-US" sz="3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>
                    <a:lumMod val="85000"/>
                  </a:schemeClr>
                </a:solidFill>
              </a:rPr>
              <a:t>    is </a:t>
            </a:r>
            <a:r>
              <a:rPr lang="en-US" sz="3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>
                    <a:lumMod val="85000"/>
                  </a:schemeClr>
                </a:solidFill>
              </a:rPr>
              <a:t>    a </a:t>
            </a:r>
            <a:r>
              <a:rPr lang="en-US" sz="3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>
                    <a:lumMod val="85000"/>
                  </a:schemeClr>
                </a:solidFill>
              </a:rPr>
              <a:t>   longer    sentence </a:t>
            </a:r>
            <a:endParaRPr lang="en-US" sz="3600" b="1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Syntax Analysis (Parsing)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143000"/>
            <a:ext cx="8534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x == y then z = 1; else z = 2; 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Syntax Analysis (Parsing)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Uncover </a:t>
            </a:r>
            <a:r>
              <a:rPr lang="en-US" sz="2800" dirty="0" smtClean="0"/>
              <a:t>the structure of a sentence in the program from </a:t>
            </a:r>
            <a:r>
              <a:rPr lang="en-US" sz="2800" dirty="0" smtClean="0"/>
              <a:t>a stream </a:t>
            </a:r>
            <a:r>
              <a:rPr lang="en-US" sz="2800" dirty="0" smtClean="0"/>
              <a:t>of </a:t>
            </a:r>
            <a:r>
              <a:rPr lang="en-US" sz="2800" dirty="0" smtClean="0"/>
              <a:t>tokens.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For </a:t>
            </a:r>
            <a:r>
              <a:rPr lang="en-US" sz="2800" dirty="0" smtClean="0"/>
              <a:t>instance, the phrase “x = +y", which is recognized </a:t>
            </a:r>
            <a:r>
              <a:rPr lang="en-US" sz="2800" dirty="0" smtClean="0"/>
              <a:t>as four </a:t>
            </a:r>
            <a:r>
              <a:rPr lang="en-US" sz="2800" dirty="0" smtClean="0"/>
              <a:t>tokens, representing “x", “=“ and “+" and “y", has </a:t>
            </a:r>
            <a:r>
              <a:rPr lang="en-US" sz="2800" dirty="0" smtClean="0"/>
              <a:t>the structure </a:t>
            </a:r>
            <a:r>
              <a:rPr lang="en-US" sz="2800" b="1" dirty="0" smtClean="0"/>
              <a:t>=(x,+(y)), i.e., an assignment expression, </a:t>
            </a:r>
            <a:r>
              <a:rPr lang="en-US" sz="2800" b="1" dirty="0" smtClean="0"/>
              <a:t>that </a:t>
            </a:r>
            <a:r>
              <a:rPr lang="en-US" sz="2800" dirty="0" smtClean="0"/>
              <a:t>operates </a:t>
            </a:r>
            <a:r>
              <a:rPr lang="en-US" sz="2800" dirty="0" smtClean="0"/>
              <a:t>on “x" and the expression “+(y</a:t>
            </a:r>
            <a:r>
              <a:rPr lang="en-US" sz="2800" dirty="0" smtClean="0"/>
              <a:t>)".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800" dirty="0" smtClean="0"/>
              <a:t>• Build a tree called a parse tree that reflects the structure </a:t>
            </a:r>
            <a:r>
              <a:rPr lang="en-US" sz="2800" dirty="0" smtClean="0"/>
              <a:t>of the </a:t>
            </a:r>
            <a:r>
              <a:rPr lang="en-US" sz="2800" dirty="0" smtClean="0"/>
              <a:t>input sentence.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Programming problems are </a:t>
            </a:r>
            <a:r>
              <a:rPr lang="en-US" sz="2800" dirty="0">
                <a:solidFill>
                  <a:srgbClr val="00B050"/>
                </a:solidFill>
              </a:rPr>
              <a:t>easier to solve in high-level languages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Languages closer to the level of the problem domain, e.g.,</a:t>
            </a:r>
          </a:p>
          <a:p>
            <a:pPr marL="594360" lvl="2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SmallTalk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OO programming</a:t>
            </a:r>
          </a:p>
          <a:p>
            <a:pPr marL="594360" lvl="2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JavaScript: Web pages</a:t>
            </a:r>
          </a:p>
          <a:p>
            <a:pPr marL="594360" lvl="2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Solutions are usually more efficient (faster, smaller) when written in </a:t>
            </a:r>
            <a:r>
              <a:rPr lang="en-US" sz="2800" dirty="0">
                <a:solidFill>
                  <a:srgbClr val="00B050"/>
                </a:solidFill>
              </a:rPr>
              <a:t>machine language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Language that reflects to the cycle-by-cycle working of a processor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2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Compilers are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bridge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s: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Tools to translate programs written in high-level languages to efficient executable code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763000" cy="1295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7030A0"/>
                </a:solidFill>
              </a:rPr>
              <a:t>What is a compiler?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934B311-0067-490C-AF06-6C2028C6E99D}" type="datetime1">
              <a:rPr lang="en-US"/>
              <a:pPr>
                <a:defRPr/>
              </a:pPr>
              <a:t>5/10/2016</a:t>
            </a:fld>
            <a:endParaRPr lang="en-US" dirty="0"/>
          </a:p>
        </p:txBody>
      </p:sp>
      <p:sp>
        <p:nvSpPr>
          <p:cNvPr id="2253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94E307-7DCB-4DE0-A1C7-F93CC394FBD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Syntax Analysis (Parsing)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18554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429000"/>
            <a:ext cx="5084799" cy="291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Semantic Analysis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534400" cy="4800600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  <a:defRPr/>
            </a:pPr>
            <a:r>
              <a:rPr lang="en-US" sz="3200" b="1" dirty="0" smtClean="0">
                <a:solidFill>
                  <a:srgbClr val="FF3300"/>
                </a:solidFill>
              </a:rPr>
              <a:t>Third </a:t>
            </a:r>
            <a:r>
              <a:rPr lang="en-US" sz="3200" b="1" dirty="0" smtClean="0">
                <a:solidFill>
                  <a:srgbClr val="FF3300"/>
                </a:solidFill>
              </a:rPr>
              <a:t>Step</a:t>
            </a:r>
            <a:r>
              <a:rPr lang="en-US" sz="3200" b="1" dirty="0" smtClean="0">
                <a:solidFill>
                  <a:srgbClr val="FF3300"/>
                </a:solidFill>
              </a:rPr>
              <a:t>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Once sentence structure is understood, we can try to understand “meaning” 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is </a:t>
            </a:r>
            <a:r>
              <a:rPr lang="en-US" dirty="0">
                <a:solidFill>
                  <a:srgbClr val="FF3300"/>
                </a:solidFill>
              </a:rPr>
              <a:t>hard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!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Compilers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perform limited semantic analysis to catch inconsistencies </a:t>
            </a: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800" dirty="0" smtClean="0"/>
              <a:t>Performs </a:t>
            </a:r>
            <a:r>
              <a:rPr lang="en-US" sz="2800" dirty="0" smtClean="0"/>
              <a:t>type checking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smtClean="0"/>
              <a:t>operand </a:t>
            </a:r>
            <a:r>
              <a:rPr lang="en-US" dirty="0" smtClean="0"/>
              <a:t>compatibility</a:t>
            </a: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800" b="1" dirty="0">
              <a:solidFill>
                <a:srgbClr val="FF3300"/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Intermediate Code Generation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Translate each hierarchical structure decorated </a:t>
            </a:r>
            <a:r>
              <a:rPr lang="en-US" dirty="0" smtClean="0"/>
              <a:t>as tree </a:t>
            </a:r>
            <a:r>
              <a:rPr lang="en-US" dirty="0" smtClean="0"/>
              <a:t>into intermediate code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Properties </a:t>
            </a:r>
            <a:r>
              <a:rPr lang="en-US" dirty="0" smtClean="0">
                <a:solidFill>
                  <a:srgbClr val="00B050"/>
                </a:solidFill>
              </a:rPr>
              <a:t>of intermediate </a:t>
            </a:r>
            <a:r>
              <a:rPr lang="en-US" dirty="0" smtClean="0">
                <a:solidFill>
                  <a:srgbClr val="00B050"/>
                </a:solidFill>
              </a:rPr>
              <a:t>codes</a:t>
            </a:r>
          </a:p>
          <a:p>
            <a:pPr lvl="1"/>
            <a:r>
              <a:rPr lang="en-US" dirty="0" smtClean="0"/>
              <a:t>Should </a:t>
            </a:r>
            <a:r>
              <a:rPr lang="en-US" dirty="0" smtClean="0"/>
              <a:t>be easy to </a:t>
            </a:r>
            <a:r>
              <a:rPr lang="en-US" dirty="0" smtClean="0"/>
              <a:t>generate</a:t>
            </a:r>
          </a:p>
          <a:p>
            <a:pPr lvl="1"/>
            <a:r>
              <a:rPr lang="en-US" dirty="0" smtClean="0"/>
              <a:t>Should </a:t>
            </a:r>
            <a:r>
              <a:rPr lang="en-US" dirty="0" smtClean="0"/>
              <a:t>be easy to translate</a:t>
            </a:r>
          </a:p>
          <a:p>
            <a:r>
              <a:rPr lang="en-US" dirty="0" smtClean="0"/>
              <a:t>Intermediate </a:t>
            </a:r>
            <a:r>
              <a:rPr lang="en-US" dirty="0" smtClean="0"/>
              <a:t>code hides many machine-level </a:t>
            </a:r>
            <a:r>
              <a:rPr lang="en-US" dirty="0" smtClean="0"/>
              <a:t>details, but </a:t>
            </a:r>
            <a:r>
              <a:rPr lang="en-US" dirty="0" smtClean="0"/>
              <a:t>has instruction-level mapping to many </a:t>
            </a:r>
            <a:r>
              <a:rPr lang="en-US" dirty="0" smtClean="0"/>
              <a:t>assembly languages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 smtClean="0"/>
              <a:t>motivation: </a:t>
            </a:r>
            <a:r>
              <a:rPr lang="en-US" dirty="0" smtClean="0">
                <a:solidFill>
                  <a:srgbClr val="00B050"/>
                </a:solidFill>
              </a:rPr>
              <a:t>portability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commonly used form is “</a:t>
            </a:r>
            <a:r>
              <a:rPr lang="en-US" dirty="0" smtClean="0">
                <a:solidFill>
                  <a:srgbClr val="00B050"/>
                </a:solidFill>
              </a:rPr>
              <a:t>Three-address Code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Code Optimization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Apply a series of transformations to improve the </a:t>
            </a:r>
            <a:r>
              <a:rPr lang="en-US" dirty="0" smtClean="0">
                <a:solidFill>
                  <a:srgbClr val="00B050"/>
                </a:solidFill>
              </a:rPr>
              <a:t>time and </a:t>
            </a:r>
            <a:r>
              <a:rPr lang="en-US" dirty="0" smtClean="0">
                <a:solidFill>
                  <a:srgbClr val="00B050"/>
                </a:solidFill>
              </a:rPr>
              <a:t>space efficiency </a:t>
            </a:r>
            <a:r>
              <a:rPr lang="en-US" dirty="0" smtClean="0"/>
              <a:t>of the generated 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Peephole </a:t>
            </a:r>
            <a:r>
              <a:rPr lang="en-US" dirty="0" smtClean="0">
                <a:solidFill>
                  <a:srgbClr val="7030A0"/>
                </a:solidFill>
              </a:rPr>
              <a:t>optimizations: </a:t>
            </a:r>
            <a:r>
              <a:rPr lang="en-US" dirty="0" smtClean="0"/>
              <a:t>generate new instructions </a:t>
            </a:r>
            <a:r>
              <a:rPr lang="en-US" dirty="0" smtClean="0"/>
              <a:t>by combining/expanding </a:t>
            </a:r>
            <a:r>
              <a:rPr lang="en-US" dirty="0" smtClean="0"/>
              <a:t>on a small number </a:t>
            </a:r>
            <a:r>
              <a:rPr lang="en-US" dirty="0" smtClean="0"/>
              <a:t>of consecutive </a:t>
            </a:r>
            <a:r>
              <a:rPr lang="en-US" dirty="0" smtClean="0"/>
              <a:t>instructions.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Global </a:t>
            </a:r>
            <a:r>
              <a:rPr lang="en-US" dirty="0" smtClean="0">
                <a:solidFill>
                  <a:srgbClr val="7030A0"/>
                </a:solidFill>
              </a:rPr>
              <a:t>optimizations: </a:t>
            </a:r>
            <a:r>
              <a:rPr lang="en-US" dirty="0" smtClean="0"/>
              <a:t>reorder, remove or </a:t>
            </a:r>
            <a:r>
              <a:rPr lang="en-US" dirty="0" smtClean="0"/>
              <a:t>add instructions </a:t>
            </a:r>
            <a:r>
              <a:rPr lang="en-US" dirty="0" smtClean="0"/>
              <a:t>to change the structure of generated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Consumes </a:t>
            </a:r>
            <a:r>
              <a:rPr lang="en-US" dirty="0" smtClean="0"/>
              <a:t>a significant fraction of the </a:t>
            </a:r>
            <a:r>
              <a:rPr lang="en-US" dirty="0" smtClean="0"/>
              <a:t>compilation time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smtClean="0"/>
              <a:t>optimization techniques can be vary valuable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Code Generation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</a:t>
            </a:r>
            <a:r>
              <a:rPr lang="en-US" dirty="0" smtClean="0"/>
              <a:t>instructions in the intermediate code to </a:t>
            </a:r>
            <a:r>
              <a:rPr lang="en-US" dirty="0" smtClean="0"/>
              <a:t>specific </a:t>
            </a:r>
            <a:r>
              <a:rPr lang="en-US" dirty="0" smtClean="0">
                <a:solidFill>
                  <a:srgbClr val="00B050"/>
                </a:solidFill>
              </a:rPr>
              <a:t>machine </a:t>
            </a:r>
            <a:r>
              <a:rPr lang="en-US" dirty="0" smtClean="0">
                <a:solidFill>
                  <a:srgbClr val="00B050"/>
                </a:solidFill>
              </a:rPr>
              <a:t>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Memory </a:t>
            </a:r>
            <a:r>
              <a:rPr lang="en-US" dirty="0" smtClean="0"/>
              <a:t>management, register allocation, </a:t>
            </a:r>
            <a:r>
              <a:rPr lang="en-US" dirty="0" smtClean="0"/>
              <a:t>instruction selection</a:t>
            </a:r>
            <a:r>
              <a:rPr lang="en-US" dirty="0" smtClean="0"/>
              <a:t>, instruction scheduling, …</a:t>
            </a:r>
          </a:p>
          <a:p>
            <a:r>
              <a:rPr lang="en-US" dirty="0" smtClean="0"/>
              <a:t>Generates </a:t>
            </a:r>
            <a:r>
              <a:rPr lang="en-US" dirty="0" smtClean="0"/>
              <a:t>sufficient information to enable </a:t>
            </a:r>
            <a:r>
              <a:rPr lang="en-US" dirty="0" smtClean="0"/>
              <a:t>symbolic debugging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Symbol Table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067341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Error Detection, Recovery and Reporting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7049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17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50723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80226"/>
            <a:ext cx="8448675" cy="524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What is a compiler?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153400" cy="45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17942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Pass Compilers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684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passes?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3798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Issues Driving Compiler Design</a:t>
            </a:r>
            <a:endParaRPr lang="en-US" sz="4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59977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addition to the development of a compiler, the </a:t>
            </a:r>
            <a:r>
              <a:rPr lang="en-US" dirty="0" smtClean="0"/>
              <a:t>techniques used </a:t>
            </a:r>
            <a:r>
              <a:rPr lang="en-US" dirty="0" smtClean="0"/>
              <a:t>in compiler design can be applicable to many problems </a:t>
            </a:r>
            <a:r>
              <a:rPr lang="en-US" dirty="0" smtClean="0"/>
              <a:t>in computer </a:t>
            </a:r>
            <a:r>
              <a:rPr lang="en-US" dirty="0" smtClean="0"/>
              <a:t>science.</a:t>
            </a:r>
          </a:p>
          <a:p>
            <a:pPr lvl="1"/>
            <a:r>
              <a:rPr lang="en-US" dirty="0" smtClean="0"/>
              <a:t>Techniques </a:t>
            </a:r>
            <a:r>
              <a:rPr lang="en-US" dirty="0" smtClean="0"/>
              <a:t>used in a lexical analyzer can be used in text </a:t>
            </a:r>
            <a:r>
              <a:rPr lang="en-US" dirty="0" smtClean="0"/>
              <a:t>editors, information </a:t>
            </a:r>
            <a:r>
              <a:rPr lang="en-US" dirty="0" smtClean="0"/>
              <a:t>retrieval system, and pattern recognition programs.</a:t>
            </a:r>
          </a:p>
          <a:p>
            <a:pPr lvl="1"/>
            <a:r>
              <a:rPr lang="en-US" dirty="0" smtClean="0"/>
              <a:t>Techniques </a:t>
            </a:r>
            <a:r>
              <a:rPr lang="en-US" dirty="0" smtClean="0"/>
              <a:t>used in a parser can be used in a query </a:t>
            </a:r>
            <a:r>
              <a:rPr lang="en-US" dirty="0" smtClean="0"/>
              <a:t>processing system </a:t>
            </a:r>
            <a:r>
              <a:rPr lang="en-US" dirty="0" smtClean="0"/>
              <a:t>such as SQL.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software having a complex front-end may need </a:t>
            </a:r>
            <a:r>
              <a:rPr lang="en-US" dirty="0" smtClean="0"/>
              <a:t>techniques used </a:t>
            </a:r>
            <a:r>
              <a:rPr lang="en-US" dirty="0" smtClean="0"/>
              <a:t>in compiler design.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symbolic equation solver which takes an equation as </a:t>
            </a:r>
            <a:r>
              <a:rPr lang="en-US" dirty="0" smtClean="0"/>
              <a:t>input. That </a:t>
            </a:r>
            <a:r>
              <a:rPr lang="en-US" dirty="0" smtClean="0"/>
              <a:t>program should parse the given input equation.</a:t>
            </a:r>
          </a:p>
          <a:p>
            <a:pPr lvl="1"/>
            <a:r>
              <a:rPr lang="en-US" dirty="0" smtClean="0"/>
              <a:t>Most </a:t>
            </a:r>
            <a:r>
              <a:rPr lang="en-US" dirty="0" smtClean="0"/>
              <a:t>of the techniques used in compiler design can be used </a:t>
            </a:r>
            <a:r>
              <a:rPr lang="en-US" dirty="0" smtClean="0"/>
              <a:t>in Natural </a:t>
            </a:r>
            <a:r>
              <a:rPr lang="en-US" dirty="0" smtClean="0"/>
              <a:t>Language Processing (NLP)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9600" b="1" dirty="0" smtClean="0">
                <a:ln/>
                <a:solidFill>
                  <a:schemeClr val="accent3"/>
                </a:solidFill>
              </a:rPr>
              <a:t>Questions?</a:t>
            </a:r>
            <a:endParaRPr lang="en-US" sz="96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534400" cy="5562600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Interpreters: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Compilers: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7630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smtClean="0">
                <a:solidFill>
                  <a:srgbClr val="7030A0"/>
                </a:solidFill>
              </a:rPr>
              <a:t>Introduction To Compilers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7B0050A-861D-44EB-B3FA-E2F7A9E19B1C}" type="datetime1">
              <a:rPr lang="en-US"/>
              <a:pPr>
                <a:defRPr/>
              </a:pPr>
              <a:t>5/10/2016</a:t>
            </a:fld>
            <a:endParaRPr lang="en-US" dirty="0"/>
          </a:p>
        </p:txBody>
      </p:sp>
      <p:sp>
        <p:nvSpPr>
          <p:cNvPr id="2355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0ABBFF-C105-4523-BF3A-F403AA3EFAA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534400" cy="6019800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1954 IBM develops the 704 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Successor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to the 701 </a:t>
            </a: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Speedcoding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” 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763000" cy="1295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7030A0"/>
                </a:solidFill>
              </a:rPr>
              <a:t>Introduction To Compilers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4BE9E73-9A6A-4B7E-AF2E-95EAB766293D}" type="datetime1">
              <a:rPr lang="en-US"/>
              <a:pPr>
                <a:defRPr/>
              </a:pPr>
              <a:t>5/10/2016</a:t>
            </a:fld>
            <a:endParaRPr lang="en-US" dirty="0"/>
          </a:p>
        </p:txBody>
      </p:sp>
      <p:sp>
        <p:nvSpPr>
          <p:cNvPr id="2458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D6E247-16D2-4E89-B09E-369B40BD8028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2895600" y="2286000"/>
            <a:ext cx="2696978" cy="1143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First commercial compiler or processor</a:t>
            </a:r>
            <a:endParaRPr lang="en-US" sz="2400" dirty="0"/>
          </a:p>
        </p:txBody>
      </p:sp>
      <p:sp>
        <p:nvSpPr>
          <p:cNvPr id="8" name="Pentagon 7"/>
          <p:cNvSpPr/>
          <p:nvPr/>
        </p:nvSpPr>
        <p:spPr>
          <a:xfrm>
            <a:off x="5181600" y="1981200"/>
            <a:ext cx="2696978" cy="11430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Software cost &gt;&gt; Hardware cost</a:t>
            </a:r>
            <a:endParaRPr lang="en-US" sz="2400" dirty="0"/>
          </a:p>
        </p:txBody>
      </p:sp>
      <p:sp>
        <p:nvSpPr>
          <p:cNvPr id="9" name="Pentagon 8"/>
          <p:cNvSpPr/>
          <p:nvPr/>
        </p:nvSpPr>
        <p:spPr>
          <a:xfrm>
            <a:off x="1447800" y="4495800"/>
            <a:ext cx="2696978" cy="1143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Faster to develop programs</a:t>
            </a:r>
            <a:endParaRPr lang="en-US" sz="2400" dirty="0"/>
          </a:p>
        </p:txBody>
      </p:sp>
      <p:sp>
        <p:nvSpPr>
          <p:cNvPr id="10" name="Pentagon 9"/>
          <p:cNvSpPr/>
          <p:nvPr/>
        </p:nvSpPr>
        <p:spPr>
          <a:xfrm>
            <a:off x="3733800" y="4191000"/>
            <a:ext cx="2696978" cy="11430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 to 20 times slower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534400" cy="5562600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FORTRAN I (1954-1957)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The first compiler 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Huge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impact on computer science </a:t>
            </a: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Led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to an enormous body of theoretical work </a:t>
            </a: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Modern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compilers preserve the outline of FORTRAN I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7630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smtClean="0">
                <a:solidFill>
                  <a:srgbClr val="7030A0"/>
                </a:solidFill>
              </a:rPr>
              <a:t>Introduction To Compilers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FCC2FF5-76A4-447E-A755-EA4C39FC092A}" type="datetime1">
              <a:rPr lang="en-US"/>
              <a:pPr>
                <a:defRPr/>
              </a:pPr>
              <a:t>5/10/2016</a:t>
            </a:fld>
            <a:endParaRPr lang="en-US" dirty="0"/>
          </a:p>
        </p:txBody>
      </p:sp>
      <p:sp>
        <p:nvSpPr>
          <p:cNvPr id="2560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7DB716-EF95-4DA9-B6C4-1DC438266E05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4419600" y="1752600"/>
            <a:ext cx="4286118" cy="1143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Rapid Adoption</a:t>
            </a:r>
          </a:p>
          <a:p>
            <a:pPr algn="ctr"/>
            <a:r>
              <a:rPr lang="en-US" sz="2400" dirty="0" smtClean="0"/>
              <a:t>By 1958, 50% programs are written for FORTRAN 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Compilation task is full of </a:t>
            </a:r>
            <a:r>
              <a:rPr lang="en-US" dirty="0" smtClean="0">
                <a:solidFill>
                  <a:srgbClr val="7030A0"/>
                </a:solidFill>
              </a:rPr>
              <a:t>variety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8295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Requirement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7438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Analysis-Synthesis model of compilation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096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821</Words>
  <Application>Microsoft Office PowerPoint</Application>
  <PresentationFormat>On-screen Show (4:3)</PresentationFormat>
  <Paragraphs>163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Compiler</vt:lpstr>
      <vt:lpstr>What is a compiler?</vt:lpstr>
      <vt:lpstr>What is a compiler?</vt:lpstr>
      <vt:lpstr>Introduction To Compilers</vt:lpstr>
      <vt:lpstr>Introduction To Compilers</vt:lpstr>
      <vt:lpstr>Introduction To Compilers</vt:lpstr>
      <vt:lpstr>Compilation task is full of variety</vt:lpstr>
      <vt:lpstr>Requirement</vt:lpstr>
      <vt:lpstr>Analysis-Synthesis model of compilation</vt:lpstr>
      <vt:lpstr>Compilation Steps/Phases</vt:lpstr>
      <vt:lpstr>Compilation Steps/Phases</vt:lpstr>
      <vt:lpstr>Lexical Analysis</vt:lpstr>
      <vt:lpstr>Lexical Analysis</vt:lpstr>
      <vt:lpstr>Lexical Analysis</vt:lpstr>
      <vt:lpstr>Lexical Analysis</vt:lpstr>
      <vt:lpstr>Syntax Analysis (Parsing)</vt:lpstr>
      <vt:lpstr>Syntax Analysis (Parsing)</vt:lpstr>
      <vt:lpstr>Syntax Analysis (Parsing)</vt:lpstr>
      <vt:lpstr>Syntax Analysis (Parsing)</vt:lpstr>
      <vt:lpstr>Syntax Analysis (Parsing)</vt:lpstr>
      <vt:lpstr>Semantic Analysis</vt:lpstr>
      <vt:lpstr>Intermediate Code Generation</vt:lpstr>
      <vt:lpstr>Code Optimization</vt:lpstr>
      <vt:lpstr>Code Generation</vt:lpstr>
      <vt:lpstr>Symbol Table</vt:lpstr>
      <vt:lpstr>Error Detection, Recovery and Reporting</vt:lpstr>
      <vt:lpstr>Slide 27</vt:lpstr>
      <vt:lpstr>Slide 28</vt:lpstr>
      <vt:lpstr>Slide 29</vt:lpstr>
      <vt:lpstr>Slide 30</vt:lpstr>
      <vt:lpstr>Multi Pass Compilers</vt:lpstr>
      <vt:lpstr>How many passes?</vt:lpstr>
      <vt:lpstr>Issues Driving Compiler Design</vt:lpstr>
      <vt:lpstr>Other Applications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</dc:title>
  <dc:creator>Iffat Anjum</dc:creator>
  <cp:lastModifiedBy>iffat</cp:lastModifiedBy>
  <cp:revision>11</cp:revision>
  <dcterms:created xsi:type="dcterms:W3CDTF">2006-08-16T00:00:00Z</dcterms:created>
  <dcterms:modified xsi:type="dcterms:W3CDTF">2016-05-10T07:07:31Z</dcterms:modified>
</cp:coreProperties>
</file>