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9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65" r:id="rId12"/>
    <p:sldId id="266" r:id="rId13"/>
    <p:sldId id="267" r:id="rId14"/>
    <p:sldId id="268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294" r:id="rId7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45" autoAdjust="0"/>
    <p:restoredTop sz="99424" autoAdjust="0"/>
  </p:normalViewPr>
  <p:slideViewPr>
    <p:cSldViewPr>
      <p:cViewPr varScale="1">
        <p:scale>
          <a:sx n="74" d="100"/>
          <a:sy n="7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933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27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46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28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540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29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81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0544-146B-4FCA-92A9-77DE1E538F9E}" type="slidenum">
              <a:rPr lang="en-US"/>
              <a:pPr/>
              <a:t>30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41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39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32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33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6F833F-5433-4098-83DF-D39D11CBE8F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9140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D5EEA-31E7-4887-A606-C0C1BC501D08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5738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AEB86-5800-4F20-9F55-8A7CA3FA942C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9677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045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87A1-2719-4403-B98D-0372BE1592F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7918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47380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194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D4DD2-4B0A-4910-99ED-54C7AB852CCD}" type="slidenum">
              <a:rPr lang="en-US"/>
              <a:pPr/>
              <a:t>42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2150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F5F8-8E74-432F-A67E-F37C951C300B}" type="slidenum">
              <a:rPr lang="en-US"/>
              <a:pPr/>
              <a:t>43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3113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46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62359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48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49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50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51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9679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52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58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59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67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68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69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70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71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72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73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335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B6A34-70B2-433D-B0AF-B0635673FE45}" type="slidenum">
              <a:rPr lang="en-US"/>
              <a:pPr/>
              <a:t>74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74CB0-AE50-489B-BDFF-8723BF1424E7}" type="slidenum">
              <a:rPr lang="en-US"/>
              <a:pPr/>
              <a:t>75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AD45-4BC5-404E-BEB3-CFBC150ACB2B}" type="slidenum">
              <a:rPr lang="en-US"/>
              <a:pPr/>
              <a:t>76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92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1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03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26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4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02</a:t>
            </a:r>
          </a:p>
          <a:p>
            <a:pPr algn="r"/>
            <a:endParaRPr lang="en-US" sz="1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Google 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 Code:  </a:t>
            </a:r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ppor39</a:t>
            </a:r>
            <a:endParaRPr 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Its </a:t>
            </a:r>
            <a:r>
              <a:rPr lang="en-US" sz="2400" dirty="0" smtClean="0">
                <a:solidFill>
                  <a:srgbClr val="C00000"/>
                </a:solidFill>
              </a:rPr>
              <a:t>hard</a:t>
            </a:r>
            <a:r>
              <a:rPr lang="en-US" sz="2400" dirty="0" smtClean="0"/>
              <a:t> for lexical analyzer without the aid of other components, that there is a </a:t>
            </a:r>
            <a:r>
              <a:rPr lang="en-US" sz="2400" dirty="0" smtClean="0">
                <a:solidFill>
                  <a:srgbClr val="FF0000"/>
                </a:solidFill>
              </a:rPr>
              <a:t>source-code error</a:t>
            </a:r>
            <a:r>
              <a:rPr lang="en-US" sz="24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If the statement </a:t>
            </a:r>
            <a:r>
              <a:rPr lang="en-US" sz="2200" b="1" dirty="0" smtClean="0"/>
              <a:t>fi </a:t>
            </a:r>
            <a:r>
              <a:rPr lang="en-US" sz="2200" dirty="0" smtClean="0"/>
              <a:t>is encountered for the first time in a C program it can not tell whether</a:t>
            </a:r>
            <a:r>
              <a:rPr lang="en-US" sz="2200" b="1" dirty="0" smtClean="0"/>
              <a:t> fi 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7030A0"/>
                </a:solidFill>
              </a:rPr>
              <a:t>misspelling</a:t>
            </a:r>
            <a:r>
              <a:rPr lang="en-US" sz="2200" dirty="0" smtClean="0"/>
              <a:t> of </a:t>
            </a:r>
            <a:r>
              <a:rPr lang="en-US" sz="2200" b="1" dirty="0" smtClean="0"/>
              <a:t>if</a:t>
            </a:r>
            <a:r>
              <a:rPr lang="en-US" sz="2200" dirty="0" smtClean="0"/>
              <a:t> statement or a </a:t>
            </a:r>
            <a:r>
              <a:rPr lang="en-US" sz="2200" dirty="0" smtClean="0">
                <a:solidFill>
                  <a:schemeClr val="accent1"/>
                </a:solidFill>
              </a:rPr>
              <a:t>undeclared literal</a:t>
            </a:r>
            <a:r>
              <a:rPr lang="en-US" sz="2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</a:t>
            </a:r>
            <a:r>
              <a:rPr lang="en-US" sz="2400" dirty="0">
                <a:solidFill>
                  <a:srgbClr val="0066FF"/>
                </a:solidFill>
              </a:rPr>
              <a:t>localized</a:t>
            </a:r>
            <a:r>
              <a:rPr lang="en-US" sz="2400" dirty="0"/>
              <a:t>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>
                <a:solidFill>
                  <a:srgbClr val="FF5050"/>
                </a:solidFill>
              </a:rPr>
              <a:t>no</a:t>
            </a:r>
            <a:r>
              <a:rPr lang="en-US" sz="2400" dirty="0"/>
              <a:t> lexical errors in </a:t>
            </a:r>
            <a:r>
              <a:rPr lang="en-US" sz="2400" dirty="0">
                <a:solidFill>
                  <a:srgbClr val="00B050"/>
                </a:solidFill>
              </a:rPr>
              <a:t>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7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5050"/>
                </a:solidFill>
                <a:effectLst/>
              </a:rPr>
              <a:t>In </a:t>
            </a:r>
            <a:r>
              <a:rPr lang="en-US" sz="2400" b="1" dirty="0">
                <a:solidFill>
                  <a:srgbClr val="FF5050"/>
                </a:solidFill>
                <a:effectLst/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effectLst/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  <a:effectLst/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Replacing or Transposing Characters</a:t>
            </a:r>
          </a:p>
        </p:txBody>
      </p:sp>
    </p:spTree>
    <p:extLst>
      <p:ext uri="{BB962C8B-B14F-4D97-AF65-F5344CB8AC3E}">
        <p14:creationId xmlns="" xmlns:p14="http://schemas.microsoft.com/office/powerpoint/2010/main" val="738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620000" cy="914400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077200" cy="2403764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Lexical analyzer needs to </a:t>
            </a:r>
            <a:r>
              <a:rPr lang="en-US" sz="2400" dirty="0">
                <a:solidFill>
                  <a:srgbClr val="0070C0"/>
                </a:solidFill>
                <a:effectLst/>
              </a:rPr>
              <a:t>look ahead </a:t>
            </a:r>
            <a:r>
              <a:rPr lang="en-US" sz="2400" dirty="0">
                <a:effectLst/>
              </a:rPr>
              <a:t>several characters beyond the lexeme for a pattern before a match can be announced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Use a function </a:t>
            </a:r>
            <a:r>
              <a:rPr lang="en-US" sz="2400" b="1" dirty="0" err="1">
                <a:effectLst/>
              </a:rPr>
              <a:t>ungetc</a:t>
            </a:r>
            <a:r>
              <a:rPr lang="en-US" sz="2400" dirty="0">
                <a:effectLst/>
              </a:rPr>
              <a:t> to push </a:t>
            </a:r>
            <a:r>
              <a:rPr lang="en-US" sz="2400" dirty="0" smtClean="0">
                <a:effectLst/>
              </a:rPr>
              <a:t>look-ahead </a:t>
            </a:r>
            <a:r>
              <a:rPr lang="en-US" sz="2400" dirty="0">
                <a:effectLst/>
              </a:rPr>
              <a:t>characters back into the input stream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Large amount of time can be consumed moving characters.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371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447800" y="4556125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Fewer than N character  =&gt;  </a:t>
            </a:r>
            <a:r>
              <a:rPr lang="en-US" sz="2200" b="0" dirty="0" err="1"/>
              <a:t>eof</a:t>
            </a:r>
            <a:endParaRPr lang="en-US" sz="2200" b="0" dirty="0"/>
          </a:p>
        </p:txBody>
      </p:sp>
    </p:spTree>
    <p:extLst>
      <p:ext uri="{BB962C8B-B14F-4D97-AF65-F5344CB8AC3E}">
        <p14:creationId xmlns="" xmlns:p14="http://schemas.microsoft.com/office/powerpoint/2010/main" val="2966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  <a:noFill/>
          <a:ln/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 (2)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76200" y="846753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>
                <a:solidFill>
                  <a:srgbClr val="00B050"/>
                </a:solidFill>
              </a:rPr>
              <a:t>Two pointers </a:t>
            </a:r>
            <a:r>
              <a:rPr lang="en-US" sz="2200" dirty="0" smtClean="0"/>
              <a:t>lexeme </a:t>
            </a:r>
            <a:r>
              <a:rPr lang="en-US" sz="2200" u="sng" dirty="0" smtClean="0"/>
              <a:t>beginning</a:t>
            </a:r>
            <a:r>
              <a:rPr lang="en-US" sz="2200" b="0" dirty="0" smtClean="0"/>
              <a:t> </a:t>
            </a:r>
            <a:r>
              <a:rPr lang="en-US" sz="2200" b="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</a:t>
            </a:r>
            <a:r>
              <a:rPr lang="en-US" sz="2200" b="0" dirty="0"/>
              <a:t>to the input buffer are maintained. 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The string of characters between the pointers is the current lexeme.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Initially both pointers point to first character of the next lexeme to be found. </a:t>
            </a:r>
            <a:r>
              <a:rPr lang="en-US" sz="2200" b="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Once the next lexeme is determined, the forward pointer is set to the character at its right end.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After the lexeme is processed both pointers are set to the character </a:t>
            </a:r>
            <a:r>
              <a:rPr lang="en-US" sz="2200" b="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2019300" y="580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5448300" y="579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304800" y="6286500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800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 sz="1800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715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Code to advance forward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6036" name="Text Box 2052"/>
          <p:cNvSpPr txBox="1">
            <a:spLocks noChangeArrowheads="1"/>
          </p:cNvSpPr>
          <p:nvPr/>
        </p:nvSpPr>
        <p:spPr bwMode="auto">
          <a:xfrm>
            <a:off x="1524000" y="4876800"/>
            <a:ext cx="670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This buffering scheme works quite well most of the time but with it amount of </a:t>
            </a:r>
            <a:r>
              <a:rPr lang="en-US" sz="2000" b="0" dirty="0" err="1"/>
              <a:t>lookahead</a:t>
            </a:r>
            <a:r>
              <a:rPr lang="en-US" sz="2000" b="0" dirty="0"/>
              <a:t> is limited.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Limited </a:t>
            </a:r>
            <a:r>
              <a:rPr lang="en-US" sz="2000" b="0" dirty="0" err="1"/>
              <a:t>lookahead</a:t>
            </a:r>
            <a:r>
              <a:rPr lang="en-US" sz="2000" b="0" dirty="0"/>
              <a:t> makes it impossible to recognize tokens in situations where the distance, forward pointer must travel is more than the length of buffer.</a:t>
            </a:r>
          </a:p>
        </p:txBody>
      </p:sp>
      <p:sp>
        <p:nvSpPr>
          <p:cNvPr id="556037" name="Rectangle 2053"/>
          <p:cNvSpPr>
            <a:spLocks noChangeArrowheads="1"/>
          </p:cNvSpPr>
          <p:nvPr/>
        </p:nvSpPr>
        <p:spPr bwMode="auto">
          <a:xfrm>
            <a:off x="533400" y="44196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</a:pPr>
            <a:r>
              <a:rPr lang="en-US" sz="36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Pitfalls:</a:t>
            </a:r>
            <a:endParaRPr lang="en-US" sz="3600" b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051"/>
          <p:cNvSpPr>
            <a:spLocks noChangeArrowheads="1"/>
          </p:cNvSpPr>
          <p:nvPr/>
        </p:nvSpPr>
        <p:spPr bwMode="auto">
          <a:xfrm>
            <a:off x="1676400" y="1143000"/>
            <a:ext cx="5334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if </a:t>
            </a:r>
            <a:r>
              <a:rPr lang="en-US" sz="1800" b="0" i="1" dirty="0"/>
              <a:t> forward at the end of first half</a:t>
            </a:r>
            <a:r>
              <a:rPr lang="en-US" sz="1800" dirty="0">
                <a:sym typeface="Symbol" pitchFamily="18" charset="2"/>
              </a:rPr>
              <a:t> then  begin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reload second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if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at end of second half  </a:t>
            </a:r>
            <a:r>
              <a:rPr lang="en-US" sz="1800" dirty="0">
                <a:sym typeface="Symbol" pitchFamily="18" charset="2"/>
              </a:rPr>
              <a:t>then begin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          </a:t>
            </a:r>
            <a:r>
              <a:rPr lang="en-US" sz="1800" b="0" dirty="0">
                <a:sym typeface="Symbol" pitchFamily="18" charset="2"/>
              </a:rPr>
              <a:t>reload first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  move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to </a:t>
            </a:r>
            <a:r>
              <a:rPr lang="en-US" sz="1800" b="0" dirty="0" smtClean="0">
                <a:sym typeface="Symbol" pitchFamily="18" charset="2"/>
              </a:rPr>
              <a:t>beginning </a:t>
            </a:r>
            <a:r>
              <a:rPr lang="en-US" sz="1800" b="0" dirty="0">
                <a:sym typeface="Symbol" pitchFamily="18" charset="2"/>
              </a:rPr>
              <a:t>of first half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</p:txBody>
      </p:sp>
    </p:spTree>
    <p:extLst>
      <p:ext uri="{BB962C8B-B14F-4D97-AF65-F5344CB8AC3E}">
        <p14:creationId xmlns="" xmlns:p14="http://schemas.microsoft.com/office/powerpoint/2010/main" val="4147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Specification of Tokens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alphabet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/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9435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</p:spTree>
    <p:extLst>
      <p:ext uri="{BB962C8B-B14F-4D97-AF65-F5344CB8AC3E}">
        <p14:creationId xmlns="" xmlns:p14="http://schemas.microsoft.com/office/powerpoint/2010/main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</p:spTree>
    <p:extLst>
      <p:ext uri="{BB962C8B-B14F-4D97-AF65-F5344CB8AC3E}">
        <p14:creationId xmlns="" xmlns:p14="http://schemas.microsoft.com/office/powerpoint/2010/main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</p:spTree>
    <p:extLst>
      <p:ext uri="{BB962C8B-B14F-4D97-AF65-F5344CB8AC3E}">
        <p14:creationId xmlns="" xmlns:p14="http://schemas.microsoft.com/office/powerpoint/2010/main" val="65110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“Parse”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66800"/>
            <a:ext cx="7467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</p:spTree>
    <p:extLst>
      <p:ext uri="{BB962C8B-B14F-4D97-AF65-F5344CB8AC3E}">
        <p14:creationId xmlns="" xmlns:p14="http://schemas.microsoft.com/office/powerpoint/2010/main" val="42386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1" spc="0" dirty="0">
                <a:solidFill>
                  <a:schemeClr val="tx1"/>
                </a:solidFill>
              </a:rPr>
              <a:t>Lexical Analysis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sz="2400" dirty="0"/>
              <a:t>What does a Lexical Analyzer do? </a:t>
            </a:r>
          </a:p>
          <a:p>
            <a:pPr lvl="1"/>
            <a:r>
              <a:rPr lang="en-US" sz="2400" dirty="0"/>
              <a:t>How does it Work? </a:t>
            </a:r>
          </a:p>
          <a:p>
            <a:pPr lvl="1"/>
            <a:r>
              <a:rPr lang="en-US" sz="2400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sz="2400" dirty="0"/>
              <a:t>Non-Deterministic and Deterministic FA</a:t>
            </a:r>
          </a:p>
          <a:p>
            <a:pPr lvl="1"/>
            <a:r>
              <a:rPr lang="en-US" sz="2400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</p:spTree>
    <p:extLst>
      <p:ext uri="{BB962C8B-B14F-4D97-AF65-F5344CB8AC3E}">
        <p14:creationId xmlns="" xmlns:p14="http://schemas.microsoft.com/office/powerpoint/2010/main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Regular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373062" y="15240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304800" y="912812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="" xmlns:p14="http://schemas.microsoft.com/office/powerpoint/2010/main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1832058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pPr algn="ctr"/>
            <a:r>
              <a:rPr lang="en-US" sz="4000" b="1" dirty="0"/>
              <a:t>What Else Does Lexical Analyzer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</p:spTree>
    <p:extLst>
      <p:ext uri="{BB962C8B-B14F-4D97-AF65-F5344CB8AC3E}">
        <p14:creationId xmlns="" xmlns:p14="http://schemas.microsoft.com/office/powerpoint/2010/main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Note:  Each token has a unique token identifier to define category of lexemes</a:t>
            </a:r>
          </a:p>
        </p:txBody>
      </p:sp>
    </p:spTree>
    <p:extLst>
      <p:ext uri="{BB962C8B-B14F-4D97-AF65-F5344CB8AC3E}">
        <p14:creationId xmlns="" xmlns:p14="http://schemas.microsoft.com/office/powerpoint/2010/main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</p:spTree>
    <p:extLst>
      <p:ext uri="{BB962C8B-B14F-4D97-AF65-F5344CB8AC3E}">
        <p14:creationId xmlns="" xmlns:p14="http://schemas.microsoft.com/office/powerpoint/2010/main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</a:t>
            </a:r>
            <a:r>
              <a:rPr lang="en-US" b="1" spc="0" dirty="0" smtClean="0">
                <a:solidFill>
                  <a:schemeClr val="tx1"/>
                </a:solidFill>
              </a:rPr>
              <a:t>in Perspective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4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57404" name="Group 28"/>
          <p:cNvGrpSpPr>
            <a:grpSpLocks/>
          </p:cNvGrpSpPr>
          <p:nvPr/>
        </p:nvGrpSpPr>
        <p:grpSpPr bwMode="auto">
          <a:xfrm>
            <a:off x="380671" y="2326408"/>
            <a:ext cx="7404866" cy="1419225"/>
            <a:chOff x="435" y="864"/>
            <a:chExt cx="4509" cy="91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3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0" name="Oval 4"/>
            <p:cNvSpPr>
              <a:spLocks noChangeArrowheads="1"/>
            </p:cNvSpPr>
            <p:nvPr/>
          </p:nvSpPr>
          <p:spPr bwMode="auto">
            <a:xfrm>
              <a:off x="201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>
              <a:off x="230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374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Oval 7"/>
            <p:cNvSpPr>
              <a:spLocks noChangeArrowheads="1"/>
            </p:cNvSpPr>
            <p:nvPr/>
          </p:nvSpPr>
          <p:spPr bwMode="auto">
            <a:xfrm>
              <a:off x="2928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Oval 8"/>
            <p:cNvSpPr>
              <a:spLocks noChangeArrowheads="1"/>
            </p:cNvSpPr>
            <p:nvPr/>
          </p:nvSpPr>
          <p:spPr bwMode="auto">
            <a:xfrm>
              <a:off x="3744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21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7388" name="AutoShape 12"/>
            <p:cNvCxnSpPr>
              <a:cxnSpLocks noChangeShapeType="1"/>
              <a:stCxn id="357383" idx="4"/>
              <a:endCxn id="357382" idx="2"/>
            </p:cNvCxnSpPr>
            <p:nvPr/>
          </p:nvCxnSpPr>
          <p:spPr bwMode="auto">
            <a:xfrm rot="16200000" flipH="1">
              <a:off x="324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3168" y="1344"/>
              <a:ext cx="48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3216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64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792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984" y="1440"/>
              <a:ext cx="24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24" y="1488"/>
              <a:ext cx="72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RTN(GT)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4080" y="960"/>
              <a:ext cx="81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RTN(GE)</a:t>
              </a:r>
            </a:p>
          </p:txBody>
        </p: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435" y="864"/>
              <a:ext cx="603" cy="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u="sng" dirty="0"/>
                <a:t>&gt; = :</a:t>
              </a:r>
            </a:p>
          </p:txBody>
        </p:sp>
      </p:grp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775137" y="5450608"/>
            <a:ext cx="716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We’ve accepted “&gt;” and have read one extra char that must be unread.</a:t>
            </a:r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>
            <a:off x="6185337" y="3469408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</p:cNvCxnSpPr>
          <p:nvPr/>
        </p:nvCxnSpPr>
        <p:spPr bwMode="auto">
          <a:xfrm rot="5400000">
            <a:off x="3990618" y="3338440"/>
            <a:ext cx="1665287" cy="2457450"/>
          </a:xfrm>
          <a:prstGeom prst="curvedConnector2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438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152400" y="1165225"/>
            <a:ext cx="8077200" cy="1631950"/>
            <a:chOff x="576" y="1632"/>
            <a:chExt cx="5088" cy="1028"/>
          </a:xfrm>
        </p:grpSpPr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720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120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468" name="Group 20"/>
            <p:cNvGrpSpPr>
              <a:grpSpLocks/>
            </p:cNvGrpSpPr>
            <p:nvPr/>
          </p:nvGrpSpPr>
          <p:grpSpPr bwMode="auto">
            <a:xfrm>
              <a:off x="5232" y="2064"/>
              <a:ext cx="288" cy="288"/>
              <a:chOff x="3696" y="1152"/>
              <a:chExt cx="288" cy="288"/>
            </a:xfrm>
          </p:grpSpPr>
          <p:sp>
            <p:nvSpPr>
              <p:cNvPr id="360469" name="Oval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0" name="Oval 22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19</a:t>
                </a:r>
              </a:p>
            </p:txBody>
          </p:sp>
        </p:grpSp>
        <p:grpSp>
          <p:nvGrpSpPr>
            <p:cNvPr id="360472" name="Group 24"/>
            <p:cNvGrpSpPr>
              <a:grpSpLocks/>
            </p:cNvGrpSpPr>
            <p:nvPr/>
          </p:nvGrpSpPr>
          <p:grpSpPr bwMode="auto">
            <a:xfrm>
              <a:off x="1008" y="2064"/>
              <a:ext cx="288" cy="288"/>
              <a:chOff x="2448" y="3024"/>
              <a:chExt cx="288" cy="288"/>
            </a:xfrm>
          </p:grpSpPr>
          <p:sp>
            <p:nvSpPr>
              <p:cNvPr id="360473" name="Oval 25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12</a:t>
                </a:r>
              </a:p>
            </p:txBody>
          </p:sp>
        </p:grpSp>
        <p:grpSp>
          <p:nvGrpSpPr>
            <p:cNvPr id="360475" name="Group 27"/>
            <p:cNvGrpSpPr>
              <a:grpSpLocks/>
            </p:cNvGrpSpPr>
            <p:nvPr/>
          </p:nvGrpSpPr>
          <p:grpSpPr bwMode="auto">
            <a:xfrm>
              <a:off x="2160" y="2064"/>
              <a:ext cx="288" cy="288"/>
              <a:chOff x="2448" y="3024"/>
              <a:chExt cx="288" cy="288"/>
            </a:xfrm>
          </p:grpSpPr>
          <p:sp>
            <p:nvSpPr>
              <p:cNvPr id="360476" name="Oval 28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7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14</a:t>
                </a:r>
              </a:p>
            </p:txBody>
          </p:sp>
        </p:grpSp>
        <p:grpSp>
          <p:nvGrpSpPr>
            <p:cNvPr id="360478" name="Group 30"/>
            <p:cNvGrpSpPr>
              <a:grpSpLocks/>
            </p:cNvGrpSpPr>
            <p:nvPr/>
          </p:nvGrpSpPr>
          <p:grpSpPr bwMode="auto">
            <a:xfrm>
              <a:off x="1680" y="2064"/>
              <a:ext cx="288" cy="288"/>
              <a:chOff x="2448" y="3024"/>
              <a:chExt cx="288" cy="288"/>
            </a:xfrm>
          </p:grpSpPr>
          <p:sp>
            <p:nvSpPr>
              <p:cNvPr id="360479" name="Oval 3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13</a:t>
                </a:r>
              </a:p>
            </p:txBody>
          </p:sp>
        </p:grpSp>
        <p:grpSp>
          <p:nvGrpSpPr>
            <p:cNvPr id="360481" name="Group 33"/>
            <p:cNvGrpSpPr>
              <a:grpSpLocks/>
            </p:cNvGrpSpPr>
            <p:nvPr/>
          </p:nvGrpSpPr>
          <p:grpSpPr bwMode="auto">
            <a:xfrm>
              <a:off x="3312" y="2064"/>
              <a:ext cx="288" cy="288"/>
              <a:chOff x="2448" y="3024"/>
              <a:chExt cx="288" cy="288"/>
            </a:xfrm>
          </p:grpSpPr>
          <p:sp>
            <p:nvSpPr>
              <p:cNvPr id="360482" name="Oval 34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3" name="Text Box 35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16</a:t>
                </a:r>
              </a:p>
            </p:txBody>
          </p:sp>
        </p:grpSp>
        <p:grpSp>
          <p:nvGrpSpPr>
            <p:cNvPr id="360484" name="Group 36"/>
            <p:cNvGrpSpPr>
              <a:grpSpLocks/>
            </p:cNvGrpSpPr>
            <p:nvPr/>
          </p:nvGrpSpPr>
          <p:grpSpPr bwMode="auto">
            <a:xfrm>
              <a:off x="2832" y="2064"/>
              <a:ext cx="288" cy="288"/>
              <a:chOff x="2448" y="3024"/>
              <a:chExt cx="288" cy="288"/>
            </a:xfrm>
          </p:grpSpPr>
          <p:sp>
            <p:nvSpPr>
              <p:cNvPr id="360485" name="Oval 37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6" name="Text Box 38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15</a:t>
                </a:r>
              </a:p>
            </p:txBody>
          </p:sp>
        </p:grpSp>
        <p:grpSp>
          <p:nvGrpSpPr>
            <p:cNvPr id="360487" name="Group 39"/>
            <p:cNvGrpSpPr>
              <a:grpSpLocks/>
            </p:cNvGrpSpPr>
            <p:nvPr/>
          </p:nvGrpSpPr>
          <p:grpSpPr bwMode="auto">
            <a:xfrm>
              <a:off x="4560" y="2064"/>
              <a:ext cx="288" cy="288"/>
              <a:chOff x="2448" y="3024"/>
              <a:chExt cx="288" cy="288"/>
            </a:xfrm>
          </p:grpSpPr>
          <p:sp>
            <p:nvSpPr>
              <p:cNvPr id="360488" name="Oval 4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9" name="Text Box 41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18</a:t>
                </a:r>
              </a:p>
            </p:txBody>
          </p:sp>
        </p:grpSp>
        <p:grpSp>
          <p:nvGrpSpPr>
            <p:cNvPr id="360490" name="Group 42"/>
            <p:cNvGrpSpPr>
              <a:grpSpLocks/>
            </p:cNvGrpSpPr>
            <p:nvPr/>
          </p:nvGrpSpPr>
          <p:grpSpPr bwMode="auto">
            <a:xfrm>
              <a:off x="3888" y="2064"/>
              <a:ext cx="288" cy="288"/>
              <a:chOff x="2448" y="3024"/>
              <a:chExt cx="288" cy="288"/>
            </a:xfrm>
          </p:grpSpPr>
          <p:sp>
            <p:nvSpPr>
              <p:cNvPr id="360491" name="Oval 4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2" name="Text Box 44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17</a:t>
                </a:r>
              </a:p>
            </p:txBody>
          </p:sp>
        </p:grp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576" y="201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grpSp>
          <p:nvGrpSpPr>
            <p:cNvPr id="360494" name="Group 46"/>
            <p:cNvGrpSpPr>
              <a:grpSpLocks/>
            </p:cNvGrpSpPr>
            <p:nvPr/>
          </p:nvGrpSpPr>
          <p:grpSpPr bwMode="auto">
            <a:xfrm>
              <a:off x="4800" y="2016"/>
              <a:ext cx="480" cy="212"/>
              <a:chOff x="3792" y="3168"/>
              <a:chExt cx="480" cy="212"/>
            </a:xfrm>
          </p:grpSpPr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other</a:t>
                </a:r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1248" y="2016"/>
              <a:ext cx="480" cy="212"/>
              <a:chOff x="1728" y="2688"/>
              <a:chExt cx="480" cy="212"/>
            </a:xfrm>
          </p:grpSpPr>
          <p:sp>
            <p:nvSpPr>
              <p:cNvPr id="360498" name="Text Box 5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499" name="Line 51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968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01" name="Group 53"/>
            <p:cNvGrpSpPr>
              <a:grpSpLocks/>
            </p:cNvGrpSpPr>
            <p:nvPr/>
          </p:nvGrpSpPr>
          <p:grpSpPr bwMode="auto">
            <a:xfrm>
              <a:off x="2400" y="2016"/>
              <a:ext cx="480" cy="212"/>
              <a:chOff x="1728" y="2688"/>
              <a:chExt cx="480" cy="212"/>
            </a:xfrm>
          </p:grpSpPr>
          <p:sp>
            <p:nvSpPr>
              <p:cNvPr id="360502" name="Text Box 54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03" name="Line 55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3120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grpSp>
          <p:nvGrpSpPr>
            <p:cNvPr id="360505" name="Group 57"/>
            <p:cNvGrpSpPr>
              <a:grpSpLocks/>
            </p:cNvGrpSpPr>
            <p:nvPr/>
          </p:nvGrpSpPr>
          <p:grpSpPr bwMode="auto">
            <a:xfrm>
              <a:off x="3552" y="2016"/>
              <a:ext cx="384" cy="212"/>
              <a:chOff x="3120" y="2544"/>
              <a:chExt cx="384" cy="212"/>
            </a:xfrm>
          </p:grpSpPr>
          <p:sp>
            <p:nvSpPr>
              <p:cNvPr id="360506" name="Line 58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07" name="Text Box 59"/>
              <p:cNvSpPr txBox="1">
                <a:spLocks noChangeArrowheads="1"/>
              </p:cNvSpPr>
              <p:nvPr/>
            </p:nvSpPr>
            <p:spPr bwMode="auto">
              <a:xfrm>
                <a:off x="3120" y="254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+ | -</a:t>
                </a:r>
              </a:p>
            </p:txBody>
          </p:sp>
        </p:grpSp>
        <p:grpSp>
          <p:nvGrpSpPr>
            <p:cNvPr id="360508" name="Group 60"/>
            <p:cNvGrpSpPr>
              <a:grpSpLocks/>
            </p:cNvGrpSpPr>
            <p:nvPr/>
          </p:nvGrpSpPr>
          <p:grpSpPr bwMode="auto">
            <a:xfrm>
              <a:off x="4128" y="2016"/>
              <a:ext cx="480" cy="212"/>
              <a:chOff x="1728" y="2688"/>
              <a:chExt cx="480" cy="212"/>
            </a:xfrm>
          </p:grpSpPr>
          <p:sp>
            <p:nvSpPr>
              <p:cNvPr id="36050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10" name="Line 62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11" name="Text Box 63"/>
            <p:cNvSpPr txBox="1">
              <a:spLocks noChangeArrowheads="1"/>
            </p:cNvSpPr>
            <p:nvPr/>
          </p:nvSpPr>
          <p:spPr bwMode="auto">
            <a:xfrm>
              <a:off x="672" y="163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384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4" name="Text Box 66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5" name="Text Box 67"/>
            <p:cNvSpPr txBox="1">
              <a:spLocks noChangeArrowheads="1"/>
            </p:cNvSpPr>
            <p:nvPr/>
          </p:nvSpPr>
          <p:spPr bwMode="auto">
            <a:xfrm>
              <a:off x="240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451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cxnSp>
          <p:nvCxnSpPr>
            <p:cNvPr id="360517" name="AutoShape 69"/>
            <p:cNvCxnSpPr>
              <a:cxnSpLocks noChangeShapeType="1"/>
              <a:stCxn id="360498" idx="3"/>
              <a:endCxn id="360479" idx="7"/>
            </p:cNvCxnSpPr>
            <p:nvPr/>
          </p:nvCxnSpPr>
          <p:spPr bwMode="auto">
            <a:xfrm flipV="1">
              <a:off x="1728" y="2106"/>
              <a:ext cx="198" cy="16"/>
            </a:xfrm>
            <a:prstGeom prst="curvedConnector4">
              <a:avLst>
                <a:gd name="adj1" fmla="val -7074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8" name="AutoShape 70"/>
            <p:cNvCxnSpPr>
              <a:cxnSpLocks noChangeShapeType="1"/>
              <a:stCxn id="360502" idx="3"/>
              <a:endCxn id="360485" idx="7"/>
            </p:cNvCxnSpPr>
            <p:nvPr/>
          </p:nvCxnSpPr>
          <p:spPr bwMode="auto">
            <a:xfrm flipV="1">
              <a:off x="2880" y="2106"/>
              <a:ext cx="198" cy="16"/>
            </a:xfrm>
            <a:prstGeom prst="curvedConnector4">
              <a:avLst>
                <a:gd name="adj1" fmla="val -6569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9" name="AutoShape 71"/>
            <p:cNvCxnSpPr>
              <a:cxnSpLocks noChangeShapeType="1"/>
              <a:stCxn id="360509" idx="3"/>
              <a:endCxn id="360488" idx="7"/>
            </p:cNvCxnSpPr>
            <p:nvPr/>
          </p:nvCxnSpPr>
          <p:spPr bwMode="auto">
            <a:xfrm flipV="1">
              <a:off x="4608" y="2106"/>
              <a:ext cx="198" cy="16"/>
            </a:xfrm>
            <a:prstGeom prst="curvedConnector4">
              <a:avLst>
                <a:gd name="adj1" fmla="val -18690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0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4079" y="1729"/>
              <a:ext cx="1" cy="1248"/>
            </a:xfrm>
            <a:prstGeom prst="curvedConnector3">
              <a:avLst>
                <a:gd name="adj1" fmla="val 144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1" name="AutoShape 73"/>
            <p:cNvCxnSpPr>
              <a:cxnSpLocks noChangeShapeType="1"/>
              <a:stCxn id="360479" idx="4"/>
              <a:endCxn id="360482" idx="3"/>
            </p:cNvCxnSpPr>
            <p:nvPr/>
          </p:nvCxnSpPr>
          <p:spPr bwMode="auto">
            <a:xfrm rot="5400000" flipH="1" flipV="1">
              <a:off x="2568" y="1566"/>
              <a:ext cx="42" cy="1530"/>
            </a:xfrm>
            <a:prstGeom prst="curvedConnector3">
              <a:avLst>
                <a:gd name="adj1" fmla="val -34285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522" name="Text Box 74"/>
            <p:cNvSpPr txBox="1">
              <a:spLocks noChangeArrowheads="1"/>
            </p:cNvSpPr>
            <p:nvPr/>
          </p:nvSpPr>
          <p:spPr bwMode="auto">
            <a:xfrm>
              <a:off x="5376" y="201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sp>
        <p:nvSpPr>
          <p:cNvPr id="360524" name="Text Box 76"/>
          <p:cNvSpPr txBox="1">
            <a:spLocks noChangeArrowheads="1"/>
          </p:cNvSpPr>
          <p:nvPr/>
        </p:nvSpPr>
        <p:spPr bwMode="auto">
          <a:xfrm>
            <a:off x="6324600" y="5181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12954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grpSp>
        <p:nvGrpSpPr>
          <p:cNvPr id="360544" name="Group 96"/>
          <p:cNvGrpSpPr>
            <a:grpSpLocks/>
          </p:cNvGrpSpPr>
          <p:nvPr/>
        </p:nvGrpSpPr>
        <p:grpSpPr bwMode="auto">
          <a:xfrm>
            <a:off x="1219200" y="4267200"/>
            <a:ext cx="4495800" cy="990600"/>
            <a:chOff x="1344" y="2880"/>
            <a:chExt cx="2832" cy="624"/>
          </a:xfrm>
        </p:grpSpPr>
        <p:sp>
          <p:nvSpPr>
            <p:cNvPr id="360525" name="Line 77"/>
            <p:cNvSpPr>
              <a:spLocks noChangeShapeType="1"/>
            </p:cNvSpPr>
            <p:nvPr/>
          </p:nvSpPr>
          <p:spPr bwMode="auto">
            <a:xfrm>
              <a:off x="1344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6" name="Oval 78"/>
            <p:cNvSpPr>
              <a:spLocks noChangeArrowheads="1"/>
            </p:cNvSpPr>
            <p:nvPr/>
          </p:nvSpPr>
          <p:spPr bwMode="auto">
            <a:xfrm>
              <a:off x="1968" y="321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7" name="Line 79"/>
            <p:cNvSpPr>
              <a:spLocks noChangeShapeType="1"/>
            </p:cNvSpPr>
            <p:nvPr/>
          </p:nvSpPr>
          <p:spPr bwMode="auto">
            <a:xfrm>
              <a:off x="2256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1392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29" name="Text Box 81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30" name="Text Box 82"/>
            <p:cNvSpPr txBox="1">
              <a:spLocks noChangeArrowheads="1"/>
            </p:cNvSpPr>
            <p:nvPr/>
          </p:nvSpPr>
          <p:spPr bwMode="auto">
            <a:xfrm>
              <a:off x="1968" y="32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360531" name="Line 83"/>
            <p:cNvSpPr>
              <a:spLocks noChangeShapeType="1"/>
            </p:cNvSpPr>
            <p:nvPr/>
          </p:nvSpPr>
          <p:spPr bwMode="auto">
            <a:xfrm>
              <a:off x="316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3696" y="3216"/>
              <a:ext cx="288" cy="288"/>
              <a:chOff x="3696" y="1152"/>
              <a:chExt cx="288" cy="288"/>
            </a:xfrm>
          </p:grpSpPr>
          <p:sp>
            <p:nvSpPr>
              <p:cNvPr id="360534" name="Oval 8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5" name="Oval 8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6" name="Text Box 8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27</a:t>
                </a:r>
              </a:p>
            </p:txBody>
          </p:sp>
        </p:grpSp>
        <p:grpSp>
          <p:nvGrpSpPr>
            <p:cNvPr id="360537" name="Group 89"/>
            <p:cNvGrpSpPr>
              <a:grpSpLocks/>
            </p:cNvGrpSpPr>
            <p:nvPr/>
          </p:nvGrpSpPr>
          <p:grpSpPr bwMode="auto">
            <a:xfrm>
              <a:off x="2880" y="3216"/>
              <a:ext cx="288" cy="288"/>
              <a:chOff x="2880" y="1152"/>
              <a:chExt cx="288" cy="288"/>
            </a:xfrm>
          </p:grpSpPr>
          <p:sp>
            <p:nvSpPr>
              <p:cNvPr id="360538" name="Oval 9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9" name="Text Box 9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26</a:t>
                </a:r>
              </a:p>
            </p:txBody>
          </p:sp>
          <p:cxnSp>
            <p:nvCxnSpPr>
              <p:cNvPr id="360540" name="AutoShape 92"/>
              <p:cNvCxnSpPr>
                <a:cxnSpLocks noChangeShapeType="1"/>
                <a:stCxn id="360538" idx="7"/>
                <a:endCxn id="360539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41" name="Text Box 93"/>
            <p:cNvSpPr txBox="1">
              <a:spLocks noChangeArrowheads="1"/>
            </p:cNvSpPr>
            <p:nvPr/>
          </p:nvSpPr>
          <p:spPr bwMode="auto">
            <a:xfrm>
              <a:off x="2688" y="288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sp>
          <p:nvSpPr>
            <p:cNvPr id="360543" name="Text Box 95"/>
            <p:cNvSpPr txBox="1">
              <a:spLocks noChangeArrowheads="1"/>
            </p:cNvSpPr>
            <p:nvPr/>
          </p:nvSpPr>
          <p:spPr bwMode="auto">
            <a:xfrm>
              <a:off x="384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1219200" y="2895600"/>
            <a:ext cx="6781800" cy="990600"/>
            <a:chOff x="768" y="2016"/>
            <a:chExt cx="4272" cy="624"/>
          </a:xfrm>
        </p:grpSpPr>
        <p:sp>
          <p:nvSpPr>
            <p:cNvPr id="360546" name="Line 98"/>
            <p:cNvSpPr>
              <a:spLocks noChangeShapeType="1"/>
            </p:cNvSpPr>
            <p:nvPr/>
          </p:nvSpPr>
          <p:spPr bwMode="auto">
            <a:xfrm>
              <a:off x="768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9" name="Text Box 101"/>
            <p:cNvSpPr txBox="1">
              <a:spLocks noChangeArrowheads="1"/>
            </p:cNvSpPr>
            <p:nvPr/>
          </p:nvSpPr>
          <p:spPr bwMode="auto">
            <a:xfrm>
              <a:off x="816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47" name="Oval 99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8" name="Line 100"/>
            <p:cNvSpPr>
              <a:spLocks noChangeShapeType="1"/>
            </p:cNvSpPr>
            <p:nvPr/>
          </p:nvSpPr>
          <p:spPr bwMode="auto">
            <a:xfrm>
              <a:off x="1680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50" name="Text Box 102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51" name="Text Box 103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60563" name="Text Box 115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  <p:sp>
          <p:nvSpPr>
            <p:cNvPr id="360570" name="Line 122"/>
            <p:cNvSpPr>
              <a:spLocks noChangeShapeType="1"/>
            </p:cNvSpPr>
            <p:nvPr/>
          </p:nvSpPr>
          <p:spPr bwMode="auto">
            <a:xfrm>
              <a:off x="2592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71" name="Text Box 12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72" name="Group 124"/>
            <p:cNvGrpSpPr>
              <a:grpSpLocks/>
            </p:cNvGrpSpPr>
            <p:nvPr/>
          </p:nvGrpSpPr>
          <p:grpSpPr bwMode="auto">
            <a:xfrm>
              <a:off x="2304" y="2352"/>
              <a:ext cx="288" cy="288"/>
              <a:chOff x="2880" y="1152"/>
              <a:chExt cx="288" cy="288"/>
            </a:xfrm>
          </p:grpSpPr>
          <p:sp>
            <p:nvSpPr>
              <p:cNvPr id="360573" name="Oval 12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74" name="Text Box 126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21</a:t>
                </a:r>
              </a:p>
            </p:txBody>
          </p:sp>
          <p:cxnSp>
            <p:nvCxnSpPr>
              <p:cNvPr id="360575" name="AutoShape 127"/>
              <p:cNvCxnSpPr>
                <a:cxnSpLocks noChangeShapeType="1"/>
                <a:stCxn id="360573" idx="7"/>
                <a:endCxn id="360574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2112" y="2016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grpSp>
          <p:nvGrpSpPr>
            <p:cNvPr id="360581" name="Group 133"/>
            <p:cNvGrpSpPr>
              <a:grpSpLocks/>
            </p:cNvGrpSpPr>
            <p:nvPr/>
          </p:nvGrpSpPr>
          <p:grpSpPr bwMode="auto">
            <a:xfrm>
              <a:off x="2880" y="2016"/>
              <a:ext cx="2160" cy="624"/>
              <a:chOff x="3120" y="2016"/>
              <a:chExt cx="2160" cy="624"/>
            </a:xfrm>
          </p:grpSpPr>
          <p:grpSp>
            <p:nvGrpSpPr>
              <p:cNvPr id="360577" name="Group 129"/>
              <p:cNvGrpSpPr>
                <a:grpSpLocks/>
              </p:cNvGrpSpPr>
              <p:nvPr/>
            </p:nvGrpSpPr>
            <p:grpSpPr bwMode="auto">
              <a:xfrm>
                <a:off x="3888" y="2016"/>
                <a:ext cx="1248" cy="624"/>
                <a:chOff x="2160" y="2016"/>
                <a:chExt cx="1248" cy="624"/>
              </a:xfrm>
            </p:grpSpPr>
            <p:grpSp>
              <p:nvGrpSpPr>
                <p:cNvPr id="360554" name="Group 106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288" cy="288"/>
                  <a:chOff x="3696" y="1152"/>
                  <a:chExt cx="288" cy="288"/>
                </a:xfrm>
              </p:grpSpPr>
              <p:sp>
                <p:nvSpPr>
                  <p:cNvPr id="36055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200"/>
                    <a:ext cx="192" cy="1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24</a:t>
                    </a:r>
                  </a:p>
                </p:txBody>
              </p:sp>
            </p:grpSp>
            <p:sp>
              <p:nvSpPr>
                <p:cNvPr id="360552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other</a:t>
                  </a:r>
                </a:p>
              </p:txBody>
            </p:sp>
            <p:grpSp>
              <p:nvGrpSpPr>
                <p:cNvPr id="360558" name="Group 110"/>
                <p:cNvGrpSpPr>
                  <a:grpSpLocks/>
                </p:cNvGrpSpPr>
                <p:nvPr/>
              </p:nvGrpSpPr>
              <p:grpSpPr bwMode="auto">
                <a:xfrm>
                  <a:off x="2304" y="2352"/>
                  <a:ext cx="288" cy="288"/>
                  <a:chOff x="2880" y="1152"/>
                  <a:chExt cx="288" cy="288"/>
                </a:xfrm>
              </p:grpSpPr>
              <p:sp>
                <p:nvSpPr>
                  <p:cNvPr id="3605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6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23</a:t>
                    </a:r>
                  </a:p>
                </p:txBody>
              </p:sp>
              <p:cxnSp>
                <p:nvCxnSpPr>
                  <p:cNvPr id="360561" name="AutoShape 113"/>
                  <p:cNvCxnSpPr>
                    <a:cxnSpLocks noChangeShapeType="1"/>
                    <a:stCxn id="360559" idx="7"/>
                    <a:endCxn id="360560" idx="0"/>
                  </p:cNvCxnSpPr>
                  <p:nvPr/>
                </p:nvCxnSpPr>
                <p:spPr bwMode="auto">
                  <a:xfrm rot="16200000" flipH="1" flipV="1">
                    <a:off x="3072" y="1146"/>
                    <a:ext cx="6" cy="102"/>
                  </a:xfrm>
                  <a:prstGeom prst="curvedConnector3">
                    <a:avLst>
                      <a:gd name="adj1" fmla="val -310000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05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60" y="2016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1600"/>
                    <a:t>      digit</a:t>
                  </a:r>
                </a:p>
              </p:txBody>
            </p:sp>
          </p:grpSp>
          <p:grpSp>
            <p:nvGrpSpPr>
              <p:cNvPr id="360578" name="Group 130"/>
              <p:cNvGrpSpPr>
                <a:grpSpLocks/>
              </p:cNvGrpSpPr>
              <p:nvPr/>
            </p:nvGrpSpPr>
            <p:grpSpPr bwMode="auto">
              <a:xfrm>
                <a:off x="3120" y="2304"/>
                <a:ext cx="912" cy="336"/>
                <a:chOff x="2304" y="2304"/>
                <a:chExt cx="912" cy="336"/>
              </a:xfrm>
            </p:grpSpPr>
            <p:sp>
              <p:nvSpPr>
                <p:cNvPr id="360566" name="Oval 118"/>
                <p:cNvSpPr>
                  <a:spLocks noChangeArrowheads="1"/>
                </p:cNvSpPr>
                <p:nvPr/>
              </p:nvSpPr>
              <p:spPr bwMode="auto">
                <a:xfrm>
                  <a:off x="2304" y="23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7" name="Line 119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digit</a:t>
                  </a:r>
                </a:p>
              </p:txBody>
            </p:sp>
            <p:sp>
              <p:nvSpPr>
                <p:cNvPr id="3605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04" y="2400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22</a:t>
                  </a:r>
                </a:p>
              </p:txBody>
            </p:sp>
          </p:grpSp>
          <p:sp>
            <p:nvSpPr>
              <p:cNvPr id="360580" name="Text Box 132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*</a:t>
                </a:r>
              </a:p>
            </p:txBody>
          </p:sp>
        </p:grpSp>
      </p:grpSp>
      <p:sp>
        <p:nvSpPr>
          <p:cNvPr id="360583" name="Text Box 135"/>
          <p:cNvSpPr txBox="1">
            <a:spLocks noChangeArrowheads="1"/>
          </p:cNvSpPr>
          <p:nvPr/>
        </p:nvSpPr>
        <p:spPr bwMode="auto">
          <a:xfrm>
            <a:off x="533400" y="5541386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Questions:   Is ordering important for unsigned #s ?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                     Why are there no TDs for  </a:t>
            </a:r>
            <a:r>
              <a:rPr lang="en-US" sz="2400" dirty="0">
                <a:latin typeface="Courier New" pitchFamily="49" charset="0"/>
              </a:rPr>
              <a:t>then, else, if </a:t>
            </a:r>
            <a:r>
              <a:rPr lang="en-US" sz="2400" dirty="0"/>
              <a:t>?</a:t>
            </a:r>
          </a:p>
        </p:txBody>
      </p:sp>
      <p:sp>
        <p:nvSpPr>
          <p:cNvPr id="360584" name="Text Box 136"/>
          <p:cNvSpPr txBox="1">
            <a:spLocks noChangeArrowheads="1"/>
          </p:cNvSpPr>
          <p:nvPr/>
        </p:nvSpPr>
        <p:spPr bwMode="auto">
          <a:xfrm>
            <a:off x="5486400" y="4038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return(num, install_num())</a:t>
            </a:r>
          </a:p>
        </p:txBody>
      </p:sp>
    </p:spTree>
    <p:extLst>
      <p:ext uri="{BB962C8B-B14F-4D97-AF65-F5344CB8AC3E}">
        <p14:creationId xmlns="" xmlns:p14="http://schemas.microsoft.com/office/powerpoint/2010/main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QUESTION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15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What would the transition diagram (TD) for strings containing each vowel, in their strict lexicographical order, look like?</a:t>
            </a:r>
          </a:p>
        </p:txBody>
      </p:sp>
    </p:spTree>
    <p:extLst>
      <p:ext uri="{BB962C8B-B14F-4D97-AF65-F5344CB8AC3E}">
        <p14:creationId xmlns="" xmlns:p14="http://schemas.microsoft.com/office/powerpoint/2010/main" val="2686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Answer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76400" y="1524000"/>
            <a:ext cx="6629400" cy="1066800"/>
            <a:chOff x="816" y="960"/>
            <a:chExt cx="4176" cy="672"/>
          </a:xfrm>
        </p:grpSpPr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864" y="1008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cons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  B | C | D | F | G | H | J | … | N | P | … | T | V | .. | Z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string  cons* A cons* E cons* I cons* O cons* U cons*</a:t>
              </a:r>
            </a:p>
          </p:txBody>
        </p:sp>
        <p:sp>
          <p:nvSpPr>
            <p:cNvPr id="32819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41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8001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5900" y="3276600"/>
            <a:ext cx="6553200" cy="990600"/>
            <a:chOff x="1056" y="2064"/>
            <a:chExt cx="4128" cy="624"/>
          </a:xfrm>
        </p:grpSpPr>
        <p:grpSp>
          <p:nvGrpSpPr>
            <p:cNvPr id="32785" name="Group 8"/>
            <p:cNvGrpSpPr>
              <a:grpSpLocks/>
            </p:cNvGrpSpPr>
            <p:nvPr/>
          </p:nvGrpSpPr>
          <p:grpSpPr bwMode="auto">
            <a:xfrm>
              <a:off x="4896" y="2400"/>
              <a:ext cx="288" cy="288"/>
              <a:chOff x="1824" y="2832"/>
              <a:chExt cx="288" cy="288"/>
            </a:xfrm>
          </p:grpSpPr>
          <p:sp>
            <p:nvSpPr>
              <p:cNvPr id="32816" name="Oval 9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Oval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>
              <a:off x="3408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13"/>
            <p:cNvSpPr>
              <a:spLocks noChangeArrowheads="1"/>
            </p:cNvSpPr>
            <p:nvPr/>
          </p:nvSpPr>
          <p:spPr bwMode="auto">
            <a:xfrm>
              <a:off x="2832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14"/>
            <p:cNvSpPr>
              <a:spLocks noChangeArrowheads="1"/>
            </p:cNvSpPr>
            <p:nvPr/>
          </p:nvSpPr>
          <p:spPr bwMode="auto">
            <a:xfrm>
              <a:off x="2256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15"/>
            <p:cNvSpPr>
              <a:spLocks noChangeArrowheads="1"/>
            </p:cNvSpPr>
            <p:nvPr/>
          </p:nvSpPr>
          <p:spPr bwMode="auto">
            <a:xfrm>
              <a:off x="1680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6"/>
            <p:cNvSpPr>
              <a:spLocks noChangeArrowheads="1"/>
            </p:cNvSpPr>
            <p:nvPr/>
          </p:nvSpPr>
          <p:spPr bwMode="auto">
            <a:xfrm>
              <a:off x="110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544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696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32799" name="Text Box 24"/>
            <p:cNvSpPr txBox="1">
              <a:spLocks noChangeArrowheads="1"/>
            </p:cNvSpPr>
            <p:nvPr/>
          </p:nvSpPr>
          <p:spPr bwMode="auto">
            <a:xfrm>
              <a:off x="3744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800" name="Text Box 25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801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802" name="Text Box 27"/>
            <p:cNvSpPr txBox="1">
              <a:spLocks noChangeArrowheads="1"/>
            </p:cNvSpPr>
            <p:nvPr/>
          </p:nvSpPr>
          <p:spPr bwMode="auto">
            <a:xfrm>
              <a:off x="2016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03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804" name="AutoShape 29"/>
            <p:cNvCxnSpPr>
              <a:cxnSpLocks noChangeShapeType="1"/>
              <a:stCxn id="32791" idx="7"/>
              <a:endCxn id="32791" idx="1"/>
            </p:cNvCxnSpPr>
            <p:nvPr/>
          </p:nvCxnSpPr>
          <p:spPr bwMode="auto">
            <a:xfrm rot="-5400000" flipH="1" flipV="1">
              <a:off x="1247" y="234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30"/>
            <p:cNvCxnSpPr>
              <a:cxnSpLocks noChangeShapeType="1"/>
            </p:cNvCxnSpPr>
            <p:nvPr/>
          </p:nvCxnSpPr>
          <p:spPr bwMode="auto">
            <a:xfrm rot="-5400000" flipH="1" flipV="1">
              <a:off x="1829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31"/>
            <p:cNvCxnSpPr>
              <a:cxnSpLocks noChangeShapeType="1"/>
            </p:cNvCxnSpPr>
            <p:nvPr/>
          </p:nvCxnSpPr>
          <p:spPr bwMode="auto">
            <a:xfrm rot="-5400000" flipH="1" flipV="1">
              <a:off x="2405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32"/>
            <p:cNvCxnSpPr>
              <a:cxnSpLocks noChangeShapeType="1"/>
            </p:cNvCxnSpPr>
            <p:nvPr/>
          </p:nvCxnSpPr>
          <p:spPr bwMode="auto">
            <a:xfrm rot="-5400000" flipH="1" flipV="1">
              <a:off x="2981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33"/>
            <p:cNvCxnSpPr>
              <a:cxnSpLocks noChangeShapeType="1"/>
            </p:cNvCxnSpPr>
            <p:nvPr/>
          </p:nvCxnSpPr>
          <p:spPr bwMode="auto">
            <a:xfrm rot="-5400000" flipH="1" flipV="1">
              <a:off x="3557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133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1" name="Text Box 36"/>
            <p:cNvSpPr txBox="1">
              <a:spLocks noChangeArrowheads="1"/>
            </p:cNvSpPr>
            <p:nvPr/>
          </p:nvSpPr>
          <p:spPr bwMode="auto">
            <a:xfrm>
              <a:off x="3360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2" name="Text Box 37"/>
            <p:cNvSpPr txBox="1">
              <a:spLocks noChangeArrowheads="1"/>
            </p:cNvSpPr>
            <p:nvPr/>
          </p:nvSpPr>
          <p:spPr bwMode="auto">
            <a:xfrm>
              <a:off x="2784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3" name="Text Box 38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4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</p:grp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723900" y="3733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start</a:t>
            </a:r>
          </a:p>
        </p:txBody>
      </p:sp>
      <p:grpSp>
        <p:nvGrpSpPr>
          <p:cNvPr id="32775" name="Group 42"/>
          <p:cNvGrpSpPr>
            <a:grpSpLocks/>
          </p:cNvGrpSpPr>
          <p:nvPr/>
        </p:nvGrpSpPr>
        <p:grpSpPr bwMode="auto">
          <a:xfrm>
            <a:off x="3848100" y="5257800"/>
            <a:ext cx="838200" cy="609600"/>
            <a:chOff x="2736" y="3312"/>
            <a:chExt cx="528" cy="384"/>
          </a:xfrm>
        </p:grpSpPr>
        <p:sp>
          <p:nvSpPr>
            <p:cNvPr id="32783" name="Oval 43"/>
            <p:cNvSpPr>
              <a:spLocks noChangeArrowheads="1"/>
            </p:cNvSpPr>
            <p:nvPr/>
          </p:nvSpPr>
          <p:spPr bwMode="auto">
            <a:xfrm>
              <a:off x="2784" y="331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2736" y="33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32776" name="Line 45"/>
          <p:cNvSpPr>
            <a:spLocks noChangeShapeType="1"/>
          </p:cNvSpPr>
          <p:nvPr/>
        </p:nvSpPr>
        <p:spPr bwMode="auto">
          <a:xfrm>
            <a:off x="1790700" y="4267200"/>
            <a:ext cx="2133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46"/>
          <p:cNvSpPr>
            <a:spLocks noChangeShapeType="1"/>
          </p:cNvSpPr>
          <p:nvPr/>
        </p:nvSpPr>
        <p:spPr bwMode="auto">
          <a:xfrm>
            <a:off x="2781300" y="42672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47"/>
          <p:cNvSpPr>
            <a:spLocks noChangeShapeType="1"/>
          </p:cNvSpPr>
          <p:nvPr/>
        </p:nvSpPr>
        <p:spPr bwMode="auto">
          <a:xfrm>
            <a:off x="3619500" y="4267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48"/>
          <p:cNvSpPr>
            <a:spLocks noChangeShapeType="1"/>
          </p:cNvSpPr>
          <p:nvPr/>
        </p:nvSpPr>
        <p:spPr bwMode="auto">
          <a:xfrm flipH="1">
            <a:off x="43053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49"/>
          <p:cNvSpPr>
            <a:spLocks noChangeShapeType="1"/>
          </p:cNvSpPr>
          <p:nvPr/>
        </p:nvSpPr>
        <p:spPr bwMode="auto">
          <a:xfrm flipH="1">
            <a:off x="4457700" y="4267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50"/>
          <p:cNvSpPr txBox="1">
            <a:spLocks noChangeArrowheads="1"/>
          </p:cNvSpPr>
          <p:nvPr/>
        </p:nvSpPr>
        <p:spPr bwMode="auto">
          <a:xfrm>
            <a:off x="7429500" y="4343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accept</a:t>
            </a:r>
          </a:p>
        </p:txBody>
      </p:sp>
      <p:sp>
        <p:nvSpPr>
          <p:cNvPr id="32782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Note:  The error path is taken if the character is other than a cons or the vowel in the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lex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 order.</a:t>
            </a:r>
          </a:p>
        </p:txBody>
      </p:sp>
    </p:spTree>
    <p:extLst>
      <p:ext uri="{BB962C8B-B14F-4D97-AF65-F5344CB8AC3E}">
        <p14:creationId xmlns="" xmlns:p14="http://schemas.microsoft.com/office/powerpoint/2010/main" val="3618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9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3879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Capturing keyword “begin”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3621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Capturing variable names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583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What if both need to happen at the same time?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905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2362200" y="4876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8557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22525" y="4876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500313" y="4232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27" name="Oval 35"/>
          <p:cNvSpPr>
            <a:spLocks noChangeAspect="1" noChangeArrowheads="1"/>
          </p:cNvSpPr>
          <p:nvPr/>
        </p:nvSpPr>
        <p:spPr bwMode="auto">
          <a:xfrm>
            <a:off x="6124575" y="27717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36"/>
          <p:cNvSpPr>
            <a:spLocks noChangeAspect="1" noChangeArrowheads="1"/>
          </p:cNvSpPr>
          <p:nvPr/>
        </p:nvSpPr>
        <p:spPr bwMode="auto">
          <a:xfrm>
            <a:off x="3076575" y="45243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128713" y="468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882650" y="43275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="" xmlns:p14="http://schemas.microsoft.com/office/powerpoint/2010/main" val="367909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76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2362200" y="4114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524000" y="3276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A-b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52600" y="4114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8288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51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5908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H="1">
            <a:off x="2667000" y="3048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667000" y="3124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667000" y="30480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5908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200400" y="36576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09600" y="518160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Machine is much more complicated – just for these two tokens!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590800" y="3048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2766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505200" y="3124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657600" y="3124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657600" y="31242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Oval 43"/>
          <p:cNvSpPr>
            <a:spLocks noChangeAspect="1" noChangeArrowheads="1"/>
          </p:cNvSpPr>
          <p:nvPr/>
        </p:nvSpPr>
        <p:spPr bwMode="auto">
          <a:xfrm>
            <a:off x="3303588" y="430053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spect="1" noChangeArrowheads="1"/>
          </p:cNvSpPr>
          <p:nvPr/>
        </p:nvSpPr>
        <p:spPr bwMode="auto">
          <a:xfrm>
            <a:off x="6129338" y="277018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="" xmlns:p14="http://schemas.microsoft.com/office/powerpoint/2010/main" val="161617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</p:spTree>
    <p:extLst>
      <p:ext uri="{BB962C8B-B14F-4D97-AF65-F5344CB8AC3E}">
        <p14:creationId xmlns="" xmlns:p14="http://schemas.microsoft.com/office/powerpoint/2010/main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in 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143000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4201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358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a) = ? (undefined)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REJECT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5486400" y="4114800"/>
            <a:ext cx="3200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b)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b) = 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ACCEPT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4" name="Rectangle 33"/>
          <p:cNvSpPr>
            <a:spLocks noChangeArrowheads="1"/>
          </p:cNvSpPr>
          <p:nvPr/>
        </p:nvSpPr>
        <p:spPr bwMode="auto">
          <a:xfrm>
            <a:off x="1524000" y="4419600"/>
            <a:ext cx="3276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5334000" y="4114800"/>
            <a:ext cx="2819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35"/>
          <p:cNvSpPr txBox="1">
            <a:spLocks noChangeArrowheads="1"/>
          </p:cNvSpPr>
          <p:nvPr/>
        </p:nvSpPr>
        <p:spPr bwMode="auto">
          <a:xfrm>
            <a:off x="57912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-OR-</a:t>
            </a:r>
          </a:p>
        </p:txBody>
      </p:sp>
    </p:spTree>
    <p:extLst>
      <p:ext uri="{BB962C8B-B14F-4D97-AF65-F5344CB8AC3E}">
        <p14:creationId xmlns="" xmlns:p14="http://schemas.microsoft.com/office/powerpoint/2010/main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Handling Undefined Transitions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We can handle undefined transitions by defining one more state, a </a:t>
            </a:r>
            <a:r>
              <a:rPr lang="en-US" sz="2400" b="1" dirty="0">
                <a:solidFill>
                  <a:srgbClr val="C00000"/>
                </a:solidFill>
              </a:rPr>
              <a:t>“death” </a:t>
            </a:r>
            <a:r>
              <a:rPr lang="en-US" sz="2400" b="1" dirty="0"/>
              <a:t>state, and transitioning all previously undefined transition to this death state.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352800"/>
            <a:ext cx="4953000" cy="2728913"/>
            <a:chOff x="1200" y="2112"/>
            <a:chExt cx="3120" cy="1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36" y="2400"/>
              <a:ext cx="384" cy="384"/>
              <a:chOff x="2496" y="2688"/>
              <a:chExt cx="384" cy="384"/>
            </a:xfrm>
          </p:grpSpPr>
          <p:sp>
            <p:nvSpPr>
              <p:cNvPr id="40999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2016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00" y="24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632" y="2400"/>
              <a:ext cx="384" cy="384"/>
              <a:chOff x="2736" y="1200"/>
              <a:chExt cx="384" cy="384"/>
            </a:xfrm>
          </p:grpSpPr>
          <p:sp>
            <p:nvSpPr>
              <p:cNvPr id="40997" name="Oval 1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0971" name="Text Box 15"/>
            <p:cNvSpPr txBox="1">
              <a:spLocks noChangeArrowheads="1"/>
            </p:cNvSpPr>
            <p:nvPr/>
          </p:nvSpPr>
          <p:spPr bwMode="auto">
            <a:xfrm>
              <a:off x="4032" y="24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68" y="2400"/>
              <a:ext cx="384" cy="384"/>
              <a:chOff x="2736" y="1200"/>
              <a:chExt cx="384" cy="384"/>
            </a:xfrm>
          </p:grpSpPr>
          <p:sp>
            <p:nvSpPr>
              <p:cNvPr id="40995" name="Oval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00" y="2400"/>
              <a:ext cx="384" cy="384"/>
              <a:chOff x="2736" y="1200"/>
              <a:chExt cx="384" cy="384"/>
            </a:xfrm>
          </p:grpSpPr>
          <p:sp>
            <p:nvSpPr>
              <p:cNvPr id="40993" name="Oval 2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2064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78" name="AutoShape 26"/>
            <p:cNvCxnSpPr>
              <a:cxnSpLocks noChangeShapeType="1"/>
              <a:stCxn id="40997" idx="7"/>
              <a:endCxn id="40997" idx="0"/>
            </p:cNvCxnSpPr>
            <p:nvPr/>
          </p:nvCxnSpPr>
          <p:spPr bwMode="auto">
            <a:xfrm rot="5400000" flipH="1">
              <a:off x="1864" y="23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0" name="AutoShape 28"/>
            <p:cNvCxnSpPr>
              <a:cxnSpLocks noChangeShapeType="1"/>
              <a:stCxn id="40997" idx="3"/>
              <a:endCxn id="40997" idx="4"/>
            </p:cNvCxnSpPr>
            <p:nvPr/>
          </p:nvCxnSpPr>
          <p:spPr bwMode="auto">
            <a:xfrm rot="16200000" flipH="1">
              <a:off x="1728" y="26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1776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24" y="3312"/>
              <a:ext cx="384" cy="384"/>
              <a:chOff x="2736" y="1200"/>
              <a:chExt cx="384" cy="384"/>
            </a:xfrm>
          </p:grpSpPr>
          <p:sp>
            <p:nvSpPr>
              <p:cNvPr id="40991" name="Oval 3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983" name="Line 33"/>
            <p:cNvSpPr>
              <a:spLocks noChangeShapeType="1"/>
            </p:cNvSpPr>
            <p:nvPr/>
          </p:nvSpPr>
          <p:spPr bwMode="auto">
            <a:xfrm>
              <a:off x="2640" y="2784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34"/>
            <p:cNvSpPr>
              <a:spLocks noChangeShapeType="1"/>
            </p:cNvSpPr>
            <p:nvPr/>
          </p:nvSpPr>
          <p:spPr bwMode="auto">
            <a:xfrm flipH="1">
              <a:off x="3216" y="2784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35"/>
            <p:cNvSpPr>
              <a:spLocks noChangeShapeType="1"/>
            </p:cNvSpPr>
            <p:nvPr/>
          </p:nvSpPr>
          <p:spPr bwMode="auto">
            <a:xfrm flipH="1">
              <a:off x="3360" y="2784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3648" y="3072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2592" y="292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9" name="AutoShape 39"/>
            <p:cNvCxnSpPr>
              <a:cxnSpLocks noChangeShapeType="1"/>
              <a:stCxn id="40991" idx="4"/>
              <a:endCxn id="40991" idx="2"/>
            </p:cNvCxnSpPr>
            <p:nvPr/>
          </p:nvCxnSpPr>
          <p:spPr bwMode="auto">
            <a:xfrm rot="16200000" flipV="1">
              <a:off x="3024" y="3504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2688" y="36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Other Concepts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812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201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200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200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0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3" name="AutoShape 25"/>
            <p:cNvCxnSpPr>
              <a:cxnSpLocks noChangeShapeType="1"/>
              <a:stCxn id="42011" idx="7"/>
              <a:endCxn id="4201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5" name="AutoShape 27"/>
            <p:cNvCxnSpPr>
              <a:cxnSpLocks noChangeShapeType="1"/>
              <a:stCxn id="42011" idx="3"/>
              <a:endCxn id="4201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1988" name="Text Box 29"/>
          <p:cNvSpPr txBox="1">
            <a:spLocks noChangeArrowheads="1"/>
          </p:cNvSpPr>
          <p:nvPr/>
        </p:nvSpPr>
        <p:spPr bwMode="auto">
          <a:xfrm>
            <a:off x="1371600" y="1371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Not all paths may result in acceptance.</a:t>
            </a:r>
          </a:p>
        </p:txBody>
      </p:sp>
      <p:sp>
        <p:nvSpPr>
          <p:cNvPr id="41989" name="Text Box 30"/>
          <p:cNvSpPr txBox="1">
            <a:spLocks noChangeArrowheads="1"/>
          </p:cNvSpPr>
          <p:nvPr/>
        </p:nvSpPr>
        <p:spPr bwMode="auto">
          <a:xfrm>
            <a:off x="1447800" y="3962400"/>
            <a:ext cx="6248400" cy="176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aabb</a:t>
            </a:r>
            <a:r>
              <a:rPr lang="en-US" sz="2000" b="1"/>
              <a:t> is accepted along path :   0 </a:t>
            </a:r>
            <a:r>
              <a:rPr lang="en-US" sz="2000" b="1">
                <a:sym typeface="Symbol" pitchFamily="18" charset="2"/>
              </a:rPr>
              <a:t> 0  1  2  3</a:t>
            </a:r>
          </a:p>
          <a:p>
            <a:pPr>
              <a:spcBef>
                <a:spcPct val="50000"/>
              </a:spcBef>
            </a:pPr>
            <a:endParaRPr lang="en-US" sz="2000" b="1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BUT… it is </a:t>
            </a:r>
            <a:r>
              <a:rPr lang="en-US" sz="2000" b="1" u="sng">
                <a:sym typeface="Symbol" pitchFamily="18" charset="2"/>
              </a:rPr>
              <a:t>not accepted</a:t>
            </a:r>
            <a:r>
              <a:rPr lang="en-US" sz="2000" b="1">
                <a:sym typeface="Symbol" pitchFamily="18" charset="2"/>
              </a:rPr>
              <a:t> along the valid path: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</a:t>
            </a: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0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620000" cy="914400"/>
          </a:xfrm>
          <a:noFill/>
          <a:ln/>
        </p:spPr>
        <p:txBody>
          <a:bodyPr/>
          <a:lstStyle/>
          <a:p>
            <a:r>
              <a:rPr lang="en-US" sz="4400" b="1" dirty="0"/>
              <a:t>NFA </a:t>
            </a:r>
            <a:r>
              <a:rPr lang="en-US" sz="4400" b="1" dirty="0" err="1"/>
              <a:t>vs</a:t>
            </a:r>
            <a:r>
              <a:rPr lang="en-US" sz="4400" b="1" dirty="0"/>
              <a:t> DFA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0" y="838200"/>
            <a:ext cx="8382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NFA may be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simulated by algorithm</a:t>
            </a:r>
            <a:r>
              <a:rPr lang="en-US" sz="2200" dirty="0">
                <a:latin typeface="+mj-lt"/>
              </a:rPr>
              <a:t>, when NFA is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constructed from the R.E 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Algorithm run time is proportional to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|N| * |x|</a:t>
            </a:r>
            <a:r>
              <a:rPr lang="en-US" sz="2200" dirty="0">
                <a:latin typeface="+mj-lt"/>
              </a:rPr>
              <a:t> where |N| is the number of states and |x| is the length of input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Alternatively, we can construct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DFA from NFA </a:t>
            </a:r>
            <a:r>
              <a:rPr lang="en-US" sz="2200" dirty="0">
                <a:latin typeface="+mj-lt"/>
              </a:rPr>
              <a:t>and uses it  to recognize input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The space requirement of a DFA can be large. The RE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)*a(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)….(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[n-1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at the end] has no DFA with less than 2</a:t>
            </a:r>
            <a:r>
              <a:rPr lang="en-US" sz="2200" baseline="30000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states. Fortunately, such RE in practice does not occur often </a:t>
            </a:r>
            <a:endParaRPr lang="en-US" sz="2200" baseline="-25000" dirty="0">
              <a:latin typeface="+mj-lt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800600"/>
            <a:ext cx="4267200" cy="1524000"/>
            <a:chOff x="1296" y="2976"/>
            <a:chExt cx="2688" cy="960"/>
          </a:xfrm>
        </p:grpSpPr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space required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216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O(|r|)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312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O(|r|*|x|)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O(|x|)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216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O(2</a:t>
              </a:r>
              <a:r>
                <a:rPr lang="en-US" baseline="30000">
                  <a:solidFill>
                    <a:srgbClr val="FF3300"/>
                  </a:solidFill>
                </a:rPr>
                <a:t>|r|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1296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DFA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NFA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12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time to simulate</a:t>
              </a:r>
            </a:p>
          </p:txBody>
        </p:sp>
      </p:grp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828800" y="640772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>
                <a:solidFill>
                  <a:srgbClr val="FF3300"/>
                </a:solidFill>
              </a:rPr>
              <a:t>|r|</a:t>
            </a:r>
            <a:r>
              <a:rPr lang="en-US" dirty="0">
                <a:solidFill>
                  <a:schemeClr val="accent2"/>
                </a:solidFill>
              </a:rPr>
              <a:t> is the length of the regular expression.</a:t>
            </a:r>
          </a:p>
        </p:txBody>
      </p:sp>
    </p:spTree>
    <p:extLst>
      <p:ext uri="{BB962C8B-B14F-4D97-AF65-F5344CB8AC3E}">
        <p14:creationId xmlns="" xmlns:p14="http://schemas.microsoft.com/office/powerpoint/2010/main" val="3030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533400"/>
            <a:ext cx="83058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</a:rPr>
              <a:t>What Factors Have Influenced the Functional Division of Labor ?</a:t>
            </a:r>
            <a:endParaRPr lang="en-US" sz="4400" u="sng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sz="2800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Promotes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Portability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Input alphabet peculiarities and other device-specific anomalies can be restricted to the lexical analyzer.</a:t>
            </a:r>
          </a:p>
        </p:txBody>
      </p:sp>
    </p:spTree>
    <p:extLst>
      <p:ext uri="{BB962C8B-B14F-4D97-AF65-F5344CB8AC3E}">
        <p14:creationId xmlns="" xmlns:p14="http://schemas.microsoft.com/office/powerpoint/2010/main" val="4190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Properties of Construction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1534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#of states  </a:t>
            </a:r>
            <a:r>
              <a:rPr lang="en-US" sz="2400">
                <a:sym typeface="Symbol" pitchFamily="18" charset="2"/>
              </a:rPr>
              <a:t>  </a:t>
            </a:r>
            <a:r>
              <a:rPr lang="en-US" sz="2400"/>
              <a:t>2*(#symbols + #operators) of r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exactly one start and one accepting state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Each state of N(r) has at most one outgoing edge a</a:t>
            </a:r>
            <a:r>
              <a:rPr lang="en-US" sz="2400">
                <a:sym typeface="Symbol" pitchFamily="18" charset="2"/>
              </a:rPr>
              <a:t> or at most two outgoing -transition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370013"/>
            <a:ext cx="7453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/>
              <a:t>Let r be a regular expression, with NFA N(r), then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Detailed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209800"/>
            <a:ext cx="5638800" cy="4024313"/>
            <a:chOff x="1584" y="1584"/>
            <a:chExt cx="3552" cy="25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84" y="1584"/>
              <a:ext cx="3408" cy="2352"/>
              <a:chOff x="1584" y="1584"/>
              <a:chExt cx="3408" cy="23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584" y="1584"/>
                <a:ext cx="3312" cy="2103"/>
                <a:chOff x="1104" y="1632"/>
                <a:chExt cx="3312" cy="2103"/>
              </a:xfrm>
            </p:grpSpPr>
            <p:sp>
              <p:nvSpPr>
                <p:cNvPr id="154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64" y="163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32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5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0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4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9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56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8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68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7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6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36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1920" y="3072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V="1">
                <a:off x="1872" y="2160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1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V="1">
                <a:off x="3264" y="2160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V="1">
                <a:off x="4464" y="326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2784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 flipH="1">
                <a:off x="3744" y="254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45"/>
            <p:cNvSpPr txBox="1">
              <a:spLocks noChangeArrowheads="1"/>
            </p:cNvSpPr>
            <p:nvPr/>
          </p:nvSpPr>
          <p:spPr bwMode="auto">
            <a:xfrm>
              <a:off x="1728" y="374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68" name="Text Box 46"/>
            <p:cNvSpPr txBox="1">
              <a:spLocks noChangeArrowheads="1"/>
            </p:cNvSpPr>
            <p:nvPr/>
          </p:nvSpPr>
          <p:spPr bwMode="auto">
            <a:xfrm>
              <a:off x="2208" y="340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69" name="Text Box 47"/>
            <p:cNvSpPr txBox="1">
              <a:spLocks noChangeArrowheads="1"/>
            </p:cNvSpPr>
            <p:nvPr/>
          </p:nvSpPr>
          <p:spPr bwMode="auto">
            <a:xfrm>
              <a:off x="2640" y="331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370" name="Text Box 48"/>
            <p:cNvSpPr txBox="1">
              <a:spLocks noChangeArrowheads="1"/>
            </p:cNvSpPr>
            <p:nvPr/>
          </p:nvSpPr>
          <p:spPr bwMode="auto">
            <a:xfrm>
              <a:off x="1632" y="27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1" name="Text Box 49"/>
            <p:cNvSpPr txBox="1">
              <a:spLocks noChangeArrowheads="1"/>
            </p:cNvSpPr>
            <p:nvPr/>
          </p:nvSpPr>
          <p:spPr bwMode="auto">
            <a:xfrm>
              <a:off x="3072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2" name="Text Box 50"/>
            <p:cNvSpPr txBox="1">
              <a:spLocks noChangeArrowheads="1"/>
            </p:cNvSpPr>
            <p:nvPr/>
          </p:nvSpPr>
          <p:spPr bwMode="auto">
            <a:xfrm>
              <a:off x="259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3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15374" name="Text Box 52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5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76" name="Text Box 54"/>
            <p:cNvSpPr txBox="1">
              <a:spLocks noChangeArrowheads="1"/>
            </p:cNvSpPr>
            <p:nvPr/>
          </p:nvSpPr>
          <p:spPr bwMode="auto">
            <a:xfrm>
              <a:off x="408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7" name="Text Box 55"/>
            <p:cNvSpPr txBox="1">
              <a:spLocks noChangeArrowheads="1"/>
            </p:cNvSpPr>
            <p:nvPr/>
          </p:nvSpPr>
          <p:spPr bwMode="auto">
            <a:xfrm>
              <a:off x="4848" y="355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78" name="Text Box 56"/>
            <p:cNvSpPr txBox="1">
              <a:spLocks noChangeArrowheads="1"/>
            </p:cNvSpPr>
            <p:nvPr/>
          </p:nvSpPr>
          <p:spPr bwMode="auto">
            <a:xfrm>
              <a:off x="4272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5364" name="Text Box 57"/>
          <p:cNvSpPr txBox="1">
            <a:spLocks noChangeArrowheads="1"/>
          </p:cNvSpPr>
          <p:nvPr/>
        </p:nvSpPr>
        <p:spPr bwMode="auto">
          <a:xfrm>
            <a:off x="533400" y="1066800"/>
            <a:ext cx="7467600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(ab*c) | (a(b|c*))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400"/>
              <a:t>Parse Tree for this regular expression: </a:t>
            </a:r>
          </a:p>
        </p:txBody>
      </p:sp>
      <p:sp>
        <p:nvSpPr>
          <p:cNvPr id="15365" name="Text Box 58"/>
          <p:cNvSpPr txBox="1">
            <a:spLocks noChangeArrowheads="1"/>
          </p:cNvSpPr>
          <p:nvPr/>
        </p:nvSpPr>
        <p:spPr bwMode="auto">
          <a:xfrm>
            <a:off x="1295400" y="63246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What is the NFA?  Let’s construct it 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  <a:effectLst/>
              </a:rPr>
              <a:t>What are Major Terms for Lexical Analysis?</a:t>
            </a:r>
            <a:endParaRPr lang="en-US" sz="2400" dirty="0">
              <a:solidFill>
                <a:srgbClr val="A50021"/>
              </a:solidFill>
            </a:endParaRPr>
          </a:p>
          <a:p>
            <a:pPr lvl="1"/>
            <a:r>
              <a:rPr lang="en-US" sz="2400" b="1" dirty="0"/>
              <a:t>TOKEN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pair consisting of a token name and an optional attribute value.</a:t>
            </a:r>
          </a:p>
          <a:p>
            <a:pPr lvl="2"/>
            <a:r>
              <a:rPr lang="en-US" sz="2000" dirty="0" smtClean="0"/>
              <a:t>A particular keyword, or a sequence of input characters denoting identifier.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PATTERN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description of a form that the lexemes of a token may take.</a:t>
            </a:r>
          </a:p>
          <a:p>
            <a:pPr lvl="2"/>
            <a:r>
              <a:rPr lang="en-US" sz="2000" dirty="0" smtClean="0"/>
              <a:t>For keywords, the pattern is just a sequence of characters that form keywords.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LEXEME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Actual sequence of characters that matches pattern and is classified by a </a:t>
            </a:r>
            <a:r>
              <a:rPr lang="en-US" sz="2000" dirty="0" smtClean="0">
                <a:solidFill>
                  <a:schemeClr val="tx1"/>
                </a:solidFill>
              </a:rPr>
              <a:t>token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Illustrating Conversion – An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Introducing Basic 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673102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dirty="0" err="1"/>
                <a:t>const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u="sng" dirty="0" err="1"/>
                <a:t>num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/>
                <a:t>const</a:t>
              </a:r>
              <a:endParaRPr lang="en-US" sz="1800" b="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pi, </a:t>
              </a:r>
              <a:r>
                <a:rPr lang="en-US" sz="1800" b="0" u="sng" dirty="0"/>
                <a:t>count</a:t>
              </a:r>
              <a:r>
                <a:rPr lang="en-US" sz="1800" b="0" dirty="0"/>
                <a:t>, </a:t>
              </a:r>
              <a:r>
                <a:rPr lang="en-US" sz="1800" b="0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/>
                <a:t>const</a:t>
              </a:r>
              <a:endParaRPr lang="en-US" sz="1800" b="0" dirty="0" smtClean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&lt; </a:t>
              </a:r>
              <a:r>
                <a:rPr lang="en-US" sz="1800" b="0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Actual values are critical.  Info is :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8849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443288" y="344328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476625" y="34766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443288" y="346233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6781800" y="2971800"/>
            <a:ext cx="484188" cy="484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1,3,4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4864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181600" y="4876800"/>
            <a:ext cx="484188" cy="48418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1,4,5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3340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5486400" y="3200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775325" y="2805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089525" y="3338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156325" y="3473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781800" y="4114800"/>
            <a:ext cx="593725" cy="59372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010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5486400" y="4114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638800" y="4495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3" name="AutoShape 39"/>
          <p:cNvCxnSpPr>
            <a:cxnSpLocks noChangeShapeType="1"/>
            <a:stCxn id="47139" idx="7"/>
            <a:endCxn id="47139" idx="6"/>
          </p:cNvCxnSpPr>
          <p:nvPr/>
        </p:nvCxnSpPr>
        <p:spPr bwMode="auto">
          <a:xfrm rot="5400000" flipV="1">
            <a:off x="7227094" y="4263232"/>
            <a:ext cx="209550" cy="87312"/>
          </a:xfrm>
          <a:prstGeom prst="curvedConnector4">
            <a:avLst>
              <a:gd name="adj1" fmla="val -150759"/>
              <a:gd name="adj2" fmla="val 36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6994525" y="3567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7527925" y="3871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5927725" y="4557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851525" y="3871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4800600" y="438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5438775" y="4311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5148263" y="4841875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6810375" y="4148138"/>
            <a:ext cx="520700" cy="520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5029200" y="4191000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 flipH="1">
            <a:off x="5434013" y="4162425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4568825" y="3135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4552950" y="2790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3476625" y="34909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4: Subset Construction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158875" y="34861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715000" y="2971800"/>
            <a:ext cx="484188" cy="4841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1,2,4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cxnSp>
        <p:nvCxnSpPr>
          <p:cNvPr id="49170" name="AutoShape 18"/>
          <p:cNvCxnSpPr>
            <a:cxnSpLocks noChangeShapeType="1"/>
            <a:stCxn id="49158" idx="1"/>
            <a:endCxn id="49158" idx="2"/>
          </p:cNvCxnSpPr>
          <p:nvPr/>
        </p:nvCxnSpPr>
        <p:spPr bwMode="auto">
          <a:xfrm rot="-5400000" flipH="1" flipV="1">
            <a:off x="1339850" y="426720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98525" y="4100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3" name="AutoShape 21"/>
          <p:cNvCxnSpPr>
            <a:cxnSpLocks noChangeShapeType="1"/>
          </p:cNvCxnSpPr>
          <p:nvPr/>
        </p:nvCxnSpPr>
        <p:spPr bwMode="auto">
          <a:xfrm rot="-5400000" flipH="1" flipV="1">
            <a:off x="3580606" y="2909094"/>
            <a:ext cx="1588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2607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803525" y="3033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876800" y="3048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181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791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3,4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6934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867400" y="5029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59436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6172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6019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H="1" flipV="1">
            <a:off x="5029200" y="33528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7848600" y="39624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7315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88" name="AutoShape 36"/>
          <p:cNvCxnSpPr>
            <a:cxnSpLocks noChangeShapeType="1"/>
            <a:stCxn id="49180" idx="4"/>
            <a:endCxn id="49180" idx="6"/>
          </p:cNvCxnSpPr>
          <p:nvPr/>
        </p:nvCxnSpPr>
        <p:spPr bwMode="auto">
          <a:xfrm rot="5400000" flipH="1" flipV="1">
            <a:off x="6019800" y="5181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89" name="AutoShape 37"/>
          <p:cNvCxnSpPr>
            <a:cxnSpLocks noChangeShapeType="1"/>
            <a:stCxn id="49186" idx="3"/>
            <a:endCxn id="49186" idx="5"/>
          </p:cNvCxnSpPr>
          <p:nvPr/>
        </p:nvCxnSpPr>
        <p:spPr bwMode="auto">
          <a:xfrm rot="16200000" flipH="1">
            <a:off x="8000206" y="4115594"/>
            <a:ext cx="1588" cy="215900"/>
          </a:xfrm>
          <a:prstGeom prst="curvedConnector3">
            <a:avLst>
              <a:gd name="adj1" fmla="val 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318125" y="2881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5" y="4024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92772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63087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003925" y="4481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3755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80613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384925" y="51673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6186488" y="3211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6229350" y="28670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2" name="Oval 50"/>
          <p:cNvSpPr>
            <a:spLocks noChangeArrowheads="1"/>
          </p:cNvSpPr>
          <p:nvPr/>
        </p:nvSpPr>
        <p:spPr bwMode="auto">
          <a:xfrm>
            <a:off x="3462338" y="3000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466975" y="42211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4905375" y="3081338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5" name="Oval 53"/>
          <p:cNvSpPr>
            <a:spLocks noChangeArrowheads="1"/>
          </p:cNvSpPr>
          <p:nvPr/>
        </p:nvSpPr>
        <p:spPr bwMode="auto">
          <a:xfrm>
            <a:off x="7874000" y="39925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6" name="Oval 54"/>
          <p:cNvSpPr>
            <a:spLocks noChangeArrowheads="1"/>
          </p:cNvSpPr>
          <p:nvPr/>
        </p:nvSpPr>
        <p:spPr bwMode="auto">
          <a:xfrm>
            <a:off x="6962775" y="3990975"/>
            <a:ext cx="338138" cy="338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5819775" y="3989388"/>
            <a:ext cx="338138" cy="338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6858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When more than one lexeme can match a pattern, a lexical analyzer must provide the compiler </a:t>
            </a:r>
            <a:r>
              <a:rPr lang="en-US" sz="2400" dirty="0" smtClean="0">
                <a:solidFill>
                  <a:schemeClr val="accent2"/>
                </a:solidFill>
              </a:rPr>
              <a:t>additional information </a:t>
            </a:r>
            <a:r>
              <a:rPr lang="en-US" sz="2400" dirty="0" smtClean="0"/>
              <a:t>about that lexeme matched.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In formation about identifiers, its lexeme, type and location at which it was first found is kept in </a:t>
            </a:r>
            <a:r>
              <a:rPr lang="en-US" sz="2400" dirty="0" smtClean="0">
                <a:solidFill>
                  <a:srgbClr val="7030A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The appropriate attribute value for an identifier is </a:t>
            </a:r>
            <a:r>
              <a:rPr lang="en-US" sz="2400" dirty="0" smtClean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60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270337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1215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</a:t>
            </a:r>
            <a:r>
              <a:rPr lang="en-US" sz="2800" b="0" dirty="0">
                <a:solidFill>
                  <a:schemeClr val="accent2"/>
                </a:solidFill>
              </a:rPr>
              <a:t>:	</a:t>
            </a:r>
            <a:r>
              <a:rPr lang="en-US" sz="2800" b="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2057400" y="3276600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E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</a:t>
            </a:r>
            <a:r>
              <a:rPr lang="en-US" sz="2200" b="0" dirty="0"/>
              <a:t> pointer to symbol-table entry for M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C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</a:t>
            </a:r>
            <a:r>
              <a:rPr lang="en-US" sz="2200" b="0" dirty="0"/>
              <a:t>integer value 2</a:t>
            </a:r>
            <a:r>
              <a:rPr lang="en-US" sz="2200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570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8292</TotalTime>
  <Words>5341</Words>
  <Application>Microsoft Office PowerPoint</Application>
  <PresentationFormat>On-screen Show (4:3)</PresentationFormat>
  <Paragraphs>1530</Paragraphs>
  <Slides>77</Slides>
  <Notes>42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Equity</vt:lpstr>
      <vt:lpstr>Lexical Analysis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Code to advance forward pointer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TDs</vt:lpstr>
      <vt:lpstr>Example :  All RELOPs</vt:lpstr>
      <vt:lpstr>Example TDs : id and delim</vt:lpstr>
      <vt:lpstr>Example TDs : Unsigned #s</vt:lpstr>
      <vt:lpstr>QUESTION :</vt:lpstr>
      <vt:lpstr>Answer</vt:lpstr>
      <vt:lpstr>Capturing Multiple Tokens</vt:lpstr>
      <vt:lpstr>Capturing Multiple Tokens</vt:lpstr>
      <vt:lpstr>Finite State Automata (FSAs)</vt:lpstr>
      <vt:lpstr>Nondeterministic Finite Automata</vt:lpstr>
      <vt:lpstr>Example – NFA  : (a|b)*abb</vt:lpstr>
      <vt:lpstr>How Does An NFA Work ?</vt:lpstr>
      <vt:lpstr>Handling Undefined Transitions</vt:lpstr>
      <vt:lpstr>Other Concepts</vt:lpstr>
      <vt:lpstr>Deterministic Finite Automata </vt:lpstr>
      <vt:lpstr>Example – DFA : (a|b)*abb</vt:lpstr>
      <vt:lpstr>Relation between RE, NFA and DFA</vt:lpstr>
      <vt:lpstr>NFA vs DFA</vt:lpstr>
      <vt:lpstr>Converting Regular Expressions to NFAs</vt:lpstr>
      <vt:lpstr>Converting Regular Expressions to NFAs</vt:lpstr>
      <vt:lpstr>Converting Regular Expressions to NFAs</vt:lpstr>
      <vt:lpstr>Example (ab* | a*b)*</vt:lpstr>
      <vt:lpstr>Example (ab* | a*b)*</vt:lpstr>
      <vt:lpstr>Properties of Construction </vt:lpstr>
      <vt:lpstr>Detailed Example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Illustrating Conversion – An Example</vt:lpstr>
      <vt:lpstr>Conversion Example – continued (1)</vt:lpstr>
      <vt:lpstr>Conversion Example – continued (2)</vt:lpstr>
      <vt:lpstr>Conversion Example – continued (3)</vt:lpstr>
      <vt:lpstr>Conversion Example – continued (4)</vt:lpstr>
      <vt:lpstr>Algorithm For Subset Construction</vt:lpstr>
      <vt:lpstr>Algorithm For Subset Construction – (2)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3: Subset Construction</vt:lpstr>
      <vt:lpstr>Example 3: Subset Construction</vt:lpstr>
      <vt:lpstr>Example 4: Subset Construction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</cp:lastModifiedBy>
  <cp:revision>136</cp:revision>
  <dcterms:created xsi:type="dcterms:W3CDTF">2006-08-16T00:00:00Z</dcterms:created>
  <dcterms:modified xsi:type="dcterms:W3CDTF">2018-01-17T15:45:17Z</dcterms:modified>
</cp:coreProperties>
</file>