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8"/>
  </p:notesMasterIdLst>
  <p:sldIdLst>
    <p:sldId id="257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294" r:id="rId57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45" autoAdjust="0"/>
    <p:restoredTop sz="99424" autoAdjust="0"/>
  </p:normalViewPr>
  <p:slideViewPr>
    <p:cSldViewPr>
      <p:cViewPr varScale="1">
        <p:scale>
          <a:sx n="72" d="100"/>
          <a:sy n="72" d="100"/>
        </p:scale>
        <p:origin x="-4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2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481D9-221F-47F4-A457-ECED2D1DA920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6611-BC00-4C85-9458-82598B138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906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4961E6-2A23-4D6B-B029-C028FC741E50}" type="slidenum">
              <a:rPr lang="en-US"/>
              <a:pPr/>
              <a:t>2</a:t>
            </a:fld>
            <a:endParaRPr 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95E546-9022-41E9-89B4-99D1C1150E0C}" type="slidenum">
              <a:rPr lang="en-US"/>
              <a:pPr/>
              <a:t>23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050265-99ED-430E-81CC-9565B77F91E3}" type="slidenum">
              <a:rPr lang="en-US"/>
              <a:pPr/>
              <a:t>24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44F19A-D2DE-4785-8D6D-752F60C2122C}" type="slidenum">
              <a:rPr lang="en-US"/>
              <a:pPr/>
              <a:t>25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9611A7-61BB-400F-AF1D-B0D76BC2D6DF}" type="slidenum">
              <a:rPr lang="en-US"/>
              <a:pPr/>
              <a:t>26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1858E3-C6DF-409C-A751-C518C82B5FA2}" type="slidenum">
              <a:rPr lang="en-US"/>
              <a:pPr/>
              <a:t>27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B6A34-70B2-433D-B0AF-B0635673FE45}" type="slidenum">
              <a:rPr lang="en-US"/>
              <a:pPr/>
              <a:t>28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C74CB0-AE50-489B-BDFF-8723BF1424E7}" type="slidenum">
              <a:rPr lang="en-US"/>
              <a:pPr/>
              <a:t>29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42AD45-4BC5-404E-BEB3-CFBC150ACB2B}" type="slidenum">
              <a:rPr lang="en-US"/>
              <a:pPr/>
              <a:t>30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A675A8-BEE9-4B0B-838B-38C7CF311F2D}" type="slidenum">
              <a:rPr lang="en-US"/>
              <a:pPr/>
              <a:t>31</a:t>
            </a:fld>
            <a:endParaRPr lang="en-US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7" y="4686826"/>
            <a:ext cx="4940729" cy="443886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1AF52-4633-4FCE-B652-26799A6B6737}" type="slidenum">
              <a:rPr lang="en-US"/>
              <a:pPr/>
              <a:t>32</a:t>
            </a:fld>
            <a:endParaRPr lang="en-US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7" y="4686826"/>
            <a:ext cx="4940729" cy="443886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883EC-10CE-4CD4-9911-5777DD447BD7}" type="slidenum">
              <a:rPr lang="en-US"/>
              <a:pPr/>
              <a:t>3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489F09-6F07-4967-9EF6-E5B5CEEBEA9F}" type="slidenum">
              <a:rPr lang="en-US"/>
              <a:pPr/>
              <a:t>33</a:t>
            </a:fld>
            <a:endParaRPr lang="en-US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7" y="4686826"/>
            <a:ext cx="4940729" cy="443886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D6F098-9909-43CB-874E-32F0A6B38BDF}" type="slidenum">
              <a:rPr lang="en-US"/>
              <a:pPr/>
              <a:t>34</a:t>
            </a:fld>
            <a:endParaRPr lang="en-US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7" y="4686826"/>
            <a:ext cx="4940729" cy="443886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63EBC-8B4D-4227-953A-5263E7EEBEF8}" type="slidenum">
              <a:rPr lang="en-US"/>
              <a:pPr/>
              <a:t>4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FF9F0D-8CC1-484E-9BB9-59741658D25C}" type="slidenum">
              <a:rPr lang="en-US"/>
              <a:pPr/>
              <a:t>5</a:t>
            </a:fld>
            <a:endParaRPr 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43B70-CAC9-4347-A3A3-DF9AFF117EB6}" type="slidenum">
              <a:rPr lang="en-US"/>
              <a:pPr/>
              <a:t>6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65E12-AE5A-47AB-B5DB-FD1889FC736A}" type="slidenum">
              <a:rPr lang="en-US"/>
              <a:pPr/>
              <a:t>12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2F719C-883F-43BA-8B28-C2E7CC7D9D7E}" type="slidenum">
              <a:rPr lang="en-US"/>
              <a:pPr/>
              <a:t>13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77E2C-40DB-4EC6-A698-F221012FC21F}" type="slidenum">
              <a:rPr lang="en-US"/>
              <a:pPr/>
              <a:t>21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0F259-A901-4FF0-AA94-435339B0CA60}" type="slidenum">
              <a:rPr lang="en-US"/>
              <a:pPr/>
              <a:t>22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CF5-86F6-4FF9-9E5D-6AA84D383546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6E0E-FC18-4EB6-8C67-26823AD9C92E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F5E6-3E99-42C7-87B4-609E8BDB4D69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94725" cy="639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066800"/>
            <a:ext cx="8458200" cy="5638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94725" cy="639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41529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38700" y="1066800"/>
            <a:ext cx="41529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38700" y="3962400"/>
            <a:ext cx="41529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2170-8F41-487F-A598-4FD9FC332D16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74A6-78A4-4BDE-A036-D9F421C92B14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77D9-C35A-4BE0-9302-10970C52F3F0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EA3A-D447-4F2E-BC13-14A5568E329D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5E69-A464-4ED6-8D3C-ADDB1EE54BE6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B7C0-D14F-4D3D-AEFC-B74469099725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00A0-23B7-46F4-B726-2D6F8F19EF0A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0230-CE37-4C64-9F69-587D1B56D82A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A4F3D9-B2E6-4A49-B64C-90630D808B98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05200"/>
            <a:ext cx="7620000" cy="1066800"/>
          </a:xfrm>
        </p:spPr>
        <p:txBody>
          <a:bodyPr>
            <a:noAutofit/>
          </a:bodyPr>
          <a:lstStyle/>
          <a:p>
            <a:pPr algn="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CSE 420</a:t>
            </a:r>
          </a:p>
          <a:p>
            <a:pPr algn="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Lecture 02</a:t>
            </a:r>
          </a:p>
          <a:p>
            <a:pPr algn="r"/>
            <a:endParaRPr lang="en-US" sz="12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Google Class Code:  </a:t>
            </a:r>
            <a:r>
              <a:rPr lang="en-US" sz="36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ppor39</a:t>
            </a:r>
            <a:endParaRPr lang="en-US" sz="36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47800"/>
            <a:ext cx="7696200" cy="1676400"/>
          </a:xfrm>
        </p:spPr>
        <p:txBody>
          <a:bodyPr>
            <a:normAutofit/>
          </a:bodyPr>
          <a:lstStyle/>
          <a:p>
            <a:r>
              <a:rPr lang="en-US" sz="7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Lexical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36801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0772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4000" dirty="0" smtClean="0"/>
              <a:t>Detailed Example – Construction(2)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1295400"/>
            <a:ext cx="2743200" cy="2057400"/>
            <a:chOff x="816" y="816"/>
            <a:chExt cx="1728" cy="1296"/>
          </a:xfrm>
        </p:grpSpPr>
        <p:sp>
          <p:nvSpPr>
            <p:cNvPr id="17502" name="Text Box 4"/>
            <p:cNvSpPr txBox="1">
              <a:spLocks noChangeArrowheads="1"/>
            </p:cNvSpPr>
            <p:nvPr/>
          </p:nvSpPr>
          <p:spPr bwMode="auto">
            <a:xfrm>
              <a:off x="816" y="1296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  <a:r>
                <a:rPr lang="en-US" sz="2000" b="1" baseline="-25000">
                  <a:solidFill>
                    <a:srgbClr val="FF3300"/>
                  </a:solidFill>
                  <a:latin typeface="Times New Roman" pitchFamily="18" charset="0"/>
                </a:rPr>
                <a:t>11</a:t>
              </a: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17503" name="Oval 5"/>
            <p:cNvSpPr>
              <a:spLocks noChangeArrowheads="1"/>
            </p:cNvSpPr>
            <p:nvPr/>
          </p:nvSpPr>
          <p:spPr bwMode="auto">
            <a:xfrm>
              <a:off x="1680" y="134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256" y="1344"/>
              <a:ext cx="288" cy="288"/>
              <a:chOff x="3408" y="1392"/>
              <a:chExt cx="288" cy="288"/>
            </a:xfrm>
          </p:grpSpPr>
          <p:sp>
            <p:nvSpPr>
              <p:cNvPr id="17524" name="Oval 7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525" name="Oval 8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505" name="Line 9"/>
            <p:cNvSpPr>
              <a:spLocks noChangeShapeType="1"/>
            </p:cNvSpPr>
            <p:nvPr/>
          </p:nvSpPr>
          <p:spPr bwMode="auto">
            <a:xfrm>
              <a:off x="1968" y="14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6" name="Line 10"/>
            <p:cNvSpPr>
              <a:spLocks noChangeShapeType="1"/>
            </p:cNvSpPr>
            <p:nvPr/>
          </p:nvSpPr>
          <p:spPr bwMode="auto">
            <a:xfrm>
              <a:off x="1392" y="14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7" name="Text Box 11"/>
            <p:cNvSpPr txBox="1">
              <a:spLocks noChangeArrowheads="1"/>
            </p:cNvSpPr>
            <p:nvPr/>
          </p:nvSpPr>
          <p:spPr bwMode="auto">
            <a:xfrm>
              <a:off x="1968" y="129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33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7508" name="Text Box 12"/>
            <p:cNvSpPr txBox="1">
              <a:spLocks noChangeArrowheads="1"/>
            </p:cNvSpPr>
            <p:nvPr/>
          </p:nvSpPr>
          <p:spPr bwMode="auto">
            <a:xfrm>
              <a:off x="816" y="816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  <a:r>
                <a:rPr lang="en-US" sz="2000" b="1" baseline="-2500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17509" name="Oval 13"/>
            <p:cNvSpPr>
              <a:spLocks noChangeArrowheads="1"/>
            </p:cNvSpPr>
            <p:nvPr/>
          </p:nvSpPr>
          <p:spPr bwMode="auto">
            <a:xfrm>
              <a:off x="1680" y="86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256" y="864"/>
              <a:ext cx="288" cy="288"/>
              <a:chOff x="3408" y="1392"/>
              <a:chExt cx="288" cy="288"/>
            </a:xfrm>
          </p:grpSpPr>
          <p:sp>
            <p:nvSpPr>
              <p:cNvPr id="17522" name="Oval 15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523" name="Oval 16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511" name="Line 17"/>
            <p:cNvSpPr>
              <a:spLocks noChangeShapeType="1"/>
            </p:cNvSpPr>
            <p:nvPr/>
          </p:nvSpPr>
          <p:spPr bwMode="auto">
            <a:xfrm>
              <a:off x="1968" y="10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2" name="Line 18"/>
            <p:cNvSpPr>
              <a:spLocks noChangeShapeType="1"/>
            </p:cNvSpPr>
            <p:nvPr/>
          </p:nvSpPr>
          <p:spPr bwMode="auto">
            <a:xfrm>
              <a:off x="1392" y="10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3" name="Text Box 19"/>
            <p:cNvSpPr txBox="1">
              <a:spLocks noChangeArrowheads="1"/>
            </p:cNvSpPr>
            <p:nvPr/>
          </p:nvSpPr>
          <p:spPr bwMode="auto">
            <a:xfrm>
              <a:off x="1968" y="8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33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514" name="Text Box 20"/>
            <p:cNvSpPr txBox="1">
              <a:spLocks noChangeArrowheads="1"/>
            </p:cNvSpPr>
            <p:nvPr/>
          </p:nvSpPr>
          <p:spPr bwMode="auto">
            <a:xfrm>
              <a:off x="816" y="1776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  <a:r>
                <a:rPr lang="en-US" sz="2000" b="1" baseline="-2500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17515" name="Oval 21"/>
            <p:cNvSpPr>
              <a:spLocks noChangeArrowheads="1"/>
            </p:cNvSpPr>
            <p:nvPr/>
          </p:nvSpPr>
          <p:spPr bwMode="auto">
            <a:xfrm>
              <a:off x="1680" y="182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2256" y="1824"/>
              <a:ext cx="288" cy="288"/>
              <a:chOff x="3408" y="1392"/>
              <a:chExt cx="288" cy="288"/>
            </a:xfrm>
          </p:grpSpPr>
          <p:sp>
            <p:nvSpPr>
              <p:cNvPr id="17520" name="Oval 2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521" name="Oval 24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517" name="Line 25"/>
            <p:cNvSpPr>
              <a:spLocks noChangeShapeType="1"/>
            </p:cNvSpPr>
            <p:nvPr/>
          </p:nvSpPr>
          <p:spPr bwMode="auto">
            <a:xfrm>
              <a:off x="1968" y="19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8" name="Line 26"/>
            <p:cNvSpPr>
              <a:spLocks noChangeShapeType="1"/>
            </p:cNvSpPr>
            <p:nvPr/>
          </p:nvSpPr>
          <p:spPr bwMode="auto">
            <a:xfrm>
              <a:off x="1392" y="19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9" name="Text Box 27"/>
            <p:cNvSpPr txBox="1">
              <a:spLocks noChangeArrowheads="1"/>
            </p:cNvSpPr>
            <p:nvPr/>
          </p:nvSpPr>
          <p:spPr bwMode="auto">
            <a:xfrm>
              <a:off x="1968" y="177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3300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524000" y="2514600"/>
            <a:ext cx="7391400" cy="2043113"/>
            <a:chOff x="768" y="2256"/>
            <a:chExt cx="4656" cy="1287"/>
          </a:xfrm>
        </p:grpSpPr>
        <p:sp>
          <p:nvSpPr>
            <p:cNvPr id="17472" name="Oval 29"/>
            <p:cNvSpPr>
              <a:spLocks noChangeArrowheads="1"/>
            </p:cNvSpPr>
            <p:nvPr/>
          </p:nvSpPr>
          <p:spPr bwMode="auto">
            <a:xfrm>
              <a:off x="2784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73" name="Oval 30"/>
            <p:cNvSpPr>
              <a:spLocks noChangeArrowheads="1"/>
            </p:cNvSpPr>
            <p:nvPr/>
          </p:nvSpPr>
          <p:spPr bwMode="auto">
            <a:xfrm>
              <a:off x="3312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74" name="Oval 31"/>
            <p:cNvSpPr>
              <a:spLocks noChangeArrowheads="1"/>
            </p:cNvSpPr>
            <p:nvPr/>
          </p:nvSpPr>
          <p:spPr bwMode="auto">
            <a:xfrm>
              <a:off x="3840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75" name="Oval 32"/>
            <p:cNvSpPr>
              <a:spLocks noChangeArrowheads="1"/>
            </p:cNvSpPr>
            <p:nvPr/>
          </p:nvSpPr>
          <p:spPr bwMode="auto">
            <a:xfrm>
              <a:off x="4416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76" name="Line 33"/>
            <p:cNvSpPr>
              <a:spLocks noChangeShapeType="1"/>
            </p:cNvSpPr>
            <p:nvPr/>
          </p:nvSpPr>
          <p:spPr bwMode="auto">
            <a:xfrm>
              <a:off x="2400" y="307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7" name="Line 34"/>
            <p:cNvSpPr>
              <a:spLocks noChangeShapeType="1"/>
            </p:cNvSpPr>
            <p:nvPr/>
          </p:nvSpPr>
          <p:spPr bwMode="auto">
            <a:xfrm>
              <a:off x="3072" y="307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8" name="Line 35"/>
            <p:cNvSpPr>
              <a:spLocks noChangeShapeType="1"/>
            </p:cNvSpPr>
            <p:nvPr/>
          </p:nvSpPr>
          <p:spPr bwMode="auto">
            <a:xfrm>
              <a:off x="3600" y="307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9" name="Line 36"/>
            <p:cNvSpPr>
              <a:spLocks noChangeShapeType="1"/>
            </p:cNvSpPr>
            <p:nvPr/>
          </p:nvSpPr>
          <p:spPr bwMode="auto">
            <a:xfrm>
              <a:off x="4128" y="307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7480" name="AutoShape 37"/>
            <p:cNvCxnSpPr>
              <a:cxnSpLocks noChangeShapeType="1"/>
              <a:stCxn id="17472" idx="4"/>
              <a:endCxn id="17475" idx="4"/>
            </p:cNvCxnSpPr>
            <p:nvPr/>
          </p:nvCxnSpPr>
          <p:spPr bwMode="auto">
            <a:xfrm rot="16200000" flipH="1">
              <a:off x="3743" y="2401"/>
              <a:ext cx="1" cy="1632"/>
            </a:xfrm>
            <a:prstGeom prst="curvedConnector3">
              <a:avLst>
                <a:gd name="adj1" fmla="val 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7481" name="AutoShape 38"/>
            <p:cNvCxnSpPr>
              <a:cxnSpLocks noChangeShapeType="1"/>
              <a:stCxn id="17474" idx="0"/>
              <a:endCxn id="17473" idx="0"/>
            </p:cNvCxnSpPr>
            <p:nvPr/>
          </p:nvCxnSpPr>
          <p:spPr bwMode="auto">
            <a:xfrm rot="-5400000" flipH="1" flipV="1">
              <a:off x="3719" y="2665"/>
              <a:ext cx="1" cy="528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17482" name="Text Box 39"/>
            <p:cNvSpPr txBox="1">
              <a:spLocks noChangeArrowheads="1"/>
            </p:cNvSpPr>
            <p:nvPr/>
          </p:nvSpPr>
          <p:spPr bwMode="auto">
            <a:xfrm>
              <a:off x="3552" y="28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7483" name="Text Box 40"/>
            <p:cNvSpPr txBox="1">
              <a:spLocks noChangeArrowheads="1"/>
            </p:cNvSpPr>
            <p:nvPr/>
          </p:nvSpPr>
          <p:spPr bwMode="auto">
            <a:xfrm>
              <a:off x="4080" y="28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4" name="Text Box 41"/>
            <p:cNvSpPr txBox="1">
              <a:spLocks noChangeArrowheads="1"/>
            </p:cNvSpPr>
            <p:nvPr/>
          </p:nvSpPr>
          <p:spPr bwMode="auto">
            <a:xfrm>
              <a:off x="3504" y="331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5" name="Text Box 42"/>
            <p:cNvSpPr txBox="1">
              <a:spLocks noChangeArrowheads="1"/>
            </p:cNvSpPr>
            <p:nvPr/>
          </p:nvSpPr>
          <p:spPr bwMode="auto">
            <a:xfrm>
              <a:off x="3552" y="259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6" name="Text Box 43"/>
            <p:cNvSpPr txBox="1">
              <a:spLocks noChangeArrowheads="1"/>
            </p:cNvSpPr>
            <p:nvPr/>
          </p:nvSpPr>
          <p:spPr bwMode="auto">
            <a:xfrm>
              <a:off x="3024" y="28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7" name="Text Box 44"/>
            <p:cNvSpPr txBox="1">
              <a:spLocks noChangeArrowheads="1"/>
            </p:cNvSpPr>
            <p:nvPr/>
          </p:nvSpPr>
          <p:spPr bwMode="auto">
            <a:xfrm>
              <a:off x="768" y="2928"/>
              <a:ext cx="81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9</a:t>
              </a: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 : 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7</a:t>
              </a: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 | 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8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8" name="Oval 45"/>
            <p:cNvSpPr>
              <a:spLocks noChangeArrowheads="1"/>
            </p:cNvSpPr>
            <p:nvPr/>
          </p:nvSpPr>
          <p:spPr bwMode="auto">
            <a:xfrm>
              <a:off x="2112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89" name="Oval 46"/>
            <p:cNvSpPr>
              <a:spLocks noChangeArrowheads="1"/>
            </p:cNvSpPr>
            <p:nvPr/>
          </p:nvSpPr>
          <p:spPr bwMode="auto">
            <a:xfrm>
              <a:off x="2784" y="230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90" name="Oval 47"/>
            <p:cNvSpPr>
              <a:spLocks noChangeArrowheads="1"/>
            </p:cNvSpPr>
            <p:nvPr/>
          </p:nvSpPr>
          <p:spPr bwMode="auto">
            <a:xfrm>
              <a:off x="4032" y="230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5136" y="2928"/>
              <a:ext cx="288" cy="288"/>
              <a:chOff x="5184" y="3792"/>
              <a:chExt cx="288" cy="288"/>
            </a:xfrm>
          </p:grpSpPr>
          <p:sp>
            <p:nvSpPr>
              <p:cNvPr id="17500" name="Oval 49"/>
              <p:cNvSpPr>
                <a:spLocks noChangeArrowheads="1"/>
              </p:cNvSpPr>
              <p:nvPr/>
            </p:nvSpPr>
            <p:spPr bwMode="auto">
              <a:xfrm>
                <a:off x="5232" y="38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501" name="Oval 50"/>
              <p:cNvSpPr>
                <a:spLocks noChangeArrowheads="1"/>
              </p:cNvSpPr>
              <p:nvPr/>
            </p:nvSpPr>
            <p:spPr bwMode="auto">
              <a:xfrm>
                <a:off x="5184" y="37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492" name="Line 51"/>
            <p:cNvSpPr>
              <a:spLocks noChangeShapeType="1"/>
            </p:cNvSpPr>
            <p:nvPr/>
          </p:nvSpPr>
          <p:spPr bwMode="auto">
            <a:xfrm>
              <a:off x="1728" y="307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3" name="Line 52"/>
            <p:cNvSpPr>
              <a:spLocks noChangeShapeType="1"/>
            </p:cNvSpPr>
            <p:nvPr/>
          </p:nvSpPr>
          <p:spPr bwMode="auto">
            <a:xfrm>
              <a:off x="4704" y="307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4" name="Line 53"/>
            <p:cNvSpPr>
              <a:spLocks noChangeShapeType="1"/>
            </p:cNvSpPr>
            <p:nvPr/>
          </p:nvSpPr>
          <p:spPr bwMode="auto">
            <a:xfrm>
              <a:off x="4320" y="2448"/>
              <a:ext cx="86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5" name="Line 54"/>
            <p:cNvSpPr>
              <a:spLocks noChangeShapeType="1"/>
            </p:cNvSpPr>
            <p:nvPr/>
          </p:nvSpPr>
          <p:spPr bwMode="auto">
            <a:xfrm>
              <a:off x="3072" y="2448"/>
              <a:ext cx="9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6" name="Line 55"/>
            <p:cNvSpPr>
              <a:spLocks noChangeShapeType="1"/>
            </p:cNvSpPr>
            <p:nvPr/>
          </p:nvSpPr>
          <p:spPr bwMode="auto">
            <a:xfrm flipV="1">
              <a:off x="2352" y="254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7" name="Text Box 56"/>
            <p:cNvSpPr txBox="1">
              <a:spLocks noChangeArrowheads="1"/>
            </p:cNvSpPr>
            <p:nvPr/>
          </p:nvSpPr>
          <p:spPr bwMode="auto">
            <a:xfrm>
              <a:off x="4560" y="249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98" name="Text Box 57"/>
            <p:cNvSpPr txBox="1">
              <a:spLocks noChangeArrowheads="1"/>
            </p:cNvSpPr>
            <p:nvPr/>
          </p:nvSpPr>
          <p:spPr bwMode="auto">
            <a:xfrm>
              <a:off x="2352" y="264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99" name="Text Box 58"/>
            <p:cNvSpPr txBox="1">
              <a:spLocks noChangeArrowheads="1"/>
            </p:cNvSpPr>
            <p:nvPr/>
          </p:nvSpPr>
          <p:spPr bwMode="auto">
            <a:xfrm>
              <a:off x="3360" y="225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7413" name="Text Box 59"/>
          <p:cNvSpPr txBox="1">
            <a:spLocks noChangeArrowheads="1"/>
          </p:cNvSpPr>
          <p:nvPr/>
        </p:nvSpPr>
        <p:spPr bwMode="auto">
          <a:xfrm>
            <a:off x="1219200" y="4419600"/>
            <a:ext cx="12954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solidFill>
                  <a:srgbClr val="A50021"/>
                </a:solidFill>
                <a:latin typeface="Times New Roman" pitchFamily="18" charset="0"/>
              </a:rPr>
              <a:t>r</a:t>
            </a:r>
            <a:r>
              <a:rPr lang="en-US" b="1" baseline="-25000">
                <a:solidFill>
                  <a:srgbClr val="A50021"/>
                </a:solidFill>
                <a:latin typeface="Times New Roman" pitchFamily="18" charset="0"/>
              </a:rPr>
              <a:t>10</a:t>
            </a:r>
            <a:r>
              <a:rPr lang="en-US" b="1">
                <a:solidFill>
                  <a:srgbClr val="A50021"/>
                </a:solidFill>
                <a:latin typeface="Times New Roman" pitchFamily="18" charset="0"/>
              </a:rPr>
              <a:t> : r</a:t>
            </a:r>
            <a:r>
              <a:rPr lang="en-US" b="1" baseline="-25000">
                <a:solidFill>
                  <a:srgbClr val="A50021"/>
                </a:solidFill>
                <a:latin typeface="Times New Roman" pitchFamily="18" charset="0"/>
              </a:rPr>
              <a:t>9</a:t>
            </a:r>
            <a:endParaRPr lang="en-US" b="1">
              <a:solidFill>
                <a:srgbClr val="A50021"/>
              </a:solidFill>
              <a:latin typeface="Times New Roman" pitchFamily="18" charset="0"/>
            </a:endParaRPr>
          </a:p>
        </p:txBody>
      </p: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4495800" y="1066800"/>
            <a:ext cx="4191000" cy="1509713"/>
            <a:chOff x="2928" y="960"/>
            <a:chExt cx="2640" cy="951"/>
          </a:xfrm>
        </p:grpSpPr>
        <p:grpSp>
          <p:nvGrpSpPr>
            <p:cNvPr id="9" name="Group 61"/>
            <p:cNvGrpSpPr>
              <a:grpSpLocks/>
            </p:cNvGrpSpPr>
            <p:nvPr/>
          </p:nvGrpSpPr>
          <p:grpSpPr bwMode="auto">
            <a:xfrm>
              <a:off x="3264" y="1296"/>
              <a:ext cx="2304" cy="289"/>
              <a:chOff x="3024" y="3072"/>
              <a:chExt cx="2304" cy="289"/>
            </a:xfrm>
          </p:grpSpPr>
          <p:sp>
            <p:nvSpPr>
              <p:cNvPr id="17461" name="Oval 62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2" name="Oval 63"/>
              <p:cNvSpPr>
                <a:spLocks noChangeArrowheads="1"/>
              </p:cNvSpPr>
              <p:nvPr/>
            </p:nvSpPr>
            <p:spPr bwMode="auto">
              <a:xfrm>
                <a:off x="5088" y="312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3" name="Oval 64"/>
              <p:cNvSpPr>
                <a:spLocks noChangeArrowheads="1"/>
              </p:cNvSpPr>
              <p:nvPr/>
            </p:nvSpPr>
            <p:spPr bwMode="auto">
              <a:xfrm>
                <a:off x="3936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4" name="Oval 65"/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5" name="Oval 66"/>
              <p:cNvSpPr>
                <a:spLocks noChangeArrowheads="1"/>
              </p:cNvSpPr>
              <p:nvPr/>
            </p:nvSpPr>
            <p:spPr bwMode="auto">
              <a:xfrm>
                <a:off x="5040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6" name="Line 67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7" name="Line 68"/>
              <p:cNvSpPr>
                <a:spLocks noChangeShapeType="1"/>
              </p:cNvSpPr>
              <p:nvPr/>
            </p:nvSpPr>
            <p:spPr bwMode="auto">
              <a:xfrm>
                <a:off x="3696" y="321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8" name="Line 69"/>
              <p:cNvSpPr>
                <a:spLocks noChangeShapeType="1"/>
              </p:cNvSpPr>
              <p:nvPr/>
            </p:nvSpPr>
            <p:spPr bwMode="auto">
              <a:xfrm>
                <a:off x="4224" y="321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9" name="Line 70"/>
              <p:cNvSpPr>
                <a:spLocks noChangeShapeType="1"/>
              </p:cNvSpPr>
              <p:nvPr/>
            </p:nvSpPr>
            <p:spPr bwMode="auto">
              <a:xfrm>
                <a:off x="4752" y="32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7470" name="AutoShape 71"/>
              <p:cNvCxnSpPr>
                <a:cxnSpLocks noChangeShapeType="1"/>
                <a:stCxn id="17461" idx="4"/>
                <a:endCxn id="17465" idx="4"/>
              </p:cNvCxnSpPr>
              <p:nvPr/>
            </p:nvCxnSpPr>
            <p:spPr bwMode="auto">
              <a:xfrm rot="16200000" flipH="1">
                <a:off x="4367" y="2545"/>
                <a:ext cx="1" cy="1632"/>
              </a:xfrm>
              <a:prstGeom prst="curvedConnector3">
                <a:avLst>
                  <a:gd name="adj1" fmla="val 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17471" name="AutoShape 72"/>
              <p:cNvCxnSpPr>
                <a:cxnSpLocks noChangeShapeType="1"/>
                <a:stCxn id="17464" idx="0"/>
                <a:endCxn id="17463" idx="0"/>
              </p:cNvCxnSpPr>
              <p:nvPr/>
            </p:nvCxnSpPr>
            <p:spPr bwMode="auto">
              <a:xfrm rot="-5400000" flipH="1" flipV="1">
                <a:off x="4343" y="2809"/>
                <a:ext cx="1" cy="528"/>
              </a:xfrm>
              <a:prstGeom prst="curvedConnector3">
                <a:avLst>
                  <a:gd name="adj1" fmla="val -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</p:grpSp>
        <p:sp>
          <p:nvSpPr>
            <p:cNvPr id="17455" name="Text Box 73"/>
            <p:cNvSpPr txBox="1">
              <a:spLocks noChangeArrowheads="1"/>
            </p:cNvSpPr>
            <p:nvPr/>
          </p:nvSpPr>
          <p:spPr bwMode="auto">
            <a:xfrm>
              <a:off x="4416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7456" name="Text Box 74"/>
            <p:cNvSpPr txBox="1">
              <a:spLocks noChangeArrowheads="1"/>
            </p:cNvSpPr>
            <p:nvPr/>
          </p:nvSpPr>
          <p:spPr bwMode="auto">
            <a:xfrm>
              <a:off x="4944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7457" name="Text Box 75"/>
            <p:cNvSpPr txBox="1">
              <a:spLocks noChangeArrowheads="1"/>
            </p:cNvSpPr>
            <p:nvPr/>
          </p:nvSpPr>
          <p:spPr bwMode="auto">
            <a:xfrm>
              <a:off x="4368" y="16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7458" name="Text Box 76"/>
            <p:cNvSpPr txBox="1">
              <a:spLocks noChangeArrowheads="1"/>
            </p:cNvSpPr>
            <p:nvPr/>
          </p:nvSpPr>
          <p:spPr bwMode="auto">
            <a:xfrm>
              <a:off x="4416" y="9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7459" name="Text Box 77"/>
            <p:cNvSpPr txBox="1">
              <a:spLocks noChangeArrowheads="1"/>
            </p:cNvSpPr>
            <p:nvPr/>
          </p:nvSpPr>
          <p:spPr bwMode="auto">
            <a:xfrm>
              <a:off x="3888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7460" name="Text Box 78"/>
            <p:cNvSpPr txBox="1">
              <a:spLocks noChangeArrowheads="1"/>
            </p:cNvSpPr>
            <p:nvPr/>
          </p:nvSpPr>
          <p:spPr bwMode="auto">
            <a:xfrm>
              <a:off x="2928" y="1296"/>
              <a:ext cx="38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r</a:t>
              </a:r>
              <a:r>
                <a:rPr lang="en-US" b="1" baseline="-25000">
                  <a:solidFill>
                    <a:srgbClr val="663300"/>
                  </a:solidFill>
                  <a:latin typeface="Times New Roman" pitchFamily="18" charset="0"/>
                </a:rPr>
                <a:t>8</a:t>
              </a: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:</a:t>
              </a:r>
            </a:p>
          </p:txBody>
        </p:sp>
      </p:grp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1066800" y="4572000"/>
            <a:ext cx="7848600" cy="2043113"/>
            <a:chOff x="672" y="2880"/>
            <a:chExt cx="4944" cy="1287"/>
          </a:xfrm>
        </p:grpSpPr>
        <p:sp>
          <p:nvSpPr>
            <p:cNvPr id="17421" name="Oval 80"/>
            <p:cNvSpPr>
              <a:spLocks noChangeArrowheads="1"/>
            </p:cNvSpPr>
            <p:nvPr/>
          </p:nvSpPr>
          <p:spPr bwMode="auto">
            <a:xfrm>
              <a:off x="2976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22" name="Oval 81"/>
            <p:cNvSpPr>
              <a:spLocks noChangeArrowheads="1"/>
            </p:cNvSpPr>
            <p:nvPr/>
          </p:nvSpPr>
          <p:spPr bwMode="auto">
            <a:xfrm>
              <a:off x="3504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23" name="Oval 82"/>
            <p:cNvSpPr>
              <a:spLocks noChangeArrowheads="1"/>
            </p:cNvSpPr>
            <p:nvPr/>
          </p:nvSpPr>
          <p:spPr bwMode="auto">
            <a:xfrm>
              <a:off x="4032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24" name="Oval 83"/>
            <p:cNvSpPr>
              <a:spLocks noChangeArrowheads="1"/>
            </p:cNvSpPr>
            <p:nvPr/>
          </p:nvSpPr>
          <p:spPr bwMode="auto">
            <a:xfrm>
              <a:off x="4608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25" name="Line 84"/>
            <p:cNvSpPr>
              <a:spLocks noChangeShapeType="1"/>
            </p:cNvSpPr>
            <p:nvPr/>
          </p:nvSpPr>
          <p:spPr bwMode="auto">
            <a:xfrm>
              <a:off x="2592" y="3696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85"/>
            <p:cNvSpPr>
              <a:spLocks noChangeShapeType="1"/>
            </p:cNvSpPr>
            <p:nvPr/>
          </p:nvSpPr>
          <p:spPr bwMode="auto">
            <a:xfrm>
              <a:off x="3264" y="369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86"/>
            <p:cNvSpPr>
              <a:spLocks noChangeShapeType="1"/>
            </p:cNvSpPr>
            <p:nvPr/>
          </p:nvSpPr>
          <p:spPr bwMode="auto">
            <a:xfrm>
              <a:off x="3792" y="369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87"/>
            <p:cNvSpPr>
              <a:spLocks noChangeShapeType="1"/>
            </p:cNvSpPr>
            <p:nvPr/>
          </p:nvSpPr>
          <p:spPr bwMode="auto">
            <a:xfrm>
              <a:off x="4320" y="36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7429" name="AutoShape 88"/>
            <p:cNvCxnSpPr>
              <a:cxnSpLocks noChangeShapeType="1"/>
              <a:stCxn id="17421" idx="4"/>
              <a:endCxn id="17424" idx="4"/>
            </p:cNvCxnSpPr>
            <p:nvPr/>
          </p:nvCxnSpPr>
          <p:spPr bwMode="auto">
            <a:xfrm rot="16200000" flipH="1">
              <a:off x="3935" y="3025"/>
              <a:ext cx="1" cy="1632"/>
            </a:xfrm>
            <a:prstGeom prst="curvedConnector3">
              <a:avLst>
                <a:gd name="adj1" fmla="val 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7430" name="AutoShape 89"/>
            <p:cNvCxnSpPr>
              <a:cxnSpLocks noChangeShapeType="1"/>
              <a:stCxn id="17423" idx="0"/>
              <a:endCxn id="17422" idx="0"/>
            </p:cNvCxnSpPr>
            <p:nvPr/>
          </p:nvCxnSpPr>
          <p:spPr bwMode="auto">
            <a:xfrm rot="-5400000" flipH="1" flipV="1">
              <a:off x="3911" y="3289"/>
              <a:ext cx="1" cy="528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17431" name="Text Box 90"/>
            <p:cNvSpPr txBox="1">
              <a:spLocks noChangeArrowheads="1"/>
            </p:cNvSpPr>
            <p:nvPr/>
          </p:nvSpPr>
          <p:spPr bwMode="auto">
            <a:xfrm>
              <a:off x="3744" y="350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7432" name="Text Box 91"/>
            <p:cNvSpPr txBox="1">
              <a:spLocks noChangeArrowheads="1"/>
            </p:cNvSpPr>
            <p:nvPr/>
          </p:nvSpPr>
          <p:spPr bwMode="auto">
            <a:xfrm>
              <a:off x="4272" y="350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3" name="Text Box 92"/>
            <p:cNvSpPr txBox="1">
              <a:spLocks noChangeArrowheads="1"/>
            </p:cNvSpPr>
            <p:nvPr/>
          </p:nvSpPr>
          <p:spPr bwMode="auto">
            <a:xfrm>
              <a:off x="3696" y="393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4" name="Text Box 93"/>
            <p:cNvSpPr txBox="1">
              <a:spLocks noChangeArrowheads="1"/>
            </p:cNvSpPr>
            <p:nvPr/>
          </p:nvSpPr>
          <p:spPr bwMode="auto">
            <a:xfrm>
              <a:off x="3744" y="321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5" name="Text Box 94"/>
            <p:cNvSpPr txBox="1">
              <a:spLocks noChangeArrowheads="1"/>
            </p:cNvSpPr>
            <p:nvPr/>
          </p:nvSpPr>
          <p:spPr bwMode="auto">
            <a:xfrm>
              <a:off x="3216" y="350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6" name="Text Box 95"/>
            <p:cNvSpPr txBox="1">
              <a:spLocks noChangeArrowheads="1"/>
            </p:cNvSpPr>
            <p:nvPr/>
          </p:nvSpPr>
          <p:spPr bwMode="auto">
            <a:xfrm>
              <a:off x="672" y="3552"/>
              <a:ext cx="81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r</a:t>
              </a:r>
              <a:r>
                <a:rPr lang="en-US" b="1" baseline="-25000">
                  <a:latin typeface="Times New Roman" pitchFamily="18" charset="0"/>
                </a:rPr>
                <a:t>12</a:t>
              </a:r>
              <a:r>
                <a:rPr lang="en-US" b="1">
                  <a:latin typeface="Times New Roman" pitchFamily="18" charset="0"/>
                </a:rPr>
                <a:t> : r</a:t>
              </a:r>
              <a:r>
                <a:rPr lang="en-US" b="1" baseline="-25000">
                  <a:latin typeface="Times New Roman" pitchFamily="18" charset="0"/>
                </a:rPr>
                <a:t>11</a:t>
              </a:r>
              <a:r>
                <a:rPr lang="en-US" b="1">
                  <a:latin typeface="Times New Roman" pitchFamily="18" charset="0"/>
                </a:rPr>
                <a:t>  r</a:t>
              </a:r>
              <a:r>
                <a:rPr lang="en-US" b="1" baseline="-25000">
                  <a:latin typeface="Times New Roman" pitchFamily="18" charset="0"/>
                </a:rPr>
                <a:t>10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7" name="Oval 96"/>
            <p:cNvSpPr>
              <a:spLocks noChangeArrowheads="1"/>
            </p:cNvSpPr>
            <p:nvPr/>
          </p:nvSpPr>
          <p:spPr bwMode="auto">
            <a:xfrm>
              <a:off x="2304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38" name="Oval 97"/>
            <p:cNvSpPr>
              <a:spLocks noChangeArrowheads="1"/>
            </p:cNvSpPr>
            <p:nvPr/>
          </p:nvSpPr>
          <p:spPr bwMode="auto">
            <a:xfrm>
              <a:off x="2976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39" name="Oval 98"/>
            <p:cNvSpPr>
              <a:spLocks noChangeArrowheads="1"/>
            </p:cNvSpPr>
            <p:nvPr/>
          </p:nvSpPr>
          <p:spPr bwMode="auto">
            <a:xfrm>
              <a:off x="4224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11" name="Group 99"/>
            <p:cNvGrpSpPr>
              <a:grpSpLocks/>
            </p:cNvGrpSpPr>
            <p:nvPr/>
          </p:nvGrpSpPr>
          <p:grpSpPr bwMode="auto">
            <a:xfrm>
              <a:off x="5328" y="3552"/>
              <a:ext cx="288" cy="288"/>
              <a:chOff x="5184" y="3792"/>
              <a:chExt cx="288" cy="288"/>
            </a:xfrm>
          </p:grpSpPr>
          <p:sp>
            <p:nvSpPr>
              <p:cNvPr id="17452" name="Oval 100"/>
              <p:cNvSpPr>
                <a:spLocks noChangeArrowheads="1"/>
              </p:cNvSpPr>
              <p:nvPr/>
            </p:nvSpPr>
            <p:spPr bwMode="auto">
              <a:xfrm>
                <a:off x="5232" y="38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53" name="Oval 101"/>
              <p:cNvSpPr>
                <a:spLocks noChangeArrowheads="1"/>
              </p:cNvSpPr>
              <p:nvPr/>
            </p:nvSpPr>
            <p:spPr bwMode="auto">
              <a:xfrm>
                <a:off x="5184" y="37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441" name="Line 102"/>
            <p:cNvSpPr>
              <a:spLocks noChangeShapeType="1"/>
            </p:cNvSpPr>
            <p:nvPr/>
          </p:nvSpPr>
          <p:spPr bwMode="auto">
            <a:xfrm>
              <a:off x="2016" y="36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Line 103"/>
            <p:cNvSpPr>
              <a:spLocks noChangeShapeType="1"/>
            </p:cNvSpPr>
            <p:nvPr/>
          </p:nvSpPr>
          <p:spPr bwMode="auto">
            <a:xfrm>
              <a:off x="4896" y="3696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Line 104"/>
            <p:cNvSpPr>
              <a:spLocks noChangeShapeType="1"/>
            </p:cNvSpPr>
            <p:nvPr/>
          </p:nvSpPr>
          <p:spPr bwMode="auto">
            <a:xfrm>
              <a:off x="4512" y="3072"/>
              <a:ext cx="86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Line 105"/>
            <p:cNvSpPr>
              <a:spLocks noChangeShapeType="1"/>
            </p:cNvSpPr>
            <p:nvPr/>
          </p:nvSpPr>
          <p:spPr bwMode="auto">
            <a:xfrm>
              <a:off x="3264" y="3072"/>
              <a:ext cx="9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Line 106"/>
            <p:cNvSpPr>
              <a:spLocks noChangeShapeType="1"/>
            </p:cNvSpPr>
            <p:nvPr/>
          </p:nvSpPr>
          <p:spPr bwMode="auto">
            <a:xfrm flipV="1">
              <a:off x="2544" y="3168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6" name="Text Box 107"/>
            <p:cNvSpPr txBox="1">
              <a:spLocks noChangeArrowheads="1"/>
            </p:cNvSpPr>
            <p:nvPr/>
          </p:nvSpPr>
          <p:spPr bwMode="auto">
            <a:xfrm>
              <a:off x="4752" y="31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47" name="Text Box 108"/>
            <p:cNvSpPr txBox="1">
              <a:spLocks noChangeArrowheads="1"/>
            </p:cNvSpPr>
            <p:nvPr/>
          </p:nvSpPr>
          <p:spPr bwMode="auto">
            <a:xfrm>
              <a:off x="2544" y="326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48" name="Text Box 109"/>
            <p:cNvSpPr txBox="1">
              <a:spLocks noChangeArrowheads="1"/>
            </p:cNvSpPr>
            <p:nvPr/>
          </p:nvSpPr>
          <p:spPr bwMode="auto">
            <a:xfrm>
              <a:off x="3552" y="28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449" name="Oval 110"/>
            <p:cNvSpPr>
              <a:spLocks noChangeArrowheads="1"/>
            </p:cNvSpPr>
            <p:nvPr/>
          </p:nvSpPr>
          <p:spPr bwMode="auto">
            <a:xfrm>
              <a:off x="1728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50" name="Line 111"/>
            <p:cNvSpPr>
              <a:spLocks noChangeShapeType="1"/>
            </p:cNvSpPr>
            <p:nvPr/>
          </p:nvSpPr>
          <p:spPr bwMode="auto">
            <a:xfrm>
              <a:off x="1488" y="369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1" name="Text Box 112"/>
            <p:cNvSpPr txBox="1">
              <a:spLocks noChangeArrowheads="1"/>
            </p:cNvSpPr>
            <p:nvPr/>
          </p:nvSpPr>
          <p:spPr bwMode="auto">
            <a:xfrm>
              <a:off x="2016" y="350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17416" name="Text Box 113"/>
          <p:cNvSpPr txBox="1">
            <a:spLocks noChangeArrowheads="1"/>
          </p:cNvSpPr>
          <p:nvPr/>
        </p:nvSpPr>
        <p:spPr bwMode="auto">
          <a:xfrm>
            <a:off x="4114800" y="38100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7417" name="Text Box 114"/>
          <p:cNvSpPr txBox="1">
            <a:spLocks noChangeArrowheads="1"/>
          </p:cNvSpPr>
          <p:nvPr/>
        </p:nvSpPr>
        <p:spPr bwMode="auto">
          <a:xfrm>
            <a:off x="7772400" y="38100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7418" name="Text Box 115"/>
          <p:cNvSpPr txBox="1">
            <a:spLocks noChangeArrowheads="1"/>
          </p:cNvSpPr>
          <p:nvPr/>
        </p:nvSpPr>
        <p:spPr bwMode="auto">
          <a:xfrm>
            <a:off x="4114800" y="58674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7419" name="Text Box 116"/>
          <p:cNvSpPr txBox="1">
            <a:spLocks noChangeArrowheads="1"/>
          </p:cNvSpPr>
          <p:nvPr/>
        </p:nvSpPr>
        <p:spPr bwMode="auto">
          <a:xfrm>
            <a:off x="7848600" y="58674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7420" name="Text Box 117"/>
          <p:cNvSpPr txBox="1">
            <a:spLocks noChangeArrowheads="1"/>
          </p:cNvSpPr>
          <p:nvPr/>
        </p:nvSpPr>
        <p:spPr bwMode="auto">
          <a:xfrm>
            <a:off x="365125" y="798513"/>
            <a:ext cx="1860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chemeClr val="accent2"/>
                </a:solidFill>
              </a:rPr>
              <a:t>(ab*c) | (a(b|c*))</a:t>
            </a:r>
            <a:endParaRPr 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Detailed Example – Final Step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057400" y="1524000"/>
            <a:ext cx="5791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r</a:t>
            </a:r>
            <a:r>
              <a:rPr lang="en-US" sz="2400" b="1" baseline="-25000">
                <a:latin typeface="Times New Roman" pitchFamily="18" charset="0"/>
              </a:rPr>
              <a:t>13</a:t>
            </a:r>
            <a:r>
              <a:rPr lang="en-US" sz="2400" b="1">
                <a:latin typeface="Times New Roman" pitchFamily="18" charset="0"/>
              </a:rPr>
              <a:t> : r</a:t>
            </a:r>
            <a:r>
              <a:rPr lang="en-US" sz="2400" b="1" baseline="-25000">
                <a:latin typeface="Times New Roman" pitchFamily="18" charset="0"/>
              </a:rPr>
              <a:t>5</a:t>
            </a:r>
            <a:r>
              <a:rPr lang="en-US" sz="2400" b="1">
                <a:latin typeface="Times New Roman" pitchFamily="18" charset="0"/>
              </a:rPr>
              <a:t> | r</a:t>
            </a:r>
            <a:r>
              <a:rPr lang="en-US" sz="2400" b="1" baseline="-25000">
                <a:latin typeface="Times New Roman" pitchFamily="18" charset="0"/>
              </a:rPr>
              <a:t>12</a:t>
            </a:r>
            <a:endParaRPr lang="en-US" sz="2400" b="1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2362200"/>
            <a:ext cx="8153400" cy="3795713"/>
            <a:chOff x="432" y="1632"/>
            <a:chExt cx="5136" cy="2391"/>
          </a:xfrm>
        </p:grpSpPr>
        <p:sp>
          <p:nvSpPr>
            <p:cNvPr id="18439" name="Oval 5"/>
            <p:cNvSpPr>
              <a:spLocks noChangeArrowheads="1"/>
            </p:cNvSpPr>
            <p:nvPr/>
          </p:nvSpPr>
          <p:spPr bwMode="auto">
            <a:xfrm>
              <a:off x="2496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40" name="Oval 6"/>
            <p:cNvSpPr>
              <a:spLocks noChangeArrowheads="1"/>
            </p:cNvSpPr>
            <p:nvPr/>
          </p:nvSpPr>
          <p:spPr bwMode="auto">
            <a:xfrm>
              <a:off x="3024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41" name="Oval 7"/>
            <p:cNvSpPr>
              <a:spLocks noChangeArrowheads="1"/>
            </p:cNvSpPr>
            <p:nvPr/>
          </p:nvSpPr>
          <p:spPr bwMode="auto">
            <a:xfrm>
              <a:off x="3552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42" name="Oval 8"/>
            <p:cNvSpPr>
              <a:spLocks noChangeArrowheads="1"/>
            </p:cNvSpPr>
            <p:nvPr/>
          </p:nvSpPr>
          <p:spPr bwMode="auto">
            <a:xfrm>
              <a:off x="4128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43" name="Line 9"/>
            <p:cNvSpPr>
              <a:spLocks noChangeShapeType="1"/>
            </p:cNvSpPr>
            <p:nvPr/>
          </p:nvSpPr>
          <p:spPr bwMode="auto">
            <a:xfrm>
              <a:off x="2112" y="21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Line 10"/>
            <p:cNvSpPr>
              <a:spLocks noChangeShapeType="1"/>
            </p:cNvSpPr>
            <p:nvPr/>
          </p:nvSpPr>
          <p:spPr bwMode="auto">
            <a:xfrm>
              <a:off x="2784" y="21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Line 11"/>
            <p:cNvSpPr>
              <a:spLocks noChangeShapeType="1"/>
            </p:cNvSpPr>
            <p:nvPr/>
          </p:nvSpPr>
          <p:spPr bwMode="auto">
            <a:xfrm>
              <a:off x="3312" y="21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Line 12"/>
            <p:cNvSpPr>
              <a:spLocks noChangeShapeType="1"/>
            </p:cNvSpPr>
            <p:nvPr/>
          </p:nvSpPr>
          <p:spPr bwMode="auto">
            <a:xfrm>
              <a:off x="3840" y="21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8447" name="AutoShape 13"/>
            <p:cNvCxnSpPr>
              <a:cxnSpLocks noChangeShapeType="1"/>
              <a:stCxn id="18439" idx="4"/>
              <a:endCxn id="18442" idx="4"/>
            </p:cNvCxnSpPr>
            <p:nvPr/>
          </p:nvCxnSpPr>
          <p:spPr bwMode="auto">
            <a:xfrm rot="16200000" flipH="1">
              <a:off x="3455" y="1441"/>
              <a:ext cx="1" cy="1632"/>
            </a:xfrm>
            <a:prstGeom prst="curvedConnector3">
              <a:avLst>
                <a:gd name="adj1" fmla="val 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8448" name="AutoShape 14"/>
            <p:cNvCxnSpPr>
              <a:cxnSpLocks noChangeShapeType="1"/>
              <a:stCxn id="18441" idx="0"/>
              <a:endCxn id="18440" idx="0"/>
            </p:cNvCxnSpPr>
            <p:nvPr/>
          </p:nvCxnSpPr>
          <p:spPr bwMode="auto">
            <a:xfrm rot="-5400000" flipH="1" flipV="1">
              <a:off x="3431" y="1705"/>
              <a:ext cx="1" cy="528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18449" name="Text Box 15"/>
            <p:cNvSpPr txBox="1">
              <a:spLocks noChangeArrowheads="1"/>
            </p:cNvSpPr>
            <p:nvPr/>
          </p:nvSpPr>
          <p:spPr bwMode="auto">
            <a:xfrm>
              <a:off x="3264" y="19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450" name="Text Box 16"/>
            <p:cNvSpPr txBox="1">
              <a:spLocks noChangeArrowheads="1"/>
            </p:cNvSpPr>
            <p:nvPr/>
          </p:nvSpPr>
          <p:spPr bwMode="auto">
            <a:xfrm>
              <a:off x="3792" y="19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51" name="Text Box 17"/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52" name="Text Box 18"/>
            <p:cNvSpPr txBox="1">
              <a:spLocks noChangeArrowheads="1"/>
            </p:cNvSpPr>
            <p:nvPr/>
          </p:nvSpPr>
          <p:spPr bwMode="auto">
            <a:xfrm>
              <a:off x="3264" y="163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53" name="Text Box 19"/>
            <p:cNvSpPr txBox="1">
              <a:spLocks noChangeArrowheads="1"/>
            </p:cNvSpPr>
            <p:nvPr/>
          </p:nvSpPr>
          <p:spPr bwMode="auto">
            <a:xfrm>
              <a:off x="2736" y="19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54" name="Oval 20"/>
            <p:cNvSpPr>
              <a:spLocks noChangeArrowheads="1"/>
            </p:cNvSpPr>
            <p:nvPr/>
          </p:nvSpPr>
          <p:spPr bwMode="auto">
            <a:xfrm>
              <a:off x="816" y="264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55" name="Line 21"/>
            <p:cNvSpPr>
              <a:spLocks noChangeShapeType="1"/>
            </p:cNvSpPr>
            <p:nvPr/>
          </p:nvSpPr>
          <p:spPr bwMode="auto">
            <a:xfrm>
              <a:off x="4416" y="21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Text Box 22"/>
            <p:cNvSpPr txBox="1">
              <a:spLocks noChangeArrowheads="1"/>
            </p:cNvSpPr>
            <p:nvPr/>
          </p:nvSpPr>
          <p:spPr bwMode="auto">
            <a:xfrm>
              <a:off x="2112" y="19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57" name="Oval 23"/>
            <p:cNvSpPr>
              <a:spLocks noChangeArrowheads="1"/>
            </p:cNvSpPr>
            <p:nvPr/>
          </p:nvSpPr>
          <p:spPr bwMode="auto">
            <a:xfrm>
              <a:off x="1824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58" name="Line 24"/>
            <p:cNvSpPr>
              <a:spLocks noChangeShapeType="1"/>
            </p:cNvSpPr>
            <p:nvPr/>
          </p:nvSpPr>
          <p:spPr bwMode="auto">
            <a:xfrm flipV="1">
              <a:off x="1104" y="2112"/>
              <a:ext cx="72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Text Box 25"/>
            <p:cNvSpPr txBox="1">
              <a:spLocks noChangeArrowheads="1"/>
            </p:cNvSpPr>
            <p:nvPr/>
          </p:nvSpPr>
          <p:spPr bwMode="auto">
            <a:xfrm>
              <a:off x="4512" y="201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60" name="Text Box 26"/>
            <p:cNvSpPr txBox="1">
              <a:spLocks noChangeArrowheads="1"/>
            </p:cNvSpPr>
            <p:nvPr/>
          </p:nvSpPr>
          <p:spPr bwMode="auto">
            <a:xfrm>
              <a:off x="4464" y="192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8461" name="Oval 27"/>
            <p:cNvSpPr>
              <a:spLocks noChangeArrowheads="1"/>
            </p:cNvSpPr>
            <p:nvPr/>
          </p:nvSpPr>
          <p:spPr bwMode="auto">
            <a:xfrm>
              <a:off x="5232" y="2592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2" name="Oval 28"/>
            <p:cNvSpPr>
              <a:spLocks noChangeArrowheads="1"/>
            </p:cNvSpPr>
            <p:nvPr/>
          </p:nvSpPr>
          <p:spPr bwMode="auto">
            <a:xfrm>
              <a:off x="2736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3" name="Oval 29"/>
            <p:cNvSpPr>
              <a:spLocks noChangeArrowheads="1"/>
            </p:cNvSpPr>
            <p:nvPr/>
          </p:nvSpPr>
          <p:spPr bwMode="auto">
            <a:xfrm>
              <a:off x="3264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4" name="Oval 30"/>
            <p:cNvSpPr>
              <a:spLocks noChangeArrowheads="1"/>
            </p:cNvSpPr>
            <p:nvPr/>
          </p:nvSpPr>
          <p:spPr bwMode="auto">
            <a:xfrm>
              <a:off x="3792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5" name="Oval 31"/>
            <p:cNvSpPr>
              <a:spLocks noChangeArrowheads="1"/>
            </p:cNvSpPr>
            <p:nvPr/>
          </p:nvSpPr>
          <p:spPr bwMode="auto">
            <a:xfrm>
              <a:off x="4368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6" name="Line 32"/>
            <p:cNvSpPr>
              <a:spLocks noChangeShapeType="1"/>
            </p:cNvSpPr>
            <p:nvPr/>
          </p:nvSpPr>
          <p:spPr bwMode="auto">
            <a:xfrm>
              <a:off x="2352" y="355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Line 33"/>
            <p:cNvSpPr>
              <a:spLocks noChangeShapeType="1"/>
            </p:cNvSpPr>
            <p:nvPr/>
          </p:nvSpPr>
          <p:spPr bwMode="auto">
            <a:xfrm>
              <a:off x="3024" y="35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4"/>
            <p:cNvSpPr>
              <a:spLocks noChangeShapeType="1"/>
            </p:cNvSpPr>
            <p:nvPr/>
          </p:nvSpPr>
          <p:spPr bwMode="auto">
            <a:xfrm>
              <a:off x="3552" y="35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5"/>
            <p:cNvSpPr>
              <a:spLocks noChangeShapeType="1"/>
            </p:cNvSpPr>
            <p:nvPr/>
          </p:nvSpPr>
          <p:spPr bwMode="auto">
            <a:xfrm>
              <a:off x="4080" y="355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8470" name="AutoShape 36"/>
            <p:cNvCxnSpPr>
              <a:cxnSpLocks noChangeShapeType="1"/>
              <a:stCxn id="18462" idx="4"/>
              <a:endCxn id="18465" idx="4"/>
            </p:cNvCxnSpPr>
            <p:nvPr/>
          </p:nvCxnSpPr>
          <p:spPr bwMode="auto">
            <a:xfrm rot="16200000" flipH="1">
              <a:off x="3695" y="2881"/>
              <a:ext cx="1" cy="1632"/>
            </a:xfrm>
            <a:prstGeom prst="curvedConnector3">
              <a:avLst>
                <a:gd name="adj1" fmla="val 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8471" name="AutoShape 37"/>
            <p:cNvCxnSpPr>
              <a:cxnSpLocks noChangeShapeType="1"/>
              <a:stCxn id="18464" idx="0"/>
              <a:endCxn id="18463" idx="0"/>
            </p:cNvCxnSpPr>
            <p:nvPr/>
          </p:nvCxnSpPr>
          <p:spPr bwMode="auto">
            <a:xfrm rot="-5400000" flipH="1" flipV="1">
              <a:off x="3671" y="3145"/>
              <a:ext cx="1" cy="528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18472" name="Text Box 38"/>
            <p:cNvSpPr txBox="1">
              <a:spLocks noChangeArrowheads="1"/>
            </p:cNvSpPr>
            <p:nvPr/>
          </p:nvSpPr>
          <p:spPr bwMode="auto">
            <a:xfrm>
              <a:off x="3504" y="33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8473" name="Text Box 39"/>
            <p:cNvSpPr txBox="1">
              <a:spLocks noChangeArrowheads="1"/>
            </p:cNvSpPr>
            <p:nvPr/>
          </p:nvSpPr>
          <p:spPr bwMode="auto">
            <a:xfrm>
              <a:off x="4032" y="33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74" name="Text Box 40"/>
            <p:cNvSpPr txBox="1">
              <a:spLocks noChangeArrowheads="1"/>
            </p:cNvSpPr>
            <p:nvPr/>
          </p:nvSpPr>
          <p:spPr bwMode="auto">
            <a:xfrm>
              <a:off x="3456" y="379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75" name="Text Box 41"/>
            <p:cNvSpPr txBox="1">
              <a:spLocks noChangeArrowheads="1"/>
            </p:cNvSpPr>
            <p:nvPr/>
          </p:nvSpPr>
          <p:spPr bwMode="auto">
            <a:xfrm>
              <a:off x="3504" y="307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76" name="Text Box 42"/>
            <p:cNvSpPr txBox="1">
              <a:spLocks noChangeArrowheads="1"/>
            </p:cNvSpPr>
            <p:nvPr/>
          </p:nvSpPr>
          <p:spPr bwMode="auto">
            <a:xfrm>
              <a:off x="2976" y="33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77" name="Oval 43"/>
            <p:cNvSpPr>
              <a:spLocks noChangeArrowheads="1"/>
            </p:cNvSpPr>
            <p:nvPr/>
          </p:nvSpPr>
          <p:spPr bwMode="auto">
            <a:xfrm>
              <a:off x="2064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78" name="Oval 44"/>
            <p:cNvSpPr>
              <a:spLocks noChangeArrowheads="1"/>
            </p:cNvSpPr>
            <p:nvPr/>
          </p:nvSpPr>
          <p:spPr bwMode="auto">
            <a:xfrm>
              <a:off x="2736" y="278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79" name="Oval 45"/>
            <p:cNvSpPr>
              <a:spLocks noChangeArrowheads="1"/>
            </p:cNvSpPr>
            <p:nvPr/>
          </p:nvSpPr>
          <p:spPr bwMode="auto">
            <a:xfrm>
              <a:off x="3984" y="278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80" name="Oval 46"/>
            <p:cNvSpPr>
              <a:spLocks noChangeArrowheads="1"/>
            </p:cNvSpPr>
            <p:nvPr/>
          </p:nvSpPr>
          <p:spPr bwMode="auto">
            <a:xfrm>
              <a:off x="5088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81" name="Line 47"/>
            <p:cNvSpPr>
              <a:spLocks noChangeShapeType="1"/>
            </p:cNvSpPr>
            <p:nvPr/>
          </p:nvSpPr>
          <p:spPr bwMode="auto">
            <a:xfrm>
              <a:off x="1776" y="355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2" name="Line 48"/>
            <p:cNvSpPr>
              <a:spLocks noChangeShapeType="1"/>
            </p:cNvSpPr>
            <p:nvPr/>
          </p:nvSpPr>
          <p:spPr bwMode="auto">
            <a:xfrm>
              <a:off x="4656" y="355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3" name="Line 49"/>
            <p:cNvSpPr>
              <a:spLocks noChangeShapeType="1"/>
            </p:cNvSpPr>
            <p:nvPr/>
          </p:nvSpPr>
          <p:spPr bwMode="auto">
            <a:xfrm>
              <a:off x="4272" y="2928"/>
              <a:ext cx="86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Line 50"/>
            <p:cNvSpPr>
              <a:spLocks noChangeShapeType="1"/>
            </p:cNvSpPr>
            <p:nvPr/>
          </p:nvSpPr>
          <p:spPr bwMode="auto">
            <a:xfrm>
              <a:off x="3024" y="2928"/>
              <a:ext cx="9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5" name="Line 51"/>
            <p:cNvSpPr>
              <a:spLocks noChangeShapeType="1"/>
            </p:cNvSpPr>
            <p:nvPr/>
          </p:nvSpPr>
          <p:spPr bwMode="auto">
            <a:xfrm flipV="1">
              <a:off x="2304" y="302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Text Box 52"/>
            <p:cNvSpPr txBox="1">
              <a:spLocks noChangeArrowheads="1"/>
            </p:cNvSpPr>
            <p:nvPr/>
          </p:nvSpPr>
          <p:spPr bwMode="auto">
            <a:xfrm>
              <a:off x="4512" y="297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87" name="Text Box 53"/>
            <p:cNvSpPr txBox="1">
              <a:spLocks noChangeArrowheads="1"/>
            </p:cNvSpPr>
            <p:nvPr/>
          </p:nvSpPr>
          <p:spPr bwMode="auto">
            <a:xfrm>
              <a:off x="2304" y="31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88" name="Text Box 54"/>
            <p:cNvSpPr txBox="1">
              <a:spLocks noChangeArrowheads="1"/>
            </p:cNvSpPr>
            <p:nvPr/>
          </p:nvSpPr>
          <p:spPr bwMode="auto">
            <a:xfrm>
              <a:off x="3312" y="273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489" name="Oval 55"/>
            <p:cNvSpPr>
              <a:spLocks noChangeArrowheads="1"/>
            </p:cNvSpPr>
            <p:nvPr/>
          </p:nvSpPr>
          <p:spPr bwMode="auto">
            <a:xfrm>
              <a:off x="1488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90" name="Line 56"/>
            <p:cNvSpPr>
              <a:spLocks noChangeShapeType="1"/>
            </p:cNvSpPr>
            <p:nvPr/>
          </p:nvSpPr>
          <p:spPr bwMode="auto">
            <a:xfrm>
              <a:off x="1008" y="2928"/>
              <a:ext cx="48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1" name="Text Box 57"/>
            <p:cNvSpPr txBox="1">
              <a:spLocks noChangeArrowheads="1"/>
            </p:cNvSpPr>
            <p:nvPr/>
          </p:nvSpPr>
          <p:spPr bwMode="auto">
            <a:xfrm>
              <a:off x="1776" y="33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92" name="Oval 58"/>
            <p:cNvSpPr>
              <a:spLocks noChangeArrowheads="1"/>
            </p:cNvSpPr>
            <p:nvPr/>
          </p:nvSpPr>
          <p:spPr bwMode="auto">
            <a:xfrm>
              <a:off x="5184" y="254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93" name="Oval 59"/>
            <p:cNvSpPr>
              <a:spLocks noChangeArrowheads="1"/>
            </p:cNvSpPr>
            <p:nvPr/>
          </p:nvSpPr>
          <p:spPr bwMode="auto">
            <a:xfrm>
              <a:off x="4800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94" name="Line 60"/>
            <p:cNvSpPr>
              <a:spLocks noChangeShapeType="1"/>
            </p:cNvSpPr>
            <p:nvPr/>
          </p:nvSpPr>
          <p:spPr bwMode="auto">
            <a:xfrm>
              <a:off x="432" y="278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5" name="Text Box 61"/>
            <p:cNvSpPr txBox="1">
              <a:spLocks noChangeArrowheads="1"/>
            </p:cNvSpPr>
            <p:nvPr/>
          </p:nvSpPr>
          <p:spPr bwMode="auto">
            <a:xfrm>
              <a:off x="5040" y="220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96" name="Text Box 62"/>
            <p:cNvSpPr txBox="1">
              <a:spLocks noChangeArrowheads="1"/>
            </p:cNvSpPr>
            <p:nvPr/>
          </p:nvSpPr>
          <p:spPr bwMode="auto">
            <a:xfrm>
              <a:off x="5232" y="302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97" name="Text Box 63"/>
            <p:cNvSpPr txBox="1">
              <a:spLocks noChangeArrowheads="1"/>
            </p:cNvSpPr>
            <p:nvPr/>
          </p:nvSpPr>
          <p:spPr bwMode="auto">
            <a:xfrm>
              <a:off x="1152" y="302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98" name="Text Box 64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99" name="Line 65"/>
            <p:cNvSpPr>
              <a:spLocks noChangeShapeType="1"/>
            </p:cNvSpPr>
            <p:nvPr/>
          </p:nvSpPr>
          <p:spPr bwMode="auto">
            <a:xfrm>
              <a:off x="5040" y="2208"/>
              <a:ext cx="19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0" name="Line 66"/>
            <p:cNvSpPr>
              <a:spLocks noChangeShapeType="1"/>
            </p:cNvSpPr>
            <p:nvPr/>
          </p:nvSpPr>
          <p:spPr bwMode="auto">
            <a:xfrm flipV="1">
              <a:off x="5328" y="2832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1" name="Text Box 67"/>
            <p:cNvSpPr txBox="1">
              <a:spLocks noChangeArrowheads="1"/>
            </p:cNvSpPr>
            <p:nvPr/>
          </p:nvSpPr>
          <p:spPr bwMode="auto">
            <a:xfrm>
              <a:off x="816" y="2688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502" name="Text Box 68"/>
            <p:cNvSpPr txBox="1">
              <a:spLocks noChangeArrowheads="1"/>
            </p:cNvSpPr>
            <p:nvPr/>
          </p:nvSpPr>
          <p:spPr bwMode="auto">
            <a:xfrm>
              <a:off x="4128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8503" name="Text Box 69"/>
            <p:cNvSpPr txBox="1">
              <a:spLocks noChangeArrowheads="1"/>
            </p:cNvSpPr>
            <p:nvPr/>
          </p:nvSpPr>
          <p:spPr bwMode="auto">
            <a:xfrm>
              <a:off x="3552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8504" name="Text Box 70"/>
            <p:cNvSpPr txBox="1">
              <a:spLocks noChangeArrowheads="1"/>
            </p:cNvSpPr>
            <p:nvPr/>
          </p:nvSpPr>
          <p:spPr bwMode="auto">
            <a:xfrm>
              <a:off x="3024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8505" name="Text Box 71"/>
            <p:cNvSpPr txBox="1">
              <a:spLocks noChangeArrowheads="1"/>
            </p:cNvSpPr>
            <p:nvPr/>
          </p:nvSpPr>
          <p:spPr bwMode="auto">
            <a:xfrm>
              <a:off x="2496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8506" name="Text Box 72"/>
            <p:cNvSpPr txBox="1">
              <a:spLocks noChangeArrowheads="1"/>
            </p:cNvSpPr>
            <p:nvPr/>
          </p:nvSpPr>
          <p:spPr bwMode="auto">
            <a:xfrm>
              <a:off x="1488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8507" name="Text Box 73"/>
            <p:cNvSpPr txBox="1">
              <a:spLocks noChangeArrowheads="1"/>
            </p:cNvSpPr>
            <p:nvPr/>
          </p:nvSpPr>
          <p:spPr bwMode="auto">
            <a:xfrm>
              <a:off x="1824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8508" name="Text Box 74"/>
            <p:cNvSpPr txBox="1">
              <a:spLocks noChangeArrowheads="1"/>
            </p:cNvSpPr>
            <p:nvPr/>
          </p:nvSpPr>
          <p:spPr bwMode="auto">
            <a:xfrm>
              <a:off x="2736" y="283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8509" name="Text Box 75"/>
            <p:cNvSpPr txBox="1">
              <a:spLocks noChangeArrowheads="1"/>
            </p:cNvSpPr>
            <p:nvPr/>
          </p:nvSpPr>
          <p:spPr bwMode="auto">
            <a:xfrm>
              <a:off x="2064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8510" name="Text Box 76"/>
            <p:cNvSpPr txBox="1">
              <a:spLocks noChangeArrowheads="1"/>
            </p:cNvSpPr>
            <p:nvPr/>
          </p:nvSpPr>
          <p:spPr bwMode="auto">
            <a:xfrm>
              <a:off x="2736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8511" name="Text Box 77"/>
            <p:cNvSpPr txBox="1">
              <a:spLocks noChangeArrowheads="1"/>
            </p:cNvSpPr>
            <p:nvPr/>
          </p:nvSpPr>
          <p:spPr bwMode="auto">
            <a:xfrm>
              <a:off x="3264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18512" name="Text Box 78"/>
            <p:cNvSpPr txBox="1">
              <a:spLocks noChangeArrowheads="1"/>
            </p:cNvSpPr>
            <p:nvPr/>
          </p:nvSpPr>
          <p:spPr bwMode="auto">
            <a:xfrm>
              <a:off x="3792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18513" name="Text Box 79"/>
            <p:cNvSpPr txBox="1">
              <a:spLocks noChangeArrowheads="1"/>
            </p:cNvSpPr>
            <p:nvPr/>
          </p:nvSpPr>
          <p:spPr bwMode="auto">
            <a:xfrm>
              <a:off x="3984" y="283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8514" name="Text Box 80"/>
            <p:cNvSpPr txBox="1">
              <a:spLocks noChangeArrowheads="1"/>
            </p:cNvSpPr>
            <p:nvPr/>
          </p:nvSpPr>
          <p:spPr bwMode="auto">
            <a:xfrm>
              <a:off x="4368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8515" name="Text Box 81"/>
            <p:cNvSpPr txBox="1">
              <a:spLocks noChangeArrowheads="1"/>
            </p:cNvSpPr>
            <p:nvPr/>
          </p:nvSpPr>
          <p:spPr bwMode="auto">
            <a:xfrm>
              <a:off x="4800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8516" name="Text Box 82"/>
            <p:cNvSpPr txBox="1">
              <a:spLocks noChangeArrowheads="1"/>
            </p:cNvSpPr>
            <p:nvPr/>
          </p:nvSpPr>
          <p:spPr bwMode="auto">
            <a:xfrm>
              <a:off x="5088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8517" name="Text Box 83"/>
            <p:cNvSpPr txBox="1">
              <a:spLocks noChangeArrowheads="1"/>
            </p:cNvSpPr>
            <p:nvPr/>
          </p:nvSpPr>
          <p:spPr bwMode="auto">
            <a:xfrm>
              <a:off x="5184" y="259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17</a:t>
              </a:r>
            </a:p>
          </p:txBody>
        </p:sp>
      </p:grpSp>
      <p:sp>
        <p:nvSpPr>
          <p:cNvPr id="18437" name="Text Box 84"/>
          <p:cNvSpPr txBox="1">
            <a:spLocks noChangeArrowheads="1"/>
          </p:cNvSpPr>
          <p:nvPr/>
        </p:nvSpPr>
        <p:spPr bwMode="auto">
          <a:xfrm>
            <a:off x="7391400" y="54102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8438" name="Text Box 85"/>
          <p:cNvSpPr txBox="1">
            <a:spLocks noChangeArrowheads="1"/>
          </p:cNvSpPr>
          <p:nvPr/>
        </p:nvSpPr>
        <p:spPr bwMode="auto">
          <a:xfrm>
            <a:off x="3657600" y="54102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Converting NFAs to DFAs (subset construction)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b="1" smtClean="0"/>
              <a:t>Idea</a:t>
            </a:r>
            <a:r>
              <a:rPr lang="en-US" smtClean="0"/>
              <a:t>: Each state in the new DFA will correspond to some set of states from the NFA.  The DFA will be in state {s</a:t>
            </a:r>
            <a:r>
              <a:rPr lang="en-US" baseline="-25000" smtClean="0"/>
              <a:t>0</a:t>
            </a:r>
            <a:r>
              <a:rPr lang="en-US" smtClean="0"/>
              <a:t>,s</a:t>
            </a:r>
            <a:r>
              <a:rPr lang="en-US" baseline="-25000" smtClean="0"/>
              <a:t>1</a:t>
            </a:r>
            <a:r>
              <a:rPr lang="en-US" smtClean="0"/>
              <a:t>,…} after input if the NFA could be in </a:t>
            </a:r>
            <a:r>
              <a:rPr lang="en-US" i="1" smtClean="0"/>
              <a:t>any</a:t>
            </a:r>
            <a:r>
              <a:rPr lang="en-US" smtClean="0"/>
              <a:t> of these states for the same input.</a:t>
            </a:r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/>
            <a:r>
              <a:rPr lang="en-US" sz="2500" b="1" smtClean="0"/>
              <a:t>Input</a:t>
            </a:r>
            <a:r>
              <a:rPr lang="en-US" sz="2500" smtClean="0"/>
              <a:t>: NFA N with state set S</a:t>
            </a:r>
            <a:r>
              <a:rPr lang="en-US" sz="2500" baseline="-25000" smtClean="0"/>
              <a:t>N</a:t>
            </a:r>
            <a:r>
              <a:rPr lang="en-US" sz="2500" smtClean="0"/>
              <a:t>, alphabet </a:t>
            </a:r>
            <a:r>
              <a:rPr lang="en-US" sz="2500" smtClean="0">
                <a:latin typeface="Symbol" pitchFamily="18" charset="2"/>
              </a:rPr>
              <a:t>S</a:t>
            </a:r>
            <a:r>
              <a:rPr lang="en-US" sz="2500" smtClean="0"/>
              <a:t>, start state s</a:t>
            </a:r>
            <a:r>
              <a:rPr lang="en-US" sz="2500" baseline="-25000" smtClean="0"/>
              <a:t>N</a:t>
            </a:r>
            <a:r>
              <a:rPr lang="en-US" sz="2500" smtClean="0"/>
              <a:t>, final states F</a:t>
            </a:r>
            <a:r>
              <a:rPr lang="en-US" sz="2500" baseline="-25000" smtClean="0"/>
              <a:t>N</a:t>
            </a:r>
            <a:r>
              <a:rPr lang="en-US" sz="2500" smtClean="0"/>
              <a:t>, transition function T</a:t>
            </a:r>
            <a:r>
              <a:rPr lang="en-US" sz="2500" baseline="-25000" smtClean="0"/>
              <a:t>N</a:t>
            </a:r>
            <a:r>
              <a:rPr lang="en-US" sz="2500" smtClean="0"/>
              <a:t>: S</a:t>
            </a:r>
            <a:r>
              <a:rPr lang="en-US" sz="2500" baseline="-25000" smtClean="0"/>
              <a:t>N</a:t>
            </a:r>
            <a:r>
              <a:rPr lang="en-US" sz="2500" smtClean="0"/>
              <a:t> x {</a:t>
            </a:r>
            <a:r>
              <a:rPr lang="en-US" sz="2500" smtClean="0">
                <a:latin typeface="Symbol" pitchFamily="18" charset="2"/>
              </a:rPr>
              <a:t>S</a:t>
            </a:r>
            <a:r>
              <a:rPr lang="en-US" sz="2500" smtClean="0"/>
              <a:t> U </a:t>
            </a:r>
            <a:r>
              <a:rPr lang="en-US" sz="2500" smtClean="0">
                <a:latin typeface="Symbol" pitchFamily="18" charset="2"/>
              </a:rPr>
              <a:t>e</a:t>
            </a:r>
            <a:r>
              <a:rPr lang="en-US" sz="2500" smtClean="0"/>
              <a:t>} </a:t>
            </a:r>
            <a:r>
              <a:rPr lang="en-US" sz="2500" smtClean="0">
                <a:sym typeface="Wingdings" pitchFamily="2" charset="2"/>
              </a:rPr>
              <a:t> </a:t>
            </a:r>
            <a:r>
              <a:rPr lang="en-US" sz="2500" smtClean="0"/>
              <a:t>S</a:t>
            </a:r>
            <a:r>
              <a:rPr lang="en-US" sz="2500" baseline="-25000" smtClean="0"/>
              <a:t>N</a:t>
            </a:r>
          </a:p>
          <a:p>
            <a:pPr eaLnBrk="1" hangingPunct="1"/>
            <a:endParaRPr lang="en-US" sz="2500" smtClean="0">
              <a:sym typeface="Wingdings" pitchFamily="2" charset="2"/>
            </a:endParaRPr>
          </a:p>
          <a:p>
            <a:pPr eaLnBrk="1" hangingPunct="1"/>
            <a:r>
              <a:rPr lang="en-US" sz="2500" b="1" smtClean="0">
                <a:sym typeface="Wingdings" pitchFamily="2" charset="2"/>
              </a:rPr>
              <a:t>Output</a:t>
            </a:r>
            <a:r>
              <a:rPr lang="en-US" sz="2500" smtClean="0">
                <a:sym typeface="Wingdings" pitchFamily="2" charset="2"/>
              </a:rPr>
              <a:t>: DFA D with state set S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, alphabet </a:t>
            </a:r>
            <a:r>
              <a:rPr lang="en-US" sz="2500" smtClean="0">
                <a:latin typeface="Symbol" pitchFamily="18" charset="2"/>
                <a:sym typeface="Wingdings" pitchFamily="2" charset="2"/>
              </a:rPr>
              <a:t>S</a:t>
            </a:r>
            <a:r>
              <a:rPr lang="en-US" sz="2500" smtClean="0">
                <a:sym typeface="Wingdings" pitchFamily="2" charset="2"/>
              </a:rPr>
              <a:t>, start state </a:t>
            </a:r>
          </a:p>
          <a:p>
            <a:pPr eaLnBrk="1" hangingPunct="1">
              <a:buFontTx/>
              <a:buNone/>
            </a:pPr>
            <a:r>
              <a:rPr lang="en-US" sz="2500" smtClean="0">
                <a:sym typeface="Wingdings" pitchFamily="2" charset="2"/>
              </a:rPr>
              <a:t>	s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 = </a:t>
            </a:r>
            <a:r>
              <a:rPr lang="en-US" sz="2500" smtClean="0">
                <a:latin typeface="Symbol" pitchFamily="18" charset="2"/>
                <a:sym typeface="Wingdings" pitchFamily="2" charset="2"/>
              </a:rPr>
              <a:t>e</a:t>
            </a:r>
            <a:r>
              <a:rPr lang="en-US" sz="2500" smtClean="0">
                <a:sym typeface="Wingdings" pitchFamily="2" charset="2"/>
              </a:rPr>
              <a:t>-closure(s</a:t>
            </a:r>
            <a:r>
              <a:rPr lang="en-US" sz="2500" baseline="-25000" smtClean="0">
                <a:sym typeface="Wingdings" pitchFamily="2" charset="2"/>
              </a:rPr>
              <a:t>N</a:t>
            </a:r>
            <a:r>
              <a:rPr lang="en-US" sz="2500" smtClean="0">
                <a:sym typeface="Wingdings" pitchFamily="2" charset="2"/>
              </a:rPr>
              <a:t>), final states F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, transition function    </a:t>
            </a:r>
          </a:p>
          <a:p>
            <a:pPr eaLnBrk="1" hangingPunct="1">
              <a:buFontTx/>
              <a:buNone/>
            </a:pPr>
            <a:r>
              <a:rPr lang="en-US" sz="2500" smtClean="0">
                <a:sym typeface="Wingdings" pitchFamily="2" charset="2"/>
              </a:rPr>
              <a:t>	T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: S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 x </a:t>
            </a:r>
            <a:r>
              <a:rPr lang="en-US" sz="2500" smtClean="0">
                <a:latin typeface="Symbol" pitchFamily="18" charset="2"/>
                <a:sym typeface="Wingdings" pitchFamily="2" charset="2"/>
              </a:rPr>
              <a:t>S</a:t>
            </a:r>
            <a:r>
              <a:rPr lang="en-US" sz="2500" smtClean="0">
                <a:sym typeface="Wingdings" pitchFamily="2" charset="2"/>
              </a:rPr>
              <a:t>  S</a:t>
            </a:r>
            <a:r>
              <a:rPr lang="en-US" sz="2500" baseline="-25000" smtClean="0">
                <a:sym typeface="Wingdings" pitchFamily="2" charset="2"/>
              </a:rPr>
              <a:t>D</a:t>
            </a:r>
            <a:endParaRPr lang="en-US" sz="250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Terminology:</a:t>
            </a:r>
            <a:r>
              <a:rPr lang="en-US" smtClean="0">
                <a:latin typeface="Symbol" pitchFamily="18" charset="2"/>
              </a:rPr>
              <a:t> e</a:t>
            </a:r>
            <a:r>
              <a:rPr lang="en-US" smtClean="0"/>
              <a:t>-closure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07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-closure(T) = T + all NFA states reachable from any state in T using only </a:t>
            </a:r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 transitions.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H="1" flipV="1">
            <a:off x="1600200" y="3276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1838325" y="2805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1768475" y="4324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1692275" y="3562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2905125" y="3033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2987675" y="39481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4419600" y="3352800"/>
            <a:ext cx="3810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-closure({1,2,5}) = {1,2,5}</a:t>
            </a:r>
          </a:p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-closure({4}) = {1,4}</a:t>
            </a:r>
          </a:p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-closure({3}) = {1,3,4}</a:t>
            </a:r>
          </a:p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-closure({3,5}) = {1,3,4,5}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>Illustrating Conversion – An Example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371600" y="4876800"/>
            <a:ext cx="7543800" cy="1662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First we calculate:  </a:t>
            </a:r>
            <a:r>
              <a:rPr lang="en-US" sz="2400" b="1">
                <a:latin typeface="Times New Roman" pitchFamily="18" charset="0"/>
                <a:sym typeface="Symbol" pitchFamily="18" charset="2"/>
              </a:rPr>
              <a:t>-closure(0)     </a:t>
            </a:r>
            <a:r>
              <a:rPr lang="en-US" sz="24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(i.e., state 0)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-closure(0) = {0, 1, 2, 4, 7}  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(all states reachable from 0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24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                                                 on -moves)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Let A={0, 1, 2, 4, 7} be a state of new DFA, D.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1295400"/>
            <a:ext cx="8534400" cy="3308350"/>
            <a:chOff x="192" y="816"/>
            <a:chExt cx="5376" cy="208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136" y="2256"/>
              <a:ext cx="384" cy="384"/>
              <a:chOff x="1488" y="2880"/>
              <a:chExt cx="384" cy="384"/>
            </a:xfrm>
          </p:grpSpPr>
          <p:sp>
            <p:nvSpPr>
              <p:cNvPr id="23609" name="Oval 6"/>
              <p:cNvSpPr>
                <a:spLocks noChangeArrowheads="1"/>
              </p:cNvSpPr>
              <p:nvPr/>
            </p:nvSpPr>
            <p:spPr bwMode="auto">
              <a:xfrm>
                <a:off x="1488" y="288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3610" name="Oval 7"/>
              <p:cNvSpPr>
                <a:spLocks noChangeArrowheads="1"/>
              </p:cNvSpPr>
              <p:nvPr/>
            </p:nvSpPr>
            <p:spPr bwMode="auto">
              <a:xfrm>
                <a:off x="1536" y="292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23560" name="Oval 8"/>
            <p:cNvSpPr>
              <a:spLocks noChangeArrowheads="1"/>
            </p:cNvSpPr>
            <p:nvPr/>
          </p:nvSpPr>
          <p:spPr bwMode="auto">
            <a:xfrm>
              <a:off x="2160" y="2208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1" name="Oval 9"/>
            <p:cNvSpPr>
              <a:spLocks noChangeArrowheads="1"/>
            </p:cNvSpPr>
            <p:nvPr/>
          </p:nvSpPr>
          <p:spPr bwMode="auto">
            <a:xfrm>
              <a:off x="2112" y="1152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5088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4560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2928" y="2208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3408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6" name="Oval 14"/>
            <p:cNvSpPr>
              <a:spLocks noChangeArrowheads="1"/>
            </p:cNvSpPr>
            <p:nvPr/>
          </p:nvSpPr>
          <p:spPr bwMode="auto">
            <a:xfrm>
              <a:off x="2928" y="1152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7" name="Oval 15"/>
            <p:cNvSpPr>
              <a:spLocks noChangeArrowheads="1"/>
            </p:cNvSpPr>
            <p:nvPr/>
          </p:nvSpPr>
          <p:spPr bwMode="auto">
            <a:xfrm>
              <a:off x="720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8" name="Oval 16"/>
            <p:cNvSpPr>
              <a:spLocks noChangeArrowheads="1"/>
            </p:cNvSpPr>
            <p:nvPr/>
          </p:nvSpPr>
          <p:spPr bwMode="auto">
            <a:xfrm>
              <a:off x="3984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9" name="Oval 17"/>
            <p:cNvSpPr>
              <a:spLocks noChangeArrowheads="1"/>
            </p:cNvSpPr>
            <p:nvPr/>
          </p:nvSpPr>
          <p:spPr bwMode="auto">
            <a:xfrm>
              <a:off x="1440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>
              <a:off x="1776" y="2016"/>
              <a:ext cx="43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>
              <a:off x="2544" y="240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 flipV="1">
              <a:off x="3264" y="2016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>
              <a:off x="288" y="187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>
              <a:off x="1104" y="187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Line 23"/>
            <p:cNvSpPr>
              <a:spLocks noChangeShapeType="1"/>
            </p:cNvSpPr>
            <p:nvPr/>
          </p:nvSpPr>
          <p:spPr bwMode="auto">
            <a:xfrm flipV="1">
              <a:off x="1776" y="1488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>
              <a:off x="2496" y="134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Line 25"/>
            <p:cNvSpPr>
              <a:spLocks noChangeShapeType="1"/>
            </p:cNvSpPr>
            <p:nvPr/>
          </p:nvSpPr>
          <p:spPr bwMode="auto">
            <a:xfrm>
              <a:off x="3264" y="1440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Line 26"/>
            <p:cNvSpPr>
              <a:spLocks noChangeShapeType="1"/>
            </p:cNvSpPr>
            <p:nvPr/>
          </p:nvSpPr>
          <p:spPr bwMode="auto">
            <a:xfrm flipV="1">
              <a:off x="3792" y="187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Line 27"/>
            <p:cNvSpPr>
              <a:spLocks noChangeShapeType="1"/>
            </p:cNvSpPr>
            <p:nvPr/>
          </p:nvSpPr>
          <p:spPr bwMode="auto">
            <a:xfrm>
              <a:off x="4368" y="187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Line 28"/>
            <p:cNvSpPr>
              <a:spLocks noChangeShapeType="1"/>
            </p:cNvSpPr>
            <p:nvPr/>
          </p:nvSpPr>
          <p:spPr bwMode="auto">
            <a:xfrm>
              <a:off x="4944" y="187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29"/>
            <p:cNvSpPr>
              <a:spLocks noChangeShapeType="1"/>
            </p:cNvSpPr>
            <p:nvPr/>
          </p:nvSpPr>
          <p:spPr bwMode="auto">
            <a:xfrm flipH="1">
              <a:off x="5280" y="206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3582" name="AutoShape 30"/>
            <p:cNvCxnSpPr>
              <a:cxnSpLocks noChangeShapeType="1"/>
              <a:stCxn id="23567" idx="4"/>
              <a:endCxn id="23568" idx="4"/>
            </p:cNvCxnSpPr>
            <p:nvPr/>
          </p:nvCxnSpPr>
          <p:spPr bwMode="auto">
            <a:xfrm rot="16200000" flipH="1">
              <a:off x="2543" y="433"/>
              <a:ext cx="1" cy="3264"/>
            </a:xfrm>
            <a:prstGeom prst="curvedConnector3">
              <a:avLst>
                <a:gd name="adj1" fmla="val 79799968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3583" name="AutoShape 31"/>
            <p:cNvCxnSpPr>
              <a:cxnSpLocks noChangeShapeType="1"/>
              <a:stCxn id="23565" idx="0"/>
              <a:endCxn id="23569" idx="0"/>
            </p:cNvCxnSpPr>
            <p:nvPr/>
          </p:nvCxnSpPr>
          <p:spPr bwMode="auto">
            <a:xfrm rot="-5400000" flipH="1" flipV="1">
              <a:off x="2615" y="697"/>
              <a:ext cx="1" cy="1968"/>
            </a:xfrm>
            <a:prstGeom prst="curvedConnector3">
              <a:avLst>
                <a:gd name="adj1" fmla="val -83300000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23584" name="Text Box 32"/>
            <p:cNvSpPr txBox="1">
              <a:spLocks noChangeArrowheads="1"/>
            </p:cNvSpPr>
            <p:nvPr/>
          </p:nvSpPr>
          <p:spPr bwMode="auto">
            <a:xfrm>
              <a:off x="816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85" name="Text Box 33"/>
            <p:cNvSpPr txBox="1">
              <a:spLocks noChangeArrowheads="1"/>
            </p:cNvSpPr>
            <p:nvPr/>
          </p:nvSpPr>
          <p:spPr bwMode="auto">
            <a:xfrm>
              <a:off x="1536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6" name="Text Box 34"/>
            <p:cNvSpPr txBox="1">
              <a:spLocks noChangeArrowheads="1"/>
            </p:cNvSpPr>
            <p:nvPr/>
          </p:nvSpPr>
          <p:spPr bwMode="auto">
            <a:xfrm>
              <a:off x="2208" y="1248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7" name="Text Box 35"/>
            <p:cNvSpPr txBox="1">
              <a:spLocks noChangeArrowheads="1"/>
            </p:cNvSpPr>
            <p:nvPr/>
          </p:nvSpPr>
          <p:spPr bwMode="auto">
            <a:xfrm>
              <a:off x="3024" y="1248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8" name="Text Box 36"/>
            <p:cNvSpPr txBox="1">
              <a:spLocks noChangeArrowheads="1"/>
            </p:cNvSpPr>
            <p:nvPr/>
          </p:nvSpPr>
          <p:spPr bwMode="auto">
            <a:xfrm>
              <a:off x="3024" y="2304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9" name="Text Box 37"/>
            <p:cNvSpPr txBox="1">
              <a:spLocks noChangeArrowheads="1"/>
            </p:cNvSpPr>
            <p:nvPr/>
          </p:nvSpPr>
          <p:spPr bwMode="auto">
            <a:xfrm>
              <a:off x="2256" y="2304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90" name="Text Box 38"/>
            <p:cNvSpPr txBox="1">
              <a:spLocks noChangeArrowheads="1"/>
            </p:cNvSpPr>
            <p:nvPr/>
          </p:nvSpPr>
          <p:spPr bwMode="auto">
            <a:xfrm>
              <a:off x="3504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91" name="Text Box 39"/>
            <p:cNvSpPr txBox="1">
              <a:spLocks noChangeArrowheads="1"/>
            </p:cNvSpPr>
            <p:nvPr/>
          </p:nvSpPr>
          <p:spPr bwMode="auto">
            <a:xfrm>
              <a:off x="4080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92" name="Text Box 40"/>
            <p:cNvSpPr txBox="1">
              <a:spLocks noChangeArrowheads="1"/>
            </p:cNvSpPr>
            <p:nvPr/>
          </p:nvSpPr>
          <p:spPr bwMode="auto">
            <a:xfrm>
              <a:off x="4656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93" name="Text Box 41"/>
            <p:cNvSpPr txBox="1">
              <a:spLocks noChangeArrowheads="1"/>
            </p:cNvSpPr>
            <p:nvPr/>
          </p:nvSpPr>
          <p:spPr bwMode="auto">
            <a:xfrm>
              <a:off x="5184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94" name="Text Box 42"/>
            <p:cNvSpPr txBox="1">
              <a:spLocks noChangeArrowheads="1"/>
            </p:cNvSpPr>
            <p:nvPr/>
          </p:nvSpPr>
          <p:spPr bwMode="auto">
            <a:xfrm>
              <a:off x="5184" y="235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3595" name="Text Box 43"/>
            <p:cNvSpPr txBox="1">
              <a:spLocks noChangeArrowheads="1"/>
            </p:cNvSpPr>
            <p:nvPr/>
          </p:nvSpPr>
          <p:spPr bwMode="auto">
            <a:xfrm>
              <a:off x="1104" y="1680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596" name="Text Box 44"/>
            <p:cNvSpPr txBox="1">
              <a:spLocks noChangeArrowheads="1"/>
            </p:cNvSpPr>
            <p:nvPr/>
          </p:nvSpPr>
          <p:spPr bwMode="auto">
            <a:xfrm>
              <a:off x="1728" y="1440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597" name="Text Box 45"/>
            <p:cNvSpPr txBox="1">
              <a:spLocks noChangeArrowheads="1"/>
            </p:cNvSpPr>
            <p:nvPr/>
          </p:nvSpPr>
          <p:spPr bwMode="auto">
            <a:xfrm>
              <a:off x="1776" y="211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598" name="Text Box 46"/>
            <p:cNvSpPr txBox="1">
              <a:spLocks noChangeArrowheads="1"/>
            </p:cNvSpPr>
            <p:nvPr/>
          </p:nvSpPr>
          <p:spPr bwMode="auto">
            <a:xfrm>
              <a:off x="2448" y="2688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599" name="Text Box 47"/>
            <p:cNvSpPr txBox="1">
              <a:spLocks noChangeArrowheads="1"/>
            </p:cNvSpPr>
            <p:nvPr/>
          </p:nvSpPr>
          <p:spPr bwMode="auto">
            <a:xfrm>
              <a:off x="2496" y="816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0" name="Text Box 48"/>
            <p:cNvSpPr txBox="1">
              <a:spLocks noChangeArrowheads="1"/>
            </p:cNvSpPr>
            <p:nvPr/>
          </p:nvSpPr>
          <p:spPr bwMode="auto">
            <a:xfrm>
              <a:off x="3264" y="139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1" name="Text Box 49"/>
            <p:cNvSpPr txBox="1">
              <a:spLocks noChangeArrowheads="1"/>
            </p:cNvSpPr>
            <p:nvPr/>
          </p:nvSpPr>
          <p:spPr bwMode="auto">
            <a:xfrm>
              <a:off x="3264" y="211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2" name="Text Box 50"/>
            <p:cNvSpPr txBox="1">
              <a:spLocks noChangeArrowheads="1"/>
            </p:cNvSpPr>
            <p:nvPr/>
          </p:nvSpPr>
          <p:spPr bwMode="auto">
            <a:xfrm>
              <a:off x="3744" y="163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3" name="Text Box 51"/>
            <p:cNvSpPr txBox="1">
              <a:spLocks noChangeArrowheads="1"/>
            </p:cNvSpPr>
            <p:nvPr/>
          </p:nvSpPr>
          <p:spPr bwMode="auto">
            <a:xfrm>
              <a:off x="4320" y="163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a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4" name="Text Box 52"/>
            <p:cNvSpPr txBox="1">
              <a:spLocks noChangeArrowheads="1"/>
            </p:cNvSpPr>
            <p:nvPr/>
          </p:nvSpPr>
          <p:spPr bwMode="auto">
            <a:xfrm>
              <a:off x="2544" y="115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a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5" name="Text Box 53"/>
            <p:cNvSpPr txBox="1">
              <a:spLocks noChangeArrowheads="1"/>
            </p:cNvSpPr>
            <p:nvPr/>
          </p:nvSpPr>
          <p:spPr bwMode="auto">
            <a:xfrm>
              <a:off x="2592" y="2208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b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6" name="Text Box 54"/>
            <p:cNvSpPr txBox="1">
              <a:spLocks noChangeArrowheads="1"/>
            </p:cNvSpPr>
            <p:nvPr/>
          </p:nvSpPr>
          <p:spPr bwMode="auto">
            <a:xfrm>
              <a:off x="4896" y="163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b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7" name="Text Box 55"/>
            <p:cNvSpPr txBox="1">
              <a:spLocks noChangeArrowheads="1"/>
            </p:cNvSpPr>
            <p:nvPr/>
          </p:nvSpPr>
          <p:spPr bwMode="auto">
            <a:xfrm>
              <a:off x="5280" y="2064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b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8" name="Text Box 56"/>
            <p:cNvSpPr txBox="1">
              <a:spLocks noChangeArrowheads="1"/>
            </p:cNvSpPr>
            <p:nvPr/>
          </p:nvSpPr>
          <p:spPr bwMode="auto">
            <a:xfrm>
              <a:off x="192" y="1680"/>
              <a:ext cx="52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start</a:t>
              </a:r>
              <a:endParaRPr lang="en-US" sz="1600" b="1">
                <a:latin typeface="Times New Roman" pitchFamily="18" charset="0"/>
              </a:endParaRPr>
            </a:p>
          </p:txBody>
        </p:sp>
      </p:grpSp>
      <p:sp>
        <p:nvSpPr>
          <p:cNvPr id="23557" name="Text Box 57"/>
          <p:cNvSpPr txBox="1">
            <a:spLocks noChangeArrowheads="1"/>
          </p:cNvSpPr>
          <p:nvPr/>
        </p:nvSpPr>
        <p:spPr bwMode="auto">
          <a:xfrm>
            <a:off x="1066800" y="1143000"/>
            <a:ext cx="7848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latin typeface="Times New Roman" pitchFamily="18" charset="0"/>
              </a:rPr>
              <a:t>Start with NFA:                                         </a:t>
            </a:r>
            <a:r>
              <a:rPr lang="en-US" sz="2400" b="1">
                <a:solidFill>
                  <a:srgbClr val="FF6699"/>
                </a:solidFill>
                <a:latin typeface="Times New Roman" pitchFamily="18" charset="0"/>
              </a:rPr>
              <a:t>(a | b)*abb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23558" name="Rectangle 58"/>
          <p:cNvSpPr>
            <a:spLocks noChangeArrowheads="1"/>
          </p:cNvSpPr>
          <p:nvPr/>
        </p:nvSpPr>
        <p:spPr bwMode="auto">
          <a:xfrm>
            <a:off x="4371975" y="3200400"/>
            <a:ext cx="4016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>Conversion Example – continued (1)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295400" y="4343400"/>
            <a:ext cx="7635875" cy="2108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b="1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A,b))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0,1,2,4,7},b))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adds {5}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  ( since </a:t>
            </a:r>
            <a:r>
              <a:rPr lang="en-US" sz="2000" b="1" i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move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(4,b)=5) 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From this we have :   -closure({5}) = {1,2,4,5,6,7}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(since 56 1 4,  6 7,  and 1 2  all by -moves)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solidFill>
                <a:srgbClr val="FF33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Let C={1,2,4,5,6,7} be a new state.  Define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Dtran[A,b] = C.</a:t>
            </a:r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219200" y="1905000"/>
            <a:ext cx="7315200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219200" y="4343400"/>
            <a:ext cx="7315200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219200" y="1143000"/>
            <a:ext cx="7635875" cy="2657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2</a:t>
            </a:r>
            <a:r>
              <a:rPr lang="en-US" sz="2000" b="1" baseline="30000">
                <a:latin typeface="Times New Roman" pitchFamily="18" charset="0"/>
              </a:rPr>
              <a:t>nd</a:t>
            </a:r>
            <a:r>
              <a:rPr lang="en-US" sz="2000" b="1">
                <a:latin typeface="Times New Roman" pitchFamily="18" charset="0"/>
              </a:rPr>
              <a:t> , we calculate :  a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A,a))   and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</a:rPr>
              <a:t>                                 b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A,b))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A,a))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0,1,2,4,7},a))}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adds {3,8}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( since </a:t>
            </a:r>
            <a:r>
              <a:rPr lang="en-US" sz="2000" b="1" i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move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(2,a)=3 and </a:t>
            </a:r>
            <a:r>
              <a:rPr lang="en-US" sz="2000" b="1" i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move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(7,a)=8)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From this we have :   -closure({3,8}) = {1,2,3,4,6,7,8}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(since 36 1 4,  6 7,  and 1 2  all by -moves)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solidFill>
                <a:srgbClr val="FF33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Let B={1,2,3,4,6,7,8} be a new state.  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Dtran[A,a] = B.</a:t>
            </a:r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>Conversion Example – continued (2)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143000" y="1143000"/>
            <a:ext cx="7635875" cy="283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3</a:t>
            </a:r>
            <a:r>
              <a:rPr lang="en-US" sz="2000" b="1" baseline="30000">
                <a:latin typeface="Times New Roman" pitchFamily="18" charset="0"/>
              </a:rPr>
              <a:t>rd</a:t>
            </a:r>
            <a:r>
              <a:rPr lang="en-US" sz="2000" b="1">
                <a:latin typeface="Times New Roman" pitchFamily="18" charset="0"/>
              </a:rPr>
              <a:t> , we calculate for state B on {a,b}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B,a))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1,2,3,4,6,7,8},a))}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{1,2,3,4,6,7,8} = B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Dtran[B,a] = B.</a:t>
            </a:r>
          </a:p>
          <a:p>
            <a:pPr eaLnBrk="1" hangingPunct="1"/>
            <a:endParaRPr lang="en-US" sz="2000" b="1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B,b))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1,2,3,4,6,7,8},b))}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{1,2,4,5,6,7,9} = D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Dtran[B,b] = D.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143000" y="1143000"/>
            <a:ext cx="7620000" cy="2667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143000" y="4019550"/>
            <a:ext cx="7635875" cy="283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4</a:t>
            </a:r>
            <a:r>
              <a:rPr lang="en-US" sz="2000" b="1" baseline="30000">
                <a:latin typeface="Times New Roman" pitchFamily="18" charset="0"/>
              </a:rPr>
              <a:t>th</a:t>
            </a:r>
            <a:r>
              <a:rPr lang="en-US" sz="2000" b="1">
                <a:latin typeface="Times New Roman" pitchFamily="18" charset="0"/>
              </a:rPr>
              <a:t> , we calculate for state C on {a,b}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C,a))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{1,2,3,4,6,7,8} = B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Dtran[C,a] = B.</a:t>
            </a:r>
          </a:p>
          <a:p>
            <a:pPr eaLnBrk="1" hangingPunct="1"/>
            <a:endParaRPr lang="en-US" sz="2000" b="1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(move(C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1,2,4,5,6,7},b))}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{1,2,4,5,6,7} = C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Dtran[C,b] = C.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143000" y="3962400"/>
            <a:ext cx="7620000" cy="2590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>Conversion Example – continued (3)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143000" y="1143000"/>
            <a:ext cx="7635875" cy="283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5</a:t>
            </a:r>
            <a:r>
              <a:rPr lang="en-US" sz="2000" b="1" baseline="30000">
                <a:latin typeface="Times New Roman" pitchFamily="18" charset="0"/>
              </a:rPr>
              <a:t>th</a:t>
            </a:r>
            <a:r>
              <a:rPr lang="en-US" sz="2000" b="1">
                <a:latin typeface="Times New Roman" pitchFamily="18" charset="0"/>
              </a:rPr>
              <a:t> , we calculate for state D on {a,b}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D,a))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1,2,4,5,6,7,9},a))}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{1,2,3,4,6,7,8} = B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Dtran[D,a] = B.</a:t>
            </a:r>
          </a:p>
          <a:p>
            <a:pPr eaLnBrk="1" hangingPunct="1"/>
            <a:endParaRPr lang="en-US" sz="2000" b="1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D,b))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1,2,4,5,6,7,9},b))}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{1,2,4,5,6,7,10} = E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Dtran[D,b] = E.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143000" y="1143000"/>
            <a:ext cx="7620000" cy="2667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143000" y="4010025"/>
            <a:ext cx="7635875" cy="283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Finally, we calculate for state E on {a,b}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E,a))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1,2,4,5,6,7,10},a))}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{1,2,3,4,6,7,8} = B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Dtran[E,a] = B.</a:t>
            </a:r>
          </a:p>
          <a:p>
            <a:pPr eaLnBrk="1" hangingPunct="1"/>
            <a:endParaRPr lang="en-US" sz="2000" b="1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(move(E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1,2,4,5,6,7,10},b))}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{1,2,4,5,6,7} = C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Dtran[E,b] = C.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143000" y="3962400"/>
            <a:ext cx="7620000" cy="2590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921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>Conversion Example – continued (4)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05000" y="1752600"/>
            <a:ext cx="5257800" cy="2454275"/>
            <a:chOff x="1152" y="1200"/>
            <a:chExt cx="3312" cy="1546"/>
          </a:xfrm>
        </p:grpSpPr>
        <p:sp>
          <p:nvSpPr>
            <p:cNvPr id="27692" name="Line 4"/>
            <p:cNvSpPr>
              <a:spLocks noChangeShapeType="1"/>
            </p:cNvSpPr>
            <p:nvPr/>
          </p:nvSpPr>
          <p:spPr bwMode="auto">
            <a:xfrm>
              <a:off x="1152" y="2736"/>
              <a:ext cx="3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3" name="Line 5"/>
            <p:cNvSpPr>
              <a:spLocks noChangeShapeType="1"/>
            </p:cNvSpPr>
            <p:nvPr/>
          </p:nvSpPr>
          <p:spPr bwMode="auto">
            <a:xfrm>
              <a:off x="2112" y="1248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4" name="Line 6"/>
            <p:cNvSpPr>
              <a:spLocks noChangeShapeType="1"/>
            </p:cNvSpPr>
            <p:nvPr/>
          </p:nvSpPr>
          <p:spPr bwMode="auto">
            <a:xfrm>
              <a:off x="3216" y="1536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5" name="Line 7"/>
            <p:cNvSpPr>
              <a:spLocks noChangeShapeType="1"/>
            </p:cNvSpPr>
            <p:nvPr/>
          </p:nvSpPr>
          <p:spPr bwMode="auto">
            <a:xfrm>
              <a:off x="1152" y="1680"/>
              <a:ext cx="3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6" name="Text Box 8"/>
            <p:cNvSpPr txBox="1">
              <a:spLocks noChangeArrowheads="1"/>
            </p:cNvSpPr>
            <p:nvPr/>
          </p:nvSpPr>
          <p:spPr bwMode="auto">
            <a:xfrm>
              <a:off x="1296" y="1392"/>
              <a:ext cx="67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00CC00"/>
                  </a:solidFill>
                  <a:latin typeface="Times New Roman" pitchFamily="18" charset="0"/>
                  <a:sym typeface="Symbol" pitchFamily="18" charset="2"/>
                </a:rPr>
                <a:t>Dstates</a:t>
              </a:r>
            </a:p>
          </p:txBody>
        </p:sp>
        <p:sp>
          <p:nvSpPr>
            <p:cNvPr id="27697" name="Text Box 9"/>
            <p:cNvSpPr txBox="1">
              <a:spLocks noChangeArrowheads="1"/>
            </p:cNvSpPr>
            <p:nvPr/>
          </p:nvSpPr>
          <p:spPr bwMode="auto">
            <a:xfrm>
              <a:off x="2160" y="1200"/>
              <a:ext cx="225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Input Symbol</a:t>
              </a:r>
            </a:p>
          </p:txBody>
        </p:sp>
        <p:sp>
          <p:nvSpPr>
            <p:cNvPr id="27698" name="Text Box 10"/>
            <p:cNvSpPr txBox="1">
              <a:spLocks noChangeArrowheads="1"/>
            </p:cNvSpPr>
            <p:nvPr/>
          </p:nvSpPr>
          <p:spPr bwMode="auto">
            <a:xfrm>
              <a:off x="2448" y="1440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99" name="Text Box 11"/>
            <p:cNvSpPr txBox="1">
              <a:spLocks noChangeArrowheads="1"/>
            </p:cNvSpPr>
            <p:nvPr/>
          </p:nvSpPr>
          <p:spPr bwMode="auto">
            <a:xfrm>
              <a:off x="3648" y="1440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700" name="Text Box 12"/>
            <p:cNvSpPr txBox="1">
              <a:spLocks noChangeArrowheads="1"/>
            </p:cNvSpPr>
            <p:nvPr/>
          </p:nvSpPr>
          <p:spPr bwMode="auto">
            <a:xfrm>
              <a:off x="1152" y="1728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A                         B                          C</a:t>
              </a:r>
            </a:p>
          </p:txBody>
        </p:sp>
        <p:sp>
          <p:nvSpPr>
            <p:cNvPr id="27701" name="Text Box 13"/>
            <p:cNvSpPr txBox="1">
              <a:spLocks noChangeArrowheads="1"/>
            </p:cNvSpPr>
            <p:nvPr/>
          </p:nvSpPr>
          <p:spPr bwMode="auto">
            <a:xfrm>
              <a:off x="1152" y="1920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B                         B                          D</a:t>
              </a:r>
            </a:p>
          </p:txBody>
        </p:sp>
        <p:sp>
          <p:nvSpPr>
            <p:cNvPr id="27702" name="Text Box 14"/>
            <p:cNvSpPr txBox="1">
              <a:spLocks noChangeArrowheads="1"/>
            </p:cNvSpPr>
            <p:nvPr/>
          </p:nvSpPr>
          <p:spPr bwMode="auto">
            <a:xfrm>
              <a:off x="1152" y="2112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C                         B                          C</a:t>
              </a:r>
            </a:p>
          </p:txBody>
        </p:sp>
        <p:sp>
          <p:nvSpPr>
            <p:cNvPr id="27703" name="Text Box 15"/>
            <p:cNvSpPr txBox="1">
              <a:spLocks noChangeArrowheads="1"/>
            </p:cNvSpPr>
            <p:nvPr/>
          </p:nvSpPr>
          <p:spPr bwMode="auto">
            <a:xfrm>
              <a:off x="1152" y="2496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E                         B                          C</a:t>
              </a:r>
            </a:p>
          </p:txBody>
        </p:sp>
        <p:sp>
          <p:nvSpPr>
            <p:cNvPr id="27704" name="Text Box 16"/>
            <p:cNvSpPr txBox="1">
              <a:spLocks noChangeArrowheads="1"/>
            </p:cNvSpPr>
            <p:nvPr/>
          </p:nvSpPr>
          <p:spPr bwMode="auto">
            <a:xfrm>
              <a:off x="1152" y="2304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D                         B                          E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524000" y="4419600"/>
            <a:ext cx="5867400" cy="2195513"/>
            <a:chOff x="768" y="2784"/>
            <a:chExt cx="3696" cy="1383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1248" y="3552"/>
              <a:ext cx="432" cy="432"/>
              <a:chOff x="1440" y="3408"/>
              <a:chExt cx="432" cy="432"/>
            </a:xfrm>
          </p:grpSpPr>
          <p:sp>
            <p:nvSpPr>
              <p:cNvPr id="27690" name="Oval 19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7691" name="Text Box 20"/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2640" y="3024"/>
              <a:ext cx="432" cy="432"/>
              <a:chOff x="1440" y="3408"/>
              <a:chExt cx="432" cy="432"/>
            </a:xfrm>
          </p:grpSpPr>
          <p:sp>
            <p:nvSpPr>
              <p:cNvPr id="27688" name="Oval 22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7689" name="Text Box 23"/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C</a:t>
                </a:r>
              </a:p>
            </p:txBody>
          </p:sp>
        </p:grp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2112" y="3552"/>
              <a:ext cx="432" cy="432"/>
              <a:chOff x="1440" y="3408"/>
              <a:chExt cx="432" cy="432"/>
            </a:xfrm>
          </p:grpSpPr>
          <p:sp>
            <p:nvSpPr>
              <p:cNvPr id="27686" name="Oval 25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7687" name="Text Box 26"/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3120" y="3552"/>
              <a:ext cx="432" cy="432"/>
              <a:chOff x="1440" y="3408"/>
              <a:chExt cx="432" cy="432"/>
            </a:xfrm>
          </p:grpSpPr>
          <p:sp>
            <p:nvSpPr>
              <p:cNvPr id="27684" name="Oval 28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7685" name="Text Box 29"/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4032" y="3552"/>
              <a:ext cx="432" cy="432"/>
              <a:chOff x="4032" y="3504"/>
              <a:chExt cx="432" cy="432"/>
            </a:xfrm>
          </p:grpSpPr>
          <p:grpSp>
            <p:nvGrpSpPr>
              <p:cNvPr id="9" name="Group 31"/>
              <p:cNvGrpSpPr>
                <a:grpSpLocks/>
              </p:cNvGrpSpPr>
              <p:nvPr/>
            </p:nvGrpSpPr>
            <p:grpSpPr bwMode="auto">
              <a:xfrm>
                <a:off x="4032" y="3504"/>
                <a:ext cx="432" cy="432"/>
                <a:chOff x="1440" y="3408"/>
                <a:chExt cx="432" cy="432"/>
              </a:xfrm>
            </p:grpSpPr>
            <p:sp>
              <p:nvSpPr>
                <p:cNvPr id="27682" name="Oval 32"/>
                <p:cNvSpPr>
                  <a:spLocks noChangeArrowheads="1"/>
                </p:cNvSpPr>
                <p:nvPr/>
              </p:nvSpPr>
              <p:spPr bwMode="auto">
                <a:xfrm>
                  <a:off x="1440" y="3408"/>
                  <a:ext cx="432" cy="43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2768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488" y="3456"/>
                  <a:ext cx="336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400" b="1">
                      <a:latin typeface="Times New Roman" pitchFamily="18" charset="0"/>
                    </a:rPr>
                    <a:t>E</a:t>
                  </a:r>
                </a:p>
              </p:txBody>
            </p:sp>
          </p:grpSp>
          <p:sp>
            <p:nvSpPr>
              <p:cNvPr id="27681" name="Oval 34"/>
              <p:cNvSpPr>
                <a:spLocks noChangeArrowheads="1"/>
              </p:cNvSpPr>
              <p:nvPr/>
            </p:nvSpPr>
            <p:spPr bwMode="auto">
              <a:xfrm>
                <a:off x="4080" y="3552"/>
                <a:ext cx="336" cy="3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cxnSp>
          <p:nvCxnSpPr>
            <p:cNvPr id="27659" name="AutoShape 35"/>
            <p:cNvCxnSpPr>
              <a:cxnSpLocks noChangeShapeType="1"/>
              <a:stCxn id="27690" idx="6"/>
              <a:endCxn id="27686" idx="2"/>
            </p:cNvCxnSpPr>
            <p:nvPr/>
          </p:nvCxnSpPr>
          <p:spPr bwMode="auto">
            <a:xfrm>
              <a:off x="1680" y="3768"/>
              <a:ext cx="4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0" name="AutoShape 36"/>
            <p:cNvCxnSpPr>
              <a:cxnSpLocks noChangeShapeType="1"/>
              <a:stCxn id="27688" idx="4"/>
              <a:endCxn id="27686" idx="7"/>
            </p:cNvCxnSpPr>
            <p:nvPr/>
          </p:nvCxnSpPr>
          <p:spPr bwMode="auto">
            <a:xfrm rot="5400000">
              <a:off x="2589" y="3348"/>
              <a:ext cx="159" cy="375"/>
            </a:xfrm>
            <a:prstGeom prst="curvedConnector3">
              <a:avLst>
                <a:gd name="adj1" fmla="val 30190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1" name="AutoShape 37"/>
            <p:cNvCxnSpPr>
              <a:cxnSpLocks noChangeShapeType="1"/>
              <a:stCxn id="27682" idx="1"/>
              <a:endCxn id="27688" idx="6"/>
            </p:cNvCxnSpPr>
            <p:nvPr/>
          </p:nvCxnSpPr>
          <p:spPr bwMode="auto">
            <a:xfrm rot="5400000" flipH="1">
              <a:off x="3396" y="2916"/>
              <a:ext cx="375" cy="1023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2" name="AutoShape 38"/>
            <p:cNvCxnSpPr>
              <a:cxnSpLocks noChangeShapeType="1"/>
              <a:stCxn id="27682" idx="3"/>
              <a:endCxn id="27686" idx="5"/>
            </p:cNvCxnSpPr>
            <p:nvPr/>
          </p:nvCxnSpPr>
          <p:spPr bwMode="auto">
            <a:xfrm rot="5400000">
              <a:off x="3287" y="3115"/>
              <a:ext cx="1" cy="1614"/>
            </a:xfrm>
            <a:prstGeom prst="curvedConnector3">
              <a:avLst>
                <a:gd name="adj1" fmla="val 2070000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3" name="AutoShape 39"/>
            <p:cNvCxnSpPr>
              <a:cxnSpLocks noChangeShapeType="1"/>
              <a:stCxn id="27686" idx="4"/>
              <a:endCxn id="27686" idx="3"/>
            </p:cNvCxnSpPr>
            <p:nvPr/>
          </p:nvCxnSpPr>
          <p:spPr bwMode="auto">
            <a:xfrm rot="16200000" flipV="1">
              <a:off x="2220" y="3876"/>
              <a:ext cx="63" cy="153"/>
            </a:xfrm>
            <a:prstGeom prst="curvedConnector3">
              <a:avLst>
                <a:gd name="adj1" fmla="val -409528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4" name="AutoShape 40"/>
            <p:cNvCxnSpPr>
              <a:cxnSpLocks noChangeShapeType="1"/>
              <a:stCxn id="27684" idx="3"/>
              <a:endCxn id="27686" idx="6"/>
            </p:cNvCxnSpPr>
            <p:nvPr/>
          </p:nvCxnSpPr>
          <p:spPr bwMode="auto">
            <a:xfrm rot="16200000" flipV="1">
              <a:off x="2787" y="3525"/>
              <a:ext cx="153" cy="639"/>
            </a:xfrm>
            <a:prstGeom prst="curvedConnector4">
              <a:avLst>
                <a:gd name="adj1" fmla="val -48370"/>
                <a:gd name="adj2" fmla="val 54931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5" name="AutoShape 41"/>
            <p:cNvCxnSpPr>
              <a:cxnSpLocks noChangeShapeType="1"/>
              <a:stCxn id="27690" idx="0"/>
              <a:endCxn id="27688" idx="2"/>
            </p:cNvCxnSpPr>
            <p:nvPr/>
          </p:nvCxnSpPr>
          <p:spPr bwMode="auto">
            <a:xfrm rot="-5400000">
              <a:off x="1896" y="2808"/>
              <a:ext cx="312" cy="117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6" name="AutoShape 42"/>
            <p:cNvCxnSpPr>
              <a:cxnSpLocks noChangeShapeType="1"/>
              <a:stCxn id="27684" idx="6"/>
              <a:endCxn id="27682" idx="2"/>
            </p:cNvCxnSpPr>
            <p:nvPr/>
          </p:nvCxnSpPr>
          <p:spPr bwMode="auto">
            <a:xfrm>
              <a:off x="3552" y="3768"/>
              <a:ext cx="48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7" name="AutoShape 43"/>
            <p:cNvCxnSpPr>
              <a:cxnSpLocks noChangeShapeType="1"/>
              <a:stCxn id="27686" idx="6"/>
              <a:endCxn id="27684" idx="2"/>
            </p:cNvCxnSpPr>
            <p:nvPr/>
          </p:nvCxnSpPr>
          <p:spPr bwMode="auto">
            <a:xfrm>
              <a:off x="2544" y="3768"/>
              <a:ext cx="57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27668" name="Line 44"/>
            <p:cNvSpPr>
              <a:spLocks noChangeShapeType="1"/>
            </p:cNvSpPr>
            <p:nvPr/>
          </p:nvSpPr>
          <p:spPr bwMode="auto">
            <a:xfrm>
              <a:off x="864" y="37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7669" name="AutoShape 45"/>
            <p:cNvCxnSpPr>
              <a:cxnSpLocks noChangeShapeType="1"/>
              <a:stCxn id="27688" idx="0"/>
              <a:endCxn id="27688" idx="1"/>
            </p:cNvCxnSpPr>
            <p:nvPr/>
          </p:nvCxnSpPr>
          <p:spPr bwMode="auto">
            <a:xfrm rot="-5400000" flipH="1" flipV="1">
              <a:off x="2748" y="2979"/>
              <a:ext cx="63" cy="153"/>
            </a:xfrm>
            <a:prstGeom prst="curvedConnector3">
              <a:avLst>
                <a:gd name="adj1" fmla="val -22856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27670" name="Text Box 46"/>
            <p:cNvSpPr txBox="1">
              <a:spLocks noChangeArrowheads="1"/>
            </p:cNvSpPr>
            <p:nvPr/>
          </p:nvSpPr>
          <p:spPr bwMode="auto">
            <a:xfrm>
              <a:off x="768" y="3600"/>
              <a:ext cx="48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start</a:t>
              </a:r>
            </a:p>
          </p:txBody>
        </p:sp>
        <p:sp>
          <p:nvSpPr>
            <p:cNvPr id="27671" name="Text Box 47"/>
            <p:cNvSpPr txBox="1">
              <a:spLocks noChangeArrowheads="1"/>
            </p:cNvSpPr>
            <p:nvPr/>
          </p:nvSpPr>
          <p:spPr bwMode="auto">
            <a:xfrm>
              <a:off x="3648" y="360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2" name="Text Box 48"/>
            <p:cNvSpPr txBox="1">
              <a:spLocks noChangeArrowheads="1"/>
            </p:cNvSpPr>
            <p:nvPr/>
          </p:nvSpPr>
          <p:spPr bwMode="auto">
            <a:xfrm>
              <a:off x="2736" y="360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3" name="Text Box 49"/>
            <p:cNvSpPr txBox="1">
              <a:spLocks noChangeArrowheads="1"/>
            </p:cNvSpPr>
            <p:nvPr/>
          </p:nvSpPr>
          <p:spPr bwMode="auto">
            <a:xfrm>
              <a:off x="3600" y="312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4" name="Text Box 50"/>
            <p:cNvSpPr txBox="1">
              <a:spLocks noChangeArrowheads="1"/>
            </p:cNvSpPr>
            <p:nvPr/>
          </p:nvSpPr>
          <p:spPr bwMode="auto">
            <a:xfrm>
              <a:off x="2736" y="2784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5" name="Text Box 51"/>
            <p:cNvSpPr txBox="1">
              <a:spLocks noChangeArrowheads="1"/>
            </p:cNvSpPr>
            <p:nvPr/>
          </p:nvSpPr>
          <p:spPr bwMode="auto">
            <a:xfrm>
              <a:off x="1728" y="312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6" name="Text Box 52"/>
            <p:cNvSpPr txBox="1">
              <a:spLocks noChangeArrowheads="1"/>
            </p:cNvSpPr>
            <p:nvPr/>
          </p:nvSpPr>
          <p:spPr bwMode="auto">
            <a:xfrm>
              <a:off x="1968" y="393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7" name="Text Box 53"/>
            <p:cNvSpPr txBox="1">
              <a:spLocks noChangeArrowheads="1"/>
            </p:cNvSpPr>
            <p:nvPr/>
          </p:nvSpPr>
          <p:spPr bwMode="auto">
            <a:xfrm>
              <a:off x="2832" y="379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8" name="Text Box 54"/>
            <p:cNvSpPr txBox="1">
              <a:spLocks noChangeArrowheads="1"/>
            </p:cNvSpPr>
            <p:nvPr/>
          </p:nvSpPr>
          <p:spPr bwMode="auto">
            <a:xfrm>
              <a:off x="1728" y="360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9" name="Text Box 55"/>
            <p:cNvSpPr txBox="1">
              <a:spLocks noChangeArrowheads="1"/>
            </p:cNvSpPr>
            <p:nvPr/>
          </p:nvSpPr>
          <p:spPr bwMode="auto">
            <a:xfrm>
              <a:off x="3600" y="3888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27653" name="Text Box 56"/>
          <p:cNvSpPr txBox="1">
            <a:spLocks noChangeArrowheads="1"/>
          </p:cNvSpPr>
          <p:nvPr/>
        </p:nvSpPr>
        <p:spPr bwMode="auto">
          <a:xfrm>
            <a:off x="1143000" y="1143000"/>
            <a:ext cx="7643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latin typeface="Times New Roman" pitchFamily="18" charset="0"/>
              </a:rPr>
              <a:t>This gives the transition table </a:t>
            </a:r>
            <a:r>
              <a:rPr lang="en-US" sz="24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</a:t>
            </a:r>
            <a:r>
              <a:rPr lang="en-US" sz="2400" b="1">
                <a:latin typeface="Times New Roman" pitchFamily="18" charset="0"/>
              </a:rPr>
              <a:t> for the DFA of: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15962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3600" dirty="0" smtClean="0"/>
              <a:t>Algorithm For Subset Construction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14400" y="1371600"/>
            <a:ext cx="7848600" cy="451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push all states in T onto stack;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initialize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-closure(T) to T;</a:t>
            </a:r>
            <a:endParaRPr lang="en-US" sz="20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663300"/>
                </a:solidFill>
                <a:latin typeface="Courier New" pitchFamily="49" charset="0"/>
              </a:rPr>
              <a:t>while</a:t>
            </a:r>
            <a:r>
              <a:rPr lang="en-US" sz="2000">
                <a:latin typeface="Times New Roman" pitchFamily="18" charset="0"/>
              </a:rPr>
              <a:t> stack is not empty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do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begin</a:t>
            </a:r>
            <a:endParaRPr lang="en-US" sz="2000">
              <a:solidFill>
                <a:srgbClr val="6633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pop t, the top element, off the stack;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for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each   state u with edge from t to u labeled  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do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pitchFamily="49" charset="0"/>
                <a:sym typeface="Symbol" pitchFamily="18" charset="2"/>
              </a:rPr>
              <a:t>    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if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u is not in -closure(T)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do begin</a:t>
            </a:r>
            <a:endParaRPr lang="en-US" sz="2000">
              <a:solidFill>
                <a:srgbClr val="6633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       add u to -closure(T) 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push u onto stack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end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end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705600" y="1371600"/>
            <a:ext cx="205581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>
                <a:solidFill>
                  <a:srgbClr val="A50021"/>
                </a:solidFill>
                <a:latin typeface="Times New Roman" pitchFamily="18" charset="0"/>
              </a:rPr>
              <a:t>computing the</a:t>
            </a:r>
          </a:p>
          <a:p>
            <a:pPr algn="ctr" eaLnBrk="1" hangingPunct="1"/>
            <a:r>
              <a:rPr lang="en-US" sz="24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-closure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8305800" cy="554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 smtClean="0"/>
              <a:t>Converting Regular Expressions to NFAs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2057400"/>
            <a:ext cx="7772400" cy="4648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200" dirty="0" smtClean="0"/>
              <a:t> Empty string </a:t>
            </a:r>
            <a:r>
              <a:rPr lang="en-US" sz="2000" dirty="0" smtClean="0">
                <a:sym typeface="Symbol" pitchFamily="18" charset="2"/>
              </a:rPr>
              <a:t></a:t>
            </a:r>
            <a:r>
              <a:rPr lang="en-US" sz="2200" dirty="0" smtClean="0">
                <a:latin typeface="Symbol" pitchFamily="18" charset="2"/>
              </a:rPr>
              <a:t> </a:t>
            </a:r>
            <a:r>
              <a:rPr lang="en-US" sz="2200" dirty="0" smtClean="0"/>
              <a:t>is a regular expression denoting </a:t>
            </a:r>
            <a:r>
              <a:rPr lang="en-US" sz="2200" dirty="0" smtClean="0">
                <a:latin typeface="Symbol" pitchFamily="18" charset="2"/>
              </a:rPr>
              <a:t> </a:t>
            </a:r>
            <a:r>
              <a:rPr lang="en-US" sz="2200" dirty="0" smtClean="0"/>
              <a:t>{ </a:t>
            </a:r>
            <a:r>
              <a:rPr lang="en-US" sz="2000" dirty="0" smtClean="0">
                <a:sym typeface="Symbol" pitchFamily="18" charset="2"/>
              </a:rPr>
              <a:t> </a:t>
            </a:r>
            <a:r>
              <a:rPr lang="en-US" sz="2200" dirty="0" smtClean="0"/>
              <a:t>} 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200" i="1" dirty="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sz="2200" i="1" dirty="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sz="2200" i="1" dirty="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200" i="1" dirty="0" smtClean="0"/>
              <a:t>a</a:t>
            </a:r>
            <a:r>
              <a:rPr lang="en-US" sz="2200" dirty="0" smtClean="0"/>
              <a:t> is a regular expression denoting {</a:t>
            </a:r>
            <a:r>
              <a:rPr lang="en-US" sz="2200" i="1" dirty="0" smtClean="0"/>
              <a:t>a</a:t>
            </a:r>
            <a:r>
              <a:rPr lang="en-US" sz="2200" dirty="0" smtClean="0"/>
              <a:t>} for any </a:t>
            </a:r>
            <a:r>
              <a:rPr lang="en-US" sz="2200" i="1" dirty="0" smtClean="0"/>
              <a:t>a</a:t>
            </a:r>
            <a:r>
              <a:rPr lang="en-US" sz="2200" dirty="0" smtClean="0"/>
              <a:t> in </a:t>
            </a:r>
            <a:r>
              <a:rPr lang="en-US" sz="2500" dirty="0" smtClean="0">
                <a:latin typeface="Symbol" pitchFamily="18" charset="2"/>
              </a:rPr>
              <a:t>S</a:t>
            </a:r>
            <a:endParaRPr lang="en-US" sz="22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33700" y="2270125"/>
            <a:ext cx="2305050" cy="541338"/>
            <a:chOff x="804" y="2443"/>
            <a:chExt cx="1452" cy="341"/>
          </a:xfrm>
        </p:grpSpPr>
        <p:sp>
          <p:nvSpPr>
            <p:cNvPr id="4110" name="Oval 5"/>
            <p:cNvSpPr>
              <a:spLocks noChangeArrowheads="1"/>
            </p:cNvSpPr>
            <p:nvPr/>
          </p:nvSpPr>
          <p:spPr bwMode="auto">
            <a:xfrm>
              <a:off x="1296" y="2544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111" name="Line 6"/>
            <p:cNvSpPr>
              <a:spLocks noChangeShapeType="1"/>
            </p:cNvSpPr>
            <p:nvPr/>
          </p:nvSpPr>
          <p:spPr bwMode="auto">
            <a:xfrm>
              <a:off x="1536" y="26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Rectangle 7"/>
            <p:cNvSpPr>
              <a:spLocks noChangeArrowheads="1"/>
            </p:cNvSpPr>
            <p:nvPr/>
          </p:nvSpPr>
          <p:spPr bwMode="auto">
            <a:xfrm>
              <a:off x="1632" y="244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  <a:sym typeface="Symbol" pitchFamily="18" charset="2"/>
                </a:rPr>
                <a:t></a:t>
              </a:r>
            </a:p>
          </p:txBody>
        </p:sp>
        <p:sp>
          <p:nvSpPr>
            <p:cNvPr id="4113" name="Oval 8"/>
            <p:cNvSpPr>
              <a:spLocks noChangeArrowheads="1"/>
            </p:cNvSpPr>
            <p:nvPr/>
          </p:nvSpPr>
          <p:spPr bwMode="auto">
            <a:xfrm>
              <a:off x="2016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114" name="Oval 9"/>
            <p:cNvSpPr>
              <a:spLocks noChangeArrowheads="1"/>
            </p:cNvSpPr>
            <p:nvPr/>
          </p:nvSpPr>
          <p:spPr bwMode="auto">
            <a:xfrm>
              <a:off x="2037" y="2562"/>
              <a:ext cx="202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115" name="Line 10"/>
            <p:cNvSpPr>
              <a:spLocks noChangeShapeType="1"/>
            </p:cNvSpPr>
            <p:nvPr/>
          </p:nvSpPr>
          <p:spPr bwMode="auto">
            <a:xfrm>
              <a:off x="864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16" name="Rectangle 11"/>
            <p:cNvSpPr>
              <a:spLocks noChangeArrowheads="1"/>
            </p:cNvSpPr>
            <p:nvPr/>
          </p:nvSpPr>
          <p:spPr bwMode="auto">
            <a:xfrm>
              <a:off x="804" y="2443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dirty="0">
                  <a:latin typeface="Times New Roman" pitchFamily="18" charset="0"/>
                  <a:sym typeface="Symbol" pitchFamily="18" charset="2"/>
                </a:rPr>
                <a:t>start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52750" y="3802063"/>
            <a:ext cx="2305050" cy="541337"/>
            <a:chOff x="804" y="2443"/>
            <a:chExt cx="1452" cy="341"/>
          </a:xfrm>
        </p:grpSpPr>
        <p:sp>
          <p:nvSpPr>
            <p:cNvPr id="4103" name="Oval 13"/>
            <p:cNvSpPr>
              <a:spLocks noChangeArrowheads="1"/>
            </p:cNvSpPr>
            <p:nvPr/>
          </p:nvSpPr>
          <p:spPr bwMode="auto">
            <a:xfrm>
              <a:off x="1296" y="2544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104" name="Line 14"/>
            <p:cNvSpPr>
              <a:spLocks noChangeShapeType="1"/>
            </p:cNvSpPr>
            <p:nvPr/>
          </p:nvSpPr>
          <p:spPr bwMode="auto">
            <a:xfrm>
              <a:off x="1536" y="26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" name="Rectangle 15"/>
            <p:cNvSpPr>
              <a:spLocks noChangeArrowheads="1"/>
            </p:cNvSpPr>
            <p:nvPr/>
          </p:nvSpPr>
          <p:spPr bwMode="auto">
            <a:xfrm>
              <a:off x="1632" y="245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  <a:sym typeface="Symbol" pitchFamily="18" charset="2"/>
                </a:rPr>
                <a:t>a</a:t>
              </a:r>
            </a:p>
          </p:txBody>
        </p:sp>
        <p:sp>
          <p:nvSpPr>
            <p:cNvPr id="4106" name="Oval 16"/>
            <p:cNvSpPr>
              <a:spLocks noChangeArrowheads="1"/>
            </p:cNvSpPr>
            <p:nvPr/>
          </p:nvSpPr>
          <p:spPr bwMode="auto">
            <a:xfrm>
              <a:off x="2016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107" name="Oval 17"/>
            <p:cNvSpPr>
              <a:spLocks noChangeArrowheads="1"/>
            </p:cNvSpPr>
            <p:nvPr/>
          </p:nvSpPr>
          <p:spPr bwMode="auto">
            <a:xfrm>
              <a:off x="2037" y="2562"/>
              <a:ext cx="202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108" name="Line 18"/>
            <p:cNvSpPr>
              <a:spLocks noChangeShapeType="1"/>
            </p:cNvSpPr>
            <p:nvPr/>
          </p:nvSpPr>
          <p:spPr bwMode="auto">
            <a:xfrm>
              <a:off x="864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09" name="Rectangle 19"/>
            <p:cNvSpPr>
              <a:spLocks noChangeArrowheads="1"/>
            </p:cNvSpPr>
            <p:nvPr/>
          </p:nvSpPr>
          <p:spPr bwMode="auto">
            <a:xfrm>
              <a:off x="804" y="2443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  <a:sym typeface="Symbol" pitchFamily="18" charset="2"/>
                </a:rPr>
                <a:t>start</a:t>
              </a:r>
            </a:p>
          </p:txBody>
        </p:sp>
      </p:grpSp>
      <p:sp>
        <p:nvSpPr>
          <p:cNvPr id="4102" name="Text Box 20"/>
          <p:cNvSpPr txBox="1">
            <a:spLocks noChangeArrowheads="1"/>
          </p:cNvSpPr>
          <p:nvPr/>
        </p:nvSpPr>
        <p:spPr bwMode="auto">
          <a:xfrm>
            <a:off x="457200" y="1447800"/>
            <a:ext cx="36433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solidFill>
                  <a:srgbClr val="CC3300"/>
                </a:solidFill>
              </a:rPr>
              <a:t>Thompson’s Construction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smtClean="0"/>
              <a:t>Algorithm For Subset Construction – (2)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914400" y="1371600"/>
            <a:ext cx="7848600" cy="451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initially, 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-closure(s</a:t>
            </a:r>
            <a:r>
              <a:rPr lang="en-US" sz="2000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) is only (unmarked) state in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Dstates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pitchFamily="49" charset="0"/>
              </a:rPr>
              <a:t>while</a:t>
            </a:r>
            <a:r>
              <a:rPr lang="en-US" sz="2000">
                <a:latin typeface="Times New Roman" pitchFamily="18" charset="0"/>
              </a:rPr>
              <a:t> there is unmarked state T in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Dstates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do begin</a:t>
            </a:r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mark T;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for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each input symbol </a:t>
            </a:r>
            <a:r>
              <a:rPr lang="en-US" sz="20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do begin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pitchFamily="49" charset="0"/>
                <a:sym typeface="Symbol" pitchFamily="18" charset="2"/>
              </a:rPr>
              <a:t>     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U := -closure(</a:t>
            </a:r>
            <a:r>
              <a:rPr lang="en-US" sz="2000" i="1">
                <a:latin typeface="Times New Roman" pitchFamily="18" charset="0"/>
                <a:sym typeface="Symbol" pitchFamily="18" charset="2"/>
              </a:rPr>
              <a:t>move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(T,</a:t>
            </a:r>
            <a:r>
              <a:rPr lang="en-US" sz="20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if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U is not in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Dstates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then</a:t>
            </a:r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       add U as an unmarked state to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Dstates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[T,</a:t>
            </a:r>
            <a:r>
              <a:rPr lang="en-US" sz="20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] := U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end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pitchFamily="49" charset="0"/>
                <a:sym typeface="Symbol" pitchFamily="18" charset="2"/>
              </a:rPr>
              <a:t>end</a:t>
            </a:r>
            <a:endParaRPr lang="en-US" sz="2000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390171" name="Group 27"/>
          <p:cNvGraphicFramePr>
            <a:graphicFrameLocks noGrp="1"/>
          </p:cNvGraphicFramePr>
          <p:nvPr>
            <p:ph type="tbl" idx="1"/>
          </p:nvPr>
        </p:nvGraphicFramePr>
        <p:xfrm>
          <a:off x="5105400" y="4191000"/>
          <a:ext cx="3352800" cy="2468808"/>
        </p:xfrm>
        <a:graphic>
          <a:graphicData uri="http://schemas.openxmlformats.org/drawingml/2006/table">
            <a:tbl>
              <a:tblPr/>
              <a:tblGrid>
                <a:gridCol w="990600"/>
                <a:gridCol w="838200"/>
                <a:gridCol w="765175"/>
                <a:gridCol w="758825"/>
              </a:tblGrid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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5, 4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2819400"/>
            <a:ext cx="3138488" cy="1865313"/>
            <a:chOff x="375" y="1764"/>
            <a:chExt cx="1977" cy="1175"/>
          </a:xfrm>
        </p:grpSpPr>
        <p:sp>
          <p:nvSpPr>
            <p:cNvPr id="30764" name="Oval 6"/>
            <p:cNvSpPr>
              <a:spLocks noChangeArrowheads="1"/>
            </p:cNvSpPr>
            <p:nvPr/>
          </p:nvSpPr>
          <p:spPr bwMode="auto">
            <a:xfrm>
              <a:off x="864" y="1872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0765" name="Oval 7"/>
            <p:cNvSpPr>
              <a:spLocks noChangeArrowheads="1"/>
            </p:cNvSpPr>
            <p:nvPr/>
          </p:nvSpPr>
          <p:spPr bwMode="auto">
            <a:xfrm>
              <a:off x="2160" y="2208"/>
              <a:ext cx="192" cy="192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766" name="Oval 8"/>
            <p:cNvSpPr>
              <a:spLocks noChangeArrowheads="1"/>
            </p:cNvSpPr>
            <p:nvPr/>
          </p:nvSpPr>
          <p:spPr bwMode="auto">
            <a:xfrm>
              <a:off x="1536" y="187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767" name="Oval 9"/>
            <p:cNvSpPr>
              <a:spLocks noChangeArrowheads="1"/>
            </p:cNvSpPr>
            <p:nvPr/>
          </p:nvSpPr>
          <p:spPr bwMode="auto">
            <a:xfrm>
              <a:off x="1536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0768" name="Oval 10"/>
            <p:cNvSpPr>
              <a:spLocks noChangeArrowheads="1"/>
            </p:cNvSpPr>
            <p:nvPr/>
          </p:nvSpPr>
          <p:spPr bwMode="auto">
            <a:xfrm>
              <a:off x="864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0769" name="Line 11"/>
            <p:cNvSpPr>
              <a:spLocks noChangeShapeType="1"/>
            </p:cNvSpPr>
            <p:nvPr/>
          </p:nvSpPr>
          <p:spPr bwMode="auto">
            <a:xfrm>
              <a:off x="1056" y="19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0" name="Line 12"/>
            <p:cNvSpPr>
              <a:spLocks noChangeShapeType="1"/>
            </p:cNvSpPr>
            <p:nvPr/>
          </p:nvSpPr>
          <p:spPr bwMode="auto">
            <a:xfrm>
              <a:off x="1632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1" name="Line 13"/>
            <p:cNvSpPr>
              <a:spLocks noChangeShapeType="1"/>
            </p:cNvSpPr>
            <p:nvPr/>
          </p:nvSpPr>
          <p:spPr bwMode="auto">
            <a:xfrm>
              <a:off x="960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2" name="Line 14"/>
            <p:cNvSpPr>
              <a:spLocks noChangeShapeType="1"/>
            </p:cNvSpPr>
            <p:nvPr/>
          </p:nvSpPr>
          <p:spPr bwMode="auto">
            <a:xfrm>
              <a:off x="105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3" name="Line 15"/>
            <p:cNvSpPr>
              <a:spLocks noChangeShapeType="1"/>
            </p:cNvSpPr>
            <p:nvPr/>
          </p:nvSpPr>
          <p:spPr bwMode="auto">
            <a:xfrm flipV="1">
              <a:off x="1728" y="2370"/>
              <a:ext cx="44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4" name="Line 16"/>
            <p:cNvSpPr>
              <a:spLocks noChangeShapeType="1"/>
            </p:cNvSpPr>
            <p:nvPr/>
          </p:nvSpPr>
          <p:spPr bwMode="auto">
            <a:xfrm>
              <a:off x="1728" y="196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5" name="Text Box 17"/>
            <p:cNvSpPr txBox="1">
              <a:spLocks noChangeArrowheads="1"/>
            </p:cNvSpPr>
            <p:nvPr/>
          </p:nvSpPr>
          <p:spPr bwMode="auto">
            <a:xfrm>
              <a:off x="1162" y="1764"/>
              <a:ext cx="1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Symbol" pitchFamily="18" charset="2"/>
                </a:rPr>
                <a:t>e</a:t>
              </a:r>
            </a:p>
          </p:txBody>
        </p:sp>
        <p:sp>
          <p:nvSpPr>
            <p:cNvPr id="30776" name="Text Box 18"/>
            <p:cNvSpPr txBox="1">
              <a:spLocks noChangeArrowheads="1"/>
            </p:cNvSpPr>
            <p:nvPr/>
          </p:nvSpPr>
          <p:spPr bwMode="auto">
            <a:xfrm>
              <a:off x="1110" y="272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0777" name="Text Box 19"/>
            <p:cNvSpPr txBox="1">
              <a:spLocks noChangeArrowheads="1"/>
            </p:cNvSpPr>
            <p:nvPr/>
          </p:nvSpPr>
          <p:spPr bwMode="auto">
            <a:xfrm>
              <a:off x="730" y="219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0778" name="Text Box 20"/>
            <p:cNvSpPr txBox="1">
              <a:spLocks noChangeArrowheads="1"/>
            </p:cNvSpPr>
            <p:nvPr/>
          </p:nvSpPr>
          <p:spPr bwMode="auto">
            <a:xfrm>
              <a:off x="1446" y="215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0779" name="Text Box 21"/>
            <p:cNvSpPr txBox="1">
              <a:spLocks noChangeArrowheads="1"/>
            </p:cNvSpPr>
            <p:nvPr/>
          </p:nvSpPr>
          <p:spPr bwMode="auto">
            <a:xfrm>
              <a:off x="1872" y="1911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0780" name="Text Box 22"/>
            <p:cNvSpPr txBox="1">
              <a:spLocks noChangeArrowheads="1"/>
            </p:cNvSpPr>
            <p:nvPr/>
          </p:nvSpPr>
          <p:spPr bwMode="auto">
            <a:xfrm>
              <a:off x="1872" y="2496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0781" name="Oval 23"/>
            <p:cNvSpPr>
              <a:spLocks noChangeArrowheads="1"/>
            </p:cNvSpPr>
            <p:nvPr/>
          </p:nvSpPr>
          <p:spPr bwMode="auto">
            <a:xfrm>
              <a:off x="2181" y="2229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0782" name="Line 24"/>
            <p:cNvSpPr>
              <a:spLocks noChangeShapeType="1"/>
            </p:cNvSpPr>
            <p:nvPr/>
          </p:nvSpPr>
          <p:spPr bwMode="auto">
            <a:xfrm>
              <a:off x="375" y="198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783" name="Text Box 25"/>
            <p:cNvSpPr txBox="1">
              <a:spLocks noChangeArrowheads="1"/>
            </p:cNvSpPr>
            <p:nvPr/>
          </p:nvSpPr>
          <p:spPr bwMode="auto">
            <a:xfrm>
              <a:off x="422" y="1785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30726" name="Text Box 26"/>
          <p:cNvSpPr txBox="1">
            <a:spLocks noChangeArrowheads="1"/>
          </p:cNvSpPr>
          <p:nvPr/>
        </p:nvSpPr>
        <p:spPr bwMode="auto">
          <a:xfrm>
            <a:off x="4191000" y="1676400"/>
            <a:ext cx="4897438" cy="2292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CC3300"/>
              </a:buClr>
            </a:pPr>
            <a:r>
              <a:rPr lang="en-US"/>
              <a:t> NFA N with 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State set S</a:t>
            </a:r>
            <a:r>
              <a:rPr lang="en-US" baseline="-25000"/>
              <a:t>N</a:t>
            </a:r>
            <a:r>
              <a:rPr lang="en-US"/>
              <a:t> = {1,2,3,4,5}, 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Alphabet 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 = {a,b}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Start state s</a:t>
            </a:r>
            <a:r>
              <a:rPr lang="en-US" baseline="-25000"/>
              <a:t>N</a:t>
            </a:r>
            <a:r>
              <a:rPr lang="en-US"/>
              <a:t>=1, 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Final states F</a:t>
            </a:r>
            <a:r>
              <a:rPr lang="en-US" baseline="-25000"/>
              <a:t>N</a:t>
            </a:r>
            <a:r>
              <a:rPr lang="en-US"/>
              <a:t>={5}, 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Transition function T</a:t>
            </a:r>
            <a:r>
              <a:rPr lang="en-US" baseline="-25000"/>
              <a:t>N</a:t>
            </a:r>
            <a:r>
              <a:rPr lang="en-US"/>
              <a:t>: S</a:t>
            </a:r>
            <a:r>
              <a:rPr lang="en-US" baseline="-25000"/>
              <a:t>N</a:t>
            </a:r>
            <a:r>
              <a:rPr lang="en-US"/>
              <a:t> x {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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e</a:t>
            </a:r>
            <a:r>
              <a:rPr lang="en-US"/>
              <a:t>}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S</a:t>
            </a:r>
            <a:r>
              <a:rPr lang="en-US" baseline="-25000"/>
              <a:t>N</a:t>
            </a:r>
            <a:endParaRPr lang="en-US" baseline="-25000">
              <a:sym typeface="Wingdings" pitchFamily="2" charset="2"/>
            </a:endParaRPr>
          </a:p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392273" name="Group 81"/>
          <p:cNvGraphicFramePr>
            <a:graphicFrameLocks noGrp="1"/>
          </p:cNvGraphicFramePr>
          <p:nvPr>
            <p:ph type="tbl" idx="1"/>
          </p:nvPr>
        </p:nvGraphicFramePr>
        <p:xfrm>
          <a:off x="4243388" y="4038600"/>
          <a:ext cx="4748212" cy="1920875"/>
        </p:xfrm>
        <a:graphic>
          <a:graphicData uri="http://schemas.openxmlformats.org/drawingml/2006/table">
            <a:tbl>
              <a:tblPr/>
              <a:tblGrid>
                <a:gridCol w="576262"/>
                <a:gridCol w="2047875"/>
                <a:gridCol w="21240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609600" y="2590800"/>
            <a:ext cx="3138488" cy="1865313"/>
            <a:chOff x="375" y="1764"/>
            <a:chExt cx="1977" cy="1175"/>
          </a:xfrm>
        </p:grpSpPr>
        <p:sp>
          <p:nvSpPr>
            <p:cNvPr id="32808" name="Oval 37"/>
            <p:cNvSpPr>
              <a:spLocks noChangeArrowheads="1"/>
            </p:cNvSpPr>
            <p:nvPr/>
          </p:nvSpPr>
          <p:spPr bwMode="auto">
            <a:xfrm>
              <a:off x="864" y="1872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2809" name="Oval 38"/>
            <p:cNvSpPr>
              <a:spLocks noChangeArrowheads="1"/>
            </p:cNvSpPr>
            <p:nvPr/>
          </p:nvSpPr>
          <p:spPr bwMode="auto">
            <a:xfrm>
              <a:off x="2160" y="2208"/>
              <a:ext cx="192" cy="192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2810" name="Oval 39"/>
            <p:cNvSpPr>
              <a:spLocks noChangeArrowheads="1"/>
            </p:cNvSpPr>
            <p:nvPr/>
          </p:nvSpPr>
          <p:spPr bwMode="auto">
            <a:xfrm>
              <a:off x="1536" y="187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2811" name="Oval 40"/>
            <p:cNvSpPr>
              <a:spLocks noChangeArrowheads="1"/>
            </p:cNvSpPr>
            <p:nvPr/>
          </p:nvSpPr>
          <p:spPr bwMode="auto">
            <a:xfrm>
              <a:off x="1536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2812" name="Oval 41"/>
            <p:cNvSpPr>
              <a:spLocks noChangeArrowheads="1"/>
            </p:cNvSpPr>
            <p:nvPr/>
          </p:nvSpPr>
          <p:spPr bwMode="auto">
            <a:xfrm>
              <a:off x="864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2813" name="Line 42"/>
            <p:cNvSpPr>
              <a:spLocks noChangeShapeType="1"/>
            </p:cNvSpPr>
            <p:nvPr/>
          </p:nvSpPr>
          <p:spPr bwMode="auto">
            <a:xfrm>
              <a:off x="1056" y="19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4" name="Line 43"/>
            <p:cNvSpPr>
              <a:spLocks noChangeShapeType="1"/>
            </p:cNvSpPr>
            <p:nvPr/>
          </p:nvSpPr>
          <p:spPr bwMode="auto">
            <a:xfrm>
              <a:off x="1632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5" name="Line 44"/>
            <p:cNvSpPr>
              <a:spLocks noChangeShapeType="1"/>
            </p:cNvSpPr>
            <p:nvPr/>
          </p:nvSpPr>
          <p:spPr bwMode="auto">
            <a:xfrm>
              <a:off x="960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6" name="Line 45"/>
            <p:cNvSpPr>
              <a:spLocks noChangeShapeType="1"/>
            </p:cNvSpPr>
            <p:nvPr/>
          </p:nvSpPr>
          <p:spPr bwMode="auto">
            <a:xfrm>
              <a:off x="105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7" name="Line 46"/>
            <p:cNvSpPr>
              <a:spLocks noChangeShapeType="1"/>
            </p:cNvSpPr>
            <p:nvPr/>
          </p:nvSpPr>
          <p:spPr bwMode="auto">
            <a:xfrm flipV="1">
              <a:off x="1728" y="2370"/>
              <a:ext cx="44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8" name="Line 47"/>
            <p:cNvSpPr>
              <a:spLocks noChangeShapeType="1"/>
            </p:cNvSpPr>
            <p:nvPr/>
          </p:nvSpPr>
          <p:spPr bwMode="auto">
            <a:xfrm>
              <a:off x="1728" y="196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9" name="Text Box 48"/>
            <p:cNvSpPr txBox="1">
              <a:spLocks noChangeArrowheads="1"/>
            </p:cNvSpPr>
            <p:nvPr/>
          </p:nvSpPr>
          <p:spPr bwMode="auto">
            <a:xfrm>
              <a:off x="1162" y="1764"/>
              <a:ext cx="1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Symbol" pitchFamily="18" charset="2"/>
                </a:rPr>
                <a:t>e</a:t>
              </a:r>
            </a:p>
          </p:txBody>
        </p:sp>
        <p:sp>
          <p:nvSpPr>
            <p:cNvPr id="32820" name="Text Box 49"/>
            <p:cNvSpPr txBox="1">
              <a:spLocks noChangeArrowheads="1"/>
            </p:cNvSpPr>
            <p:nvPr/>
          </p:nvSpPr>
          <p:spPr bwMode="auto">
            <a:xfrm>
              <a:off x="1110" y="272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2821" name="Text Box 50"/>
            <p:cNvSpPr txBox="1">
              <a:spLocks noChangeArrowheads="1"/>
            </p:cNvSpPr>
            <p:nvPr/>
          </p:nvSpPr>
          <p:spPr bwMode="auto">
            <a:xfrm>
              <a:off x="730" y="219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2822" name="Text Box 51"/>
            <p:cNvSpPr txBox="1">
              <a:spLocks noChangeArrowheads="1"/>
            </p:cNvSpPr>
            <p:nvPr/>
          </p:nvSpPr>
          <p:spPr bwMode="auto">
            <a:xfrm>
              <a:off x="1446" y="215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2823" name="Text Box 52"/>
            <p:cNvSpPr txBox="1">
              <a:spLocks noChangeArrowheads="1"/>
            </p:cNvSpPr>
            <p:nvPr/>
          </p:nvSpPr>
          <p:spPr bwMode="auto">
            <a:xfrm>
              <a:off x="1872" y="1911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2824" name="Text Box 53"/>
            <p:cNvSpPr txBox="1">
              <a:spLocks noChangeArrowheads="1"/>
            </p:cNvSpPr>
            <p:nvPr/>
          </p:nvSpPr>
          <p:spPr bwMode="auto">
            <a:xfrm>
              <a:off x="1872" y="2496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2825" name="Oval 54"/>
            <p:cNvSpPr>
              <a:spLocks noChangeArrowheads="1"/>
            </p:cNvSpPr>
            <p:nvPr/>
          </p:nvSpPr>
          <p:spPr bwMode="auto">
            <a:xfrm>
              <a:off x="2181" y="2229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2826" name="Line 55"/>
            <p:cNvSpPr>
              <a:spLocks noChangeShapeType="1"/>
            </p:cNvSpPr>
            <p:nvPr/>
          </p:nvSpPr>
          <p:spPr bwMode="auto">
            <a:xfrm>
              <a:off x="375" y="198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27" name="Text Box 56"/>
            <p:cNvSpPr txBox="1">
              <a:spLocks noChangeArrowheads="1"/>
            </p:cNvSpPr>
            <p:nvPr/>
          </p:nvSpPr>
          <p:spPr bwMode="auto">
            <a:xfrm>
              <a:off x="422" y="1785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4419600" y="2209800"/>
            <a:ext cx="762000" cy="366713"/>
            <a:chOff x="384" y="3381"/>
            <a:chExt cx="480" cy="231"/>
          </a:xfrm>
        </p:grpSpPr>
        <p:sp>
          <p:nvSpPr>
            <p:cNvPr id="32806" name="Line 58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07" name="Text Box 59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394373" name="Group 133"/>
          <p:cNvGraphicFramePr>
            <a:graphicFrameLocks noGrp="1"/>
          </p:cNvGraphicFramePr>
          <p:nvPr>
            <p:ph type="tbl" idx="1"/>
          </p:nvPr>
        </p:nvGraphicFramePr>
        <p:xfrm>
          <a:off x="4114800" y="4038600"/>
          <a:ext cx="4697413" cy="1920875"/>
        </p:xfrm>
        <a:graphic>
          <a:graphicData uri="http://schemas.openxmlformats.org/drawingml/2006/table">
            <a:tbl>
              <a:tblPr/>
              <a:tblGrid>
                <a:gridCol w="576263"/>
                <a:gridCol w="2047875"/>
                <a:gridCol w="20732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54864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62484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4,5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51816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3,5</a:t>
            </a: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5334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5586413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5334000" y="286385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09600" y="2800350"/>
            <a:ext cx="3124200" cy="1865313"/>
            <a:chOff x="384" y="1764"/>
            <a:chExt cx="1968" cy="1175"/>
          </a:xfrm>
        </p:grpSpPr>
        <p:sp>
          <p:nvSpPr>
            <p:cNvPr id="34863" name="Oval 43"/>
            <p:cNvSpPr>
              <a:spLocks noChangeArrowheads="1"/>
            </p:cNvSpPr>
            <p:nvPr/>
          </p:nvSpPr>
          <p:spPr bwMode="auto">
            <a:xfrm>
              <a:off x="864" y="1872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4864" name="Oval 44"/>
            <p:cNvSpPr>
              <a:spLocks noChangeArrowheads="1"/>
            </p:cNvSpPr>
            <p:nvPr/>
          </p:nvSpPr>
          <p:spPr bwMode="auto">
            <a:xfrm>
              <a:off x="2160" y="2208"/>
              <a:ext cx="192" cy="192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4865" name="Oval 45"/>
            <p:cNvSpPr>
              <a:spLocks noChangeArrowheads="1"/>
            </p:cNvSpPr>
            <p:nvPr/>
          </p:nvSpPr>
          <p:spPr bwMode="auto">
            <a:xfrm>
              <a:off x="1536" y="187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4866" name="Oval 46"/>
            <p:cNvSpPr>
              <a:spLocks noChangeArrowheads="1"/>
            </p:cNvSpPr>
            <p:nvPr/>
          </p:nvSpPr>
          <p:spPr bwMode="auto">
            <a:xfrm>
              <a:off x="1536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4867" name="Oval 47"/>
            <p:cNvSpPr>
              <a:spLocks noChangeArrowheads="1"/>
            </p:cNvSpPr>
            <p:nvPr/>
          </p:nvSpPr>
          <p:spPr bwMode="auto">
            <a:xfrm>
              <a:off x="864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4868" name="Line 48"/>
            <p:cNvSpPr>
              <a:spLocks noChangeShapeType="1"/>
            </p:cNvSpPr>
            <p:nvPr/>
          </p:nvSpPr>
          <p:spPr bwMode="auto">
            <a:xfrm>
              <a:off x="1056" y="19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9" name="Line 49"/>
            <p:cNvSpPr>
              <a:spLocks noChangeShapeType="1"/>
            </p:cNvSpPr>
            <p:nvPr/>
          </p:nvSpPr>
          <p:spPr bwMode="auto">
            <a:xfrm>
              <a:off x="1632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0" name="Line 50"/>
            <p:cNvSpPr>
              <a:spLocks noChangeShapeType="1"/>
            </p:cNvSpPr>
            <p:nvPr/>
          </p:nvSpPr>
          <p:spPr bwMode="auto">
            <a:xfrm>
              <a:off x="960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1" name="Line 51"/>
            <p:cNvSpPr>
              <a:spLocks noChangeShapeType="1"/>
            </p:cNvSpPr>
            <p:nvPr/>
          </p:nvSpPr>
          <p:spPr bwMode="auto">
            <a:xfrm>
              <a:off x="105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2" name="Line 52"/>
            <p:cNvSpPr>
              <a:spLocks noChangeShapeType="1"/>
            </p:cNvSpPr>
            <p:nvPr/>
          </p:nvSpPr>
          <p:spPr bwMode="auto">
            <a:xfrm flipV="1">
              <a:off x="1728" y="2352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3" name="Line 53"/>
            <p:cNvSpPr>
              <a:spLocks noChangeShapeType="1"/>
            </p:cNvSpPr>
            <p:nvPr/>
          </p:nvSpPr>
          <p:spPr bwMode="auto">
            <a:xfrm>
              <a:off x="1728" y="196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4" name="Text Box 54"/>
            <p:cNvSpPr txBox="1">
              <a:spLocks noChangeArrowheads="1"/>
            </p:cNvSpPr>
            <p:nvPr/>
          </p:nvSpPr>
          <p:spPr bwMode="auto">
            <a:xfrm>
              <a:off x="1162" y="1764"/>
              <a:ext cx="1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Symbol" pitchFamily="18" charset="2"/>
                </a:rPr>
                <a:t>e</a:t>
              </a:r>
            </a:p>
          </p:txBody>
        </p:sp>
        <p:sp>
          <p:nvSpPr>
            <p:cNvPr id="34875" name="Text Box 55"/>
            <p:cNvSpPr txBox="1">
              <a:spLocks noChangeArrowheads="1"/>
            </p:cNvSpPr>
            <p:nvPr/>
          </p:nvSpPr>
          <p:spPr bwMode="auto">
            <a:xfrm>
              <a:off x="1110" y="272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4876" name="Text Box 56"/>
            <p:cNvSpPr txBox="1">
              <a:spLocks noChangeArrowheads="1"/>
            </p:cNvSpPr>
            <p:nvPr/>
          </p:nvSpPr>
          <p:spPr bwMode="auto">
            <a:xfrm>
              <a:off x="730" y="219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4877" name="Text Box 57"/>
            <p:cNvSpPr txBox="1">
              <a:spLocks noChangeArrowheads="1"/>
            </p:cNvSpPr>
            <p:nvPr/>
          </p:nvSpPr>
          <p:spPr bwMode="auto">
            <a:xfrm>
              <a:off x="1446" y="215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4878" name="Text Box 58"/>
            <p:cNvSpPr txBox="1">
              <a:spLocks noChangeArrowheads="1"/>
            </p:cNvSpPr>
            <p:nvPr/>
          </p:nvSpPr>
          <p:spPr bwMode="auto">
            <a:xfrm>
              <a:off x="1843" y="1911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4879" name="Text Box 59"/>
            <p:cNvSpPr txBox="1">
              <a:spLocks noChangeArrowheads="1"/>
            </p:cNvSpPr>
            <p:nvPr/>
          </p:nvSpPr>
          <p:spPr bwMode="auto">
            <a:xfrm>
              <a:off x="1872" y="2496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4880" name="Oval 60"/>
            <p:cNvSpPr>
              <a:spLocks noChangeArrowheads="1"/>
            </p:cNvSpPr>
            <p:nvPr/>
          </p:nvSpPr>
          <p:spPr bwMode="auto">
            <a:xfrm>
              <a:off x="768" y="1776"/>
              <a:ext cx="110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34881" name="Line 61"/>
            <p:cNvSpPr>
              <a:spLocks noChangeShapeType="1"/>
            </p:cNvSpPr>
            <p:nvPr/>
          </p:nvSpPr>
          <p:spPr bwMode="auto">
            <a:xfrm>
              <a:off x="384" y="197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882" name="Text Box 62"/>
            <p:cNvSpPr txBox="1">
              <a:spLocks noChangeArrowheads="1"/>
            </p:cNvSpPr>
            <p:nvPr/>
          </p:nvSpPr>
          <p:spPr bwMode="auto">
            <a:xfrm>
              <a:off x="431" y="1776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419600" y="2181225"/>
            <a:ext cx="762000" cy="366713"/>
            <a:chOff x="384" y="3381"/>
            <a:chExt cx="480" cy="231"/>
          </a:xfrm>
        </p:grpSpPr>
        <p:sp>
          <p:nvSpPr>
            <p:cNvPr id="34861" name="Line 64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862" name="Text Box 65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34860" name="Oval 66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396369" name="Group 81"/>
          <p:cNvGraphicFramePr>
            <a:graphicFrameLocks noGrp="1"/>
          </p:cNvGraphicFramePr>
          <p:nvPr>
            <p:ph type="tbl" idx="1"/>
          </p:nvPr>
        </p:nvGraphicFramePr>
        <p:xfrm>
          <a:off x="4114800" y="4038600"/>
          <a:ext cx="4729163" cy="1920875"/>
        </p:xfrm>
        <a:graphic>
          <a:graphicData uri="http://schemas.openxmlformats.org/drawingml/2006/table">
            <a:tbl>
              <a:tblPr/>
              <a:tblGrid>
                <a:gridCol w="630238"/>
                <a:gridCol w="2047875"/>
                <a:gridCol w="20510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1844675" y="2800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17621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2835275" y="3033713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2971800" y="396240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36886" name="Oval 22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54864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Oval 24"/>
          <p:cNvSpPr>
            <a:spLocks noChangeArrowheads="1"/>
          </p:cNvSpPr>
          <p:nvPr/>
        </p:nvSpPr>
        <p:spPr bwMode="auto">
          <a:xfrm>
            <a:off x="62484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4,5</a:t>
            </a:r>
          </a:p>
        </p:txBody>
      </p:sp>
      <p:sp>
        <p:nvSpPr>
          <p:cNvPr id="36889" name="Oval 25"/>
          <p:cNvSpPr>
            <a:spLocks noChangeArrowheads="1"/>
          </p:cNvSpPr>
          <p:nvPr/>
        </p:nvSpPr>
        <p:spPr bwMode="auto">
          <a:xfrm>
            <a:off x="51816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3,5</a:t>
            </a:r>
          </a:p>
        </p:txBody>
      </p:sp>
      <p:sp>
        <p:nvSpPr>
          <p:cNvPr id="36890" name="Oval 26"/>
          <p:cNvSpPr>
            <a:spLocks noChangeArrowheads="1"/>
          </p:cNvSpPr>
          <p:nvPr/>
        </p:nvSpPr>
        <p:spPr bwMode="auto">
          <a:xfrm>
            <a:off x="62484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5334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>
            <a:off x="54864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5586413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5334000" y="286385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5632450" y="33210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6926" name="Oval 62"/>
          <p:cNvSpPr>
            <a:spLocks noChangeArrowheads="1"/>
          </p:cNvSpPr>
          <p:nvPr/>
        </p:nvSpPr>
        <p:spPr bwMode="auto">
          <a:xfrm>
            <a:off x="1219200" y="3886200"/>
            <a:ext cx="5334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6927" name="Oval 63"/>
          <p:cNvSpPr>
            <a:spLocks noChangeArrowheads="1"/>
          </p:cNvSpPr>
          <p:nvPr/>
        </p:nvSpPr>
        <p:spPr bwMode="auto">
          <a:xfrm>
            <a:off x="3352800" y="3200400"/>
            <a:ext cx="5334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609600" y="2805113"/>
            <a:ext cx="762000" cy="366712"/>
            <a:chOff x="384" y="3381"/>
            <a:chExt cx="480" cy="231"/>
          </a:xfrm>
        </p:grpSpPr>
        <p:sp>
          <p:nvSpPr>
            <p:cNvPr id="36933" name="Line 65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34" name="Text Box 66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419600" y="2181225"/>
            <a:ext cx="762000" cy="366713"/>
            <a:chOff x="384" y="3381"/>
            <a:chExt cx="480" cy="231"/>
          </a:xfrm>
        </p:grpSpPr>
        <p:sp>
          <p:nvSpPr>
            <p:cNvPr id="36931" name="Line 68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32" name="Text Box 69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36930" name="Oval 70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398419" name="Group 83"/>
          <p:cNvGraphicFramePr>
            <a:graphicFrameLocks noGrp="1"/>
          </p:cNvGraphicFramePr>
          <p:nvPr>
            <p:ph type="tbl" idx="1"/>
          </p:nvPr>
        </p:nvGraphicFramePr>
        <p:xfrm>
          <a:off x="4038600" y="4038600"/>
          <a:ext cx="4757738" cy="1920875"/>
        </p:xfrm>
        <a:graphic>
          <a:graphicData uri="http://schemas.openxmlformats.org/drawingml/2006/table">
            <a:tbl>
              <a:tblPr/>
              <a:tblGrid>
                <a:gridCol w="576263"/>
                <a:gridCol w="2047875"/>
                <a:gridCol w="2133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844675" y="2800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17621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2835275" y="3033713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2971800" y="396240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38934" name="Oval 22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54864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Oval 24"/>
          <p:cNvSpPr>
            <a:spLocks noChangeArrowheads="1"/>
          </p:cNvSpPr>
          <p:nvPr/>
        </p:nvSpPr>
        <p:spPr bwMode="auto">
          <a:xfrm>
            <a:off x="62484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4,5</a:t>
            </a:r>
          </a:p>
        </p:txBody>
      </p:sp>
      <p:sp>
        <p:nvSpPr>
          <p:cNvPr id="38937" name="Oval 25"/>
          <p:cNvSpPr>
            <a:spLocks noChangeArrowheads="1"/>
          </p:cNvSpPr>
          <p:nvPr/>
        </p:nvSpPr>
        <p:spPr bwMode="auto">
          <a:xfrm>
            <a:off x="73152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38938" name="Oval 26"/>
          <p:cNvSpPr>
            <a:spLocks noChangeArrowheads="1"/>
          </p:cNvSpPr>
          <p:nvPr/>
        </p:nvSpPr>
        <p:spPr bwMode="auto">
          <a:xfrm>
            <a:off x="51816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3,5</a:t>
            </a:r>
          </a:p>
        </p:txBody>
      </p:sp>
      <p:sp>
        <p:nvSpPr>
          <p:cNvPr id="38939" name="Oval 27"/>
          <p:cNvSpPr>
            <a:spLocks noChangeArrowheads="1"/>
          </p:cNvSpPr>
          <p:nvPr/>
        </p:nvSpPr>
        <p:spPr bwMode="auto">
          <a:xfrm>
            <a:off x="62484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>
            <a:off x="6553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>
            <a:off x="5334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>
            <a:off x="54864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Text Box 31"/>
          <p:cNvSpPr txBox="1">
            <a:spLocks noChangeArrowheads="1"/>
          </p:cNvSpPr>
          <p:nvPr/>
        </p:nvSpPr>
        <p:spPr bwMode="auto">
          <a:xfrm>
            <a:off x="6659563" y="2209800"/>
            <a:ext cx="427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8944" name="Text Box 32"/>
          <p:cNvSpPr txBox="1">
            <a:spLocks noChangeArrowheads="1"/>
          </p:cNvSpPr>
          <p:nvPr/>
        </p:nvSpPr>
        <p:spPr bwMode="auto">
          <a:xfrm>
            <a:off x="5586413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8945" name="Text Box 33"/>
          <p:cNvSpPr txBox="1">
            <a:spLocks noChangeArrowheads="1"/>
          </p:cNvSpPr>
          <p:nvPr/>
        </p:nvSpPr>
        <p:spPr bwMode="auto">
          <a:xfrm>
            <a:off x="5334000" y="286385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38946" name="Text Box 34"/>
          <p:cNvSpPr txBox="1">
            <a:spLocks noChangeArrowheads="1"/>
          </p:cNvSpPr>
          <p:nvPr/>
        </p:nvSpPr>
        <p:spPr bwMode="auto">
          <a:xfrm>
            <a:off x="5632450" y="33210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8977" name="Oval 65"/>
          <p:cNvSpPr>
            <a:spLocks noChangeArrowheads="1"/>
          </p:cNvSpPr>
          <p:nvPr/>
        </p:nvSpPr>
        <p:spPr bwMode="auto">
          <a:xfrm>
            <a:off x="2362200" y="3962400"/>
            <a:ext cx="457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8978" name="Oval 66"/>
          <p:cNvSpPr>
            <a:spLocks noChangeArrowheads="1"/>
          </p:cNvSpPr>
          <p:nvPr/>
        </p:nvSpPr>
        <p:spPr bwMode="auto">
          <a:xfrm>
            <a:off x="3352800" y="3276600"/>
            <a:ext cx="457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4419600" y="2166938"/>
            <a:ext cx="762000" cy="366712"/>
            <a:chOff x="384" y="3381"/>
            <a:chExt cx="480" cy="231"/>
          </a:xfrm>
        </p:grpSpPr>
        <p:sp>
          <p:nvSpPr>
            <p:cNvPr id="38984" name="Line 68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85" name="Text Box 69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623888" y="2819400"/>
            <a:ext cx="762000" cy="366713"/>
            <a:chOff x="384" y="3381"/>
            <a:chExt cx="480" cy="231"/>
          </a:xfrm>
        </p:grpSpPr>
        <p:sp>
          <p:nvSpPr>
            <p:cNvPr id="38982" name="Line 71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83" name="Text Box 72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38981" name="Oval 73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400468" name="Group 84"/>
          <p:cNvGraphicFramePr>
            <a:graphicFrameLocks noGrp="1"/>
          </p:cNvGraphicFramePr>
          <p:nvPr>
            <p:ph type="tbl" idx="1"/>
          </p:nvPr>
        </p:nvGraphicFramePr>
        <p:xfrm>
          <a:off x="4114800" y="4038600"/>
          <a:ext cx="4689475" cy="1920875"/>
        </p:xfrm>
        <a:graphic>
          <a:graphicData uri="http://schemas.openxmlformats.org/drawingml/2006/table">
            <a:tbl>
              <a:tblPr/>
              <a:tblGrid>
                <a:gridCol w="576263"/>
                <a:gridCol w="2047875"/>
                <a:gridCol w="206533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63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1844675" y="2800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17621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2835275" y="3033713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2971800" y="396240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0982" name="Oval 22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54864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4" name="Oval 24"/>
          <p:cNvSpPr>
            <a:spLocks noChangeArrowheads="1"/>
          </p:cNvSpPr>
          <p:nvPr/>
        </p:nvSpPr>
        <p:spPr bwMode="auto">
          <a:xfrm>
            <a:off x="62484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4,5</a:t>
            </a:r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>
            <a:off x="73152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0986" name="Oval 26"/>
          <p:cNvSpPr>
            <a:spLocks noChangeArrowheads="1"/>
          </p:cNvSpPr>
          <p:nvPr/>
        </p:nvSpPr>
        <p:spPr bwMode="auto">
          <a:xfrm>
            <a:off x="51816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3,5</a:t>
            </a:r>
          </a:p>
        </p:txBody>
      </p:sp>
      <p:sp>
        <p:nvSpPr>
          <p:cNvPr id="40987" name="Oval 27"/>
          <p:cNvSpPr>
            <a:spLocks noChangeArrowheads="1"/>
          </p:cNvSpPr>
          <p:nvPr/>
        </p:nvSpPr>
        <p:spPr bwMode="auto">
          <a:xfrm>
            <a:off x="62484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6553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5334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>
            <a:off x="54864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1" name="Line 31"/>
          <p:cNvSpPr>
            <a:spLocks noChangeShapeType="1"/>
          </p:cNvSpPr>
          <p:nvPr/>
        </p:nvSpPr>
        <p:spPr bwMode="auto">
          <a:xfrm flipV="1">
            <a:off x="6553200" y="26670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6659563" y="2209800"/>
            <a:ext cx="427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auto">
          <a:xfrm>
            <a:off x="6964363" y="2863850"/>
            <a:ext cx="427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5586413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0995" name="Text Box 35"/>
          <p:cNvSpPr txBox="1">
            <a:spLocks noChangeArrowheads="1"/>
          </p:cNvSpPr>
          <p:nvPr/>
        </p:nvSpPr>
        <p:spPr bwMode="auto">
          <a:xfrm>
            <a:off x="5334000" y="286385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0996" name="Text Box 36"/>
          <p:cNvSpPr txBox="1">
            <a:spLocks noChangeArrowheads="1"/>
          </p:cNvSpPr>
          <p:nvPr/>
        </p:nvSpPr>
        <p:spPr bwMode="auto">
          <a:xfrm>
            <a:off x="5632450" y="33210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1027" name="Oval 67"/>
          <p:cNvSpPr>
            <a:spLocks noChangeArrowheads="1"/>
          </p:cNvSpPr>
          <p:nvPr/>
        </p:nvSpPr>
        <p:spPr bwMode="auto">
          <a:xfrm>
            <a:off x="2286000" y="3886200"/>
            <a:ext cx="609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4419600" y="2181225"/>
            <a:ext cx="762000" cy="366713"/>
            <a:chOff x="384" y="3381"/>
            <a:chExt cx="480" cy="231"/>
          </a:xfrm>
        </p:grpSpPr>
        <p:sp>
          <p:nvSpPr>
            <p:cNvPr id="41033" name="Line 69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034" name="Text Box 70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609600" y="2800350"/>
            <a:ext cx="762000" cy="366713"/>
            <a:chOff x="384" y="3381"/>
            <a:chExt cx="480" cy="231"/>
          </a:xfrm>
        </p:grpSpPr>
        <p:sp>
          <p:nvSpPr>
            <p:cNvPr id="41031" name="Line 72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032" name="Text Box 73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41030" name="Oval 74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402520" name="Group 88"/>
          <p:cNvGraphicFramePr>
            <a:graphicFrameLocks noGrp="1"/>
          </p:cNvGraphicFramePr>
          <p:nvPr>
            <p:ph type="tbl" idx="1"/>
          </p:nvPr>
        </p:nvGraphicFramePr>
        <p:xfrm>
          <a:off x="4114800" y="4038600"/>
          <a:ext cx="4757738" cy="1920875"/>
        </p:xfrm>
        <a:graphic>
          <a:graphicData uri="http://schemas.openxmlformats.org/drawingml/2006/table">
            <a:tbl>
              <a:tblPr/>
              <a:tblGrid>
                <a:gridCol w="576263"/>
                <a:gridCol w="2047875"/>
                <a:gridCol w="2133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1844675" y="2800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17621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2835275" y="3033713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2971800" y="396240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3060" name="Oval 52"/>
          <p:cNvSpPr>
            <a:spLocks noChangeArrowheads="1"/>
          </p:cNvSpPr>
          <p:nvPr/>
        </p:nvSpPr>
        <p:spPr bwMode="auto">
          <a:xfrm>
            <a:off x="2286000" y="3886200"/>
            <a:ext cx="609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3061" name="Text Box 53"/>
          <p:cNvSpPr txBox="1">
            <a:spLocks noChangeArrowheads="1"/>
          </p:cNvSpPr>
          <p:nvPr/>
        </p:nvSpPr>
        <p:spPr bwMode="auto">
          <a:xfrm>
            <a:off x="896938" y="5257800"/>
            <a:ext cx="23796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All final states since the</a:t>
            </a:r>
          </a:p>
          <a:p>
            <a:pPr eaLnBrk="1" hangingPunct="1"/>
            <a:r>
              <a:rPr lang="en-US" sz="1600">
                <a:latin typeface="Times New Roman" pitchFamily="18" charset="0"/>
              </a:rPr>
              <a:t>NFA final state is included</a:t>
            </a:r>
          </a:p>
        </p:txBody>
      </p:sp>
      <p:sp>
        <p:nvSpPr>
          <p:cNvPr id="43062" name="Line 54"/>
          <p:cNvSpPr>
            <a:spLocks noChangeShapeType="1"/>
          </p:cNvSpPr>
          <p:nvPr/>
        </p:nvSpPr>
        <p:spPr bwMode="auto">
          <a:xfrm flipV="1">
            <a:off x="3124200" y="49530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3" name="Line 55"/>
          <p:cNvSpPr>
            <a:spLocks noChangeShapeType="1"/>
          </p:cNvSpPr>
          <p:nvPr/>
        </p:nvSpPr>
        <p:spPr bwMode="auto">
          <a:xfrm flipV="1">
            <a:off x="3124200" y="53340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4" name="Line 56"/>
          <p:cNvSpPr>
            <a:spLocks noChangeShapeType="1"/>
          </p:cNvSpPr>
          <p:nvPr/>
        </p:nvSpPr>
        <p:spPr bwMode="auto">
          <a:xfrm>
            <a:off x="3124200" y="54864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609600" y="2800350"/>
            <a:ext cx="762000" cy="366713"/>
            <a:chOff x="384" y="3381"/>
            <a:chExt cx="480" cy="231"/>
          </a:xfrm>
        </p:grpSpPr>
        <p:sp>
          <p:nvSpPr>
            <p:cNvPr id="43089" name="Line 58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3090" name="Text Box 59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43066" name="Oval 60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4114800" y="1219200"/>
            <a:ext cx="4724400" cy="2292350"/>
            <a:chOff x="2592" y="912"/>
            <a:chExt cx="2976" cy="1444"/>
          </a:xfrm>
        </p:grpSpPr>
        <p:sp>
          <p:nvSpPr>
            <p:cNvPr id="43068" name="Oval 62"/>
            <p:cNvSpPr>
              <a:spLocks noChangeArrowheads="1"/>
            </p:cNvSpPr>
            <p:nvPr/>
          </p:nvSpPr>
          <p:spPr bwMode="auto">
            <a:xfrm>
              <a:off x="3301" y="1080"/>
              <a:ext cx="283" cy="2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1,2</a:t>
              </a:r>
            </a:p>
          </p:txBody>
        </p:sp>
        <p:sp>
          <p:nvSpPr>
            <p:cNvPr id="43069" name="Line 63"/>
            <p:cNvSpPr>
              <a:spLocks noChangeShapeType="1"/>
            </p:cNvSpPr>
            <p:nvPr/>
          </p:nvSpPr>
          <p:spPr bwMode="auto">
            <a:xfrm>
              <a:off x="3584" y="1222"/>
              <a:ext cx="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0" name="Oval 64"/>
            <p:cNvSpPr>
              <a:spLocks noChangeArrowheads="1"/>
            </p:cNvSpPr>
            <p:nvPr/>
          </p:nvSpPr>
          <p:spPr bwMode="auto">
            <a:xfrm>
              <a:off x="4293" y="1080"/>
              <a:ext cx="283" cy="2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4,5</a:t>
              </a:r>
            </a:p>
          </p:txBody>
        </p:sp>
        <p:sp>
          <p:nvSpPr>
            <p:cNvPr id="43071" name="Oval 65"/>
            <p:cNvSpPr>
              <a:spLocks noChangeArrowheads="1"/>
            </p:cNvSpPr>
            <p:nvPr/>
          </p:nvSpPr>
          <p:spPr bwMode="auto">
            <a:xfrm>
              <a:off x="5285" y="1080"/>
              <a:ext cx="283" cy="2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3072" name="Oval 66"/>
            <p:cNvSpPr>
              <a:spLocks noChangeArrowheads="1"/>
            </p:cNvSpPr>
            <p:nvPr/>
          </p:nvSpPr>
          <p:spPr bwMode="auto">
            <a:xfrm>
              <a:off x="3301" y="2073"/>
              <a:ext cx="283" cy="2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3,5</a:t>
              </a:r>
            </a:p>
          </p:txBody>
        </p:sp>
        <p:sp>
          <p:nvSpPr>
            <p:cNvPr id="43073" name="Oval 67"/>
            <p:cNvSpPr>
              <a:spLocks noChangeArrowheads="1"/>
            </p:cNvSpPr>
            <p:nvPr/>
          </p:nvSpPr>
          <p:spPr bwMode="auto">
            <a:xfrm>
              <a:off x="4293" y="2073"/>
              <a:ext cx="283" cy="2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3074" name="Line 68"/>
            <p:cNvSpPr>
              <a:spLocks noChangeShapeType="1"/>
            </p:cNvSpPr>
            <p:nvPr/>
          </p:nvSpPr>
          <p:spPr bwMode="auto">
            <a:xfrm>
              <a:off x="4576" y="1222"/>
              <a:ext cx="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5" name="Line 69"/>
            <p:cNvSpPr>
              <a:spLocks noChangeShapeType="1"/>
            </p:cNvSpPr>
            <p:nvPr/>
          </p:nvSpPr>
          <p:spPr bwMode="auto">
            <a:xfrm>
              <a:off x="3442" y="1364"/>
              <a:ext cx="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6" name="Line 70"/>
            <p:cNvSpPr>
              <a:spLocks noChangeShapeType="1"/>
            </p:cNvSpPr>
            <p:nvPr/>
          </p:nvSpPr>
          <p:spPr bwMode="auto">
            <a:xfrm>
              <a:off x="3584" y="2214"/>
              <a:ext cx="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7" name="Line 71"/>
            <p:cNvSpPr>
              <a:spLocks noChangeShapeType="1"/>
            </p:cNvSpPr>
            <p:nvPr/>
          </p:nvSpPr>
          <p:spPr bwMode="auto">
            <a:xfrm flipV="1">
              <a:off x="4576" y="1364"/>
              <a:ext cx="779" cy="7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8" name="Text Box 72"/>
            <p:cNvSpPr txBox="1">
              <a:spLocks noChangeArrowheads="1"/>
            </p:cNvSpPr>
            <p:nvPr/>
          </p:nvSpPr>
          <p:spPr bwMode="auto">
            <a:xfrm>
              <a:off x="4738" y="1008"/>
              <a:ext cx="2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43079" name="Text Box 73"/>
            <p:cNvSpPr txBox="1">
              <a:spLocks noChangeArrowheads="1"/>
            </p:cNvSpPr>
            <p:nvPr/>
          </p:nvSpPr>
          <p:spPr bwMode="auto">
            <a:xfrm>
              <a:off x="5022" y="1611"/>
              <a:ext cx="26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43080" name="Text Box 74"/>
            <p:cNvSpPr txBox="1">
              <a:spLocks noChangeArrowheads="1"/>
            </p:cNvSpPr>
            <p:nvPr/>
          </p:nvSpPr>
          <p:spPr bwMode="auto">
            <a:xfrm>
              <a:off x="3720" y="93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3081" name="Text Box 75"/>
            <p:cNvSpPr txBox="1">
              <a:spLocks noChangeArrowheads="1"/>
            </p:cNvSpPr>
            <p:nvPr/>
          </p:nvSpPr>
          <p:spPr bwMode="auto">
            <a:xfrm>
              <a:off x="3484" y="1547"/>
              <a:ext cx="17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3082" name="Text Box 76"/>
            <p:cNvSpPr txBox="1">
              <a:spLocks noChangeArrowheads="1"/>
            </p:cNvSpPr>
            <p:nvPr/>
          </p:nvSpPr>
          <p:spPr bwMode="auto">
            <a:xfrm>
              <a:off x="3763" y="1972"/>
              <a:ext cx="18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4" name="Group 77"/>
            <p:cNvGrpSpPr>
              <a:grpSpLocks/>
            </p:cNvGrpSpPr>
            <p:nvPr/>
          </p:nvGrpSpPr>
          <p:grpSpPr bwMode="auto">
            <a:xfrm>
              <a:off x="2592" y="912"/>
              <a:ext cx="709" cy="297"/>
              <a:chOff x="384" y="3381"/>
              <a:chExt cx="480" cy="201"/>
            </a:xfrm>
          </p:grpSpPr>
          <p:sp>
            <p:nvSpPr>
              <p:cNvPr id="43087" name="Line 78"/>
              <p:cNvSpPr>
                <a:spLocks noChangeShapeType="1"/>
              </p:cNvSpPr>
              <p:nvPr/>
            </p:nvSpPr>
            <p:spPr bwMode="auto">
              <a:xfrm>
                <a:off x="384" y="358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3088" name="Text Box 79"/>
              <p:cNvSpPr txBox="1">
                <a:spLocks noChangeArrowheads="1"/>
              </p:cNvSpPr>
              <p:nvPr/>
            </p:nvSpPr>
            <p:spPr bwMode="auto">
              <a:xfrm>
                <a:off x="431" y="3381"/>
                <a:ext cx="268" cy="15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/>
                  <a:t>start</a:t>
                </a:r>
              </a:p>
            </p:txBody>
          </p:sp>
        </p:grpSp>
        <p:sp>
          <p:nvSpPr>
            <p:cNvPr id="43084" name="Oval 80"/>
            <p:cNvSpPr>
              <a:spLocks noChangeArrowheads="1"/>
            </p:cNvSpPr>
            <p:nvPr/>
          </p:nvSpPr>
          <p:spPr bwMode="auto">
            <a:xfrm>
              <a:off x="5313" y="1107"/>
              <a:ext cx="228" cy="2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43085" name="Oval 81"/>
            <p:cNvSpPr>
              <a:spLocks noChangeArrowheads="1"/>
            </p:cNvSpPr>
            <p:nvPr/>
          </p:nvSpPr>
          <p:spPr bwMode="auto">
            <a:xfrm>
              <a:off x="4320" y="1110"/>
              <a:ext cx="228" cy="2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43086" name="Oval 82"/>
            <p:cNvSpPr>
              <a:spLocks noChangeArrowheads="1"/>
            </p:cNvSpPr>
            <p:nvPr/>
          </p:nvSpPr>
          <p:spPr bwMode="auto">
            <a:xfrm>
              <a:off x="3327" y="2105"/>
              <a:ext cx="228" cy="2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3: Subset Construction</a:t>
            </a:r>
          </a:p>
        </p:txBody>
      </p:sp>
      <p:sp>
        <p:nvSpPr>
          <p:cNvPr id="45059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3443288" y="3443288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1838325" y="2805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1768475" y="4324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2905125" y="3033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3048000" y="396240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 flipH="1" flipV="1">
            <a:off x="1600200" y="32766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1889125" y="34099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5080" name="Oval 24"/>
          <p:cNvSpPr>
            <a:spLocks noChangeArrowheads="1"/>
          </p:cNvSpPr>
          <p:nvPr/>
        </p:nvSpPr>
        <p:spPr bwMode="auto">
          <a:xfrm>
            <a:off x="3476625" y="347662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5081" name="Line 25"/>
          <p:cNvSpPr>
            <a:spLocks noChangeShapeType="1"/>
          </p:cNvSpPr>
          <p:nvPr/>
        </p:nvSpPr>
        <p:spPr bwMode="auto">
          <a:xfrm>
            <a:off x="7620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746125" y="2779713"/>
            <a:ext cx="628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3: Subset Construction</a:t>
            </a:r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3443288" y="3462338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1838325" y="2805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1768475" y="4324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2905125" y="3033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3048000" y="396240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7124" name="Oval 20"/>
          <p:cNvSpPr>
            <a:spLocks noChangeArrowheads="1"/>
          </p:cNvSpPr>
          <p:nvPr/>
        </p:nvSpPr>
        <p:spPr bwMode="auto">
          <a:xfrm>
            <a:off x="518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7125" name="Oval 21"/>
          <p:cNvSpPr>
            <a:spLocks noChangeArrowheads="1"/>
          </p:cNvSpPr>
          <p:nvPr/>
        </p:nvSpPr>
        <p:spPr bwMode="auto">
          <a:xfrm>
            <a:off x="6781800" y="2971800"/>
            <a:ext cx="484188" cy="484188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1,3,4</a:t>
            </a:r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>
            <a:off x="5486400" y="3124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Oval 23"/>
          <p:cNvSpPr>
            <a:spLocks noChangeArrowheads="1"/>
          </p:cNvSpPr>
          <p:nvPr/>
        </p:nvSpPr>
        <p:spPr bwMode="auto">
          <a:xfrm>
            <a:off x="5181600" y="38862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7128" name="Oval 24"/>
          <p:cNvSpPr>
            <a:spLocks noChangeArrowheads="1"/>
          </p:cNvSpPr>
          <p:nvPr/>
        </p:nvSpPr>
        <p:spPr bwMode="auto">
          <a:xfrm>
            <a:off x="5181600" y="4876800"/>
            <a:ext cx="484188" cy="48418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1,4,5</a:t>
            </a:r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5334000" y="3276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 flipH="1">
            <a:off x="5486400" y="32004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5775325" y="28051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5089525" y="33385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6156325" y="34734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34" name="Text Box 3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47135" name="Text Box 31"/>
          <p:cNvSpPr txBox="1">
            <a:spLocks noChangeArrowheads="1"/>
          </p:cNvSpPr>
          <p:nvPr/>
        </p:nvSpPr>
        <p:spPr bwMode="auto">
          <a:xfrm>
            <a:off x="50895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DFA</a:t>
            </a:r>
          </a:p>
        </p:txBody>
      </p:sp>
      <p:sp>
        <p:nvSpPr>
          <p:cNvPr id="47136" name="Text Box 32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7137" name="Line 33"/>
          <p:cNvSpPr>
            <a:spLocks noChangeShapeType="1"/>
          </p:cNvSpPr>
          <p:nvPr/>
        </p:nvSpPr>
        <p:spPr bwMode="auto">
          <a:xfrm flipH="1" flipV="1">
            <a:off x="1600200" y="32766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1889125" y="34099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7139" name="Oval 35"/>
          <p:cNvSpPr>
            <a:spLocks noChangeArrowheads="1"/>
          </p:cNvSpPr>
          <p:nvPr/>
        </p:nvSpPr>
        <p:spPr bwMode="auto">
          <a:xfrm>
            <a:off x="6781800" y="4114800"/>
            <a:ext cx="593725" cy="59372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1,3,</a:t>
            </a:r>
          </a:p>
          <a:p>
            <a:pPr algn="ctr" eaLnBrk="1" hangingPunct="1"/>
            <a:r>
              <a:rPr lang="en-US" sz="1600">
                <a:latin typeface="Times New Roman" pitchFamily="18" charset="0"/>
              </a:rPr>
              <a:t>4,5</a:t>
            </a:r>
          </a:p>
        </p:txBody>
      </p:sp>
      <p:sp>
        <p:nvSpPr>
          <p:cNvPr id="47140" name="Line 36"/>
          <p:cNvSpPr>
            <a:spLocks noChangeShapeType="1"/>
          </p:cNvSpPr>
          <p:nvPr/>
        </p:nvSpPr>
        <p:spPr bwMode="auto">
          <a:xfrm>
            <a:off x="70104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1" name="Line 37"/>
          <p:cNvSpPr>
            <a:spLocks noChangeShapeType="1"/>
          </p:cNvSpPr>
          <p:nvPr/>
        </p:nvSpPr>
        <p:spPr bwMode="auto">
          <a:xfrm flipH="1" flipV="1">
            <a:off x="5486400" y="41148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2" name="Line 38"/>
          <p:cNvSpPr>
            <a:spLocks noChangeShapeType="1"/>
          </p:cNvSpPr>
          <p:nvPr/>
        </p:nvSpPr>
        <p:spPr bwMode="auto">
          <a:xfrm flipV="1">
            <a:off x="5638800" y="44958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143" name="AutoShape 39"/>
          <p:cNvCxnSpPr>
            <a:cxnSpLocks noChangeShapeType="1"/>
            <a:stCxn id="47139" idx="7"/>
            <a:endCxn id="47139" idx="6"/>
          </p:cNvCxnSpPr>
          <p:nvPr/>
        </p:nvCxnSpPr>
        <p:spPr bwMode="auto">
          <a:xfrm rot="5400000" flipV="1">
            <a:off x="7227094" y="4263232"/>
            <a:ext cx="209550" cy="87312"/>
          </a:xfrm>
          <a:prstGeom prst="curvedConnector4">
            <a:avLst>
              <a:gd name="adj1" fmla="val -150759"/>
              <a:gd name="adj2" fmla="val 3618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44" name="Text Box 40"/>
          <p:cNvSpPr txBox="1">
            <a:spLocks noChangeArrowheads="1"/>
          </p:cNvSpPr>
          <p:nvPr/>
        </p:nvSpPr>
        <p:spPr bwMode="auto">
          <a:xfrm>
            <a:off x="6994525" y="35671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7145" name="Text Box 41"/>
          <p:cNvSpPr txBox="1">
            <a:spLocks noChangeArrowheads="1"/>
          </p:cNvSpPr>
          <p:nvPr/>
        </p:nvSpPr>
        <p:spPr bwMode="auto">
          <a:xfrm>
            <a:off x="7527925" y="3871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7146" name="Text Box 42"/>
          <p:cNvSpPr txBox="1">
            <a:spLocks noChangeArrowheads="1"/>
          </p:cNvSpPr>
          <p:nvPr/>
        </p:nvSpPr>
        <p:spPr bwMode="auto">
          <a:xfrm>
            <a:off x="5927725" y="45577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7147" name="Text Box 43"/>
          <p:cNvSpPr txBox="1">
            <a:spLocks noChangeArrowheads="1"/>
          </p:cNvSpPr>
          <p:nvPr/>
        </p:nvSpPr>
        <p:spPr bwMode="auto">
          <a:xfrm>
            <a:off x="5851525" y="38719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48" name="Text Box 44"/>
          <p:cNvSpPr txBox="1">
            <a:spLocks noChangeArrowheads="1"/>
          </p:cNvSpPr>
          <p:nvPr/>
        </p:nvSpPr>
        <p:spPr bwMode="auto">
          <a:xfrm>
            <a:off x="4800600" y="43878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49" name="Text Box 45"/>
          <p:cNvSpPr txBox="1">
            <a:spLocks noChangeArrowheads="1"/>
          </p:cNvSpPr>
          <p:nvPr/>
        </p:nvSpPr>
        <p:spPr bwMode="auto">
          <a:xfrm>
            <a:off x="5438775" y="43116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50" name="Text Box 46"/>
          <p:cNvSpPr txBox="1">
            <a:spLocks noChangeArrowheads="1"/>
          </p:cNvSpPr>
          <p:nvPr/>
        </p:nvSpPr>
        <p:spPr bwMode="auto">
          <a:xfrm>
            <a:off x="6003925" y="52435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7151" name="Oval 47"/>
          <p:cNvSpPr>
            <a:spLocks noChangeArrowheads="1"/>
          </p:cNvSpPr>
          <p:nvPr/>
        </p:nvSpPr>
        <p:spPr bwMode="auto">
          <a:xfrm>
            <a:off x="5148263" y="4841875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7152" name="Oval 48"/>
          <p:cNvSpPr>
            <a:spLocks noChangeArrowheads="1"/>
          </p:cNvSpPr>
          <p:nvPr/>
        </p:nvSpPr>
        <p:spPr bwMode="auto">
          <a:xfrm>
            <a:off x="6810375" y="4148138"/>
            <a:ext cx="520700" cy="520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7153" name="Freeform 49"/>
          <p:cNvSpPr>
            <a:spLocks/>
          </p:cNvSpPr>
          <p:nvPr/>
        </p:nvSpPr>
        <p:spPr bwMode="auto">
          <a:xfrm>
            <a:off x="5029200" y="4191000"/>
            <a:ext cx="276225" cy="685800"/>
          </a:xfrm>
          <a:custGeom>
            <a:avLst/>
            <a:gdLst>
              <a:gd name="T0" fmla="*/ 276225 w 96"/>
              <a:gd name="T1" fmla="*/ 0 h 432"/>
              <a:gd name="T2" fmla="*/ 0 w 96"/>
              <a:gd name="T3" fmla="*/ 381000 h 432"/>
              <a:gd name="T4" fmla="*/ 276225 w 96"/>
              <a:gd name="T5" fmla="*/ 685800 h 432"/>
              <a:gd name="T6" fmla="*/ 0 60000 65536"/>
              <a:gd name="T7" fmla="*/ 0 60000 65536"/>
              <a:gd name="T8" fmla="*/ 0 60000 65536"/>
              <a:gd name="T9" fmla="*/ 0 w 96"/>
              <a:gd name="T10" fmla="*/ 0 h 432"/>
              <a:gd name="T11" fmla="*/ 96 w 9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432">
                <a:moveTo>
                  <a:pt x="96" y="0"/>
                </a:moveTo>
                <a:cubicBezTo>
                  <a:pt x="48" y="84"/>
                  <a:pt x="0" y="168"/>
                  <a:pt x="0" y="240"/>
                </a:cubicBezTo>
                <a:cubicBezTo>
                  <a:pt x="0" y="312"/>
                  <a:pt x="48" y="372"/>
                  <a:pt x="9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7154" name="Freeform 50"/>
          <p:cNvSpPr>
            <a:spLocks/>
          </p:cNvSpPr>
          <p:nvPr/>
        </p:nvSpPr>
        <p:spPr bwMode="auto">
          <a:xfrm flipH="1">
            <a:off x="5434013" y="4162425"/>
            <a:ext cx="276225" cy="685800"/>
          </a:xfrm>
          <a:custGeom>
            <a:avLst/>
            <a:gdLst>
              <a:gd name="T0" fmla="*/ 276225 w 96"/>
              <a:gd name="T1" fmla="*/ 0 h 432"/>
              <a:gd name="T2" fmla="*/ 0 w 96"/>
              <a:gd name="T3" fmla="*/ 381000 h 432"/>
              <a:gd name="T4" fmla="*/ 276225 w 96"/>
              <a:gd name="T5" fmla="*/ 685800 h 432"/>
              <a:gd name="T6" fmla="*/ 0 60000 65536"/>
              <a:gd name="T7" fmla="*/ 0 60000 65536"/>
              <a:gd name="T8" fmla="*/ 0 60000 65536"/>
              <a:gd name="T9" fmla="*/ 0 w 96"/>
              <a:gd name="T10" fmla="*/ 0 h 432"/>
              <a:gd name="T11" fmla="*/ 96 w 9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432">
                <a:moveTo>
                  <a:pt x="96" y="0"/>
                </a:moveTo>
                <a:cubicBezTo>
                  <a:pt x="48" y="84"/>
                  <a:pt x="0" y="168"/>
                  <a:pt x="0" y="240"/>
                </a:cubicBezTo>
                <a:cubicBezTo>
                  <a:pt x="0" y="312"/>
                  <a:pt x="48" y="372"/>
                  <a:pt x="9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7155" name="Line 51"/>
          <p:cNvSpPr>
            <a:spLocks noChangeShapeType="1"/>
          </p:cNvSpPr>
          <p:nvPr/>
        </p:nvSpPr>
        <p:spPr bwMode="auto">
          <a:xfrm>
            <a:off x="7620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7156" name="Text Box 52"/>
          <p:cNvSpPr txBox="1">
            <a:spLocks noChangeArrowheads="1"/>
          </p:cNvSpPr>
          <p:nvPr/>
        </p:nvSpPr>
        <p:spPr bwMode="auto">
          <a:xfrm>
            <a:off x="746125" y="2779713"/>
            <a:ext cx="628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start</a:t>
            </a:r>
          </a:p>
        </p:txBody>
      </p:sp>
      <p:sp>
        <p:nvSpPr>
          <p:cNvPr id="47157" name="Line 53"/>
          <p:cNvSpPr>
            <a:spLocks noChangeShapeType="1"/>
          </p:cNvSpPr>
          <p:nvPr/>
        </p:nvSpPr>
        <p:spPr bwMode="auto">
          <a:xfrm>
            <a:off x="4568825" y="31353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7158" name="Text Box 54"/>
          <p:cNvSpPr txBox="1">
            <a:spLocks noChangeArrowheads="1"/>
          </p:cNvSpPr>
          <p:nvPr/>
        </p:nvSpPr>
        <p:spPr bwMode="auto">
          <a:xfrm>
            <a:off x="4552950" y="2790825"/>
            <a:ext cx="628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start</a:t>
            </a:r>
          </a:p>
        </p:txBody>
      </p:sp>
      <p:sp>
        <p:nvSpPr>
          <p:cNvPr id="47159" name="Oval 55"/>
          <p:cNvSpPr>
            <a:spLocks noChangeArrowheads="1"/>
          </p:cNvSpPr>
          <p:nvPr/>
        </p:nvSpPr>
        <p:spPr bwMode="auto">
          <a:xfrm>
            <a:off x="3476625" y="3490913"/>
            <a:ext cx="246063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28600"/>
            <a:ext cx="8174037" cy="554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 smtClean="0"/>
              <a:t>Converting Regular Expressions to NFAs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000" smtClean="0"/>
              <a:t>If P and Q are regular expressions with NFAs</a:t>
            </a:r>
            <a:r>
              <a:rPr lang="en-US" sz="2000" smtClean="0">
                <a:latin typeface="Symbol" pitchFamily="18" charset="2"/>
              </a:rPr>
              <a:t> </a:t>
            </a:r>
            <a:r>
              <a:rPr lang="en-US" sz="2000" smtClean="0"/>
              <a:t>N</a:t>
            </a:r>
            <a:r>
              <a:rPr lang="en-US" sz="2000" baseline="-25000" smtClean="0"/>
              <a:t>p</a:t>
            </a:r>
            <a:r>
              <a:rPr lang="en-US" sz="2000" smtClean="0"/>
              <a:t>, N</a:t>
            </a:r>
            <a:r>
              <a:rPr lang="en-US" sz="2000" baseline="-25000" smtClean="0"/>
              <a:t>q</a:t>
            </a:r>
            <a:r>
              <a:rPr lang="en-US" sz="2000" smtClean="0"/>
              <a:t>:</a:t>
            </a:r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r>
              <a:rPr lang="en-US" sz="2000" smtClean="0"/>
              <a:t>P | Q (union)</a:t>
            </a:r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r>
              <a:rPr lang="en-US" sz="2000" smtClean="0"/>
              <a:t>PQ (concatenation)</a:t>
            </a:r>
          </a:p>
          <a:p>
            <a:pPr marL="990600" lvl="1" indent="-533400" eaLnBrk="1" hangingPunct="1">
              <a:buFontTx/>
              <a:buNone/>
            </a:pPr>
            <a:endParaRPr lang="en-US" sz="18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2438400"/>
            <a:ext cx="4343400" cy="1254125"/>
            <a:chOff x="1104" y="1536"/>
            <a:chExt cx="2736" cy="790"/>
          </a:xfrm>
        </p:grpSpPr>
        <p:sp>
          <p:nvSpPr>
            <p:cNvPr id="6160" name="Oval 5"/>
            <p:cNvSpPr>
              <a:spLocks noChangeArrowheads="1"/>
            </p:cNvSpPr>
            <p:nvPr/>
          </p:nvSpPr>
          <p:spPr bwMode="auto">
            <a:xfrm>
              <a:off x="2304" y="1558"/>
              <a:ext cx="67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1" name="Text Box 6"/>
            <p:cNvSpPr txBox="1">
              <a:spLocks noChangeArrowheads="1"/>
            </p:cNvSpPr>
            <p:nvPr/>
          </p:nvSpPr>
          <p:spPr bwMode="auto">
            <a:xfrm>
              <a:off x="2486" y="1554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  <a:r>
                <a:rPr lang="en-US" sz="2400" baseline="-250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6162" name="Oval 7"/>
            <p:cNvSpPr>
              <a:spLocks noChangeArrowheads="1"/>
            </p:cNvSpPr>
            <p:nvPr/>
          </p:nvSpPr>
          <p:spPr bwMode="auto">
            <a:xfrm>
              <a:off x="2352" y="1990"/>
              <a:ext cx="67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3" name="Text Box 8"/>
            <p:cNvSpPr txBox="1">
              <a:spLocks noChangeArrowheads="1"/>
            </p:cNvSpPr>
            <p:nvPr/>
          </p:nvSpPr>
          <p:spPr bwMode="auto">
            <a:xfrm>
              <a:off x="2514" y="201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  <a:r>
                <a:rPr lang="en-US" sz="2400" baseline="-2500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6164" name="Oval 9"/>
            <p:cNvSpPr>
              <a:spLocks noChangeArrowheads="1"/>
            </p:cNvSpPr>
            <p:nvPr/>
          </p:nvSpPr>
          <p:spPr bwMode="auto">
            <a:xfrm>
              <a:off x="2352" y="165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5" name="Oval 10"/>
            <p:cNvSpPr>
              <a:spLocks noChangeArrowheads="1"/>
            </p:cNvSpPr>
            <p:nvPr/>
          </p:nvSpPr>
          <p:spPr bwMode="auto">
            <a:xfrm>
              <a:off x="2880" y="213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6" name="Oval 11"/>
            <p:cNvSpPr>
              <a:spLocks noChangeArrowheads="1"/>
            </p:cNvSpPr>
            <p:nvPr/>
          </p:nvSpPr>
          <p:spPr bwMode="auto">
            <a:xfrm>
              <a:off x="2400" y="213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7" name="Oval 12"/>
            <p:cNvSpPr>
              <a:spLocks noChangeArrowheads="1"/>
            </p:cNvSpPr>
            <p:nvPr/>
          </p:nvSpPr>
          <p:spPr bwMode="auto">
            <a:xfrm>
              <a:off x="2832" y="165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8" name="Oval 13"/>
            <p:cNvSpPr>
              <a:spLocks noChangeArrowheads="1"/>
            </p:cNvSpPr>
            <p:nvPr/>
          </p:nvSpPr>
          <p:spPr bwMode="auto">
            <a:xfrm>
              <a:off x="1728" y="1798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6169" name="Oval 14"/>
            <p:cNvSpPr>
              <a:spLocks noChangeArrowheads="1"/>
            </p:cNvSpPr>
            <p:nvPr/>
          </p:nvSpPr>
          <p:spPr bwMode="auto">
            <a:xfrm>
              <a:off x="3600" y="179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170" name="Line 15"/>
            <p:cNvSpPr>
              <a:spLocks noChangeShapeType="1"/>
            </p:cNvSpPr>
            <p:nvPr/>
          </p:nvSpPr>
          <p:spPr bwMode="auto">
            <a:xfrm flipV="1">
              <a:off x="1968" y="1750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Line 16"/>
            <p:cNvSpPr>
              <a:spLocks noChangeShapeType="1"/>
            </p:cNvSpPr>
            <p:nvPr/>
          </p:nvSpPr>
          <p:spPr bwMode="auto">
            <a:xfrm>
              <a:off x="1957" y="1993"/>
              <a:ext cx="443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Line 17"/>
            <p:cNvSpPr>
              <a:spLocks noChangeShapeType="1"/>
            </p:cNvSpPr>
            <p:nvPr/>
          </p:nvSpPr>
          <p:spPr bwMode="auto">
            <a:xfrm flipV="1">
              <a:off x="2971" y="1968"/>
              <a:ext cx="629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Line 18"/>
            <p:cNvSpPr>
              <a:spLocks noChangeShapeType="1"/>
            </p:cNvSpPr>
            <p:nvPr/>
          </p:nvSpPr>
          <p:spPr bwMode="auto">
            <a:xfrm>
              <a:off x="2955" y="1719"/>
              <a:ext cx="64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Text Box 19"/>
            <p:cNvSpPr txBox="1">
              <a:spLocks noChangeArrowheads="1"/>
            </p:cNvSpPr>
            <p:nvPr/>
          </p:nvSpPr>
          <p:spPr bwMode="auto">
            <a:xfrm>
              <a:off x="2006" y="1580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  <a:sym typeface="Symbol" pitchFamily="18" charset="2"/>
                </a:rPr>
                <a:t></a:t>
              </a:r>
            </a:p>
          </p:txBody>
        </p:sp>
        <p:sp>
          <p:nvSpPr>
            <p:cNvPr id="6175" name="Text Box 20"/>
            <p:cNvSpPr txBox="1">
              <a:spLocks noChangeArrowheads="1"/>
            </p:cNvSpPr>
            <p:nvPr/>
          </p:nvSpPr>
          <p:spPr bwMode="auto">
            <a:xfrm>
              <a:off x="2064" y="203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6176" name="Text Box 21"/>
            <p:cNvSpPr txBox="1">
              <a:spLocks noChangeArrowheads="1"/>
            </p:cNvSpPr>
            <p:nvPr/>
          </p:nvSpPr>
          <p:spPr bwMode="auto">
            <a:xfrm>
              <a:off x="3216" y="203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6177" name="Text Box 22"/>
            <p:cNvSpPr txBox="1">
              <a:spLocks noChangeArrowheads="1"/>
            </p:cNvSpPr>
            <p:nvPr/>
          </p:nvSpPr>
          <p:spPr bwMode="auto">
            <a:xfrm>
              <a:off x="3168" y="153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6178" name="Line 23"/>
            <p:cNvSpPr>
              <a:spLocks noChangeShapeType="1"/>
            </p:cNvSpPr>
            <p:nvPr/>
          </p:nvSpPr>
          <p:spPr bwMode="auto">
            <a:xfrm>
              <a:off x="1104" y="192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79" name="Text Box 24"/>
            <p:cNvSpPr txBox="1">
              <a:spLocks noChangeArrowheads="1"/>
            </p:cNvSpPr>
            <p:nvPr/>
          </p:nvSpPr>
          <p:spPr bwMode="auto">
            <a:xfrm>
              <a:off x="1161" y="1681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6180" name="Oval 25"/>
            <p:cNvSpPr>
              <a:spLocks noChangeArrowheads="1"/>
            </p:cNvSpPr>
            <p:nvPr/>
          </p:nvSpPr>
          <p:spPr bwMode="auto">
            <a:xfrm>
              <a:off x="3618" y="1821"/>
              <a:ext cx="202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947863" y="5014913"/>
            <a:ext cx="3995737" cy="758825"/>
            <a:chOff x="1227" y="3159"/>
            <a:chExt cx="2517" cy="478"/>
          </a:xfrm>
        </p:grpSpPr>
        <p:sp>
          <p:nvSpPr>
            <p:cNvPr id="6150" name="Oval 27"/>
            <p:cNvSpPr>
              <a:spLocks noChangeArrowheads="1"/>
            </p:cNvSpPr>
            <p:nvPr/>
          </p:nvSpPr>
          <p:spPr bwMode="auto">
            <a:xfrm>
              <a:off x="1776" y="3168"/>
              <a:ext cx="1200" cy="4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51" name="Text Box 28"/>
            <p:cNvSpPr txBox="1">
              <a:spLocks noChangeArrowheads="1"/>
            </p:cNvSpPr>
            <p:nvPr/>
          </p:nvSpPr>
          <p:spPr bwMode="auto">
            <a:xfrm>
              <a:off x="3041" y="321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  <a:r>
                <a:rPr lang="en-US" sz="2400" baseline="-2500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6152" name="Text Box 29"/>
            <p:cNvSpPr txBox="1">
              <a:spLocks noChangeArrowheads="1"/>
            </p:cNvSpPr>
            <p:nvPr/>
          </p:nvSpPr>
          <p:spPr bwMode="auto">
            <a:xfrm>
              <a:off x="2208" y="321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  <a:r>
                <a:rPr lang="en-US" sz="2400" baseline="-250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6153" name="Oval 30"/>
            <p:cNvSpPr>
              <a:spLocks noChangeArrowheads="1"/>
            </p:cNvSpPr>
            <p:nvPr/>
          </p:nvSpPr>
          <p:spPr bwMode="auto">
            <a:xfrm>
              <a:off x="2640" y="32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54" name="Oval 31"/>
            <p:cNvSpPr>
              <a:spLocks noChangeArrowheads="1"/>
            </p:cNvSpPr>
            <p:nvPr/>
          </p:nvSpPr>
          <p:spPr bwMode="auto">
            <a:xfrm>
              <a:off x="2544" y="3159"/>
              <a:ext cx="1200" cy="4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55" name="Oval 32"/>
            <p:cNvSpPr>
              <a:spLocks noChangeArrowheads="1"/>
            </p:cNvSpPr>
            <p:nvPr/>
          </p:nvSpPr>
          <p:spPr bwMode="auto">
            <a:xfrm>
              <a:off x="1845" y="3282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6156" name="Oval 33"/>
            <p:cNvSpPr>
              <a:spLocks noChangeArrowheads="1"/>
            </p:cNvSpPr>
            <p:nvPr/>
          </p:nvSpPr>
          <p:spPr bwMode="auto">
            <a:xfrm>
              <a:off x="3426" y="32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157" name="Oval 34"/>
            <p:cNvSpPr>
              <a:spLocks noChangeArrowheads="1"/>
            </p:cNvSpPr>
            <p:nvPr/>
          </p:nvSpPr>
          <p:spPr bwMode="auto">
            <a:xfrm>
              <a:off x="3444" y="3287"/>
              <a:ext cx="202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58" name="Line 35"/>
            <p:cNvSpPr>
              <a:spLocks noChangeShapeType="1"/>
            </p:cNvSpPr>
            <p:nvPr/>
          </p:nvSpPr>
          <p:spPr bwMode="auto">
            <a:xfrm>
              <a:off x="1227" y="340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59" name="Text Box 36"/>
            <p:cNvSpPr txBox="1">
              <a:spLocks noChangeArrowheads="1"/>
            </p:cNvSpPr>
            <p:nvPr/>
          </p:nvSpPr>
          <p:spPr bwMode="auto">
            <a:xfrm>
              <a:off x="1284" y="3167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4: Subset Construction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1844675" y="2800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17621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1158875" y="34861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5715000" y="2971800"/>
            <a:ext cx="484188" cy="48418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1,2,4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50895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DFA</a:t>
            </a: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6003925" y="52435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cxnSp>
        <p:nvCxnSpPr>
          <p:cNvPr id="49170" name="AutoShape 18"/>
          <p:cNvCxnSpPr>
            <a:cxnSpLocks noChangeShapeType="1"/>
            <a:stCxn id="49158" idx="1"/>
            <a:endCxn id="49158" idx="2"/>
          </p:cNvCxnSpPr>
          <p:nvPr/>
        </p:nvCxnSpPr>
        <p:spPr bwMode="auto">
          <a:xfrm rot="-5400000" flipH="1" flipV="1">
            <a:off x="1339850" y="4267200"/>
            <a:ext cx="107950" cy="44450"/>
          </a:xfrm>
          <a:prstGeom prst="curvedConnector4">
            <a:avLst>
              <a:gd name="adj1" fmla="val -252940"/>
              <a:gd name="adj2" fmla="val 61428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898525" y="41005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>
            <a:off x="2743200" y="3124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73" name="AutoShape 21"/>
          <p:cNvCxnSpPr>
            <a:cxnSpLocks noChangeShapeType="1"/>
          </p:cNvCxnSpPr>
          <p:nvPr/>
        </p:nvCxnSpPr>
        <p:spPr bwMode="auto">
          <a:xfrm rot="-5400000" flipH="1" flipV="1">
            <a:off x="3580606" y="2909094"/>
            <a:ext cx="1588" cy="215900"/>
          </a:xfrm>
          <a:prstGeom prst="curvedConnector3">
            <a:avLst>
              <a:gd name="adj1" fmla="val -172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3260725" y="2652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2803525" y="30337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9176" name="Oval 24"/>
          <p:cNvSpPr>
            <a:spLocks noChangeArrowheads="1"/>
          </p:cNvSpPr>
          <p:nvPr/>
        </p:nvSpPr>
        <p:spPr bwMode="auto">
          <a:xfrm>
            <a:off x="4876800" y="30480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 flipH="1">
            <a:off x="51816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Oval 26"/>
          <p:cNvSpPr>
            <a:spLocks noChangeArrowheads="1"/>
          </p:cNvSpPr>
          <p:nvPr/>
        </p:nvSpPr>
        <p:spPr bwMode="auto">
          <a:xfrm>
            <a:off x="5791200" y="3962400"/>
            <a:ext cx="393700" cy="3937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3,4</a:t>
            </a:r>
          </a:p>
        </p:txBody>
      </p:sp>
      <p:sp>
        <p:nvSpPr>
          <p:cNvPr id="49179" name="Oval 27"/>
          <p:cNvSpPr>
            <a:spLocks noChangeArrowheads="1"/>
          </p:cNvSpPr>
          <p:nvPr/>
        </p:nvSpPr>
        <p:spPr bwMode="auto">
          <a:xfrm>
            <a:off x="6934200" y="3962400"/>
            <a:ext cx="393700" cy="3937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3,5</a:t>
            </a:r>
          </a:p>
        </p:txBody>
      </p:sp>
      <p:sp>
        <p:nvSpPr>
          <p:cNvPr id="49180" name="Oval 28"/>
          <p:cNvSpPr>
            <a:spLocks noChangeArrowheads="1"/>
          </p:cNvSpPr>
          <p:nvPr/>
        </p:nvSpPr>
        <p:spPr bwMode="auto">
          <a:xfrm>
            <a:off x="5867400" y="50292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9181" name="Line 29"/>
          <p:cNvSpPr>
            <a:spLocks noChangeShapeType="1"/>
          </p:cNvSpPr>
          <p:nvPr/>
        </p:nvSpPr>
        <p:spPr bwMode="auto">
          <a:xfrm>
            <a:off x="59436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2" name="Line 30"/>
          <p:cNvSpPr>
            <a:spLocks noChangeShapeType="1"/>
          </p:cNvSpPr>
          <p:nvPr/>
        </p:nvSpPr>
        <p:spPr bwMode="auto">
          <a:xfrm>
            <a:off x="6172200" y="4114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3" name="Line 31"/>
          <p:cNvSpPr>
            <a:spLocks noChangeShapeType="1"/>
          </p:cNvSpPr>
          <p:nvPr/>
        </p:nvSpPr>
        <p:spPr bwMode="auto">
          <a:xfrm>
            <a:off x="60198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4" name="Line 32"/>
          <p:cNvSpPr>
            <a:spLocks noChangeShapeType="1"/>
          </p:cNvSpPr>
          <p:nvPr/>
        </p:nvSpPr>
        <p:spPr bwMode="auto">
          <a:xfrm flipH="1" flipV="1">
            <a:off x="5029200" y="3352800"/>
            <a:ext cx="838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5" name="Oval 33"/>
          <p:cNvSpPr>
            <a:spLocks noChangeArrowheads="1"/>
          </p:cNvSpPr>
          <p:nvPr/>
        </p:nvSpPr>
        <p:spPr bwMode="auto">
          <a:xfrm>
            <a:off x="3429000" y="29718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9186" name="Oval 34"/>
          <p:cNvSpPr>
            <a:spLocks noChangeArrowheads="1"/>
          </p:cNvSpPr>
          <p:nvPr/>
        </p:nvSpPr>
        <p:spPr bwMode="auto">
          <a:xfrm>
            <a:off x="7848600" y="39624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9187" name="Line 35"/>
          <p:cNvSpPr>
            <a:spLocks noChangeShapeType="1"/>
          </p:cNvSpPr>
          <p:nvPr/>
        </p:nvSpPr>
        <p:spPr bwMode="auto">
          <a:xfrm>
            <a:off x="7315200" y="4114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88" name="AutoShape 36"/>
          <p:cNvCxnSpPr>
            <a:cxnSpLocks noChangeShapeType="1"/>
            <a:stCxn id="49180" idx="4"/>
            <a:endCxn id="49180" idx="6"/>
          </p:cNvCxnSpPr>
          <p:nvPr/>
        </p:nvCxnSpPr>
        <p:spPr bwMode="auto">
          <a:xfrm rot="5400000" flipH="1" flipV="1">
            <a:off x="6019800" y="5181600"/>
            <a:ext cx="152400" cy="152400"/>
          </a:xfrm>
          <a:prstGeom prst="curvedConnector4">
            <a:avLst>
              <a:gd name="adj1" fmla="val -150000"/>
              <a:gd name="adj2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189" name="AutoShape 37"/>
          <p:cNvCxnSpPr>
            <a:cxnSpLocks noChangeShapeType="1"/>
            <a:stCxn id="49186" idx="3"/>
            <a:endCxn id="49186" idx="5"/>
          </p:cNvCxnSpPr>
          <p:nvPr/>
        </p:nvCxnSpPr>
        <p:spPr bwMode="auto">
          <a:xfrm rot="16200000" flipH="1">
            <a:off x="8000206" y="4115594"/>
            <a:ext cx="1588" cy="215900"/>
          </a:xfrm>
          <a:prstGeom prst="curvedConnector3">
            <a:avLst>
              <a:gd name="adj1" fmla="val 172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9190" name="Text Box 38"/>
          <p:cNvSpPr txBox="1">
            <a:spLocks noChangeArrowheads="1"/>
          </p:cNvSpPr>
          <p:nvPr/>
        </p:nvSpPr>
        <p:spPr bwMode="auto">
          <a:xfrm>
            <a:off x="5318125" y="28813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91" name="Text Box 39"/>
          <p:cNvSpPr txBox="1">
            <a:spLocks noChangeArrowheads="1"/>
          </p:cNvSpPr>
          <p:nvPr/>
        </p:nvSpPr>
        <p:spPr bwMode="auto">
          <a:xfrm>
            <a:off x="5165725" y="40243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92" name="Text Box 40"/>
          <p:cNvSpPr txBox="1">
            <a:spLocks noChangeArrowheads="1"/>
          </p:cNvSpPr>
          <p:nvPr/>
        </p:nvSpPr>
        <p:spPr bwMode="auto">
          <a:xfrm>
            <a:off x="592772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9193" name="Text Box 41"/>
          <p:cNvSpPr txBox="1">
            <a:spLocks noChangeArrowheads="1"/>
          </p:cNvSpPr>
          <p:nvPr/>
        </p:nvSpPr>
        <p:spPr bwMode="auto">
          <a:xfrm>
            <a:off x="6308725" y="3795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94" name="Text Box 42"/>
          <p:cNvSpPr txBox="1">
            <a:spLocks noChangeArrowheads="1"/>
          </p:cNvSpPr>
          <p:nvPr/>
        </p:nvSpPr>
        <p:spPr bwMode="auto">
          <a:xfrm>
            <a:off x="6003925" y="44815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9195" name="Text Box 43"/>
          <p:cNvSpPr txBox="1">
            <a:spLocks noChangeArrowheads="1"/>
          </p:cNvSpPr>
          <p:nvPr/>
        </p:nvSpPr>
        <p:spPr bwMode="auto">
          <a:xfrm>
            <a:off x="7375525" y="3795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96" name="Text Box 44"/>
          <p:cNvSpPr txBox="1">
            <a:spLocks noChangeArrowheads="1"/>
          </p:cNvSpPr>
          <p:nvPr/>
        </p:nvSpPr>
        <p:spPr bwMode="auto">
          <a:xfrm>
            <a:off x="80613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97" name="Text Box 45"/>
          <p:cNvSpPr txBox="1">
            <a:spLocks noChangeArrowheads="1"/>
          </p:cNvSpPr>
          <p:nvPr/>
        </p:nvSpPr>
        <p:spPr bwMode="auto">
          <a:xfrm>
            <a:off x="6384925" y="51673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9198" name="Line 46"/>
          <p:cNvSpPr>
            <a:spLocks noChangeShapeType="1"/>
          </p:cNvSpPr>
          <p:nvPr/>
        </p:nvSpPr>
        <p:spPr bwMode="auto">
          <a:xfrm>
            <a:off x="7620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9199" name="Text Box 47"/>
          <p:cNvSpPr txBox="1">
            <a:spLocks noChangeArrowheads="1"/>
          </p:cNvSpPr>
          <p:nvPr/>
        </p:nvSpPr>
        <p:spPr bwMode="auto">
          <a:xfrm>
            <a:off x="746125" y="2779713"/>
            <a:ext cx="628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start</a:t>
            </a:r>
          </a:p>
        </p:txBody>
      </p:sp>
      <p:sp>
        <p:nvSpPr>
          <p:cNvPr id="49200" name="Line 48"/>
          <p:cNvSpPr>
            <a:spLocks noChangeShapeType="1"/>
          </p:cNvSpPr>
          <p:nvPr/>
        </p:nvSpPr>
        <p:spPr bwMode="auto">
          <a:xfrm>
            <a:off x="6186488" y="32115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9201" name="Text Box 49"/>
          <p:cNvSpPr txBox="1">
            <a:spLocks noChangeArrowheads="1"/>
          </p:cNvSpPr>
          <p:nvPr/>
        </p:nvSpPr>
        <p:spPr bwMode="auto">
          <a:xfrm>
            <a:off x="6229350" y="2867025"/>
            <a:ext cx="628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start</a:t>
            </a:r>
          </a:p>
        </p:txBody>
      </p:sp>
      <p:sp>
        <p:nvSpPr>
          <p:cNvPr id="49202" name="Oval 50"/>
          <p:cNvSpPr>
            <a:spLocks noChangeArrowheads="1"/>
          </p:cNvSpPr>
          <p:nvPr/>
        </p:nvSpPr>
        <p:spPr bwMode="auto">
          <a:xfrm>
            <a:off x="3462338" y="3000375"/>
            <a:ext cx="246062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9203" name="Oval 51"/>
          <p:cNvSpPr>
            <a:spLocks noChangeArrowheads="1"/>
          </p:cNvSpPr>
          <p:nvPr/>
        </p:nvSpPr>
        <p:spPr bwMode="auto">
          <a:xfrm>
            <a:off x="2466975" y="4221163"/>
            <a:ext cx="246063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9204" name="Oval 52"/>
          <p:cNvSpPr>
            <a:spLocks noChangeArrowheads="1"/>
          </p:cNvSpPr>
          <p:nvPr/>
        </p:nvSpPr>
        <p:spPr bwMode="auto">
          <a:xfrm>
            <a:off x="4905375" y="3081338"/>
            <a:ext cx="246063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9205" name="Oval 53"/>
          <p:cNvSpPr>
            <a:spLocks noChangeArrowheads="1"/>
          </p:cNvSpPr>
          <p:nvPr/>
        </p:nvSpPr>
        <p:spPr bwMode="auto">
          <a:xfrm>
            <a:off x="7874000" y="3992563"/>
            <a:ext cx="246063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9206" name="Oval 54"/>
          <p:cNvSpPr>
            <a:spLocks noChangeArrowheads="1"/>
          </p:cNvSpPr>
          <p:nvPr/>
        </p:nvSpPr>
        <p:spPr bwMode="auto">
          <a:xfrm>
            <a:off x="6962775" y="3990975"/>
            <a:ext cx="338138" cy="338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9207" name="Oval 55"/>
          <p:cNvSpPr>
            <a:spLocks noChangeArrowheads="1"/>
          </p:cNvSpPr>
          <p:nvPr/>
        </p:nvSpPr>
        <p:spPr bwMode="auto">
          <a:xfrm>
            <a:off x="5819775" y="3989388"/>
            <a:ext cx="338138" cy="3381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Converting DFAs to REs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smtClean="0"/>
              <a:t>Combine serial links by concatenation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smtClean="0"/>
              <a:t>Combine parallel links by alternation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smtClean="0"/>
              <a:t>Remove self-loops by Kleene closure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smtClean="0"/>
              <a:t>Select a node (other than initial or final) for removal.  Replace it with a set of equivalent links whose path expressions correspond to the in and out links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smtClean="0"/>
              <a:t>Repeat steps 1-4 until the graph consists of a single link between the entry and exit nodes.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"/>
          <p:cNvSpPr>
            <a:spLocks noChangeArrowheads="1"/>
          </p:cNvSpPr>
          <p:nvPr/>
        </p:nvSpPr>
        <p:spPr bwMode="auto">
          <a:xfrm>
            <a:off x="1828800" y="1524000"/>
            <a:ext cx="1676400" cy="9144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1981200" y="1828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2971800" y="1828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2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4114800" y="1828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3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5257800" y="1828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4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6477000" y="1828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5</a:t>
            </a: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4114800" y="2819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6</a:t>
            </a:r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5257800" y="2819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7</a:t>
            </a: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2286000" y="1981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3276600" y="198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4419600" y="198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5562600" y="198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267200" y="2133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4419600" y="2971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410200" y="2133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Freeform 18"/>
          <p:cNvSpPr>
            <a:spLocks/>
          </p:cNvSpPr>
          <p:nvPr/>
        </p:nvSpPr>
        <p:spPr bwMode="auto">
          <a:xfrm>
            <a:off x="2286000" y="1676400"/>
            <a:ext cx="838200" cy="152400"/>
          </a:xfrm>
          <a:custGeom>
            <a:avLst/>
            <a:gdLst>
              <a:gd name="T0" fmla="*/ 0 w 528"/>
              <a:gd name="T1" fmla="*/ 2147483646 h 96"/>
              <a:gd name="T2" fmla="*/ 2147483646 w 528"/>
              <a:gd name="T3" fmla="*/ 0 h 96"/>
              <a:gd name="T4" fmla="*/ 2147483646 w 528"/>
              <a:gd name="T5" fmla="*/ 2147483646 h 96"/>
              <a:gd name="T6" fmla="*/ 0 60000 65536"/>
              <a:gd name="T7" fmla="*/ 0 60000 65536"/>
              <a:gd name="T8" fmla="*/ 0 60000 65536"/>
              <a:gd name="T9" fmla="*/ 0 w 528"/>
              <a:gd name="T10" fmla="*/ 0 h 96"/>
              <a:gd name="T11" fmla="*/ 528 w 52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96">
                <a:moveTo>
                  <a:pt x="0" y="96"/>
                </a:moveTo>
                <a:cubicBezTo>
                  <a:pt x="76" y="48"/>
                  <a:pt x="152" y="0"/>
                  <a:pt x="240" y="0"/>
                </a:cubicBezTo>
                <a:cubicBezTo>
                  <a:pt x="328" y="0"/>
                  <a:pt x="480" y="80"/>
                  <a:pt x="52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Freeform 19"/>
          <p:cNvSpPr>
            <a:spLocks/>
          </p:cNvSpPr>
          <p:nvPr/>
        </p:nvSpPr>
        <p:spPr bwMode="auto">
          <a:xfrm>
            <a:off x="2209800" y="2133600"/>
            <a:ext cx="914400" cy="152400"/>
          </a:xfrm>
          <a:custGeom>
            <a:avLst/>
            <a:gdLst>
              <a:gd name="T0" fmla="*/ 0 w 576"/>
              <a:gd name="T1" fmla="*/ 0 h 96"/>
              <a:gd name="T2" fmla="*/ 2147483646 w 576"/>
              <a:gd name="T3" fmla="*/ 2147483646 h 96"/>
              <a:gd name="T4" fmla="*/ 2147483646 w 576"/>
              <a:gd name="T5" fmla="*/ 0 h 96"/>
              <a:gd name="T6" fmla="*/ 0 60000 65536"/>
              <a:gd name="T7" fmla="*/ 0 60000 65536"/>
              <a:gd name="T8" fmla="*/ 0 60000 65536"/>
              <a:gd name="T9" fmla="*/ 0 w 576"/>
              <a:gd name="T10" fmla="*/ 0 h 96"/>
              <a:gd name="T11" fmla="*/ 576 w 57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96">
                <a:moveTo>
                  <a:pt x="0" y="0"/>
                </a:moveTo>
                <a:cubicBezTo>
                  <a:pt x="120" y="48"/>
                  <a:pt x="240" y="96"/>
                  <a:pt x="336" y="96"/>
                </a:cubicBezTo>
                <a:cubicBezTo>
                  <a:pt x="432" y="96"/>
                  <a:pt x="536" y="16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Freeform 20"/>
          <p:cNvSpPr>
            <a:spLocks/>
          </p:cNvSpPr>
          <p:nvPr/>
        </p:nvSpPr>
        <p:spPr bwMode="auto">
          <a:xfrm>
            <a:off x="4419600" y="2654300"/>
            <a:ext cx="914400" cy="241300"/>
          </a:xfrm>
          <a:custGeom>
            <a:avLst/>
            <a:gdLst>
              <a:gd name="T0" fmla="*/ 2147483646 w 576"/>
              <a:gd name="T1" fmla="*/ 2147483646 h 152"/>
              <a:gd name="T2" fmla="*/ 2147483646 w 576"/>
              <a:gd name="T3" fmla="*/ 2147483646 h 152"/>
              <a:gd name="T4" fmla="*/ 0 w 576"/>
              <a:gd name="T5" fmla="*/ 2147483646 h 152"/>
              <a:gd name="T6" fmla="*/ 0 60000 65536"/>
              <a:gd name="T7" fmla="*/ 0 60000 65536"/>
              <a:gd name="T8" fmla="*/ 0 60000 65536"/>
              <a:gd name="T9" fmla="*/ 0 w 576"/>
              <a:gd name="T10" fmla="*/ 0 h 152"/>
              <a:gd name="T11" fmla="*/ 576 w 576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152">
                <a:moveTo>
                  <a:pt x="576" y="152"/>
                </a:moveTo>
                <a:cubicBezTo>
                  <a:pt x="480" y="84"/>
                  <a:pt x="384" y="16"/>
                  <a:pt x="288" y="8"/>
                </a:cubicBezTo>
                <a:cubicBezTo>
                  <a:pt x="192" y="0"/>
                  <a:pt x="96" y="52"/>
                  <a:pt x="0" y="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1447800" y="16764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2514600" y="1404938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a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2438400" y="16764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b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2514600" y="198120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c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5791200" y="16764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</a:t>
            </a:r>
          </a:p>
        </p:txBody>
      </p:sp>
      <p:sp>
        <p:nvSpPr>
          <p:cNvPr id="14362" name="Oval 26"/>
          <p:cNvSpPr>
            <a:spLocks noChangeArrowheads="1"/>
          </p:cNvSpPr>
          <p:nvPr/>
        </p:nvSpPr>
        <p:spPr bwMode="auto">
          <a:xfrm>
            <a:off x="1066800" y="1828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137160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3413125" y="1662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556125" y="16621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a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3946525" y="23479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5394325" y="2271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b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708525" y="23479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b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708525" y="2728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c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6156325" y="47101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  <p:sp>
        <p:nvSpPr>
          <p:cNvPr id="14371" name="Oval 35"/>
          <p:cNvSpPr>
            <a:spLocks noChangeArrowheads="1"/>
          </p:cNvSpPr>
          <p:nvPr/>
        </p:nvSpPr>
        <p:spPr bwMode="auto">
          <a:xfrm>
            <a:off x="2133600" y="4419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14372" name="Oval 36"/>
          <p:cNvSpPr>
            <a:spLocks noChangeArrowheads="1"/>
          </p:cNvSpPr>
          <p:nvPr/>
        </p:nvSpPr>
        <p:spPr bwMode="auto">
          <a:xfrm>
            <a:off x="3124200" y="4419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2</a:t>
            </a:r>
          </a:p>
        </p:txBody>
      </p:sp>
      <p:sp>
        <p:nvSpPr>
          <p:cNvPr id="14373" name="Oval 37"/>
          <p:cNvSpPr>
            <a:spLocks noChangeArrowheads="1"/>
          </p:cNvSpPr>
          <p:nvPr/>
        </p:nvSpPr>
        <p:spPr bwMode="auto">
          <a:xfrm>
            <a:off x="4267200" y="4419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3</a:t>
            </a:r>
          </a:p>
        </p:txBody>
      </p:sp>
      <p:sp>
        <p:nvSpPr>
          <p:cNvPr id="14374" name="Oval 38"/>
          <p:cNvSpPr>
            <a:spLocks noChangeArrowheads="1"/>
          </p:cNvSpPr>
          <p:nvPr/>
        </p:nvSpPr>
        <p:spPr bwMode="auto">
          <a:xfrm>
            <a:off x="5410200" y="4419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4</a:t>
            </a:r>
          </a:p>
        </p:txBody>
      </p:sp>
      <p:sp>
        <p:nvSpPr>
          <p:cNvPr id="14375" name="Oval 39"/>
          <p:cNvSpPr>
            <a:spLocks noChangeArrowheads="1"/>
          </p:cNvSpPr>
          <p:nvPr/>
        </p:nvSpPr>
        <p:spPr bwMode="auto">
          <a:xfrm>
            <a:off x="66294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5</a:t>
            </a:r>
          </a:p>
        </p:txBody>
      </p:sp>
      <p:sp>
        <p:nvSpPr>
          <p:cNvPr id="14376" name="Oval 40"/>
          <p:cNvSpPr>
            <a:spLocks noChangeArrowheads="1"/>
          </p:cNvSpPr>
          <p:nvPr/>
        </p:nvSpPr>
        <p:spPr bwMode="auto">
          <a:xfrm>
            <a:off x="4267200" y="5410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6</a:t>
            </a:r>
          </a:p>
        </p:txBody>
      </p:sp>
      <p:sp>
        <p:nvSpPr>
          <p:cNvPr id="14377" name="Oval 41"/>
          <p:cNvSpPr>
            <a:spLocks noChangeArrowheads="1"/>
          </p:cNvSpPr>
          <p:nvPr/>
        </p:nvSpPr>
        <p:spPr bwMode="auto">
          <a:xfrm>
            <a:off x="5410200" y="5410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7</a:t>
            </a:r>
          </a:p>
        </p:txBody>
      </p:sp>
      <p:sp>
        <p:nvSpPr>
          <p:cNvPr id="14378" name="Line 42"/>
          <p:cNvSpPr>
            <a:spLocks noChangeShapeType="1"/>
          </p:cNvSpPr>
          <p:nvPr/>
        </p:nvSpPr>
        <p:spPr bwMode="auto">
          <a:xfrm>
            <a:off x="2438400" y="4572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9" name="Line 43"/>
          <p:cNvSpPr>
            <a:spLocks noChangeShapeType="1"/>
          </p:cNvSpPr>
          <p:nvPr/>
        </p:nvSpPr>
        <p:spPr bwMode="auto">
          <a:xfrm>
            <a:off x="3429000" y="4572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Line 44"/>
          <p:cNvSpPr>
            <a:spLocks noChangeShapeType="1"/>
          </p:cNvSpPr>
          <p:nvPr/>
        </p:nvSpPr>
        <p:spPr bwMode="auto">
          <a:xfrm>
            <a:off x="4572000" y="4572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Line 45"/>
          <p:cNvSpPr>
            <a:spLocks noChangeShapeType="1"/>
          </p:cNvSpPr>
          <p:nvPr/>
        </p:nvSpPr>
        <p:spPr bwMode="auto">
          <a:xfrm>
            <a:off x="5715000" y="4572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Line 46"/>
          <p:cNvSpPr>
            <a:spLocks noChangeShapeType="1"/>
          </p:cNvSpPr>
          <p:nvPr/>
        </p:nvSpPr>
        <p:spPr bwMode="auto">
          <a:xfrm>
            <a:off x="44196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Line 47"/>
          <p:cNvSpPr>
            <a:spLocks noChangeShapeType="1"/>
          </p:cNvSpPr>
          <p:nvPr/>
        </p:nvSpPr>
        <p:spPr bwMode="auto">
          <a:xfrm>
            <a:off x="4572000" y="5562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4" name="Line 48"/>
          <p:cNvSpPr>
            <a:spLocks noChangeShapeType="1"/>
          </p:cNvSpPr>
          <p:nvPr/>
        </p:nvSpPr>
        <p:spPr bwMode="auto">
          <a:xfrm flipV="1">
            <a:off x="55626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1600200" y="42672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</a:t>
            </a:r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2590800" y="4267200"/>
            <a:ext cx="549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a|b|c</a:t>
            </a:r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5943600" y="42672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</a:t>
            </a:r>
          </a:p>
        </p:txBody>
      </p:sp>
      <p:sp>
        <p:nvSpPr>
          <p:cNvPr id="14388" name="Oval 52"/>
          <p:cNvSpPr>
            <a:spLocks noChangeArrowheads="1"/>
          </p:cNvSpPr>
          <p:nvPr/>
        </p:nvSpPr>
        <p:spPr bwMode="auto">
          <a:xfrm>
            <a:off x="1219200" y="44196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14389" name="Line 53"/>
          <p:cNvSpPr>
            <a:spLocks noChangeShapeType="1"/>
          </p:cNvSpPr>
          <p:nvPr/>
        </p:nvSpPr>
        <p:spPr bwMode="auto">
          <a:xfrm>
            <a:off x="1524000" y="4572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Text Box 54"/>
          <p:cNvSpPr txBox="1">
            <a:spLocks noChangeArrowheads="1"/>
          </p:cNvSpPr>
          <p:nvPr/>
        </p:nvSpPr>
        <p:spPr bwMode="auto">
          <a:xfrm>
            <a:off x="3565525" y="42529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</a:t>
            </a:r>
          </a:p>
        </p:txBody>
      </p:sp>
      <p:sp>
        <p:nvSpPr>
          <p:cNvPr id="14391" name="Text Box 55"/>
          <p:cNvSpPr txBox="1">
            <a:spLocks noChangeArrowheads="1"/>
          </p:cNvSpPr>
          <p:nvPr/>
        </p:nvSpPr>
        <p:spPr bwMode="auto">
          <a:xfrm>
            <a:off x="4708525" y="4252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a</a:t>
            </a:r>
          </a:p>
        </p:txBody>
      </p:sp>
      <p:sp>
        <p:nvSpPr>
          <p:cNvPr id="14392" name="Text Box 56"/>
          <p:cNvSpPr txBox="1">
            <a:spLocks noChangeArrowheads="1"/>
          </p:cNvSpPr>
          <p:nvPr/>
        </p:nvSpPr>
        <p:spPr bwMode="auto">
          <a:xfrm>
            <a:off x="4098925" y="4938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</a:t>
            </a:r>
          </a:p>
        </p:txBody>
      </p:sp>
      <p:sp>
        <p:nvSpPr>
          <p:cNvPr id="14393" name="Text Box 57"/>
          <p:cNvSpPr txBox="1">
            <a:spLocks noChangeArrowheads="1"/>
          </p:cNvSpPr>
          <p:nvPr/>
        </p:nvSpPr>
        <p:spPr bwMode="auto">
          <a:xfrm>
            <a:off x="5546725" y="48625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b</a:t>
            </a:r>
          </a:p>
        </p:txBody>
      </p:sp>
      <p:sp>
        <p:nvSpPr>
          <p:cNvPr id="14394" name="Text Box 58"/>
          <p:cNvSpPr txBox="1">
            <a:spLocks noChangeArrowheads="1"/>
          </p:cNvSpPr>
          <p:nvPr/>
        </p:nvSpPr>
        <p:spPr bwMode="auto">
          <a:xfrm>
            <a:off x="4876800" y="5257800"/>
            <a:ext cx="417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b|c</a:t>
            </a:r>
          </a:p>
        </p:txBody>
      </p:sp>
      <p:sp>
        <p:nvSpPr>
          <p:cNvPr id="14395" name="Oval 59"/>
          <p:cNvSpPr>
            <a:spLocks noChangeArrowheads="1"/>
          </p:cNvSpPr>
          <p:nvPr/>
        </p:nvSpPr>
        <p:spPr bwMode="auto">
          <a:xfrm>
            <a:off x="1905000" y="4114800"/>
            <a:ext cx="1676400" cy="9144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4396" name="Oval 60"/>
          <p:cNvSpPr>
            <a:spLocks noChangeArrowheads="1"/>
          </p:cNvSpPr>
          <p:nvPr/>
        </p:nvSpPr>
        <p:spPr bwMode="auto">
          <a:xfrm>
            <a:off x="3962400" y="2438400"/>
            <a:ext cx="1676400" cy="9144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4397" name="Oval 61"/>
          <p:cNvSpPr>
            <a:spLocks noChangeArrowheads="1"/>
          </p:cNvSpPr>
          <p:nvPr/>
        </p:nvSpPr>
        <p:spPr bwMode="auto">
          <a:xfrm>
            <a:off x="4191000" y="5105400"/>
            <a:ext cx="1676400" cy="9144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4398" name="Text Box 62"/>
          <p:cNvSpPr txBox="1">
            <a:spLocks noChangeArrowheads="1"/>
          </p:cNvSpPr>
          <p:nvPr/>
        </p:nvSpPr>
        <p:spPr bwMode="auto">
          <a:xfrm>
            <a:off x="5638800" y="3505200"/>
            <a:ext cx="2919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parallel edges become alternation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381000" y="1636713"/>
            <a:ext cx="685800" cy="366712"/>
            <a:chOff x="240" y="1031"/>
            <a:chExt cx="432" cy="231"/>
          </a:xfrm>
        </p:grpSpPr>
        <p:sp>
          <p:nvSpPr>
            <p:cNvPr id="14409" name="Line 64"/>
            <p:cNvSpPr>
              <a:spLocks noChangeShapeType="1"/>
            </p:cNvSpPr>
            <p:nvPr/>
          </p:nvSpPr>
          <p:spPr bwMode="auto">
            <a:xfrm>
              <a:off x="240" y="123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410" name="Text Box 65"/>
            <p:cNvSpPr txBox="1">
              <a:spLocks noChangeArrowheads="1"/>
            </p:cNvSpPr>
            <p:nvPr/>
          </p:nvSpPr>
          <p:spPr bwMode="auto">
            <a:xfrm>
              <a:off x="240" y="103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519113" y="4233863"/>
            <a:ext cx="685800" cy="366712"/>
            <a:chOff x="240" y="1031"/>
            <a:chExt cx="432" cy="231"/>
          </a:xfrm>
        </p:grpSpPr>
        <p:sp>
          <p:nvSpPr>
            <p:cNvPr id="14407" name="Line 67"/>
            <p:cNvSpPr>
              <a:spLocks noChangeShapeType="1"/>
            </p:cNvSpPr>
            <p:nvPr/>
          </p:nvSpPr>
          <p:spPr bwMode="auto">
            <a:xfrm>
              <a:off x="240" y="123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408" name="Text Box 68"/>
            <p:cNvSpPr txBox="1">
              <a:spLocks noChangeArrowheads="1"/>
            </p:cNvSpPr>
            <p:nvPr/>
          </p:nvSpPr>
          <p:spPr bwMode="auto">
            <a:xfrm>
              <a:off x="240" y="103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14401" name="Oval 69"/>
          <p:cNvSpPr>
            <a:spLocks noChangeArrowheads="1"/>
          </p:cNvSpPr>
          <p:nvPr/>
        </p:nvSpPr>
        <p:spPr bwMode="auto">
          <a:xfrm>
            <a:off x="6510338" y="1857375"/>
            <a:ext cx="246062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latin typeface="Times New Roman" pitchFamily="18" charset="0"/>
            </a:endParaRPr>
          </a:p>
        </p:txBody>
      </p:sp>
      <p:sp>
        <p:nvSpPr>
          <p:cNvPr id="14402" name="Oval 70"/>
          <p:cNvSpPr>
            <a:spLocks noChangeArrowheads="1"/>
          </p:cNvSpPr>
          <p:nvPr/>
        </p:nvSpPr>
        <p:spPr bwMode="auto">
          <a:xfrm>
            <a:off x="6657975" y="44481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latin typeface="Times New Roman" pitchFamily="18" charset="0"/>
            </a:endParaRPr>
          </a:p>
        </p:txBody>
      </p:sp>
      <p:sp>
        <p:nvSpPr>
          <p:cNvPr id="14403" name="Line 71"/>
          <p:cNvSpPr>
            <a:spLocks noChangeShapeType="1"/>
          </p:cNvSpPr>
          <p:nvPr/>
        </p:nvSpPr>
        <p:spPr bwMode="auto">
          <a:xfrm>
            <a:off x="2286000" y="1981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4" name="Text Box 72"/>
          <p:cNvSpPr txBox="1">
            <a:spLocks noChangeArrowheads="1"/>
          </p:cNvSpPr>
          <p:nvPr/>
        </p:nvSpPr>
        <p:spPr bwMode="auto">
          <a:xfrm>
            <a:off x="2514600" y="1404938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a</a:t>
            </a:r>
          </a:p>
        </p:txBody>
      </p:sp>
      <p:sp>
        <p:nvSpPr>
          <p:cNvPr id="14405" name="Text Box 73"/>
          <p:cNvSpPr txBox="1">
            <a:spLocks noChangeArrowheads="1"/>
          </p:cNvSpPr>
          <p:nvPr/>
        </p:nvSpPr>
        <p:spPr bwMode="auto">
          <a:xfrm>
            <a:off x="2438400" y="16764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b</a:t>
            </a:r>
          </a:p>
        </p:txBody>
      </p:sp>
      <p:sp>
        <p:nvSpPr>
          <p:cNvPr id="14406" name="Text Box 74"/>
          <p:cNvSpPr txBox="1">
            <a:spLocks noChangeArrowheads="1"/>
          </p:cNvSpPr>
          <p:nvPr/>
        </p:nvSpPr>
        <p:spPr bwMode="auto">
          <a:xfrm>
            <a:off x="2514600" y="198120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394325" y="51308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3505200" y="48402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3</a:t>
            </a: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4648200" y="48402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4</a:t>
            </a:r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5867400" y="48402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5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3810000" y="4992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4953000" y="49926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041525" y="4673600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 (a|b|c) d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181600" y="46878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</a:t>
            </a:r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1508125" y="48260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946525" y="467360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a</a:t>
            </a: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1812925" y="4978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Freeform 14"/>
          <p:cNvSpPr>
            <a:spLocks/>
          </p:cNvSpPr>
          <p:nvPr/>
        </p:nvSpPr>
        <p:spPr bwMode="auto">
          <a:xfrm>
            <a:off x="3641725" y="5130800"/>
            <a:ext cx="1143000" cy="355600"/>
          </a:xfrm>
          <a:custGeom>
            <a:avLst/>
            <a:gdLst>
              <a:gd name="T0" fmla="*/ 2147483646 w 720"/>
              <a:gd name="T1" fmla="*/ 0 h 224"/>
              <a:gd name="T2" fmla="*/ 2147483646 w 720"/>
              <a:gd name="T3" fmla="*/ 2147483646 h 224"/>
              <a:gd name="T4" fmla="*/ 2147483646 w 720"/>
              <a:gd name="T5" fmla="*/ 2147483646 h 224"/>
              <a:gd name="T6" fmla="*/ 0 w 72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224"/>
              <a:gd name="T14" fmla="*/ 720 w 72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224">
                <a:moveTo>
                  <a:pt x="720" y="0"/>
                </a:moveTo>
                <a:cubicBezTo>
                  <a:pt x="672" y="80"/>
                  <a:pt x="624" y="160"/>
                  <a:pt x="528" y="192"/>
                </a:cubicBezTo>
                <a:cubicBezTo>
                  <a:pt x="432" y="224"/>
                  <a:pt x="232" y="216"/>
                  <a:pt x="144" y="192"/>
                </a:cubicBezTo>
                <a:cubicBezTo>
                  <a:pt x="56" y="168"/>
                  <a:pt x="28" y="108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3778250" y="5116513"/>
            <a:ext cx="858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b (b|c) d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6156325" y="24241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  <p:sp>
        <p:nvSpPr>
          <p:cNvPr id="16401" name="Oval 17"/>
          <p:cNvSpPr>
            <a:spLocks noChangeArrowheads="1"/>
          </p:cNvSpPr>
          <p:nvPr/>
        </p:nvSpPr>
        <p:spPr bwMode="auto">
          <a:xfrm>
            <a:off x="2133600" y="2133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16402" name="Oval 18"/>
          <p:cNvSpPr>
            <a:spLocks noChangeArrowheads="1"/>
          </p:cNvSpPr>
          <p:nvPr/>
        </p:nvSpPr>
        <p:spPr bwMode="auto">
          <a:xfrm>
            <a:off x="3124200" y="2133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2</a:t>
            </a:r>
          </a:p>
        </p:txBody>
      </p:sp>
      <p:sp>
        <p:nvSpPr>
          <p:cNvPr id="16403" name="Oval 19"/>
          <p:cNvSpPr>
            <a:spLocks noChangeArrowheads="1"/>
          </p:cNvSpPr>
          <p:nvPr/>
        </p:nvSpPr>
        <p:spPr bwMode="auto">
          <a:xfrm>
            <a:off x="4267200" y="2133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3</a:t>
            </a:r>
          </a:p>
        </p:txBody>
      </p:sp>
      <p:sp>
        <p:nvSpPr>
          <p:cNvPr id="16404" name="Oval 20"/>
          <p:cNvSpPr>
            <a:spLocks noChangeArrowheads="1"/>
          </p:cNvSpPr>
          <p:nvPr/>
        </p:nvSpPr>
        <p:spPr bwMode="auto">
          <a:xfrm>
            <a:off x="5410200" y="2133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4</a:t>
            </a:r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6629400" y="2133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5</a:t>
            </a:r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4267200" y="3124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6</a:t>
            </a:r>
          </a:p>
        </p:txBody>
      </p:sp>
      <p:sp>
        <p:nvSpPr>
          <p:cNvPr id="16407" name="Oval 23"/>
          <p:cNvSpPr>
            <a:spLocks noChangeArrowheads="1"/>
          </p:cNvSpPr>
          <p:nvPr/>
        </p:nvSpPr>
        <p:spPr bwMode="auto">
          <a:xfrm>
            <a:off x="5410200" y="3124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7</a:t>
            </a:r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2438400" y="2286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3429000" y="2286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4572000" y="2286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57150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44196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45720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 flipV="1">
            <a:off x="55626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1600200" y="19812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2590800" y="1981200"/>
            <a:ext cx="549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a|b|c</a:t>
            </a: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5943600" y="19812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</a:t>
            </a:r>
          </a:p>
        </p:txBody>
      </p:sp>
      <p:sp>
        <p:nvSpPr>
          <p:cNvPr id="16418" name="Oval 34"/>
          <p:cNvSpPr>
            <a:spLocks noChangeArrowheads="1"/>
          </p:cNvSpPr>
          <p:nvPr/>
        </p:nvSpPr>
        <p:spPr bwMode="auto">
          <a:xfrm>
            <a:off x="1219200" y="21336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>
            <a:off x="1524000" y="228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3565525" y="19669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</a:t>
            </a:r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4708525" y="1966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a</a:t>
            </a:r>
          </a:p>
        </p:txBody>
      </p:sp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4098925" y="2652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</a:t>
            </a:r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5546725" y="25765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b</a:t>
            </a:r>
          </a:p>
        </p:txBody>
      </p:sp>
      <p:sp>
        <p:nvSpPr>
          <p:cNvPr id="16424" name="Text Box 40"/>
          <p:cNvSpPr txBox="1">
            <a:spLocks noChangeArrowheads="1"/>
          </p:cNvSpPr>
          <p:nvPr/>
        </p:nvSpPr>
        <p:spPr bwMode="auto">
          <a:xfrm>
            <a:off x="4876800" y="2971800"/>
            <a:ext cx="417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b|c</a:t>
            </a:r>
          </a:p>
        </p:txBody>
      </p:sp>
      <p:sp>
        <p:nvSpPr>
          <p:cNvPr id="16425" name="Oval 41"/>
          <p:cNvSpPr>
            <a:spLocks noChangeArrowheads="1"/>
          </p:cNvSpPr>
          <p:nvPr/>
        </p:nvSpPr>
        <p:spPr bwMode="auto">
          <a:xfrm>
            <a:off x="1524000" y="1828800"/>
            <a:ext cx="2819400" cy="9144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6426" name="Oval 42"/>
          <p:cNvSpPr>
            <a:spLocks noChangeArrowheads="1"/>
          </p:cNvSpPr>
          <p:nvPr/>
        </p:nvSpPr>
        <p:spPr bwMode="auto">
          <a:xfrm>
            <a:off x="4038600" y="2438400"/>
            <a:ext cx="1828800" cy="12954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6427" name="Oval 43"/>
          <p:cNvSpPr>
            <a:spLocks noChangeArrowheads="1"/>
          </p:cNvSpPr>
          <p:nvPr/>
        </p:nvSpPr>
        <p:spPr bwMode="auto">
          <a:xfrm>
            <a:off x="1828800" y="4495800"/>
            <a:ext cx="1676400" cy="9144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6428" name="Oval 44"/>
          <p:cNvSpPr>
            <a:spLocks noChangeArrowheads="1"/>
          </p:cNvSpPr>
          <p:nvPr/>
        </p:nvSpPr>
        <p:spPr bwMode="auto">
          <a:xfrm>
            <a:off x="3505200" y="4876800"/>
            <a:ext cx="1447800" cy="8382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6429" name="Text Box 45"/>
          <p:cNvSpPr txBox="1">
            <a:spLocks noChangeArrowheads="1"/>
          </p:cNvSpPr>
          <p:nvPr/>
        </p:nvSpPr>
        <p:spPr bwMode="auto">
          <a:xfrm>
            <a:off x="5334000" y="3962400"/>
            <a:ext cx="3008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serial edges become concatenation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09588" y="1927225"/>
            <a:ext cx="685800" cy="366713"/>
            <a:chOff x="240" y="1031"/>
            <a:chExt cx="432" cy="231"/>
          </a:xfrm>
        </p:grpSpPr>
        <p:sp>
          <p:nvSpPr>
            <p:cNvPr id="16436" name="Line 47"/>
            <p:cNvSpPr>
              <a:spLocks noChangeShapeType="1"/>
            </p:cNvSpPr>
            <p:nvPr/>
          </p:nvSpPr>
          <p:spPr bwMode="auto">
            <a:xfrm>
              <a:off x="240" y="123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437" name="Text Box 48"/>
            <p:cNvSpPr txBox="1">
              <a:spLocks noChangeArrowheads="1"/>
            </p:cNvSpPr>
            <p:nvPr/>
          </p:nvSpPr>
          <p:spPr bwMode="auto">
            <a:xfrm>
              <a:off x="240" y="103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804863" y="4633913"/>
            <a:ext cx="685800" cy="366712"/>
            <a:chOff x="240" y="1031"/>
            <a:chExt cx="432" cy="231"/>
          </a:xfrm>
        </p:grpSpPr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>
              <a:off x="240" y="123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435" name="Text Box 51"/>
            <p:cNvSpPr txBox="1">
              <a:spLocks noChangeArrowheads="1"/>
            </p:cNvSpPr>
            <p:nvPr/>
          </p:nvSpPr>
          <p:spPr bwMode="auto">
            <a:xfrm>
              <a:off x="240" y="103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16432" name="Oval 52"/>
          <p:cNvSpPr>
            <a:spLocks noChangeArrowheads="1"/>
          </p:cNvSpPr>
          <p:nvPr/>
        </p:nvSpPr>
        <p:spPr bwMode="auto">
          <a:xfrm>
            <a:off x="6662738" y="2166938"/>
            <a:ext cx="246062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latin typeface="Times New Roman" pitchFamily="18" charset="0"/>
            </a:endParaRPr>
          </a:p>
        </p:txBody>
      </p:sp>
      <p:sp>
        <p:nvSpPr>
          <p:cNvPr id="16433" name="Oval 53"/>
          <p:cNvSpPr>
            <a:spLocks noChangeArrowheads="1"/>
          </p:cNvSpPr>
          <p:nvPr/>
        </p:nvSpPr>
        <p:spPr bwMode="auto">
          <a:xfrm>
            <a:off x="5897563" y="4873625"/>
            <a:ext cx="246062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867400" y="23622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978275" y="20716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3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5121275" y="20716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4</a:t>
            </a: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6340475" y="20716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5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4283075" y="22240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5426075" y="22240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2514600" y="1905000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 (a|b|c) d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5654675" y="19192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</a:t>
            </a:r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1981200" y="20574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4419600" y="190500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a</a:t>
            </a:r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2286000" y="2209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Freeform 14"/>
          <p:cNvSpPr>
            <a:spLocks/>
          </p:cNvSpPr>
          <p:nvPr/>
        </p:nvSpPr>
        <p:spPr bwMode="auto">
          <a:xfrm>
            <a:off x="4114800" y="2362200"/>
            <a:ext cx="1143000" cy="355600"/>
          </a:xfrm>
          <a:custGeom>
            <a:avLst/>
            <a:gdLst>
              <a:gd name="T0" fmla="*/ 2147483646 w 720"/>
              <a:gd name="T1" fmla="*/ 0 h 224"/>
              <a:gd name="T2" fmla="*/ 2147483646 w 720"/>
              <a:gd name="T3" fmla="*/ 2147483646 h 224"/>
              <a:gd name="T4" fmla="*/ 2147483646 w 720"/>
              <a:gd name="T5" fmla="*/ 2147483646 h 224"/>
              <a:gd name="T6" fmla="*/ 0 w 72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224"/>
              <a:gd name="T14" fmla="*/ 720 w 72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224">
                <a:moveTo>
                  <a:pt x="720" y="0"/>
                </a:moveTo>
                <a:cubicBezTo>
                  <a:pt x="672" y="80"/>
                  <a:pt x="624" y="160"/>
                  <a:pt x="528" y="192"/>
                </a:cubicBezTo>
                <a:cubicBezTo>
                  <a:pt x="432" y="224"/>
                  <a:pt x="232" y="216"/>
                  <a:pt x="144" y="192"/>
                </a:cubicBezTo>
                <a:cubicBezTo>
                  <a:pt x="56" y="168"/>
                  <a:pt x="28" y="108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4251325" y="2347913"/>
            <a:ext cx="858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b (b|c) d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927725" y="408305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4038600" y="37925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3</a:t>
            </a:r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5181600" y="37925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4</a:t>
            </a:r>
          </a:p>
        </p:txBody>
      </p:sp>
      <p:sp>
        <p:nvSpPr>
          <p:cNvPr id="18451" name="Oval 19"/>
          <p:cNvSpPr>
            <a:spLocks noChangeArrowheads="1"/>
          </p:cNvSpPr>
          <p:nvPr/>
        </p:nvSpPr>
        <p:spPr bwMode="auto">
          <a:xfrm>
            <a:off x="6400800" y="37925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5</a:t>
            </a:r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4343400" y="39449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5486400" y="394493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2574925" y="3625850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 (a|b|c) d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715000" y="36401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</a:t>
            </a:r>
          </a:p>
        </p:txBody>
      </p:sp>
      <p:sp>
        <p:nvSpPr>
          <p:cNvPr id="18456" name="Oval 24"/>
          <p:cNvSpPr>
            <a:spLocks noChangeArrowheads="1"/>
          </p:cNvSpPr>
          <p:nvPr/>
        </p:nvSpPr>
        <p:spPr bwMode="auto">
          <a:xfrm>
            <a:off x="2041525" y="377825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4479925" y="362585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a</a:t>
            </a:r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2346325" y="393065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Freeform 27"/>
          <p:cNvSpPr>
            <a:spLocks/>
          </p:cNvSpPr>
          <p:nvPr/>
        </p:nvSpPr>
        <p:spPr bwMode="auto">
          <a:xfrm>
            <a:off x="4949825" y="4083050"/>
            <a:ext cx="673100" cy="444500"/>
          </a:xfrm>
          <a:custGeom>
            <a:avLst/>
            <a:gdLst>
              <a:gd name="T0" fmla="*/ 2147483646 w 424"/>
              <a:gd name="T1" fmla="*/ 0 h 280"/>
              <a:gd name="T2" fmla="*/ 2147483646 w 424"/>
              <a:gd name="T3" fmla="*/ 2147483646 h 280"/>
              <a:gd name="T4" fmla="*/ 2147483646 w 424"/>
              <a:gd name="T5" fmla="*/ 2147483646 h 280"/>
              <a:gd name="T6" fmla="*/ 2147483646 w 424"/>
              <a:gd name="T7" fmla="*/ 0 h 280"/>
              <a:gd name="T8" fmla="*/ 0 60000 65536"/>
              <a:gd name="T9" fmla="*/ 0 60000 65536"/>
              <a:gd name="T10" fmla="*/ 0 60000 65536"/>
              <a:gd name="T11" fmla="*/ 0 60000 65536"/>
              <a:gd name="T12" fmla="*/ 0 w 424"/>
              <a:gd name="T13" fmla="*/ 0 h 280"/>
              <a:gd name="T14" fmla="*/ 424 w 424"/>
              <a:gd name="T15" fmla="*/ 280 h 2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4" h="280">
                <a:moveTo>
                  <a:pt x="328" y="0"/>
                </a:moveTo>
                <a:cubicBezTo>
                  <a:pt x="376" y="100"/>
                  <a:pt x="424" y="200"/>
                  <a:pt x="376" y="240"/>
                </a:cubicBezTo>
                <a:cubicBezTo>
                  <a:pt x="328" y="280"/>
                  <a:pt x="80" y="280"/>
                  <a:pt x="40" y="240"/>
                </a:cubicBezTo>
                <a:cubicBezTo>
                  <a:pt x="0" y="200"/>
                  <a:pt x="68" y="100"/>
                  <a:pt x="1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4860925" y="4445000"/>
            <a:ext cx="847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b(b|c)da</a:t>
            </a:r>
          </a:p>
        </p:txBody>
      </p:sp>
      <p:sp>
        <p:nvSpPr>
          <p:cNvPr id="18461" name="Oval 29"/>
          <p:cNvSpPr>
            <a:spLocks noChangeArrowheads="1"/>
          </p:cNvSpPr>
          <p:nvPr/>
        </p:nvSpPr>
        <p:spPr bwMode="auto">
          <a:xfrm>
            <a:off x="3733800" y="1752600"/>
            <a:ext cx="1981200" cy="1066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8462" name="Oval 30"/>
          <p:cNvSpPr>
            <a:spLocks noChangeArrowheads="1"/>
          </p:cNvSpPr>
          <p:nvPr/>
        </p:nvSpPr>
        <p:spPr bwMode="auto">
          <a:xfrm>
            <a:off x="4648200" y="3886200"/>
            <a:ext cx="1295400" cy="9144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5394325" y="2957513"/>
            <a:ext cx="299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Find paths that can be “shortened”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271588" y="1865313"/>
            <a:ext cx="685800" cy="366712"/>
            <a:chOff x="240" y="1031"/>
            <a:chExt cx="432" cy="231"/>
          </a:xfrm>
        </p:grpSpPr>
        <p:sp>
          <p:nvSpPr>
            <p:cNvPr id="18470" name="Line 33"/>
            <p:cNvSpPr>
              <a:spLocks noChangeShapeType="1"/>
            </p:cNvSpPr>
            <p:nvPr/>
          </p:nvSpPr>
          <p:spPr bwMode="auto">
            <a:xfrm>
              <a:off x="240" y="123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471" name="Text Box 34"/>
            <p:cNvSpPr txBox="1">
              <a:spLocks noChangeArrowheads="1"/>
            </p:cNvSpPr>
            <p:nvPr/>
          </p:nvSpPr>
          <p:spPr bwMode="auto">
            <a:xfrm>
              <a:off x="240" y="103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343025" y="3609975"/>
            <a:ext cx="685800" cy="366713"/>
            <a:chOff x="240" y="1031"/>
            <a:chExt cx="432" cy="231"/>
          </a:xfrm>
        </p:grpSpPr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240" y="123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469" name="Text Box 37"/>
            <p:cNvSpPr txBox="1">
              <a:spLocks noChangeArrowheads="1"/>
            </p:cNvSpPr>
            <p:nvPr/>
          </p:nvSpPr>
          <p:spPr bwMode="auto">
            <a:xfrm>
              <a:off x="240" y="103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18466" name="Oval 38"/>
          <p:cNvSpPr>
            <a:spLocks noChangeArrowheads="1"/>
          </p:cNvSpPr>
          <p:nvPr/>
        </p:nvSpPr>
        <p:spPr bwMode="auto">
          <a:xfrm>
            <a:off x="6369050" y="210502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latin typeface="Times New Roman" pitchFamily="18" charset="0"/>
            </a:endParaRPr>
          </a:p>
        </p:txBody>
      </p:sp>
      <p:sp>
        <p:nvSpPr>
          <p:cNvPr id="18467" name="Oval 39"/>
          <p:cNvSpPr>
            <a:spLocks noChangeArrowheads="1"/>
          </p:cNvSpPr>
          <p:nvPr/>
        </p:nvSpPr>
        <p:spPr bwMode="auto">
          <a:xfrm>
            <a:off x="6429375" y="3821113"/>
            <a:ext cx="246063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/>
              <a:t>Regular Expression to DFA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CC3300"/>
                </a:solidFill>
              </a:rPr>
              <a:t>Important States of NFA</a:t>
            </a:r>
          </a:p>
          <a:p>
            <a:pPr lvl="1" eaLnBrk="1" hangingPunct="1"/>
            <a:r>
              <a:rPr lang="en-US" smtClean="0"/>
              <a:t>If it has a non-</a:t>
            </a:r>
            <a:r>
              <a:rPr lang="en-US" smtClean="0">
                <a:latin typeface="Symbol" pitchFamily="18" charset="2"/>
              </a:rPr>
              <a:t>e</a:t>
            </a:r>
            <a:r>
              <a:rPr lang="en-US" smtClean="0"/>
              <a:t> out-transition</a:t>
            </a:r>
          </a:p>
          <a:p>
            <a:pPr lvl="1" eaLnBrk="1" hangingPunct="1"/>
            <a:r>
              <a:rPr lang="en-US" i="1" smtClean="0">
                <a:latin typeface="Times New Roman" pitchFamily="18" charset="0"/>
              </a:rPr>
              <a:t>move(s,a)</a:t>
            </a:r>
            <a:r>
              <a:rPr lang="en-US" smtClean="0"/>
              <a:t> is non-empty if s is important</a:t>
            </a:r>
          </a:p>
          <a:p>
            <a:pPr lvl="1" eaLnBrk="1" hangingPunct="1"/>
            <a:r>
              <a:rPr lang="en-US" smtClean="0"/>
              <a:t>Accepting states are not important states</a:t>
            </a:r>
          </a:p>
          <a:p>
            <a:pPr lvl="2" eaLnBrk="1" hangingPunct="1"/>
            <a:r>
              <a:rPr lang="en-US" sz="1800" smtClean="0"/>
              <a:t>Adding a unique marker # after the RE r (i.e. r#) we can make the accepting states important</a:t>
            </a:r>
          </a:p>
          <a:p>
            <a:pPr lvl="2" eaLnBrk="1" hangingPunct="1"/>
            <a:r>
              <a:rPr lang="en-US" sz="1800" smtClean="0"/>
              <a:t>Now a state with a transition on # will be accepting state</a:t>
            </a:r>
          </a:p>
          <a:p>
            <a:pPr eaLnBrk="1" hangingPunct="1"/>
            <a:endParaRPr lang="en-US" smtClean="0"/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152400" y="4419600"/>
            <a:ext cx="3810000" cy="1676400"/>
            <a:chOff x="96" y="2784"/>
            <a:chExt cx="2400" cy="1056"/>
          </a:xfrm>
        </p:grpSpPr>
        <p:sp>
          <p:nvSpPr>
            <p:cNvPr id="20500" name="Oval 48"/>
            <p:cNvSpPr>
              <a:spLocks noChangeArrowheads="1"/>
            </p:cNvSpPr>
            <p:nvPr/>
          </p:nvSpPr>
          <p:spPr bwMode="auto">
            <a:xfrm>
              <a:off x="604" y="3370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0</a:t>
              </a:r>
            </a:p>
          </p:txBody>
        </p:sp>
        <p:sp>
          <p:nvSpPr>
            <p:cNvPr id="20501" name="Oval 51"/>
            <p:cNvSpPr>
              <a:spLocks noChangeArrowheads="1"/>
            </p:cNvSpPr>
            <p:nvPr/>
          </p:nvSpPr>
          <p:spPr bwMode="auto">
            <a:xfrm>
              <a:off x="2218" y="3370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F</a:t>
              </a:r>
            </a:p>
          </p:txBody>
        </p:sp>
        <p:sp>
          <p:nvSpPr>
            <p:cNvPr id="20502" name="Line 52"/>
            <p:cNvSpPr>
              <a:spLocks noChangeShapeType="1"/>
            </p:cNvSpPr>
            <p:nvPr/>
          </p:nvSpPr>
          <p:spPr bwMode="auto">
            <a:xfrm>
              <a:off x="297" y="348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503" name="Line 53"/>
            <p:cNvSpPr>
              <a:spLocks noChangeShapeType="1"/>
            </p:cNvSpPr>
            <p:nvPr/>
          </p:nvSpPr>
          <p:spPr bwMode="auto">
            <a:xfrm>
              <a:off x="834" y="347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504" name="Line 55"/>
            <p:cNvSpPr>
              <a:spLocks noChangeShapeType="1"/>
            </p:cNvSpPr>
            <p:nvPr/>
          </p:nvSpPr>
          <p:spPr bwMode="auto">
            <a:xfrm>
              <a:off x="1926" y="347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505" name="Text Box 56"/>
            <p:cNvSpPr txBox="1">
              <a:spLocks noChangeArrowheads="1"/>
            </p:cNvSpPr>
            <p:nvPr/>
          </p:nvSpPr>
          <p:spPr bwMode="auto">
            <a:xfrm>
              <a:off x="96" y="3264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/>
                <a:t>start</a:t>
              </a:r>
            </a:p>
          </p:txBody>
        </p:sp>
        <p:sp>
          <p:nvSpPr>
            <p:cNvPr id="20506" name="Text Box 57"/>
            <p:cNvSpPr txBox="1">
              <a:spLocks noChangeArrowheads="1"/>
            </p:cNvSpPr>
            <p:nvPr/>
          </p:nvSpPr>
          <p:spPr bwMode="auto">
            <a:xfrm>
              <a:off x="1332" y="2784"/>
              <a:ext cx="17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r</a:t>
              </a:r>
            </a:p>
          </p:txBody>
        </p:sp>
        <p:sp>
          <p:nvSpPr>
            <p:cNvPr id="20507" name="Oval 60"/>
            <p:cNvSpPr>
              <a:spLocks noChangeArrowheads="1"/>
            </p:cNvSpPr>
            <p:nvPr/>
          </p:nvSpPr>
          <p:spPr bwMode="auto">
            <a:xfrm>
              <a:off x="2244" y="3391"/>
              <a:ext cx="184" cy="18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 b="1"/>
            </a:p>
          </p:txBody>
        </p:sp>
        <p:sp>
          <p:nvSpPr>
            <p:cNvPr id="20508" name="Oval 61"/>
            <p:cNvSpPr>
              <a:spLocks noChangeArrowheads="1"/>
            </p:cNvSpPr>
            <p:nvPr/>
          </p:nvSpPr>
          <p:spPr bwMode="auto">
            <a:xfrm>
              <a:off x="480" y="3120"/>
              <a:ext cx="2016" cy="72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0509" name="Text Box 81"/>
            <p:cNvSpPr txBox="1">
              <a:spLocks noChangeArrowheads="1"/>
            </p:cNvSpPr>
            <p:nvPr/>
          </p:nvSpPr>
          <p:spPr bwMode="auto">
            <a:xfrm>
              <a:off x="1356" y="3317"/>
              <a:ext cx="2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b="1">
                  <a:sym typeface="Symbol" pitchFamily="18" charset="2"/>
                </a:rPr>
                <a:t></a:t>
              </a:r>
            </a:p>
          </p:txBody>
        </p: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4481513" y="4495800"/>
            <a:ext cx="4586287" cy="1676400"/>
            <a:chOff x="2823" y="2832"/>
            <a:chExt cx="2889" cy="1056"/>
          </a:xfrm>
        </p:grpSpPr>
        <p:grpSp>
          <p:nvGrpSpPr>
            <p:cNvPr id="4" name="Group 80"/>
            <p:cNvGrpSpPr>
              <a:grpSpLocks/>
            </p:cNvGrpSpPr>
            <p:nvPr/>
          </p:nvGrpSpPr>
          <p:grpSpPr bwMode="auto">
            <a:xfrm>
              <a:off x="2823" y="2832"/>
              <a:ext cx="2889" cy="1056"/>
              <a:chOff x="2880" y="2784"/>
              <a:chExt cx="2889" cy="1056"/>
            </a:xfrm>
          </p:grpSpPr>
          <p:sp>
            <p:nvSpPr>
              <p:cNvPr id="20488" name="Oval 11"/>
              <p:cNvSpPr>
                <a:spLocks noChangeArrowheads="1"/>
              </p:cNvSpPr>
              <p:nvPr/>
            </p:nvSpPr>
            <p:spPr bwMode="auto">
              <a:xfrm>
                <a:off x="5001" y="3351"/>
                <a:ext cx="230" cy="23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800" b="1"/>
                  <a:t>F</a:t>
                </a:r>
              </a:p>
            </p:txBody>
          </p:sp>
          <p:sp>
            <p:nvSpPr>
              <p:cNvPr id="20489" name="Oval 12"/>
              <p:cNvSpPr>
                <a:spLocks noChangeArrowheads="1"/>
              </p:cNvSpPr>
              <p:nvPr/>
            </p:nvSpPr>
            <p:spPr bwMode="auto">
              <a:xfrm>
                <a:off x="5539" y="3351"/>
                <a:ext cx="230" cy="23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800" b="1"/>
                  <a:t>F</a:t>
                </a:r>
                <a:r>
                  <a:rPr lang="en-US" sz="1800" b="1">
                    <a:cs typeface="Arial" charset="0"/>
                  </a:rPr>
                  <a:t>′</a:t>
                </a:r>
              </a:p>
            </p:txBody>
          </p:sp>
          <p:sp>
            <p:nvSpPr>
              <p:cNvPr id="20490" name="Line 23"/>
              <p:cNvSpPr>
                <a:spLocks noChangeShapeType="1"/>
              </p:cNvSpPr>
              <p:nvPr/>
            </p:nvSpPr>
            <p:spPr bwMode="auto">
              <a:xfrm>
                <a:off x="5247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0491" name="Text Box 45"/>
              <p:cNvSpPr txBox="1">
                <a:spLocks noChangeArrowheads="1"/>
              </p:cNvSpPr>
              <p:nvPr/>
            </p:nvSpPr>
            <p:spPr bwMode="auto">
              <a:xfrm>
                <a:off x="5277" y="3216"/>
                <a:ext cx="196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b="1"/>
                  <a:t>#</a:t>
                </a:r>
              </a:p>
            </p:txBody>
          </p:sp>
          <p:sp>
            <p:nvSpPr>
              <p:cNvPr id="20492" name="Oval 47"/>
              <p:cNvSpPr>
                <a:spLocks noChangeArrowheads="1"/>
              </p:cNvSpPr>
              <p:nvPr/>
            </p:nvSpPr>
            <p:spPr bwMode="auto">
              <a:xfrm>
                <a:off x="5565" y="3372"/>
                <a:ext cx="184" cy="184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sz="1800" b="1"/>
              </a:p>
            </p:txBody>
          </p:sp>
          <p:sp>
            <p:nvSpPr>
              <p:cNvPr id="20493" name="Oval 71"/>
              <p:cNvSpPr>
                <a:spLocks noChangeArrowheads="1"/>
              </p:cNvSpPr>
              <p:nvPr/>
            </p:nvSpPr>
            <p:spPr bwMode="auto">
              <a:xfrm>
                <a:off x="3388" y="3370"/>
                <a:ext cx="230" cy="23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800" b="1"/>
                  <a:t>0</a:t>
                </a:r>
              </a:p>
            </p:txBody>
          </p:sp>
          <p:sp>
            <p:nvSpPr>
              <p:cNvPr id="20494" name="Line 73"/>
              <p:cNvSpPr>
                <a:spLocks noChangeShapeType="1"/>
              </p:cNvSpPr>
              <p:nvPr/>
            </p:nvSpPr>
            <p:spPr bwMode="auto">
              <a:xfrm>
                <a:off x="3081" y="348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0495" name="Line 74"/>
              <p:cNvSpPr>
                <a:spLocks noChangeShapeType="1"/>
              </p:cNvSpPr>
              <p:nvPr/>
            </p:nvSpPr>
            <p:spPr bwMode="auto">
              <a:xfrm>
                <a:off x="3618" y="347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0496" name="Line 75"/>
              <p:cNvSpPr>
                <a:spLocks noChangeShapeType="1"/>
              </p:cNvSpPr>
              <p:nvPr/>
            </p:nvSpPr>
            <p:spPr bwMode="auto">
              <a:xfrm>
                <a:off x="4710" y="3475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0497" name="Text Box 76"/>
              <p:cNvSpPr txBox="1">
                <a:spLocks noChangeArrowheads="1"/>
              </p:cNvSpPr>
              <p:nvPr/>
            </p:nvSpPr>
            <p:spPr bwMode="auto">
              <a:xfrm>
                <a:off x="2880" y="3264"/>
                <a:ext cx="396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/>
                  <a:t>start</a:t>
                </a:r>
              </a:p>
            </p:txBody>
          </p:sp>
          <p:sp>
            <p:nvSpPr>
              <p:cNvPr id="20498" name="Text Box 77"/>
              <p:cNvSpPr txBox="1">
                <a:spLocks noChangeArrowheads="1"/>
              </p:cNvSpPr>
              <p:nvPr/>
            </p:nvSpPr>
            <p:spPr bwMode="auto">
              <a:xfrm>
                <a:off x="4116" y="2784"/>
                <a:ext cx="252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b="1"/>
                  <a:t>r#</a:t>
                </a:r>
              </a:p>
            </p:txBody>
          </p:sp>
          <p:sp>
            <p:nvSpPr>
              <p:cNvPr id="20499" name="Oval 79"/>
              <p:cNvSpPr>
                <a:spLocks noChangeArrowheads="1"/>
              </p:cNvSpPr>
              <p:nvPr/>
            </p:nvSpPr>
            <p:spPr bwMode="auto">
              <a:xfrm>
                <a:off x="3264" y="3120"/>
                <a:ext cx="2016" cy="72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20487" name="Text Box 82"/>
            <p:cNvSpPr txBox="1">
              <a:spLocks noChangeArrowheads="1"/>
            </p:cNvSpPr>
            <p:nvPr/>
          </p:nvSpPr>
          <p:spPr bwMode="auto">
            <a:xfrm>
              <a:off x="4080" y="3413"/>
              <a:ext cx="2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b="1">
                  <a:sym typeface="Symbol" pitchFamily="18" charset="2"/>
                </a:rPr>
                <a:t>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Syntax Tree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Augmented RE (r#) can be represented by a syntax tree</a:t>
            </a:r>
          </a:p>
          <a:p>
            <a:pPr lvl="1" eaLnBrk="1" hangingPunct="1"/>
            <a:r>
              <a:rPr lang="en-US" sz="2200" smtClean="0"/>
              <a:t>Leaves contain: Alphabet symbols or </a:t>
            </a:r>
            <a:r>
              <a:rPr lang="en-US" sz="2200" smtClean="0">
                <a:latin typeface="Symbol" pitchFamily="18" charset="2"/>
              </a:rPr>
              <a:t>e</a:t>
            </a:r>
            <a:r>
              <a:rPr lang="en-US" sz="2200" smtClean="0"/>
              <a:t> </a:t>
            </a:r>
          </a:p>
          <a:p>
            <a:pPr lvl="2" eaLnBrk="1" hangingPunct="1"/>
            <a:r>
              <a:rPr lang="en-US" sz="1800" smtClean="0"/>
              <a:t>Each non-</a:t>
            </a:r>
            <a:r>
              <a:rPr lang="en-US" sz="1800" smtClean="0">
                <a:latin typeface="Symbol" pitchFamily="18" charset="2"/>
              </a:rPr>
              <a:t>e</a:t>
            </a:r>
            <a:r>
              <a:rPr lang="en-US" sz="1800" smtClean="0"/>
              <a:t> leaf is associated with a unique number- </a:t>
            </a:r>
            <a:r>
              <a:rPr lang="en-US" sz="1800" i="1" smtClean="0"/>
              <a:t>position</a:t>
            </a:r>
            <a:r>
              <a:rPr lang="en-US" sz="1800" smtClean="0"/>
              <a:t> of the leaf and </a:t>
            </a:r>
            <a:r>
              <a:rPr lang="en-US" sz="1800" i="1" smtClean="0"/>
              <a:t>position</a:t>
            </a:r>
            <a:r>
              <a:rPr lang="en-US" sz="1800" smtClean="0"/>
              <a:t> of the symbol</a:t>
            </a:r>
          </a:p>
          <a:p>
            <a:pPr lvl="1" eaLnBrk="1" hangingPunct="1"/>
            <a:r>
              <a:rPr lang="en-US" sz="2200" smtClean="0"/>
              <a:t>Internal nodes contain: Operators</a:t>
            </a:r>
          </a:p>
          <a:p>
            <a:pPr lvl="2" eaLnBrk="1" hangingPunct="1"/>
            <a:r>
              <a:rPr lang="en-US" sz="1800" i="1" smtClean="0"/>
              <a:t>cat-node</a:t>
            </a:r>
            <a:r>
              <a:rPr lang="en-US" sz="1800" smtClean="0"/>
              <a:t>, </a:t>
            </a:r>
            <a:r>
              <a:rPr lang="en-US" sz="1800" i="1" smtClean="0"/>
              <a:t>or-node</a:t>
            </a:r>
            <a:r>
              <a:rPr lang="en-US" sz="1800" smtClean="0"/>
              <a:t> or </a:t>
            </a:r>
            <a:r>
              <a:rPr lang="en-US" sz="1800" i="1" smtClean="0"/>
              <a:t>star-node</a:t>
            </a:r>
          </a:p>
          <a:p>
            <a:pPr eaLnBrk="1" hangingPunct="1"/>
            <a:endParaRPr lang="en-US" sz="2200" smtClean="0"/>
          </a:p>
          <a:p>
            <a:pPr eaLnBrk="1" hangingPunct="1"/>
            <a:r>
              <a:rPr lang="en-US" smtClean="0"/>
              <a:t>Syntax tree for </a:t>
            </a:r>
            <a:r>
              <a:rPr lang="en-US" smtClean="0">
                <a:solidFill>
                  <a:srgbClr val="CC3300"/>
                </a:solidFill>
              </a:rPr>
              <a:t>r# =</a:t>
            </a:r>
            <a:r>
              <a:rPr lang="en-US" smtClean="0"/>
              <a:t> </a:t>
            </a:r>
            <a:r>
              <a:rPr lang="en-US" smtClean="0">
                <a:solidFill>
                  <a:srgbClr val="CC3300"/>
                </a:solidFill>
              </a:rPr>
              <a:t>(a|b)*abb#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715000" y="2433638"/>
            <a:ext cx="3124200" cy="4424362"/>
            <a:chOff x="3600" y="1533"/>
            <a:chExt cx="1968" cy="2787"/>
          </a:xfrm>
        </p:grpSpPr>
        <p:sp>
          <p:nvSpPr>
            <p:cNvPr id="21509" name="Text Box 4"/>
            <p:cNvSpPr txBox="1">
              <a:spLocks noChangeArrowheads="1"/>
            </p:cNvSpPr>
            <p:nvPr/>
          </p:nvSpPr>
          <p:spPr bwMode="auto">
            <a:xfrm>
              <a:off x="4934" y="1533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1510" name="Text Box 5"/>
            <p:cNvSpPr txBox="1">
              <a:spLocks noChangeArrowheads="1"/>
            </p:cNvSpPr>
            <p:nvPr/>
          </p:nvSpPr>
          <p:spPr bwMode="auto">
            <a:xfrm>
              <a:off x="4656" y="1905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1511" name="Text Box 6"/>
            <p:cNvSpPr txBox="1">
              <a:spLocks noChangeArrowheads="1"/>
            </p:cNvSpPr>
            <p:nvPr/>
          </p:nvSpPr>
          <p:spPr bwMode="auto">
            <a:xfrm>
              <a:off x="4378" y="2277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1512" name="Text Box 7"/>
            <p:cNvSpPr txBox="1">
              <a:spLocks noChangeArrowheads="1"/>
            </p:cNvSpPr>
            <p:nvPr/>
          </p:nvSpPr>
          <p:spPr bwMode="auto">
            <a:xfrm>
              <a:off x="4100" y="2649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1513" name="Text Box 8"/>
            <p:cNvSpPr txBox="1">
              <a:spLocks noChangeArrowheads="1"/>
            </p:cNvSpPr>
            <p:nvPr/>
          </p:nvSpPr>
          <p:spPr bwMode="auto">
            <a:xfrm>
              <a:off x="3831" y="3040"/>
              <a:ext cx="19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ym typeface="Symbol" pitchFamily="18" charset="2"/>
                </a:rPr>
                <a:t>*</a:t>
              </a:r>
            </a:p>
          </p:txBody>
        </p:sp>
        <p:sp>
          <p:nvSpPr>
            <p:cNvPr id="21514" name="Text Box 11"/>
            <p:cNvSpPr txBox="1">
              <a:spLocks noChangeArrowheads="1"/>
            </p:cNvSpPr>
            <p:nvPr/>
          </p:nvSpPr>
          <p:spPr bwMode="auto">
            <a:xfrm>
              <a:off x="5372" y="1896"/>
              <a:ext cx="19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  <a:p>
              <a:pPr eaLnBrk="1" hangingPunct="1"/>
              <a:r>
                <a:rPr lang="en-US" sz="1800" b="1"/>
                <a:t>6</a:t>
              </a:r>
            </a:p>
          </p:txBody>
        </p:sp>
        <p:sp>
          <p:nvSpPr>
            <p:cNvPr id="21515" name="Text Box 12"/>
            <p:cNvSpPr txBox="1">
              <a:spLocks noChangeArrowheads="1"/>
            </p:cNvSpPr>
            <p:nvPr/>
          </p:nvSpPr>
          <p:spPr bwMode="auto">
            <a:xfrm>
              <a:off x="5045" y="2280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5</a:t>
              </a:r>
            </a:p>
          </p:txBody>
        </p:sp>
        <p:sp>
          <p:nvSpPr>
            <p:cNvPr id="21516" name="Text Box 17"/>
            <p:cNvSpPr txBox="1">
              <a:spLocks noChangeArrowheads="1"/>
            </p:cNvSpPr>
            <p:nvPr/>
          </p:nvSpPr>
          <p:spPr bwMode="auto">
            <a:xfrm>
              <a:off x="4752" y="2664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4</a:t>
              </a:r>
            </a:p>
          </p:txBody>
        </p:sp>
        <p:sp>
          <p:nvSpPr>
            <p:cNvPr id="21517" name="Text Box 18"/>
            <p:cNvSpPr txBox="1">
              <a:spLocks noChangeArrowheads="1"/>
            </p:cNvSpPr>
            <p:nvPr/>
          </p:nvSpPr>
          <p:spPr bwMode="auto">
            <a:xfrm>
              <a:off x="4459" y="3048"/>
              <a:ext cx="19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  <a:p>
              <a:pPr eaLnBrk="1" hangingPunct="1"/>
              <a:r>
                <a:rPr lang="en-US" sz="1800" b="1"/>
                <a:t>3</a:t>
              </a:r>
            </a:p>
          </p:txBody>
        </p:sp>
        <p:sp>
          <p:nvSpPr>
            <p:cNvPr id="21518" name="Text Box 19"/>
            <p:cNvSpPr txBox="1">
              <a:spLocks noChangeArrowheads="1"/>
            </p:cNvSpPr>
            <p:nvPr/>
          </p:nvSpPr>
          <p:spPr bwMode="auto">
            <a:xfrm>
              <a:off x="4166" y="3916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2</a:t>
              </a:r>
            </a:p>
          </p:txBody>
        </p:sp>
        <p:sp>
          <p:nvSpPr>
            <p:cNvPr id="21519" name="Line 20"/>
            <p:cNvSpPr>
              <a:spLocks noChangeShapeType="1"/>
            </p:cNvSpPr>
            <p:nvPr/>
          </p:nvSpPr>
          <p:spPr bwMode="auto">
            <a:xfrm flipH="1">
              <a:off x="4800" y="1752"/>
              <a:ext cx="168" cy="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20" name="Line 25"/>
            <p:cNvSpPr>
              <a:spLocks noChangeShapeType="1"/>
            </p:cNvSpPr>
            <p:nvPr/>
          </p:nvSpPr>
          <p:spPr bwMode="auto">
            <a:xfrm flipH="1">
              <a:off x="4530" y="2128"/>
              <a:ext cx="168" cy="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21" name="Line 26"/>
            <p:cNvSpPr>
              <a:spLocks noChangeShapeType="1"/>
            </p:cNvSpPr>
            <p:nvPr/>
          </p:nvSpPr>
          <p:spPr bwMode="auto">
            <a:xfrm flipH="1">
              <a:off x="4251" y="2495"/>
              <a:ext cx="168" cy="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22" name="Line 27"/>
            <p:cNvSpPr>
              <a:spLocks noChangeShapeType="1"/>
            </p:cNvSpPr>
            <p:nvPr/>
          </p:nvSpPr>
          <p:spPr bwMode="auto">
            <a:xfrm flipH="1">
              <a:off x="3972" y="2862"/>
              <a:ext cx="168" cy="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23" name="Line 28"/>
            <p:cNvSpPr>
              <a:spLocks noChangeShapeType="1"/>
            </p:cNvSpPr>
            <p:nvPr/>
          </p:nvSpPr>
          <p:spPr bwMode="auto">
            <a:xfrm flipH="1">
              <a:off x="3702" y="3713"/>
              <a:ext cx="168" cy="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24" name="Line 29"/>
            <p:cNvSpPr>
              <a:spLocks noChangeShapeType="1"/>
            </p:cNvSpPr>
            <p:nvPr/>
          </p:nvSpPr>
          <p:spPr bwMode="auto">
            <a:xfrm>
              <a:off x="5148" y="1752"/>
              <a:ext cx="216" cy="19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25" name="Line 30"/>
            <p:cNvSpPr>
              <a:spLocks noChangeShapeType="1"/>
            </p:cNvSpPr>
            <p:nvPr/>
          </p:nvSpPr>
          <p:spPr bwMode="auto">
            <a:xfrm>
              <a:off x="4821" y="2106"/>
              <a:ext cx="216" cy="19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26" name="Line 31"/>
            <p:cNvSpPr>
              <a:spLocks noChangeShapeType="1"/>
            </p:cNvSpPr>
            <p:nvPr/>
          </p:nvSpPr>
          <p:spPr bwMode="auto">
            <a:xfrm>
              <a:off x="4545" y="2478"/>
              <a:ext cx="216" cy="19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27" name="Line 32"/>
            <p:cNvSpPr>
              <a:spLocks noChangeShapeType="1"/>
            </p:cNvSpPr>
            <p:nvPr/>
          </p:nvSpPr>
          <p:spPr bwMode="auto">
            <a:xfrm>
              <a:off x="4260" y="2838"/>
              <a:ext cx="216" cy="19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28" name="Line 33"/>
            <p:cNvSpPr>
              <a:spLocks noChangeShapeType="1"/>
            </p:cNvSpPr>
            <p:nvPr/>
          </p:nvSpPr>
          <p:spPr bwMode="auto">
            <a:xfrm>
              <a:off x="3972" y="3694"/>
              <a:ext cx="216" cy="19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29" name="Text Box 35"/>
            <p:cNvSpPr txBox="1">
              <a:spLocks noChangeArrowheads="1"/>
            </p:cNvSpPr>
            <p:nvPr/>
          </p:nvSpPr>
          <p:spPr bwMode="auto">
            <a:xfrm>
              <a:off x="3600" y="3916"/>
              <a:ext cx="19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  <a:p>
              <a:pPr eaLnBrk="1" hangingPunct="1"/>
              <a:r>
                <a:rPr lang="en-US" sz="1800" b="1"/>
                <a:t>1</a:t>
              </a:r>
            </a:p>
          </p:txBody>
        </p:sp>
        <p:sp>
          <p:nvSpPr>
            <p:cNvPr id="21530" name="Line 36"/>
            <p:cNvSpPr>
              <a:spLocks noChangeShapeType="1"/>
            </p:cNvSpPr>
            <p:nvPr/>
          </p:nvSpPr>
          <p:spPr bwMode="auto">
            <a:xfrm>
              <a:off x="3927" y="3252"/>
              <a:ext cx="0" cy="24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31" name="Text Box 37"/>
            <p:cNvSpPr txBox="1">
              <a:spLocks noChangeArrowheads="1"/>
            </p:cNvSpPr>
            <p:nvPr/>
          </p:nvSpPr>
          <p:spPr bwMode="auto">
            <a:xfrm>
              <a:off x="3846" y="3543"/>
              <a:ext cx="15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|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4676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NFA for (</a:t>
            </a:r>
            <a:r>
              <a:rPr lang="en-US" dirty="0" err="1"/>
              <a:t>a|b</a:t>
            </a:r>
            <a:r>
              <a:rPr lang="en-US" dirty="0"/>
              <a:t>)*</a:t>
            </a:r>
            <a:r>
              <a:rPr lang="en-US" dirty="0" err="1"/>
              <a:t>abb</a:t>
            </a:r>
            <a:r>
              <a:rPr lang="en-US" dirty="0"/>
              <a:t>#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066800"/>
            <a:ext cx="5715000" cy="5638800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Lettered states are non-important states</a:t>
            </a:r>
          </a:p>
          <a:p>
            <a:pPr eaLnBrk="1" hangingPunct="1"/>
            <a:r>
              <a:rPr lang="en-US" smtClean="0"/>
              <a:t>Number states are important states</a:t>
            </a:r>
          </a:p>
          <a:p>
            <a:pPr lvl="1" eaLnBrk="1" hangingPunct="1"/>
            <a:r>
              <a:rPr lang="en-US" smtClean="0"/>
              <a:t>Numbers correspond to the number in syntax tree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38150" y="609600"/>
            <a:ext cx="8096250" cy="3262313"/>
            <a:chOff x="36" y="1296"/>
            <a:chExt cx="5100" cy="2055"/>
          </a:xfrm>
        </p:grpSpPr>
        <p:sp>
          <p:nvSpPr>
            <p:cNvPr id="22557" name="Oval 4"/>
            <p:cNvSpPr>
              <a:spLocks noChangeArrowheads="1"/>
            </p:cNvSpPr>
            <p:nvPr/>
          </p:nvSpPr>
          <p:spPr bwMode="auto">
            <a:xfrm>
              <a:off x="432" y="2208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A</a:t>
              </a:r>
            </a:p>
          </p:txBody>
        </p:sp>
        <p:sp>
          <p:nvSpPr>
            <p:cNvPr id="22558" name="Oval 5"/>
            <p:cNvSpPr>
              <a:spLocks noChangeArrowheads="1"/>
            </p:cNvSpPr>
            <p:nvPr/>
          </p:nvSpPr>
          <p:spPr bwMode="auto">
            <a:xfrm>
              <a:off x="970" y="2208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B</a:t>
              </a:r>
            </a:p>
          </p:txBody>
        </p:sp>
        <p:sp>
          <p:nvSpPr>
            <p:cNvPr id="22559" name="Oval 6"/>
            <p:cNvSpPr>
              <a:spLocks noChangeArrowheads="1"/>
            </p:cNvSpPr>
            <p:nvPr/>
          </p:nvSpPr>
          <p:spPr bwMode="auto">
            <a:xfrm>
              <a:off x="2216" y="2208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E</a:t>
              </a:r>
            </a:p>
          </p:txBody>
        </p:sp>
        <p:sp>
          <p:nvSpPr>
            <p:cNvPr id="22560" name="Oval 7"/>
            <p:cNvSpPr>
              <a:spLocks noChangeArrowheads="1"/>
            </p:cNvSpPr>
            <p:nvPr/>
          </p:nvSpPr>
          <p:spPr bwMode="auto">
            <a:xfrm>
              <a:off x="2754" y="2208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3</a:t>
              </a:r>
            </a:p>
          </p:txBody>
        </p:sp>
        <p:sp>
          <p:nvSpPr>
            <p:cNvPr id="22561" name="Oval 8"/>
            <p:cNvSpPr>
              <a:spLocks noChangeArrowheads="1"/>
            </p:cNvSpPr>
            <p:nvPr/>
          </p:nvSpPr>
          <p:spPr bwMode="auto">
            <a:xfrm>
              <a:off x="3292" y="2208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4</a:t>
              </a:r>
            </a:p>
          </p:txBody>
        </p:sp>
        <p:sp>
          <p:nvSpPr>
            <p:cNvPr id="22562" name="Oval 9"/>
            <p:cNvSpPr>
              <a:spLocks noChangeArrowheads="1"/>
            </p:cNvSpPr>
            <p:nvPr/>
          </p:nvSpPr>
          <p:spPr bwMode="auto">
            <a:xfrm>
              <a:off x="3830" y="2208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5</a:t>
              </a:r>
            </a:p>
          </p:txBody>
        </p:sp>
        <p:sp>
          <p:nvSpPr>
            <p:cNvPr id="22563" name="Oval 10"/>
            <p:cNvSpPr>
              <a:spLocks noChangeArrowheads="1"/>
            </p:cNvSpPr>
            <p:nvPr/>
          </p:nvSpPr>
          <p:spPr bwMode="auto">
            <a:xfrm>
              <a:off x="4368" y="2208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6</a:t>
              </a:r>
            </a:p>
          </p:txBody>
        </p:sp>
        <p:sp>
          <p:nvSpPr>
            <p:cNvPr id="22564" name="Oval 11"/>
            <p:cNvSpPr>
              <a:spLocks noChangeArrowheads="1"/>
            </p:cNvSpPr>
            <p:nvPr/>
          </p:nvSpPr>
          <p:spPr bwMode="auto">
            <a:xfrm>
              <a:off x="4906" y="2208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F</a:t>
              </a:r>
            </a:p>
          </p:txBody>
        </p:sp>
        <p:sp>
          <p:nvSpPr>
            <p:cNvPr id="22565" name="Oval 12"/>
            <p:cNvSpPr>
              <a:spLocks noChangeArrowheads="1"/>
            </p:cNvSpPr>
            <p:nvPr/>
          </p:nvSpPr>
          <p:spPr bwMode="auto">
            <a:xfrm>
              <a:off x="1296" y="1776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1</a:t>
              </a:r>
            </a:p>
          </p:txBody>
        </p:sp>
        <p:sp>
          <p:nvSpPr>
            <p:cNvPr id="22566" name="Oval 13"/>
            <p:cNvSpPr>
              <a:spLocks noChangeArrowheads="1"/>
            </p:cNvSpPr>
            <p:nvPr/>
          </p:nvSpPr>
          <p:spPr bwMode="auto">
            <a:xfrm>
              <a:off x="1834" y="1776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C</a:t>
              </a:r>
            </a:p>
          </p:txBody>
        </p:sp>
        <p:sp>
          <p:nvSpPr>
            <p:cNvPr id="22567" name="Oval 14"/>
            <p:cNvSpPr>
              <a:spLocks noChangeArrowheads="1"/>
            </p:cNvSpPr>
            <p:nvPr/>
          </p:nvSpPr>
          <p:spPr bwMode="auto">
            <a:xfrm>
              <a:off x="1296" y="2746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2</a:t>
              </a:r>
            </a:p>
          </p:txBody>
        </p:sp>
        <p:sp>
          <p:nvSpPr>
            <p:cNvPr id="22568" name="Oval 15"/>
            <p:cNvSpPr>
              <a:spLocks noChangeArrowheads="1"/>
            </p:cNvSpPr>
            <p:nvPr/>
          </p:nvSpPr>
          <p:spPr bwMode="auto">
            <a:xfrm>
              <a:off x="1834" y="2746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D</a:t>
              </a:r>
            </a:p>
          </p:txBody>
        </p:sp>
        <p:sp>
          <p:nvSpPr>
            <p:cNvPr id="22569" name="Line 16"/>
            <p:cNvSpPr>
              <a:spLocks noChangeShapeType="1"/>
            </p:cNvSpPr>
            <p:nvPr/>
          </p:nvSpPr>
          <p:spPr bwMode="auto">
            <a:xfrm>
              <a:off x="123" y="233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70" name="Line 17"/>
            <p:cNvSpPr>
              <a:spLocks noChangeShapeType="1"/>
            </p:cNvSpPr>
            <p:nvPr/>
          </p:nvSpPr>
          <p:spPr bwMode="auto">
            <a:xfrm>
              <a:off x="681" y="233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71" name="Line 18"/>
            <p:cNvSpPr>
              <a:spLocks noChangeShapeType="1"/>
            </p:cNvSpPr>
            <p:nvPr/>
          </p:nvSpPr>
          <p:spPr bwMode="auto">
            <a:xfrm>
              <a:off x="2457" y="23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72" name="Line 19"/>
            <p:cNvSpPr>
              <a:spLocks noChangeShapeType="1"/>
            </p:cNvSpPr>
            <p:nvPr/>
          </p:nvSpPr>
          <p:spPr bwMode="auto">
            <a:xfrm>
              <a:off x="2985" y="232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73" name="Line 20"/>
            <p:cNvSpPr>
              <a:spLocks noChangeShapeType="1"/>
            </p:cNvSpPr>
            <p:nvPr/>
          </p:nvSpPr>
          <p:spPr bwMode="auto">
            <a:xfrm>
              <a:off x="3522" y="231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74" name="Line 21"/>
            <p:cNvSpPr>
              <a:spLocks noChangeShapeType="1"/>
            </p:cNvSpPr>
            <p:nvPr/>
          </p:nvSpPr>
          <p:spPr bwMode="auto">
            <a:xfrm>
              <a:off x="4068" y="231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75" name="Line 22"/>
            <p:cNvSpPr>
              <a:spLocks noChangeShapeType="1"/>
            </p:cNvSpPr>
            <p:nvPr/>
          </p:nvSpPr>
          <p:spPr bwMode="auto">
            <a:xfrm>
              <a:off x="4614" y="231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76" name="Text Box 23"/>
            <p:cNvSpPr txBox="1">
              <a:spLocks noChangeArrowheads="1"/>
            </p:cNvSpPr>
            <p:nvPr/>
          </p:nvSpPr>
          <p:spPr bwMode="auto">
            <a:xfrm>
              <a:off x="36" y="2103"/>
              <a:ext cx="42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start</a:t>
              </a:r>
            </a:p>
          </p:txBody>
        </p:sp>
        <p:sp>
          <p:nvSpPr>
            <p:cNvPr id="22577" name="Text Box 24"/>
            <p:cNvSpPr txBox="1">
              <a:spLocks noChangeArrowheads="1"/>
            </p:cNvSpPr>
            <p:nvPr/>
          </p:nvSpPr>
          <p:spPr bwMode="auto">
            <a:xfrm>
              <a:off x="694" y="2101"/>
              <a:ext cx="17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Symbol" pitchFamily="18" charset="2"/>
                </a:rPr>
                <a:t>e</a:t>
              </a:r>
            </a:p>
          </p:txBody>
        </p:sp>
        <p:sp>
          <p:nvSpPr>
            <p:cNvPr id="22578" name="Line 25"/>
            <p:cNvSpPr>
              <a:spLocks noChangeShapeType="1"/>
            </p:cNvSpPr>
            <p:nvPr/>
          </p:nvSpPr>
          <p:spPr bwMode="auto">
            <a:xfrm>
              <a:off x="1545" y="188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79" name="Line 26"/>
            <p:cNvSpPr>
              <a:spLocks noChangeShapeType="1"/>
            </p:cNvSpPr>
            <p:nvPr/>
          </p:nvSpPr>
          <p:spPr bwMode="auto">
            <a:xfrm>
              <a:off x="1542" y="285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80" name="Line 27"/>
            <p:cNvSpPr>
              <a:spLocks noChangeShapeType="1"/>
            </p:cNvSpPr>
            <p:nvPr/>
          </p:nvSpPr>
          <p:spPr bwMode="auto">
            <a:xfrm>
              <a:off x="1152" y="2457"/>
              <a:ext cx="19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81" name="Line 28"/>
            <p:cNvSpPr>
              <a:spLocks noChangeShapeType="1"/>
            </p:cNvSpPr>
            <p:nvPr/>
          </p:nvSpPr>
          <p:spPr bwMode="auto">
            <a:xfrm>
              <a:off x="2055" y="1977"/>
              <a:ext cx="203" cy="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82" name="Line 29"/>
            <p:cNvSpPr>
              <a:spLocks noChangeShapeType="1"/>
            </p:cNvSpPr>
            <p:nvPr/>
          </p:nvSpPr>
          <p:spPr bwMode="auto">
            <a:xfrm flipV="1">
              <a:off x="1131" y="1982"/>
              <a:ext cx="186" cy="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83" name="Line 30"/>
            <p:cNvSpPr>
              <a:spLocks noChangeShapeType="1"/>
            </p:cNvSpPr>
            <p:nvPr/>
          </p:nvSpPr>
          <p:spPr bwMode="auto">
            <a:xfrm flipV="1">
              <a:off x="1998" y="2439"/>
              <a:ext cx="262" cy="3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84" name="Freeform 31"/>
            <p:cNvSpPr>
              <a:spLocks/>
            </p:cNvSpPr>
            <p:nvPr/>
          </p:nvSpPr>
          <p:spPr bwMode="auto">
            <a:xfrm>
              <a:off x="504" y="2448"/>
              <a:ext cx="2328" cy="728"/>
            </a:xfrm>
            <a:custGeom>
              <a:avLst/>
              <a:gdLst>
                <a:gd name="T0" fmla="*/ 24 w 2328"/>
                <a:gd name="T1" fmla="*/ 0 h 728"/>
                <a:gd name="T2" fmla="*/ 312 w 2328"/>
                <a:gd name="T3" fmla="*/ 624 h 728"/>
                <a:gd name="T4" fmla="*/ 1896 w 2328"/>
                <a:gd name="T5" fmla="*/ 624 h 728"/>
                <a:gd name="T6" fmla="*/ 2328 w 2328"/>
                <a:gd name="T7" fmla="*/ 0 h 7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28"/>
                <a:gd name="T13" fmla="*/ 0 h 728"/>
                <a:gd name="T14" fmla="*/ 2328 w 2328"/>
                <a:gd name="T15" fmla="*/ 728 h 7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28" h="728">
                  <a:moveTo>
                    <a:pt x="24" y="0"/>
                  </a:moveTo>
                  <a:cubicBezTo>
                    <a:pt x="12" y="260"/>
                    <a:pt x="0" y="520"/>
                    <a:pt x="312" y="624"/>
                  </a:cubicBezTo>
                  <a:cubicBezTo>
                    <a:pt x="624" y="728"/>
                    <a:pt x="1560" y="728"/>
                    <a:pt x="1896" y="624"/>
                  </a:cubicBezTo>
                  <a:cubicBezTo>
                    <a:pt x="2232" y="520"/>
                    <a:pt x="2280" y="260"/>
                    <a:pt x="2328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85" name="Freeform 32"/>
            <p:cNvSpPr>
              <a:spLocks/>
            </p:cNvSpPr>
            <p:nvPr/>
          </p:nvSpPr>
          <p:spPr bwMode="auto">
            <a:xfrm>
              <a:off x="1056" y="1480"/>
              <a:ext cx="1344" cy="728"/>
            </a:xfrm>
            <a:custGeom>
              <a:avLst/>
              <a:gdLst>
                <a:gd name="T0" fmla="*/ 1344 w 1344"/>
                <a:gd name="T1" fmla="*/ 728 h 728"/>
                <a:gd name="T2" fmla="*/ 1104 w 1344"/>
                <a:gd name="T3" fmla="*/ 104 h 728"/>
                <a:gd name="T4" fmla="*/ 192 w 1344"/>
                <a:gd name="T5" fmla="*/ 104 h 728"/>
                <a:gd name="T6" fmla="*/ 0 w 1344"/>
                <a:gd name="T7" fmla="*/ 728 h 7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4"/>
                <a:gd name="T13" fmla="*/ 0 h 728"/>
                <a:gd name="T14" fmla="*/ 1344 w 1344"/>
                <a:gd name="T15" fmla="*/ 728 h 7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4" h="728">
                  <a:moveTo>
                    <a:pt x="1344" y="728"/>
                  </a:moveTo>
                  <a:cubicBezTo>
                    <a:pt x="1320" y="468"/>
                    <a:pt x="1296" y="208"/>
                    <a:pt x="1104" y="104"/>
                  </a:cubicBezTo>
                  <a:cubicBezTo>
                    <a:pt x="912" y="0"/>
                    <a:pt x="376" y="0"/>
                    <a:pt x="192" y="104"/>
                  </a:cubicBezTo>
                  <a:cubicBezTo>
                    <a:pt x="8" y="208"/>
                    <a:pt x="4" y="468"/>
                    <a:pt x="0" y="72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86" name="Text Box 33"/>
            <p:cNvSpPr txBox="1">
              <a:spLocks noChangeArrowheads="1"/>
            </p:cNvSpPr>
            <p:nvPr/>
          </p:nvSpPr>
          <p:spPr bwMode="auto">
            <a:xfrm>
              <a:off x="1680" y="1296"/>
              <a:ext cx="17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Symbol" pitchFamily="18" charset="2"/>
                </a:rPr>
                <a:t>e</a:t>
              </a:r>
            </a:p>
          </p:txBody>
        </p:sp>
        <p:sp>
          <p:nvSpPr>
            <p:cNvPr id="22587" name="Text Box 34"/>
            <p:cNvSpPr txBox="1">
              <a:spLocks noChangeArrowheads="1"/>
            </p:cNvSpPr>
            <p:nvPr/>
          </p:nvSpPr>
          <p:spPr bwMode="auto">
            <a:xfrm>
              <a:off x="2112" y="1899"/>
              <a:ext cx="17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Symbol" pitchFamily="18" charset="2"/>
                </a:rPr>
                <a:t>e</a:t>
              </a:r>
            </a:p>
          </p:txBody>
        </p:sp>
        <p:sp>
          <p:nvSpPr>
            <p:cNvPr id="22588" name="Text Box 35"/>
            <p:cNvSpPr txBox="1">
              <a:spLocks noChangeArrowheads="1"/>
            </p:cNvSpPr>
            <p:nvPr/>
          </p:nvSpPr>
          <p:spPr bwMode="auto">
            <a:xfrm>
              <a:off x="1056" y="2499"/>
              <a:ext cx="17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Symbol" pitchFamily="18" charset="2"/>
                </a:rPr>
                <a:t>e</a:t>
              </a:r>
            </a:p>
          </p:txBody>
        </p:sp>
        <p:sp>
          <p:nvSpPr>
            <p:cNvPr id="22589" name="Text Box 36"/>
            <p:cNvSpPr txBox="1">
              <a:spLocks noChangeArrowheads="1"/>
            </p:cNvSpPr>
            <p:nvPr/>
          </p:nvSpPr>
          <p:spPr bwMode="auto">
            <a:xfrm>
              <a:off x="2070" y="2544"/>
              <a:ext cx="17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Symbol" pitchFamily="18" charset="2"/>
                </a:rPr>
                <a:t>e</a:t>
              </a:r>
            </a:p>
          </p:txBody>
        </p:sp>
        <p:sp>
          <p:nvSpPr>
            <p:cNvPr id="22590" name="Text Box 37"/>
            <p:cNvSpPr txBox="1">
              <a:spLocks noChangeArrowheads="1"/>
            </p:cNvSpPr>
            <p:nvPr/>
          </p:nvSpPr>
          <p:spPr bwMode="auto">
            <a:xfrm>
              <a:off x="1152" y="2037"/>
              <a:ext cx="17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Symbol" pitchFamily="18" charset="2"/>
                </a:rPr>
                <a:t>e</a:t>
              </a:r>
            </a:p>
          </p:txBody>
        </p:sp>
        <p:sp>
          <p:nvSpPr>
            <p:cNvPr id="22591" name="Text Box 38"/>
            <p:cNvSpPr txBox="1">
              <a:spLocks noChangeArrowheads="1"/>
            </p:cNvSpPr>
            <p:nvPr/>
          </p:nvSpPr>
          <p:spPr bwMode="auto">
            <a:xfrm>
              <a:off x="1584" y="3120"/>
              <a:ext cx="17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Symbol" pitchFamily="18" charset="2"/>
                </a:rPr>
                <a:t>e</a:t>
              </a:r>
            </a:p>
          </p:txBody>
        </p:sp>
        <p:sp>
          <p:nvSpPr>
            <p:cNvPr id="22592" name="Text Box 39"/>
            <p:cNvSpPr txBox="1">
              <a:spLocks noChangeArrowheads="1"/>
            </p:cNvSpPr>
            <p:nvPr/>
          </p:nvSpPr>
          <p:spPr bwMode="auto">
            <a:xfrm>
              <a:off x="1584" y="2642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22593" name="Text Box 40"/>
            <p:cNvSpPr txBox="1">
              <a:spLocks noChangeArrowheads="1"/>
            </p:cNvSpPr>
            <p:nvPr/>
          </p:nvSpPr>
          <p:spPr bwMode="auto">
            <a:xfrm>
              <a:off x="1584" y="1826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22594" name="Text Box 41"/>
            <p:cNvSpPr txBox="1">
              <a:spLocks noChangeArrowheads="1"/>
            </p:cNvSpPr>
            <p:nvPr/>
          </p:nvSpPr>
          <p:spPr bwMode="auto">
            <a:xfrm>
              <a:off x="2976" y="211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22595" name="Text Box 42"/>
            <p:cNvSpPr txBox="1">
              <a:spLocks noChangeArrowheads="1"/>
            </p:cNvSpPr>
            <p:nvPr/>
          </p:nvSpPr>
          <p:spPr bwMode="auto">
            <a:xfrm>
              <a:off x="3540" y="2094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22596" name="Text Box 43"/>
            <p:cNvSpPr txBox="1">
              <a:spLocks noChangeArrowheads="1"/>
            </p:cNvSpPr>
            <p:nvPr/>
          </p:nvSpPr>
          <p:spPr bwMode="auto">
            <a:xfrm>
              <a:off x="4104" y="2076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22597" name="Text Box 44"/>
            <p:cNvSpPr txBox="1">
              <a:spLocks noChangeArrowheads="1"/>
            </p:cNvSpPr>
            <p:nvPr/>
          </p:nvSpPr>
          <p:spPr bwMode="auto">
            <a:xfrm>
              <a:off x="4644" y="2073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</p:txBody>
        </p:sp>
        <p:sp>
          <p:nvSpPr>
            <p:cNvPr id="22598" name="Text Box 45"/>
            <p:cNvSpPr txBox="1">
              <a:spLocks noChangeArrowheads="1"/>
            </p:cNvSpPr>
            <p:nvPr/>
          </p:nvSpPr>
          <p:spPr bwMode="auto">
            <a:xfrm>
              <a:off x="2461" y="2103"/>
              <a:ext cx="17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Symbol" pitchFamily="18" charset="2"/>
                </a:rPr>
                <a:t>e</a:t>
              </a:r>
            </a:p>
          </p:txBody>
        </p:sp>
        <p:sp>
          <p:nvSpPr>
            <p:cNvPr id="22599" name="Oval 46"/>
            <p:cNvSpPr>
              <a:spLocks noChangeArrowheads="1"/>
            </p:cNvSpPr>
            <p:nvPr/>
          </p:nvSpPr>
          <p:spPr bwMode="auto">
            <a:xfrm>
              <a:off x="4932" y="2229"/>
              <a:ext cx="184" cy="18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 b="1"/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5921375" y="2889250"/>
            <a:ext cx="2917825" cy="3968750"/>
            <a:chOff x="3730" y="1820"/>
            <a:chExt cx="1838" cy="2500"/>
          </a:xfrm>
        </p:grpSpPr>
        <p:sp>
          <p:nvSpPr>
            <p:cNvPr id="22534" name="Text Box 49"/>
            <p:cNvSpPr txBox="1">
              <a:spLocks noChangeArrowheads="1"/>
            </p:cNvSpPr>
            <p:nvPr/>
          </p:nvSpPr>
          <p:spPr bwMode="auto">
            <a:xfrm>
              <a:off x="4966" y="1820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2535" name="Text Box 50"/>
            <p:cNvSpPr txBox="1">
              <a:spLocks noChangeArrowheads="1"/>
            </p:cNvSpPr>
            <p:nvPr/>
          </p:nvSpPr>
          <p:spPr bwMode="auto">
            <a:xfrm>
              <a:off x="4709" y="2147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2536" name="Text Box 51"/>
            <p:cNvSpPr txBox="1">
              <a:spLocks noChangeArrowheads="1"/>
            </p:cNvSpPr>
            <p:nvPr/>
          </p:nvSpPr>
          <p:spPr bwMode="auto">
            <a:xfrm>
              <a:off x="4451" y="2474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2537" name="Text Box 52"/>
            <p:cNvSpPr txBox="1">
              <a:spLocks noChangeArrowheads="1"/>
            </p:cNvSpPr>
            <p:nvPr/>
          </p:nvSpPr>
          <p:spPr bwMode="auto">
            <a:xfrm>
              <a:off x="4193" y="2800"/>
              <a:ext cx="16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2538" name="Text Box 53"/>
            <p:cNvSpPr txBox="1">
              <a:spLocks noChangeArrowheads="1"/>
            </p:cNvSpPr>
            <p:nvPr/>
          </p:nvSpPr>
          <p:spPr bwMode="auto">
            <a:xfrm>
              <a:off x="3944" y="3145"/>
              <a:ext cx="19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ym typeface="Symbol" pitchFamily="18" charset="2"/>
                </a:rPr>
                <a:t>*</a:t>
              </a:r>
            </a:p>
          </p:txBody>
        </p:sp>
        <p:sp>
          <p:nvSpPr>
            <p:cNvPr id="22539" name="Text Box 55"/>
            <p:cNvSpPr txBox="1">
              <a:spLocks noChangeArrowheads="1"/>
            </p:cNvSpPr>
            <p:nvPr/>
          </p:nvSpPr>
          <p:spPr bwMode="auto">
            <a:xfrm>
              <a:off x="5372" y="2139"/>
              <a:ext cx="19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  <a:p>
              <a:pPr eaLnBrk="1" hangingPunct="1"/>
              <a:r>
                <a:rPr lang="en-US" sz="1800" b="1"/>
                <a:t>6</a:t>
              </a:r>
            </a:p>
          </p:txBody>
        </p:sp>
        <p:sp>
          <p:nvSpPr>
            <p:cNvPr id="22540" name="Text Box 56"/>
            <p:cNvSpPr txBox="1">
              <a:spLocks noChangeArrowheads="1"/>
            </p:cNvSpPr>
            <p:nvPr/>
          </p:nvSpPr>
          <p:spPr bwMode="auto">
            <a:xfrm>
              <a:off x="5069" y="2477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5</a:t>
              </a:r>
            </a:p>
          </p:txBody>
        </p:sp>
        <p:sp>
          <p:nvSpPr>
            <p:cNvPr id="22541" name="Text Box 57"/>
            <p:cNvSpPr txBox="1">
              <a:spLocks noChangeArrowheads="1"/>
            </p:cNvSpPr>
            <p:nvPr/>
          </p:nvSpPr>
          <p:spPr bwMode="auto">
            <a:xfrm>
              <a:off x="4798" y="2815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4</a:t>
              </a:r>
            </a:p>
          </p:txBody>
        </p:sp>
        <p:sp>
          <p:nvSpPr>
            <p:cNvPr id="22542" name="Text Box 58"/>
            <p:cNvSpPr txBox="1">
              <a:spLocks noChangeArrowheads="1"/>
            </p:cNvSpPr>
            <p:nvPr/>
          </p:nvSpPr>
          <p:spPr bwMode="auto">
            <a:xfrm>
              <a:off x="4526" y="3152"/>
              <a:ext cx="19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  <a:p>
              <a:pPr eaLnBrk="1" hangingPunct="1"/>
              <a:r>
                <a:rPr lang="en-US" sz="1800" b="1"/>
                <a:t>3</a:t>
              </a:r>
            </a:p>
          </p:txBody>
        </p:sp>
        <p:sp>
          <p:nvSpPr>
            <p:cNvPr id="22543" name="Text Box 59"/>
            <p:cNvSpPr txBox="1">
              <a:spLocks noChangeArrowheads="1"/>
            </p:cNvSpPr>
            <p:nvPr/>
          </p:nvSpPr>
          <p:spPr bwMode="auto">
            <a:xfrm>
              <a:off x="4255" y="3915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2</a:t>
              </a:r>
            </a:p>
          </p:txBody>
        </p:sp>
        <p:sp>
          <p:nvSpPr>
            <p:cNvPr id="22544" name="Line 60"/>
            <p:cNvSpPr>
              <a:spLocks noChangeShapeType="1"/>
            </p:cNvSpPr>
            <p:nvPr/>
          </p:nvSpPr>
          <p:spPr bwMode="auto">
            <a:xfrm flipH="1">
              <a:off x="4842" y="2013"/>
              <a:ext cx="156" cy="17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45" name="Line 61"/>
            <p:cNvSpPr>
              <a:spLocks noChangeShapeType="1"/>
            </p:cNvSpPr>
            <p:nvPr/>
          </p:nvSpPr>
          <p:spPr bwMode="auto">
            <a:xfrm flipH="1">
              <a:off x="4592" y="2343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46" name="Line 62"/>
            <p:cNvSpPr>
              <a:spLocks noChangeShapeType="1"/>
            </p:cNvSpPr>
            <p:nvPr/>
          </p:nvSpPr>
          <p:spPr bwMode="auto">
            <a:xfrm flipH="1">
              <a:off x="4333" y="2666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47" name="Line 63"/>
            <p:cNvSpPr>
              <a:spLocks noChangeShapeType="1"/>
            </p:cNvSpPr>
            <p:nvPr/>
          </p:nvSpPr>
          <p:spPr bwMode="auto">
            <a:xfrm flipH="1">
              <a:off x="4075" y="2989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48" name="Line 64"/>
            <p:cNvSpPr>
              <a:spLocks noChangeShapeType="1"/>
            </p:cNvSpPr>
            <p:nvPr/>
          </p:nvSpPr>
          <p:spPr bwMode="auto">
            <a:xfrm flipH="1">
              <a:off x="3825" y="3737"/>
              <a:ext cx="155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49" name="Line 65"/>
            <p:cNvSpPr>
              <a:spLocks noChangeShapeType="1"/>
            </p:cNvSpPr>
            <p:nvPr/>
          </p:nvSpPr>
          <p:spPr bwMode="auto">
            <a:xfrm>
              <a:off x="5165" y="2013"/>
              <a:ext cx="200" cy="16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50" name="Line 66"/>
            <p:cNvSpPr>
              <a:spLocks noChangeShapeType="1"/>
            </p:cNvSpPr>
            <p:nvPr/>
          </p:nvSpPr>
          <p:spPr bwMode="auto">
            <a:xfrm>
              <a:off x="4862" y="2324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51" name="Line 67"/>
            <p:cNvSpPr>
              <a:spLocks noChangeShapeType="1"/>
            </p:cNvSpPr>
            <p:nvPr/>
          </p:nvSpPr>
          <p:spPr bwMode="auto">
            <a:xfrm>
              <a:off x="4606" y="2651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52" name="Line 68"/>
            <p:cNvSpPr>
              <a:spLocks noChangeShapeType="1"/>
            </p:cNvSpPr>
            <p:nvPr/>
          </p:nvSpPr>
          <p:spPr bwMode="auto">
            <a:xfrm>
              <a:off x="4342" y="2968"/>
              <a:ext cx="200" cy="16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53" name="Line 69"/>
            <p:cNvSpPr>
              <a:spLocks noChangeShapeType="1"/>
            </p:cNvSpPr>
            <p:nvPr/>
          </p:nvSpPr>
          <p:spPr bwMode="auto">
            <a:xfrm>
              <a:off x="4075" y="3720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54" name="Text Box 70"/>
            <p:cNvSpPr txBox="1">
              <a:spLocks noChangeArrowheads="1"/>
            </p:cNvSpPr>
            <p:nvPr/>
          </p:nvSpPr>
          <p:spPr bwMode="auto">
            <a:xfrm>
              <a:off x="3730" y="3915"/>
              <a:ext cx="196" cy="4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  <a:p>
              <a:pPr eaLnBrk="1" hangingPunct="1"/>
              <a:r>
                <a:rPr lang="en-US" sz="1800" b="1"/>
                <a:t>1</a:t>
              </a:r>
            </a:p>
          </p:txBody>
        </p:sp>
        <p:sp>
          <p:nvSpPr>
            <p:cNvPr id="22555" name="Line 71"/>
            <p:cNvSpPr>
              <a:spLocks noChangeShapeType="1"/>
            </p:cNvSpPr>
            <p:nvPr/>
          </p:nvSpPr>
          <p:spPr bwMode="auto">
            <a:xfrm>
              <a:off x="4033" y="3332"/>
              <a:ext cx="0" cy="211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56" name="Text Box 72"/>
            <p:cNvSpPr txBox="1">
              <a:spLocks noChangeArrowheads="1"/>
            </p:cNvSpPr>
            <p:nvPr/>
          </p:nvSpPr>
          <p:spPr bwMode="auto">
            <a:xfrm>
              <a:off x="3958" y="3587"/>
              <a:ext cx="156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|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467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DFA for (</a:t>
            </a:r>
            <a:r>
              <a:rPr lang="en-US" dirty="0" err="1"/>
              <a:t>a|b</a:t>
            </a:r>
            <a:r>
              <a:rPr lang="en-US" dirty="0"/>
              <a:t>)*</a:t>
            </a:r>
            <a:r>
              <a:rPr lang="en-US" dirty="0" err="1"/>
              <a:t>abb</a:t>
            </a:r>
            <a:r>
              <a:rPr lang="en-US" dirty="0"/>
              <a:t>#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066800"/>
            <a:ext cx="5715000" cy="5638800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8150" y="609600"/>
            <a:ext cx="8096250" cy="3262313"/>
            <a:chOff x="36" y="1296"/>
            <a:chExt cx="5100" cy="2055"/>
          </a:xfrm>
        </p:grpSpPr>
        <p:sp>
          <p:nvSpPr>
            <p:cNvPr id="23581" name="Oval 5"/>
            <p:cNvSpPr>
              <a:spLocks noChangeArrowheads="1"/>
            </p:cNvSpPr>
            <p:nvPr/>
          </p:nvSpPr>
          <p:spPr bwMode="auto">
            <a:xfrm>
              <a:off x="432" y="2208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A</a:t>
              </a:r>
            </a:p>
          </p:txBody>
        </p:sp>
        <p:sp>
          <p:nvSpPr>
            <p:cNvPr id="23582" name="Oval 6"/>
            <p:cNvSpPr>
              <a:spLocks noChangeArrowheads="1"/>
            </p:cNvSpPr>
            <p:nvPr/>
          </p:nvSpPr>
          <p:spPr bwMode="auto">
            <a:xfrm>
              <a:off x="970" y="2208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B</a:t>
              </a:r>
            </a:p>
          </p:txBody>
        </p:sp>
        <p:sp>
          <p:nvSpPr>
            <p:cNvPr id="23583" name="Oval 7"/>
            <p:cNvSpPr>
              <a:spLocks noChangeArrowheads="1"/>
            </p:cNvSpPr>
            <p:nvPr/>
          </p:nvSpPr>
          <p:spPr bwMode="auto">
            <a:xfrm>
              <a:off x="2216" y="2208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E</a:t>
              </a:r>
            </a:p>
          </p:txBody>
        </p:sp>
        <p:sp>
          <p:nvSpPr>
            <p:cNvPr id="23584" name="Oval 8"/>
            <p:cNvSpPr>
              <a:spLocks noChangeArrowheads="1"/>
            </p:cNvSpPr>
            <p:nvPr/>
          </p:nvSpPr>
          <p:spPr bwMode="auto">
            <a:xfrm>
              <a:off x="2754" y="2208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3</a:t>
              </a:r>
            </a:p>
          </p:txBody>
        </p:sp>
        <p:sp>
          <p:nvSpPr>
            <p:cNvPr id="23585" name="Oval 9"/>
            <p:cNvSpPr>
              <a:spLocks noChangeArrowheads="1"/>
            </p:cNvSpPr>
            <p:nvPr/>
          </p:nvSpPr>
          <p:spPr bwMode="auto">
            <a:xfrm>
              <a:off x="3292" y="2208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4</a:t>
              </a:r>
            </a:p>
          </p:txBody>
        </p:sp>
        <p:sp>
          <p:nvSpPr>
            <p:cNvPr id="23586" name="Oval 10"/>
            <p:cNvSpPr>
              <a:spLocks noChangeArrowheads="1"/>
            </p:cNvSpPr>
            <p:nvPr/>
          </p:nvSpPr>
          <p:spPr bwMode="auto">
            <a:xfrm>
              <a:off x="3830" y="2208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5</a:t>
              </a:r>
            </a:p>
          </p:txBody>
        </p:sp>
        <p:sp>
          <p:nvSpPr>
            <p:cNvPr id="23587" name="Oval 11"/>
            <p:cNvSpPr>
              <a:spLocks noChangeArrowheads="1"/>
            </p:cNvSpPr>
            <p:nvPr/>
          </p:nvSpPr>
          <p:spPr bwMode="auto">
            <a:xfrm>
              <a:off x="4368" y="2208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6</a:t>
              </a:r>
            </a:p>
          </p:txBody>
        </p:sp>
        <p:sp>
          <p:nvSpPr>
            <p:cNvPr id="23588" name="Oval 12"/>
            <p:cNvSpPr>
              <a:spLocks noChangeArrowheads="1"/>
            </p:cNvSpPr>
            <p:nvPr/>
          </p:nvSpPr>
          <p:spPr bwMode="auto">
            <a:xfrm>
              <a:off x="4906" y="2208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F</a:t>
              </a:r>
            </a:p>
          </p:txBody>
        </p:sp>
        <p:sp>
          <p:nvSpPr>
            <p:cNvPr id="23589" name="Oval 13"/>
            <p:cNvSpPr>
              <a:spLocks noChangeArrowheads="1"/>
            </p:cNvSpPr>
            <p:nvPr/>
          </p:nvSpPr>
          <p:spPr bwMode="auto">
            <a:xfrm>
              <a:off x="1296" y="1776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1</a:t>
              </a:r>
            </a:p>
          </p:txBody>
        </p:sp>
        <p:sp>
          <p:nvSpPr>
            <p:cNvPr id="23590" name="Oval 14"/>
            <p:cNvSpPr>
              <a:spLocks noChangeArrowheads="1"/>
            </p:cNvSpPr>
            <p:nvPr/>
          </p:nvSpPr>
          <p:spPr bwMode="auto">
            <a:xfrm>
              <a:off x="1834" y="1776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C</a:t>
              </a:r>
            </a:p>
          </p:txBody>
        </p:sp>
        <p:sp>
          <p:nvSpPr>
            <p:cNvPr id="23591" name="Oval 15"/>
            <p:cNvSpPr>
              <a:spLocks noChangeArrowheads="1"/>
            </p:cNvSpPr>
            <p:nvPr/>
          </p:nvSpPr>
          <p:spPr bwMode="auto">
            <a:xfrm>
              <a:off x="1296" y="2746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2</a:t>
              </a:r>
            </a:p>
          </p:txBody>
        </p:sp>
        <p:sp>
          <p:nvSpPr>
            <p:cNvPr id="23592" name="Oval 16"/>
            <p:cNvSpPr>
              <a:spLocks noChangeArrowheads="1"/>
            </p:cNvSpPr>
            <p:nvPr/>
          </p:nvSpPr>
          <p:spPr bwMode="auto">
            <a:xfrm>
              <a:off x="1834" y="2746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D</a:t>
              </a:r>
            </a:p>
          </p:txBody>
        </p:sp>
        <p:sp>
          <p:nvSpPr>
            <p:cNvPr id="23593" name="Line 17"/>
            <p:cNvSpPr>
              <a:spLocks noChangeShapeType="1"/>
            </p:cNvSpPr>
            <p:nvPr/>
          </p:nvSpPr>
          <p:spPr bwMode="auto">
            <a:xfrm>
              <a:off x="123" y="233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94" name="Line 18"/>
            <p:cNvSpPr>
              <a:spLocks noChangeShapeType="1"/>
            </p:cNvSpPr>
            <p:nvPr/>
          </p:nvSpPr>
          <p:spPr bwMode="auto">
            <a:xfrm>
              <a:off x="681" y="233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95" name="Line 19"/>
            <p:cNvSpPr>
              <a:spLocks noChangeShapeType="1"/>
            </p:cNvSpPr>
            <p:nvPr/>
          </p:nvSpPr>
          <p:spPr bwMode="auto">
            <a:xfrm>
              <a:off x="2457" y="23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96" name="Line 20"/>
            <p:cNvSpPr>
              <a:spLocks noChangeShapeType="1"/>
            </p:cNvSpPr>
            <p:nvPr/>
          </p:nvSpPr>
          <p:spPr bwMode="auto">
            <a:xfrm>
              <a:off x="2985" y="232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97" name="Line 21"/>
            <p:cNvSpPr>
              <a:spLocks noChangeShapeType="1"/>
            </p:cNvSpPr>
            <p:nvPr/>
          </p:nvSpPr>
          <p:spPr bwMode="auto">
            <a:xfrm>
              <a:off x="3522" y="231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98" name="Line 22"/>
            <p:cNvSpPr>
              <a:spLocks noChangeShapeType="1"/>
            </p:cNvSpPr>
            <p:nvPr/>
          </p:nvSpPr>
          <p:spPr bwMode="auto">
            <a:xfrm>
              <a:off x="4068" y="231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99" name="Line 23"/>
            <p:cNvSpPr>
              <a:spLocks noChangeShapeType="1"/>
            </p:cNvSpPr>
            <p:nvPr/>
          </p:nvSpPr>
          <p:spPr bwMode="auto">
            <a:xfrm>
              <a:off x="4614" y="231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600" name="Text Box 24"/>
            <p:cNvSpPr txBox="1">
              <a:spLocks noChangeArrowheads="1"/>
            </p:cNvSpPr>
            <p:nvPr/>
          </p:nvSpPr>
          <p:spPr bwMode="auto">
            <a:xfrm>
              <a:off x="36" y="2103"/>
              <a:ext cx="42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start</a:t>
              </a:r>
            </a:p>
          </p:txBody>
        </p:sp>
        <p:sp>
          <p:nvSpPr>
            <p:cNvPr id="23601" name="Text Box 25"/>
            <p:cNvSpPr txBox="1">
              <a:spLocks noChangeArrowheads="1"/>
            </p:cNvSpPr>
            <p:nvPr/>
          </p:nvSpPr>
          <p:spPr bwMode="auto">
            <a:xfrm>
              <a:off x="694" y="2101"/>
              <a:ext cx="17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Symbol" pitchFamily="18" charset="2"/>
                </a:rPr>
                <a:t>e</a:t>
              </a:r>
            </a:p>
          </p:txBody>
        </p:sp>
        <p:sp>
          <p:nvSpPr>
            <p:cNvPr id="23602" name="Line 26"/>
            <p:cNvSpPr>
              <a:spLocks noChangeShapeType="1"/>
            </p:cNvSpPr>
            <p:nvPr/>
          </p:nvSpPr>
          <p:spPr bwMode="auto">
            <a:xfrm>
              <a:off x="1545" y="188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603" name="Line 27"/>
            <p:cNvSpPr>
              <a:spLocks noChangeShapeType="1"/>
            </p:cNvSpPr>
            <p:nvPr/>
          </p:nvSpPr>
          <p:spPr bwMode="auto">
            <a:xfrm>
              <a:off x="1542" y="285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604" name="Line 28"/>
            <p:cNvSpPr>
              <a:spLocks noChangeShapeType="1"/>
            </p:cNvSpPr>
            <p:nvPr/>
          </p:nvSpPr>
          <p:spPr bwMode="auto">
            <a:xfrm>
              <a:off x="1152" y="2457"/>
              <a:ext cx="19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605" name="Line 29"/>
            <p:cNvSpPr>
              <a:spLocks noChangeShapeType="1"/>
            </p:cNvSpPr>
            <p:nvPr/>
          </p:nvSpPr>
          <p:spPr bwMode="auto">
            <a:xfrm>
              <a:off x="2055" y="1977"/>
              <a:ext cx="203" cy="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606" name="Line 30"/>
            <p:cNvSpPr>
              <a:spLocks noChangeShapeType="1"/>
            </p:cNvSpPr>
            <p:nvPr/>
          </p:nvSpPr>
          <p:spPr bwMode="auto">
            <a:xfrm flipV="1">
              <a:off x="1131" y="1982"/>
              <a:ext cx="186" cy="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607" name="Line 31"/>
            <p:cNvSpPr>
              <a:spLocks noChangeShapeType="1"/>
            </p:cNvSpPr>
            <p:nvPr/>
          </p:nvSpPr>
          <p:spPr bwMode="auto">
            <a:xfrm flipV="1">
              <a:off x="1998" y="2439"/>
              <a:ext cx="262" cy="3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608" name="Freeform 32"/>
            <p:cNvSpPr>
              <a:spLocks/>
            </p:cNvSpPr>
            <p:nvPr/>
          </p:nvSpPr>
          <p:spPr bwMode="auto">
            <a:xfrm>
              <a:off x="504" y="2448"/>
              <a:ext cx="2328" cy="728"/>
            </a:xfrm>
            <a:custGeom>
              <a:avLst/>
              <a:gdLst>
                <a:gd name="T0" fmla="*/ 24 w 2328"/>
                <a:gd name="T1" fmla="*/ 0 h 728"/>
                <a:gd name="T2" fmla="*/ 312 w 2328"/>
                <a:gd name="T3" fmla="*/ 624 h 728"/>
                <a:gd name="T4" fmla="*/ 1896 w 2328"/>
                <a:gd name="T5" fmla="*/ 624 h 728"/>
                <a:gd name="T6" fmla="*/ 2328 w 2328"/>
                <a:gd name="T7" fmla="*/ 0 h 7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28"/>
                <a:gd name="T13" fmla="*/ 0 h 728"/>
                <a:gd name="T14" fmla="*/ 2328 w 2328"/>
                <a:gd name="T15" fmla="*/ 728 h 7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28" h="728">
                  <a:moveTo>
                    <a:pt x="24" y="0"/>
                  </a:moveTo>
                  <a:cubicBezTo>
                    <a:pt x="12" y="260"/>
                    <a:pt x="0" y="520"/>
                    <a:pt x="312" y="624"/>
                  </a:cubicBezTo>
                  <a:cubicBezTo>
                    <a:pt x="624" y="728"/>
                    <a:pt x="1560" y="728"/>
                    <a:pt x="1896" y="624"/>
                  </a:cubicBezTo>
                  <a:cubicBezTo>
                    <a:pt x="2232" y="520"/>
                    <a:pt x="2280" y="260"/>
                    <a:pt x="2328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609" name="Freeform 33"/>
            <p:cNvSpPr>
              <a:spLocks/>
            </p:cNvSpPr>
            <p:nvPr/>
          </p:nvSpPr>
          <p:spPr bwMode="auto">
            <a:xfrm>
              <a:off x="1056" y="1480"/>
              <a:ext cx="1344" cy="728"/>
            </a:xfrm>
            <a:custGeom>
              <a:avLst/>
              <a:gdLst>
                <a:gd name="T0" fmla="*/ 1344 w 1344"/>
                <a:gd name="T1" fmla="*/ 728 h 728"/>
                <a:gd name="T2" fmla="*/ 1104 w 1344"/>
                <a:gd name="T3" fmla="*/ 104 h 728"/>
                <a:gd name="T4" fmla="*/ 192 w 1344"/>
                <a:gd name="T5" fmla="*/ 104 h 728"/>
                <a:gd name="T6" fmla="*/ 0 w 1344"/>
                <a:gd name="T7" fmla="*/ 728 h 7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4"/>
                <a:gd name="T13" fmla="*/ 0 h 728"/>
                <a:gd name="T14" fmla="*/ 1344 w 1344"/>
                <a:gd name="T15" fmla="*/ 728 h 7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4" h="728">
                  <a:moveTo>
                    <a:pt x="1344" y="728"/>
                  </a:moveTo>
                  <a:cubicBezTo>
                    <a:pt x="1320" y="468"/>
                    <a:pt x="1296" y="208"/>
                    <a:pt x="1104" y="104"/>
                  </a:cubicBezTo>
                  <a:cubicBezTo>
                    <a:pt x="912" y="0"/>
                    <a:pt x="376" y="0"/>
                    <a:pt x="192" y="104"/>
                  </a:cubicBezTo>
                  <a:cubicBezTo>
                    <a:pt x="8" y="208"/>
                    <a:pt x="4" y="468"/>
                    <a:pt x="0" y="72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610" name="Text Box 34"/>
            <p:cNvSpPr txBox="1">
              <a:spLocks noChangeArrowheads="1"/>
            </p:cNvSpPr>
            <p:nvPr/>
          </p:nvSpPr>
          <p:spPr bwMode="auto">
            <a:xfrm>
              <a:off x="1680" y="1296"/>
              <a:ext cx="17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Symbol" pitchFamily="18" charset="2"/>
                </a:rPr>
                <a:t>e</a:t>
              </a:r>
            </a:p>
          </p:txBody>
        </p:sp>
        <p:sp>
          <p:nvSpPr>
            <p:cNvPr id="23611" name="Text Box 35"/>
            <p:cNvSpPr txBox="1">
              <a:spLocks noChangeArrowheads="1"/>
            </p:cNvSpPr>
            <p:nvPr/>
          </p:nvSpPr>
          <p:spPr bwMode="auto">
            <a:xfrm>
              <a:off x="2112" y="1899"/>
              <a:ext cx="17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Symbol" pitchFamily="18" charset="2"/>
                </a:rPr>
                <a:t>e</a:t>
              </a:r>
            </a:p>
          </p:txBody>
        </p:sp>
        <p:sp>
          <p:nvSpPr>
            <p:cNvPr id="23612" name="Text Box 36"/>
            <p:cNvSpPr txBox="1">
              <a:spLocks noChangeArrowheads="1"/>
            </p:cNvSpPr>
            <p:nvPr/>
          </p:nvSpPr>
          <p:spPr bwMode="auto">
            <a:xfrm>
              <a:off x="1056" y="2499"/>
              <a:ext cx="17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Symbol" pitchFamily="18" charset="2"/>
                </a:rPr>
                <a:t>e</a:t>
              </a:r>
            </a:p>
          </p:txBody>
        </p:sp>
        <p:sp>
          <p:nvSpPr>
            <p:cNvPr id="23613" name="Text Box 37"/>
            <p:cNvSpPr txBox="1">
              <a:spLocks noChangeArrowheads="1"/>
            </p:cNvSpPr>
            <p:nvPr/>
          </p:nvSpPr>
          <p:spPr bwMode="auto">
            <a:xfrm>
              <a:off x="2070" y="2544"/>
              <a:ext cx="17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Symbol" pitchFamily="18" charset="2"/>
                </a:rPr>
                <a:t>e</a:t>
              </a:r>
            </a:p>
          </p:txBody>
        </p:sp>
        <p:sp>
          <p:nvSpPr>
            <p:cNvPr id="23614" name="Text Box 38"/>
            <p:cNvSpPr txBox="1">
              <a:spLocks noChangeArrowheads="1"/>
            </p:cNvSpPr>
            <p:nvPr/>
          </p:nvSpPr>
          <p:spPr bwMode="auto">
            <a:xfrm>
              <a:off x="1152" y="2037"/>
              <a:ext cx="17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Symbol" pitchFamily="18" charset="2"/>
                </a:rPr>
                <a:t>e</a:t>
              </a:r>
            </a:p>
          </p:txBody>
        </p:sp>
        <p:sp>
          <p:nvSpPr>
            <p:cNvPr id="23615" name="Text Box 39"/>
            <p:cNvSpPr txBox="1">
              <a:spLocks noChangeArrowheads="1"/>
            </p:cNvSpPr>
            <p:nvPr/>
          </p:nvSpPr>
          <p:spPr bwMode="auto">
            <a:xfrm>
              <a:off x="1584" y="3120"/>
              <a:ext cx="17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Symbol" pitchFamily="18" charset="2"/>
                </a:rPr>
                <a:t>e</a:t>
              </a:r>
            </a:p>
          </p:txBody>
        </p:sp>
        <p:sp>
          <p:nvSpPr>
            <p:cNvPr id="23616" name="Text Box 40"/>
            <p:cNvSpPr txBox="1">
              <a:spLocks noChangeArrowheads="1"/>
            </p:cNvSpPr>
            <p:nvPr/>
          </p:nvSpPr>
          <p:spPr bwMode="auto">
            <a:xfrm>
              <a:off x="1584" y="2642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23617" name="Text Box 41"/>
            <p:cNvSpPr txBox="1">
              <a:spLocks noChangeArrowheads="1"/>
            </p:cNvSpPr>
            <p:nvPr/>
          </p:nvSpPr>
          <p:spPr bwMode="auto">
            <a:xfrm>
              <a:off x="1584" y="1826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23618" name="Text Box 42"/>
            <p:cNvSpPr txBox="1">
              <a:spLocks noChangeArrowheads="1"/>
            </p:cNvSpPr>
            <p:nvPr/>
          </p:nvSpPr>
          <p:spPr bwMode="auto">
            <a:xfrm>
              <a:off x="2976" y="211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23619" name="Text Box 43"/>
            <p:cNvSpPr txBox="1">
              <a:spLocks noChangeArrowheads="1"/>
            </p:cNvSpPr>
            <p:nvPr/>
          </p:nvSpPr>
          <p:spPr bwMode="auto">
            <a:xfrm>
              <a:off x="3540" y="2094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23620" name="Text Box 44"/>
            <p:cNvSpPr txBox="1">
              <a:spLocks noChangeArrowheads="1"/>
            </p:cNvSpPr>
            <p:nvPr/>
          </p:nvSpPr>
          <p:spPr bwMode="auto">
            <a:xfrm>
              <a:off x="4104" y="2076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23621" name="Text Box 45"/>
            <p:cNvSpPr txBox="1">
              <a:spLocks noChangeArrowheads="1"/>
            </p:cNvSpPr>
            <p:nvPr/>
          </p:nvSpPr>
          <p:spPr bwMode="auto">
            <a:xfrm>
              <a:off x="4644" y="2073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</p:txBody>
        </p:sp>
        <p:sp>
          <p:nvSpPr>
            <p:cNvPr id="23622" name="Text Box 46"/>
            <p:cNvSpPr txBox="1">
              <a:spLocks noChangeArrowheads="1"/>
            </p:cNvSpPr>
            <p:nvPr/>
          </p:nvSpPr>
          <p:spPr bwMode="auto">
            <a:xfrm>
              <a:off x="2461" y="2103"/>
              <a:ext cx="17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Symbol" pitchFamily="18" charset="2"/>
                </a:rPr>
                <a:t>e</a:t>
              </a:r>
            </a:p>
          </p:txBody>
        </p:sp>
        <p:sp>
          <p:nvSpPr>
            <p:cNvPr id="23623" name="Oval 47"/>
            <p:cNvSpPr>
              <a:spLocks noChangeArrowheads="1"/>
            </p:cNvSpPr>
            <p:nvPr/>
          </p:nvSpPr>
          <p:spPr bwMode="auto">
            <a:xfrm>
              <a:off x="4932" y="2229"/>
              <a:ext cx="184" cy="18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 b="1"/>
            </a:p>
          </p:txBody>
        </p:sp>
      </p:grpSp>
      <p:grpSp>
        <p:nvGrpSpPr>
          <p:cNvPr id="3" name="Group 141"/>
          <p:cNvGrpSpPr>
            <a:grpSpLocks/>
          </p:cNvGrpSpPr>
          <p:nvPr/>
        </p:nvGrpSpPr>
        <p:grpSpPr bwMode="auto">
          <a:xfrm>
            <a:off x="976313" y="4386263"/>
            <a:ext cx="7100887" cy="2319337"/>
            <a:chOff x="423" y="2667"/>
            <a:chExt cx="4473" cy="1461"/>
          </a:xfrm>
        </p:grpSpPr>
        <p:sp>
          <p:nvSpPr>
            <p:cNvPr id="23558" name="Oval 117"/>
            <p:cNvSpPr>
              <a:spLocks noChangeArrowheads="1"/>
            </p:cNvSpPr>
            <p:nvPr/>
          </p:nvSpPr>
          <p:spPr bwMode="auto">
            <a:xfrm>
              <a:off x="1008" y="3120"/>
              <a:ext cx="576" cy="576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1, 2,</a:t>
              </a:r>
            </a:p>
            <a:p>
              <a:pPr algn="ctr" eaLnBrk="1" hangingPunct="1"/>
              <a:r>
                <a:rPr lang="en-US" sz="1800" b="1"/>
                <a:t>3</a:t>
              </a:r>
            </a:p>
          </p:txBody>
        </p:sp>
        <p:sp>
          <p:nvSpPr>
            <p:cNvPr id="23559" name="Oval 118"/>
            <p:cNvSpPr>
              <a:spLocks noChangeArrowheads="1"/>
            </p:cNvSpPr>
            <p:nvPr/>
          </p:nvSpPr>
          <p:spPr bwMode="auto">
            <a:xfrm>
              <a:off x="2112" y="3120"/>
              <a:ext cx="576" cy="576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1, 2,</a:t>
              </a:r>
            </a:p>
            <a:p>
              <a:pPr algn="ctr" eaLnBrk="1" hangingPunct="1"/>
              <a:r>
                <a:rPr lang="en-US" sz="1800" b="1"/>
                <a:t>3, 4</a:t>
              </a:r>
            </a:p>
          </p:txBody>
        </p:sp>
        <p:sp>
          <p:nvSpPr>
            <p:cNvPr id="23560" name="Oval 119"/>
            <p:cNvSpPr>
              <a:spLocks noChangeArrowheads="1"/>
            </p:cNvSpPr>
            <p:nvPr/>
          </p:nvSpPr>
          <p:spPr bwMode="auto">
            <a:xfrm>
              <a:off x="3216" y="3120"/>
              <a:ext cx="576" cy="576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1, 2,</a:t>
              </a:r>
            </a:p>
            <a:p>
              <a:pPr algn="ctr" eaLnBrk="1" hangingPunct="1"/>
              <a:r>
                <a:rPr lang="en-US" sz="1800" b="1"/>
                <a:t>3, 5</a:t>
              </a:r>
            </a:p>
          </p:txBody>
        </p:sp>
        <p:sp>
          <p:nvSpPr>
            <p:cNvPr id="23561" name="Oval 120"/>
            <p:cNvSpPr>
              <a:spLocks noChangeArrowheads="1"/>
            </p:cNvSpPr>
            <p:nvPr/>
          </p:nvSpPr>
          <p:spPr bwMode="auto">
            <a:xfrm>
              <a:off x="4320" y="3120"/>
              <a:ext cx="576" cy="576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1, 2,</a:t>
              </a:r>
            </a:p>
            <a:p>
              <a:pPr algn="ctr" eaLnBrk="1" hangingPunct="1"/>
              <a:r>
                <a:rPr lang="en-US" sz="1800" b="1"/>
                <a:t>3, 6</a:t>
              </a:r>
            </a:p>
          </p:txBody>
        </p:sp>
        <p:sp>
          <p:nvSpPr>
            <p:cNvPr id="23562" name="Oval 121"/>
            <p:cNvSpPr>
              <a:spLocks noChangeArrowheads="1"/>
            </p:cNvSpPr>
            <p:nvPr/>
          </p:nvSpPr>
          <p:spPr bwMode="auto">
            <a:xfrm>
              <a:off x="4350" y="3150"/>
              <a:ext cx="518" cy="518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 b="1"/>
            </a:p>
          </p:txBody>
        </p:sp>
        <p:sp>
          <p:nvSpPr>
            <p:cNvPr id="23563" name="Line 122"/>
            <p:cNvSpPr>
              <a:spLocks noChangeShapeType="1"/>
            </p:cNvSpPr>
            <p:nvPr/>
          </p:nvSpPr>
          <p:spPr bwMode="auto">
            <a:xfrm>
              <a:off x="423" y="3411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64" name="Line 123"/>
            <p:cNvSpPr>
              <a:spLocks noChangeShapeType="1"/>
            </p:cNvSpPr>
            <p:nvPr/>
          </p:nvSpPr>
          <p:spPr bwMode="auto">
            <a:xfrm>
              <a:off x="1611" y="34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65" name="Line 124"/>
            <p:cNvSpPr>
              <a:spLocks noChangeShapeType="1"/>
            </p:cNvSpPr>
            <p:nvPr/>
          </p:nvSpPr>
          <p:spPr bwMode="auto">
            <a:xfrm>
              <a:off x="2718" y="340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66" name="Line 125"/>
            <p:cNvSpPr>
              <a:spLocks noChangeShapeType="1"/>
            </p:cNvSpPr>
            <p:nvPr/>
          </p:nvSpPr>
          <p:spPr bwMode="auto">
            <a:xfrm>
              <a:off x="3834" y="340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67" name="Text Box 126"/>
            <p:cNvSpPr txBox="1">
              <a:spLocks noChangeArrowheads="1"/>
            </p:cNvSpPr>
            <p:nvPr/>
          </p:nvSpPr>
          <p:spPr bwMode="auto">
            <a:xfrm>
              <a:off x="436" y="3159"/>
              <a:ext cx="42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start</a:t>
              </a:r>
            </a:p>
          </p:txBody>
        </p:sp>
        <p:sp>
          <p:nvSpPr>
            <p:cNvPr id="23568" name="Freeform 128"/>
            <p:cNvSpPr>
              <a:spLocks/>
            </p:cNvSpPr>
            <p:nvPr/>
          </p:nvSpPr>
          <p:spPr bwMode="auto">
            <a:xfrm>
              <a:off x="1115" y="2728"/>
              <a:ext cx="360" cy="392"/>
            </a:xfrm>
            <a:custGeom>
              <a:avLst/>
              <a:gdLst>
                <a:gd name="T0" fmla="*/ 256 w 360"/>
                <a:gd name="T1" fmla="*/ 392 h 392"/>
                <a:gd name="T2" fmla="*/ 352 w 360"/>
                <a:gd name="T3" fmla="*/ 152 h 392"/>
                <a:gd name="T4" fmla="*/ 208 w 360"/>
                <a:gd name="T5" fmla="*/ 8 h 392"/>
                <a:gd name="T6" fmla="*/ 16 w 360"/>
                <a:gd name="T7" fmla="*/ 104 h 392"/>
                <a:gd name="T8" fmla="*/ 112 w 360"/>
                <a:gd name="T9" fmla="*/ 392 h 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"/>
                <a:gd name="T16" fmla="*/ 0 h 392"/>
                <a:gd name="T17" fmla="*/ 360 w 360"/>
                <a:gd name="T18" fmla="*/ 392 h 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" h="392">
                  <a:moveTo>
                    <a:pt x="256" y="392"/>
                  </a:moveTo>
                  <a:cubicBezTo>
                    <a:pt x="308" y="304"/>
                    <a:pt x="360" y="216"/>
                    <a:pt x="352" y="152"/>
                  </a:cubicBezTo>
                  <a:cubicBezTo>
                    <a:pt x="344" y="88"/>
                    <a:pt x="264" y="16"/>
                    <a:pt x="208" y="8"/>
                  </a:cubicBezTo>
                  <a:cubicBezTo>
                    <a:pt x="152" y="0"/>
                    <a:pt x="32" y="40"/>
                    <a:pt x="16" y="104"/>
                  </a:cubicBezTo>
                  <a:cubicBezTo>
                    <a:pt x="0" y="168"/>
                    <a:pt x="56" y="280"/>
                    <a:pt x="112" y="39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69" name="Freeform 129"/>
            <p:cNvSpPr>
              <a:spLocks/>
            </p:cNvSpPr>
            <p:nvPr/>
          </p:nvSpPr>
          <p:spPr bwMode="auto">
            <a:xfrm rot="-9319124">
              <a:off x="1968" y="3622"/>
              <a:ext cx="360" cy="392"/>
            </a:xfrm>
            <a:custGeom>
              <a:avLst/>
              <a:gdLst>
                <a:gd name="T0" fmla="*/ 256 w 360"/>
                <a:gd name="T1" fmla="*/ 392 h 392"/>
                <a:gd name="T2" fmla="*/ 352 w 360"/>
                <a:gd name="T3" fmla="*/ 152 h 392"/>
                <a:gd name="T4" fmla="*/ 208 w 360"/>
                <a:gd name="T5" fmla="*/ 8 h 392"/>
                <a:gd name="T6" fmla="*/ 16 w 360"/>
                <a:gd name="T7" fmla="*/ 104 h 392"/>
                <a:gd name="T8" fmla="*/ 112 w 360"/>
                <a:gd name="T9" fmla="*/ 392 h 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"/>
                <a:gd name="T16" fmla="*/ 0 h 392"/>
                <a:gd name="T17" fmla="*/ 360 w 360"/>
                <a:gd name="T18" fmla="*/ 392 h 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" h="392">
                  <a:moveTo>
                    <a:pt x="256" y="392"/>
                  </a:moveTo>
                  <a:cubicBezTo>
                    <a:pt x="308" y="304"/>
                    <a:pt x="360" y="216"/>
                    <a:pt x="352" y="152"/>
                  </a:cubicBezTo>
                  <a:cubicBezTo>
                    <a:pt x="344" y="88"/>
                    <a:pt x="264" y="16"/>
                    <a:pt x="208" y="8"/>
                  </a:cubicBezTo>
                  <a:cubicBezTo>
                    <a:pt x="152" y="0"/>
                    <a:pt x="32" y="40"/>
                    <a:pt x="16" y="104"/>
                  </a:cubicBezTo>
                  <a:cubicBezTo>
                    <a:pt x="0" y="168"/>
                    <a:pt x="56" y="280"/>
                    <a:pt x="112" y="39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70" name="Freeform 130"/>
            <p:cNvSpPr>
              <a:spLocks/>
            </p:cNvSpPr>
            <p:nvPr/>
          </p:nvSpPr>
          <p:spPr bwMode="auto">
            <a:xfrm>
              <a:off x="1488" y="2679"/>
              <a:ext cx="2928" cy="504"/>
            </a:xfrm>
            <a:custGeom>
              <a:avLst/>
              <a:gdLst>
                <a:gd name="T0" fmla="*/ 2928 w 2928"/>
                <a:gd name="T1" fmla="*/ 504 h 504"/>
                <a:gd name="T2" fmla="*/ 2400 w 2928"/>
                <a:gd name="T3" fmla="*/ 72 h 504"/>
                <a:gd name="T4" fmla="*/ 576 w 2928"/>
                <a:gd name="T5" fmla="*/ 72 h 504"/>
                <a:gd name="T6" fmla="*/ 0 w 2928"/>
                <a:gd name="T7" fmla="*/ 504 h 5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28"/>
                <a:gd name="T13" fmla="*/ 0 h 504"/>
                <a:gd name="T14" fmla="*/ 2928 w 2928"/>
                <a:gd name="T15" fmla="*/ 504 h 5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28" h="504">
                  <a:moveTo>
                    <a:pt x="2928" y="504"/>
                  </a:moveTo>
                  <a:cubicBezTo>
                    <a:pt x="2860" y="324"/>
                    <a:pt x="2792" y="144"/>
                    <a:pt x="2400" y="72"/>
                  </a:cubicBezTo>
                  <a:cubicBezTo>
                    <a:pt x="2008" y="0"/>
                    <a:pt x="976" y="0"/>
                    <a:pt x="576" y="72"/>
                  </a:cubicBezTo>
                  <a:cubicBezTo>
                    <a:pt x="176" y="144"/>
                    <a:pt x="88" y="324"/>
                    <a:pt x="0" y="50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71" name="Freeform 131"/>
            <p:cNvSpPr>
              <a:spLocks/>
            </p:cNvSpPr>
            <p:nvPr/>
          </p:nvSpPr>
          <p:spPr bwMode="auto">
            <a:xfrm>
              <a:off x="2640" y="3552"/>
              <a:ext cx="624" cy="152"/>
            </a:xfrm>
            <a:custGeom>
              <a:avLst/>
              <a:gdLst>
                <a:gd name="T0" fmla="*/ 624 w 624"/>
                <a:gd name="T1" fmla="*/ 0 h 152"/>
                <a:gd name="T2" fmla="*/ 336 w 624"/>
                <a:gd name="T3" fmla="*/ 144 h 152"/>
                <a:gd name="T4" fmla="*/ 0 w 624"/>
                <a:gd name="T5" fmla="*/ 48 h 152"/>
                <a:gd name="T6" fmla="*/ 0 60000 65536"/>
                <a:gd name="T7" fmla="*/ 0 60000 65536"/>
                <a:gd name="T8" fmla="*/ 0 60000 65536"/>
                <a:gd name="T9" fmla="*/ 0 w 624"/>
                <a:gd name="T10" fmla="*/ 0 h 152"/>
                <a:gd name="T11" fmla="*/ 624 w 624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152">
                  <a:moveTo>
                    <a:pt x="624" y="0"/>
                  </a:moveTo>
                  <a:cubicBezTo>
                    <a:pt x="532" y="68"/>
                    <a:pt x="440" y="136"/>
                    <a:pt x="336" y="144"/>
                  </a:cubicBezTo>
                  <a:cubicBezTo>
                    <a:pt x="232" y="152"/>
                    <a:pt x="116" y="100"/>
                    <a:pt x="0" y="4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72" name="Freeform 132"/>
            <p:cNvSpPr>
              <a:spLocks/>
            </p:cNvSpPr>
            <p:nvPr/>
          </p:nvSpPr>
          <p:spPr bwMode="auto">
            <a:xfrm>
              <a:off x="2448" y="3648"/>
              <a:ext cx="2016" cy="432"/>
            </a:xfrm>
            <a:custGeom>
              <a:avLst/>
              <a:gdLst>
                <a:gd name="T0" fmla="*/ 2016 w 2016"/>
                <a:gd name="T1" fmla="*/ 0 h 432"/>
                <a:gd name="T2" fmla="*/ 1728 w 2016"/>
                <a:gd name="T3" fmla="*/ 336 h 432"/>
                <a:gd name="T4" fmla="*/ 432 w 2016"/>
                <a:gd name="T5" fmla="*/ 384 h 432"/>
                <a:gd name="T6" fmla="*/ 0 w 2016"/>
                <a:gd name="T7" fmla="*/ 48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16"/>
                <a:gd name="T13" fmla="*/ 0 h 432"/>
                <a:gd name="T14" fmla="*/ 2016 w 2016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16" h="432">
                  <a:moveTo>
                    <a:pt x="2016" y="0"/>
                  </a:moveTo>
                  <a:cubicBezTo>
                    <a:pt x="2004" y="136"/>
                    <a:pt x="1992" y="272"/>
                    <a:pt x="1728" y="336"/>
                  </a:cubicBezTo>
                  <a:cubicBezTo>
                    <a:pt x="1464" y="400"/>
                    <a:pt x="720" y="432"/>
                    <a:pt x="432" y="384"/>
                  </a:cubicBezTo>
                  <a:cubicBezTo>
                    <a:pt x="144" y="336"/>
                    <a:pt x="72" y="192"/>
                    <a:pt x="0" y="4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73" name="Text Box 133"/>
            <p:cNvSpPr txBox="1">
              <a:spLocks noChangeArrowheads="1"/>
            </p:cNvSpPr>
            <p:nvPr/>
          </p:nvSpPr>
          <p:spPr bwMode="auto">
            <a:xfrm>
              <a:off x="1191" y="2736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23574" name="Text Box 134"/>
            <p:cNvSpPr txBox="1">
              <a:spLocks noChangeArrowheads="1"/>
            </p:cNvSpPr>
            <p:nvPr/>
          </p:nvSpPr>
          <p:spPr bwMode="auto">
            <a:xfrm>
              <a:off x="2976" y="2667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23575" name="Text Box 135"/>
            <p:cNvSpPr txBox="1">
              <a:spLocks noChangeArrowheads="1"/>
            </p:cNvSpPr>
            <p:nvPr/>
          </p:nvSpPr>
          <p:spPr bwMode="auto">
            <a:xfrm>
              <a:off x="1728" y="3198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23576" name="Text Box 136"/>
            <p:cNvSpPr txBox="1">
              <a:spLocks noChangeArrowheads="1"/>
            </p:cNvSpPr>
            <p:nvPr/>
          </p:nvSpPr>
          <p:spPr bwMode="auto">
            <a:xfrm>
              <a:off x="2820" y="3186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23577" name="Text Box 137"/>
            <p:cNvSpPr txBox="1">
              <a:spLocks noChangeArrowheads="1"/>
            </p:cNvSpPr>
            <p:nvPr/>
          </p:nvSpPr>
          <p:spPr bwMode="auto">
            <a:xfrm>
              <a:off x="3912" y="3183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23578" name="Text Box 138"/>
            <p:cNvSpPr txBox="1">
              <a:spLocks noChangeArrowheads="1"/>
            </p:cNvSpPr>
            <p:nvPr/>
          </p:nvSpPr>
          <p:spPr bwMode="auto">
            <a:xfrm>
              <a:off x="3456" y="3840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23579" name="Text Box 139"/>
            <p:cNvSpPr txBox="1">
              <a:spLocks noChangeArrowheads="1"/>
            </p:cNvSpPr>
            <p:nvPr/>
          </p:nvSpPr>
          <p:spPr bwMode="auto">
            <a:xfrm>
              <a:off x="2832" y="3666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23580" name="Text Box 140"/>
            <p:cNvSpPr txBox="1">
              <a:spLocks noChangeArrowheads="1"/>
            </p:cNvSpPr>
            <p:nvPr/>
          </p:nvSpPr>
          <p:spPr bwMode="auto">
            <a:xfrm>
              <a:off x="1872" y="3897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Terminology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Nullable: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/>
              <a:t>Nodes that are the root of some sub-expression that generate empty string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If n is a leaf labeled by </a:t>
            </a:r>
            <a:r>
              <a:rPr lang="en-US" sz="2000">
                <a:latin typeface="Symbol" pitchFamily="18" charset="2"/>
              </a:rPr>
              <a:t>e</a:t>
            </a:r>
            <a:r>
              <a:rPr lang="en-US" sz="2000"/>
              <a:t> then 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nullable (n) = true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 b="1">
              <a:solidFill>
                <a:srgbClr val="CC3300"/>
              </a:solidFill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If n is a leaf labeled with position </a:t>
            </a:r>
            <a:r>
              <a:rPr lang="en-US" sz="2000" i="1">
                <a:latin typeface="Times New Roman" pitchFamily="18" charset="0"/>
              </a:rPr>
              <a:t>i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nullable (n) = false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 b="1">
              <a:solidFill>
                <a:srgbClr val="CC3300"/>
              </a:solidFill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If n is an or-node (|) with children c1 and c2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nullable (n) = nullable(c1) or nullable (c2)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 b="1">
              <a:solidFill>
                <a:srgbClr val="CC3300"/>
              </a:solidFill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If n is an cat-node (</a:t>
            </a:r>
            <a:r>
              <a:rPr lang="en-US" sz="2000">
                <a:sym typeface="Symbol" pitchFamily="18" charset="2"/>
              </a:rPr>
              <a:t></a:t>
            </a:r>
            <a:r>
              <a:rPr lang="en-US" sz="2000"/>
              <a:t>) with children c1 and c2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nullable (n) = nullable(c1) and nullable (c2)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 b="1">
              <a:solidFill>
                <a:srgbClr val="CC3300"/>
              </a:solidFill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If n is an star-node (</a:t>
            </a:r>
            <a:r>
              <a:rPr lang="en-US" sz="2000">
                <a:sym typeface="Symbol" pitchFamily="18" charset="2"/>
              </a:rPr>
              <a:t>*</a:t>
            </a:r>
            <a:r>
              <a:rPr lang="en-US" sz="2000"/>
              <a:t>) with children c1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nullable (n) = true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000">
              <a:solidFill>
                <a:srgbClr val="CC3300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00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477000" y="3810000"/>
            <a:ext cx="987425" cy="958850"/>
            <a:chOff x="4992" y="2411"/>
            <a:chExt cx="672" cy="634"/>
          </a:xfrm>
        </p:grpSpPr>
        <p:sp>
          <p:nvSpPr>
            <p:cNvPr id="24593" name="Oval 4"/>
            <p:cNvSpPr>
              <a:spLocks noChangeArrowheads="1"/>
            </p:cNvSpPr>
            <p:nvPr/>
          </p:nvSpPr>
          <p:spPr bwMode="auto">
            <a:xfrm>
              <a:off x="5232" y="2448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|</a:t>
              </a:r>
            </a:p>
          </p:txBody>
        </p:sp>
        <p:sp>
          <p:nvSpPr>
            <p:cNvPr id="24594" name="Oval 5"/>
            <p:cNvSpPr>
              <a:spLocks noChangeArrowheads="1"/>
            </p:cNvSpPr>
            <p:nvPr/>
          </p:nvSpPr>
          <p:spPr bwMode="auto">
            <a:xfrm>
              <a:off x="5472" y="2832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/>
                <a:t>c2</a:t>
              </a:r>
            </a:p>
          </p:txBody>
        </p:sp>
        <p:sp>
          <p:nvSpPr>
            <p:cNvPr id="24595" name="Oval 6"/>
            <p:cNvSpPr>
              <a:spLocks noChangeArrowheads="1"/>
            </p:cNvSpPr>
            <p:nvPr/>
          </p:nvSpPr>
          <p:spPr bwMode="auto">
            <a:xfrm>
              <a:off x="4992" y="2853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/>
                <a:t>c1</a:t>
              </a:r>
            </a:p>
          </p:txBody>
        </p:sp>
        <p:sp>
          <p:nvSpPr>
            <p:cNvPr id="24596" name="Line 7"/>
            <p:cNvSpPr>
              <a:spLocks noChangeShapeType="1"/>
            </p:cNvSpPr>
            <p:nvPr/>
          </p:nvSpPr>
          <p:spPr bwMode="auto">
            <a:xfrm flipH="1">
              <a:off x="5136" y="2640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597" name="Line 8"/>
            <p:cNvSpPr>
              <a:spLocks noChangeShapeType="1"/>
            </p:cNvSpPr>
            <p:nvPr/>
          </p:nvSpPr>
          <p:spPr bwMode="auto">
            <a:xfrm>
              <a:off x="5415" y="2631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598" name="Text Box 9"/>
            <p:cNvSpPr txBox="1">
              <a:spLocks noChangeArrowheads="1"/>
            </p:cNvSpPr>
            <p:nvPr/>
          </p:nvSpPr>
          <p:spPr bwMode="auto">
            <a:xfrm>
              <a:off x="5042" y="2411"/>
              <a:ext cx="220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n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553200" y="4876800"/>
            <a:ext cx="987425" cy="958850"/>
            <a:chOff x="4992" y="2411"/>
            <a:chExt cx="672" cy="634"/>
          </a:xfrm>
        </p:grpSpPr>
        <p:sp>
          <p:nvSpPr>
            <p:cNvPr id="24587" name="Oval 19"/>
            <p:cNvSpPr>
              <a:spLocks noChangeArrowheads="1"/>
            </p:cNvSpPr>
            <p:nvPr/>
          </p:nvSpPr>
          <p:spPr bwMode="auto">
            <a:xfrm>
              <a:off x="5232" y="2448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>
                  <a:sym typeface="Symbol" pitchFamily="18" charset="2"/>
                </a:rPr>
                <a:t></a:t>
              </a:r>
            </a:p>
          </p:txBody>
        </p:sp>
        <p:sp>
          <p:nvSpPr>
            <p:cNvPr id="24588" name="Oval 20"/>
            <p:cNvSpPr>
              <a:spLocks noChangeArrowheads="1"/>
            </p:cNvSpPr>
            <p:nvPr/>
          </p:nvSpPr>
          <p:spPr bwMode="auto">
            <a:xfrm>
              <a:off x="5472" y="2832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/>
                <a:t>c2</a:t>
              </a:r>
            </a:p>
          </p:txBody>
        </p:sp>
        <p:sp>
          <p:nvSpPr>
            <p:cNvPr id="24589" name="Oval 21"/>
            <p:cNvSpPr>
              <a:spLocks noChangeArrowheads="1"/>
            </p:cNvSpPr>
            <p:nvPr/>
          </p:nvSpPr>
          <p:spPr bwMode="auto">
            <a:xfrm>
              <a:off x="4992" y="2853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/>
                <a:t>c1</a:t>
              </a:r>
            </a:p>
          </p:txBody>
        </p:sp>
        <p:sp>
          <p:nvSpPr>
            <p:cNvPr id="24590" name="Line 22"/>
            <p:cNvSpPr>
              <a:spLocks noChangeShapeType="1"/>
            </p:cNvSpPr>
            <p:nvPr/>
          </p:nvSpPr>
          <p:spPr bwMode="auto">
            <a:xfrm flipH="1">
              <a:off x="5136" y="2640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591" name="Line 23"/>
            <p:cNvSpPr>
              <a:spLocks noChangeShapeType="1"/>
            </p:cNvSpPr>
            <p:nvPr/>
          </p:nvSpPr>
          <p:spPr bwMode="auto">
            <a:xfrm>
              <a:off x="5415" y="2631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592" name="Text Box 24"/>
            <p:cNvSpPr txBox="1">
              <a:spLocks noChangeArrowheads="1"/>
            </p:cNvSpPr>
            <p:nvPr/>
          </p:nvSpPr>
          <p:spPr bwMode="auto">
            <a:xfrm>
              <a:off x="5042" y="2411"/>
              <a:ext cx="220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n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629400" y="5791200"/>
            <a:ext cx="561975" cy="1019175"/>
            <a:chOff x="4176" y="3648"/>
            <a:chExt cx="354" cy="642"/>
          </a:xfrm>
        </p:grpSpPr>
        <p:sp>
          <p:nvSpPr>
            <p:cNvPr id="24583" name="Oval 26"/>
            <p:cNvSpPr>
              <a:spLocks noChangeArrowheads="1"/>
            </p:cNvSpPr>
            <p:nvPr/>
          </p:nvSpPr>
          <p:spPr bwMode="auto">
            <a:xfrm>
              <a:off x="4352" y="3683"/>
              <a:ext cx="178" cy="183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228600" anchor="ctr"/>
            <a:lstStyle/>
            <a:p>
              <a:pPr algn="ctr" eaLnBrk="1" hangingPunct="1"/>
              <a:r>
                <a:rPr lang="en-US" sz="2800" b="1">
                  <a:sym typeface="Symbol" pitchFamily="18" charset="2"/>
                </a:rPr>
                <a:t>*</a:t>
              </a:r>
            </a:p>
          </p:txBody>
        </p:sp>
        <p:sp>
          <p:nvSpPr>
            <p:cNvPr id="24584" name="Oval 27"/>
            <p:cNvSpPr>
              <a:spLocks noChangeArrowheads="1"/>
            </p:cNvSpPr>
            <p:nvPr/>
          </p:nvSpPr>
          <p:spPr bwMode="auto">
            <a:xfrm>
              <a:off x="4343" y="4107"/>
              <a:ext cx="178" cy="183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/>
                <a:t>c2</a:t>
              </a:r>
            </a:p>
          </p:txBody>
        </p:sp>
        <p:sp>
          <p:nvSpPr>
            <p:cNvPr id="24585" name="Line 30"/>
            <p:cNvSpPr>
              <a:spLocks noChangeShapeType="1"/>
            </p:cNvSpPr>
            <p:nvPr/>
          </p:nvSpPr>
          <p:spPr bwMode="auto">
            <a:xfrm>
              <a:off x="4442" y="3897"/>
              <a:ext cx="1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586" name="Text Box 31"/>
            <p:cNvSpPr txBox="1">
              <a:spLocks noChangeArrowheads="1"/>
            </p:cNvSpPr>
            <p:nvPr/>
          </p:nvSpPr>
          <p:spPr bwMode="auto">
            <a:xfrm>
              <a:off x="4176" y="3648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28600"/>
            <a:ext cx="8174037" cy="554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Converting Regular Expressions to NFAs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000" smtClean="0"/>
              <a:t>If Q is a regular expression with NFA N</a:t>
            </a:r>
            <a:r>
              <a:rPr lang="en-US" sz="2000" baseline="-25000" smtClean="0"/>
              <a:t>q</a:t>
            </a:r>
            <a:r>
              <a:rPr lang="en-US" sz="2000" smtClean="0"/>
              <a:t>:</a:t>
            </a:r>
          </a:p>
          <a:p>
            <a:pPr marL="990600" lvl="1" indent="-533400" eaLnBrk="1" hangingPunct="1">
              <a:buFontTx/>
              <a:buNone/>
            </a:pPr>
            <a:r>
              <a:rPr lang="en-US" sz="2000" smtClean="0"/>
              <a:t>Q* (closure)</a:t>
            </a:r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18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76400" y="2743200"/>
            <a:ext cx="5324475" cy="2090738"/>
            <a:chOff x="1056" y="1728"/>
            <a:chExt cx="3354" cy="1317"/>
          </a:xfrm>
        </p:grpSpPr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2913" y="172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3594" y="247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Freeform 7"/>
            <p:cNvSpPr>
              <a:spLocks/>
            </p:cNvSpPr>
            <p:nvPr/>
          </p:nvSpPr>
          <p:spPr bwMode="auto">
            <a:xfrm flipH="1" flipV="1">
              <a:off x="2634" y="1980"/>
              <a:ext cx="816" cy="384"/>
            </a:xfrm>
            <a:custGeom>
              <a:avLst/>
              <a:gdLst>
                <a:gd name="T0" fmla="*/ 816 w 432"/>
                <a:gd name="T1" fmla="*/ 0 h 384"/>
                <a:gd name="T2" fmla="*/ 453 w 432"/>
                <a:gd name="T3" fmla="*/ 384 h 384"/>
                <a:gd name="T4" fmla="*/ 0 w 432"/>
                <a:gd name="T5" fmla="*/ 0 h 384"/>
                <a:gd name="T6" fmla="*/ 0 60000 65536"/>
                <a:gd name="T7" fmla="*/ 0 60000 65536"/>
                <a:gd name="T8" fmla="*/ 0 60000 65536"/>
                <a:gd name="T9" fmla="*/ 0 w 432"/>
                <a:gd name="T10" fmla="*/ 0 h 384"/>
                <a:gd name="T11" fmla="*/ 432 w 43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384">
                  <a:moveTo>
                    <a:pt x="432" y="0"/>
                  </a:moveTo>
                  <a:cubicBezTo>
                    <a:pt x="372" y="192"/>
                    <a:pt x="312" y="384"/>
                    <a:pt x="240" y="384"/>
                  </a:cubicBezTo>
                  <a:cubicBezTo>
                    <a:pt x="168" y="384"/>
                    <a:pt x="40" y="6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Oval 8"/>
            <p:cNvSpPr>
              <a:spLocks noChangeArrowheads="1"/>
            </p:cNvSpPr>
            <p:nvPr/>
          </p:nvSpPr>
          <p:spPr bwMode="auto">
            <a:xfrm>
              <a:off x="2463" y="2249"/>
              <a:ext cx="1200" cy="4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201" name="Text Box 9"/>
            <p:cNvSpPr txBox="1">
              <a:spLocks noChangeArrowheads="1"/>
            </p:cNvSpPr>
            <p:nvPr/>
          </p:nvSpPr>
          <p:spPr bwMode="auto">
            <a:xfrm>
              <a:off x="2895" y="2297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  <a:r>
                <a:rPr lang="en-US" sz="2400" baseline="-2500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8202" name="Oval 10"/>
            <p:cNvSpPr>
              <a:spLocks noChangeArrowheads="1"/>
            </p:cNvSpPr>
            <p:nvPr/>
          </p:nvSpPr>
          <p:spPr bwMode="auto">
            <a:xfrm>
              <a:off x="3354" y="23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203" name="Oval 11"/>
            <p:cNvSpPr>
              <a:spLocks noChangeArrowheads="1"/>
            </p:cNvSpPr>
            <p:nvPr/>
          </p:nvSpPr>
          <p:spPr bwMode="auto">
            <a:xfrm>
              <a:off x="2532" y="2363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i="1">
                <a:latin typeface="Times New Roman" pitchFamily="18" charset="0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170" y="2355"/>
              <a:ext cx="240" cy="240"/>
              <a:chOff x="3399" y="3515"/>
              <a:chExt cx="240" cy="240"/>
            </a:xfrm>
          </p:grpSpPr>
          <p:sp>
            <p:nvSpPr>
              <p:cNvPr id="8213" name="Oval 13"/>
              <p:cNvSpPr>
                <a:spLocks noChangeArrowheads="1"/>
              </p:cNvSpPr>
              <p:nvPr/>
            </p:nvSpPr>
            <p:spPr bwMode="auto">
              <a:xfrm>
                <a:off x="3399" y="3515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i="1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8214" name="Oval 14"/>
              <p:cNvSpPr>
                <a:spLocks noChangeArrowheads="1"/>
              </p:cNvSpPr>
              <p:nvPr/>
            </p:nvSpPr>
            <p:spPr bwMode="auto">
              <a:xfrm>
                <a:off x="3417" y="3538"/>
                <a:ext cx="202" cy="2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8205" name="Line 15"/>
            <p:cNvSpPr>
              <a:spLocks noChangeShapeType="1"/>
            </p:cNvSpPr>
            <p:nvPr/>
          </p:nvSpPr>
          <p:spPr bwMode="auto">
            <a:xfrm>
              <a:off x="1914" y="248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06" name="Text Box 16"/>
            <p:cNvSpPr txBox="1">
              <a:spLocks noChangeArrowheads="1"/>
            </p:cNvSpPr>
            <p:nvPr/>
          </p:nvSpPr>
          <p:spPr bwMode="auto">
            <a:xfrm>
              <a:off x="1971" y="2213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  <a:endParaRPr lang="en-US" sz="2400" baseline="-25000">
                <a:latin typeface="Symbol" pitchFamily="18" charset="2"/>
              </a:endParaRPr>
            </a:p>
          </p:txBody>
        </p:sp>
        <p:sp>
          <p:nvSpPr>
            <p:cNvPr id="8207" name="Oval 17"/>
            <p:cNvSpPr>
              <a:spLocks noChangeArrowheads="1"/>
            </p:cNvSpPr>
            <p:nvPr/>
          </p:nvSpPr>
          <p:spPr bwMode="auto">
            <a:xfrm>
              <a:off x="1674" y="2353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8208" name="Line 18"/>
            <p:cNvSpPr>
              <a:spLocks noChangeShapeType="1"/>
            </p:cNvSpPr>
            <p:nvPr/>
          </p:nvSpPr>
          <p:spPr bwMode="auto">
            <a:xfrm>
              <a:off x="1056" y="247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09" name="Text Box 19"/>
            <p:cNvSpPr txBox="1">
              <a:spLocks noChangeArrowheads="1"/>
            </p:cNvSpPr>
            <p:nvPr/>
          </p:nvSpPr>
          <p:spPr bwMode="auto">
            <a:xfrm>
              <a:off x="1113" y="2238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8210" name="Text Box 20"/>
            <p:cNvSpPr txBox="1">
              <a:spLocks noChangeArrowheads="1"/>
            </p:cNvSpPr>
            <p:nvPr/>
          </p:nvSpPr>
          <p:spPr bwMode="auto">
            <a:xfrm>
              <a:off x="3735" y="223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8211" name="Freeform 21"/>
            <p:cNvSpPr>
              <a:spLocks/>
            </p:cNvSpPr>
            <p:nvPr/>
          </p:nvSpPr>
          <p:spPr bwMode="auto">
            <a:xfrm>
              <a:off x="1866" y="2574"/>
              <a:ext cx="2352" cy="288"/>
            </a:xfrm>
            <a:custGeom>
              <a:avLst/>
              <a:gdLst>
                <a:gd name="T0" fmla="*/ 0 w 2352"/>
                <a:gd name="T1" fmla="*/ 0 h 288"/>
                <a:gd name="T2" fmla="*/ 960 w 2352"/>
                <a:gd name="T3" fmla="*/ 288 h 288"/>
                <a:gd name="T4" fmla="*/ 2352 w 2352"/>
                <a:gd name="T5" fmla="*/ 0 h 288"/>
                <a:gd name="T6" fmla="*/ 0 60000 65536"/>
                <a:gd name="T7" fmla="*/ 0 60000 65536"/>
                <a:gd name="T8" fmla="*/ 0 60000 65536"/>
                <a:gd name="T9" fmla="*/ 0 w 2352"/>
                <a:gd name="T10" fmla="*/ 0 h 288"/>
                <a:gd name="T11" fmla="*/ 2352 w 235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2" h="288">
                  <a:moveTo>
                    <a:pt x="0" y="0"/>
                  </a:moveTo>
                  <a:cubicBezTo>
                    <a:pt x="284" y="144"/>
                    <a:pt x="568" y="288"/>
                    <a:pt x="960" y="288"/>
                  </a:cubicBezTo>
                  <a:cubicBezTo>
                    <a:pt x="1352" y="288"/>
                    <a:pt x="1852" y="144"/>
                    <a:pt x="235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12" name="Text Box 22"/>
            <p:cNvSpPr txBox="1">
              <a:spLocks noChangeArrowheads="1"/>
            </p:cNvSpPr>
            <p:nvPr/>
          </p:nvSpPr>
          <p:spPr bwMode="auto">
            <a:xfrm>
              <a:off x="2778" y="2757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Terminology</a:t>
            </a:r>
          </a:p>
        </p:txBody>
      </p:sp>
      <p:sp>
        <p:nvSpPr>
          <p:cNvPr id="4392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Firstpos(n):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/>
              <a:t>Set of positions that can match the first symbol of a string generated by the sub-expression rooted at n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If n is a leaf labeled by </a:t>
            </a:r>
            <a:r>
              <a:rPr lang="en-US" sz="2000">
                <a:latin typeface="Symbol" pitchFamily="18" charset="2"/>
              </a:rPr>
              <a:t>e</a:t>
            </a:r>
            <a:r>
              <a:rPr lang="en-US" sz="2000"/>
              <a:t> then 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firstpos (n) = </a:t>
            </a:r>
            <a:r>
              <a:rPr lang="en-US" sz="1800" b="1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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 b="1">
              <a:solidFill>
                <a:srgbClr val="CC3300"/>
              </a:solidFill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If n is a leaf labeled with position </a:t>
            </a:r>
            <a:r>
              <a:rPr lang="en-US" sz="2000" i="1">
                <a:latin typeface="Times New Roman" pitchFamily="18" charset="0"/>
              </a:rPr>
              <a:t>i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firstpos (n) = {i}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 b="1">
              <a:solidFill>
                <a:srgbClr val="CC3300"/>
              </a:solidFill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If n is an or-node (|) with children c1 and c2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firstpos (n) = firstpos(c1) </a:t>
            </a:r>
            <a:r>
              <a:rPr lang="en-US" sz="1800" b="1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 firstpos (c2)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 b="1">
              <a:solidFill>
                <a:srgbClr val="CC3300"/>
              </a:solidFill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If n is a cat-node (</a:t>
            </a:r>
            <a:r>
              <a:rPr lang="en-US" sz="2000">
                <a:sym typeface="Symbol" pitchFamily="18" charset="2"/>
              </a:rPr>
              <a:t></a:t>
            </a:r>
            <a:r>
              <a:rPr lang="en-US" sz="2000"/>
              <a:t>) with children c1 and c2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firstpos(n) = If nullable (c1) then firstpos(c1) </a:t>
            </a:r>
            <a:r>
              <a:rPr lang="en-US" sz="1800" b="1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 firstpos (c2)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                          else firstpos(c1)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 b="1">
              <a:solidFill>
                <a:srgbClr val="CC3300"/>
              </a:solidFill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If n is an star-node (</a:t>
            </a:r>
            <a:r>
              <a:rPr lang="en-US" sz="2800">
                <a:sym typeface="Symbol" pitchFamily="18" charset="2"/>
              </a:rPr>
              <a:t>*</a:t>
            </a:r>
            <a:r>
              <a:rPr lang="en-US" sz="2000"/>
              <a:t>) with children c1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firstpos (n) = firstpos(c1)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000">
              <a:solidFill>
                <a:srgbClr val="CC3300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162800" y="3352800"/>
            <a:ext cx="987425" cy="958850"/>
            <a:chOff x="4992" y="2411"/>
            <a:chExt cx="672" cy="634"/>
          </a:xfrm>
        </p:grpSpPr>
        <p:sp>
          <p:nvSpPr>
            <p:cNvPr id="25617" name="Oval 5"/>
            <p:cNvSpPr>
              <a:spLocks noChangeArrowheads="1"/>
            </p:cNvSpPr>
            <p:nvPr/>
          </p:nvSpPr>
          <p:spPr bwMode="auto">
            <a:xfrm>
              <a:off x="5232" y="2448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|</a:t>
              </a:r>
            </a:p>
          </p:txBody>
        </p:sp>
        <p:sp>
          <p:nvSpPr>
            <p:cNvPr id="25618" name="Oval 6"/>
            <p:cNvSpPr>
              <a:spLocks noChangeArrowheads="1"/>
            </p:cNvSpPr>
            <p:nvPr/>
          </p:nvSpPr>
          <p:spPr bwMode="auto">
            <a:xfrm>
              <a:off x="5472" y="2832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/>
                <a:t>c2</a:t>
              </a:r>
            </a:p>
          </p:txBody>
        </p:sp>
        <p:sp>
          <p:nvSpPr>
            <p:cNvPr id="25619" name="Oval 7"/>
            <p:cNvSpPr>
              <a:spLocks noChangeArrowheads="1"/>
            </p:cNvSpPr>
            <p:nvPr/>
          </p:nvSpPr>
          <p:spPr bwMode="auto">
            <a:xfrm>
              <a:off x="4992" y="2853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/>
                <a:t>c1</a:t>
              </a:r>
            </a:p>
          </p:txBody>
        </p:sp>
        <p:sp>
          <p:nvSpPr>
            <p:cNvPr id="25620" name="Line 8"/>
            <p:cNvSpPr>
              <a:spLocks noChangeShapeType="1"/>
            </p:cNvSpPr>
            <p:nvPr/>
          </p:nvSpPr>
          <p:spPr bwMode="auto">
            <a:xfrm flipH="1">
              <a:off x="5136" y="2640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21" name="Line 9"/>
            <p:cNvSpPr>
              <a:spLocks noChangeShapeType="1"/>
            </p:cNvSpPr>
            <p:nvPr/>
          </p:nvSpPr>
          <p:spPr bwMode="auto">
            <a:xfrm>
              <a:off x="5415" y="2631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22" name="Text Box 10"/>
            <p:cNvSpPr txBox="1">
              <a:spLocks noChangeArrowheads="1"/>
            </p:cNvSpPr>
            <p:nvPr/>
          </p:nvSpPr>
          <p:spPr bwMode="auto">
            <a:xfrm>
              <a:off x="5042" y="2411"/>
              <a:ext cx="220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n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239000" y="4419600"/>
            <a:ext cx="987425" cy="958850"/>
            <a:chOff x="4992" y="2411"/>
            <a:chExt cx="672" cy="634"/>
          </a:xfrm>
        </p:grpSpPr>
        <p:sp>
          <p:nvSpPr>
            <p:cNvPr id="25611" name="Oval 12"/>
            <p:cNvSpPr>
              <a:spLocks noChangeArrowheads="1"/>
            </p:cNvSpPr>
            <p:nvPr/>
          </p:nvSpPr>
          <p:spPr bwMode="auto">
            <a:xfrm>
              <a:off x="5232" y="2448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>
                  <a:sym typeface="Symbol" pitchFamily="18" charset="2"/>
                </a:rPr>
                <a:t></a:t>
              </a:r>
            </a:p>
          </p:txBody>
        </p:sp>
        <p:sp>
          <p:nvSpPr>
            <p:cNvPr id="25612" name="Oval 13"/>
            <p:cNvSpPr>
              <a:spLocks noChangeArrowheads="1"/>
            </p:cNvSpPr>
            <p:nvPr/>
          </p:nvSpPr>
          <p:spPr bwMode="auto">
            <a:xfrm>
              <a:off x="5472" y="2832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/>
                <a:t>c2</a:t>
              </a:r>
            </a:p>
          </p:txBody>
        </p:sp>
        <p:sp>
          <p:nvSpPr>
            <p:cNvPr id="25613" name="Oval 14"/>
            <p:cNvSpPr>
              <a:spLocks noChangeArrowheads="1"/>
            </p:cNvSpPr>
            <p:nvPr/>
          </p:nvSpPr>
          <p:spPr bwMode="auto">
            <a:xfrm>
              <a:off x="4992" y="2853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/>
                <a:t>c1</a:t>
              </a:r>
            </a:p>
          </p:txBody>
        </p:sp>
        <p:sp>
          <p:nvSpPr>
            <p:cNvPr id="25614" name="Line 15"/>
            <p:cNvSpPr>
              <a:spLocks noChangeShapeType="1"/>
            </p:cNvSpPr>
            <p:nvPr/>
          </p:nvSpPr>
          <p:spPr bwMode="auto">
            <a:xfrm flipH="1">
              <a:off x="5136" y="2640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15" name="Line 16"/>
            <p:cNvSpPr>
              <a:spLocks noChangeShapeType="1"/>
            </p:cNvSpPr>
            <p:nvPr/>
          </p:nvSpPr>
          <p:spPr bwMode="auto">
            <a:xfrm>
              <a:off x="5415" y="2631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16" name="Text Box 17"/>
            <p:cNvSpPr txBox="1">
              <a:spLocks noChangeArrowheads="1"/>
            </p:cNvSpPr>
            <p:nvPr/>
          </p:nvSpPr>
          <p:spPr bwMode="auto">
            <a:xfrm>
              <a:off x="5042" y="2411"/>
              <a:ext cx="220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n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315200" y="5334000"/>
            <a:ext cx="561975" cy="1019175"/>
            <a:chOff x="4176" y="3648"/>
            <a:chExt cx="354" cy="642"/>
          </a:xfrm>
        </p:grpSpPr>
        <p:sp>
          <p:nvSpPr>
            <p:cNvPr id="25607" name="Oval 19"/>
            <p:cNvSpPr>
              <a:spLocks noChangeArrowheads="1"/>
            </p:cNvSpPr>
            <p:nvPr/>
          </p:nvSpPr>
          <p:spPr bwMode="auto">
            <a:xfrm>
              <a:off x="4352" y="3683"/>
              <a:ext cx="178" cy="183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228600" anchor="ctr"/>
            <a:lstStyle/>
            <a:p>
              <a:pPr algn="ctr" eaLnBrk="1" hangingPunct="1"/>
              <a:r>
                <a:rPr lang="en-US" sz="2800" b="1">
                  <a:sym typeface="Symbol" pitchFamily="18" charset="2"/>
                </a:rPr>
                <a:t>*</a:t>
              </a:r>
            </a:p>
          </p:txBody>
        </p:sp>
        <p:sp>
          <p:nvSpPr>
            <p:cNvPr id="25608" name="Oval 20"/>
            <p:cNvSpPr>
              <a:spLocks noChangeArrowheads="1"/>
            </p:cNvSpPr>
            <p:nvPr/>
          </p:nvSpPr>
          <p:spPr bwMode="auto">
            <a:xfrm>
              <a:off x="4343" y="4107"/>
              <a:ext cx="178" cy="183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/>
                <a:t>c1</a:t>
              </a:r>
            </a:p>
          </p:txBody>
        </p:sp>
        <p:sp>
          <p:nvSpPr>
            <p:cNvPr id="25609" name="Line 21"/>
            <p:cNvSpPr>
              <a:spLocks noChangeShapeType="1"/>
            </p:cNvSpPr>
            <p:nvPr/>
          </p:nvSpPr>
          <p:spPr bwMode="auto">
            <a:xfrm>
              <a:off x="4442" y="3897"/>
              <a:ext cx="1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10" name="Text Box 22"/>
            <p:cNvSpPr txBox="1">
              <a:spLocks noChangeArrowheads="1"/>
            </p:cNvSpPr>
            <p:nvPr/>
          </p:nvSpPr>
          <p:spPr bwMode="auto">
            <a:xfrm>
              <a:off x="4176" y="3648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Terminology</a:t>
            </a:r>
          </a:p>
        </p:txBody>
      </p:sp>
      <p:sp>
        <p:nvSpPr>
          <p:cNvPr id="4403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Lastpos(n):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/>
              <a:t>Set of positions that can match the last symbol of a string generated by the sub-expression rooted at n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If n is a leaf labeled by </a:t>
            </a:r>
            <a:r>
              <a:rPr lang="en-US" sz="2000">
                <a:latin typeface="Symbol" pitchFamily="18" charset="2"/>
              </a:rPr>
              <a:t>e</a:t>
            </a:r>
            <a:r>
              <a:rPr lang="en-US" sz="2000"/>
              <a:t> then 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lastpos (n) = </a:t>
            </a:r>
            <a:r>
              <a:rPr lang="en-US" sz="1800" b="1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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 b="1">
              <a:solidFill>
                <a:srgbClr val="CC3300"/>
              </a:solidFill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If n is a leaf labeled with position </a:t>
            </a:r>
            <a:r>
              <a:rPr lang="en-US" sz="2000" i="1">
                <a:latin typeface="Times New Roman" pitchFamily="18" charset="0"/>
              </a:rPr>
              <a:t>i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lastpos (n) = {i}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 b="1">
              <a:solidFill>
                <a:srgbClr val="CC3300"/>
              </a:solidFill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If n is an or-node (|) with children c1 and c2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lastpos (n) = lastpos(c1) </a:t>
            </a:r>
            <a:r>
              <a:rPr lang="en-US" sz="1800" b="1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 lastpos (c2)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 b="1">
              <a:solidFill>
                <a:srgbClr val="CC3300"/>
              </a:solidFill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If n is an cat-node (</a:t>
            </a:r>
            <a:r>
              <a:rPr lang="en-US" sz="2000">
                <a:sym typeface="Symbol" pitchFamily="18" charset="2"/>
              </a:rPr>
              <a:t></a:t>
            </a:r>
            <a:r>
              <a:rPr lang="en-US" sz="2000"/>
              <a:t>) with children c1 and c2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lastpos(n) = If nullable (c2) then lastpos(c1) </a:t>
            </a:r>
            <a:r>
              <a:rPr lang="en-US" sz="1800" b="1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 lastpos (c2)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                     else lastpos(c2)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 b="1">
              <a:solidFill>
                <a:srgbClr val="CC3300"/>
              </a:solidFill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If n is an star-node (</a:t>
            </a:r>
            <a:r>
              <a:rPr lang="en-US" sz="2800">
                <a:sym typeface="Symbol" pitchFamily="18" charset="2"/>
              </a:rPr>
              <a:t>*</a:t>
            </a:r>
            <a:r>
              <a:rPr lang="en-US" sz="2000"/>
              <a:t>) with children c1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lastpos (n) = lastpos(c1)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000">
              <a:solidFill>
                <a:srgbClr val="CC3300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010400" y="3352800"/>
            <a:ext cx="987425" cy="958850"/>
            <a:chOff x="4992" y="2411"/>
            <a:chExt cx="672" cy="634"/>
          </a:xfrm>
        </p:grpSpPr>
        <p:sp>
          <p:nvSpPr>
            <p:cNvPr id="26641" name="Oval 5"/>
            <p:cNvSpPr>
              <a:spLocks noChangeArrowheads="1"/>
            </p:cNvSpPr>
            <p:nvPr/>
          </p:nvSpPr>
          <p:spPr bwMode="auto">
            <a:xfrm>
              <a:off x="5232" y="2448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|</a:t>
              </a:r>
            </a:p>
          </p:txBody>
        </p:sp>
        <p:sp>
          <p:nvSpPr>
            <p:cNvPr id="26642" name="Oval 6"/>
            <p:cNvSpPr>
              <a:spLocks noChangeArrowheads="1"/>
            </p:cNvSpPr>
            <p:nvPr/>
          </p:nvSpPr>
          <p:spPr bwMode="auto">
            <a:xfrm>
              <a:off x="5472" y="2832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/>
                <a:t>c2</a:t>
              </a:r>
            </a:p>
          </p:txBody>
        </p:sp>
        <p:sp>
          <p:nvSpPr>
            <p:cNvPr id="26643" name="Oval 7"/>
            <p:cNvSpPr>
              <a:spLocks noChangeArrowheads="1"/>
            </p:cNvSpPr>
            <p:nvPr/>
          </p:nvSpPr>
          <p:spPr bwMode="auto">
            <a:xfrm>
              <a:off x="4992" y="2853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/>
                <a:t>c1</a:t>
              </a:r>
            </a:p>
          </p:txBody>
        </p:sp>
        <p:sp>
          <p:nvSpPr>
            <p:cNvPr id="26644" name="Line 8"/>
            <p:cNvSpPr>
              <a:spLocks noChangeShapeType="1"/>
            </p:cNvSpPr>
            <p:nvPr/>
          </p:nvSpPr>
          <p:spPr bwMode="auto">
            <a:xfrm flipH="1">
              <a:off x="5136" y="2640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645" name="Line 9"/>
            <p:cNvSpPr>
              <a:spLocks noChangeShapeType="1"/>
            </p:cNvSpPr>
            <p:nvPr/>
          </p:nvSpPr>
          <p:spPr bwMode="auto">
            <a:xfrm>
              <a:off x="5415" y="2631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646" name="Text Box 10"/>
            <p:cNvSpPr txBox="1">
              <a:spLocks noChangeArrowheads="1"/>
            </p:cNvSpPr>
            <p:nvPr/>
          </p:nvSpPr>
          <p:spPr bwMode="auto">
            <a:xfrm>
              <a:off x="5042" y="2411"/>
              <a:ext cx="220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n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086600" y="4419600"/>
            <a:ext cx="987425" cy="958850"/>
            <a:chOff x="4992" y="2411"/>
            <a:chExt cx="672" cy="634"/>
          </a:xfrm>
        </p:grpSpPr>
        <p:sp>
          <p:nvSpPr>
            <p:cNvPr id="26635" name="Oval 12"/>
            <p:cNvSpPr>
              <a:spLocks noChangeArrowheads="1"/>
            </p:cNvSpPr>
            <p:nvPr/>
          </p:nvSpPr>
          <p:spPr bwMode="auto">
            <a:xfrm>
              <a:off x="5232" y="2448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>
                  <a:sym typeface="Symbol" pitchFamily="18" charset="2"/>
                </a:rPr>
                <a:t></a:t>
              </a:r>
            </a:p>
          </p:txBody>
        </p:sp>
        <p:sp>
          <p:nvSpPr>
            <p:cNvPr id="26636" name="Oval 13"/>
            <p:cNvSpPr>
              <a:spLocks noChangeArrowheads="1"/>
            </p:cNvSpPr>
            <p:nvPr/>
          </p:nvSpPr>
          <p:spPr bwMode="auto">
            <a:xfrm>
              <a:off x="5472" y="2832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/>
                <a:t>c2</a:t>
              </a:r>
            </a:p>
          </p:txBody>
        </p:sp>
        <p:sp>
          <p:nvSpPr>
            <p:cNvPr id="26637" name="Oval 14"/>
            <p:cNvSpPr>
              <a:spLocks noChangeArrowheads="1"/>
            </p:cNvSpPr>
            <p:nvPr/>
          </p:nvSpPr>
          <p:spPr bwMode="auto">
            <a:xfrm>
              <a:off x="4992" y="2853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/>
                <a:t>c1</a:t>
              </a:r>
            </a:p>
          </p:txBody>
        </p:sp>
        <p:sp>
          <p:nvSpPr>
            <p:cNvPr id="26638" name="Line 15"/>
            <p:cNvSpPr>
              <a:spLocks noChangeShapeType="1"/>
            </p:cNvSpPr>
            <p:nvPr/>
          </p:nvSpPr>
          <p:spPr bwMode="auto">
            <a:xfrm flipH="1">
              <a:off x="5136" y="2640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639" name="Line 16"/>
            <p:cNvSpPr>
              <a:spLocks noChangeShapeType="1"/>
            </p:cNvSpPr>
            <p:nvPr/>
          </p:nvSpPr>
          <p:spPr bwMode="auto">
            <a:xfrm>
              <a:off x="5415" y="2631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640" name="Text Box 17"/>
            <p:cNvSpPr txBox="1">
              <a:spLocks noChangeArrowheads="1"/>
            </p:cNvSpPr>
            <p:nvPr/>
          </p:nvSpPr>
          <p:spPr bwMode="auto">
            <a:xfrm>
              <a:off x="5042" y="2411"/>
              <a:ext cx="220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n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162800" y="5334000"/>
            <a:ext cx="561975" cy="1019175"/>
            <a:chOff x="4176" y="3648"/>
            <a:chExt cx="354" cy="642"/>
          </a:xfrm>
        </p:grpSpPr>
        <p:sp>
          <p:nvSpPr>
            <p:cNvPr id="26631" name="Oval 19"/>
            <p:cNvSpPr>
              <a:spLocks noChangeArrowheads="1"/>
            </p:cNvSpPr>
            <p:nvPr/>
          </p:nvSpPr>
          <p:spPr bwMode="auto">
            <a:xfrm>
              <a:off x="4352" y="3683"/>
              <a:ext cx="178" cy="183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228600" anchor="ctr"/>
            <a:lstStyle/>
            <a:p>
              <a:pPr algn="ctr" eaLnBrk="1" hangingPunct="1"/>
              <a:r>
                <a:rPr lang="en-US" sz="2800" b="1">
                  <a:sym typeface="Symbol" pitchFamily="18" charset="2"/>
                </a:rPr>
                <a:t>*</a:t>
              </a:r>
            </a:p>
          </p:txBody>
        </p:sp>
        <p:sp>
          <p:nvSpPr>
            <p:cNvPr id="26632" name="Oval 20"/>
            <p:cNvSpPr>
              <a:spLocks noChangeArrowheads="1"/>
            </p:cNvSpPr>
            <p:nvPr/>
          </p:nvSpPr>
          <p:spPr bwMode="auto">
            <a:xfrm>
              <a:off x="4343" y="4107"/>
              <a:ext cx="178" cy="183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/>
                <a:t>c1</a:t>
              </a:r>
            </a:p>
          </p:txBody>
        </p:sp>
        <p:sp>
          <p:nvSpPr>
            <p:cNvPr id="26633" name="Line 21"/>
            <p:cNvSpPr>
              <a:spLocks noChangeShapeType="1"/>
            </p:cNvSpPr>
            <p:nvPr/>
          </p:nvSpPr>
          <p:spPr bwMode="auto">
            <a:xfrm>
              <a:off x="4442" y="3897"/>
              <a:ext cx="1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634" name="Text Box 22"/>
            <p:cNvSpPr txBox="1">
              <a:spLocks noChangeArrowheads="1"/>
            </p:cNvSpPr>
            <p:nvPr/>
          </p:nvSpPr>
          <p:spPr bwMode="auto">
            <a:xfrm>
              <a:off x="4176" y="3648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/>
              <a:t>firstpos</a:t>
            </a:r>
            <a:r>
              <a:rPr lang="en-US"/>
              <a:t> and </a:t>
            </a:r>
            <a:r>
              <a:rPr lang="en-US" i="1"/>
              <a:t>lastpos</a:t>
            </a:r>
            <a:r>
              <a:rPr lang="en-US"/>
              <a:t>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371600" y="1219200"/>
            <a:ext cx="2917825" cy="3968750"/>
            <a:chOff x="864" y="768"/>
            <a:chExt cx="1838" cy="2500"/>
          </a:xfrm>
        </p:grpSpPr>
        <p:sp>
          <p:nvSpPr>
            <p:cNvPr id="27701" name="Text Box 5"/>
            <p:cNvSpPr txBox="1">
              <a:spLocks noChangeArrowheads="1"/>
            </p:cNvSpPr>
            <p:nvPr/>
          </p:nvSpPr>
          <p:spPr bwMode="auto">
            <a:xfrm>
              <a:off x="2100" y="768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7702" name="Text Box 6"/>
            <p:cNvSpPr txBox="1">
              <a:spLocks noChangeArrowheads="1"/>
            </p:cNvSpPr>
            <p:nvPr/>
          </p:nvSpPr>
          <p:spPr bwMode="auto">
            <a:xfrm>
              <a:off x="1843" y="1095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7703" name="Text Box 7"/>
            <p:cNvSpPr txBox="1">
              <a:spLocks noChangeArrowheads="1"/>
            </p:cNvSpPr>
            <p:nvPr/>
          </p:nvSpPr>
          <p:spPr bwMode="auto">
            <a:xfrm>
              <a:off x="1585" y="1422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7704" name="Text Box 8"/>
            <p:cNvSpPr txBox="1">
              <a:spLocks noChangeArrowheads="1"/>
            </p:cNvSpPr>
            <p:nvPr/>
          </p:nvSpPr>
          <p:spPr bwMode="auto">
            <a:xfrm>
              <a:off x="1327" y="1748"/>
              <a:ext cx="16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7705" name="Text Box 9"/>
            <p:cNvSpPr txBox="1">
              <a:spLocks noChangeArrowheads="1"/>
            </p:cNvSpPr>
            <p:nvPr/>
          </p:nvSpPr>
          <p:spPr bwMode="auto">
            <a:xfrm>
              <a:off x="1078" y="2093"/>
              <a:ext cx="19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ym typeface="Symbol" pitchFamily="18" charset="2"/>
                </a:rPr>
                <a:t>*</a:t>
              </a:r>
            </a:p>
          </p:txBody>
        </p:sp>
        <p:sp>
          <p:nvSpPr>
            <p:cNvPr id="27706" name="Text Box 11"/>
            <p:cNvSpPr txBox="1">
              <a:spLocks noChangeArrowheads="1"/>
            </p:cNvSpPr>
            <p:nvPr/>
          </p:nvSpPr>
          <p:spPr bwMode="auto">
            <a:xfrm>
              <a:off x="2506" y="1087"/>
              <a:ext cx="19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  <a:p>
              <a:pPr eaLnBrk="1" hangingPunct="1"/>
              <a:r>
                <a:rPr lang="en-US" sz="1800" b="1"/>
                <a:t>6</a:t>
              </a:r>
            </a:p>
          </p:txBody>
        </p:sp>
        <p:sp>
          <p:nvSpPr>
            <p:cNvPr id="27707" name="Text Box 12"/>
            <p:cNvSpPr txBox="1">
              <a:spLocks noChangeArrowheads="1"/>
            </p:cNvSpPr>
            <p:nvPr/>
          </p:nvSpPr>
          <p:spPr bwMode="auto">
            <a:xfrm>
              <a:off x="2203" y="1425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5</a:t>
              </a:r>
            </a:p>
          </p:txBody>
        </p:sp>
        <p:sp>
          <p:nvSpPr>
            <p:cNvPr id="27708" name="Text Box 13"/>
            <p:cNvSpPr txBox="1">
              <a:spLocks noChangeArrowheads="1"/>
            </p:cNvSpPr>
            <p:nvPr/>
          </p:nvSpPr>
          <p:spPr bwMode="auto">
            <a:xfrm>
              <a:off x="1932" y="1763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4</a:t>
              </a:r>
            </a:p>
          </p:txBody>
        </p:sp>
        <p:sp>
          <p:nvSpPr>
            <p:cNvPr id="27709" name="Text Box 14"/>
            <p:cNvSpPr txBox="1">
              <a:spLocks noChangeArrowheads="1"/>
            </p:cNvSpPr>
            <p:nvPr/>
          </p:nvSpPr>
          <p:spPr bwMode="auto">
            <a:xfrm>
              <a:off x="1660" y="2100"/>
              <a:ext cx="19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  <a:p>
              <a:pPr eaLnBrk="1" hangingPunct="1"/>
              <a:r>
                <a:rPr lang="en-US" sz="1800" b="1"/>
                <a:t>3</a:t>
              </a:r>
            </a:p>
          </p:txBody>
        </p:sp>
        <p:sp>
          <p:nvSpPr>
            <p:cNvPr id="27710" name="Text Box 15"/>
            <p:cNvSpPr txBox="1">
              <a:spLocks noChangeArrowheads="1"/>
            </p:cNvSpPr>
            <p:nvPr/>
          </p:nvSpPr>
          <p:spPr bwMode="auto">
            <a:xfrm>
              <a:off x="1389" y="2863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2</a:t>
              </a:r>
            </a:p>
          </p:txBody>
        </p:sp>
        <p:sp>
          <p:nvSpPr>
            <p:cNvPr id="27711" name="Line 16"/>
            <p:cNvSpPr>
              <a:spLocks noChangeShapeType="1"/>
            </p:cNvSpPr>
            <p:nvPr/>
          </p:nvSpPr>
          <p:spPr bwMode="auto">
            <a:xfrm flipH="1">
              <a:off x="1976" y="961"/>
              <a:ext cx="156" cy="17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712" name="Line 17"/>
            <p:cNvSpPr>
              <a:spLocks noChangeShapeType="1"/>
            </p:cNvSpPr>
            <p:nvPr/>
          </p:nvSpPr>
          <p:spPr bwMode="auto">
            <a:xfrm flipH="1">
              <a:off x="1726" y="1291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713" name="Line 18"/>
            <p:cNvSpPr>
              <a:spLocks noChangeShapeType="1"/>
            </p:cNvSpPr>
            <p:nvPr/>
          </p:nvSpPr>
          <p:spPr bwMode="auto">
            <a:xfrm flipH="1">
              <a:off x="1467" y="1614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714" name="Line 19"/>
            <p:cNvSpPr>
              <a:spLocks noChangeShapeType="1"/>
            </p:cNvSpPr>
            <p:nvPr/>
          </p:nvSpPr>
          <p:spPr bwMode="auto">
            <a:xfrm flipH="1">
              <a:off x="1209" y="1937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715" name="Line 20"/>
            <p:cNvSpPr>
              <a:spLocks noChangeShapeType="1"/>
            </p:cNvSpPr>
            <p:nvPr/>
          </p:nvSpPr>
          <p:spPr bwMode="auto">
            <a:xfrm flipH="1">
              <a:off x="959" y="2685"/>
              <a:ext cx="155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716" name="Line 21"/>
            <p:cNvSpPr>
              <a:spLocks noChangeShapeType="1"/>
            </p:cNvSpPr>
            <p:nvPr/>
          </p:nvSpPr>
          <p:spPr bwMode="auto">
            <a:xfrm>
              <a:off x="2299" y="961"/>
              <a:ext cx="200" cy="16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717" name="Line 22"/>
            <p:cNvSpPr>
              <a:spLocks noChangeShapeType="1"/>
            </p:cNvSpPr>
            <p:nvPr/>
          </p:nvSpPr>
          <p:spPr bwMode="auto">
            <a:xfrm>
              <a:off x="1996" y="1272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718" name="Line 23"/>
            <p:cNvSpPr>
              <a:spLocks noChangeShapeType="1"/>
            </p:cNvSpPr>
            <p:nvPr/>
          </p:nvSpPr>
          <p:spPr bwMode="auto">
            <a:xfrm>
              <a:off x="1740" y="1599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719" name="Line 24"/>
            <p:cNvSpPr>
              <a:spLocks noChangeShapeType="1"/>
            </p:cNvSpPr>
            <p:nvPr/>
          </p:nvSpPr>
          <p:spPr bwMode="auto">
            <a:xfrm>
              <a:off x="1476" y="1916"/>
              <a:ext cx="200" cy="16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720" name="Line 25"/>
            <p:cNvSpPr>
              <a:spLocks noChangeShapeType="1"/>
            </p:cNvSpPr>
            <p:nvPr/>
          </p:nvSpPr>
          <p:spPr bwMode="auto">
            <a:xfrm>
              <a:off x="1209" y="2668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721" name="Text Box 26"/>
            <p:cNvSpPr txBox="1">
              <a:spLocks noChangeArrowheads="1"/>
            </p:cNvSpPr>
            <p:nvPr/>
          </p:nvSpPr>
          <p:spPr bwMode="auto">
            <a:xfrm>
              <a:off x="864" y="2863"/>
              <a:ext cx="196" cy="4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  <a:p>
              <a:pPr eaLnBrk="1" hangingPunct="1"/>
              <a:r>
                <a:rPr lang="en-US" sz="1800" b="1"/>
                <a:t>1</a:t>
              </a:r>
            </a:p>
          </p:txBody>
        </p:sp>
        <p:sp>
          <p:nvSpPr>
            <p:cNvPr id="27722" name="Line 27"/>
            <p:cNvSpPr>
              <a:spLocks noChangeShapeType="1"/>
            </p:cNvSpPr>
            <p:nvPr/>
          </p:nvSpPr>
          <p:spPr bwMode="auto">
            <a:xfrm>
              <a:off x="1167" y="2280"/>
              <a:ext cx="0" cy="211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723" name="Text Box 28"/>
            <p:cNvSpPr txBox="1">
              <a:spLocks noChangeArrowheads="1"/>
            </p:cNvSpPr>
            <p:nvPr/>
          </p:nvSpPr>
          <p:spPr bwMode="auto">
            <a:xfrm>
              <a:off x="1092" y="2535"/>
              <a:ext cx="156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|</a:t>
              </a:r>
            </a:p>
          </p:txBody>
        </p:sp>
      </p:grp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4800600" y="1447800"/>
            <a:ext cx="4040188" cy="3857625"/>
            <a:chOff x="3024" y="912"/>
            <a:chExt cx="2545" cy="2430"/>
          </a:xfrm>
        </p:grpSpPr>
        <p:sp>
          <p:nvSpPr>
            <p:cNvPr id="27654" name="Text Box 30"/>
            <p:cNvSpPr txBox="1">
              <a:spLocks noChangeArrowheads="1"/>
            </p:cNvSpPr>
            <p:nvPr/>
          </p:nvSpPr>
          <p:spPr bwMode="auto">
            <a:xfrm>
              <a:off x="4452" y="938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7655" name="Text Box 31"/>
            <p:cNvSpPr txBox="1">
              <a:spLocks noChangeArrowheads="1"/>
            </p:cNvSpPr>
            <p:nvPr/>
          </p:nvSpPr>
          <p:spPr bwMode="auto">
            <a:xfrm>
              <a:off x="4195" y="1265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7656" name="Text Box 32"/>
            <p:cNvSpPr txBox="1">
              <a:spLocks noChangeArrowheads="1"/>
            </p:cNvSpPr>
            <p:nvPr/>
          </p:nvSpPr>
          <p:spPr bwMode="auto">
            <a:xfrm>
              <a:off x="3937" y="1592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7657" name="Text Box 33"/>
            <p:cNvSpPr txBox="1">
              <a:spLocks noChangeArrowheads="1"/>
            </p:cNvSpPr>
            <p:nvPr/>
          </p:nvSpPr>
          <p:spPr bwMode="auto">
            <a:xfrm>
              <a:off x="3679" y="1918"/>
              <a:ext cx="16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7658" name="Text Box 34"/>
            <p:cNvSpPr txBox="1">
              <a:spLocks noChangeArrowheads="1"/>
            </p:cNvSpPr>
            <p:nvPr/>
          </p:nvSpPr>
          <p:spPr bwMode="auto">
            <a:xfrm>
              <a:off x="3430" y="2263"/>
              <a:ext cx="19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ym typeface="Symbol" pitchFamily="18" charset="2"/>
                </a:rPr>
                <a:t>*</a:t>
              </a:r>
            </a:p>
          </p:txBody>
        </p:sp>
        <p:sp>
          <p:nvSpPr>
            <p:cNvPr id="27659" name="Text Box 36"/>
            <p:cNvSpPr txBox="1">
              <a:spLocks noChangeArrowheads="1"/>
            </p:cNvSpPr>
            <p:nvPr/>
          </p:nvSpPr>
          <p:spPr bwMode="auto">
            <a:xfrm>
              <a:off x="5166" y="1518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</p:txBody>
        </p:sp>
        <p:sp>
          <p:nvSpPr>
            <p:cNvPr id="27660" name="Text Box 37"/>
            <p:cNvSpPr txBox="1">
              <a:spLocks noChangeArrowheads="1"/>
            </p:cNvSpPr>
            <p:nvPr/>
          </p:nvSpPr>
          <p:spPr bwMode="auto">
            <a:xfrm>
              <a:off x="4863" y="1856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27661" name="Text Box 38"/>
            <p:cNvSpPr txBox="1">
              <a:spLocks noChangeArrowheads="1"/>
            </p:cNvSpPr>
            <p:nvPr/>
          </p:nvSpPr>
          <p:spPr bwMode="auto">
            <a:xfrm>
              <a:off x="4560" y="2142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27662" name="Text Box 39"/>
            <p:cNvSpPr txBox="1">
              <a:spLocks noChangeArrowheads="1"/>
            </p:cNvSpPr>
            <p:nvPr/>
          </p:nvSpPr>
          <p:spPr bwMode="auto">
            <a:xfrm>
              <a:off x="4316" y="2478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27663" name="Text Box 40"/>
            <p:cNvSpPr txBox="1">
              <a:spLocks noChangeArrowheads="1"/>
            </p:cNvSpPr>
            <p:nvPr/>
          </p:nvSpPr>
          <p:spPr bwMode="auto">
            <a:xfrm>
              <a:off x="3741" y="3033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27664" name="Line 41"/>
            <p:cNvSpPr>
              <a:spLocks noChangeShapeType="1"/>
            </p:cNvSpPr>
            <p:nvPr/>
          </p:nvSpPr>
          <p:spPr bwMode="auto">
            <a:xfrm flipH="1">
              <a:off x="4328" y="1131"/>
              <a:ext cx="156" cy="17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65" name="Line 42"/>
            <p:cNvSpPr>
              <a:spLocks noChangeShapeType="1"/>
            </p:cNvSpPr>
            <p:nvPr/>
          </p:nvSpPr>
          <p:spPr bwMode="auto">
            <a:xfrm flipH="1">
              <a:off x="4078" y="1461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66" name="Line 43"/>
            <p:cNvSpPr>
              <a:spLocks noChangeShapeType="1"/>
            </p:cNvSpPr>
            <p:nvPr/>
          </p:nvSpPr>
          <p:spPr bwMode="auto">
            <a:xfrm flipH="1">
              <a:off x="3819" y="1784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67" name="Line 44"/>
            <p:cNvSpPr>
              <a:spLocks noChangeShapeType="1"/>
            </p:cNvSpPr>
            <p:nvPr/>
          </p:nvSpPr>
          <p:spPr bwMode="auto">
            <a:xfrm flipH="1">
              <a:off x="3561" y="2107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68" name="Line 45"/>
            <p:cNvSpPr>
              <a:spLocks noChangeShapeType="1"/>
            </p:cNvSpPr>
            <p:nvPr/>
          </p:nvSpPr>
          <p:spPr bwMode="auto">
            <a:xfrm flipH="1">
              <a:off x="3311" y="2855"/>
              <a:ext cx="155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69" name="Line 46"/>
            <p:cNvSpPr>
              <a:spLocks noChangeShapeType="1"/>
            </p:cNvSpPr>
            <p:nvPr/>
          </p:nvSpPr>
          <p:spPr bwMode="auto">
            <a:xfrm>
              <a:off x="4651" y="1131"/>
              <a:ext cx="437" cy="36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70" name="Line 47"/>
            <p:cNvSpPr>
              <a:spLocks noChangeShapeType="1"/>
            </p:cNvSpPr>
            <p:nvPr/>
          </p:nvSpPr>
          <p:spPr bwMode="auto">
            <a:xfrm>
              <a:off x="4348" y="1442"/>
              <a:ext cx="500" cy="42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71" name="Line 48"/>
            <p:cNvSpPr>
              <a:spLocks noChangeShapeType="1"/>
            </p:cNvSpPr>
            <p:nvPr/>
          </p:nvSpPr>
          <p:spPr bwMode="auto">
            <a:xfrm>
              <a:off x="4092" y="1769"/>
              <a:ext cx="468" cy="39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72" name="Line 49"/>
            <p:cNvSpPr>
              <a:spLocks noChangeShapeType="1"/>
            </p:cNvSpPr>
            <p:nvPr/>
          </p:nvSpPr>
          <p:spPr bwMode="auto">
            <a:xfrm>
              <a:off x="3828" y="2086"/>
              <a:ext cx="492" cy="41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73" name="Line 50"/>
            <p:cNvSpPr>
              <a:spLocks noChangeShapeType="1"/>
            </p:cNvSpPr>
            <p:nvPr/>
          </p:nvSpPr>
          <p:spPr bwMode="auto">
            <a:xfrm>
              <a:off x="3561" y="2838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74" name="Text Box 51"/>
            <p:cNvSpPr txBox="1">
              <a:spLocks noChangeArrowheads="1"/>
            </p:cNvSpPr>
            <p:nvPr/>
          </p:nvSpPr>
          <p:spPr bwMode="auto">
            <a:xfrm>
              <a:off x="3216" y="3033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27675" name="Line 52"/>
            <p:cNvSpPr>
              <a:spLocks noChangeShapeType="1"/>
            </p:cNvSpPr>
            <p:nvPr/>
          </p:nvSpPr>
          <p:spPr bwMode="auto">
            <a:xfrm>
              <a:off x="3519" y="2450"/>
              <a:ext cx="0" cy="211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76" name="Text Box 53"/>
            <p:cNvSpPr txBox="1">
              <a:spLocks noChangeArrowheads="1"/>
            </p:cNvSpPr>
            <p:nvPr/>
          </p:nvSpPr>
          <p:spPr bwMode="auto">
            <a:xfrm>
              <a:off x="3444" y="2705"/>
              <a:ext cx="156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|</a:t>
              </a:r>
            </a:p>
          </p:txBody>
        </p:sp>
        <p:sp>
          <p:nvSpPr>
            <p:cNvPr id="27677" name="Text Box 55"/>
            <p:cNvSpPr txBox="1">
              <a:spLocks noChangeArrowheads="1"/>
            </p:cNvSpPr>
            <p:nvPr/>
          </p:nvSpPr>
          <p:spPr bwMode="auto">
            <a:xfrm>
              <a:off x="3024" y="3130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{1}</a:t>
              </a:r>
            </a:p>
          </p:txBody>
        </p:sp>
        <p:sp>
          <p:nvSpPr>
            <p:cNvPr id="27678" name="Text Box 59"/>
            <p:cNvSpPr txBox="1">
              <a:spLocks noChangeArrowheads="1"/>
            </p:cNvSpPr>
            <p:nvPr/>
          </p:nvSpPr>
          <p:spPr bwMode="auto">
            <a:xfrm>
              <a:off x="3580" y="3130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{2}</a:t>
              </a:r>
            </a:p>
          </p:txBody>
        </p:sp>
        <p:sp>
          <p:nvSpPr>
            <p:cNvPr id="27679" name="Text Box 60"/>
            <p:cNvSpPr txBox="1">
              <a:spLocks noChangeArrowheads="1"/>
            </p:cNvSpPr>
            <p:nvPr/>
          </p:nvSpPr>
          <p:spPr bwMode="auto">
            <a:xfrm>
              <a:off x="3840" y="3130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{2}</a:t>
              </a:r>
            </a:p>
          </p:txBody>
        </p:sp>
        <p:sp>
          <p:nvSpPr>
            <p:cNvPr id="27680" name="Text Box 61"/>
            <p:cNvSpPr txBox="1">
              <a:spLocks noChangeArrowheads="1"/>
            </p:cNvSpPr>
            <p:nvPr/>
          </p:nvSpPr>
          <p:spPr bwMode="auto">
            <a:xfrm>
              <a:off x="3303" y="3130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{1}</a:t>
              </a:r>
            </a:p>
          </p:txBody>
        </p:sp>
        <p:sp>
          <p:nvSpPr>
            <p:cNvPr id="27681" name="Text Box 62"/>
            <p:cNvSpPr txBox="1">
              <a:spLocks noChangeArrowheads="1"/>
            </p:cNvSpPr>
            <p:nvPr/>
          </p:nvSpPr>
          <p:spPr bwMode="auto">
            <a:xfrm>
              <a:off x="3024" y="2718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27682" name="Text Box 63"/>
            <p:cNvSpPr txBox="1">
              <a:spLocks noChangeArrowheads="1"/>
            </p:cNvSpPr>
            <p:nvPr/>
          </p:nvSpPr>
          <p:spPr bwMode="auto">
            <a:xfrm>
              <a:off x="3600" y="2698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27683" name="Text Box 64"/>
            <p:cNvSpPr txBox="1">
              <a:spLocks noChangeArrowheads="1"/>
            </p:cNvSpPr>
            <p:nvPr/>
          </p:nvSpPr>
          <p:spPr bwMode="auto">
            <a:xfrm>
              <a:off x="3096" y="2258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27684" name="Text Box 65"/>
            <p:cNvSpPr txBox="1">
              <a:spLocks noChangeArrowheads="1"/>
            </p:cNvSpPr>
            <p:nvPr/>
          </p:nvSpPr>
          <p:spPr bwMode="auto">
            <a:xfrm>
              <a:off x="3545" y="2266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27685" name="Text Box 66"/>
            <p:cNvSpPr txBox="1">
              <a:spLocks noChangeArrowheads="1"/>
            </p:cNvSpPr>
            <p:nvPr/>
          </p:nvSpPr>
          <p:spPr bwMode="auto">
            <a:xfrm>
              <a:off x="3168" y="1902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27686" name="Text Box 67"/>
            <p:cNvSpPr txBox="1">
              <a:spLocks noChangeArrowheads="1"/>
            </p:cNvSpPr>
            <p:nvPr/>
          </p:nvSpPr>
          <p:spPr bwMode="auto">
            <a:xfrm>
              <a:off x="3841" y="1910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27687" name="Text Box 68"/>
            <p:cNvSpPr txBox="1">
              <a:spLocks noChangeArrowheads="1"/>
            </p:cNvSpPr>
            <p:nvPr/>
          </p:nvSpPr>
          <p:spPr bwMode="auto">
            <a:xfrm>
              <a:off x="3378" y="1575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27688" name="Text Box 69"/>
            <p:cNvSpPr txBox="1">
              <a:spLocks noChangeArrowheads="1"/>
            </p:cNvSpPr>
            <p:nvPr/>
          </p:nvSpPr>
          <p:spPr bwMode="auto">
            <a:xfrm>
              <a:off x="4051" y="1583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27689" name="Text Box 70"/>
            <p:cNvSpPr txBox="1">
              <a:spLocks noChangeArrowheads="1"/>
            </p:cNvSpPr>
            <p:nvPr/>
          </p:nvSpPr>
          <p:spPr bwMode="auto">
            <a:xfrm>
              <a:off x="3648" y="1248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27690" name="Text Box 71"/>
            <p:cNvSpPr txBox="1">
              <a:spLocks noChangeArrowheads="1"/>
            </p:cNvSpPr>
            <p:nvPr/>
          </p:nvSpPr>
          <p:spPr bwMode="auto">
            <a:xfrm>
              <a:off x="4321" y="125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27691" name="Text Box 72"/>
            <p:cNvSpPr txBox="1">
              <a:spLocks noChangeArrowheads="1"/>
            </p:cNvSpPr>
            <p:nvPr/>
          </p:nvSpPr>
          <p:spPr bwMode="auto">
            <a:xfrm>
              <a:off x="3954" y="912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27692" name="Text Box 73"/>
            <p:cNvSpPr txBox="1">
              <a:spLocks noChangeArrowheads="1"/>
            </p:cNvSpPr>
            <p:nvPr/>
          </p:nvSpPr>
          <p:spPr bwMode="auto">
            <a:xfrm>
              <a:off x="4627" y="920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  <p:sp>
          <p:nvSpPr>
            <p:cNvPr id="27693" name="Text Box 74"/>
            <p:cNvSpPr txBox="1">
              <a:spLocks noChangeArrowheads="1"/>
            </p:cNvSpPr>
            <p:nvPr/>
          </p:nvSpPr>
          <p:spPr bwMode="auto">
            <a:xfrm>
              <a:off x="4129" y="26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{3}</a:t>
              </a:r>
            </a:p>
          </p:txBody>
        </p:sp>
        <p:sp>
          <p:nvSpPr>
            <p:cNvPr id="27694" name="Text Box 75"/>
            <p:cNvSpPr txBox="1">
              <a:spLocks noChangeArrowheads="1"/>
            </p:cNvSpPr>
            <p:nvPr/>
          </p:nvSpPr>
          <p:spPr bwMode="auto">
            <a:xfrm>
              <a:off x="4465" y="26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27695" name="Text Box 76"/>
            <p:cNvSpPr txBox="1">
              <a:spLocks noChangeArrowheads="1"/>
            </p:cNvSpPr>
            <p:nvPr/>
          </p:nvSpPr>
          <p:spPr bwMode="auto">
            <a:xfrm>
              <a:off x="4368" y="2238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{4}</a:t>
              </a:r>
            </a:p>
          </p:txBody>
        </p:sp>
        <p:sp>
          <p:nvSpPr>
            <p:cNvPr id="27696" name="Text Box 77"/>
            <p:cNvSpPr txBox="1">
              <a:spLocks noChangeArrowheads="1"/>
            </p:cNvSpPr>
            <p:nvPr/>
          </p:nvSpPr>
          <p:spPr bwMode="auto">
            <a:xfrm>
              <a:off x="4704" y="2238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27697" name="Text Box 78"/>
            <p:cNvSpPr txBox="1">
              <a:spLocks noChangeArrowheads="1"/>
            </p:cNvSpPr>
            <p:nvPr/>
          </p:nvSpPr>
          <p:spPr bwMode="auto">
            <a:xfrm>
              <a:off x="4657" y="1930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{5}</a:t>
              </a:r>
            </a:p>
          </p:txBody>
        </p:sp>
        <p:sp>
          <p:nvSpPr>
            <p:cNvPr id="27698" name="Text Box 79"/>
            <p:cNvSpPr txBox="1">
              <a:spLocks noChangeArrowheads="1"/>
            </p:cNvSpPr>
            <p:nvPr/>
          </p:nvSpPr>
          <p:spPr bwMode="auto">
            <a:xfrm>
              <a:off x="4993" y="1930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27699" name="Text Box 80"/>
            <p:cNvSpPr txBox="1">
              <a:spLocks noChangeArrowheads="1"/>
            </p:cNvSpPr>
            <p:nvPr/>
          </p:nvSpPr>
          <p:spPr bwMode="auto">
            <a:xfrm>
              <a:off x="4946" y="162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{6}</a:t>
              </a:r>
            </a:p>
          </p:txBody>
        </p:sp>
        <p:sp>
          <p:nvSpPr>
            <p:cNvPr id="27700" name="Text Box 81"/>
            <p:cNvSpPr txBox="1">
              <a:spLocks noChangeArrowheads="1"/>
            </p:cNvSpPr>
            <p:nvPr/>
          </p:nvSpPr>
          <p:spPr bwMode="auto">
            <a:xfrm>
              <a:off x="5282" y="162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Terminology</a:t>
            </a:r>
          </a:p>
        </p:txBody>
      </p:sp>
      <p:sp>
        <p:nvSpPr>
          <p:cNvPr id="44134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/>
              <a:t>Followpos(</a:t>
            </a:r>
            <a:r>
              <a:rPr lang="en-US" i="1">
                <a:latin typeface="Times New Roman" pitchFamily="18" charset="0"/>
              </a:rPr>
              <a:t>i</a:t>
            </a:r>
            <a:r>
              <a:rPr lang="en-US"/>
              <a:t>):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/>
              <a:t>Tells what positions can follow position i in the syntax tree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20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200" b="1"/>
              <a:t>Rule 1: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/>
              <a:t>	If </a:t>
            </a:r>
            <a:r>
              <a:rPr lang="en-US" sz="2200" b="1" i="1">
                <a:latin typeface="Times New Roman" pitchFamily="18" charset="0"/>
              </a:rPr>
              <a:t>n</a:t>
            </a:r>
            <a:r>
              <a:rPr lang="en-US" sz="2200"/>
              <a:t> is a cat-node with left child </a:t>
            </a:r>
            <a:r>
              <a:rPr lang="en-US" sz="2200" b="1" i="1">
                <a:latin typeface="Times New Roman" pitchFamily="18" charset="0"/>
              </a:rPr>
              <a:t>c1</a:t>
            </a:r>
            <a:r>
              <a:rPr lang="en-US" sz="2200"/>
              <a:t> and right child </a:t>
            </a:r>
            <a:r>
              <a:rPr lang="en-US" sz="2200" b="1" i="1">
                <a:latin typeface="Times New Roman" pitchFamily="18" charset="0"/>
              </a:rPr>
              <a:t>c2</a:t>
            </a:r>
            <a:r>
              <a:rPr lang="en-US" sz="2200"/>
              <a:t> and </a:t>
            </a:r>
            <a:r>
              <a:rPr lang="en-US" sz="2200" b="1" i="1">
                <a:latin typeface="Times New Roman" pitchFamily="18" charset="0"/>
              </a:rPr>
              <a:t>i</a:t>
            </a:r>
            <a:r>
              <a:rPr lang="en-US" sz="2200"/>
              <a:t> is a position in lastpos (</a:t>
            </a:r>
            <a:r>
              <a:rPr lang="en-US" sz="2200" b="1" i="1">
                <a:latin typeface="Times New Roman" pitchFamily="18" charset="0"/>
              </a:rPr>
              <a:t>c1</a:t>
            </a:r>
            <a:r>
              <a:rPr lang="en-US" sz="2200"/>
              <a:t>), then all positions in firstpos(</a:t>
            </a:r>
            <a:r>
              <a:rPr lang="en-US" sz="2200" b="1" i="1">
                <a:latin typeface="Times New Roman" pitchFamily="18" charset="0"/>
              </a:rPr>
              <a:t>c2</a:t>
            </a:r>
            <a:r>
              <a:rPr lang="en-US" sz="2200"/>
              <a:t>) are in followpos(</a:t>
            </a:r>
            <a:r>
              <a:rPr lang="en-US" sz="2200" i="1">
                <a:latin typeface="Times New Roman" pitchFamily="18" charset="0"/>
              </a:rPr>
              <a:t>i</a:t>
            </a:r>
            <a:r>
              <a:rPr lang="en-US" sz="2200"/>
              <a:t>)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20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200" b="1"/>
              <a:t>Rule 2: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/>
              <a:t>	If </a:t>
            </a:r>
            <a:r>
              <a:rPr lang="en-US" sz="2200" b="1" i="1">
                <a:latin typeface="Times New Roman" pitchFamily="18" charset="0"/>
              </a:rPr>
              <a:t>n</a:t>
            </a:r>
            <a:r>
              <a:rPr lang="en-US" sz="2200"/>
              <a:t> is a star node, and </a:t>
            </a:r>
            <a:r>
              <a:rPr lang="en-US" sz="2200" b="1" i="1">
                <a:latin typeface="Times New Roman" pitchFamily="18" charset="0"/>
              </a:rPr>
              <a:t>i</a:t>
            </a:r>
            <a:r>
              <a:rPr lang="en-US" sz="2200"/>
              <a:t> is a position in lastpos(</a:t>
            </a:r>
            <a:r>
              <a:rPr lang="en-US" sz="2200" b="1" i="1">
                <a:latin typeface="Times New Roman" pitchFamily="18" charset="0"/>
              </a:rPr>
              <a:t>n</a:t>
            </a:r>
            <a:r>
              <a:rPr lang="en-US" sz="2200"/>
              <a:t>), then all positions in firstpos(</a:t>
            </a:r>
            <a:r>
              <a:rPr lang="en-US" sz="2200" b="1" i="1">
                <a:latin typeface="Times New Roman" pitchFamily="18" charset="0"/>
              </a:rPr>
              <a:t>n</a:t>
            </a:r>
            <a:r>
              <a:rPr lang="en-US" sz="2200"/>
              <a:t>) are in followpos(</a:t>
            </a:r>
            <a:r>
              <a:rPr lang="en-US" sz="2200" b="1" i="1">
                <a:latin typeface="Times New Roman" pitchFamily="18" charset="0"/>
              </a:rPr>
              <a:t>i</a:t>
            </a:r>
            <a:r>
              <a:rPr lang="en-US" sz="2200"/>
              <a:t>)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20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20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200"/>
              <a:t>After computing </a:t>
            </a:r>
            <a:r>
              <a:rPr lang="en-US" sz="2200">
                <a:solidFill>
                  <a:srgbClr val="CC3300"/>
                </a:solidFill>
              </a:rPr>
              <a:t>firstpos and lastpos for each node</a:t>
            </a:r>
            <a:r>
              <a:rPr lang="en-US" sz="2200"/>
              <a:t> </a:t>
            </a:r>
            <a:r>
              <a:rPr lang="en-US" sz="2200">
                <a:solidFill>
                  <a:srgbClr val="3333FF"/>
                </a:solidFill>
              </a:rPr>
              <a:t>follow pos of each position</a:t>
            </a:r>
            <a:r>
              <a:rPr lang="en-US" sz="2200"/>
              <a:t> can be computed by making depth-first traversal of the syntax tree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2000" b="1">
              <a:solidFill>
                <a:srgbClr val="CC3300"/>
              </a:solidFill>
              <a:latin typeface="Times New Roman" pitchFamily="18" charset="0"/>
            </a:endParaRP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2000" b="1">
              <a:solidFill>
                <a:srgbClr val="CC3300"/>
              </a:solidFill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>
              <a:solidFill>
                <a:srgbClr val="CC3300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err="1"/>
              <a:t>followpos</a:t>
            </a:r>
            <a:r>
              <a:rPr lang="en-US" dirty="0"/>
              <a:t> example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447800"/>
            <a:ext cx="8458200" cy="54102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20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20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20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20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20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20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20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20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20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20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200"/>
              <a:t>At star-node: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i="1"/>
              <a:t>lastpos</a:t>
            </a:r>
            <a:r>
              <a:rPr lang="en-US" sz="2000"/>
              <a:t>(*) = {1,2} and </a:t>
            </a:r>
            <a:r>
              <a:rPr lang="en-US" sz="2000" i="1"/>
              <a:t>firstpos</a:t>
            </a:r>
            <a:r>
              <a:rPr lang="en-US" sz="2000"/>
              <a:t>(*)</a:t>
            </a:r>
            <a:r>
              <a:rPr lang="en-US" sz="2000" i="1"/>
              <a:t>=</a:t>
            </a:r>
            <a:r>
              <a:rPr lang="en-US" sz="2000"/>
              <a:t>{1,2}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/>
              <a:t>According to Rule 2: </a:t>
            </a:r>
          </a:p>
          <a:p>
            <a:pPr marL="1463040" lvl="4" indent="-18288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sz="1800"/>
              <a:t>followpos{1} = {1,2}</a:t>
            </a:r>
          </a:p>
          <a:p>
            <a:pPr marL="1463040" lvl="4" indent="-18288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sz="1800"/>
              <a:t>followpos{2} = {1,2}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200"/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990600" y="914400"/>
            <a:ext cx="4040188" cy="3857625"/>
            <a:chOff x="624" y="576"/>
            <a:chExt cx="2545" cy="2430"/>
          </a:xfrm>
        </p:grpSpPr>
        <p:sp>
          <p:nvSpPr>
            <p:cNvPr id="29727" name="Text Box 30"/>
            <p:cNvSpPr txBox="1">
              <a:spLocks noChangeArrowheads="1"/>
            </p:cNvSpPr>
            <p:nvPr/>
          </p:nvSpPr>
          <p:spPr bwMode="auto">
            <a:xfrm>
              <a:off x="2052" y="602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9728" name="Text Box 31"/>
            <p:cNvSpPr txBox="1">
              <a:spLocks noChangeArrowheads="1"/>
            </p:cNvSpPr>
            <p:nvPr/>
          </p:nvSpPr>
          <p:spPr bwMode="auto">
            <a:xfrm>
              <a:off x="1795" y="929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9729" name="Text Box 32"/>
            <p:cNvSpPr txBox="1">
              <a:spLocks noChangeArrowheads="1"/>
            </p:cNvSpPr>
            <p:nvPr/>
          </p:nvSpPr>
          <p:spPr bwMode="auto">
            <a:xfrm>
              <a:off x="1537" y="1256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9730" name="Text Box 33"/>
            <p:cNvSpPr txBox="1">
              <a:spLocks noChangeArrowheads="1"/>
            </p:cNvSpPr>
            <p:nvPr/>
          </p:nvSpPr>
          <p:spPr bwMode="auto">
            <a:xfrm>
              <a:off x="1279" y="1582"/>
              <a:ext cx="16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9731" name="Text Box 34"/>
            <p:cNvSpPr txBox="1">
              <a:spLocks noChangeArrowheads="1"/>
            </p:cNvSpPr>
            <p:nvPr/>
          </p:nvSpPr>
          <p:spPr bwMode="auto">
            <a:xfrm>
              <a:off x="1030" y="1927"/>
              <a:ext cx="19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ym typeface="Symbol" pitchFamily="18" charset="2"/>
                </a:rPr>
                <a:t>*</a:t>
              </a:r>
            </a:p>
          </p:txBody>
        </p:sp>
        <p:sp>
          <p:nvSpPr>
            <p:cNvPr id="29732" name="Text Box 36"/>
            <p:cNvSpPr txBox="1">
              <a:spLocks noChangeArrowheads="1"/>
            </p:cNvSpPr>
            <p:nvPr/>
          </p:nvSpPr>
          <p:spPr bwMode="auto">
            <a:xfrm>
              <a:off x="2766" y="118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</p:txBody>
        </p:sp>
        <p:sp>
          <p:nvSpPr>
            <p:cNvPr id="29733" name="Text Box 37"/>
            <p:cNvSpPr txBox="1">
              <a:spLocks noChangeArrowheads="1"/>
            </p:cNvSpPr>
            <p:nvPr/>
          </p:nvSpPr>
          <p:spPr bwMode="auto">
            <a:xfrm>
              <a:off x="2463" y="1520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29734" name="Text Box 38"/>
            <p:cNvSpPr txBox="1">
              <a:spLocks noChangeArrowheads="1"/>
            </p:cNvSpPr>
            <p:nvPr/>
          </p:nvSpPr>
          <p:spPr bwMode="auto">
            <a:xfrm>
              <a:off x="2160" y="1806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29735" name="Text Box 39"/>
            <p:cNvSpPr txBox="1">
              <a:spLocks noChangeArrowheads="1"/>
            </p:cNvSpPr>
            <p:nvPr/>
          </p:nvSpPr>
          <p:spPr bwMode="auto">
            <a:xfrm>
              <a:off x="1916" y="214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29736" name="Text Box 40"/>
            <p:cNvSpPr txBox="1">
              <a:spLocks noChangeArrowheads="1"/>
            </p:cNvSpPr>
            <p:nvPr/>
          </p:nvSpPr>
          <p:spPr bwMode="auto">
            <a:xfrm>
              <a:off x="1341" y="2697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29737" name="Line 41"/>
            <p:cNvSpPr>
              <a:spLocks noChangeShapeType="1"/>
            </p:cNvSpPr>
            <p:nvPr/>
          </p:nvSpPr>
          <p:spPr bwMode="auto">
            <a:xfrm flipH="1">
              <a:off x="1928" y="795"/>
              <a:ext cx="156" cy="17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38" name="Line 42"/>
            <p:cNvSpPr>
              <a:spLocks noChangeShapeType="1"/>
            </p:cNvSpPr>
            <p:nvPr/>
          </p:nvSpPr>
          <p:spPr bwMode="auto">
            <a:xfrm flipH="1">
              <a:off x="1678" y="1125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39" name="Line 43"/>
            <p:cNvSpPr>
              <a:spLocks noChangeShapeType="1"/>
            </p:cNvSpPr>
            <p:nvPr/>
          </p:nvSpPr>
          <p:spPr bwMode="auto">
            <a:xfrm flipH="1">
              <a:off x="1419" y="1448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40" name="Line 44"/>
            <p:cNvSpPr>
              <a:spLocks noChangeShapeType="1"/>
            </p:cNvSpPr>
            <p:nvPr/>
          </p:nvSpPr>
          <p:spPr bwMode="auto">
            <a:xfrm flipH="1">
              <a:off x="1161" y="1771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41" name="Line 45"/>
            <p:cNvSpPr>
              <a:spLocks noChangeShapeType="1"/>
            </p:cNvSpPr>
            <p:nvPr/>
          </p:nvSpPr>
          <p:spPr bwMode="auto">
            <a:xfrm flipH="1">
              <a:off x="911" y="2519"/>
              <a:ext cx="155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42" name="Line 46"/>
            <p:cNvSpPr>
              <a:spLocks noChangeShapeType="1"/>
            </p:cNvSpPr>
            <p:nvPr/>
          </p:nvSpPr>
          <p:spPr bwMode="auto">
            <a:xfrm>
              <a:off x="2251" y="795"/>
              <a:ext cx="437" cy="36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43" name="Line 47"/>
            <p:cNvSpPr>
              <a:spLocks noChangeShapeType="1"/>
            </p:cNvSpPr>
            <p:nvPr/>
          </p:nvSpPr>
          <p:spPr bwMode="auto">
            <a:xfrm>
              <a:off x="1948" y="1106"/>
              <a:ext cx="500" cy="42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44" name="Line 48"/>
            <p:cNvSpPr>
              <a:spLocks noChangeShapeType="1"/>
            </p:cNvSpPr>
            <p:nvPr/>
          </p:nvSpPr>
          <p:spPr bwMode="auto">
            <a:xfrm>
              <a:off x="1692" y="1433"/>
              <a:ext cx="468" cy="39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45" name="Line 49"/>
            <p:cNvSpPr>
              <a:spLocks noChangeShapeType="1"/>
            </p:cNvSpPr>
            <p:nvPr/>
          </p:nvSpPr>
          <p:spPr bwMode="auto">
            <a:xfrm>
              <a:off x="1428" y="1750"/>
              <a:ext cx="492" cy="41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46" name="Line 50"/>
            <p:cNvSpPr>
              <a:spLocks noChangeShapeType="1"/>
            </p:cNvSpPr>
            <p:nvPr/>
          </p:nvSpPr>
          <p:spPr bwMode="auto">
            <a:xfrm>
              <a:off x="1161" y="2502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47" name="Text Box 51"/>
            <p:cNvSpPr txBox="1">
              <a:spLocks noChangeArrowheads="1"/>
            </p:cNvSpPr>
            <p:nvPr/>
          </p:nvSpPr>
          <p:spPr bwMode="auto">
            <a:xfrm>
              <a:off x="816" y="2697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29748" name="Line 52"/>
            <p:cNvSpPr>
              <a:spLocks noChangeShapeType="1"/>
            </p:cNvSpPr>
            <p:nvPr/>
          </p:nvSpPr>
          <p:spPr bwMode="auto">
            <a:xfrm>
              <a:off x="1119" y="2114"/>
              <a:ext cx="0" cy="211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49" name="Text Box 53"/>
            <p:cNvSpPr txBox="1">
              <a:spLocks noChangeArrowheads="1"/>
            </p:cNvSpPr>
            <p:nvPr/>
          </p:nvSpPr>
          <p:spPr bwMode="auto">
            <a:xfrm>
              <a:off x="1044" y="2369"/>
              <a:ext cx="156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|</a:t>
              </a:r>
            </a:p>
          </p:txBody>
        </p:sp>
        <p:sp>
          <p:nvSpPr>
            <p:cNvPr id="29750" name="Text Box 54"/>
            <p:cNvSpPr txBox="1">
              <a:spLocks noChangeArrowheads="1"/>
            </p:cNvSpPr>
            <p:nvPr/>
          </p:nvSpPr>
          <p:spPr bwMode="auto">
            <a:xfrm>
              <a:off x="624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{1}</a:t>
              </a:r>
            </a:p>
          </p:txBody>
        </p:sp>
        <p:sp>
          <p:nvSpPr>
            <p:cNvPr id="29751" name="Text Box 55"/>
            <p:cNvSpPr txBox="1">
              <a:spLocks noChangeArrowheads="1"/>
            </p:cNvSpPr>
            <p:nvPr/>
          </p:nvSpPr>
          <p:spPr bwMode="auto">
            <a:xfrm>
              <a:off x="1180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{2}</a:t>
              </a:r>
            </a:p>
          </p:txBody>
        </p:sp>
        <p:sp>
          <p:nvSpPr>
            <p:cNvPr id="29752" name="Text Box 56"/>
            <p:cNvSpPr txBox="1">
              <a:spLocks noChangeArrowheads="1"/>
            </p:cNvSpPr>
            <p:nvPr/>
          </p:nvSpPr>
          <p:spPr bwMode="auto">
            <a:xfrm>
              <a:off x="1440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{2}</a:t>
              </a:r>
            </a:p>
          </p:txBody>
        </p:sp>
        <p:sp>
          <p:nvSpPr>
            <p:cNvPr id="29753" name="Text Box 57"/>
            <p:cNvSpPr txBox="1">
              <a:spLocks noChangeArrowheads="1"/>
            </p:cNvSpPr>
            <p:nvPr/>
          </p:nvSpPr>
          <p:spPr bwMode="auto">
            <a:xfrm>
              <a:off x="903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{1}</a:t>
              </a:r>
            </a:p>
          </p:txBody>
        </p:sp>
        <p:sp>
          <p:nvSpPr>
            <p:cNvPr id="29754" name="Text Box 58"/>
            <p:cNvSpPr txBox="1">
              <a:spLocks noChangeArrowheads="1"/>
            </p:cNvSpPr>
            <p:nvPr/>
          </p:nvSpPr>
          <p:spPr bwMode="auto">
            <a:xfrm>
              <a:off x="624" y="238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29755" name="Text Box 59"/>
            <p:cNvSpPr txBox="1">
              <a:spLocks noChangeArrowheads="1"/>
            </p:cNvSpPr>
            <p:nvPr/>
          </p:nvSpPr>
          <p:spPr bwMode="auto">
            <a:xfrm>
              <a:off x="1200" y="236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29756" name="Text Box 60"/>
            <p:cNvSpPr txBox="1">
              <a:spLocks noChangeArrowheads="1"/>
            </p:cNvSpPr>
            <p:nvPr/>
          </p:nvSpPr>
          <p:spPr bwMode="auto">
            <a:xfrm>
              <a:off x="696" y="192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29757" name="Text Box 61"/>
            <p:cNvSpPr txBox="1">
              <a:spLocks noChangeArrowheads="1"/>
            </p:cNvSpPr>
            <p:nvPr/>
          </p:nvSpPr>
          <p:spPr bwMode="auto">
            <a:xfrm>
              <a:off x="1145" y="1930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29758" name="Text Box 62"/>
            <p:cNvSpPr txBox="1">
              <a:spLocks noChangeArrowheads="1"/>
            </p:cNvSpPr>
            <p:nvPr/>
          </p:nvSpPr>
          <p:spPr bwMode="auto">
            <a:xfrm>
              <a:off x="768" y="1566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29759" name="Text Box 63"/>
            <p:cNvSpPr txBox="1">
              <a:spLocks noChangeArrowheads="1"/>
            </p:cNvSpPr>
            <p:nvPr/>
          </p:nvSpPr>
          <p:spPr bwMode="auto">
            <a:xfrm>
              <a:off x="1441" y="157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29760" name="Text Box 64"/>
            <p:cNvSpPr txBox="1">
              <a:spLocks noChangeArrowheads="1"/>
            </p:cNvSpPr>
            <p:nvPr/>
          </p:nvSpPr>
          <p:spPr bwMode="auto">
            <a:xfrm>
              <a:off x="978" y="1239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29761" name="Text Box 65"/>
            <p:cNvSpPr txBox="1">
              <a:spLocks noChangeArrowheads="1"/>
            </p:cNvSpPr>
            <p:nvPr/>
          </p:nvSpPr>
          <p:spPr bwMode="auto">
            <a:xfrm>
              <a:off x="1651" y="1247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29762" name="Text Box 66"/>
            <p:cNvSpPr txBox="1">
              <a:spLocks noChangeArrowheads="1"/>
            </p:cNvSpPr>
            <p:nvPr/>
          </p:nvSpPr>
          <p:spPr bwMode="auto">
            <a:xfrm>
              <a:off x="1248" y="912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29763" name="Text Box 67"/>
            <p:cNvSpPr txBox="1">
              <a:spLocks noChangeArrowheads="1"/>
            </p:cNvSpPr>
            <p:nvPr/>
          </p:nvSpPr>
          <p:spPr bwMode="auto">
            <a:xfrm>
              <a:off x="1921" y="920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29764" name="Text Box 68"/>
            <p:cNvSpPr txBox="1">
              <a:spLocks noChangeArrowheads="1"/>
            </p:cNvSpPr>
            <p:nvPr/>
          </p:nvSpPr>
          <p:spPr bwMode="auto">
            <a:xfrm>
              <a:off x="1554" y="576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29765" name="Text Box 69"/>
            <p:cNvSpPr txBox="1">
              <a:spLocks noChangeArrowheads="1"/>
            </p:cNvSpPr>
            <p:nvPr/>
          </p:nvSpPr>
          <p:spPr bwMode="auto">
            <a:xfrm>
              <a:off x="2227" y="58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  <p:sp>
          <p:nvSpPr>
            <p:cNvPr id="29766" name="Text Box 70"/>
            <p:cNvSpPr txBox="1">
              <a:spLocks noChangeArrowheads="1"/>
            </p:cNvSpPr>
            <p:nvPr/>
          </p:nvSpPr>
          <p:spPr bwMode="auto">
            <a:xfrm>
              <a:off x="1729" y="226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{3}</a:t>
              </a:r>
            </a:p>
          </p:txBody>
        </p:sp>
        <p:sp>
          <p:nvSpPr>
            <p:cNvPr id="29767" name="Text Box 71"/>
            <p:cNvSpPr txBox="1">
              <a:spLocks noChangeArrowheads="1"/>
            </p:cNvSpPr>
            <p:nvPr/>
          </p:nvSpPr>
          <p:spPr bwMode="auto">
            <a:xfrm>
              <a:off x="2065" y="226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29768" name="Text Box 72"/>
            <p:cNvSpPr txBox="1">
              <a:spLocks noChangeArrowheads="1"/>
            </p:cNvSpPr>
            <p:nvPr/>
          </p:nvSpPr>
          <p:spPr bwMode="auto">
            <a:xfrm>
              <a:off x="1968" y="19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{4}</a:t>
              </a:r>
            </a:p>
          </p:txBody>
        </p:sp>
        <p:sp>
          <p:nvSpPr>
            <p:cNvPr id="29769" name="Text Box 73"/>
            <p:cNvSpPr txBox="1">
              <a:spLocks noChangeArrowheads="1"/>
            </p:cNvSpPr>
            <p:nvPr/>
          </p:nvSpPr>
          <p:spPr bwMode="auto">
            <a:xfrm>
              <a:off x="2304" y="19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29770" name="Text Box 74"/>
            <p:cNvSpPr txBox="1">
              <a:spLocks noChangeArrowheads="1"/>
            </p:cNvSpPr>
            <p:nvPr/>
          </p:nvSpPr>
          <p:spPr bwMode="auto">
            <a:xfrm>
              <a:off x="2257" y="15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{5}</a:t>
              </a:r>
            </a:p>
          </p:txBody>
        </p:sp>
        <p:sp>
          <p:nvSpPr>
            <p:cNvPr id="29771" name="Text Box 75"/>
            <p:cNvSpPr txBox="1">
              <a:spLocks noChangeArrowheads="1"/>
            </p:cNvSpPr>
            <p:nvPr/>
          </p:nvSpPr>
          <p:spPr bwMode="auto">
            <a:xfrm>
              <a:off x="2593" y="15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29772" name="Text Box 76"/>
            <p:cNvSpPr txBox="1">
              <a:spLocks noChangeArrowheads="1"/>
            </p:cNvSpPr>
            <p:nvPr/>
          </p:nvSpPr>
          <p:spPr bwMode="auto">
            <a:xfrm>
              <a:off x="2544" y="129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{6}</a:t>
              </a:r>
            </a:p>
          </p:txBody>
        </p:sp>
        <p:sp>
          <p:nvSpPr>
            <p:cNvPr id="29773" name="Text Box 77"/>
            <p:cNvSpPr txBox="1">
              <a:spLocks noChangeArrowheads="1"/>
            </p:cNvSpPr>
            <p:nvPr/>
          </p:nvSpPr>
          <p:spPr bwMode="auto">
            <a:xfrm>
              <a:off x="2882" y="128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</p:grpSp>
      <p:graphicFrame>
        <p:nvGraphicFramePr>
          <p:cNvPr id="443501" name="Group 109"/>
          <p:cNvGraphicFramePr>
            <a:graphicFrameLocks noGrp="1"/>
          </p:cNvGraphicFramePr>
          <p:nvPr/>
        </p:nvGraphicFramePr>
        <p:xfrm>
          <a:off x="5943600" y="838200"/>
          <a:ext cx="2743200" cy="4064001"/>
        </p:xfrm>
        <a:graphic>
          <a:graphicData uri="http://schemas.openxmlformats.org/drawingml/2006/table">
            <a:tbl>
              <a:tblPr/>
              <a:tblGrid>
                <a:gridCol w="1150938"/>
                <a:gridCol w="1592262"/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followpos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2390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err="1"/>
              <a:t>followpos</a:t>
            </a:r>
            <a:r>
              <a:rPr lang="en-US" dirty="0"/>
              <a:t> example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76400"/>
            <a:ext cx="84582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At cat-node above the star-node, ‘*’ is left child and ‘a’ is right child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i="1" smtClean="0"/>
              <a:t>lastpos</a:t>
            </a:r>
            <a:r>
              <a:rPr lang="en-US" sz="2000" smtClean="0"/>
              <a:t>(*) = {1,2} and </a:t>
            </a:r>
            <a:r>
              <a:rPr lang="en-US" sz="2000" i="1" smtClean="0"/>
              <a:t>firstpos(a)=</a:t>
            </a:r>
            <a:r>
              <a:rPr lang="en-US" sz="2000" smtClean="0"/>
              <a:t>{3}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According to Rule 1: </a:t>
            </a:r>
          </a:p>
          <a:p>
            <a:pPr lvl="4" eaLnBrk="1" hangingPunct="1">
              <a:lnSpc>
                <a:spcPct val="80000"/>
              </a:lnSpc>
            </a:pPr>
            <a:r>
              <a:rPr lang="en-US" sz="1800" smtClean="0"/>
              <a:t>followpos{1} = {3}</a:t>
            </a:r>
          </a:p>
          <a:p>
            <a:pPr lvl="4" eaLnBrk="1" hangingPunct="1">
              <a:lnSpc>
                <a:spcPct val="80000"/>
              </a:lnSpc>
            </a:pPr>
            <a:r>
              <a:rPr lang="en-US" sz="1800" smtClean="0"/>
              <a:t>followpos{2} = {3}</a:t>
            </a:r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</p:txBody>
      </p:sp>
      <p:graphicFrame>
        <p:nvGraphicFramePr>
          <p:cNvPr id="445493" name="Group 53"/>
          <p:cNvGraphicFramePr>
            <a:graphicFrameLocks noGrp="1"/>
          </p:cNvGraphicFramePr>
          <p:nvPr/>
        </p:nvGraphicFramePr>
        <p:xfrm>
          <a:off x="5943600" y="838200"/>
          <a:ext cx="2743200" cy="4064001"/>
        </p:xfrm>
        <a:graphic>
          <a:graphicData uri="http://schemas.openxmlformats.org/drawingml/2006/table">
            <a:tbl>
              <a:tblPr/>
              <a:tblGrid>
                <a:gridCol w="1150938"/>
                <a:gridCol w="1592262"/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Followpos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990600" y="838200"/>
            <a:ext cx="4040188" cy="3857625"/>
            <a:chOff x="624" y="576"/>
            <a:chExt cx="2545" cy="2430"/>
          </a:xfrm>
        </p:grpSpPr>
        <p:sp>
          <p:nvSpPr>
            <p:cNvPr id="30751" name="Text Box 80"/>
            <p:cNvSpPr txBox="1">
              <a:spLocks noChangeArrowheads="1"/>
            </p:cNvSpPr>
            <p:nvPr/>
          </p:nvSpPr>
          <p:spPr bwMode="auto">
            <a:xfrm>
              <a:off x="2052" y="602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0752" name="Text Box 81"/>
            <p:cNvSpPr txBox="1">
              <a:spLocks noChangeArrowheads="1"/>
            </p:cNvSpPr>
            <p:nvPr/>
          </p:nvSpPr>
          <p:spPr bwMode="auto">
            <a:xfrm>
              <a:off x="1795" y="929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0753" name="Text Box 82"/>
            <p:cNvSpPr txBox="1">
              <a:spLocks noChangeArrowheads="1"/>
            </p:cNvSpPr>
            <p:nvPr/>
          </p:nvSpPr>
          <p:spPr bwMode="auto">
            <a:xfrm>
              <a:off x="1537" y="1256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0754" name="Text Box 83"/>
            <p:cNvSpPr txBox="1">
              <a:spLocks noChangeArrowheads="1"/>
            </p:cNvSpPr>
            <p:nvPr/>
          </p:nvSpPr>
          <p:spPr bwMode="auto">
            <a:xfrm>
              <a:off x="1279" y="1582"/>
              <a:ext cx="16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0755" name="Text Box 84"/>
            <p:cNvSpPr txBox="1">
              <a:spLocks noChangeArrowheads="1"/>
            </p:cNvSpPr>
            <p:nvPr/>
          </p:nvSpPr>
          <p:spPr bwMode="auto">
            <a:xfrm>
              <a:off x="1030" y="1927"/>
              <a:ext cx="19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ym typeface="Symbol" pitchFamily="18" charset="2"/>
                </a:rPr>
                <a:t>*</a:t>
              </a:r>
            </a:p>
          </p:txBody>
        </p:sp>
        <p:sp>
          <p:nvSpPr>
            <p:cNvPr id="30756" name="Text Box 85"/>
            <p:cNvSpPr txBox="1">
              <a:spLocks noChangeArrowheads="1"/>
            </p:cNvSpPr>
            <p:nvPr/>
          </p:nvSpPr>
          <p:spPr bwMode="auto">
            <a:xfrm>
              <a:off x="2766" y="118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</p:txBody>
        </p:sp>
        <p:sp>
          <p:nvSpPr>
            <p:cNvPr id="30757" name="Text Box 86"/>
            <p:cNvSpPr txBox="1">
              <a:spLocks noChangeArrowheads="1"/>
            </p:cNvSpPr>
            <p:nvPr/>
          </p:nvSpPr>
          <p:spPr bwMode="auto">
            <a:xfrm>
              <a:off x="2463" y="1520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0758" name="Text Box 87"/>
            <p:cNvSpPr txBox="1">
              <a:spLocks noChangeArrowheads="1"/>
            </p:cNvSpPr>
            <p:nvPr/>
          </p:nvSpPr>
          <p:spPr bwMode="auto">
            <a:xfrm>
              <a:off x="2160" y="1806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0759" name="Text Box 88"/>
            <p:cNvSpPr txBox="1">
              <a:spLocks noChangeArrowheads="1"/>
            </p:cNvSpPr>
            <p:nvPr/>
          </p:nvSpPr>
          <p:spPr bwMode="auto">
            <a:xfrm>
              <a:off x="1916" y="214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30760" name="Text Box 89"/>
            <p:cNvSpPr txBox="1">
              <a:spLocks noChangeArrowheads="1"/>
            </p:cNvSpPr>
            <p:nvPr/>
          </p:nvSpPr>
          <p:spPr bwMode="auto">
            <a:xfrm>
              <a:off x="1341" y="2697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0761" name="Line 90"/>
            <p:cNvSpPr>
              <a:spLocks noChangeShapeType="1"/>
            </p:cNvSpPr>
            <p:nvPr/>
          </p:nvSpPr>
          <p:spPr bwMode="auto">
            <a:xfrm flipH="1">
              <a:off x="1928" y="795"/>
              <a:ext cx="156" cy="17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762" name="Line 91"/>
            <p:cNvSpPr>
              <a:spLocks noChangeShapeType="1"/>
            </p:cNvSpPr>
            <p:nvPr/>
          </p:nvSpPr>
          <p:spPr bwMode="auto">
            <a:xfrm flipH="1">
              <a:off x="1678" y="1125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763" name="Line 92"/>
            <p:cNvSpPr>
              <a:spLocks noChangeShapeType="1"/>
            </p:cNvSpPr>
            <p:nvPr/>
          </p:nvSpPr>
          <p:spPr bwMode="auto">
            <a:xfrm flipH="1">
              <a:off x="1419" y="1448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764" name="Line 93"/>
            <p:cNvSpPr>
              <a:spLocks noChangeShapeType="1"/>
            </p:cNvSpPr>
            <p:nvPr/>
          </p:nvSpPr>
          <p:spPr bwMode="auto">
            <a:xfrm flipH="1">
              <a:off x="1161" y="1771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765" name="Line 94"/>
            <p:cNvSpPr>
              <a:spLocks noChangeShapeType="1"/>
            </p:cNvSpPr>
            <p:nvPr/>
          </p:nvSpPr>
          <p:spPr bwMode="auto">
            <a:xfrm flipH="1">
              <a:off x="911" y="2519"/>
              <a:ext cx="155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766" name="Line 95"/>
            <p:cNvSpPr>
              <a:spLocks noChangeShapeType="1"/>
            </p:cNvSpPr>
            <p:nvPr/>
          </p:nvSpPr>
          <p:spPr bwMode="auto">
            <a:xfrm>
              <a:off x="2251" y="795"/>
              <a:ext cx="437" cy="36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767" name="Line 96"/>
            <p:cNvSpPr>
              <a:spLocks noChangeShapeType="1"/>
            </p:cNvSpPr>
            <p:nvPr/>
          </p:nvSpPr>
          <p:spPr bwMode="auto">
            <a:xfrm>
              <a:off x="1948" y="1106"/>
              <a:ext cx="500" cy="42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768" name="Line 97"/>
            <p:cNvSpPr>
              <a:spLocks noChangeShapeType="1"/>
            </p:cNvSpPr>
            <p:nvPr/>
          </p:nvSpPr>
          <p:spPr bwMode="auto">
            <a:xfrm>
              <a:off x="1692" y="1433"/>
              <a:ext cx="468" cy="39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769" name="Line 98"/>
            <p:cNvSpPr>
              <a:spLocks noChangeShapeType="1"/>
            </p:cNvSpPr>
            <p:nvPr/>
          </p:nvSpPr>
          <p:spPr bwMode="auto">
            <a:xfrm>
              <a:off x="1428" y="1750"/>
              <a:ext cx="492" cy="41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770" name="Line 99"/>
            <p:cNvSpPr>
              <a:spLocks noChangeShapeType="1"/>
            </p:cNvSpPr>
            <p:nvPr/>
          </p:nvSpPr>
          <p:spPr bwMode="auto">
            <a:xfrm>
              <a:off x="1161" y="2502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771" name="Text Box 100"/>
            <p:cNvSpPr txBox="1">
              <a:spLocks noChangeArrowheads="1"/>
            </p:cNvSpPr>
            <p:nvPr/>
          </p:nvSpPr>
          <p:spPr bwMode="auto">
            <a:xfrm>
              <a:off x="816" y="2697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30772" name="Line 101"/>
            <p:cNvSpPr>
              <a:spLocks noChangeShapeType="1"/>
            </p:cNvSpPr>
            <p:nvPr/>
          </p:nvSpPr>
          <p:spPr bwMode="auto">
            <a:xfrm>
              <a:off x="1119" y="2114"/>
              <a:ext cx="0" cy="211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773" name="Text Box 102"/>
            <p:cNvSpPr txBox="1">
              <a:spLocks noChangeArrowheads="1"/>
            </p:cNvSpPr>
            <p:nvPr/>
          </p:nvSpPr>
          <p:spPr bwMode="auto">
            <a:xfrm>
              <a:off x="1044" y="2369"/>
              <a:ext cx="156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|</a:t>
              </a:r>
            </a:p>
          </p:txBody>
        </p:sp>
        <p:sp>
          <p:nvSpPr>
            <p:cNvPr id="30774" name="Text Box 103"/>
            <p:cNvSpPr txBox="1">
              <a:spLocks noChangeArrowheads="1"/>
            </p:cNvSpPr>
            <p:nvPr/>
          </p:nvSpPr>
          <p:spPr bwMode="auto">
            <a:xfrm>
              <a:off x="624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{1}</a:t>
              </a:r>
            </a:p>
          </p:txBody>
        </p:sp>
        <p:sp>
          <p:nvSpPr>
            <p:cNvPr id="30775" name="Text Box 104"/>
            <p:cNvSpPr txBox="1">
              <a:spLocks noChangeArrowheads="1"/>
            </p:cNvSpPr>
            <p:nvPr/>
          </p:nvSpPr>
          <p:spPr bwMode="auto">
            <a:xfrm>
              <a:off x="1180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{2}</a:t>
              </a:r>
            </a:p>
          </p:txBody>
        </p:sp>
        <p:sp>
          <p:nvSpPr>
            <p:cNvPr id="30776" name="Text Box 105"/>
            <p:cNvSpPr txBox="1">
              <a:spLocks noChangeArrowheads="1"/>
            </p:cNvSpPr>
            <p:nvPr/>
          </p:nvSpPr>
          <p:spPr bwMode="auto">
            <a:xfrm>
              <a:off x="1440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{2}</a:t>
              </a:r>
            </a:p>
          </p:txBody>
        </p:sp>
        <p:sp>
          <p:nvSpPr>
            <p:cNvPr id="30777" name="Text Box 106"/>
            <p:cNvSpPr txBox="1">
              <a:spLocks noChangeArrowheads="1"/>
            </p:cNvSpPr>
            <p:nvPr/>
          </p:nvSpPr>
          <p:spPr bwMode="auto">
            <a:xfrm>
              <a:off x="903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{1}</a:t>
              </a:r>
            </a:p>
          </p:txBody>
        </p:sp>
        <p:sp>
          <p:nvSpPr>
            <p:cNvPr id="30778" name="Text Box 107"/>
            <p:cNvSpPr txBox="1">
              <a:spLocks noChangeArrowheads="1"/>
            </p:cNvSpPr>
            <p:nvPr/>
          </p:nvSpPr>
          <p:spPr bwMode="auto">
            <a:xfrm>
              <a:off x="624" y="238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30779" name="Text Box 108"/>
            <p:cNvSpPr txBox="1">
              <a:spLocks noChangeArrowheads="1"/>
            </p:cNvSpPr>
            <p:nvPr/>
          </p:nvSpPr>
          <p:spPr bwMode="auto">
            <a:xfrm>
              <a:off x="1200" y="236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30780" name="Text Box 109"/>
            <p:cNvSpPr txBox="1">
              <a:spLocks noChangeArrowheads="1"/>
            </p:cNvSpPr>
            <p:nvPr/>
          </p:nvSpPr>
          <p:spPr bwMode="auto">
            <a:xfrm>
              <a:off x="696" y="192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30781" name="Text Box 110"/>
            <p:cNvSpPr txBox="1">
              <a:spLocks noChangeArrowheads="1"/>
            </p:cNvSpPr>
            <p:nvPr/>
          </p:nvSpPr>
          <p:spPr bwMode="auto">
            <a:xfrm>
              <a:off x="1145" y="1930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30782" name="Text Box 111"/>
            <p:cNvSpPr txBox="1">
              <a:spLocks noChangeArrowheads="1"/>
            </p:cNvSpPr>
            <p:nvPr/>
          </p:nvSpPr>
          <p:spPr bwMode="auto">
            <a:xfrm>
              <a:off x="768" y="1566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0783" name="Text Box 112"/>
            <p:cNvSpPr txBox="1">
              <a:spLocks noChangeArrowheads="1"/>
            </p:cNvSpPr>
            <p:nvPr/>
          </p:nvSpPr>
          <p:spPr bwMode="auto">
            <a:xfrm>
              <a:off x="1441" y="157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30784" name="Text Box 113"/>
            <p:cNvSpPr txBox="1">
              <a:spLocks noChangeArrowheads="1"/>
            </p:cNvSpPr>
            <p:nvPr/>
          </p:nvSpPr>
          <p:spPr bwMode="auto">
            <a:xfrm>
              <a:off x="978" y="1239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0785" name="Text Box 114"/>
            <p:cNvSpPr txBox="1">
              <a:spLocks noChangeArrowheads="1"/>
            </p:cNvSpPr>
            <p:nvPr/>
          </p:nvSpPr>
          <p:spPr bwMode="auto">
            <a:xfrm>
              <a:off x="1651" y="1247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30786" name="Text Box 115"/>
            <p:cNvSpPr txBox="1">
              <a:spLocks noChangeArrowheads="1"/>
            </p:cNvSpPr>
            <p:nvPr/>
          </p:nvSpPr>
          <p:spPr bwMode="auto">
            <a:xfrm>
              <a:off x="1248" y="912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0787" name="Text Box 116"/>
            <p:cNvSpPr txBox="1">
              <a:spLocks noChangeArrowheads="1"/>
            </p:cNvSpPr>
            <p:nvPr/>
          </p:nvSpPr>
          <p:spPr bwMode="auto">
            <a:xfrm>
              <a:off x="1921" y="920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30788" name="Text Box 117"/>
            <p:cNvSpPr txBox="1">
              <a:spLocks noChangeArrowheads="1"/>
            </p:cNvSpPr>
            <p:nvPr/>
          </p:nvSpPr>
          <p:spPr bwMode="auto">
            <a:xfrm>
              <a:off x="1554" y="576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0789" name="Text Box 118"/>
            <p:cNvSpPr txBox="1">
              <a:spLocks noChangeArrowheads="1"/>
            </p:cNvSpPr>
            <p:nvPr/>
          </p:nvSpPr>
          <p:spPr bwMode="auto">
            <a:xfrm>
              <a:off x="2227" y="58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  <p:sp>
          <p:nvSpPr>
            <p:cNvPr id="30790" name="Text Box 119"/>
            <p:cNvSpPr txBox="1">
              <a:spLocks noChangeArrowheads="1"/>
            </p:cNvSpPr>
            <p:nvPr/>
          </p:nvSpPr>
          <p:spPr bwMode="auto">
            <a:xfrm>
              <a:off x="1729" y="226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{3}</a:t>
              </a:r>
            </a:p>
          </p:txBody>
        </p:sp>
        <p:sp>
          <p:nvSpPr>
            <p:cNvPr id="30791" name="Text Box 120"/>
            <p:cNvSpPr txBox="1">
              <a:spLocks noChangeArrowheads="1"/>
            </p:cNvSpPr>
            <p:nvPr/>
          </p:nvSpPr>
          <p:spPr bwMode="auto">
            <a:xfrm>
              <a:off x="2065" y="226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30792" name="Text Box 121"/>
            <p:cNvSpPr txBox="1">
              <a:spLocks noChangeArrowheads="1"/>
            </p:cNvSpPr>
            <p:nvPr/>
          </p:nvSpPr>
          <p:spPr bwMode="auto">
            <a:xfrm>
              <a:off x="1968" y="19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{4}</a:t>
              </a:r>
            </a:p>
          </p:txBody>
        </p:sp>
        <p:sp>
          <p:nvSpPr>
            <p:cNvPr id="30793" name="Text Box 122"/>
            <p:cNvSpPr txBox="1">
              <a:spLocks noChangeArrowheads="1"/>
            </p:cNvSpPr>
            <p:nvPr/>
          </p:nvSpPr>
          <p:spPr bwMode="auto">
            <a:xfrm>
              <a:off x="2304" y="19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30794" name="Text Box 123"/>
            <p:cNvSpPr txBox="1">
              <a:spLocks noChangeArrowheads="1"/>
            </p:cNvSpPr>
            <p:nvPr/>
          </p:nvSpPr>
          <p:spPr bwMode="auto">
            <a:xfrm>
              <a:off x="2257" y="15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{5}</a:t>
              </a:r>
            </a:p>
          </p:txBody>
        </p:sp>
        <p:sp>
          <p:nvSpPr>
            <p:cNvPr id="30795" name="Text Box 124"/>
            <p:cNvSpPr txBox="1">
              <a:spLocks noChangeArrowheads="1"/>
            </p:cNvSpPr>
            <p:nvPr/>
          </p:nvSpPr>
          <p:spPr bwMode="auto">
            <a:xfrm>
              <a:off x="2593" y="15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30796" name="Text Box 125"/>
            <p:cNvSpPr txBox="1">
              <a:spLocks noChangeArrowheads="1"/>
            </p:cNvSpPr>
            <p:nvPr/>
          </p:nvSpPr>
          <p:spPr bwMode="auto">
            <a:xfrm>
              <a:off x="2544" y="129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{6}</a:t>
              </a:r>
            </a:p>
          </p:txBody>
        </p:sp>
        <p:sp>
          <p:nvSpPr>
            <p:cNvPr id="30797" name="Text Box 126"/>
            <p:cNvSpPr txBox="1">
              <a:spLocks noChangeArrowheads="1"/>
            </p:cNvSpPr>
            <p:nvPr/>
          </p:nvSpPr>
          <p:spPr bwMode="auto">
            <a:xfrm>
              <a:off x="2882" y="128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err="1"/>
              <a:t>followpos</a:t>
            </a:r>
            <a:r>
              <a:rPr lang="en-US" dirty="0"/>
              <a:t> example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752600"/>
            <a:ext cx="84582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At next cat-node ‘</a:t>
            </a:r>
            <a:r>
              <a:rPr lang="en-US" sz="2200" smtClean="0">
                <a:sym typeface="Symbol" pitchFamily="18" charset="2"/>
              </a:rPr>
              <a:t></a:t>
            </a:r>
            <a:r>
              <a:rPr lang="en-US" sz="2200" smtClean="0"/>
              <a:t>’ is left child and ‘b’ is right child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i="1" smtClean="0"/>
              <a:t>lastpos</a:t>
            </a:r>
            <a:r>
              <a:rPr lang="en-US" sz="2000" smtClean="0"/>
              <a:t>(</a:t>
            </a:r>
            <a:r>
              <a:rPr lang="en-US" sz="2000" smtClean="0">
                <a:sym typeface="Symbol" pitchFamily="18" charset="2"/>
              </a:rPr>
              <a:t></a:t>
            </a:r>
            <a:r>
              <a:rPr lang="en-US" sz="2000" smtClean="0"/>
              <a:t>) = {3} and </a:t>
            </a:r>
            <a:r>
              <a:rPr lang="en-US" sz="2000" i="1" smtClean="0"/>
              <a:t>firstpos(b) = </a:t>
            </a:r>
            <a:r>
              <a:rPr lang="en-US" sz="2000" smtClean="0"/>
              <a:t>{4}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According to Rule 1: </a:t>
            </a:r>
          </a:p>
          <a:p>
            <a:pPr lvl="4" eaLnBrk="1" hangingPunct="1">
              <a:lnSpc>
                <a:spcPct val="80000"/>
              </a:lnSpc>
            </a:pPr>
            <a:r>
              <a:rPr lang="en-US" sz="1800" smtClean="0"/>
              <a:t>followpos{3} = {4}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Similarly, followpos{4}={5} and followpos{5}={6}</a:t>
            </a:r>
          </a:p>
        </p:txBody>
      </p:sp>
      <p:graphicFrame>
        <p:nvGraphicFramePr>
          <p:cNvPr id="446517" name="Group 53"/>
          <p:cNvGraphicFramePr>
            <a:graphicFrameLocks noGrp="1"/>
          </p:cNvGraphicFramePr>
          <p:nvPr/>
        </p:nvGraphicFramePr>
        <p:xfrm>
          <a:off x="5943600" y="838200"/>
          <a:ext cx="2743200" cy="4064001"/>
        </p:xfrm>
        <a:graphic>
          <a:graphicData uri="http://schemas.openxmlformats.org/drawingml/2006/table">
            <a:tbl>
              <a:tblPr/>
              <a:tblGrid>
                <a:gridCol w="1150938"/>
                <a:gridCol w="1592262"/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Followpos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990600" y="914400"/>
            <a:ext cx="4040188" cy="3857625"/>
            <a:chOff x="624" y="576"/>
            <a:chExt cx="2545" cy="2430"/>
          </a:xfrm>
        </p:grpSpPr>
        <p:sp>
          <p:nvSpPr>
            <p:cNvPr id="31775" name="Text Box 80"/>
            <p:cNvSpPr txBox="1">
              <a:spLocks noChangeArrowheads="1"/>
            </p:cNvSpPr>
            <p:nvPr/>
          </p:nvSpPr>
          <p:spPr bwMode="auto">
            <a:xfrm>
              <a:off x="2052" y="602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1776" name="Text Box 81"/>
            <p:cNvSpPr txBox="1">
              <a:spLocks noChangeArrowheads="1"/>
            </p:cNvSpPr>
            <p:nvPr/>
          </p:nvSpPr>
          <p:spPr bwMode="auto">
            <a:xfrm>
              <a:off x="1795" y="929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1777" name="Text Box 82"/>
            <p:cNvSpPr txBox="1">
              <a:spLocks noChangeArrowheads="1"/>
            </p:cNvSpPr>
            <p:nvPr/>
          </p:nvSpPr>
          <p:spPr bwMode="auto">
            <a:xfrm>
              <a:off x="1537" y="1256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1778" name="Text Box 83"/>
            <p:cNvSpPr txBox="1">
              <a:spLocks noChangeArrowheads="1"/>
            </p:cNvSpPr>
            <p:nvPr/>
          </p:nvSpPr>
          <p:spPr bwMode="auto">
            <a:xfrm>
              <a:off x="1279" y="1582"/>
              <a:ext cx="16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1779" name="Text Box 84"/>
            <p:cNvSpPr txBox="1">
              <a:spLocks noChangeArrowheads="1"/>
            </p:cNvSpPr>
            <p:nvPr/>
          </p:nvSpPr>
          <p:spPr bwMode="auto">
            <a:xfrm>
              <a:off x="1030" y="1927"/>
              <a:ext cx="19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ym typeface="Symbol" pitchFamily="18" charset="2"/>
                </a:rPr>
                <a:t>*</a:t>
              </a:r>
            </a:p>
          </p:txBody>
        </p:sp>
        <p:sp>
          <p:nvSpPr>
            <p:cNvPr id="31780" name="Text Box 85"/>
            <p:cNvSpPr txBox="1">
              <a:spLocks noChangeArrowheads="1"/>
            </p:cNvSpPr>
            <p:nvPr/>
          </p:nvSpPr>
          <p:spPr bwMode="auto">
            <a:xfrm>
              <a:off x="2766" y="118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</p:txBody>
        </p:sp>
        <p:sp>
          <p:nvSpPr>
            <p:cNvPr id="31781" name="Text Box 86"/>
            <p:cNvSpPr txBox="1">
              <a:spLocks noChangeArrowheads="1"/>
            </p:cNvSpPr>
            <p:nvPr/>
          </p:nvSpPr>
          <p:spPr bwMode="auto">
            <a:xfrm>
              <a:off x="2463" y="1520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1782" name="Text Box 87"/>
            <p:cNvSpPr txBox="1">
              <a:spLocks noChangeArrowheads="1"/>
            </p:cNvSpPr>
            <p:nvPr/>
          </p:nvSpPr>
          <p:spPr bwMode="auto">
            <a:xfrm>
              <a:off x="2160" y="1806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1783" name="Text Box 88"/>
            <p:cNvSpPr txBox="1">
              <a:spLocks noChangeArrowheads="1"/>
            </p:cNvSpPr>
            <p:nvPr/>
          </p:nvSpPr>
          <p:spPr bwMode="auto">
            <a:xfrm>
              <a:off x="1916" y="214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31784" name="Text Box 89"/>
            <p:cNvSpPr txBox="1">
              <a:spLocks noChangeArrowheads="1"/>
            </p:cNvSpPr>
            <p:nvPr/>
          </p:nvSpPr>
          <p:spPr bwMode="auto">
            <a:xfrm>
              <a:off x="1341" y="2697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1785" name="Line 90"/>
            <p:cNvSpPr>
              <a:spLocks noChangeShapeType="1"/>
            </p:cNvSpPr>
            <p:nvPr/>
          </p:nvSpPr>
          <p:spPr bwMode="auto">
            <a:xfrm flipH="1">
              <a:off x="1928" y="795"/>
              <a:ext cx="156" cy="17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786" name="Line 91"/>
            <p:cNvSpPr>
              <a:spLocks noChangeShapeType="1"/>
            </p:cNvSpPr>
            <p:nvPr/>
          </p:nvSpPr>
          <p:spPr bwMode="auto">
            <a:xfrm flipH="1">
              <a:off x="1678" y="1125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787" name="Line 92"/>
            <p:cNvSpPr>
              <a:spLocks noChangeShapeType="1"/>
            </p:cNvSpPr>
            <p:nvPr/>
          </p:nvSpPr>
          <p:spPr bwMode="auto">
            <a:xfrm flipH="1">
              <a:off x="1419" y="1448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788" name="Line 93"/>
            <p:cNvSpPr>
              <a:spLocks noChangeShapeType="1"/>
            </p:cNvSpPr>
            <p:nvPr/>
          </p:nvSpPr>
          <p:spPr bwMode="auto">
            <a:xfrm flipH="1">
              <a:off x="1161" y="1771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789" name="Line 94"/>
            <p:cNvSpPr>
              <a:spLocks noChangeShapeType="1"/>
            </p:cNvSpPr>
            <p:nvPr/>
          </p:nvSpPr>
          <p:spPr bwMode="auto">
            <a:xfrm flipH="1">
              <a:off x="911" y="2519"/>
              <a:ext cx="155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790" name="Line 95"/>
            <p:cNvSpPr>
              <a:spLocks noChangeShapeType="1"/>
            </p:cNvSpPr>
            <p:nvPr/>
          </p:nvSpPr>
          <p:spPr bwMode="auto">
            <a:xfrm>
              <a:off x="2251" y="795"/>
              <a:ext cx="437" cy="36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791" name="Line 96"/>
            <p:cNvSpPr>
              <a:spLocks noChangeShapeType="1"/>
            </p:cNvSpPr>
            <p:nvPr/>
          </p:nvSpPr>
          <p:spPr bwMode="auto">
            <a:xfrm>
              <a:off x="1948" y="1106"/>
              <a:ext cx="500" cy="42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792" name="Line 97"/>
            <p:cNvSpPr>
              <a:spLocks noChangeShapeType="1"/>
            </p:cNvSpPr>
            <p:nvPr/>
          </p:nvSpPr>
          <p:spPr bwMode="auto">
            <a:xfrm>
              <a:off x="1692" y="1433"/>
              <a:ext cx="468" cy="39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793" name="Line 98"/>
            <p:cNvSpPr>
              <a:spLocks noChangeShapeType="1"/>
            </p:cNvSpPr>
            <p:nvPr/>
          </p:nvSpPr>
          <p:spPr bwMode="auto">
            <a:xfrm>
              <a:off x="1428" y="1750"/>
              <a:ext cx="492" cy="41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794" name="Line 99"/>
            <p:cNvSpPr>
              <a:spLocks noChangeShapeType="1"/>
            </p:cNvSpPr>
            <p:nvPr/>
          </p:nvSpPr>
          <p:spPr bwMode="auto">
            <a:xfrm>
              <a:off x="1161" y="2502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795" name="Text Box 100"/>
            <p:cNvSpPr txBox="1">
              <a:spLocks noChangeArrowheads="1"/>
            </p:cNvSpPr>
            <p:nvPr/>
          </p:nvSpPr>
          <p:spPr bwMode="auto">
            <a:xfrm>
              <a:off x="816" y="2697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31796" name="Line 101"/>
            <p:cNvSpPr>
              <a:spLocks noChangeShapeType="1"/>
            </p:cNvSpPr>
            <p:nvPr/>
          </p:nvSpPr>
          <p:spPr bwMode="auto">
            <a:xfrm>
              <a:off x="1119" y="2114"/>
              <a:ext cx="0" cy="211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797" name="Text Box 102"/>
            <p:cNvSpPr txBox="1">
              <a:spLocks noChangeArrowheads="1"/>
            </p:cNvSpPr>
            <p:nvPr/>
          </p:nvSpPr>
          <p:spPr bwMode="auto">
            <a:xfrm>
              <a:off x="1044" y="2369"/>
              <a:ext cx="156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|</a:t>
              </a:r>
            </a:p>
          </p:txBody>
        </p:sp>
        <p:sp>
          <p:nvSpPr>
            <p:cNvPr id="31798" name="Text Box 103"/>
            <p:cNvSpPr txBox="1">
              <a:spLocks noChangeArrowheads="1"/>
            </p:cNvSpPr>
            <p:nvPr/>
          </p:nvSpPr>
          <p:spPr bwMode="auto">
            <a:xfrm>
              <a:off x="624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{1}</a:t>
              </a:r>
            </a:p>
          </p:txBody>
        </p:sp>
        <p:sp>
          <p:nvSpPr>
            <p:cNvPr id="31799" name="Text Box 104"/>
            <p:cNvSpPr txBox="1">
              <a:spLocks noChangeArrowheads="1"/>
            </p:cNvSpPr>
            <p:nvPr/>
          </p:nvSpPr>
          <p:spPr bwMode="auto">
            <a:xfrm>
              <a:off x="1180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{2}</a:t>
              </a:r>
            </a:p>
          </p:txBody>
        </p:sp>
        <p:sp>
          <p:nvSpPr>
            <p:cNvPr id="31800" name="Text Box 105"/>
            <p:cNvSpPr txBox="1">
              <a:spLocks noChangeArrowheads="1"/>
            </p:cNvSpPr>
            <p:nvPr/>
          </p:nvSpPr>
          <p:spPr bwMode="auto">
            <a:xfrm>
              <a:off x="1440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{2}</a:t>
              </a:r>
            </a:p>
          </p:txBody>
        </p:sp>
        <p:sp>
          <p:nvSpPr>
            <p:cNvPr id="31801" name="Text Box 106"/>
            <p:cNvSpPr txBox="1">
              <a:spLocks noChangeArrowheads="1"/>
            </p:cNvSpPr>
            <p:nvPr/>
          </p:nvSpPr>
          <p:spPr bwMode="auto">
            <a:xfrm>
              <a:off x="903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{1}</a:t>
              </a:r>
            </a:p>
          </p:txBody>
        </p:sp>
        <p:sp>
          <p:nvSpPr>
            <p:cNvPr id="31802" name="Text Box 107"/>
            <p:cNvSpPr txBox="1">
              <a:spLocks noChangeArrowheads="1"/>
            </p:cNvSpPr>
            <p:nvPr/>
          </p:nvSpPr>
          <p:spPr bwMode="auto">
            <a:xfrm>
              <a:off x="624" y="238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31803" name="Text Box 108"/>
            <p:cNvSpPr txBox="1">
              <a:spLocks noChangeArrowheads="1"/>
            </p:cNvSpPr>
            <p:nvPr/>
          </p:nvSpPr>
          <p:spPr bwMode="auto">
            <a:xfrm>
              <a:off x="1200" y="236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31804" name="Text Box 109"/>
            <p:cNvSpPr txBox="1">
              <a:spLocks noChangeArrowheads="1"/>
            </p:cNvSpPr>
            <p:nvPr/>
          </p:nvSpPr>
          <p:spPr bwMode="auto">
            <a:xfrm>
              <a:off x="696" y="192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31805" name="Text Box 110"/>
            <p:cNvSpPr txBox="1">
              <a:spLocks noChangeArrowheads="1"/>
            </p:cNvSpPr>
            <p:nvPr/>
          </p:nvSpPr>
          <p:spPr bwMode="auto">
            <a:xfrm>
              <a:off x="1145" y="1930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31806" name="Text Box 111"/>
            <p:cNvSpPr txBox="1">
              <a:spLocks noChangeArrowheads="1"/>
            </p:cNvSpPr>
            <p:nvPr/>
          </p:nvSpPr>
          <p:spPr bwMode="auto">
            <a:xfrm>
              <a:off x="768" y="1566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1807" name="Text Box 112"/>
            <p:cNvSpPr txBox="1">
              <a:spLocks noChangeArrowheads="1"/>
            </p:cNvSpPr>
            <p:nvPr/>
          </p:nvSpPr>
          <p:spPr bwMode="auto">
            <a:xfrm>
              <a:off x="1441" y="157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31808" name="Text Box 113"/>
            <p:cNvSpPr txBox="1">
              <a:spLocks noChangeArrowheads="1"/>
            </p:cNvSpPr>
            <p:nvPr/>
          </p:nvSpPr>
          <p:spPr bwMode="auto">
            <a:xfrm>
              <a:off x="978" y="1239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1809" name="Text Box 114"/>
            <p:cNvSpPr txBox="1">
              <a:spLocks noChangeArrowheads="1"/>
            </p:cNvSpPr>
            <p:nvPr/>
          </p:nvSpPr>
          <p:spPr bwMode="auto">
            <a:xfrm>
              <a:off x="1651" y="1247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31810" name="Text Box 115"/>
            <p:cNvSpPr txBox="1">
              <a:spLocks noChangeArrowheads="1"/>
            </p:cNvSpPr>
            <p:nvPr/>
          </p:nvSpPr>
          <p:spPr bwMode="auto">
            <a:xfrm>
              <a:off x="1248" y="912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1811" name="Text Box 116"/>
            <p:cNvSpPr txBox="1">
              <a:spLocks noChangeArrowheads="1"/>
            </p:cNvSpPr>
            <p:nvPr/>
          </p:nvSpPr>
          <p:spPr bwMode="auto">
            <a:xfrm>
              <a:off x="1921" y="920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31812" name="Text Box 117"/>
            <p:cNvSpPr txBox="1">
              <a:spLocks noChangeArrowheads="1"/>
            </p:cNvSpPr>
            <p:nvPr/>
          </p:nvSpPr>
          <p:spPr bwMode="auto">
            <a:xfrm>
              <a:off x="1554" y="576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1813" name="Text Box 118"/>
            <p:cNvSpPr txBox="1">
              <a:spLocks noChangeArrowheads="1"/>
            </p:cNvSpPr>
            <p:nvPr/>
          </p:nvSpPr>
          <p:spPr bwMode="auto">
            <a:xfrm>
              <a:off x="2227" y="58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  <p:sp>
          <p:nvSpPr>
            <p:cNvPr id="31814" name="Text Box 119"/>
            <p:cNvSpPr txBox="1">
              <a:spLocks noChangeArrowheads="1"/>
            </p:cNvSpPr>
            <p:nvPr/>
          </p:nvSpPr>
          <p:spPr bwMode="auto">
            <a:xfrm>
              <a:off x="1729" y="226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{3}</a:t>
              </a:r>
            </a:p>
          </p:txBody>
        </p:sp>
        <p:sp>
          <p:nvSpPr>
            <p:cNvPr id="31815" name="Text Box 120"/>
            <p:cNvSpPr txBox="1">
              <a:spLocks noChangeArrowheads="1"/>
            </p:cNvSpPr>
            <p:nvPr/>
          </p:nvSpPr>
          <p:spPr bwMode="auto">
            <a:xfrm>
              <a:off x="2065" y="226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31816" name="Text Box 121"/>
            <p:cNvSpPr txBox="1">
              <a:spLocks noChangeArrowheads="1"/>
            </p:cNvSpPr>
            <p:nvPr/>
          </p:nvSpPr>
          <p:spPr bwMode="auto">
            <a:xfrm>
              <a:off x="1968" y="19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{4}</a:t>
              </a:r>
            </a:p>
          </p:txBody>
        </p:sp>
        <p:sp>
          <p:nvSpPr>
            <p:cNvPr id="31817" name="Text Box 122"/>
            <p:cNvSpPr txBox="1">
              <a:spLocks noChangeArrowheads="1"/>
            </p:cNvSpPr>
            <p:nvPr/>
          </p:nvSpPr>
          <p:spPr bwMode="auto">
            <a:xfrm>
              <a:off x="2304" y="19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31818" name="Text Box 123"/>
            <p:cNvSpPr txBox="1">
              <a:spLocks noChangeArrowheads="1"/>
            </p:cNvSpPr>
            <p:nvPr/>
          </p:nvSpPr>
          <p:spPr bwMode="auto">
            <a:xfrm>
              <a:off x="2257" y="15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{5}</a:t>
              </a:r>
            </a:p>
          </p:txBody>
        </p:sp>
        <p:sp>
          <p:nvSpPr>
            <p:cNvPr id="31819" name="Text Box 124"/>
            <p:cNvSpPr txBox="1">
              <a:spLocks noChangeArrowheads="1"/>
            </p:cNvSpPr>
            <p:nvPr/>
          </p:nvSpPr>
          <p:spPr bwMode="auto">
            <a:xfrm>
              <a:off x="2593" y="15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31820" name="Text Box 125"/>
            <p:cNvSpPr txBox="1">
              <a:spLocks noChangeArrowheads="1"/>
            </p:cNvSpPr>
            <p:nvPr/>
          </p:nvSpPr>
          <p:spPr bwMode="auto">
            <a:xfrm>
              <a:off x="2544" y="129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{6}</a:t>
              </a:r>
            </a:p>
          </p:txBody>
        </p:sp>
        <p:sp>
          <p:nvSpPr>
            <p:cNvPr id="31821" name="Text Box 126"/>
            <p:cNvSpPr txBox="1">
              <a:spLocks noChangeArrowheads="1"/>
            </p:cNvSpPr>
            <p:nvPr/>
          </p:nvSpPr>
          <p:spPr bwMode="auto">
            <a:xfrm>
              <a:off x="2882" y="128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/>
              <a:t>followpos</a:t>
            </a:r>
            <a:r>
              <a:rPr lang="en-US"/>
              <a:t> example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444469" name="Group 53"/>
          <p:cNvGraphicFramePr>
            <a:graphicFrameLocks noGrp="1"/>
          </p:cNvGraphicFramePr>
          <p:nvPr/>
        </p:nvGraphicFramePr>
        <p:xfrm>
          <a:off x="5943600" y="1397000"/>
          <a:ext cx="2743200" cy="4064001"/>
        </p:xfrm>
        <a:graphic>
          <a:graphicData uri="http://schemas.openxmlformats.org/drawingml/2006/table">
            <a:tbl>
              <a:tblPr/>
              <a:tblGrid>
                <a:gridCol w="1150938"/>
                <a:gridCol w="1592262"/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followpos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990600" y="1476375"/>
            <a:ext cx="4040188" cy="3857625"/>
            <a:chOff x="624" y="576"/>
            <a:chExt cx="2545" cy="2430"/>
          </a:xfrm>
        </p:grpSpPr>
        <p:sp>
          <p:nvSpPr>
            <p:cNvPr id="32799" name="Text Box 80"/>
            <p:cNvSpPr txBox="1">
              <a:spLocks noChangeArrowheads="1"/>
            </p:cNvSpPr>
            <p:nvPr/>
          </p:nvSpPr>
          <p:spPr bwMode="auto">
            <a:xfrm>
              <a:off x="2052" y="602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2800" name="Text Box 81"/>
            <p:cNvSpPr txBox="1">
              <a:spLocks noChangeArrowheads="1"/>
            </p:cNvSpPr>
            <p:nvPr/>
          </p:nvSpPr>
          <p:spPr bwMode="auto">
            <a:xfrm>
              <a:off x="1795" y="929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2801" name="Text Box 82"/>
            <p:cNvSpPr txBox="1">
              <a:spLocks noChangeArrowheads="1"/>
            </p:cNvSpPr>
            <p:nvPr/>
          </p:nvSpPr>
          <p:spPr bwMode="auto">
            <a:xfrm>
              <a:off x="1537" y="1256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2802" name="Text Box 83"/>
            <p:cNvSpPr txBox="1">
              <a:spLocks noChangeArrowheads="1"/>
            </p:cNvSpPr>
            <p:nvPr/>
          </p:nvSpPr>
          <p:spPr bwMode="auto">
            <a:xfrm>
              <a:off x="1279" y="1582"/>
              <a:ext cx="16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2803" name="Text Box 84"/>
            <p:cNvSpPr txBox="1">
              <a:spLocks noChangeArrowheads="1"/>
            </p:cNvSpPr>
            <p:nvPr/>
          </p:nvSpPr>
          <p:spPr bwMode="auto">
            <a:xfrm>
              <a:off x="1030" y="1927"/>
              <a:ext cx="19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ym typeface="Symbol" pitchFamily="18" charset="2"/>
                </a:rPr>
                <a:t>*</a:t>
              </a:r>
            </a:p>
          </p:txBody>
        </p:sp>
        <p:sp>
          <p:nvSpPr>
            <p:cNvPr id="32804" name="Text Box 85"/>
            <p:cNvSpPr txBox="1">
              <a:spLocks noChangeArrowheads="1"/>
            </p:cNvSpPr>
            <p:nvPr/>
          </p:nvSpPr>
          <p:spPr bwMode="auto">
            <a:xfrm>
              <a:off x="2766" y="118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</p:txBody>
        </p:sp>
        <p:sp>
          <p:nvSpPr>
            <p:cNvPr id="32805" name="Text Box 86"/>
            <p:cNvSpPr txBox="1">
              <a:spLocks noChangeArrowheads="1"/>
            </p:cNvSpPr>
            <p:nvPr/>
          </p:nvSpPr>
          <p:spPr bwMode="auto">
            <a:xfrm>
              <a:off x="2463" y="1520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2806" name="Text Box 87"/>
            <p:cNvSpPr txBox="1">
              <a:spLocks noChangeArrowheads="1"/>
            </p:cNvSpPr>
            <p:nvPr/>
          </p:nvSpPr>
          <p:spPr bwMode="auto">
            <a:xfrm>
              <a:off x="2160" y="1806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2807" name="Text Box 88"/>
            <p:cNvSpPr txBox="1">
              <a:spLocks noChangeArrowheads="1"/>
            </p:cNvSpPr>
            <p:nvPr/>
          </p:nvSpPr>
          <p:spPr bwMode="auto">
            <a:xfrm>
              <a:off x="1916" y="214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32808" name="Text Box 89"/>
            <p:cNvSpPr txBox="1">
              <a:spLocks noChangeArrowheads="1"/>
            </p:cNvSpPr>
            <p:nvPr/>
          </p:nvSpPr>
          <p:spPr bwMode="auto">
            <a:xfrm>
              <a:off x="1341" y="2697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2809" name="Line 90"/>
            <p:cNvSpPr>
              <a:spLocks noChangeShapeType="1"/>
            </p:cNvSpPr>
            <p:nvPr/>
          </p:nvSpPr>
          <p:spPr bwMode="auto">
            <a:xfrm flipH="1">
              <a:off x="1928" y="795"/>
              <a:ext cx="156" cy="17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10" name="Line 91"/>
            <p:cNvSpPr>
              <a:spLocks noChangeShapeType="1"/>
            </p:cNvSpPr>
            <p:nvPr/>
          </p:nvSpPr>
          <p:spPr bwMode="auto">
            <a:xfrm flipH="1">
              <a:off x="1678" y="1125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11" name="Line 92"/>
            <p:cNvSpPr>
              <a:spLocks noChangeShapeType="1"/>
            </p:cNvSpPr>
            <p:nvPr/>
          </p:nvSpPr>
          <p:spPr bwMode="auto">
            <a:xfrm flipH="1">
              <a:off x="1419" y="1448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12" name="Line 93"/>
            <p:cNvSpPr>
              <a:spLocks noChangeShapeType="1"/>
            </p:cNvSpPr>
            <p:nvPr/>
          </p:nvSpPr>
          <p:spPr bwMode="auto">
            <a:xfrm flipH="1">
              <a:off x="1161" y="1771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13" name="Line 94"/>
            <p:cNvSpPr>
              <a:spLocks noChangeShapeType="1"/>
            </p:cNvSpPr>
            <p:nvPr/>
          </p:nvSpPr>
          <p:spPr bwMode="auto">
            <a:xfrm flipH="1">
              <a:off x="911" y="2519"/>
              <a:ext cx="155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14" name="Line 95"/>
            <p:cNvSpPr>
              <a:spLocks noChangeShapeType="1"/>
            </p:cNvSpPr>
            <p:nvPr/>
          </p:nvSpPr>
          <p:spPr bwMode="auto">
            <a:xfrm>
              <a:off x="2251" y="795"/>
              <a:ext cx="437" cy="36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15" name="Line 96"/>
            <p:cNvSpPr>
              <a:spLocks noChangeShapeType="1"/>
            </p:cNvSpPr>
            <p:nvPr/>
          </p:nvSpPr>
          <p:spPr bwMode="auto">
            <a:xfrm>
              <a:off x="1948" y="1106"/>
              <a:ext cx="500" cy="42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16" name="Line 97"/>
            <p:cNvSpPr>
              <a:spLocks noChangeShapeType="1"/>
            </p:cNvSpPr>
            <p:nvPr/>
          </p:nvSpPr>
          <p:spPr bwMode="auto">
            <a:xfrm>
              <a:off x="1692" y="1433"/>
              <a:ext cx="468" cy="39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17" name="Line 98"/>
            <p:cNvSpPr>
              <a:spLocks noChangeShapeType="1"/>
            </p:cNvSpPr>
            <p:nvPr/>
          </p:nvSpPr>
          <p:spPr bwMode="auto">
            <a:xfrm>
              <a:off x="1428" y="1750"/>
              <a:ext cx="492" cy="41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18" name="Line 99"/>
            <p:cNvSpPr>
              <a:spLocks noChangeShapeType="1"/>
            </p:cNvSpPr>
            <p:nvPr/>
          </p:nvSpPr>
          <p:spPr bwMode="auto">
            <a:xfrm>
              <a:off x="1161" y="2502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19" name="Text Box 100"/>
            <p:cNvSpPr txBox="1">
              <a:spLocks noChangeArrowheads="1"/>
            </p:cNvSpPr>
            <p:nvPr/>
          </p:nvSpPr>
          <p:spPr bwMode="auto">
            <a:xfrm>
              <a:off x="816" y="2697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32820" name="Line 101"/>
            <p:cNvSpPr>
              <a:spLocks noChangeShapeType="1"/>
            </p:cNvSpPr>
            <p:nvPr/>
          </p:nvSpPr>
          <p:spPr bwMode="auto">
            <a:xfrm>
              <a:off x="1119" y="2114"/>
              <a:ext cx="0" cy="211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21" name="Text Box 102"/>
            <p:cNvSpPr txBox="1">
              <a:spLocks noChangeArrowheads="1"/>
            </p:cNvSpPr>
            <p:nvPr/>
          </p:nvSpPr>
          <p:spPr bwMode="auto">
            <a:xfrm>
              <a:off x="1044" y="2369"/>
              <a:ext cx="156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|</a:t>
              </a:r>
            </a:p>
          </p:txBody>
        </p:sp>
        <p:sp>
          <p:nvSpPr>
            <p:cNvPr id="32822" name="Text Box 103"/>
            <p:cNvSpPr txBox="1">
              <a:spLocks noChangeArrowheads="1"/>
            </p:cNvSpPr>
            <p:nvPr/>
          </p:nvSpPr>
          <p:spPr bwMode="auto">
            <a:xfrm>
              <a:off x="624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{1}</a:t>
              </a:r>
            </a:p>
          </p:txBody>
        </p:sp>
        <p:sp>
          <p:nvSpPr>
            <p:cNvPr id="32823" name="Text Box 104"/>
            <p:cNvSpPr txBox="1">
              <a:spLocks noChangeArrowheads="1"/>
            </p:cNvSpPr>
            <p:nvPr/>
          </p:nvSpPr>
          <p:spPr bwMode="auto">
            <a:xfrm>
              <a:off x="1180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{2}</a:t>
              </a:r>
            </a:p>
          </p:txBody>
        </p:sp>
        <p:sp>
          <p:nvSpPr>
            <p:cNvPr id="32824" name="Text Box 105"/>
            <p:cNvSpPr txBox="1">
              <a:spLocks noChangeArrowheads="1"/>
            </p:cNvSpPr>
            <p:nvPr/>
          </p:nvSpPr>
          <p:spPr bwMode="auto">
            <a:xfrm>
              <a:off x="1440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{2}</a:t>
              </a:r>
            </a:p>
          </p:txBody>
        </p:sp>
        <p:sp>
          <p:nvSpPr>
            <p:cNvPr id="32825" name="Text Box 106"/>
            <p:cNvSpPr txBox="1">
              <a:spLocks noChangeArrowheads="1"/>
            </p:cNvSpPr>
            <p:nvPr/>
          </p:nvSpPr>
          <p:spPr bwMode="auto">
            <a:xfrm>
              <a:off x="903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{1}</a:t>
              </a:r>
            </a:p>
          </p:txBody>
        </p:sp>
        <p:sp>
          <p:nvSpPr>
            <p:cNvPr id="32826" name="Text Box 107"/>
            <p:cNvSpPr txBox="1">
              <a:spLocks noChangeArrowheads="1"/>
            </p:cNvSpPr>
            <p:nvPr/>
          </p:nvSpPr>
          <p:spPr bwMode="auto">
            <a:xfrm>
              <a:off x="624" y="238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32827" name="Text Box 108"/>
            <p:cNvSpPr txBox="1">
              <a:spLocks noChangeArrowheads="1"/>
            </p:cNvSpPr>
            <p:nvPr/>
          </p:nvSpPr>
          <p:spPr bwMode="auto">
            <a:xfrm>
              <a:off x="1200" y="236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32828" name="Text Box 109"/>
            <p:cNvSpPr txBox="1">
              <a:spLocks noChangeArrowheads="1"/>
            </p:cNvSpPr>
            <p:nvPr/>
          </p:nvSpPr>
          <p:spPr bwMode="auto">
            <a:xfrm>
              <a:off x="696" y="192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32829" name="Text Box 110"/>
            <p:cNvSpPr txBox="1">
              <a:spLocks noChangeArrowheads="1"/>
            </p:cNvSpPr>
            <p:nvPr/>
          </p:nvSpPr>
          <p:spPr bwMode="auto">
            <a:xfrm>
              <a:off x="1145" y="1930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32830" name="Text Box 111"/>
            <p:cNvSpPr txBox="1">
              <a:spLocks noChangeArrowheads="1"/>
            </p:cNvSpPr>
            <p:nvPr/>
          </p:nvSpPr>
          <p:spPr bwMode="auto">
            <a:xfrm>
              <a:off x="768" y="1566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2831" name="Text Box 112"/>
            <p:cNvSpPr txBox="1">
              <a:spLocks noChangeArrowheads="1"/>
            </p:cNvSpPr>
            <p:nvPr/>
          </p:nvSpPr>
          <p:spPr bwMode="auto">
            <a:xfrm>
              <a:off x="1441" y="157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32832" name="Text Box 113"/>
            <p:cNvSpPr txBox="1">
              <a:spLocks noChangeArrowheads="1"/>
            </p:cNvSpPr>
            <p:nvPr/>
          </p:nvSpPr>
          <p:spPr bwMode="auto">
            <a:xfrm>
              <a:off x="978" y="1239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2833" name="Text Box 114"/>
            <p:cNvSpPr txBox="1">
              <a:spLocks noChangeArrowheads="1"/>
            </p:cNvSpPr>
            <p:nvPr/>
          </p:nvSpPr>
          <p:spPr bwMode="auto">
            <a:xfrm>
              <a:off x="1651" y="1247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32834" name="Text Box 115"/>
            <p:cNvSpPr txBox="1">
              <a:spLocks noChangeArrowheads="1"/>
            </p:cNvSpPr>
            <p:nvPr/>
          </p:nvSpPr>
          <p:spPr bwMode="auto">
            <a:xfrm>
              <a:off x="1248" y="912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2835" name="Text Box 116"/>
            <p:cNvSpPr txBox="1">
              <a:spLocks noChangeArrowheads="1"/>
            </p:cNvSpPr>
            <p:nvPr/>
          </p:nvSpPr>
          <p:spPr bwMode="auto">
            <a:xfrm>
              <a:off x="1921" y="920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32836" name="Text Box 117"/>
            <p:cNvSpPr txBox="1">
              <a:spLocks noChangeArrowheads="1"/>
            </p:cNvSpPr>
            <p:nvPr/>
          </p:nvSpPr>
          <p:spPr bwMode="auto">
            <a:xfrm>
              <a:off x="1554" y="576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2837" name="Text Box 118"/>
            <p:cNvSpPr txBox="1">
              <a:spLocks noChangeArrowheads="1"/>
            </p:cNvSpPr>
            <p:nvPr/>
          </p:nvSpPr>
          <p:spPr bwMode="auto">
            <a:xfrm>
              <a:off x="2227" y="58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  <p:sp>
          <p:nvSpPr>
            <p:cNvPr id="32838" name="Text Box 119"/>
            <p:cNvSpPr txBox="1">
              <a:spLocks noChangeArrowheads="1"/>
            </p:cNvSpPr>
            <p:nvPr/>
          </p:nvSpPr>
          <p:spPr bwMode="auto">
            <a:xfrm>
              <a:off x="1729" y="226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{3}</a:t>
              </a:r>
            </a:p>
          </p:txBody>
        </p:sp>
        <p:sp>
          <p:nvSpPr>
            <p:cNvPr id="32839" name="Text Box 120"/>
            <p:cNvSpPr txBox="1">
              <a:spLocks noChangeArrowheads="1"/>
            </p:cNvSpPr>
            <p:nvPr/>
          </p:nvSpPr>
          <p:spPr bwMode="auto">
            <a:xfrm>
              <a:off x="2065" y="226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32840" name="Text Box 121"/>
            <p:cNvSpPr txBox="1">
              <a:spLocks noChangeArrowheads="1"/>
            </p:cNvSpPr>
            <p:nvPr/>
          </p:nvSpPr>
          <p:spPr bwMode="auto">
            <a:xfrm>
              <a:off x="1968" y="19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{4}</a:t>
              </a:r>
            </a:p>
          </p:txBody>
        </p:sp>
        <p:sp>
          <p:nvSpPr>
            <p:cNvPr id="32841" name="Text Box 122"/>
            <p:cNvSpPr txBox="1">
              <a:spLocks noChangeArrowheads="1"/>
            </p:cNvSpPr>
            <p:nvPr/>
          </p:nvSpPr>
          <p:spPr bwMode="auto">
            <a:xfrm>
              <a:off x="2304" y="19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32842" name="Text Box 123"/>
            <p:cNvSpPr txBox="1">
              <a:spLocks noChangeArrowheads="1"/>
            </p:cNvSpPr>
            <p:nvPr/>
          </p:nvSpPr>
          <p:spPr bwMode="auto">
            <a:xfrm>
              <a:off x="2257" y="15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{5}</a:t>
              </a:r>
            </a:p>
          </p:txBody>
        </p:sp>
        <p:sp>
          <p:nvSpPr>
            <p:cNvPr id="32843" name="Text Box 124"/>
            <p:cNvSpPr txBox="1">
              <a:spLocks noChangeArrowheads="1"/>
            </p:cNvSpPr>
            <p:nvPr/>
          </p:nvSpPr>
          <p:spPr bwMode="auto">
            <a:xfrm>
              <a:off x="2593" y="15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32844" name="Text Box 125"/>
            <p:cNvSpPr txBox="1">
              <a:spLocks noChangeArrowheads="1"/>
            </p:cNvSpPr>
            <p:nvPr/>
          </p:nvSpPr>
          <p:spPr bwMode="auto">
            <a:xfrm>
              <a:off x="2544" y="129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{6}</a:t>
              </a:r>
            </a:p>
          </p:txBody>
        </p:sp>
        <p:sp>
          <p:nvSpPr>
            <p:cNvPr id="32845" name="Text Box 126"/>
            <p:cNvSpPr txBox="1">
              <a:spLocks noChangeArrowheads="1"/>
            </p:cNvSpPr>
            <p:nvPr/>
          </p:nvSpPr>
          <p:spPr bwMode="auto">
            <a:xfrm>
              <a:off x="2882" y="128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err="1"/>
              <a:t>followpos</a:t>
            </a:r>
            <a:r>
              <a:rPr lang="en-US" dirty="0"/>
              <a:t> graph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066800"/>
            <a:ext cx="5943600" cy="5638800"/>
          </a:xfrm>
        </p:spPr>
        <p:txBody>
          <a:bodyPr/>
          <a:lstStyle/>
          <a:p>
            <a:pPr eaLnBrk="1" hangingPunct="1"/>
            <a:r>
              <a:rPr lang="en-US" sz="2000" smtClean="0"/>
              <a:t>A node for each position</a:t>
            </a:r>
          </a:p>
          <a:p>
            <a:pPr eaLnBrk="1" hangingPunct="1"/>
            <a:r>
              <a:rPr lang="en-US" sz="2000" smtClean="0"/>
              <a:t>Edge from node i to node j if j </a:t>
            </a:r>
            <a:r>
              <a:rPr lang="en-US" sz="2000" smtClean="0">
                <a:sym typeface="Symbol" pitchFamily="18" charset="2"/>
              </a:rPr>
              <a:t> followpos{i}</a:t>
            </a:r>
          </a:p>
          <a:p>
            <a:pPr eaLnBrk="1" hangingPunct="1"/>
            <a:endParaRPr lang="en-US" sz="2000" smtClean="0">
              <a:sym typeface="Symbol" pitchFamily="18" charset="2"/>
            </a:endParaRPr>
          </a:p>
          <a:p>
            <a:pPr eaLnBrk="1" hangingPunct="1"/>
            <a:endParaRPr lang="en-US" sz="2000" smtClean="0">
              <a:sym typeface="Symbol" pitchFamily="18" charset="2"/>
            </a:endParaRPr>
          </a:p>
          <a:p>
            <a:pPr eaLnBrk="1" hangingPunct="1"/>
            <a:r>
              <a:rPr lang="en-US" sz="2000" i="1" smtClean="0">
                <a:sym typeface="Symbol" pitchFamily="18" charset="2"/>
              </a:rPr>
              <a:t>followpos</a:t>
            </a:r>
            <a:r>
              <a:rPr lang="en-US" sz="2000" smtClean="0">
                <a:sym typeface="Symbol" pitchFamily="18" charset="2"/>
              </a:rPr>
              <a:t> graph becomes equivalent NFA without </a:t>
            </a:r>
            <a:r>
              <a:rPr lang="en-US" sz="2000" smtClean="0">
                <a:latin typeface="Symbol" pitchFamily="18" charset="2"/>
                <a:sym typeface="Symbol" pitchFamily="18" charset="2"/>
              </a:rPr>
              <a:t>e</a:t>
            </a:r>
            <a:r>
              <a:rPr lang="en-US" sz="2000" smtClean="0">
                <a:sym typeface="Symbol" pitchFamily="18" charset="2"/>
              </a:rPr>
              <a:t>-transition if</a:t>
            </a:r>
          </a:p>
          <a:p>
            <a:pPr lvl="1" eaLnBrk="1" hangingPunct="1"/>
            <a:r>
              <a:rPr lang="en-US" sz="1800" smtClean="0">
                <a:sym typeface="Symbol" pitchFamily="18" charset="2"/>
              </a:rPr>
              <a:t>All positions in </a:t>
            </a:r>
            <a:r>
              <a:rPr lang="en-US" sz="1800" i="1" smtClean="0">
                <a:sym typeface="Symbol" pitchFamily="18" charset="2"/>
              </a:rPr>
              <a:t>firstpos</a:t>
            </a:r>
            <a:r>
              <a:rPr lang="en-US" sz="1800" smtClean="0">
                <a:sym typeface="Symbol" pitchFamily="18" charset="2"/>
              </a:rPr>
              <a:t> of root become start state</a:t>
            </a:r>
          </a:p>
          <a:p>
            <a:pPr lvl="1" eaLnBrk="1" hangingPunct="1"/>
            <a:r>
              <a:rPr lang="en-US" sz="1800" smtClean="0">
                <a:sym typeface="Symbol" pitchFamily="18" charset="2"/>
              </a:rPr>
              <a:t>Label edge {i,j} by the symbol at position j</a:t>
            </a:r>
          </a:p>
          <a:p>
            <a:pPr lvl="1" eaLnBrk="1" hangingPunct="1"/>
            <a:r>
              <a:rPr lang="en-US" sz="1800" smtClean="0">
                <a:sym typeface="Symbol" pitchFamily="18" charset="2"/>
              </a:rPr>
              <a:t>Position associated with # only accepting state</a:t>
            </a:r>
          </a:p>
        </p:txBody>
      </p:sp>
      <p:graphicFrame>
        <p:nvGraphicFramePr>
          <p:cNvPr id="447572" name="Group 84"/>
          <p:cNvGraphicFramePr>
            <a:graphicFrameLocks noGrp="1"/>
          </p:cNvGraphicFramePr>
          <p:nvPr/>
        </p:nvGraphicFramePr>
        <p:xfrm>
          <a:off x="6781800" y="1541463"/>
          <a:ext cx="2133600" cy="2346792"/>
        </p:xfrm>
        <a:graphic>
          <a:graphicData uri="http://schemas.openxmlformats.org/drawingml/2006/table">
            <a:tbl>
              <a:tblPr/>
              <a:tblGrid>
                <a:gridCol w="895350"/>
                <a:gridCol w="1238250"/>
              </a:tblGrid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followpos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{6}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1066800" y="4495800"/>
            <a:ext cx="5943600" cy="2133600"/>
            <a:chOff x="672" y="2544"/>
            <a:chExt cx="3744" cy="1344"/>
          </a:xfrm>
        </p:grpSpPr>
        <p:sp>
          <p:nvSpPr>
            <p:cNvPr id="33823" name="Oval 79"/>
            <p:cNvSpPr>
              <a:spLocks noChangeArrowheads="1"/>
            </p:cNvSpPr>
            <p:nvPr/>
          </p:nvSpPr>
          <p:spPr bwMode="auto">
            <a:xfrm>
              <a:off x="912" y="2688"/>
              <a:ext cx="230" cy="23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1</a:t>
              </a:r>
            </a:p>
          </p:txBody>
        </p:sp>
        <p:sp>
          <p:nvSpPr>
            <p:cNvPr id="33824" name="Oval 85"/>
            <p:cNvSpPr>
              <a:spLocks noChangeArrowheads="1"/>
            </p:cNvSpPr>
            <p:nvPr/>
          </p:nvSpPr>
          <p:spPr bwMode="auto">
            <a:xfrm>
              <a:off x="912" y="3418"/>
              <a:ext cx="230" cy="23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2</a:t>
              </a:r>
            </a:p>
          </p:txBody>
        </p:sp>
        <p:sp>
          <p:nvSpPr>
            <p:cNvPr id="33825" name="Oval 86"/>
            <p:cNvSpPr>
              <a:spLocks noChangeArrowheads="1"/>
            </p:cNvSpPr>
            <p:nvPr/>
          </p:nvSpPr>
          <p:spPr bwMode="auto">
            <a:xfrm>
              <a:off x="1594" y="3034"/>
              <a:ext cx="230" cy="23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3</a:t>
              </a:r>
            </a:p>
          </p:txBody>
        </p:sp>
        <p:sp>
          <p:nvSpPr>
            <p:cNvPr id="33826" name="Oval 88"/>
            <p:cNvSpPr>
              <a:spLocks noChangeArrowheads="1"/>
            </p:cNvSpPr>
            <p:nvPr/>
          </p:nvSpPr>
          <p:spPr bwMode="auto">
            <a:xfrm>
              <a:off x="2458" y="3033"/>
              <a:ext cx="230" cy="23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4</a:t>
              </a:r>
            </a:p>
          </p:txBody>
        </p:sp>
        <p:sp>
          <p:nvSpPr>
            <p:cNvPr id="33827" name="Oval 89"/>
            <p:cNvSpPr>
              <a:spLocks noChangeArrowheads="1"/>
            </p:cNvSpPr>
            <p:nvPr/>
          </p:nvSpPr>
          <p:spPr bwMode="auto">
            <a:xfrm>
              <a:off x="3322" y="3032"/>
              <a:ext cx="230" cy="23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5</a:t>
              </a:r>
            </a:p>
          </p:txBody>
        </p:sp>
        <p:sp>
          <p:nvSpPr>
            <p:cNvPr id="33828" name="Oval 90"/>
            <p:cNvSpPr>
              <a:spLocks noChangeArrowheads="1"/>
            </p:cNvSpPr>
            <p:nvPr/>
          </p:nvSpPr>
          <p:spPr bwMode="auto">
            <a:xfrm>
              <a:off x="4186" y="3031"/>
              <a:ext cx="230" cy="23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6</a:t>
              </a:r>
            </a:p>
          </p:txBody>
        </p:sp>
        <p:sp>
          <p:nvSpPr>
            <p:cNvPr id="33829" name="Freeform 94"/>
            <p:cNvSpPr>
              <a:spLocks/>
            </p:cNvSpPr>
            <p:nvPr/>
          </p:nvSpPr>
          <p:spPr bwMode="auto">
            <a:xfrm>
              <a:off x="1056" y="2898"/>
              <a:ext cx="152" cy="528"/>
            </a:xfrm>
            <a:custGeom>
              <a:avLst/>
              <a:gdLst>
                <a:gd name="T0" fmla="*/ 48 w 152"/>
                <a:gd name="T1" fmla="*/ 0 h 528"/>
                <a:gd name="T2" fmla="*/ 144 w 152"/>
                <a:gd name="T3" fmla="*/ 288 h 528"/>
                <a:gd name="T4" fmla="*/ 0 w 152"/>
                <a:gd name="T5" fmla="*/ 528 h 528"/>
                <a:gd name="T6" fmla="*/ 0 60000 65536"/>
                <a:gd name="T7" fmla="*/ 0 60000 65536"/>
                <a:gd name="T8" fmla="*/ 0 60000 65536"/>
                <a:gd name="T9" fmla="*/ 0 w 152"/>
                <a:gd name="T10" fmla="*/ 0 h 528"/>
                <a:gd name="T11" fmla="*/ 152 w 15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" h="528">
                  <a:moveTo>
                    <a:pt x="48" y="0"/>
                  </a:moveTo>
                  <a:cubicBezTo>
                    <a:pt x="100" y="100"/>
                    <a:pt x="152" y="200"/>
                    <a:pt x="144" y="288"/>
                  </a:cubicBezTo>
                  <a:cubicBezTo>
                    <a:pt x="136" y="376"/>
                    <a:pt x="68" y="452"/>
                    <a:pt x="0" y="52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830" name="Freeform 95"/>
            <p:cNvSpPr>
              <a:spLocks/>
            </p:cNvSpPr>
            <p:nvPr/>
          </p:nvSpPr>
          <p:spPr bwMode="auto">
            <a:xfrm flipH="1" flipV="1">
              <a:off x="861" y="2901"/>
              <a:ext cx="152" cy="528"/>
            </a:xfrm>
            <a:custGeom>
              <a:avLst/>
              <a:gdLst>
                <a:gd name="T0" fmla="*/ 48 w 152"/>
                <a:gd name="T1" fmla="*/ 0 h 528"/>
                <a:gd name="T2" fmla="*/ 144 w 152"/>
                <a:gd name="T3" fmla="*/ 288 h 528"/>
                <a:gd name="T4" fmla="*/ 0 w 152"/>
                <a:gd name="T5" fmla="*/ 528 h 528"/>
                <a:gd name="T6" fmla="*/ 0 60000 65536"/>
                <a:gd name="T7" fmla="*/ 0 60000 65536"/>
                <a:gd name="T8" fmla="*/ 0 60000 65536"/>
                <a:gd name="T9" fmla="*/ 0 w 152"/>
                <a:gd name="T10" fmla="*/ 0 h 528"/>
                <a:gd name="T11" fmla="*/ 152 w 15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" h="528">
                  <a:moveTo>
                    <a:pt x="48" y="0"/>
                  </a:moveTo>
                  <a:cubicBezTo>
                    <a:pt x="100" y="100"/>
                    <a:pt x="152" y="200"/>
                    <a:pt x="144" y="288"/>
                  </a:cubicBezTo>
                  <a:cubicBezTo>
                    <a:pt x="136" y="376"/>
                    <a:pt x="68" y="452"/>
                    <a:pt x="0" y="52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831" name="Freeform 96"/>
            <p:cNvSpPr>
              <a:spLocks/>
            </p:cNvSpPr>
            <p:nvPr/>
          </p:nvSpPr>
          <p:spPr bwMode="auto">
            <a:xfrm rot="1404540">
              <a:off x="672" y="2544"/>
              <a:ext cx="288" cy="256"/>
            </a:xfrm>
            <a:custGeom>
              <a:avLst/>
              <a:gdLst>
                <a:gd name="T0" fmla="*/ 288 w 288"/>
                <a:gd name="T1" fmla="*/ 200 h 256"/>
                <a:gd name="T2" fmla="*/ 96 w 288"/>
                <a:gd name="T3" fmla="*/ 248 h 256"/>
                <a:gd name="T4" fmla="*/ 0 w 288"/>
                <a:gd name="T5" fmla="*/ 152 h 256"/>
                <a:gd name="T6" fmla="*/ 96 w 288"/>
                <a:gd name="T7" fmla="*/ 8 h 256"/>
                <a:gd name="T8" fmla="*/ 288 w 288"/>
                <a:gd name="T9" fmla="*/ 104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56"/>
                <a:gd name="T17" fmla="*/ 288 w 288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56">
                  <a:moveTo>
                    <a:pt x="288" y="200"/>
                  </a:moveTo>
                  <a:cubicBezTo>
                    <a:pt x="216" y="228"/>
                    <a:pt x="144" y="256"/>
                    <a:pt x="96" y="248"/>
                  </a:cubicBezTo>
                  <a:cubicBezTo>
                    <a:pt x="48" y="240"/>
                    <a:pt x="0" y="192"/>
                    <a:pt x="0" y="152"/>
                  </a:cubicBezTo>
                  <a:cubicBezTo>
                    <a:pt x="0" y="112"/>
                    <a:pt x="48" y="16"/>
                    <a:pt x="96" y="8"/>
                  </a:cubicBezTo>
                  <a:cubicBezTo>
                    <a:pt x="144" y="0"/>
                    <a:pt x="216" y="52"/>
                    <a:pt x="288" y="10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832" name="Freeform 97"/>
            <p:cNvSpPr>
              <a:spLocks/>
            </p:cNvSpPr>
            <p:nvPr/>
          </p:nvSpPr>
          <p:spPr bwMode="auto">
            <a:xfrm rot="-3968943">
              <a:off x="752" y="3616"/>
              <a:ext cx="288" cy="256"/>
            </a:xfrm>
            <a:custGeom>
              <a:avLst/>
              <a:gdLst>
                <a:gd name="T0" fmla="*/ 288 w 288"/>
                <a:gd name="T1" fmla="*/ 200 h 256"/>
                <a:gd name="T2" fmla="*/ 96 w 288"/>
                <a:gd name="T3" fmla="*/ 248 h 256"/>
                <a:gd name="T4" fmla="*/ 0 w 288"/>
                <a:gd name="T5" fmla="*/ 152 h 256"/>
                <a:gd name="T6" fmla="*/ 96 w 288"/>
                <a:gd name="T7" fmla="*/ 8 h 256"/>
                <a:gd name="T8" fmla="*/ 288 w 288"/>
                <a:gd name="T9" fmla="*/ 104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56"/>
                <a:gd name="T17" fmla="*/ 288 w 288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56">
                  <a:moveTo>
                    <a:pt x="288" y="200"/>
                  </a:moveTo>
                  <a:cubicBezTo>
                    <a:pt x="216" y="228"/>
                    <a:pt x="144" y="256"/>
                    <a:pt x="96" y="248"/>
                  </a:cubicBezTo>
                  <a:cubicBezTo>
                    <a:pt x="48" y="240"/>
                    <a:pt x="0" y="192"/>
                    <a:pt x="0" y="152"/>
                  </a:cubicBezTo>
                  <a:cubicBezTo>
                    <a:pt x="0" y="112"/>
                    <a:pt x="48" y="16"/>
                    <a:pt x="96" y="8"/>
                  </a:cubicBezTo>
                  <a:cubicBezTo>
                    <a:pt x="144" y="0"/>
                    <a:pt x="216" y="52"/>
                    <a:pt x="288" y="10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833" name="Line 98"/>
            <p:cNvSpPr>
              <a:spLocks noChangeShapeType="1"/>
            </p:cNvSpPr>
            <p:nvPr/>
          </p:nvSpPr>
          <p:spPr bwMode="auto">
            <a:xfrm>
              <a:off x="1152" y="2832"/>
              <a:ext cx="48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834" name="Line 99"/>
            <p:cNvSpPr>
              <a:spLocks noChangeShapeType="1"/>
            </p:cNvSpPr>
            <p:nvPr/>
          </p:nvSpPr>
          <p:spPr bwMode="auto">
            <a:xfrm flipV="1">
              <a:off x="1152" y="3216"/>
              <a:ext cx="48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835" name="Line 102"/>
            <p:cNvSpPr>
              <a:spLocks noChangeShapeType="1"/>
            </p:cNvSpPr>
            <p:nvPr/>
          </p:nvSpPr>
          <p:spPr bwMode="auto">
            <a:xfrm>
              <a:off x="1824" y="3150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836" name="Line 103"/>
            <p:cNvSpPr>
              <a:spLocks noChangeShapeType="1"/>
            </p:cNvSpPr>
            <p:nvPr/>
          </p:nvSpPr>
          <p:spPr bwMode="auto">
            <a:xfrm>
              <a:off x="2697" y="3147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837" name="Line 104"/>
            <p:cNvSpPr>
              <a:spLocks noChangeShapeType="1"/>
            </p:cNvSpPr>
            <p:nvPr/>
          </p:nvSpPr>
          <p:spPr bwMode="auto">
            <a:xfrm>
              <a:off x="3570" y="314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Construction of DFA from 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495300" indent="-495300" eaLnBrk="1" hangingPunct="1"/>
            <a:r>
              <a:rPr lang="en-US" smtClean="0"/>
              <a:t>Input: A regular expression r</a:t>
            </a:r>
          </a:p>
          <a:p>
            <a:pPr marL="495300" indent="-495300" eaLnBrk="1" hangingPunct="1"/>
            <a:r>
              <a:rPr lang="en-US" smtClean="0"/>
              <a:t>Output: A DFA D that recognizes L(r)</a:t>
            </a:r>
          </a:p>
          <a:p>
            <a:pPr marL="495300" indent="-495300" eaLnBrk="1" hangingPunct="1"/>
            <a:endParaRPr lang="en-US" smtClean="0"/>
          </a:p>
          <a:p>
            <a:pPr marL="495300" indent="-495300" eaLnBrk="1" hangingPunct="1"/>
            <a:r>
              <a:rPr lang="en-US" smtClean="0"/>
              <a:t>Method:</a:t>
            </a:r>
          </a:p>
          <a:p>
            <a:pPr marL="495300" indent="-495300" eaLnBrk="1" hangingPunct="1">
              <a:buFontTx/>
              <a:buAutoNum type="arabicPeriod"/>
            </a:pPr>
            <a:r>
              <a:rPr lang="en-US" smtClean="0"/>
              <a:t>Construct syntax tree ST for augmented RE r#</a:t>
            </a:r>
          </a:p>
          <a:p>
            <a:pPr marL="495300" indent="-495300" eaLnBrk="1" hangingPunct="1">
              <a:buFontTx/>
              <a:buAutoNum type="arabicPeriod"/>
            </a:pPr>
            <a:r>
              <a:rPr lang="en-US" smtClean="0"/>
              <a:t>Construct the functions nullable, firstpos, lastpos and followpos for ST</a:t>
            </a:r>
          </a:p>
          <a:p>
            <a:pPr marL="495300" indent="-495300" eaLnBrk="1" hangingPunct="1">
              <a:buFontTx/>
              <a:buAutoNum type="arabicPeriod"/>
            </a:pPr>
            <a:r>
              <a:rPr lang="en-US" smtClean="0"/>
              <a:t>Construct Dstates: set of states of D</a:t>
            </a:r>
          </a:p>
          <a:p>
            <a:pPr marL="495300" indent="-495300" eaLnBrk="1" hangingPunct="1">
              <a:buFontTx/>
              <a:buNone/>
            </a:pPr>
            <a:r>
              <a:rPr lang="en-US" smtClean="0"/>
              <a:t>                      Dtrans: transition table for 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 (ab* | a*b)*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1371600" y="32766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22325" y="1489075"/>
            <a:ext cx="1925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Starting with: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57713" y="1981200"/>
            <a:ext cx="3443287" cy="1084263"/>
            <a:chOff x="2871" y="1248"/>
            <a:chExt cx="2169" cy="683"/>
          </a:xfrm>
        </p:grpSpPr>
        <p:sp>
          <p:nvSpPr>
            <p:cNvPr id="10287" name="Oval 6"/>
            <p:cNvSpPr>
              <a:spLocks noChangeArrowheads="1"/>
            </p:cNvSpPr>
            <p:nvPr/>
          </p:nvSpPr>
          <p:spPr bwMode="auto">
            <a:xfrm>
              <a:off x="4656" y="13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0288" name="Oval 7"/>
            <p:cNvSpPr>
              <a:spLocks noChangeArrowheads="1"/>
            </p:cNvSpPr>
            <p:nvPr/>
          </p:nvSpPr>
          <p:spPr bwMode="auto">
            <a:xfrm>
              <a:off x="4176" y="1392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289" name="Text Box 8"/>
            <p:cNvSpPr txBox="1">
              <a:spLocks noChangeArrowheads="1"/>
            </p:cNvSpPr>
            <p:nvPr/>
          </p:nvSpPr>
          <p:spPr bwMode="auto">
            <a:xfrm>
              <a:off x="2871" y="1248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a*b</a:t>
              </a:r>
            </a:p>
          </p:txBody>
        </p:sp>
        <p:sp>
          <p:nvSpPr>
            <p:cNvPr id="10290" name="Line 9"/>
            <p:cNvSpPr>
              <a:spLocks noChangeShapeType="1"/>
            </p:cNvSpPr>
            <p:nvPr/>
          </p:nvSpPr>
          <p:spPr bwMode="auto">
            <a:xfrm>
              <a:off x="4368" y="14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Text Box 10"/>
            <p:cNvSpPr txBox="1">
              <a:spLocks noChangeArrowheads="1"/>
            </p:cNvSpPr>
            <p:nvPr/>
          </p:nvSpPr>
          <p:spPr bwMode="auto">
            <a:xfrm>
              <a:off x="4358" y="128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92" name="Freeform 11"/>
            <p:cNvSpPr>
              <a:spLocks/>
            </p:cNvSpPr>
            <p:nvPr/>
          </p:nvSpPr>
          <p:spPr bwMode="auto">
            <a:xfrm>
              <a:off x="4128" y="1536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3" name="Text Box 12"/>
            <p:cNvSpPr txBox="1">
              <a:spLocks noChangeArrowheads="1"/>
            </p:cNvSpPr>
            <p:nvPr/>
          </p:nvSpPr>
          <p:spPr bwMode="auto">
            <a:xfrm>
              <a:off x="4166" y="171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94" name="Rectangle 13"/>
            <p:cNvSpPr>
              <a:spLocks noChangeArrowheads="1"/>
            </p:cNvSpPr>
            <p:nvPr/>
          </p:nvSpPr>
          <p:spPr bwMode="auto">
            <a:xfrm>
              <a:off x="3456" y="1296"/>
              <a:ext cx="1584" cy="62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295" name="Line 14"/>
            <p:cNvSpPr>
              <a:spLocks noChangeShapeType="1"/>
            </p:cNvSpPr>
            <p:nvPr/>
          </p:nvSpPr>
          <p:spPr bwMode="auto">
            <a:xfrm>
              <a:off x="3552" y="148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296" name="Text Box 15"/>
            <p:cNvSpPr txBox="1">
              <a:spLocks noChangeArrowheads="1"/>
            </p:cNvSpPr>
            <p:nvPr/>
          </p:nvSpPr>
          <p:spPr bwMode="auto">
            <a:xfrm>
              <a:off x="3600" y="1248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0297" name="Oval 16"/>
            <p:cNvSpPr>
              <a:spLocks noChangeArrowheads="1"/>
            </p:cNvSpPr>
            <p:nvPr/>
          </p:nvSpPr>
          <p:spPr bwMode="auto">
            <a:xfrm>
              <a:off x="4674" y="1410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203325" y="1962150"/>
            <a:ext cx="3140075" cy="1146175"/>
            <a:chOff x="758" y="1236"/>
            <a:chExt cx="1978" cy="722"/>
          </a:xfrm>
        </p:grpSpPr>
        <p:sp>
          <p:nvSpPr>
            <p:cNvPr id="10276" name="Text Box 18"/>
            <p:cNvSpPr txBox="1">
              <a:spLocks noChangeArrowheads="1"/>
            </p:cNvSpPr>
            <p:nvPr/>
          </p:nvSpPr>
          <p:spPr bwMode="auto">
            <a:xfrm>
              <a:off x="758" y="1274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ab*</a:t>
              </a:r>
            </a:p>
          </p:txBody>
        </p:sp>
        <p:sp>
          <p:nvSpPr>
            <p:cNvPr id="10277" name="Oval 19"/>
            <p:cNvSpPr>
              <a:spLocks noChangeArrowheads="1"/>
            </p:cNvSpPr>
            <p:nvPr/>
          </p:nvSpPr>
          <p:spPr bwMode="auto">
            <a:xfrm>
              <a:off x="1872" y="1371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278" name="Oval 20"/>
            <p:cNvSpPr>
              <a:spLocks noChangeArrowheads="1"/>
            </p:cNvSpPr>
            <p:nvPr/>
          </p:nvSpPr>
          <p:spPr bwMode="auto">
            <a:xfrm>
              <a:off x="2352" y="1371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279" name="Line 21"/>
            <p:cNvSpPr>
              <a:spLocks noChangeShapeType="1"/>
            </p:cNvSpPr>
            <p:nvPr/>
          </p:nvSpPr>
          <p:spPr bwMode="auto">
            <a:xfrm>
              <a:off x="2064" y="146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0" name="Text Box 22"/>
            <p:cNvSpPr txBox="1">
              <a:spLocks noChangeArrowheads="1"/>
            </p:cNvSpPr>
            <p:nvPr/>
          </p:nvSpPr>
          <p:spPr bwMode="auto">
            <a:xfrm>
              <a:off x="2112" y="1275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81" name="Freeform 23"/>
            <p:cNvSpPr>
              <a:spLocks/>
            </p:cNvSpPr>
            <p:nvPr/>
          </p:nvSpPr>
          <p:spPr bwMode="auto">
            <a:xfrm>
              <a:off x="2320" y="1515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Text Box 24"/>
            <p:cNvSpPr txBox="1">
              <a:spLocks noChangeArrowheads="1"/>
            </p:cNvSpPr>
            <p:nvPr/>
          </p:nvSpPr>
          <p:spPr bwMode="auto">
            <a:xfrm>
              <a:off x="2342" y="174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83" name="Rectangle 25"/>
            <p:cNvSpPr>
              <a:spLocks noChangeArrowheads="1"/>
            </p:cNvSpPr>
            <p:nvPr/>
          </p:nvSpPr>
          <p:spPr bwMode="auto">
            <a:xfrm>
              <a:off x="1104" y="1296"/>
              <a:ext cx="1632" cy="624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284" name="Line 26"/>
            <p:cNvSpPr>
              <a:spLocks noChangeShapeType="1"/>
            </p:cNvSpPr>
            <p:nvPr/>
          </p:nvSpPr>
          <p:spPr bwMode="auto">
            <a:xfrm>
              <a:off x="1236" y="14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285" name="Text Box 27"/>
            <p:cNvSpPr txBox="1">
              <a:spLocks noChangeArrowheads="1"/>
            </p:cNvSpPr>
            <p:nvPr/>
          </p:nvSpPr>
          <p:spPr bwMode="auto">
            <a:xfrm>
              <a:off x="1284" y="1236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0286" name="Oval 28"/>
            <p:cNvSpPr>
              <a:spLocks noChangeArrowheads="1"/>
            </p:cNvSpPr>
            <p:nvPr/>
          </p:nvSpPr>
          <p:spPr bwMode="auto">
            <a:xfrm>
              <a:off x="2370" y="1392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2286000" y="3733800"/>
            <a:ext cx="3521075" cy="2438400"/>
            <a:chOff x="1440" y="2064"/>
            <a:chExt cx="2218" cy="1536"/>
          </a:xfrm>
        </p:grpSpPr>
        <p:sp>
          <p:nvSpPr>
            <p:cNvPr id="10248" name="Oval 30"/>
            <p:cNvSpPr>
              <a:spLocks noChangeArrowheads="1"/>
            </p:cNvSpPr>
            <p:nvPr/>
          </p:nvSpPr>
          <p:spPr bwMode="auto">
            <a:xfrm>
              <a:off x="2506" y="24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249" name="Oval 31"/>
            <p:cNvSpPr>
              <a:spLocks noChangeArrowheads="1"/>
            </p:cNvSpPr>
            <p:nvPr/>
          </p:nvSpPr>
          <p:spPr bwMode="auto">
            <a:xfrm>
              <a:off x="2986" y="24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250" name="Line 32"/>
            <p:cNvSpPr>
              <a:spLocks noChangeShapeType="1"/>
            </p:cNvSpPr>
            <p:nvPr/>
          </p:nvSpPr>
          <p:spPr bwMode="auto">
            <a:xfrm>
              <a:off x="2698" y="25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Text Box 33"/>
            <p:cNvSpPr txBox="1">
              <a:spLocks noChangeArrowheads="1"/>
            </p:cNvSpPr>
            <p:nvPr/>
          </p:nvSpPr>
          <p:spPr bwMode="auto">
            <a:xfrm>
              <a:off x="2794" y="2332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52" name="Freeform 34"/>
            <p:cNvSpPr>
              <a:spLocks/>
            </p:cNvSpPr>
            <p:nvPr/>
          </p:nvSpPr>
          <p:spPr bwMode="auto">
            <a:xfrm>
              <a:off x="2954" y="2572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Oval 35"/>
            <p:cNvSpPr>
              <a:spLocks noChangeArrowheads="1"/>
            </p:cNvSpPr>
            <p:nvPr/>
          </p:nvSpPr>
          <p:spPr bwMode="auto">
            <a:xfrm>
              <a:off x="2986" y="310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0254" name="Oval 36"/>
            <p:cNvSpPr>
              <a:spLocks noChangeArrowheads="1"/>
            </p:cNvSpPr>
            <p:nvPr/>
          </p:nvSpPr>
          <p:spPr bwMode="auto">
            <a:xfrm>
              <a:off x="2506" y="310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255" name="Line 37"/>
            <p:cNvSpPr>
              <a:spLocks noChangeShapeType="1"/>
            </p:cNvSpPr>
            <p:nvPr/>
          </p:nvSpPr>
          <p:spPr bwMode="auto">
            <a:xfrm>
              <a:off x="2698" y="3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Freeform 38"/>
            <p:cNvSpPr>
              <a:spLocks/>
            </p:cNvSpPr>
            <p:nvPr/>
          </p:nvSpPr>
          <p:spPr bwMode="auto">
            <a:xfrm>
              <a:off x="2458" y="3244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Oval 39"/>
            <p:cNvSpPr>
              <a:spLocks noChangeArrowheads="1"/>
            </p:cNvSpPr>
            <p:nvPr/>
          </p:nvSpPr>
          <p:spPr bwMode="auto">
            <a:xfrm>
              <a:off x="2074" y="2764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0258" name="Oval 40"/>
            <p:cNvSpPr>
              <a:spLocks noChangeArrowheads="1"/>
            </p:cNvSpPr>
            <p:nvPr/>
          </p:nvSpPr>
          <p:spPr bwMode="auto">
            <a:xfrm>
              <a:off x="3466" y="27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0259" name="Line 41"/>
            <p:cNvSpPr>
              <a:spLocks noChangeShapeType="1"/>
            </p:cNvSpPr>
            <p:nvPr/>
          </p:nvSpPr>
          <p:spPr bwMode="auto">
            <a:xfrm flipV="1">
              <a:off x="2218" y="2572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Line 42"/>
            <p:cNvSpPr>
              <a:spLocks noChangeShapeType="1"/>
            </p:cNvSpPr>
            <p:nvPr/>
          </p:nvSpPr>
          <p:spPr bwMode="auto">
            <a:xfrm>
              <a:off x="2218" y="2956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Line 43"/>
            <p:cNvSpPr>
              <a:spLocks noChangeShapeType="1"/>
            </p:cNvSpPr>
            <p:nvPr/>
          </p:nvSpPr>
          <p:spPr bwMode="auto">
            <a:xfrm flipV="1">
              <a:off x="3178" y="2956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Line 44"/>
            <p:cNvSpPr>
              <a:spLocks noChangeShapeType="1"/>
            </p:cNvSpPr>
            <p:nvPr/>
          </p:nvSpPr>
          <p:spPr bwMode="auto">
            <a:xfrm>
              <a:off x="3178" y="2524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Text Box 45"/>
            <p:cNvSpPr txBox="1">
              <a:spLocks noChangeArrowheads="1"/>
            </p:cNvSpPr>
            <p:nvPr/>
          </p:nvSpPr>
          <p:spPr bwMode="auto">
            <a:xfrm>
              <a:off x="1536" y="2064"/>
              <a:ext cx="8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ab* | a*b</a:t>
              </a:r>
            </a:p>
          </p:txBody>
        </p:sp>
        <p:sp>
          <p:nvSpPr>
            <p:cNvPr id="10264" name="Text Box 46"/>
            <p:cNvSpPr txBox="1">
              <a:spLocks noChangeArrowheads="1"/>
            </p:cNvSpPr>
            <p:nvPr/>
          </p:nvSpPr>
          <p:spPr bwMode="auto">
            <a:xfrm>
              <a:off x="2112" y="2918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0265" name="Text Box 47"/>
            <p:cNvSpPr txBox="1">
              <a:spLocks noChangeArrowheads="1"/>
            </p:cNvSpPr>
            <p:nvPr/>
          </p:nvSpPr>
          <p:spPr bwMode="auto">
            <a:xfrm>
              <a:off x="2218" y="2476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0266" name="Text Box 48"/>
            <p:cNvSpPr txBox="1">
              <a:spLocks noChangeArrowheads="1"/>
            </p:cNvSpPr>
            <p:nvPr/>
          </p:nvSpPr>
          <p:spPr bwMode="auto">
            <a:xfrm>
              <a:off x="3366" y="2486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0267" name="Text Box 49"/>
            <p:cNvSpPr txBox="1">
              <a:spLocks noChangeArrowheads="1"/>
            </p:cNvSpPr>
            <p:nvPr/>
          </p:nvSpPr>
          <p:spPr bwMode="auto">
            <a:xfrm>
              <a:off x="3366" y="2976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0268" name="Text Box 50"/>
            <p:cNvSpPr txBox="1">
              <a:spLocks noChangeArrowheads="1"/>
            </p:cNvSpPr>
            <p:nvPr/>
          </p:nvSpPr>
          <p:spPr bwMode="auto">
            <a:xfrm>
              <a:off x="2506" y="3388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69" name="Text Box 51"/>
            <p:cNvSpPr txBox="1">
              <a:spLocks noChangeArrowheads="1"/>
            </p:cNvSpPr>
            <p:nvPr/>
          </p:nvSpPr>
          <p:spPr bwMode="auto">
            <a:xfrm>
              <a:off x="2746" y="305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70" name="Text Box 52"/>
            <p:cNvSpPr txBox="1">
              <a:spLocks noChangeArrowheads="1"/>
            </p:cNvSpPr>
            <p:nvPr/>
          </p:nvSpPr>
          <p:spPr bwMode="auto">
            <a:xfrm>
              <a:off x="2986" y="271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71" name="Rectangle 53"/>
            <p:cNvSpPr>
              <a:spLocks noChangeArrowheads="1"/>
            </p:cNvSpPr>
            <p:nvPr/>
          </p:nvSpPr>
          <p:spPr bwMode="auto">
            <a:xfrm>
              <a:off x="2400" y="2304"/>
              <a:ext cx="960" cy="57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272" name="Rectangle 54"/>
            <p:cNvSpPr>
              <a:spLocks noChangeArrowheads="1"/>
            </p:cNvSpPr>
            <p:nvPr/>
          </p:nvSpPr>
          <p:spPr bwMode="auto">
            <a:xfrm>
              <a:off x="2352" y="3024"/>
              <a:ext cx="960" cy="57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273" name="Line 55"/>
            <p:cNvSpPr>
              <a:spLocks noChangeShapeType="1"/>
            </p:cNvSpPr>
            <p:nvPr/>
          </p:nvSpPr>
          <p:spPr bwMode="auto">
            <a:xfrm>
              <a:off x="1440" y="2853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274" name="Text Box 56"/>
            <p:cNvSpPr txBox="1">
              <a:spLocks noChangeArrowheads="1"/>
            </p:cNvSpPr>
            <p:nvPr/>
          </p:nvSpPr>
          <p:spPr bwMode="auto">
            <a:xfrm>
              <a:off x="1488" y="2613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0275" name="Oval 57"/>
            <p:cNvSpPr>
              <a:spLocks noChangeArrowheads="1"/>
            </p:cNvSpPr>
            <p:nvPr/>
          </p:nvSpPr>
          <p:spPr bwMode="auto">
            <a:xfrm>
              <a:off x="3486" y="2784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Construction of DFA from 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Algorithm</a:t>
            </a:r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z="1800" smtClean="0">
                <a:latin typeface="Verdana" pitchFamily="34" charset="0"/>
              </a:rPr>
              <a:t>Initially, the only unmarked state in </a:t>
            </a:r>
            <a:r>
              <a:rPr lang="en-US" sz="1800" b="1" smtClean="0">
                <a:latin typeface="Verdana" pitchFamily="34" charset="0"/>
              </a:rPr>
              <a:t>Dstates</a:t>
            </a:r>
            <a:r>
              <a:rPr lang="en-US" sz="1800" smtClean="0">
                <a:latin typeface="Verdana" pitchFamily="34" charset="0"/>
              </a:rPr>
              <a:t> is </a:t>
            </a:r>
            <a:r>
              <a:rPr lang="en-US" sz="2000" b="1" i="1" smtClean="0">
                <a:latin typeface="Times New Roman" pitchFamily="18" charset="0"/>
              </a:rPr>
              <a:t>firstpos</a:t>
            </a:r>
            <a:r>
              <a:rPr lang="en-US" sz="1800" i="1" smtClean="0">
                <a:latin typeface="Verdana" pitchFamily="34" charset="0"/>
              </a:rPr>
              <a:t>(</a:t>
            </a:r>
            <a:r>
              <a:rPr lang="en-US" sz="1800" b="1" smtClean="0">
                <a:latin typeface="Verdana" pitchFamily="34" charset="0"/>
              </a:rPr>
              <a:t>root</a:t>
            </a:r>
            <a:r>
              <a:rPr lang="en-US" sz="1800" i="1" smtClean="0">
                <a:latin typeface="Verdana" pitchFamily="34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Verdana" pitchFamily="34" charset="0"/>
              </a:rPr>
              <a:t>while there is an unmarked state </a:t>
            </a:r>
            <a:r>
              <a:rPr lang="en-US" sz="1800" b="1" smtClean="0">
                <a:latin typeface="Verdana" pitchFamily="34" charset="0"/>
              </a:rPr>
              <a:t>T</a:t>
            </a:r>
            <a:r>
              <a:rPr lang="en-US" sz="1800" smtClean="0">
                <a:latin typeface="Verdana" pitchFamily="34" charset="0"/>
              </a:rPr>
              <a:t> in </a:t>
            </a:r>
            <a:r>
              <a:rPr lang="en-US" sz="1800" b="1" smtClean="0">
                <a:latin typeface="Verdana" pitchFamily="34" charset="0"/>
              </a:rPr>
              <a:t>Dstates</a:t>
            </a:r>
            <a:r>
              <a:rPr lang="en-US" sz="1800" smtClean="0">
                <a:latin typeface="Verdana" pitchFamily="34" charset="0"/>
              </a:rPr>
              <a:t> do begin</a:t>
            </a:r>
          </a:p>
          <a:p>
            <a:pPr lvl="1" eaLnBrk="1" hangingPunct="1">
              <a:buFont typeface="Arial" charset="0"/>
              <a:buNone/>
            </a:pPr>
            <a:r>
              <a:rPr lang="en-US" sz="1800" smtClean="0">
                <a:latin typeface="Verdana" pitchFamily="34" charset="0"/>
              </a:rPr>
              <a:t>Mark T;</a:t>
            </a:r>
          </a:p>
          <a:p>
            <a:pPr lvl="1" eaLnBrk="1" hangingPunct="1">
              <a:buFont typeface="Arial" charset="0"/>
              <a:buNone/>
            </a:pPr>
            <a:r>
              <a:rPr lang="en-US" sz="1800" smtClean="0">
                <a:latin typeface="Verdana" pitchFamily="34" charset="0"/>
              </a:rPr>
              <a:t>For each input symbol </a:t>
            </a:r>
            <a:r>
              <a:rPr lang="en-US" sz="1800" b="1" smtClean="0">
                <a:latin typeface="Verdana" pitchFamily="34" charset="0"/>
              </a:rPr>
              <a:t>a</a:t>
            </a:r>
            <a:r>
              <a:rPr lang="en-US" sz="1800" smtClean="0">
                <a:latin typeface="Verdana" pitchFamily="34" charset="0"/>
              </a:rPr>
              <a:t> do begin</a:t>
            </a:r>
          </a:p>
          <a:p>
            <a:pPr lvl="2" eaLnBrk="1" hangingPunct="1">
              <a:buFontTx/>
              <a:buNone/>
            </a:pPr>
            <a:r>
              <a:rPr lang="en-US" sz="1800" smtClean="0">
                <a:latin typeface="Verdana" pitchFamily="34" charset="0"/>
              </a:rPr>
              <a:t>Let </a:t>
            </a:r>
            <a:r>
              <a:rPr lang="en-US" sz="1800" b="1" smtClean="0">
                <a:latin typeface="Verdana" pitchFamily="34" charset="0"/>
              </a:rPr>
              <a:t>U</a:t>
            </a:r>
            <a:r>
              <a:rPr lang="en-US" sz="1800" smtClean="0">
                <a:latin typeface="Verdana" pitchFamily="34" charset="0"/>
              </a:rPr>
              <a:t> be the set of positions that are in followpos(</a:t>
            </a:r>
            <a:r>
              <a:rPr lang="en-US" sz="1800" b="1" smtClean="0">
                <a:latin typeface="Verdana" pitchFamily="34" charset="0"/>
              </a:rPr>
              <a:t>p</a:t>
            </a:r>
            <a:r>
              <a:rPr lang="en-US" sz="1800" smtClean="0">
                <a:latin typeface="Verdana" pitchFamily="34" charset="0"/>
              </a:rPr>
              <a:t>) for some position </a:t>
            </a:r>
            <a:r>
              <a:rPr lang="en-US" sz="1800" b="1" smtClean="0">
                <a:latin typeface="Verdana" pitchFamily="34" charset="0"/>
              </a:rPr>
              <a:t>p</a:t>
            </a:r>
            <a:r>
              <a:rPr lang="en-US" sz="1800" smtClean="0">
                <a:latin typeface="Verdana" pitchFamily="34" charset="0"/>
              </a:rPr>
              <a:t> in </a:t>
            </a:r>
            <a:r>
              <a:rPr lang="en-US" sz="1800" b="1" smtClean="0">
                <a:latin typeface="Verdana" pitchFamily="34" charset="0"/>
              </a:rPr>
              <a:t>T</a:t>
            </a:r>
            <a:r>
              <a:rPr lang="en-US" sz="1800" smtClean="0">
                <a:latin typeface="Verdana" pitchFamily="34" charset="0"/>
              </a:rPr>
              <a:t> such that the symbol at position </a:t>
            </a:r>
            <a:r>
              <a:rPr lang="en-US" sz="1800" b="1" smtClean="0">
                <a:latin typeface="Verdana" pitchFamily="34" charset="0"/>
              </a:rPr>
              <a:t>p</a:t>
            </a:r>
            <a:r>
              <a:rPr lang="en-US" sz="1800" smtClean="0">
                <a:latin typeface="Verdana" pitchFamily="34" charset="0"/>
              </a:rPr>
              <a:t> is </a:t>
            </a:r>
            <a:r>
              <a:rPr lang="en-US" sz="1800" b="1" smtClean="0">
                <a:latin typeface="Verdana" pitchFamily="34" charset="0"/>
              </a:rPr>
              <a:t>a</a:t>
            </a:r>
          </a:p>
          <a:p>
            <a:pPr lvl="2" eaLnBrk="1" hangingPunct="1">
              <a:buFontTx/>
              <a:buNone/>
            </a:pPr>
            <a:r>
              <a:rPr lang="en-US" sz="1800" smtClean="0">
                <a:latin typeface="Verdana" pitchFamily="34" charset="0"/>
              </a:rPr>
              <a:t>If </a:t>
            </a:r>
            <a:r>
              <a:rPr lang="en-US" sz="1800" b="1" smtClean="0">
                <a:latin typeface="Verdana" pitchFamily="34" charset="0"/>
              </a:rPr>
              <a:t>U</a:t>
            </a:r>
            <a:r>
              <a:rPr lang="en-US" sz="1800" smtClean="0">
                <a:latin typeface="Verdana" pitchFamily="34" charset="0"/>
              </a:rPr>
              <a:t> is not empty and is not in </a:t>
            </a:r>
            <a:r>
              <a:rPr lang="en-US" sz="1800" b="1" smtClean="0">
                <a:latin typeface="Verdana" pitchFamily="34" charset="0"/>
              </a:rPr>
              <a:t>Dstates</a:t>
            </a:r>
            <a:r>
              <a:rPr lang="en-US" sz="1800" smtClean="0">
                <a:latin typeface="Verdana" pitchFamily="34" charset="0"/>
              </a:rPr>
              <a:t> then</a:t>
            </a:r>
          </a:p>
          <a:p>
            <a:pPr lvl="3" eaLnBrk="1" hangingPunct="1">
              <a:buFont typeface="Arial" charset="0"/>
              <a:buNone/>
            </a:pPr>
            <a:r>
              <a:rPr lang="en-US" sz="1800" smtClean="0">
                <a:latin typeface="Verdana" pitchFamily="34" charset="0"/>
              </a:rPr>
              <a:t>Add </a:t>
            </a:r>
            <a:r>
              <a:rPr lang="en-US" sz="1800" b="1" smtClean="0">
                <a:latin typeface="Verdana" pitchFamily="34" charset="0"/>
              </a:rPr>
              <a:t>U</a:t>
            </a:r>
            <a:r>
              <a:rPr lang="en-US" sz="1800" smtClean="0">
                <a:latin typeface="Verdana" pitchFamily="34" charset="0"/>
              </a:rPr>
              <a:t> as an unmarked states to </a:t>
            </a:r>
            <a:r>
              <a:rPr lang="en-US" sz="1800" b="1" smtClean="0">
                <a:latin typeface="Verdana" pitchFamily="34" charset="0"/>
              </a:rPr>
              <a:t>Dstates</a:t>
            </a:r>
          </a:p>
          <a:p>
            <a:pPr lvl="2" eaLnBrk="1" hangingPunct="1">
              <a:buFontTx/>
              <a:buNone/>
            </a:pPr>
            <a:r>
              <a:rPr lang="en-US" sz="1800" b="1" smtClean="0">
                <a:latin typeface="Verdana" pitchFamily="34" charset="0"/>
              </a:rPr>
              <a:t>Dtrans[T,a]=U</a:t>
            </a:r>
          </a:p>
          <a:p>
            <a:pPr lvl="1" eaLnBrk="1" hangingPunct="1">
              <a:buFont typeface="Arial" charset="0"/>
              <a:buNone/>
            </a:pPr>
            <a:r>
              <a:rPr lang="en-US" sz="1800" smtClean="0">
                <a:latin typeface="Verdana" pitchFamily="34" charset="0"/>
              </a:rPr>
              <a:t>End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Verdana" pitchFamily="34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DFA for (a|b)*abb#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</p:txBody>
      </p:sp>
      <p:graphicFrame>
        <p:nvGraphicFramePr>
          <p:cNvPr id="450765" name="Group 205"/>
          <p:cNvGraphicFramePr>
            <a:graphicFrameLocks noGrp="1"/>
          </p:cNvGraphicFramePr>
          <p:nvPr>
            <p:ph sz="quarter" idx="2"/>
          </p:nvPr>
        </p:nvGraphicFramePr>
        <p:xfrm>
          <a:off x="7010400" y="1066800"/>
          <a:ext cx="1981200" cy="2346792"/>
        </p:xfrm>
        <a:graphic>
          <a:graphicData uri="http://schemas.openxmlformats.org/drawingml/2006/table">
            <a:tbl>
              <a:tblPr/>
              <a:tblGrid>
                <a:gridCol w="762000"/>
                <a:gridCol w="1219200"/>
              </a:tblGrid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followpos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{6}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0777" name="Group 217"/>
          <p:cNvGraphicFramePr>
            <a:graphicFrameLocks noGrp="1"/>
          </p:cNvGraphicFramePr>
          <p:nvPr>
            <p:ph sz="quarter" idx="3"/>
          </p:nvPr>
        </p:nvGraphicFramePr>
        <p:xfrm>
          <a:off x="5486400" y="3962400"/>
          <a:ext cx="3505200" cy="2743201"/>
        </p:xfrm>
        <a:graphic>
          <a:graphicData uri="http://schemas.openxmlformats.org/drawingml/2006/table">
            <a:tbl>
              <a:tblPr/>
              <a:tblGrid>
                <a:gridCol w="1828800"/>
                <a:gridCol w="838200"/>
                <a:gridCol w="838200"/>
              </a:tblGrid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Dstates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≡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{1,2,3,4}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≡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20" name="Text Box 177"/>
          <p:cNvSpPr txBox="1">
            <a:spLocks noChangeArrowheads="1"/>
          </p:cNvSpPr>
          <p:nvPr/>
        </p:nvSpPr>
        <p:spPr bwMode="auto">
          <a:xfrm>
            <a:off x="517525" y="4776788"/>
            <a:ext cx="4311650" cy="2563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/>
              <a:t>firstpos{root} = {1,2,3} </a:t>
            </a:r>
            <a:r>
              <a:rPr lang="en-US" sz="1800">
                <a:cs typeface="Arial" charset="0"/>
              </a:rPr>
              <a:t>≡ A  (unmarked)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For the input symbol </a:t>
            </a:r>
            <a:r>
              <a:rPr lang="en-US" sz="1800" b="1"/>
              <a:t>a,</a:t>
            </a:r>
            <a:r>
              <a:rPr lang="en-US" sz="1800"/>
              <a:t> positions are 1, 3</a:t>
            </a:r>
          </a:p>
          <a:p>
            <a:pPr eaLnBrk="1" hangingPunct="1"/>
            <a:r>
              <a:rPr lang="en-US" sz="1800"/>
              <a:t>       </a:t>
            </a:r>
            <a:r>
              <a:rPr lang="en-US" sz="1800">
                <a:sym typeface="Symbol" pitchFamily="18" charset="2"/>
              </a:rPr>
              <a:t> </a:t>
            </a:r>
            <a:r>
              <a:rPr lang="en-US" sz="1800"/>
              <a:t>followpos(1) </a:t>
            </a:r>
            <a:r>
              <a:rPr lang="en-US" sz="1800">
                <a:sym typeface="Symbol" pitchFamily="18" charset="2"/>
              </a:rPr>
              <a:t> followpos{3}</a:t>
            </a:r>
          </a:p>
          <a:p>
            <a:pPr eaLnBrk="1" hangingPunct="1"/>
            <a:r>
              <a:rPr lang="en-US" sz="1800">
                <a:sym typeface="Symbol" pitchFamily="18" charset="2"/>
              </a:rPr>
              <a:t>           ={1,2,3,4} </a:t>
            </a:r>
            <a:r>
              <a:rPr lang="en-US" sz="1800"/>
              <a:t>≡</a:t>
            </a:r>
            <a:r>
              <a:rPr lang="en-US" sz="1800">
                <a:sym typeface="Symbol" pitchFamily="18" charset="2"/>
              </a:rPr>
              <a:t> </a:t>
            </a:r>
            <a:r>
              <a:rPr lang="en-US" sz="1800"/>
              <a:t>B</a:t>
            </a:r>
            <a:endParaRPr lang="en-US" sz="1800">
              <a:sym typeface="Symbol" pitchFamily="18" charset="2"/>
            </a:endParaRPr>
          </a:p>
          <a:p>
            <a:pPr eaLnBrk="1" hangingPunct="1"/>
            <a:r>
              <a:rPr lang="en-US" sz="1800"/>
              <a:t>For the input symbol </a:t>
            </a:r>
            <a:r>
              <a:rPr lang="en-US" sz="1800" b="1"/>
              <a:t>b,</a:t>
            </a:r>
            <a:r>
              <a:rPr lang="en-US" sz="1800"/>
              <a:t> positions are   2</a:t>
            </a:r>
          </a:p>
          <a:p>
            <a:pPr eaLnBrk="1" hangingPunct="1"/>
            <a:r>
              <a:rPr lang="en-US" sz="1800">
                <a:sym typeface="Symbol" pitchFamily="18" charset="2"/>
              </a:rPr>
              <a:t>        </a:t>
            </a:r>
            <a:r>
              <a:rPr lang="en-US" sz="1800"/>
              <a:t>followpos(2)=</a:t>
            </a:r>
            <a:r>
              <a:rPr lang="en-US" sz="1800">
                <a:sym typeface="Symbol" pitchFamily="18" charset="2"/>
              </a:rPr>
              <a:t> {1,2,3,} </a:t>
            </a:r>
            <a:r>
              <a:rPr lang="en-US" sz="1800"/>
              <a:t>≡</a:t>
            </a:r>
            <a:r>
              <a:rPr lang="en-US" sz="1800">
                <a:sym typeface="Symbol" pitchFamily="18" charset="2"/>
              </a:rPr>
              <a:t> </a:t>
            </a:r>
            <a:r>
              <a:rPr lang="en-US" sz="1800"/>
              <a:t>A</a:t>
            </a:r>
            <a:endParaRPr lang="en-US" sz="1800">
              <a:sym typeface="Symbol" pitchFamily="18" charset="2"/>
            </a:endParaRPr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</p:txBody>
      </p:sp>
      <p:grpSp>
        <p:nvGrpSpPr>
          <p:cNvPr id="2" name="Group 218"/>
          <p:cNvGrpSpPr>
            <a:grpSpLocks/>
          </p:cNvGrpSpPr>
          <p:nvPr/>
        </p:nvGrpSpPr>
        <p:grpSpPr bwMode="auto">
          <a:xfrm>
            <a:off x="130175" y="831850"/>
            <a:ext cx="2917825" cy="3968750"/>
            <a:chOff x="82" y="524"/>
            <a:chExt cx="1838" cy="2500"/>
          </a:xfrm>
        </p:grpSpPr>
        <p:sp>
          <p:nvSpPr>
            <p:cNvPr id="36970" name="Text Box 180"/>
            <p:cNvSpPr txBox="1">
              <a:spLocks noChangeArrowheads="1"/>
            </p:cNvSpPr>
            <p:nvPr/>
          </p:nvSpPr>
          <p:spPr bwMode="auto">
            <a:xfrm>
              <a:off x="1318" y="524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6971" name="Text Box 181"/>
            <p:cNvSpPr txBox="1">
              <a:spLocks noChangeArrowheads="1"/>
            </p:cNvSpPr>
            <p:nvPr/>
          </p:nvSpPr>
          <p:spPr bwMode="auto">
            <a:xfrm>
              <a:off x="1061" y="851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6972" name="Text Box 182"/>
            <p:cNvSpPr txBox="1">
              <a:spLocks noChangeArrowheads="1"/>
            </p:cNvSpPr>
            <p:nvPr/>
          </p:nvSpPr>
          <p:spPr bwMode="auto">
            <a:xfrm>
              <a:off x="803" y="1178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6973" name="Text Box 183"/>
            <p:cNvSpPr txBox="1">
              <a:spLocks noChangeArrowheads="1"/>
            </p:cNvSpPr>
            <p:nvPr/>
          </p:nvSpPr>
          <p:spPr bwMode="auto">
            <a:xfrm>
              <a:off x="545" y="1504"/>
              <a:ext cx="16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6974" name="Text Box 184"/>
            <p:cNvSpPr txBox="1">
              <a:spLocks noChangeArrowheads="1"/>
            </p:cNvSpPr>
            <p:nvPr/>
          </p:nvSpPr>
          <p:spPr bwMode="auto">
            <a:xfrm>
              <a:off x="296" y="1849"/>
              <a:ext cx="19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ym typeface="Symbol" pitchFamily="18" charset="2"/>
                </a:rPr>
                <a:t>*</a:t>
              </a:r>
            </a:p>
          </p:txBody>
        </p:sp>
        <p:sp>
          <p:nvSpPr>
            <p:cNvPr id="36975" name="Text Box 186"/>
            <p:cNvSpPr txBox="1">
              <a:spLocks noChangeArrowheads="1"/>
            </p:cNvSpPr>
            <p:nvPr/>
          </p:nvSpPr>
          <p:spPr bwMode="auto">
            <a:xfrm>
              <a:off x="1724" y="843"/>
              <a:ext cx="19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  <a:p>
              <a:pPr eaLnBrk="1" hangingPunct="1"/>
              <a:r>
                <a:rPr lang="en-US" sz="1800" b="1"/>
                <a:t>6</a:t>
              </a:r>
            </a:p>
          </p:txBody>
        </p:sp>
        <p:sp>
          <p:nvSpPr>
            <p:cNvPr id="36976" name="Text Box 187"/>
            <p:cNvSpPr txBox="1">
              <a:spLocks noChangeArrowheads="1"/>
            </p:cNvSpPr>
            <p:nvPr/>
          </p:nvSpPr>
          <p:spPr bwMode="auto">
            <a:xfrm>
              <a:off x="1421" y="1181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5</a:t>
              </a:r>
            </a:p>
          </p:txBody>
        </p:sp>
        <p:sp>
          <p:nvSpPr>
            <p:cNvPr id="36977" name="Text Box 188"/>
            <p:cNvSpPr txBox="1">
              <a:spLocks noChangeArrowheads="1"/>
            </p:cNvSpPr>
            <p:nvPr/>
          </p:nvSpPr>
          <p:spPr bwMode="auto">
            <a:xfrm>
              <a:off x="1150" y="1519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4</a:t>
              </a:r>
            </a:p>
          </p:txBody>
        </p:sp>
        <p:sp>
          <p:nvSpPr>
            <p:cNvPr id="36978" name="Text Box 189"/>
            <p:cNvSpPr txBox="1">
              <a:spLocks noChangeArrowheads="1"/>
            </p:cNvSpPr>
            <p:nvPr/>
          </p:nvSpPr>
          <p:spPr bwMode="auto">
            <a:xfrm>
              <a:off x="878" y="1856"/>
              <a:ext cx="19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  <a:p>
              <a:pPr eaLnBrk="1" hangingPunct="1"/>
              <a:r>
                <a:rPr lang="en-US" sz="1800" b="1"/>
                <a:t>3</a:t>
              </a:r>
            </a:p>
          </p:txBody>
        </p:sp>
        <p:sp>
          <p:nvSpPr>
            <p:cNvPr id="36979" name="Text Box 190"/>
            <p:cNvSpPr txBox="1">
              <a:spLocks noChangeArrowheads="1"/>
            </p:cNvSpPr>
            <p:nvPr/>
          </p:nvSpPr>
          <p:spPr bwMode="auto">
            <a:xfrm>
              <a:off x="607" y="2619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2</a:t>
              </a:r>
            </a:p>
          </p:txBody>
        </p:sp>
        <p:sp>
          <p:nvSpPr>
            <p:cNvPr id="36980" name="Line 191"/>
            <p:cNvSpPr>
              <a:spLocks noChangeShapeType="1"/>
            </p:cNvSpPr>
            <p:nvPr/>
          </p:nvSpPr>
          <p:spPr bwMode="auto">
            <a:xfrm flipH="1">
              <a:off x="1194" y="717"/>
              <a:ext cx="156" cy="17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81" name="Line 192"/>
            <p:cNvSpPr>
              <a:spLocks noChangeShapeType="1"/>
            </p:cNvSpPr>
            <p:nvPr/>
          </p:nvSpPr>
          <p:spPr bwMode="auto">
            <a:xfrm flipH="1">
              <a:off x="944" y="1047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82" name="Line 193"/>
            <p:cNvSpPr>
              <a:spLocks noChangeShapeType="1"/>
            </p:cNvSpPr>
            <p:nvPr/>
          </p:nvSpPr>
          <p:spPr bwMode="auto">
            <a:xfrm flipH="1">
              <a:off x="685" y="1370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83" name="Line 194"/>
            <p:cNvSpPr>
              <a:spLocks noChangeShapeType="1"/>
            </p:cNvSpPr>
            <p:nvPr/>
          </p:nvSpPr>
          <p:spPr bwMode="auto">
            <a:xfrm flipH="1">
              <a:off x="427" y="1693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84" name="Line 195"/>
            <p:cNvSpPr>
              <a:spLocks noChangeShapeType="1"/>
            </p:cNvSpPr>
            <p:nvPr/>
          </p:nvSpPr>
          <p:spPr bwMode="auto">
            <a:xfrm flipH="1">
              <a:off x="177" y="2441"/>
              <a:ext cx="155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85" name="Line 196"/>
            <p:cNvSpPr>
              <a:spLocks noChangeShapeType="1"/>
            </p:cNvSpPr>
            <p:nvPr/>
          </p:nvSpPr>
          <p:spPr bwMode="auto">
            <a:xfrm>
              <a:off x="1517" y="717"/>
              <a:ext cx="200" cy="16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86" name="Line 197"/>
            <p:cNvSpPr>
              <a:spLocks noChangeShapeType="1"/>
            </p:cNvSpPr>
            <p:nvPr/>
          </p:nvSpPr>
          <p:spPr bwMode="auto">
            <a:xfrm>
              <a:off x="1214" y="1028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87" name="Line 198"/>
            <p:cNvSpPr>
              <a:spLocks noChangeShapeType="1"/>
            </p:cNvSpPr>
            <p:nvPr/>
          </p:nvSpPr>
          <p:spPr bwMode="auto">
            <a:xfrm>
              <a:off x="958" y="1355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88" name="Line 199"/>
            <p:cNvSpPr>
              <a:spLocks noChangeShapeType="1"/>
            </p:cNvSpPr>
            <p:nvPr/>
          </p:nvSpPr>
          <p:spPr bwMode="auto">
            <a:xfrm>
              <a:off x="694" y="1672"/>
              <a:ext cx="200" cy="16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89" name="Line 200"/>
            <p:cNvSpPr>
              <a:spLocks noChangeShapeType="1"/>
            </p:cNvSpPr>
            <p:nvPr/>
          </p:nvSpPr>
          <p:spPr bwMode="auto">
            <a:xfrm>
              <a:off x="427" y="2424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90" name="Text Box 201"/>
            <p:cNvSpPr txBox="1">
              <a:spLocks noChangeArrowheads="1"/>
            </p:cNvSpPr>
            <p:nvPr/>
          </p:nvSpPr>
          <p:spPr bwMode="auto">
            <a:xfrm>
              <a:off x="82" y="2619"/>
              <a:ext cx="196" cy="4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  <a:p>
              <a:pPr eaLnBrk="1" hangingPunct="1"/>
              <a:r>
                <a:rPr lang="en-US" sz="1800" b="1"/>
                <a:t>1</a:t>
              </a:r>
            </a:p>
          </p:txBody>
        </p:sp>
        <p:sp>
          <p:nvSpPr>
            <p:cNvPr id="36991" name="Line 202"/>
            <p:cNvSpPr>
              <a:spLocks noChangeShapeType="1"/>
            </p:cNvSpPr>
            <p:nvPr/>
          </p:nvSpPr>
          <p:spPr bwMode="auto">
            <a:xfrm>
              <a:off x="385" y="2036"/>
              <a:ext cx="0" cy="211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92" name="Text Box 203"/>
            <p:cNvSpPr txBox="1">
              <a:spLocks noChangeArrowheads="1"/>
            </p:cNvSpPr>
            <p:nvPr/>
          </p:nvSpPr>
          <p:spPr bwMode="auto">
            <a:xfrm>
              <a:off x="310" y="2291"/>
              <a:ext cx="156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|</a:t>
              </a:r>
            </a:p>
          </p:txBody>
        </p:sp>
      </p:grpSp>
      <p:grpSp>
        <p:nvGrpSpPr>
          <p:cNvPr id="3" name="Group 219"/>
          <p:cNvGrpSpPr>
            <a:grpSpLocks/>
          </p:cNvGrpSpPr>
          <p:nvPr/>
        </p:nvGrpSpPr>
        <p:grpSpPr bwMode="auto">
          <a:xfrm>
            <a:off x="2741613" y="762000"/>
            <a:ext cx="4040187" cy="3857625"/>
            <a:chOff x="624" y="576"/>
            <a:chExt cx="2545" cy="2430"/>
          </a:xfrm>
        </p:grpSpPr>
        <p:sp>
          <p:nvSpPr>
            <p:cNvPr id="36923" name="Text Box 220"/>
            <p:cNvSpPr txBox="1">
              <a:spLocks noChangeArrowheads="1"/>
            </p:cNvSpPr>
            <p:nvPr/>
          </p:nvSpPr>
          <p:spPr bwMode="auto">
            <a:xfrm>
              <a:off x="2052" y="602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6924" name="Text Box 221"/>
            <p:cNvSpPr txBox="1">
              <a:spLocks noChangeArrowheads="1"/>
            </p:cNvSpPr>
            <p:nvPr/>
          </p:nvSpPr>
          <p:spPr bwMode="auto">
            <a:xfrm>
              <a:off x="1795" y="929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6925" name="Text Box 222"/>
            <p:cNvSpPr txBox="1">
              <a:spLocks noChangeArrowheads="1"/>
            </p:cNvSpPr>
            <p:nvPr/>
          </p:nvSpPr>
          <p:spPr bwMode="auto">
            <a:xfrm>
              <a:off x="1537" y="1256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6926" name="Text Box 223"/>
            <p:cNvSpPr txBox="1">
              <a:spLocks noChangeArrowheads="1"/>
            </p:cNvSpPr>
            <p:nvPr/>
          </p:nvSpPr>
          <p:spPr bwMode="auto">
            <a:xfrm>
              <a:off x="1279" y="1582"/>
              <a:ext cx="16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6927" name="Text Box 224"/>
            <p:cNvSpPr txBox="1">
              <a:spLocks noChangeArrowheads="1"/>
            </p:cNvSpPr>
            <p:nvPr/>
          </p:nvSpPr>
          <p:spPr bwMode="auto">
            <a:xfrm>
              <a:off x="1030" y="1927"/>
              <a:ext cx="19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ym typeface="Symbol" pitchFamily="18" charset="2"/>
                </a:rPr>
                <a:t>*</a:t>
              </a:r>
            </a:p>
          </p:txBody>
        </p:sp>
        <p:sp>
          <p:nvSpPr>
            <p:cNvPr id="36928" name="Text Box 225"/>
            <p:cNvSpPr txBox="1">
              <a:spLocks noChangeArrowheads="1"/>
            </p:cNvSpPr>
            <p:nvPr/>
          </p:nvSpPr>
          <p:spPr bwMode="auto">
            <a:xfrm>
              <a:off x="2766" y="118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</p:txBody>
        </p:sp>
        <p:sp>
          <p:nvSpPr>
            <p:cNvPr id="36929" name="Text Box 226"/>
            <p:cNvSpPr txBox="1">
              <a:spLocks noChangeArrowheads="1"/>
            </p:cNvSpPr>
            <p:nvPr/>
          </p:nvSpPr>
          <p:spPr bwMode="auto">
            <a:xfrm>
              <a:off x="2463" y="1520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6930" name="Text Box 227"/>
            <p:cNvSpPr txBox="1">
              <a:spLocks noChangeArrowheads="1"/>
            </p:cNvSpPr>
            <p:nvPr/>
          </p:nvSpPr>
          <p:spPr bwMode="auto">
            <a:xfrm>
              <a:off x="2160" y="1806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6931" name="Text Box 228"/>
            <p:cNvSpPr txBox="1">
              <a:spLocks noChangeArrowheads="1"/>
            </p:cNvSpPr>
            <p:nvPr/>
          </p:nvSpPr>
          <p:spPr bwMode="auto">
            <a:xfrm>
              <a:off x="1916" y="214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36932" name="Text Box 229"/>
            <p:cNvSpPr txBox="1">
              <a:spLocks noChangeArrowheads="1"/>
            </p:cNvSpPr>
            <p:nvPr/>
          </p:nvSpPr>
          <p:spPr bwMode="auto">
            <a:xfrm>
              <a:off x="1341" y="2697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6933" name="Line 230"/>
            <p:cNvSpPr>
              <a:spLocks noChangeShapeType="1"/>
            </p:cNvSpPr>
            <p:nvPr/>
          </p:nvSpPr>
          <p:spPr bwMode="auto">
            <a:xfrm flipH="1">
              <a:off x="1928" y="795"/>
              <a:ext cx="156" cy="17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34" name="Line 231"/>
            <p:cNvSpPr>
              <a:spLocks noChangeShapeType="1"/>
            </p:cNvSpPr>
            <p:nvPr/>
          </p:nvSpPr>
          <p:spPr bwMode="auto">
            <a:xfrm flipH="1">
              <a:off x="1678" y="1125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35" name="Line 232"/>
            <p:cNvSpPr>
              <a:spLocks noChangeShapeType="1"/>
            </p:cNvSpPr>
            <p:nvPr/>
          </p:nvSpPr>
          <p:spPr bwMode="auto">
            <a:xfrm flipH="1">
              <a:off x="1419" y="1448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36" name="Line 233"/>
            <p:cNvSpPr>
              <a:spLocks noChangeShapeType="1"/>
            </p:cNvSpPr>
            <p:nvPr/>
          </p:nvSpPr>
          <p:spPr bwMode="auto">
            <a:xfrm flipH="1">
              <a:off x="1161" y="1771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37" name="Line 234"/>
            <p:cNvSpPr>
              <a:spLocks noChangeShapeType="1"/>
            </p:cNvSpPr>
            <p:nvPr/>
          </p:nvSpPr>
          <p:spPr bwMode="auto">
            <a:xfrm flipH="1">
              <a:off x="911" y="2519"/>
              <a:ext cx="155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38" name="Line 235"/>
            <p:cNvSpPr>
              <a:spLocks noChangeShapeType="1"/>
            </p:cNvSpPr>
            <p:nvPr/>
          </p:nvSpPr>
          <p:spPr bwMode="auto">
            <a:xfrm>
              <a:off x="2251" y="795"/>
              <a:ext cx="437" cy="36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39" name="Line 236"/>
            <p:cNvSpPr>
              <a:spLocks noChangeShapeType="1"/>
            </p:cNvSpPr>
            <p:nvPr/>
          </p:nvSpPr>
          <p:spPr bwMode="auto">
            <a:xfrm>
              <a:off x="1948" y="1106"/>
              <a:ext cx="500" cy="42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40" name="Line 237"/>
            <p:cNvSpPr>
              <a:spLocks noChangeShapeType="1"/>
            </p:cNvSpPr>
            <p:nvPr/>
          </p:nvSpPr>
          <p:spPr bwMode="auto">
            <a:xfrm>
              <a:off x="1692" y="1433"/>
              <a:ext cx="468" cy="39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41" name="Line 238"/>
            <p:cNvSpPr>
              <a:spLocks noChangeShapeType="1"/>
            </p:cNvSpPr>
            <p:nvPr/>
          </p:nvSpPr>
          <p:spPr bwMode="auto">
            <a:xfrm>
              <a:off x="1428" y="1750"/>
              <a:ext cx="492" cy="41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42" name="Line 239"/>
            <p:cNvSpPr>
              <a:spLocks noChangeShapeType="1"/>
            </p:cNvSpPr>
            <p:nvPr/>
          </p:nvSpPr>
          <p:spPr bwMode="auto">
            <a:xfrm>
              <a:off x="1161" y="2502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43" name="Text Box 240"/>
            <p:cNvSpPr txBox="1">
              <a:spLocks noChangeArrowheads="1"/>
            </p:cNvSpPr>
            <p:nvPr/>
          </p:nvSpPr>
          <p:spPr bwMode="auto">
            <a:xfrm>
              <a:off x="816" y="2697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36944" name="Line 241"/>
            <p:cNvSpPr>
              <a:spLocks noChangeShapeType="1"/>
            </p:cNvSpPr>
            <p:nvPr/>
          </p:nvSpPr>
          <p:spPr bwMode="auto">
            <a:xfrm>
              <a:off x="1119" y="2114"/>
              <a:ext cx="0" cy="211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45" name="Text Box 242"/>
            <p:cNvSpPr txBox="1">
              <a:spLocks noChangeArrowheads="1"/>
            </p:cNvSpPr>
            <p:nvPr/>
          </p:nvSpPr>
          <p:spPr bwMode="auto">
            <a:xfrm>
              <a:off x="1044" y="2369"/>
              <a:ext cx="156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|</a:t>
              </a:r>
            </a:p>
          </p:txBody>
        </p:sp>
        <p:sp>
          <p:nvSpPr>
            <p:cNvPr id="36946" name="Text Box 243"/>
            <p:cNvSpPr txBox="1">
              <a:spLocks noChangeArrowheads="1"/>
            </p:cNvSpPr>
            <p:nvPr/>
          </p:nvSpPr>
          <p:spPr bwMode="auto">
            <a:xfrm>
              <a:off x="624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{1}</a:t>
              </a:r>
            </a:p>
          </p:txBody>
        </p:sp>
        <p:sp>
          <p:nvSpPr>
            <p:cNvPr id="36947" name="Text Box 244"/>
            <p:cNvSpPr txBox="1">
              <a:spLocks noChangeArrowheads="1"/>
            </p:cNvSpPr>
            <p:nvPr/>
          </p:nvSpPr>
          <p:spPr bwMode="auto">
            <a:xfrm>
              <a:off x="1180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{2}</a:t>
              </a:r>
            </a:p>
          </p:txBody>
        </p:sp>
        <p:sp>
          <p:nvSpPr>
            <p:cNvPr id="36948" name="Text Box 245"/>
            <p:cNvSpPr txBox="1">
              <a:spLocks noChangeArrowheads="1"/>
            </p:cNvSpPr>
            <p:nvPr/>
          </p:nvSpPr>
          <p:spPr bwMode="auto">
            <a:xfrm>
              <a:off x="1440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{2}</a:t>
              </a:r>
            </a:p>
          </p:txBody>
        </p:sp>
        <p:sp>
          <p:nvSpPr>
            <p:cNvPr id="36949" name="Text Box 246"/>
            <p:cNvSpPr txBox="1">
              <a:spLocks noChangeArrowheads="1"/>
            </p:cNvSpPr>
            <p:nvPr/>
          </p:nvSpPr>
          <p:spPr bwMode="auto">
            <a:xfrm>
              <a:off x="903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{1}</a:t>
              </a:r>
            </a:p>
          </p:txBody>
        </p:sp>
        <p:sp>
          <p:nvSpPr>
            <p:cNvPr id="36950" name="Text Box 247"/>
            <p:cNvSpPr txBox="1">
              <a:spLocks noChangeArrowheads="1"/>
            </p:cNvSpPr>
            <p:nvPr/>
          </p:nvSpPr>
          <p:spPr bwMode="auto">
            <a:xfrm>
              <a:off x="624" y="238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36951" name="Text Box 248"/>
            <p:cNvSpPr txBox="1">
              <a:spLocks noChangeArrowheads="1"/>
            </p:cNvSpPr>
            <p:nvPr/>
          </p:nvSpPr>
          <p:spPr bwMode="auto">
            <a:xfrm>
              <a:off x="1200" y="236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36952" name="Text Box 249"/>
            <p:cNvSpPr txBox="1">
              <a:spLocks noChangeArrowheads="1"/>
            </p:cNvSpPr>
            <p:nvPr/>
          </p:nvSpPr>
          <p:spPr bwMode="auto">
            <a:xfrm>
              <a:off x="696" y="192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36953" name="Text Box 250"/>
            <p:cNvSpPr txBox="1">
              <a:spLocks noChangeArrowheads="1"/>
            </p:cNvSpPr>
            <p:nvPr/>
          </p:nvSpPr>
          <p:spPr bwMode="auto">
            <a:xfrm>
              <a:off x="1145" y="1930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36954" name="Text Box 251"/>
            <p:cNvSpPr txBox="1">
              <a:spLocks noChangeArrowheads="1"/>
            </p:cNvSpPr>
            <p:nvPr/>
          </p:nvSpPr>
          <p:spPr bwMode="auto">
            <a:xfrm>
              <a:off x="768" y="1566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6955" name="Text Box 252"/>
            <p:cNvSpPr txBox="1">
              <a:spLocks noChangeArrowheads="1"/>
            </p:cNvSpPr>
            <p:nvPr/>
          </p:nvSpPr>
          <p:spPr bwMode="auto">
            <a:xfrm>
              <a:off x="1441" y="157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36956" name="Text Box 253"/>
            <p:cNvSpPr txBox="1">
              <a:spLocks noChangeArrowheads="1"/>
            </p:cNvSpPr>
            <p:nvPr/>
          </p:nvSpPr>
          <p:spPr bwMode="auto">
            <a:xfrm>
              <a:off x="978" y="1239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6957" name="Text Box 254"/>
            <p:cNvSpPr txBox="1">
              <a:spLocks noChangeArrowheads="1"/>
            </p:cNvSpPr>
            <p:nvPr/>
          </p:nvSpPr>
          <p:spPr bwMode="auto">
            <a:xfrm>
              <a:off x="1651" y="1247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36958" name="Text Box 255"/>
            <p:cNvSpPr txBox="1">
              <a:spLocks noChangeArrowheads="1"/>
            </p:cNvSpPr>
            <p:nvPr/>
          </p:nvSpPr>
          <p:spPr bwMode="auto">
            <a:xfrm>
              <a:off x="1248" y="912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6959" name="Text Box 256"/>
            <p:cNvSpPr txBox="1">
              <a:spLocks noChangeArrowheads="1"/>
            </p:cNvSpPr>
            <p:nvPr/>
          </p:nvSpPr>
          <p:spPr bwMode="auto">
            <a:xfrm>
              <a:off x="1921" y="920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36960" name="Text Box 257"/>
            <p:cNvSpPr txBox="1">
              <a:spLocks noChangeArrowheads="1"/>
            </p:cNvSpPr>
            <p:nvPr/>
          </p:nvSpPr>
          <p:spPr bwMode="auto">
            <a:xfrm>
              <a:off x="1554" y="576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6961" name="Text Box 258"/>
            <p:cNvSpPr txBox="1">
              <a:spLocks noChangeArrowheads="1"/>
            </p:cNvSpPr>
            <p:nvPr/>
          </p:nvSpPr>
          <p:spPr bwMode="auto">
            <a:xfrm>
              <a:off x="2227" y="58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  <p:sp>
          <p:nvSpPr>
            <p:cNvPr id="36962" name="Text Box 259"/>
            <p:cNvSpPr txBox="1">
              <a:spLocks noChangeArrowheads="1"/>
            </p:cNvSpPr>
            <p:nvPr/>
          </p:nvSpPr>
          <p:spPr bwMode="auto">
            <a:xfrm>
              <a:off x="1729" y="226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{3}</a:t>
              </a:r>
            </a:p>
          </p:txBody>
        </p:sp>
        <p:sp>
          <p:nvSpPr>
            <p:cNvPr id="36963" name="Text Box 260"/>
            <p:cNvSpPr txBox="1">
              <a:spLocks noChangeArrowheads="1"/>
            </p:cNvSpPr>
            <p:nvPr/>
          </p:nvSpPr>
          <p:spPr bwMode="auto">
            <a:xfrm>
              <a:off x="2065" y="226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36964" name="Text Box 261"/>
            <p:cNvSpPr txBox="1">
              <a:spLocks noChangeArrowheads="1"/>
            </p:cNvSpPr>
            <p:nvPr/>
          </p:nvSpPr>
          <p:spPr bwMode="auto">
            <a:xfrm>
              <a:off x="1968" y="19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{4}</a:t>
              </a:r>
            </a:p>
          </p:txBody>
        </p:sp>
        <p:sp>
          <p:nvSpPr>
            <p:cNvPr id="36965" name="Text Box 262"/>
            <p:cNvSpPr txBox="1">
              <a:spLocks noChangeArrowheads="1"/>
            </p:cNvSpPr>
            <p:nvPr/>
          </p:nvSpPr>
          <p:spPr bwMode="auto">
            <a:xfrm>
              <a:off x="2304" y="19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36966" name="Text Box 263"/>
            <p:cNvSpPr txBox="1">
              <a:spLocks noChangeArrowheads="1"/>
            </p:cNvSpPr>
            <p:nvPr/>
          </p:nvSpPr>
          <p:spPr bwMode="auto">
            <a:xfrm>
              <a:off x="2257" y="15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{5}</a:t>
              </a:r>
            </a:p>
          </p:txBody>
        </p:sp>
        <p:sp>
          <p:nvSpPr>
            <p:cNvPr id="36967" name="Text Box 264"/>
            <p:cNvSpPr txBox="1">
              <a:spLocks noChangeArrowheads="1"/>
            </p:cNvSpPr>
            <p:nvPr/>
          </p:nvSpPr>
          <p:spPr bwMode="auto">
            <a:xfrm>
              <a:off x="2593" y="15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36968" name="Text Box 265"/>
            <p:cNvSpPr txBox="1">
              <a:spLocks noChangeArrowheads="1"/>
            </p:cNvSpPr>
            <p:nvPr/>
          </p:nvSpPr>
          <p:spPr bwMode="auto">
            <a:xfrm>
              <a:off x="2544" y="129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{6}</a:t>
              </a:r>
            </a:p>
          </p:txBody>
        </p:sp>
        <p:sp>
          <p:nvSpPr>
            <p:cNvPr id="36969" name="Text Box 266"/>
            <p:cNvSpPr txBox="1">
              <a:spLocks noChangeArrowheads="1"/>
            </p:cNvSpPr>
            <p:nvPr/>
          </p:nvSpPr>
          <p:spPr bwMode="auto">
            <a:xfrm>
              <a:off x="2882" y="128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DFA for (a|b)*abb#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</p:txBody>
      </p:sp>
      <p:graphicFrame>
        <p:nvGraphicFramePr>
          <p:cNvPr id="453636" name="Group 4"/>
          <p:cNvGraphicFramePr>
            <a:graphicFrameLocks noGrp="1"/>
          </p:cNvGraphicFramePr>
          <p:nvPr>
            <p:ph sz="quarter" idx="2"/>
          </p:nvPr>
        </p:nvGraphicFramePr>
        <p:xfrm>
          <a:off x="7010400" y="1066800"/>
          <a:ext cx="1981200" cy="2346792"/>
        </p:xfrm>
        <a:graphic>
          <a:graphicData uri="http://schemas.openxmlformats.org/drawingml/2006/table">
            <a:tbl>
              <a:tblPr/>
              <a:tblGrid>
                <a:gridCol w="762000"/>
                <a:gridCol w="1219200"/>
              </a:tblGrid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followpos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{6}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3764" name="Group 132"/>
          <p:cNvGraphicFramePr>
            <a:graphicFrameLocks noGrp="1"/>
          </p:cNvGraphicFramePr>
          <p:nvPr>
            <p:ph sz="quarter" idx="3"/>
          </p:nvPr>
        </p:nvGraphicFramePr>
        <p:xfrm>
          <a:off x="5486400" y="3962400"/>
          <a:ext cx="3505200" cy="2743201"/>
        </p:xfrm>
        <a:graphic>
          <a:graphicData uri="http://schemas.openxmlformats.org/drawingml/2006/table">
            <a:tbl>
              <a:tblPr/>
              <a:tblGrid>
                <a:gridCol w="1828800"/>
                <a:gridCol w="838200"/>
                <a:gridCol w="838200"/>
              </a:tblGrid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Dstates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≡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{1,2,3,4}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≡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{1,2,3,5}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≡ C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44" name="Text Box 105"/>
          <p:cNvSpPr txBox="1">
            <a:spLocks noChangeArrowheads="1"/>
          </p:cNvSpPr>
          <p:nvPr/>
        </p:nvSpPr>
        <p:spPr bwMode="auto">
          <a:xfrm>
            <a:off x="517525" y="4724400"/>
            <a:ext cx="4227513" cy="2679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700"/>
              <a:t>{1,2,3,4} </a:t>
            </a:r>
            <a:r>
              <a:rPr lang="en-US" sz="1700">
                <a:cs typeface="Arial" charset="0"/>
              </a:rPr>
              <a:t>≡ B (unmarked)</a:t>
            </a:r>
          </a:p>
          <a:p>
            <a:pPr eaLnBrk="1" hangingPunct="1"/>
            <a:endParaRPr lang="en-US" sz="1700"/>
          </a:p>
          <a:p>
            <a:pPr eaLnBrk="1" hangingPunct="1"/>
            <a:r>
              <a:rPr lang="en-US" sz="1700"/>
              <a:t>For the input symbol </a:t>
            </a:r>
            <a:r>
              <a:rPr lang="en-US" sz="1700" b="1"/>
              <a:t>a,</a:t>
            </a:r>
            <a:r>
              <a:rPr lang="en-US" sz="1700"/>
              <a:t> positions are 1, 3</a:t>
            </a:r>
          </a:p>
          <a:p>
            <a:pPr eaLnBrk="1" hangingPunct="1"/>
            <a:r>
              <a:rPr lang="en-US" sz="1700"/>
              <a:t>       </a:t>
            </a:r>
            <a:r>
              <a:rPr lang="en-US" sz="1700">
                <a:sym typeface="Symbol" pitchFamily="18" charset="2"/>
              </a:rPr>
              <a:t> </a:t>
            </a:r>
            <a:r>
              <a:rPr lang="en-US" sz="1700"/>
              <a:t>followpos(1) </a:t>
            </a:r>
            <a:r>
              <a:rPr lang="en-US" sz="1700">
                <a:sym typeface="Symbol" pitchFamily="18" charset="2"/>
              </a:rPr>
              <a:t> followpos{3}</a:t>
            </a:r>
          </a:p>
          <a:p>
            <a:pPr eaLnBrk="1" hangingPunct="1"/>
            <a:r>
              <a:rPr lang="en-US" sz="1700">
                <a:sym typeface="Symbol" pitchFamily="18" charset="2"/>
              </a:rPr>
              <a:t>           ={1,2,3,4} </a:t>
            </a:r>
            <a:r>
              <a:rPr lang="en-US" sz="1700"/>
              <a:t>≡</a:t>
            </a:r>
            <a:r>
              <a:rPr lang="en-US" sz="1700">
                <a:sym typeface="Symbol" pitchFamily="18" charset="2"/>
              </a:rPr>
              <a:t> </a:t>
            </a:r>
            <a:r>
              <a:rPr lang="en-US" sz="1700"/>
              <a:t>B</a:t>
            </a:r>
            <a:endParaRPr lang="en-US" sz="1700">
              <a:sym typeface="Symbol" pitchFamily="18" charset="2"/>
            </a:endParaRPr>
          </a:p>
          <a:p>
            <a:pPr eaLnBrk="1" hangingPunct="1"/>
            <a:r>
              <a:rPr lang="en-US" sz="1700"/>
              <a:t>For the input symbol </a:t>
            </a:r>
            <a:r>
              <a:rPr lang="en-US" sz="1700" b="1"/>
              <a:t>b,</a:t>
            </a:r>
            <a:r>
              <a:rPr lang="en-US" sz="1700"/>
              <a:t> positions are   2, 4</a:t>
            </a:r>
          </a:p>
          <a:p>
            <a:pPr eaLnBrk="1" hangingPunct="1"/>
            <a:r>
              <a:rPr lang="en-US" sz="1700">
                <a:sym typeface="Symbol" pitchFamily="18" charset="2"/>
              </a:rPr>
              <a:t>        </a:t>
            </a:r>
            <a:r>
              <a:rPr lang="en-US" sz="1700"/>
              <a:t>followpos(2) </a:t>
            </a:r>
            <a:r>
              <a:rPr lang="en-US" sz="1700">
                <a:sym typeface="Symbol" pitchFamily="18" charset="2"/>
              </a:rPr>
              <a:t> followpos{4}</a:t>
            </a:r>
          </a:p>
          <a:p>
            <a:pPr eaLnBrk="1" hangingPunct="1"/>
            <a:r>
              <a:rPr lang="en-US" sz="1700">
                <a:sym typeface="Symbol" pitchFamily="18" charset="2"/>
              </a:rPr>
              <a:t>           = {1,2,3,5} </a:t>
            </a:r>
            <a:r>
              <a:rPr lang="en-US" sz="1700"/>
              <a:t>≡</a:t>
            </a:r>
            <a:r>
              <a:rPr lang="en-US" sz="1700">
                <a:sym typeface="Symbol" pitchFamily="18" charset="2"/>
              </a:rPr>
              <a:t> </a:t>
            </a:r>
            <a:r>
              <a:rPr lang="en-US" sz="1700"/>
              <a:t>C</a:t>
            </a:r>
            <a:endParaRPr lang="en-US" sz="1700">
              <a:sym typeface="Symbol" pitchFamily="18" charset="2"/>
            </a:endParaRPr>
          </a:p>
          <a:p>
            <a:pPr eaLnBrk="1" hangingPunct="1"/>
            <a:endParaRPr lang="en-US" sz="1700"/>
          </a:p>
          <a:p>
            <a:pPr eaLnBrk="1" hangingPunct="1"/>
            <a:endParaRPr lang="en-US" sz="1700"/>
          </a:p>
        </p:txBody>
      </p:sp>
      <p:grpSp>
        <p:nvGrpSpPr>
          <p:cNvPr id="2" name="Group 133"/>
          <p:cNvGrpSpPr>
            <a:grpSpLocks/>
          </p:cNvGrpSpPr>
          <p:nvPr/>
        </p:nvGrpSpPr>
        <p:grpSpPr bwMode="auto">
          <a:xfrm>
            <a:off x="130175" y="831850"/>
            <a:ext cx="2917825" cy="3968750"/>
            <a:chOff x="82" y="524"/>
            <a:chExt cx="1838" cy="2500"/>
          </a:xfrm>
        </p:grpSpPr>
        <p:sp>
          <p:nvSpPr>
            <p:cNvPr id="37994" name="Text Box 134"/>
            <p:cNvSpPr txBox="1">
              <a:spLocks noChangeArrowheads="1"/>
            </p:cNvSpPr>
            <p:nvPr/>
          </p:nvSpPr>
          <p:spPr bwMode="auto">
            <a:xfrm>
              <a:off x="1318" y="524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7995" name="Text Box 135"/>
            <p:cNvSpPr txBox="1">
              <a:spLocks noChangeArrowheads="1"/>
            </p:cNvSpPr>
            <p:nvPr/>
          </p:nvSpPr>
          <p:spPr bwMode="auto">
            <a:xfrm>
              <a:off x="1061" y="851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7996" name="Text Box 136"/>
            <p:cNvSpPr txBox="1">
              <a:spLocks noChangeArrowheads="1"/>
            </p:cNvSpPr>
            <p:nvPr/>
          </p:nvSpPr>
          <p:spPr bwMode="auto">
            <a:xfrm>
              <a:off x="803" y="1178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7997" name="Text Box 137"/>
            <p:cNvSpPr txBox="1">
              <a:spLocks noChangeArrowheads="1"/>
            </p:cNvSpPr>
            <p:nvPr/>
          </p:nvSpPr>
          <p:spPr bwMode="auto">
            <a:xfrm>
              <a:off x="545" y="1504"/>
              <a:ext cx="16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7998" name="Text Box 138"/>
            <p:cNvSpPr txBox="1">
              <a:spLocks noChangeArrowheads="1"/>
            </p:cNvSpPr>
            <p:nvPr/>
          </p:nvSpPr>
          <p:spPr bwMode="auto">
            <a:xfrm>
              <a:off x="296" y="1849"/>
              <a:ext cx="19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ym typeface="Symbol" pitchFamily="18" charset="2"/>
                </a:rPr>
                <a:t>*</a:t>
              </a:r>
            </a:p>
          </p:txBody>
        </p:sp>
        <p:sp>
          <p:nvSpPr>
            <p:cNvPr id="37999" name="Text Box 139"/>
            <p:cNvSpPr txBox="1">
              <a:spLocks noChangeArrowheads="1"/>
            </p:cNvSpPr>
            <p:nvPr/>
          </p:nvSpPr>
          <p:spPr bwMode="auto">
            <a:xfrm>
              <a:off x="1724" y="843"/>
              <a:ext cx="19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  <a:p>
              <a:pPr eaLnBrk="1" hangingPunct="1"/>
              <a:r>
                <a:rPr lang="en-US" sz="1800" b="1"/>
                <a:t>6</a:t>
              </a:r>
            </a:p>
          </p:txBody>
        </p:sp>
        <p:sp>
          <p:nvSpPr>
            <p:cNvPr id="38000" name="Text Box 140"/>
            <p:cNvSpPr txBox="1">
              <a:spLocks noChangeArrowheads="1"/>
            </p:cNvSpPr>
            <p:nvPr/>
          </p:nvSpPr>
          <p:spPr bwMode="auto">
            <a:xfrm>
              <a:off x="1421" y="1181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5</a:t>
              </a:r>
            </a:p>
          </p:txBody>
        </p:sp>
        <p:sp>
          <p:nvSpPr>
            <p:cNvPr id="38001" name="Text Box 141"/>
            <p:cNvSpPr txBox="1">
              <a:spLocks noChangeArrowheads="1"/>
            </p:cNvSpPr>
            <p:nvPr/>
          </p:nvSpPr>
          <p:spPr bwMode="auto">
            <a:xfrm>
              <a:off x="1150" y="1519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4</a:t>
              </a:r>
            </a:p>
          </p:txBody>
        </p:sp>
        <p:sp>
          <p:nvSpPr>
            <p:cNvPr id="38002" name="Text Box 142"/>
            <p:cNvSpPr txBox="1">
              <a:spLocks noChangeArrowheads="1"/>
            </p:cNvSpPr>
            <p:nvPr/>
          </p:nvSpPr>
          <p:spPr bwMode="auto">
            <a:xfrm>
              <a:off x="878" y="1856"/>
              <a:ext cx="19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  <a:p>
              <a:pPr eaLnBrk="1" hangingPunct="1"/>
              <a:r>
                <a:rPr lang="en-US" sz="1800" b="1"/>
                <a:t>3</a:t>
              </a:r>
            </a:p>
          </p:txBody>
        </p:sp>
        <p:sp>
          <p:nvSpPr>
            <p:cNvPr id="38003" name="Text Box 143"/>
            <p:cNvSpPr txBox="1">
              <a:spLocks noChangeArrowheads="1"/>
            </p:cNvSpPr>
            <p:nvPr/>
          </p:nvSpPr>
          <p:spPr bwMode="auto">
            <a:xfrm>
              <a:off x="607" y="2619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2</a:t>
              </a:r>
            </a:p>
          </p:txBody>
        </p:sp>
        <p:sp>
          <p:nvSpPr>
            <p:cNvPr id="38004" name="Line 144"/>
            <p:cNvSpPr>
              <a:spLocks noChangeShapeType="1"/>
            </p:cNvSpPr>
            <p:nvPr/>
          </p:nvSpPr>
          <p:spPr bwMode="auto">
            <a:xfrm flipH="1">
              <a:off x="1194" y="717"/>
              <a:ext cx="156" cy="17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005" name="Line 145"/>
            <p:cNvSpPr>
              <a:spLocks noChangeShapeType="1"/>
            </p:cNvSpPr>
            <p:nvPr/>
          </p:nvSpPr>
          <p:spPr bwMode="auto">
            <a:xfrm flipH="1">
              <a:off x="944" y="1047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006" name="Line 146"/>
            <p:cNvSpPr>
              <a:spLocks noChangeShapeType="1"/>
            </p:cNvSpPr>
            <p:nvPr/>
          </p:nvSpPr>
          <p:spPr bwMode="auto">
            <a:xfrm flipH="1">
              <a:off x="685" y="1370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007" name="Line 147"/>
            <p:cNvSpPr>
              <a:spLocks noChangeShapeType="1"/>
            </p:cNvSpPr>
            <p:nvPr/>
          </p:nvSpPr>
          <p:spPr bwMode="auto">
            <a:xfrm flipH="1">
              <a:off x="427" y="1693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008" name="Line 148"/>
            <p:cNvSpPr>
              <a:spLocks noChangeShapeType="1"/>
            </p:cNvSpPr>
            <p:nvPr/>
          </p:nvSpPr>
          <p:spPr bwMode="auto">
            <a:xfrm flipH="1">
              <a:off x="177" y="2441"/>
              <a:ext cx="155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009" name="Line 149"/>
            <p:cNvSpPr>
              <a:spLocks noChangeShapeType="1"/>
            </p:cNvSpPr>
            <p:nvPr/>
          </p:nvSpPr>
          <p:spPr bwMode="auto">
            <a:xfrm>
              <a:off x="1517" y="717"/>
              <a:ext cx="200" cy="16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010" name="Line 150"/>
            <p:cNvSpPr>
              <a:spLocks noChangeShapeType="1"/>
            </p:cNvSpPr>
            <p:nvPr/>
          </p:nvSpPr>
          <p:spPr bwMode="auto">
            <a:xfrm>
              <a:off x="1214" y="1028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011" name="Line 151"/>
            <p:cNvSpPr>
              <a:spLocks noChangeShapeType="1"/>
            </p:cNvSpPr>
            <p:nvPr/>
          </p:nvSpPr>
          <p:spPr bwMode="auto">
            <a:xfrm>
              <a:off x="958" y="1355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012" name="Line 152"/>
            <p:cNvSpPr>
              <a:spLocks noChangeShapeType="1"/>
            </p:cNvSpPr>
            <p:nvPr/>
          </p:nvSpPr>
          <p:spPr bwMode="auto">
            <a:xfrm>
              <a:off x="694" y="1672"/>
              <a:ext cx="200" cy="16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013" name="Line 153"/>
            <p:cNvSpPr>
              <a:spLocks noChangeShapeType="1"/>
            </p:cNvSpPr>
            <p:nvPr/>
          </p:nvSpPr>
          <p:spPr bwMode="auto">
            <a:xfrm>
              <a:off x="427" y="2424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014" name="Text Box 154"/>
            <p:cNvSpPr txBox="1">
              <a:spLocks noChangeArrowheads="1"/>
            </p:cNvSpPr>
            <p:nvPr/>
          </p:nvSpPr>
          <p:spPr bwMode="auto">
            <a:xfrm>
              <a:off x="82" y="2619"/>
              <a:ext cx="196" cy="4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  <a:p>
              <a:pPr eaLnBrk="1" hangingPunct="1"/>
              <a:r>
                <a:rPr lang="en-US" sz="1800" b="1"/>
                <a:t>1</a:t>
              </a:r>
            </a:p>
          </p:txBody>
        </p:sp>
        <p:sp>
          <p:nvSpPr>
            <p:cNvPr id="38015" name="Line 155"/>
            <p:cNvSpPr>
              <a:spLocks noChangeShapeType="1"/>
            </p:cNvSpPr>
            <p:nvPr/>
          </p:nvSpPr>
          <p:spPr bwMode="auto">
            <a:xfrm>
              <a:off x="385" y="2036"/>
              <a:ext cx="0" cy="211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016" name="Text Box 156"/>
            <p:cNvSpPr txBox="1">
              <a:spLocks noChangeArrowheads="1"/>
            </p:cNvSpPr>
            <p:nvPr/>
          </p:nvSpPr>
          <p:spPr bwMode="auto">
            <a:xfrm>
              <a:off x="310" y="2291"/>
              <a:ext cx="156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|</a:t>
              </a:r>
            </a:p>
          </p:txBody>
        </p:sp>
      </p:grpSp>
      <p:grpSp>
        <p:nvGrpSpPr>
          <p:cNvPr id="3" name="Group 157"/>
          <p:cNvGrpSpPr>
            <a:grpSpLocks/>
          </p:cNvGrpSpPr>
          <p:nvPr/>
        </p:nvGrpSpPr>
        <p:grpSpPr bwMode="auto">
          <a:xfrm>
            <a:off x="2741613" y="762000"/>
            <a:ext cx="4040187" cy="3857625"/>
            <a:chOff x="624" y="576"/>
            <a:chExt cx="2545" cy="2430"/>
          </a:xfrm>
        </p:grpSpPr>
        <p:sp>
          <p:nvSpPr>
            <p:cNvPr id="37947" name="Text Box 158"/>
            <p:cNvSpPr txBox="1">
              <a:spLocks noChangeArrowheads="1"/>
            </p:cNvSpPr>
            <p:nvPr/>
          </p:nvSpPr>
          <p:spPr bwMode="auto">
            <a:xfrm>
              <a:off x="2052" y="602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7948" name="Text Box 159"/>
            <p:cNvSpPr txBox="1">
              <a:spLocks noChangeArrowheads="1"/>
            </p:cNvSpPr>
            <p:nvPr/>
          </p:nvSpPr>
          <p:spPr bwMode="auto">
            <a:xfrm>
              <a:off x="1795" y="929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7949" name="Text Box 160"/>
            <p:cNvSpPr txBox="1">
              <a:spLocks noChangeArrowheads="1"/>
            </p:cNvSpPr>
            <p:nvPr/>
          </p:nvSpPr>
          <p:spPr bwMode="auto">
            <a:xfrm>
              <a:off x="1537" y="1256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7950" name="Text Box 161"/>
            <p:cNvSpPr txBox="1">
              <a:spLocks noChangeArrowheads="1"/>
            </p:cNvSpPr>
            <p:nvPr/>
          </p:nvSpPr>
          <p:spPr bwMode="auto">
            <a:xfrm>
              <a:off x="1279" y="1582"/>
              <a:ext cx="16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7951" name="Text Box 162"/>
            <p:cNvSpPr txBox="1">
              <a:spLocks noChangeArrowheads="1"/>
            </p:cNvSpPr>
            <p:nvPr/>
          </p:nvSpPr>
          <p:spPr bwMode="auto">
            <a:xfrm>
              <a:off x="1030" y="1927"/>
              <a:ext cx="19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ym typeface="Symbol" pitchFamily="18" charset="2"/>
                </a:rPr>
                <a:t>*</a:t>
              </a:r>
            </a:p>
          </p:txBody>
        </p:sp>
        <p:sp>
          <p:nvSpPr>
            <p:cNvPr id="37952" name="Text Box 163"/>
            <p:cNvSpPr txBox="1">
              <a:spLocks noChangeArrowheads="1"/>
            </p:cNvSpPr>
            <p:nvPr/>
          </p:nvSpPr>
          <p:spPr bwMode="auto">
            <a:xfrm>
              <a:off x="2766" y="118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</p:txBody>
        </p:sp>
        <p:sp>
          <p:nvSpPr>
            <p:cNvPr id="37953" name="Text Box 164"/>
            <p:cNvSpPr txBox="1">
              <a:spLocks noChangeArrowheads="1"/>
            </p:cNvSpPr>
            <p:nvPr/>
          </p:nvSpPr>
          <p:spPr bwMode="auto">
            <a:xfrm>
              <a:off x="2463" y="1520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7954" name="Text Box 165"/>
            <p:cNvSpPr txBox="1">
              <a:spLocks noChangeArrowheads="1"/>
            </p:cNvSpPr>
            <p:nvPr/>
          </p:nvSpPr>
          <p:spPr bwMode="auto">
            <a:xfrm>
              <a:off x="2160" y="1806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7955" name="Text Box 166"/>
            <p:cNvSpPr txBox="1">
              <a:spLocks noChangeArrowheads="1"/>
            </p:cNvSpPr>
            <p:nvPr/>
          </p:nvSpPr>
          <p:spPr bwMode="auto">
            <a:xfrm>
              <a:off x="1916" y="214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37956" name="Text Box 167"/>
            <p:cNvSpPr txBox="1">
              <a:spLocks noChangeArrowheads="1"/>
            </p:cNvSpPr>
            <p:nvPr/>
          </p:nvSpPr>
          <p:spPr bwMode="auto">
            <a:xfrm>
              <a:off x="1341" y="2697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7957" name="Line 168"/>
            <p:cNvSpPr>
              <a:spLocks noChangeShapeType="1"/>
            </p:cNvSpPr>
            <p:nvPr/>
          </p:nvSpPr>
          <p:spPr bwMode="auto">
            <a:xfrm flipH="1">
              <a:off x="1928" y="795"/>
              <a:ext cx="156" cy="17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958" name="Line 169"/>
            <p:cNvSpPr>
              <a:spLocks noChangeShapeType="1"/>
            </p:cNvSpPr>
            <p:nvPr/>
          </p:nvSpPr>
          <p:spPr bwMode="auto">
            <a:xfrm flipH="1">
              <a:off x="1678" y="1125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959" name="Line 170"/>
            <p:cNvSpPr>
              <a:spLocks noChangeShapeType="1"/>
            </p:cNvSpPr>
            <p:nvPr/>
          </p:nvSpPr>
          <p:spPr bwMode="auto">
            <a:xfrm flipH="1">
              <a:off x="1419" y="1448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960" name="Line 171"/>
            <p:cNvSpPr>
              <a:spLocks noChangeShapeType="1"/>
            </p:cNvSpPr>
            <p:nvPr/>
          </p:nvSpPr>
          <p:spPr bwMode="auto">
            <a:xfrm flipH="1">
              <a:off x="1161" y="1771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961" name="Line 172"/>
            <p:cNvSpPr>
              <a:spLocks noChangeShapeType="1"/>
            </p:cNvSpPr>
            <p:nvPr/>
          </p:nvSpPr>
          <p:spPr bwMode="auto">
            <a:xfrm flipH="1">
              <a:off x="911" y="2519"/>
              <a:ext cx="155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962" name="Line 173"/>
            <p:cNvSpPr>
              <a:spLocks noChangeShapeType="1"/>
            </p:cNvSpPr>
            <p:nvPr/>
          </p:nvSpPr>
          <p:spPr bwMode="auto">
            <a:xfrm>
              <a:off x="2251" y="795"/>
              <a:ext cx="437" cy="36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963" name="Line 174"/>
            <p:cNvSpPr>
              <a:spLocks noChangeShapeType="1"/>
            </p:cNvSpPr>
            <p:nvPr/>
          </p:nvSpPr>
          <p:spPr bwMode="auto">
            <a:xfrm>
              <a:off x="1948" y="1106"/>
              <a:ext cx="500" cy="42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964" name="Line 175"/>
            <p:cNvSpPr>
              <a:spLocks noChangeShapeType="1"/>
            </p:cNvSpPr>
            <p:nvPr/>
          </p:nvSpPr>
          <p:spPr bwMode="auto">
            <a:xfrm>
              <a:off x="1692" y="1433"/>
              <a:ext cx="468" cy="39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965" name="Line 176"/>
            <p:cNvSpPr>
              <a:spLocks noChangeShapeType="1"/>
            </p:cNvSpPr>
            <p:nvPr/>
          </p:nvSpPr>
          <p:spPr bwMode="auto">
            <a:xfrm>
              <a:off x="1428" y="1750"/>
              <a:ext cx="492" cy="41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966" name="Line 177"/>
            <p:cNvSpPr>
              <a:spLocks noChangeShapeType="1"/>
            </p:cNvSpPr>
            <p:nvPr/>
          </p:nvSpPr>
          <p:spPr bwMode="auto">
            <a:xfrm>
              <a:off x="1161" y="2502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967" name="Text Box 178"/>
            <p:cNvSpPr txBox="1">
              <a:spLocks noChangeArrowheads="1"/>
            </p:cNvSpPr>
            <p:nvPr/>
          </p:nvSpPr>
          <p:spPr bwMode="auto">
            <a:xfrm>
              <a:off x="816" y="2697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37968" name="Line 179"/>
            <p:cNvSpPr>
              <a:spLocks noChangeShapeType="1"/>
            </p:cNvSpPr>
            <p:nvPr/>
          </p:nvSpPr>
          <p:spPr bwMode="auto">
            <a:xfrm>
              <a:off x="1119" y="2114"/>
              <a:ext cx="0" cy="211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969" name="Text Box 180"/>
            <p:cNvSpPr txBox="1">
              <a:spLocks noChangeArrowheads="1"/>
            </p:cNvSpPr>
            <p:nvPr/>
          </p:nvSpPr>
          <p:spPr bwMode="auto">
            <a:xfrm>
              <a:off x="1044" y="2369"/>
              <a:ext cx="156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|</a:t>
              </a:r>
            </a:p>
          </p:txBody>
        </p:sp>
        <p:sp>
          <p:nvSpPr>
            <p:cNvPr id="37970" name="Text Box 181"/>
            <p:cNvSpPr txBox="1">
              <a:spLocks noChangeArrowheads="1"/>
            </p:cNvSpPr>
            <p:nvPr/>
          </p:nvSpPr>
          <p:spPr bwMode="auto">
            <a:xfrm>
              <a:off x="624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{1}</a:t>
              </a:r>
            </a:p>
          </p:txBody>
        </p:sp>
        <p:sp>
          <p:nvSpPr>
            <p:cNvPr id="37971" name="Text Box 182"/>
            <p:cNvSpPr txBox="1">
              <a:spLocks noChangeArrowheads="1"/>
            </p:cNvSpPr>
            <p:nvPr/>
          </p:nvSpPr>
          <p:spPr bwMode="auto">
            <a:xfrm>
              <a:off x="1180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{2}</a:t>
              </a:r>
            </a:p>
          </p:txBody>
        </p:sp>
        <p:sp>
          <p:nvSpPr>
            <p:cNvPr id="37972" name="Text Box 183"/>
            <p:cNvSpPr txBox="1">
              <a:spLocks noChangeArrowheads="1"/>
            </p:cNvSpPr>
            <p:nvPr/>
          </p:nvSpPr>
          <p:spPr bwMode="auto">
            <a:xfrm>
              <a:off x="1440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{2}</a:t>
              </a:r>
            </a:p>
          </p:txBody>
        </p:sp>
        <p:sp>
          <p:nvSpPr>
            <p:cNvPr id="37973" name="Text Box 184"/>
            <p:cNvSpPr txBox="1">
              <a:spLocks noChangeArrowheads="1"/>
            </p:cNvSpPr>
            <p:nvPr/>
          </p:nvSpPr>
          <p:spPr bwMode="auto">
            <a:xfrm>
              <a:off x="903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{1}</a:t>
              </a:r>
            </a:p>
          </p:txBody>
        </p:sp>
        <p:sp>
          <p:nvSpPr>
            <p:cNvPr id="37974" name="Text Box 185"/>
            <p:cNvSpPr txBox="1">
              <a:spLocks noChangeArrowheads="1"/>
            </p:cNvSpPr>
            <p:nvPr/>
          </p:nvSpPr>
          <p:spPr bwMode="auto">
            <a:xfrm>
              <a:off x="624" y="238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37975" name="Text Box 186"/>
            <p:cNvSpPr txBox="1">
              <a:spLocks noChangeArrowheads="1"/>
            </p:cNvSpPr>
            <p:nvPr/>
          </p:nvSpPr>
          <p:spPr bwMode="auto">
            <a:xfrm>
              <a:off x="1200" y="236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37976" name="Text Box 187"/>
            <p:cNvSpPr txBox="1">
              <a:spLocks noChangeArrowheads="1"/>
            </p:cNvSpPr>
            <p:nvPr/>
          </p:nvSpPr>
          <p:spPr bwMode="auto">
            <a:xfrm>
              <a:off x="696" y="192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37977" name="Text Box 188"/>
            <p:cNvSpPr txBox="1">
              <a:spLocks noChangeArrowheads="1"/>
            </p:cNvSpPr>
            <p:nvPr/>
          </p:nvSpPr>
          <p:spPr bwMode="auto">
            <a:xfrm>
              <a:off x="1145" y="1930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37978" name="Text Box 189"/>
            <p:cNvSpPr txBox="1">
              <a:spLocks noChangeArrowheads="1"/>
            </p:cNvSpPr>
            <p:nvPr/>
          </p:nvSpPr>
          <p:spPr bwMode="auto">
            <a:xfrm>
              <a:off x="768" y="1566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7979" name="Text Box 190"/>
            <p:cNvSpPr txBox="1">
              <a:spLocks noChangeArrowheads="1"/>
            </p:cNvSpPr>
            <p:nvPr/>
          </p:nvSpPr>
          <p:spPr bwMode="auto">
            <a:xfrm>
              <a:off x="1441" y="157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37980" name="Text Box 191"/>
            <p:cNvSpPr txBox="1">
              <a:spLocks noChangeArrowheads="1"/>
            </p:cNvSpPr>
            <p:nvPr/>
          </p:nvSpPr>
          <p:spPr bwMode="auto">
            <a:xfrm>
              <a:off x="978" y="1239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7981" name="Text Box 192"/>
            <p:cNvSpPr txBox="1">
              <a:spLocks noChangeArrowheads="1"/>
            </p:cNvSpPr>
            <p:nvPr/>
          </p:nvSpPr>
          <p:spPr bwMode="auto">
            <a:xfrm>
              <a:off x="1651" y="1247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37982" name="Text Box 193"/>
            <p:cNvSpPr txBox="1">
              <a:spLocks noChangeArrowheads="1"/>
            </p:cNvSpPr>
            <p:nvPr/>
          </p:nvSpPr>
          <p:spPr bwMode="auto">
            <a:xfrm>
              <a:off x="1248" y="912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7983" name="Text Box 194"/>
            <p:cNvSpPr txBox="1">
              <a:spLocks noChangeArrowheads="1"/>
            </p:cNvSpPr>
            <p:nvPr/>
          </p:nvSpPr>
          <p:spPr bwMode="auto">
            <a:xfrm>
              <a:off x="1921" y="920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37984" name="Text Box 195"/>
            <p:cNvSpPr txBox="1">
              <a:spLocks noChangeArrowheads="1"/>
            </p:cNvSpPr>
            <p:nvPr/>
          </p:nvSpPr>
          <p:spPr bwMode="auto">
            <a:xfrm>
              <a:off x="1554" y="576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7985" name="Text Box 196"/>
            <p:cNvSpPr txBox="1">
              <a:spLocks noChangeArrowheads="1"/>
            </p:cNvSpPr>
            <p:nvPr/>
          </p:nvSpPr>
          <p:spPr bwMode="auto">
            <a:xfrm>
              <a:off x="2227" y="58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  <p:sp>
          <p:nvSpPr>
            <p:cNvPr id="37986" name="Text Box 197"/>
            <p:cNvSpPr txBox="1">
              <a:spLocks noChangeArrowheads="1"/>
            </p:cNvSpPr>
            <p:nvPr/>
          </p:nvSpPr>
          <p:spPr bwMode="auto">
            <a:xfrm>
              <a:off x="1729" y="226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{3}</a:t>
              </a:r>
            </a:p>
          </p:txBody>
        </p:sp>
        <p:sp>
          <p:nvSpPr>
            <p:cNvPr id="37987" name="Text Box 198"/>
            <p:cNvSpPr txBox="1">
              <a:spLocks noChangeArrowheads="1"/>
            </p:cNvSpPr>
            <p:nvPr/>
          </p:nvSpPr>
          <p:spPr bwMode="auto">
            <a:xfrm>
              <a:off x="2065" y="226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37988" name="Text Box 199"/>
            <p:cNvSpPr txBox="1">
              <a:spLocks noChangeArrowheads="1"/>
            </p:cNvSpPr>
            <p:nvPr/>
          </p:nvSpPr>
          <p:spPr bwMode="auto">
            <a:xfrm>
              <a:off x="1968" y="19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{4}</a:t>
              </a:r>
            </a:p>
          </p:txBody>
        </p:sp>
        <p:sp>
          <p:nvSpPr>
            <p:cNvPr id="37989" name="Text Box 200"/>
            <p:cNvSpPr txBox="1">
              <a:spLocks noChangeArrowheads="1"/>
            </p:cNvSpPr>
            <p:nvPr/>
          </p:nvSpPr>
          <p:spPr bwMode="auto">
            <a:xfrm>
              <a:off x="2304" y="19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37990" name="Text Box 201"/>
            <p:cNvSpPr txBox="1">
              <a:spLocks noChangeArrowheads="1"/>
            </p:cNvSpPr>
            <p:nvPr/>
          </p:nvSpPr>
          <p:spPr bwMode="auto">
            <a:xfrm>
              <a:off x="2257" y="15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{5}</a:t>
              </a:r>
            </a:p>
          </p:txBody>
        </p:sp>
        <p:sp>
          <p:nvSpPr>
            <p:cNvPr id="37991" name="Text Box 202"/>
            <p:cNvSpPr txBox="1">
              <a:spLocks noChangeArrowheads="1"/>
            </p:cNvSpPr>
            <p:nvPr/>
          </p:nvSpPr>
          <p:spPr bwMode="auto">
            <a:xfrm>
              <a:off x="2593" y="15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37992" name="Text Box 203"/>
            <p:cNvSpPr txBox="1">
              <a:spLocks noChangeArrowheads="1"/>
            </p:cNvSpPr>
            <p:nvPr/>
          </p:nvSpPr>
          <p:spPr bwMode="auto">
            <a:xfrm>
              <a:off x="2544" y="129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{6}</a:t>
              </a:r>
            </a:p>
          </p:txBody>
        </p:sp>
        <p:sp>
          <p:nvSpPr>
            <p:cNvPr id="37993" name="Text Box 204"/>
            <p:cNvSpPr txBox="1">
              <a:spLocks noChangeArrowheads="1"/>
            </p:cNvSpPr>
            <p:nvPr/>
          </p:nvSpPr>
          <p:spPr bwMode="auto">
            <a:xfrm>
              <a:off x="2882" y="128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DFA for (a|b)*abb#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</p:txBody>
      </p:sp>
      <p:graphicFrame>
        <p:nvGraphicFramePr>
          <p:cNvPr id="454660" name="Group 4"/>
          <p:cNvGraphicFramePr>
            <a:graphicFrameLocks noGrp="1"/>
          </p:cNvGraphicFramePr>
          <p:nvPr>
            <p:ph sz="quarter" idx="2"/>
          </p:nvPr>
        </p:nvGraphicFramePr>
        <p:xfrm>
          <a:off x="7010400" y="1066800"/>
          <a:ext cx="1981200" cy="2346792"/>
        </p:xfrm>
        <a:graphic>
          <a:graphicData uri="http://schemas.openxmlformats.org/drawingml/2006/table">
            <a:tbl>
              <a:tblPr/>
              <a:tblGrid>
                <a:gridCol w="762000"/>
                <a:gridCol w="1219200"/>
              </a:tblGrid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followpos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{6}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4735" name="Group 79"/>
          <p:cNvGraphicFramePr>
            <a:graphicFrameLocks noGrp="1"/>
          </p:cNvGraphicFramePr>
          <p:nvPr>
            <p:ph sz="quarter" idx="3"/>
          </p:nvPr>
        </p:nvGraphicFramePr>
        <p:xfrm>
          <a:off x="5486400" y="3962400"/>
          <a:ext cx="3505200" cy="2743201"/>
        </p:xfrm>
        <a:graphic>
          <a:graphicData uri="http://schemas.openxmlformats.org/drawingml/2006/table">
            <a:tbl>
              <a:tblPr/>
              <a:tblGrid>
                <a:gridCol w="1828800"/>
                <a:gridCol w="838200"/>
                <a:gridCol w="838200"/>
              </a:tblGrid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Dstates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≡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{1,2,3,4}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≡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{1,2,3,5}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≡ C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{1,2,3,6}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≡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68" name="Text Box 105"/>
          <p:cNvSpPr txBox="1">
            <a:spLocks noChangeArrowheads="1"/>
          </p:cNvSpPr>
          <p:nvPr/>
        </p:nvSpPr>
        <p:spPr bwMode="auto">
          <a:xfrm>
            <a:off x="517525" y="4724400"/>
            <a:ext cx="4227513" cy="2679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700"/>
              <a:t>{1,2,3,5} </a:t>
            </a:r>
            <a:r>
              <a:rPr lang="en-US" sz="1700">
                <a:cs typeface="Arial" charset="0"/>
              </a:rPr>
              <a:t>≡ C (unmarked)</a:t>
            </a:r>
          </a:p>
          <a:p>
            <a:pPr eaLnBrk="1" hangingPunct="1"/>
            <a:endParaRPr lang="en-US" sz="1700"/>
          </a:p>
          <a:p>
            <a:pPr eaLnBrk="1" hangingPunct="1"/>
            <a:r>
              <a:rPr lang="en-US" sz="1700"/>
              <a:t>For the input symbol </a:t>
            </a:r>
            <a:r>
              <a:rPr lang="en-US" sz="1700" b="1"/>
              <a:t>a,</a:t>
            </a:r>
            <a:r>
              <a:rPr lang="en-US" sz="1700"/>
              <a:t> positions are 1, 3</a:t>
            </a:r>
          </a:p>
          <a:p>
            <a:pPr eaLnBrk="1" hangingPunct="1"/>
            <a:r>
              <a:rPr lang="en-US" sz="1700"/>
              <a:t>       </a:t>
            </a:r>
            <a:r>
              <a:rPr lang="en-US" sz="1700">
                <a:sym typeface="Symbol" pitchFamily="18" charset="2"/>
              </a:rPr>
              <a:t> </a:t>
            </a:r>
            <a:r>
              <a:rPr lang="en-US" sz="1700"/>
              <a:t>followpos(1) </a:t>
            </a:r>
            <a:r>
              <a:rPr lang="en-US" sz="1700">
                <a:sym typeface="Symbol" pitchFamily="18" charset="2"/>
              </a:rPr>
              <a:t> followpos{3}</a:t>
            </a:r>
          </a:p>
          <a:p>
            <a:pPr eaLnBrk="1" hangingPunct="1"/>
            <a:r>
              <a:rPr lang="en-US" sz="1700">
                <a:sym typeface="Symbol" pitchFamily="18" charset="2"/>
              </a:rPr>
              <a:t>           ={1,2,3,4} </a:t>
            </a:r>
            <a:r>
              <a:rPr lang="en-US" sz="1700"/>
              <a:t>≡</a:t>
            </a:r>
            <a:r>
              <a:rPr lang="en-US" sz="1700">
                <a:sym typeface="Symbol" pitchFamily="18" charset="2"/>
              </a:rPr>
              <a:t> </a:t>
            </a:r>
            <a:r>
              <a:rPr lang="en-US" sz="1700"/>
              <a:t>B</a:t>
            </a:r>
            <a:endParaRPr lang="en-US" sz="1700">
              <a:sym typeface="Symbol" pitchFamily="18" charset="2"/>
            </a:endParaRPr>
          </a:p>
          <a:p>
            <a:pPr eaLnBrk="1" hangingPunct="1"/>
            <a:r>
              <a:rPr lang="en-US" sz="1700"/>
              <a:t>For the input symbol </a:t>
            </a:r>
            <a:r>
              <a:rPr lang="en-US" sz="1700" b="1"/>
              <a:t>b,</a:t>
            </a:r>
            <a:r>
              <a:rPr lang="en-US" sz="1700"/>
              <a:t> positions are   2, 5</a:t>
            </a:r>
          </a:p>
          <a:p>
            <a:pPr eaLnBrk="1" hangingPunct="1"/>
            <a:r>
              <a:rPr lang="en-US" sz="1700">
                <a:sym typeface="Symbol" pitchFamily="18" charset="2"/>
              </a:rPr>
              <a:t>        </a:t>
            </a:r>
            <a:r>
              <a:rPr lang="en-US" sz="1700"/>
              <a:t>followpos(2) </a:t>
            </a:r>
            <a:r>
              <a:rPr lang="en-US" sz="1700">
                <a:sym typeface="Symbol" pitchFamily="18" charset="2"/>
              </a:rPr>
              <a:t> followpos{5}</a:t>
            </a:r>
          </a:p>
          <a:p>
            <a:pPr eaLnBrk="1" hangingPunct="1"/>
            <a:r>
              <a:rPr lang="en-US" sz="1700">
                <a:sym typeface="Symbol" pitchFamily="18" charset="2"/>
              </a:rPr>
              <a:t>           = {1,2,3,6} </a:t>
            </a:r>
            <a:r>
              <a:rPr lang="en-US" sz="1700"/>
              <a:t>≡</a:t>
            </a:r>
            <a:r>
              <a:rPr lang="en-US" sz="1700">
                <a:sym typeface="Symbol" pitchFamily="18" charset="2"/>
              </a:rPr>
              <a:t> </a:t>
            </a:r>
            <a:r>
              <a:rPr lang="en-US" sz="1700"/>
              <a:t>D</a:t>
            </a:r>
            <a:endParaRPr lang="en-US" sz="1700">
              <a:sym typeface="Symbol" pitchFamily="18" charset="2"/>
            </a:endParaRPr>
          </a:p>
          <a:p>
            <a:pPr eaLnBrk="1" hangingPunct="1"/>
            <a:endParaRPr lang="en-US" sz="1700"/>
          </a:p>
          <a:p>
            <a:pPr eaLnBrk="1" hangingPunct="1"/>
            <a:endParaRPr lang="en-US" sz="1700"/>
          </a:p>
        </p:txBody>
      </p:sp>
      <p:grpSp>
        <p:nvGrpSpPr>
          <p:cNvPr id="2" name="Group 131"/>
          <p:cNvGrpSpPr>
            <a:grpSpLocks/>
          </p:cNvGrpSpPr>
          <p:nvPr/>
        </p:nvGrpSpPr>
        <p:grpSpPr bwMode="auto">
          <a:xfrm>
            <a:off x="206375" y="831850"/>
            <a:ext cx="2917825" cy="3968750"/>
            <a:chOff x="82" y="524"/>
            <a:chExt cx="1838" cy="2500"/>
          </a:xfrm>
        </p:grpSpPr>
        <p:sp>
          <p:nvSpPr>
            <p:cNvPr id="39018" name="Text Box 132"/>
            <p:cNvSpPr txBox="1">
              <a:spLocks noChangeArrowheads="1"/>
            </p:cNvSpPr>
            <p:nvPr/>
          </p:nvSpPr>
          <p:spPr bwMode="auto">
            <a:xfrm>
              <a:off x="1318" y="524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9019" name="Text Box 133"/>
            <p:cNvSpPr txBox="1">
              <a:spLocks noChangeArrowheads="1"/>
            </p:cNvSpPr>
            <p:nvPr/>
          </p:nvSpPr>
          <p:spPr bwMode="auto">
            <a:xfrm>
              <a:off x="1061" y="851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9020" name="Text Box 134"/>
            <p:cNvSpPr txBox="1">
              <a:spLocks noChangeArrowheads="1"/>
            </p:cNvSpPr>
            <p:nvPr/>
          </p:nvSpPr>
          <p:spPr bwMode="auto">
            <a:xfrm>
              <a:off x="803" y="1178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9021" name="Text Box 135"/>
            <p:cNvSpPr txBox="1">
              <a:spLocks noChangeArrowheads="1"/>
            </p:cNvSpPr>
            <p:nvPr/>
          </p:nvSpPr>
          <p:spPr bwMode="auto">
            <a:xfrm>
              <a:off x="545" y="1504"/>
              <a:ext cx="16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9022" name="Text Box 136"/>
            <p:cNvSpPr txBox="1">
              <a:spLocks noChangeArrowheads="1"/>
            </p:cNvSpPr>
            <p:nvPr/>
          </p:nvSpPr>
          <p:spPr bwMode="auto">
            <a:xfrm>
              <a:off x="296" y="1849"/>
              <a:ext cx="19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ym typeface="Symbol" pitchFamily="18" charset="2"/>
                </a:rPr>
                <a:t>*</a:t>
              </a:r>
            </a:p>
          </p:txBody>
        </p:sp>
        <p:sp>
          <p:nvSpPr>
            <p:cNvPr id="39023" name="Text Box 137"/>
            <p:cNvSpPr txBox="1">
              <a:spLocks noChangeArrowheads="1"/>
            </p:cNvSpPr>
            <p:nvPr/>
          </p:nvSpPr>
          <p:spPr bwMode="auto">
            <a:xfrm>
              <a:off x="1724" y="843"/>
              <a:ext cx="19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  <a:p>
              <a:pPr eaLnBrk="1" hangingPunct="1"/>
              <a:r>
                <a:rPr lang="en-US" sz="1800" b="1"/>
                <a:t>6</a:t>
              </a:r>
            </a:p>
          </p:txBody>
        </p:sp>
        <p:sp>
          <p:nvSpPr>
            <p:cNvPr id="39024" name="Text Box 138"/>
            <p:cNvSpPr txBox="1">
              <a:spLocks noChangeArrowheads="1"/>
            </p:cNvSpPr>
            <p:nvPr/>
          </p:nvSpPr>
          <p:spPr bwMode="auto">
            <a:xfrm>
              <a:off x="1421" y="1181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5</a:t>
              </a:r>
            </a:p>
          </p:txBody>
        </p:sp>
        <p:sp>
          <p:nvSpPr>
            <p:cNvPr id="39025" name="Text Box 139"/>
            <p:cNvSpPr txBox="1">
              <a:spLocks noChangeArrowheads="1"/>
            </p:cNvSpPr>
            <p:nvPr/>
          </p:nvSpPr>
          <p:spPr bwMode="auto">
            <a:xfrm>
              <a:off x="1150" y="1519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4</a:t>
              </a:r>
            </a:p>
          </p:txBody>
        </p:sp>
        <p:sp>
          <p:nvSpPr>
            <p:cNvPr id="39026" name="Text Box 140"/>
            <p:cNvSpPr txBox="1">
              <a:spLocks noChangeArrowheads="1"/>
            </p:cNvSpPr>
            <p:nvPr/>
          </p:nvSpPr>
          <p:spPr bwMode="auto">
            <a:xfrm>
              <a:off x="878" y="1856"/>
              <a:ext cx="19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  <a:p>
              <a:pPr eaLnBrk="1" hangingPunct="1"/>
              <a:r>
                <a:rPr lang="en-US" sz="1800" b="1"/>
                <a:t>3</a:t>
              </a:r>
            </a:p>
          </p:txBody>
        </p:sp>
        <p:sp>
          <p:nvSpPr>
            <p:cNvPr id="39027" name="Text Box 141"/>
            <p:cNvSpPr txBox="1">
              <a:spLocks noChangeArrowheads="1"/>
            </p:cNvSpPr>
            <p:nvPr/>
          </p:nvSpPr>
          <p:spPr bwMode="auto">
            <a:xfrm>
              <a:off x="607" y="2619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2</a:t>
              </a:r>
            </a:p>
          </p:txBody>
        </p:sp>
        <p:sp>
          <p:nvSpPr>
            <p:cNvPr id="39028" name="Line 142"/>
            <p:cNvSpPr>
              <a:spLocks noChangeShapeType="1"/>
            </p:cNvSpPr>
            <p:nvPr/>
          </p:nvSpPr>
          <p:spPr bwMode="auto">
            <a:xfrm flipH="1">
              <a:off x="1194" y="717"/>
              <a:ext cx="156" cy="17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029" name="Line 143"/>
            <p:cNvSpPr>
              <a:spLocks noChangeShapeType="1"/>
            </p:cNvSpPr>
            <p:nvPr/>
          </p:nvSpPr>
          <p:spPr bwMode="auto">
            <a:xfrm flipH="1">
              <a:off x="944" y="1047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030" name="Line 144"/>
            <p:cNvSpPr>
              <a:spLocks noChangeShapeType="1"/>
            </p:cNvSpPr>
            <p:nvPr/>
          </p:nvSpPr>
          <p:spPr bwMode="auto">
            <a:xfrm flipH="1">
              <a:off x="685" y="1370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031" name="Line 145"/>
            <p:cNvSpPr>
              <a:spLocks noChangeShapeType="1"/>
            </p:cNvSpPr>
            <p:nvPr/>
          </p:nvSpPr>
          <p:spPr bwMode="auto">
            <a:xfrm flipH="1">
              <a:off x="427" y="1693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032" name="Line 146"/>
            <p:cNvSpPr>
              <a:spLocks noChangeShapeType="1"/>
            </p:cNvSpPr>
            <p:nvPr/>
          </p:nvSpPr>
          <p:spPr bwMode="auto">
            <a:xfrm flipH="1">
              <a:off x="177" y="2441"/>
              <a:ext cx="155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033" name="Line 147"/>
            <p:cNvSpPr>
              <a:spLocks noChangeShapeType="1"/>
            </p:cNvSpPr>
            <p:nvPr/>
          </p:nvSpPr>
          <p:spPr bwMode="auto">
            <a:xfrm>
              <a:off x="1517" y="717"/>
              <a:ext cx="200" cy="16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034" name="Line 148"/>
            <p:cNvSpPr>
              <a:spLocks noChangeShapeType="1"/>
            </p:cNvSpPr>
            <p:nvPr/>
          </p:nvSpPr>
          <p:spPr bwMode="auto">
            <a:xfrm>
              <a:off x="1214" y="1028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035" name="Line 149"/>
            <p:cNvSpPr>
              <a:spLocks noChangeShapeType="1"/>
            </p:cNvSpPr>
            <p:nvPr/>
          </p:nvSpPr>
          <p:spPr bwMode="auto">
            <a:xfrm>
              <a:off x="958" y="1355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036" name="Line 150"/>
            <p:cNvSpPr>
              <a:spLocks noChangeShapeType="1"/>
            </p:cNvSpPr>
            <p:nvPr/>
          </p:nvSpPr>
          <p:spPr bwMode="auto">
            <a:xfrm>
              <a:off x="694" y="1672"/>
              <a:ext cx="200" cy="16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037" name="Line 151"/>
            <p:cNvSpPr>
              <a:spLocks noChangeShapeType="1"/>
            </p:cNvSpPr>
            <p:nvPr/>
          </p:nvSpPr>
          <p:spPr bwMode="auto">
            <a:xfrm>
              <a:off x="427" y="2424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038" name="Text Box 152"/>
            <p:cNvSpPr txBox="1">
              <a:spLocks noChangeArrowheads="1"/>
            </p:cNvSpPr>
            <p:nvPr/>
          </p:nvSpPr>
          <p:spPr bwMode="auto">
            <a:xfrm>
              <a:off x="82" y="2619"/>
              <a:ext cx="196" cy="4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  <a:p>
              <a:pPr eaLnBrk="1" hangingPunct="1"/>
              <a:r>
                <a:rPr lang="en-US" sz="1800" b="1"/>
                <a:t>1</a:t>
              </a:r>
            </a:p>
          </p:txBody>
        </p:sp>
        <p:sp>
          <p:nvSpPr>
            <p:cNvPr id="39039" name="Line 153"/>
            <p:cNvSpPr>
              <a:spLocks noChangeShapeType="1"/>
            </p:cNvSpPr>
            <p:nvPr/>
          </p:nvSpPr>
          <p:spPr bwMode="auto">
            <a:xfrm>
              <a:off x="385" y="2036"/>
              <a:ext cx="0" cy="211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040" name="Text Box 154"/>
            <p:cNvSpPr txBox="1">
              <a:spLocks noChangeArrowheads="1"/>
            </p:cNvSpPr>
            <p:nvPr/>
          </p:nvSpPr>
          <p:spPr bwMode="auto">
            <a:xfrm>
              <a:off x="310" y="2291"/>
              <a:ext cx="156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|</a:t>
              </a:r>
            </a:p>
          </p:txBody>
        </p:sp>
      </p:grpSp>
      <p:grpSp>
        <p:nvGrpSpPr>
          <p:cNvPr id="3" name="Group 155"/>
          <p:cNvGrpSpPr>
            <a:grpSpLocks/>
          </p:cNvGrpSpPr>
          <p:nvPr/>
        </p:nvGrpSpPr>
        <p:grpSpPr bwMode="auto">
          <a:xfrm>
            <a:off x="2817813" y="762000"/>
            <a:ext cx="4040187" cy="3857625"/>
            <a:chOff x="624" y="576"/>
            <a:chExt cx="2545" cy="2430"/>
          </a:xfrm>
        </p:grpSpPr>
        <p:sp>
          <p:nvSpPr>
            <p:cNvPr id="38971" name="Text Box 156"/>
            <p:cNvSpPr txBox="1">
              <a:spLocks noChangeArrowheads="1"/>
            </p:cNvSpPr>
            <p:nvPr/>
          </p:nvSpPr>
          <p:spPr bwMode="auto">
            <a:xfrm>
              <a:off x="2052" y="602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8972" name="Text Box 157"/>
            <p:cNvSpPr txBox="1">
              <a:spLocks noChangeArrowheads="1"/>
            </p:cNvSpPr>
            <p:nvPr/>
          </p:nvSpPr>
          <p:spPr bwMode="auto">
            <a:xfrm>
              <a:off x="1795" y="929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8973" name="Text Box 158"/>
            <p:cNvSpPr txBox="1">
              <a:spLocks noChangeArrowheads="1"/>
            </p:cNvSpPr>
            <p:nvPr/>
          </p:nvSpPr>
          <p:spPr bwMode="auto">
            <a:xfrm>
              <a:off x="1537" y="1256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8974" name="Text Box 159"/>
            <p:cNvSpPr txBox="1">
              <a:spLocks noChangeArrowheads="1"/>
            </p:cNvSpPr>
            <p:nvPr/>
          </p:nvSpPr>
          <p:spPr bwMode="auto">
            <a:xfrm>
              <a:off x="1279" y="1582"/>
              <a:ext cx="16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8975" name="Text Box 160"/>
            <p:cNvSpPr txBox="1">
              <a:spLocks noChangeArrowheads="1"/>
            </p:cNvSpPr>
            <p:nvPr/>
          </p:nvSpPr>
          <p:spPr bwMode="auto">
            <a:xfrm>
              <a:off x="1030" y="1927"/>
              <a:ext cx="19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ym typeface="Symbol" pitchFamily="18" charset="2"/>
                </a:rPr>
                <a:t>*</a:t>
              </a:r>
            </a:p>
          </p:txBody>
        </p:sp>
        <p:sp>
          <p:nvSpPr>
            <p:cNvPr id="38976" name="Text Box 161"/>
            <p:cNvSpPr txBox="1">
              <a:spLocks noChangeArrowheads="1"/>
            </p:cNvSpPr>
            <p:nvPr/>
          </p:nvSpPr>
          <p:spPr bwMode="auto">
            <a:xfrm>
              <a:off x="2766" y="118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</p:txBody>
        </p:sp>
        <p:sp>
          <p:nvSpPr>
            <p:cNvPr id="38977" name="Text Box 162"/>
            <p:cNvSpPr txBox="1">
              <a:spLocks noChangeArrowheads="1"/>
            </p:cNvSpPr>
            <p:nvPr/>
          </p:nvSpPr>
          <p:spPr bwMode="auto">
            <a:xfrm>
              <a:off x="2463" y="1520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8978" name="Text Box 163"/>
            <p:cNvSpPr txBox="1">
              <a:spLocks noChangeArrowheads="1"/>
            </p:cNvSpPr>
            <p:nvPr/>
          </p:nvSpPr>
          <p:spPr bwMode="auto">
            <a:xfrm>
              <a:off x="2160" y="1806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8979" name="Text Box 164"/>
            <p:cNvSpPr txBox="1">
              <a:spLocks noChangeArrowheads="1"/>
            </p:cNvSpPr>
            <p:nvPr/>
          </p:nvSpPr>
          <p:spPr bwMode="auto">
            <a:xfrm>
              <a:off x="1916" y="214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38980" name="Text Box 165"/>
            <p:cNvSpPr txBox="1">
              <a:spLocks noChangeArrowheads="1"/>
            </p:cNvSpPr>
            <p:nvPr/>
          </p:nvSpPr>
          <p:spPr bwMode="auto">
            <a:xfrm>
              <a:off x="1341" y="2697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8981" name="Line 166"/>
            <p:cNvSpPr>
              <a:spLocks noChangeShapeType="1"/>
            </p:cNvSpPr>
            <p:nvPr/>
          </p:nvSpPr>
          <p:spPr bwMode="auto">
            <a:xfrm flipH="1">
              <a:off x="1928" y="795"/>
              <a:ext cx="156" cy="17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82" name="Line 167"/>
            <p:cNvSpPr>
              <a:spLocks noChangeShapeType="1"/>
            </p:cNvSpPr>
            <p:nvPr/>
          </p:nvSpPr>
          <p:spPr bwMode="auto">
            <a:xfrm flipH="1">
              <a:off x="1678" y="1125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83" name="Line 168"/>
            <p:cNvSpPr>
              <a:spLocks noChangeShapeType="1"/>
            </p:cNvSpPr>
            <p:nvPr/>
          </p:nvSpPr>
          <p:spPr bwMode="auto">
            <a:xfrm flipH="1">
              <a:off x="1419" y="1448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84" name="Line 169"/>
            <p:cNvSpPr>
              <a:spLocks noChangeShapeType="1"/>
            </p:cNvSpPr>
            <p:nvPr/>
          </p:nvSpPr>
          <p:spPr bwMode="auto">
            <a:xfrm flipH="1">
              <a:off x="1161" y="1771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85" name="Line 170"/>
            <p:cNvSpPr>
              <a:spLocks noChangeShapeType="1"/>
            </p:cNvSpPr>
            <p:nvPr/>
          </p:nvSpPr>
          <p:spPr bwMode="auto">
            <a:xfrm flipH="1">
              <a:off x="911" y="2519"/>
              <a:ext cx="155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86" name="Line 171"/>
            <p:cNvSpPr>
              <a:spLocks noChangeShapeType="1"/>
            </p:cNvSpPr>
            <p:nvPr/>
          </p:nvSpPr>
          <p:spPr bwMode="auto">
            <a:xfrm>
              <a:off x="2251" y="795"/>
              <a:ext cx="437" cy="36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87" name="Line 172"/>
            <p:cNvSpPr>
              <a:spLocks noChangeShapeType="1"/>
            </p:cNvSpPr>
            <p:nvPr/>
          </p:nvSpPr>
          <p:spPr bwMode="auto">
            <a:xfrm>
              <a:off x="1948" y="1106"/>
              <a:ext cx="500" cy="42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88" name="Line 173"/>
            <p:cNvSpPr>
              <a:spLocks noChangeShapeType="1"/>
            </p:cNvSpPr>
            <p:nvPr/>
          </p:nvSpPr>
          <p:spPr bwMode="auto">
            <a:xfrm>
              <a:off x="1692" y="1433"/>
              <a:ext cx="468" cy="39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89" name="Line 174"/>
            <p:cNvSpPr>
              <a:spLocks noChangeShapeType="1"/>
            </p:cNvSpPr>
            <p:nvPr/>
          </p:nvSpPr>
          <p:spPr bwMode="auto">
            <a:xfrm>
              <a:off x="1428" y="1750"/>
              <a:ext cx="492" cy="41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90" name="Line 175"/>
            <p:cNvSpPr>
              <a:spLocks noChangeShapeType="1"/>
            </p:cNvSpPr>
            <p:nvPr/>
          </p:nvSpPr>
          <p:spPr bwMode="auto">
            <a:xfrm>
              <a:off x="1161" y="2502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91" name="Text Box 176"/>
            <p:cNvSpPr txBox="1">
              <a:spLocks noChangeArrowheads="1"/>
            </p:cNvSpPr>
            <p:nvPr/>
          </p:nvSpPr>
          <p:spPr bwMode="auto">
            <a:xfrm>
              <a:off x="816" y="2697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38992" name="Line 177"/>
            <p:cNvSpPr>
              <a:spLocks noChangeShapeType="1"/>
            </p:cNvSpPr>
            <p:nvPr/>
          </p:nvSpPr>
          <p:spPr bwMode="auto">
            <a:xfrm>
              <a:off x="1119" y="2114"/>
              <a:ext cx="0" cy="211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93" name="Text Box 178"/>
            <p:cNvSpPr txBox="1">
              <a:spLocks noChangeArrowheads="1"/>
            </p:cNvSpPr>
            <p:nvPr/>
          </p:nvSpPr>
          <p:spPr bwMode="auto">
            <a:xfrm>
              <a:off x="1044" y="2369"/>
              <a:ext cx="156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|</a:t>
              </a:r>
            </a:p>
          </p:txBody>
        </p:sp>
        <p:sp>
          <p:nvSpPr>
            <p:cNvPr id="38994" name="Text Box 179"/>
            <p:cNvSpPr txBox="1">
              <a:spLocks noChangeArrowheads="1"/>
            </p:cNvSpPr>
            <p:nvPr/>
          </p:nvSpPr>
          <p:spPr bwMode="auto">
            <a:xfrm>
              <a:off x="624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{1}</a:t>
              </a:r>
            </a:p>
          </p:txBody>
        </p:sp>
        <p:sp>
          <p:nvSpPr>
            <p:cNvPr id="38995" name="Text Box 180"/>
            <p:cNvSpPr txBox="1">
              <a:spLocks noChangeArrowheads="1"/>
            </p:cNvSpPr>
            <p:nvPr/>
          </p:nvSpPr>
          <p:spPr bwMode="auto">
            <a:xfrm>
              <a:off x="1180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{2}</a:t>
              </a:r>
            </a:p>
          </p:txBody>
        </p:sp>
        <p:sp>
          <p:nvSpPr>
            <p:cNvPr id="38996" name="Text Box 181"/>
            <p:cNvSpPr txBox="1">
              <a:spLocks noChangeArrowheads="1"/>
            </p:cNvSpPr>
            <p:nvPr/>
          </p:nvSpPr>
          <p:spPr bwMode="auto">
            <a:xfrm>
              <a:off x="1440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{2}</a:t>
              </a:r>
            </a:p>
          </p:txBody>
        </p:sp>
        <p:sp>
          <p:nvSpPr>
            <p:cNvPr id="38997" name="Text Box 182"/>
            <p:cNvSpPr txBox="1">
              <a:spLocks noChangeArrowheads="1"/>
            </p:cNvSpPr>
            <p:nvPr/>
          </p:nvSpPr>
          <p:spPr bwMode="auto">
            <a:xfrm>
              <a:off x="903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{1}</a:t>
              </a:r>
            </a:p>
          </p:txBody>
        </p:sp>
        <p:sp>
          <p:nvSpPr>
            <p:cNvPr id="38998" name="Text Box 183"/>
            <p:cNvSpPr txBox="1">
              <a:spLocks noChangeArrowheads="1"/>
            </p:cNvSpPr>
            <p:nvPr/>
          </p:nvSpPr>
          <p:spPr bwMode="auto">
            <a:xfrm>
              <a:off x="624" y="238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38999" name="Text Box 184"/>
            <p:cNvSpPr txBox="1">
              <a:spLocks noChangeArrowheads="1"/>
            </p:cNvSpPr>
            <p:nvPr/>
          </p:nvSpPr>
          <p:spPr bwMode="auto">
            <a:xfrm>
              <a:off x="1200" y="236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39000" name="Text Box 185"/>
            <p:cNvSpPr txBox="1">
              <a:spLocks noChangeArrowheads="1"/>
            </p:cNvSpPr>
            <p:nvPr/>
          </p:nvSpPr>
          <p:spPr bwMode="auto">
            <a:xfrm>
              <a:off x="696" y="192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39001" name="Text Box 186"/>
            <p:cNvSpPr txBox="1">
              <a:spLocks noChangeArrowheads="1"/>
            </p:cNvSpPr>
            <p:nvPr/>
          </p:nvSpPr>
          <p:spPr bwMode="auto">
            <a:xfrm>
              <a:off x="1145" y="1930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39002" name="Text Box 187"/>
            <p:cNvSpPr txBox="1">
              <a:spLocks noChangeArrowheads="1"/>
            </p:cNvSpPr>
            <p:nvPr/>
          </p:nvSpPr>
          <p:spPr bwMode="auto">
            <a:xfrm>
              <a:off x="768" y="1566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9003" name="Text Box 188"/>
            <p:cNvSpPr txBox="1">
              <a:spLocks noChangeArrowheads="1"/>
            </p:cNvSpPr>
            <p:nvPr/>
          </p:nvSpPr>
          <p:spPr bwMode="auto">
            <a:xfrm>
              <a:off x="1441" y="157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39004" name="Text Box 189"/>
            <p:cNvSpPr txBox="1">
              <a:spLocks noChangeArrowheads="1"/>
            </p:cNvSpPr>
            <p:nvPr/>
          </p:nvSpPr>
          <p:spPr bwMode="auto">
            <a:xfrm>
              <a:off x="978" y="1239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9005" name="Text Box 190"/>
            <p:cNvSpPr txBox="1">
              <a:spLocks noChangeArrowheads="1"/>
            </p:cNvSpPr>
            <p:nvPr/>
          </p:nvSpPr>
          <p:spPr bwMode="auto">
            <a:xfrm>
              <a:off x="1651" y="1247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39006" name="Text Box 191"/>
            <p:cNvSpPr txBox="1">
              <a:spLocks noChangeArrowheads="1"/>
            </p:cNvSpPr>
            <p:nvPr/>
          </p:nvSpPr>
          <p:spPr bwMode="auto">
            <a:xfrm>
              <a:off x="1248" y="912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9007" name="Text Box 192"/>
            <p:cNvSpPr txBox="1">
              <a:spLocks noChangeArrowheads="1"/>
            </p:cNvSpPr>
            <p:nvPr/>
          </p:nvSpPr>
          <p:spPr bwMode="auto">
            <a:xfrm>
              <a:off x="1921" y="920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39008" name="Text Box 193"/>
            <p:cNvSpPr txBox="1">
              <a:spLocks noChangeArrowheads="1"/>
            </p:cNvSpPr>
            <p:nvPr/>
          </p:nvSpPr>
          <p:spPr bwMode="auto">
            <a:xfrm>
              <a:off x="1554" y="576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9009" name="Text Box 194"/>
            <p:cNvSpPr txBox="1">
              <a:spLocks noChangeArrowheads="1"/>
            </p:cNvSpPr>
            <p:nvPr/>
          </p:nvSpPr>
          <p:spPr bwMode="auto">
            <a:xfrm>
              <a:off x="2227" y="58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  <p:sp>
          <p:nvSpPr>
            <p:cNvPr id="39010" name="Text Box 195"/>
            <p:cNvSpPr txBox="1">
              <a:spLocks noChangeArrowheads="1"/>
            </p:cNvSpPr>
            <p:nvPr/>
          </p:nvSpPr>
          <p:spPr bwMode="auto">
            <a:xfrm>
              <a:off x="1729" y="226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{3}</a:t>
              </a:r>
            </a:p>
          </p:txBody>
        </p:sp>
        <p:sp>
          <p:nvSpPr>
            <p:cNvPr id="39011" name="Text Box 196"/>
            <p:cNvSpPr txBox="1">
              <a:spLocks noChangeArrowheads="1"/>
            </p:cNvSpPr>
            <p:nvPr/>
          </p:nvSpPr>
          <p:spPr bwMode="auto">
            <a:xfrm>
              <a:off x="2065" y="226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39012" name="Text Box 197"/>
            <p:cNvSpPr txBox="1">
              <a:spLocks noChangeArrowheads="1"/>
            </p:cNvSpPr>
            <p:nvPr/>
          </p:nvSpPr>
          <p:spPr bwMode="auto">
            <a:xfrm>
              <a:off x="1968" y="19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{4}</a:t>
              </a:r>
            </a:p>
          </p:txBody>
        </p:sp>
        <p:sp>
          <p:nvSpPr>
            <p:cNvPr id="39013" name="Text Box 198"/>
            <p:cNvSpPr txBox="1">
              <a:spLocks noChangeArrowheads="1"/>
            </p:cNvSpPr>
            <p:nvPr/>
          </p:nvSpPr>
          <p:spPr bwMode="auto">
            <a:xfrm>
              <a:off x="2304" y="19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39014" name="Text Box 199"/>
            <p:cNvSpPr txBox="1">
              <a:spLocks noChangeArrowheads="1"/>
            </p:cNvSpPr>
            <p:nvPr/>
          </p:nvSpPr>
          <p:spPr bwMode="auto">
            <a:xfrm>
              <a:off x="2257" y="15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{5}</a:t>
              </a:r>
            </a:p>
          </p:txBody>
        </p:sp>
        <p:sp>
          <p:nvSpPr>
            <p:cNvPr id="39015" name="Text Box 200"/>
            <p:cNvSpPr txBox="1">
              <a:spLocks noChangeArrowheads="1"/>
            </p:cNvSpPr>
            <p:nvPr/>
          </p:nvSpPr>
          <p:spPr bwMode="auto">
            <a:xfrm>
              <a:off x="2593" y="15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39016" name="Text Box 201"/>
            <p:cNvSpPr txBox="1">
              <a:spLocks noChangeArrowheads="1"/>
            </p:cNvSpPr>
            <p:nvPr/>
          </p:nvSpPr>
          <p:spPr bwMode="auto">
            <a:xfrm>
              <a:off x="2544" y="129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{6}</a:t>
              </a:r>
            </a:p>
          </p:txBody>
        </p:sp>
        <p:sp>
          <p:nvSpPr>
            <p:cNvPr id="39017" name="Text Box 202"/>
            <p:cNvSpPr txBox="1">
              <a:spLocks noChangeArrowheads="1"/>
            </p:cNvSpPr>
            <p:nvPr/>
          </p:nvSpPr>
          <p:spPr bwMode="auto">
            <a:xfrm>
              <a:off x="2882" y="128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DFA for (a|b)*abb#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</p:txBody>
      </p:sp>
      <p:graphicFrame>
        <p:nvGraphicFramePr>
          <p:cNvPr id="455684" name="Group 4"/>
          <p:cNvGraphicFramePr>
            <a:graphicFrameLocks noGrp="1"/>
          </p:cNvGraphicFramePr>
          <p:nvPr>
            <p:ph sz="quarter" idx="2"/>
          </p:nvPr>
        </p:nvGraphicFramePr>
        <p:xfrm>
          <a:off x="7010400" y="1066800"/>
          <a:ext cx="1981200" cy="2346792"/>
        </p:xfrm>
        <a:graphic>
          <a:graphicData uri="http://schemas.openxmlformats.org/drawingml/2006/table">
            <a:tbl>
              <a:tblPr/>
              <a:tblGrid>
                <a:gridCol w="762000"/>
                <a:gridCol w="1219200"/>
              </a:tblGrid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followpos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{6}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5759" name="Group 79"/>
          <p:cNvGraphicFramePr>
            <a:graphicFrameLocks noGrp="1"/>
          </p:cNvGraphicFramePr>
          <p:nvPr>
            <p:ph sz="quarter" idx="3"/>
          </p:nvPr>
        </p:nvGraphicFramePr>
        <p:xfrm>
          <a:off x="5486400" y="3962400"/>
          <a:ext cx="3505200" cy="2743201"/>
        </p:xfrm>
        <a:graphic>
          <a:graphicData uri="http://schemas.openxmlformats.org/drawingml/2006/table">
            <a:tbl>
              <a:tblPr/>
              <a:tblGrid>
                <a:gridCol w="1828800"/>
                <a:gridCol w="838200"/>
                <a:gridCol w="838200"/>
              </a:tblGrid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Dstates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≡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{1,2,3,4}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≡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{1,2,3,5}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≡ C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{1,2,3,6}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≡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92" name="Text Box 105"/>
          <p:cNvSpPr txBox="1">
            <a:spLocks noChangeArrowheads="1"/>
          </p:cNvSpPr>
          <p:nvPr/>
        </p:nvSpPr>
        <p:spPr bwMode="auto">
          <a:xfrm>
            <a:off x="517525" y="4724400"/>
            <a:ext cx="4095750" cy="2679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700"/>
              <a:t>{1,2,3,6} </a:t>
            </a:r>
            <a:r>
              <a:rPr lang="en-US" sz="1700">
                <a:cs typeface="Arial" charset="0"/>
              </a:rPr>
              <a:t>≡ D (unmarked)</a:t>
            </a:r>
          </a:p>
          <a:p>
            <a:pPr eaLnBrk="1" hangingPunct="1"/>
            <a:endParaRPr lang="en-US" sz="1700"/>
          </a:p>
          <a:p>
            <a:pPr eaLnBrk="1" hangingPunct="1"/>
            <a:r>
              <a:rPr lang="en-US" sz="1700"/>
              <a:t>For the input symbol </a:t>
            </a:r>
            <a:r>
              <a:rPr lang="en-US" sz="1700" b="1"/>
              <a:t>a,</a:t>
            </a:r>
            <a:r>
              <a:rPr lang="en-US" sz="1700"/>
              <a:t> positions are 1, 3</a:t>
            </a:r>
          </a:p>
          <a:p>
            <a:pPr eaLnBrk="1" hangingPunct="1"/>
            <a:r>
              <a:rPr lang="en-US" sz="1700"/>
              <a:t>       </a:t>
            </a:r>
            <a:r>
              <a:rPr lang="en-US" sz="1700">
                <a:sym typeface="Symbol" pitchFamily="18" charset="2"/>
              </a:rPr>
              <a:t> </a:t>
            </a:r>
            <a:r>
              <a:rPr lang="en-US" sz="1700"/>
              <a:t>followpos(1) </a:t>
            </a:r>
            <a:r>
              <a:rPr lang="en-US" sz="1700">
                <a:sym typeface="Symbol" pitchFamily="18" charset="2"/>
              </a:rPr>
              <a:t> followpos{3}</a:t>
            </a:r>
          </a:p>
          <a:p>
            <a:pPr eaLnBrk="1" hangingPunct="1"/>
            <a:r>
              <a:rPr lang="en-US" sz="1700">
                <a:sym typeface="Symbol" pitchFamily="18" charset="2"/>
              </a:rPr>
              <a:t>           ={1,2,3,4} </a:t>
            </a:r>
            <a:r>
              <a:rPr lang="en-US" sz="1700"/>
              <a:t>≡</a:t>
            </a:r>
            <a:r>
              <a:rPr lang="en-US" sz="1700">
                <a:sym typeface="Symbol" pitchFamily="18" charset="2"/>
              </a:rPr>
              <a:t> </a:t>
            </a:r>
            <a:r>
              <a:rPr lang="en-US" sz="1700"/>
              <a:t>B</a:t>
            </a:r>
            <a:endParaRPr lang="en-US" sz="1700">
              <a:sym typeface="Symbol" pitchFamily="18" charset="2"/>
            </a:endParaRPr>
          </a:p>
          <a:p>
            <a:pPr eaLnBrk="1" hangingPunct="1"/>
            <a:r>
              <a:rPr lang="en-US" sz="1700"/>
              <a:t>For the input symbol </a:t>
            </a:r>
            <a:r>
              <a:rPr lang="en-US" sz="1700" b="1"/>
              <a:t>b,</a:t>
            </a:r>
            <a:r>
              <a:rPr lang="en-US" sz="1700"/>
              <a:t> positions are   2</a:t>
            </a:r>
          </a:p>
          <a:p>
            <a:pPr eaLnBrk="1" hangingPunct="1"/>
            <a:r>
              <a:rPr lang="en-US" sz="1700">
                <a:sym typeface="Symbol" pitchFamily="18" charset="2"/>
              </a:rPr>
              <a:t>        </a:t>
            </a:r>
            <a:r>
              <a:rPr lang="en-US" sz="1700"/>
              <a:t>followpos(2)</a:t>
            </a:r>
            <a:endParaRPr lang="en-US" sz="1700">
              <a:sym typeface="Symbol" pitchFamily="18" charset="2"/>
            </a:endParaRPr>
          </a:p>
          <a:p>
            <a:pPr eaLnBrk="1" hangingPunct="1"/>
            <a:r>
              <a:rPr lang="en-US" sz="1700">
                <a:sym typeface="Symbol" pitchFamily="18" charset="2"/>
              </a:rPr>
              <a:t>           = {1,2,3} </a:t>
            </a:r>
            <a:r>
              <a:rPr lang="en-US" sz="1700"/>
              <a:t>≡</a:t>
            </a:r>
            <a:r>
              <a:rPr lang="en-US" sz="1700">
                <a:sym typeface="Symbol" pitchFamily="18" charset="2"/>
              </a:rPr>
              <a:t> </a:t>
            </a:r>
            <a:r>
              <a:rPr lang="en-US" sz="1700"/>
              <a:t>A</a:t>
            </a:r>
            <a:endParaRPr lang="en-US" sz="1700">
              <a:sym typeface="Symbol" pitchFamily="18" charset="2"/>
            </a:endParaRPr>
          </a:p>
          <a:p>
            <a:pPr eaLnBrk="1" hangingPunct="1"/>
            <a:endParaRPr lang="en-US" sz="1700"/>
          </a:p>
          <a:p>
            <a:pPr eaLnBrk="1" hangingPunct="1"/>
            <a:endParaRPr lang="en-US" sz="1700"/>
          </a:p>
        </p:txBody>
      </p:sp>
      <p:grpSp>
        <p:nvGrpSpPr>
          <p:cNvPr id="2" name="Group 131"/>
          <p:cNvGrpSpPr>
            <a:grpSpLocks/>
          </p:cNvGrpSpPr>
          <p:nvPr/>
        </p:nvGrpSpPr>
        <p:grpSpPr bwMode="auto">
          <a:xfrm>
            <a:off x="206375" y="831850"/>
            <a:ext cx="2917825" cy="3968750"/>
            <a:chOff x="82" y="524"/>
            <a:chExt cx="1838" cy="2500"/>
          </a:xfrm>
        </p:grpSpPr>
        <p:sp>
          <p:nvSpPr>
            <p:cNvPr id="40042" name="Text Box 132"/>
            <p:cNvSpPr txBox="1">
              <a:spLocks noChangeArrowheads="1"/>
            </p:cNvSpPr>
            <p:nvPr/>
          </p:nvSpPr>
          <p:spPr bwMode="auto">
            <a:xfrm>
              <a:off x="1318" y="524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40043" name="Text Box 133"/>
            <p:cNvSpPr txBox="1">
              <a:spLocks noChangeArrowheads="1"/>
            </p:cNvSpPr>
            <p:nvPr/>
          </p:nvSpPr>
          <p:spPr bwMode="auto">
            <a:xfrm>
              <a:off x="1061" y="851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40044" name="Text Box 134"/>
            <p:cNvSpPr txBox="1">
              <a:spLocks noChangeArrowheads="1"/>
            </p:cNvSpPr>
            <p:nvPr/>
          </p:nvSpPr>
          <p:spPr bwMode="auto">
            <a:xfrm>
              <a:off x="803" y="1178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40045" name="Text Box 135"/>
            <p:cNvSpPr txBox="1">
              <a:spLocks noChangeArrowheads="1"/>
            </p:cNvSpPr>
            <p:nvPr/>
          </p:nvSpPr>
          <p:spPr bwMode="auto">
            <a:xfrm>
              <a:off x="545" y="1504"/>
              <a:ext cx="16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40046" name="Text Box 136"/>
            <p:cNvSpPr txBox="1">
              <a:spLocks noChangeArrowheads="1"/>
            </p:cNvSpPr>
            <p:nvPr/>
          </p:nvSpPr>
          <p:spPr bwMode="auto">
            <a:xfrm>
              <a:off x="296" y="1849"/>
              <a:ext cx="19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ym typeface="Symbol" pitchFamily="18" charset="2"/>
                </a:rPr>
                <a:t>*</a:t>
              </a:r>
            </a:p>
          </p:txBody>
        </p:sp>
        <p:sp>
          <p:nvSpPr>
            <p:cNvPr id="40047" name="Text Box 137"/>
            <p:cNvSpPr txBox="1">
              <a:spLocks noChangeArrowheads="1"/>
            </p:cNvSpPr>
            <p:nvPr/>
          </p:nvSpPr>
          <p:spPr bwMode="auto">
            <a:xfrm>
              <a:off x="1724" y="843"/>
              <a:ext cx="19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  <a:p>
              <a:pPr eaLnBrk="1" hangingPunct="1"/>
              <a:r>
                <a:rPr lang="en-US" sz="1800" b="1"/>
                <a:t>6</a:t>
              </a:r>
            </a:p>
          </p:txBody>
        </p:sp>
        <p:sp>
          <p:nvSpPr>
            <p:cNvPr id="40048" name="Text Box 138"/>
            <p:cNvSpPr txBox="1">
              <a:spLocks noChangeArrowheads="1"/>
            </p:cNvSpPr>
            <p:nvPr/>
          </p:nvSpPr>
          <p:spPr bwMode="auto">
            <a:xfrm>
              <a:off x="1421" y="1181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5</a:t>
              </a:r>
            </a:p>
          </p:txBody>
        </p:sp>
        <p:sp>
          <p:nvSpPr>
            <p:cNvPr id="40049" name="Text Box 139"/>
            <p:cNvSpPr txBox="1">
              <a:spLocks noChangeArrowheads="1"/>
            </p:cNvSpPr>
            <p:nvPr/>
          </p:nvSpPr>
          <p:spPr bwMode="auto">
            <a:xfrm>
              <a:off x="1150" y="1519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4</a:t>
              </a:r>
            </a:p>
          </p:txBody>
        </p:sp>
        <p:sp>
          <p:nvSpPr>
            <p:cNvPr id="40050" name="Text Box 140"/>
            <p:cNvSpPr txBox="1">
              <a:spLocks noChangeArrowheads="1"/>
            </p:cNvSpPr>
            <p:nvPr/>
          </p:nvSpPr>
          <p:spPr bwMode="auto">
            <a:xfrm>
              <a:off x="878" y="1856"/>
              <a:ext cx="19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  <a:p>
              <a:pPr eaLnBrk="1" hangingPunct="1"/>
              <a:r>
                <a:rPr lang="en-US" sz="1800" b="1"/>
                <a:t>3</a:t>
              </a:r>
            </a:p>
          </p:txBody>
        </p:sp>
        <p:sp>
          <p:nvSpPr>
            <p:cNvPr id="40051" name="Text Box 141"/>
            <p:cNvSpPr txBox="1">
              <a:spLocks noChangeArrowheads="1"/>
            </p:cNvSpPr>
            <p:nvPr/>
          </p:nvSpPr>
          <p:spPr bwMode="auto">
            <a:xfrm>
              <a:off x="607" y="2619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2</a:t>
              </a:r>
            </a:p>
          </p:txBody>
        </p:sp>
        <p:sp>
          <p:nvSpPr>
            <p:cNvPr id="40052" name="Line 142"/>
            <p:cNvSpPr>
              <a:spLocks noChangeShapeType="1"/>
            </p:cNvSpPr>
            <p:nvPr/>
          </p:nvSpPr>
          <p:spPr bwMode="auto">
            <a:xfrm flipH="1">
              <a:off x="1194" y="717"/>
              <a:ext cx="156" cy="17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53" name="Line 143"/>
            <p:cNvSpPr>
              <a:spLocks noChangeShapeType="1"/>
            </p:cNvSpPr>
            <p:nvPr/>
          </p:nvSpPr>
          <p:spPr bwMode="auto">
            <a:xfrm flipH="1">
              <a:off x="944" y="1047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54" name="Line 144"/>
            <p:cNvSpPr>
              <a:spLocks noChangeShapeType="1"/>
            </p:cNvSpPr>
            <p:nvPr/>
          </p:nvSpPr>
          <p:spPr bwMode="auto">
            <a:xfrm flipH="1">
              <a:off x="685" y="1370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55" name="Line 145"/>
            <p:cNvSpPr>
              <a:spLocks noChangeShapeType="1"/>
            </p:cNvSpPr>
            <p:nvPr/>
          </p:nvSpPr>
          <p:spPr bwMode="auto">
            <a:xfrm flipH="1">
              <a:off x="427" y="1693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56" name="Line 146"/>
            <p:cNvSpPr>
              <a:spLocks noChangeShapeType="1"/>
            </p:cNvSpPr>
            <p:nvPr/>
          </p:nvSpPr>
          <p:spPr bwMode="auto">
            <a:xfrm flipH="1">
              <a:off x="177" y="2441"/>
              <a:ext cx="155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57" name="Line 147"/>
            <p:cNvSpPr>
              <a:spLocks noChangeShapeType="1"/>
            </p:cNvSpPr>
            <p:nvPr/>
          </p:nvSpPr>
          <p:spPr bwMode="auto">
            <a:xfrm>
              <a:off x="1517" y="717"/>
              <a:ext cx="200" cy="16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58" name="Line 148"/>
            <p:cNvSpPr>
              <a:spLocks noChangeShapeType="1"/>
            </p:cNvSpPr>
            <p:nvPr/>
          </p:nvSpPr>
          <p:spPr bwMode="auto">
            <a:xfrm>
              <a:off x="1214" y="1028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59" name="Line 149"/>
            <p:cNvSpPr>
              <a:spLocks noChangeShapeType="1"/>
            </p:cNvSpPr>
            <p:nvPr/>
          </p:nvSpPr>
          <p:spPr bwMode="auto">
            <a:xfrm>
              <a:off x="958" y="1355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60" name="Line 150"/>
            <p:cNvSpPr>
              <a:spLocks noChangeShapeType="1"/>
            </p:cNvSpPr>
            <p:nvPr/>
          </p:nvSpPr>
          <p:spPr bwMode="auto">
            <a:xfrm>
              <a:off x="694" y="1672"/>
              <a:ext cx="200" cy="16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61" name="Line 151"/>
            <p:cNvSpPr>
              <a:spLocks noChangeShapeType="1"/>
            </p:cNvSpPr>
            <p:nvPr/>
          </p:nvSpPr>
          <p:spPr bwMode="auto">
            <a:xfrm>
              <a:off x="427" y="2424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62" name="Text Box 152"/>
            <p:cNvSpPr txBox="1">
              <a:spLocks noChangeArrowheads="1"/>
            </p:cNvSpPr>
            <p:nvPr/>
          </p:nvSpPr>
          <p:spPr bwMode="auto">
            <a:xfrm>
              <a:off x="82" y="2619"/>
              <a:ext cx="196" cy="4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  <a:p>
              <a:pPr eaLnBrk="1" hangingPunct="1"/>
              <a:r>
                <a:rPr lang="en-US" sz="1800" b="1"/>
                <a:t>1</a:t>
              </a:r>
            </a:p>
          </p:txBody>
        </p:sp>
        <p:sp>
          <p:nvSpPr>
            <p:cNvPr id="40063" name="Line 153"/>
            <p:cNvSpPr>
              <a:spLocks noChangeShapeType="1"/>
            </p:cNvSpPr>
            <p:nvPr/>
          </p:nvSpPr>
          <p:spPr bwMode="auto">
            <a:xfrm>
              <a:off x="385" y="2036"/>
              <a:ext cx="0" cy="211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64" name="Text Box 154"/>
            <p:cNvSpPr txBox="1">
              <a:spLocks noChangeArrowheads="1"/>
            </p:cNvSpPr>
            <p:nvPr/>
          </p:nvSpPr>
          <p:spPr bwMode="auto">
            <a:xfrm>
              <a:off x="310" y="2291"/>
              <a:ext cx="156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|</a:t>
              </a:r>
            </a:p>
          </p:txBody>
        </p:sp>
      </p:grpSp>
      <p:grpSp>
        <p:nvGrpSpPr>
          <p:cNvPr id="3" name="Group 155"/>
          <p:cNvGrpSpPr>
            <a:grpSpLocks/>
          </p:cNvGrpSpPr>
          <p:nvPr/>
        </p:nvGrpSpPr>
        <p:grpSpPr bwMode="auto">
          <a:xfrm>
            <a:off x="2817813" y="762000"/>
            <a:ext cx="4040187" cy="3857625"/>
            <a:chOff x="624" y="576"/>
            <a:chExt cx="2545" cy="2430"/>
          </a:xfrm>
        </p:grpSpPr>
        <p:sp>
          <p:nvSpPr>
            <p:cNvPr id="39995" name="Text Box 156"/>
            <p:cNvSpPr txBox="1">
              <a:spLocks noChangeArrowheads="1"/>
            </p:cNvSpPr>
            <p:nvPr/>
          </p:nvSpPr>
          <p:spPr bwMode="auto">
            <a:xfrm>
              <a:off x="2052" y="602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9996" name="Text Box 157"/>
            <p:cNvSpPr txBox="1">
              <a:spLocks noChangeArrowheads="1"/>
            </p:cNvSpPr>
            <p:nvPr/>
          </p:nvSpPr>
          <p:spPr bwMode="auto">
            <a:xfrm>
              <a:off x="1795" y="929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9997" name="Text Box 158"/>
            <p:cNvSpPr txBox="1">
              <a:spLocks noChangeArrowheads="1"/>
            </p:cNvSpPr>
            <p:nvPr/>
          </p:nvSpPr>
          <p:spPr bwMode="auto">
            <a:xfrm>
              <a:off x="1537" y="1256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9998" name="Text Box 159"/>
            <p:cNvSpPr txBox="1">
              <a:spLocks noChangeArrowheads="1"/>
            </p:cNvSpPr>
            <p:nvPr/>
          </p:nvSpPr>
          <p:spPr bwMode="auto">
            <a:xfrm>
              <a:off x="1279" y="1582"/>
              <a:ext cx="16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9999" name="Text Box 160"/>
            <p:cNvSpPr txBox="1">
              <a:spLocks noChangeArrowheads="1"/>
            </p:cNvSpPr>
            <p:nvPr/>
          </p:nvSpPr>
          <p:spPr bwMode="auto">
            <a:xfrm>
              <a:off x="1030" y="1927"/>
              <a:ext cx="19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ym typeface="Symbol" pitchFamily="18" charset="2"/>
                </a:rPr>
                <a:t>*</a:t>
              </a:r>
            </a:p>
          </p:txBody>
        </p:sp>
        <p:sp>
          <p:nvSpPr>
            <p:cNvPr id="40000" name="Text Box 161"/>
            <p:cNvSpPr txBox="1">
              <a:spLocks noChangeArrowheads="1"/>
            </p:cNvSpPr>
            <p:nvPr/>
          </p:nvSpPr>
          <p:spPr bwMode="auto">
            <a:xfrm>
              <a:off x="2766" y="118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</p:txBody>
        </p:sp>
        <p:sp>
          <p:nvSpPr>
            <p:cNvPr id="40001" name="Text Box 162"/>
            <p:cNvSpPr txBox="1">
              <a:spLocks noChangeArrowheads="1"/>
            </p:cNvSpPr>
            <p:nvPr/>
          </p:nvSpPr>
          <p:spPr bwMode="auto">
            <a:xfrm>
              <a:off x="2463" y="1520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40002" name="Text Box 163"/>
            <p:cNvSpPr txBox="1">
              <a:spLocks noChangeArrowheads="1"/>
            </p:cNvSpPr>
            <p:nvPr/>
          </p:nvSpPr>
          <p:spPr bwMode="auto">
            <a:xfrm>
              <a:off x="2160" y="1806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40003" name="Text Box 164"/>
            <p:cNvSpPr txBox="1">
              <a:spLocks noChangeArrowheads="1"/>
            </p:cNvSpPr>
            <p:nvPr/>
          </p:nvSpPr>
          <p:spPr bwMode="auto">
            <a:xfrm>
              <a:off x="1916" y="214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40004" name="Text Box 165"/>
            <p:cNvSpPr txBox="1">
              <a:spLocks noChangeArrowheads="1"/>
            </p:cNvSpPr>
            <p:nvPr/>
          </p:nvSpPr>
          <p:spPr bwMode="auto">
            <a:xfrm>
              <a:off x="1341" y="2697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40005" name="Line 166"/>
            <p:cNvSpPr>
              <a:spLocks noChangeShapeType="1"/>
            </p:cNvSpPr>
            <p:nvPr/>
          </p:nvSpPr>
          <p:spPr bwMode="auto">
            <a:xfrm flipH="1">
              <a:off x="1928" y="795"/>
              <a:ext cx="156" cy="17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06" name="Line 167"/>
            <p:cNvSpPr>
              <a:spLocks noChangeShapeType="1"/>
            </p:cNvSpPr>
            <p:nvPr/>
          </p:nvSpPr>
          <p:spPr bwMode="auto">
            <a:xfrm flipH="1">
              <a:off x="1678" y="1125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07" name="Line 168"/>
            <p:cNvSpPr>
              <a:spLocks noChangeShapeType="1"/>
            </p:cNvSpPr>
            <p:nvPr/>
          </p:nvSpPr>
          <p:spPr bwMode="auto">
            <a:xfrm flipH="1">
              <a:off x="1419" y="1448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08" name="Line 169"/>
            <p:cNvSpPr>
              <a:spLocks noChangeShapeType="1"/>
            </p:cNvSpPr>
            <p:nvPr/>
          </p:nvSpPr>
          <p:spPr bwMode="auto">
            <a:xfrm flipH="1">
              <a:off x="1161" y="1771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09" name="Line 170"/>
            <p:cNvSpPr>
              <a:spLocks noChangeShapeType="1"/>
            </p:cNvSpPr>
            <p:nvPr/>
          </p:nvSpPr>
          <p:spPr bwMode="auto">
            <a:xfrm flipH="1">
              <a:off x="911" y="2519"/>
              <a:ext cx="155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10" name="Line 171"/>
            <p:cNvSpPr>
              <a:spLocks noChangeShapeType="1"/>
            </p:cNvSpPr>
            <p:nvPr/>
          </p:nvSpPr>
          <p:spPr bwMode="auto">
            <a:xfrm>
              <a:off x="2251" y="795"/>
              <a:ext cx="437" cy="36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11" name="Line 172"/>
            <p:cNvSpPr>
              <a:spLocks noChangeShapeType="1"/>
            </p:cNvSpPr>
            <p:nvPr/>
          </p:nvSpPr>
          <p:spPr bwMode="auto">
            <a:xfrm>
              <a:off x="1948" y="1106"/>
              <a:ext cx="500" cy="42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12" name="Line 173"/>
            <p:cNvSpPr>
              <a:spLocks noChangeShapeType="1"/>
            </p:cNvSpPr>
            <p:nvPr/>
          </p:nvSpPr>
          <p:spPr bwMode="auto">
            <a:xfrm>
              <a:off x="1692" y="1433"/>
              <a:ext cx="468" cy="39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13" name="Line 174"/>
            <p:cNvSpPr>
              <a:spLocks noChangeShapeType="1"/>
            </p:cNvSpPr>
            <p:nvPr/>
          </p:nvSpPr>
          <p:spPr bwMode="auto">
            <a:xfrm>
              <a:off x="1428" y="1750"/>
              <a:ext cx="492" cy="41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14" name="Line 175"/>
            <p:cNvSpPr>
              <a:spLocks noChangeShapeType="1"/>
            </p:cNvSpPr>
            <p:nvPr/>
          </p:nvSpPr>
          <p:spPr bwMode="auto">
            <a:xfrm>
              <a:off x="1161" y="2502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15" name="Text Box 176"/>
            <p:cNvSpPr txBox="1">
              <a:spLocks noChangeArrowheads="1"/>
            </p:cNvSpPr>
            <p:nvPr/>
          </p:nvSpPr>
          <p:spPr bwMode="auto">
            <a:xfrm>
              <a:off x="816" y="2697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40016" name="Line 177"/>
            <p:cNvSpPr>
              <a:spLocks noChangeShapeType="1"/>
            </p:cNvSpPr>
            <p:nvPr/>
          </p:nvSpPr>
          <p:spPr bwMode="auto">
            <a:xfrm>
              <a:off x="1119" y="2114"/>
              <a:ext cx="0" cy="211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17" name="Text Box 178"/>
            <p:cNvSpPr txBox="1">
              <a:spLocks noChangeArrowheads="1"/>
            </p:cNvSpPr>
            <p:nvPr/>
          </p:nvSpPr>
          <p:spPr bwMode="auto">
            <a:xfrm>
              <a:off x="1044" y="2369"/>
              <a:ext cx="156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|</a:t>
              </a:r>
            </a:p>
          </p:txBody>
        </p:sp>
        <p:sp>
          <p:nvSpPr>
            <p:cNvPr id="40018" name="Text Box 179"/>
            <p:cNvSpPr txBox="1">
              <a:spLocks noChangeArrowheads="1"/>
            </p:cNvSpPr>
            <p:nvPr/>
          </p:nvSpPr>
          <p:spPr bwMode="auto">
            <a:xfrm>
              <a:off x="624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{1}</a:t>
              </a:r>
            </a:p>
          </p:txBody>
        </p:sp>
        <p:sp>
          <p:nvSpPr>
            <p:cNvPr id="40019" name="Text Box 180"/>
            <p:cNvSpPr txBox="1">
              <a:spLocks noChangeArrowheads="1"/>
            </p:cNvSpPr>
            <p:nvPr/>
          </p:nvSpPr>
          <p:spPr bwMode="auto">
            <a:xfrm>
              <a:off x="1180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{2}</a:t>
              </a:r>
            </a:p>
          </p:txBody>
        </p:sp>
        <p:sp>
          <p:nvSpPr>
            <p:cNvPr id="40020" name="Text Box 181"/>
            <p:cNvSpPr txBox="1">
              <a:spLocks noChangeArrowheads="1"/>
            </p:cNvSpPr>
            <p:nvPr/>
          </p:nvSpPr>
          <p:spPr bwMode="auto">
            <a:xfrm>
              <a:off x="1440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{2}</a:t>
              </a:r>
            </a:p>
          </p:txBody>
        </p:sp>
        <p:sp>
          <p:nvSpPr>
            <p:cNvPr id="40021" name="Text Box 182"/>
            <p:cNvSpPr txBox="1">
              <a:spLocks noChangeArrowheads="1"/>
            </p:cNvSpPr>
            <p:nvPr/>
          </p:nvSpPr>
          <p:spPr bwMode="auto">
            <a:xfrm>
              <a:off x="903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{1}</a:t>
              </a:r>
            </a:p>
          </p:txBody>
        </p:sp>
        <p:sp>
          <p:nvSpPr>
            <p:cNvPr id="40022" name="Text Box 183"/>
            <p:cNvSpPr txBox="1">
              <a:spLocks noChangeArrowheads="1"/>
            </p:cNvSpPr>
            <p:nvPr/>
          </p:nvSpPr>
          <p:spPr bwMode="auto">
            <a:xfrm>
              <a:off x="624" y="238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40023" name="Text Box 184"/>
            <p:cNvSpPr txBox="1">
              <a:spLocks noChangeArrowheads="1"/>
            </p:cNvSpPr>
            <p:nvPr/>
          </p:nvSpPr>
          <p:spPr bwMode="auto">
            <a:xfrm>
              <a:off x="1200" y="236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40024" name="Text Box 185"/>
            <p:cNvSpPr txBox="1">
              <a:spLocks noChangeArrowheads="1"/>
            </p:cNvSpPr>
            <p:nvPr/>
          </p:nvSpPr>
          <p:spPr bwMode="auto">
            <a:xfrm>
              <a:off x="696" y="192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40025" name="Text Box 186"/>
            <p:cNvSpPr txBox="1">
              <a:spLocks noChangeArrowheads="1"/>
            </p:cNvSpPr>
            <p:nvPr/>
          </p:nvSpPr>
          <p:spPr bwMode="auto">
            <a:xfrm>
              <a:off x="1145" y="1930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40026" name="Text Box 187"/>
            <p:cNvSpPr txBox="1">
              <a:spLocks noChangeArrowheads="1"/>
            </p:cNvSpPr>
            <p:nvPr/>
          </p:nvSpPr>
          <p:spPr bwMode="auto">
            <a:xfrm>
              <a:off x="768" y="1566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40027" name="Text Box 188"/>
            <p:cNvSpPr txBox="1">
              <a:spLocks noChangeArrowheads="1"/>
            </p:cNvSpPr>
            <p:nvPr/>
          </p:nvSpPr>
          <p:spPr bwMode="auto">
            <a:xfrm>
              <a:off x="1441" y="157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40028" name="Text Box 189"/>
            <p:cNvSpPr txBox="1">
              <a:spLocks noChangeArrowheads="1"/>
            </p:cNvSpPr>
            <p:nvPr/>
          </p:nvSpPr>
          <p:spPr bwMode="auto">
            <a:xfrm>
              <a:off x="978" y="1239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40029" name="Text Box 190"/>
            <p:cNvSpPr txBox="1">
              <a:spLocks noChangeArrowheads="1"/>
            </p:cNvSpPr>
            <p:nvPr/>
          </p:nvSpPr>
          <p:spPr bwMode="auto">
            <a:xfrm>
              <a:off x="1651" y="1247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40030" name="Text Box 191"/>
            <p:cNvSpPr txBox="1">
              <a:spLocks noChangeArrowheads="1"/>
            </p:cNvSpPr>
            <p:nvPr/>
          </p:nvSpPr>
          <p:spPr bwMode="auto">
            <a:xfrm>
              <a:off x="1248" y="912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40031" name="Text Box 192"/>
            <p:cNvSpPr txBox="1">
              <a:spLocks noChangeArrowheads="1"/>
            </p:cNvSpPr>
            <p:nvPr/>
          </p:nvSpPr>
          <p:spPr bwMode="auto">
            <a:xfrm>
              <a:off x="1921" y="920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40032" name="Text Box 193"/>
            <p:cNvSpPr txBox="1">
              <a:spLocks noChangeArrowheads="1"/>
            </p:cNvSpPr>
            <p:nvPr/>
          </p:nvSpPr>
          <p:spPr bwMode="auto">
            <a:xfrm>
              <a:off x="1554" y="576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40033" name="Text Box 194"/>
            <p:cNvSpPr txBox="1">
              <a:spLocks noChangeArrowheads="1"/>
            </p:cNvSpPr>
            <p:nvPr/>
          </p:nvSpPr>
          <p:spPr bwMode="auto">
            <a:xfrm>
              <a:off x="2227" y="58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  <p:sp>
          <p:nvSpPr>
            <p:cNvPr id="40034" name="Text Box 195"/>
            <p:cNvSpPr txBox="1">
              <a:spLocks noChangeArrowheads="1"/>
            </p:cNvSpPr>
            <p:nvPr/>
          </p:nvSpPr>
          <p:spPr bwMode="auto">
            <a:xfrm>
              <a:off x="1729" y="226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{3}</a:t>
              </a:r>
            </a:p>
          </p:txBody>
        </p:sp>
        <p:sp>
          <p:nvSpPr>
            <p:cNvPr id="40035" name="Text Box 196"/>
            <p:cNvSpPr txBox="1">
              <a:spLocks noChangeArrowheads="1"/>
            </p:cNvSpPr>
            <p:nvPr/>
          </p:nvSpPr>
          <p:spPr bwMode="auto">
            <a:xfrm>
              <a:off x="2065" y="226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40036" name="Text Box 197"/>
            <p:cNvSpPr txBox="1">
              <a:spLocks noChangeArrowheads="1"/>
            </p:cNvSpPr>
            <p:nvPr/>
          </p:nvSpPr>
          <p:spPr bwMode="auto">
            <a:xfrm>
              <a:off x="1968" y="19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{4}</a:t>
              </a:r>
            </a:p>
          </p:txBody>
        </p:sp>
        <p:sp>
          <p:nvSpPr>
            <p:cNvPr id="40037" name="Text Box 198"/>
            <p:cNvSpPr txBox="1">
              <a:spLocks noChangeArrowheads="1"/>
            </p:cNvSpPr>
            <p:nvPr/>
          </p:nvSpPr>
          <p:spPr bwMode="auto">
            <a:xfrm>
              <a:off x="2304" y="19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40038" name="Text Box 199"/>
            <p:cNvSpPr txBox="1">
              <a:spLocks noChangeArrowheads="1"/>
            </p:cNvSpPr>
            <p:nvPr/>
          </p:nvSpPr>
          <p:spPr bwMode="auto">
            <a:xfrm>
              <a:off x="2257" y="15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{5}</a:t>
              </a:r>
            </a:p>
          </p:txBody>
        </p:sp>
        <p:sp>
          <p:nvSpPr>
            <p:cNvPr id="40039" name="Text Box 200"/>
            <p:cNvSpPr txBox="1">
              <a:spLocks noChangeArrowheads="1"/>
            </p:cNvSpPr>
            <p:nvPr/>
          </p:nvSpPr>
          <p:spPr bwMode="auto">
            <a:xfrm>
              <a:off x="2593" y="15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40040" name="Text Box 201"/>
            <p:cNvSpPr txBox="1">
              <a:spLocks noChangeArrowheads="1"/>
            </p:cNvSpPr>
            <p:nvPr/>
          </p:nvSpPr>
          <p:spPr bwMode="auto">
            <a:xfrm>
              <a:off x="2544" y="129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{6}</a:t>
              </a:r>
            </a:p>
          </p:txBody>
        </p:sp>
        <p:sp>
          <p:nvSpPr>
            <p:cNvPr id="40041" name="Text Box 202"/>
            <p:cNvSpPr txBox="1">
              <a:spLocks noChangeArrowheads="1"/>
            </p:cNvSpPr>
            <p:nvPr/>
          </p:nvSpPr>
          <p:spPr bwMode="auto">
            <a:xfrm>
              <a:off x="2882" y="128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DFA for (a|b)*abb#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676400" y="1981200"/>
            <a:ext cx="5649913" cy="2041525"/>
            <a:chOff x="1056" y="1248"/>
            <a:chExt cx="3559" cy="1286"/>
          </a:xfrm>
        </p:grpSpPr>
        <p:sp>
          <p:nvSpPr>
            <p:cNvPr id="40965" name="Oval 4"/>
            <p:cNvSpPr>
              <a:spLocks noChangeArrowheads="1"/>
            </p:cNvSpPr>
            <p:nvPr/>
          </p:nvSpPr>
          <p:spPr bwMode="auto">
            <a:xfrm>
              <a:off x="1056" y="2016"/>
              <a:ext cx="487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000"/>
                <a:t>123</a:t>
              </a:r>
            </a:p>
          </p:txBody>
        </p:sp>
        <p:sp>
          <p:nvSpPr>
            <p:cNvPr id="40966" name="Oval 5"/>
            <p:cNvSpPr>
              <a:spLocks noChangeArrowheads="1"/>
            </p:cNvSpPr>
            <p:nvPr/>
          </p:nvSpPr>
          <p:spPr bwMode="auto">
            <a:xfrm>
              <a:off x="2016" y="2016"/>
              <a:ext cx="487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000"/>
                <a:t>1234</a:t>
              </a:r>
            </a:p>
          </p:txBody>
        </p:sp>
        <p:sp>
          <p:nvSpPr>
            <p:cNvPr id="40967" name="Oval 6"/>
            <p:cNvSpPr>
              <a:spLocks noChangeArrowheads="1"/>
            </p:cNvSpPr>
            <p:nvPr/>
          </p:nvSpPr>
          <p:spPr bwMode="auto">
            <a:xfrm>
              <a:off x="3072" y="2016"/>
              <a:ext cx="487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000"/>
                <a:t>1235</a:t>
              </a:r>
            </a:p>
          </p:txBody>
        </p:sp>
        <p:sp>
          <p:nvSpPr>
            <p:cNvPr id="40968" name="Oval 7"/>
            <p:cNvSpPr>
              <a:spLocks noChangeArrowheads="1"/>
            </p:cNvSpPr>
            <p:nvPr/>
          </p:nvSpPr>
          <p:spPr bwMode="auto">
            <a:xfrm>
              <a:off x="4128" y="2016"/>
              <a:ext cx="487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000"/>
                <a:t>1236</a:t>
              </a:r>
            </a:p>
          </p:txBody>
        </p:sp>
        <p:sp>
          <p:nvSpPr>
            <p:cNvPr id="40969" name="Freeform 13"/>
            <p:cNvSpPr>
              <a:spLocks/>
            </p:cNvSpPr>
            <p:nvPr/>
          </p:nvSpPr>
          <p:spPr bwMode="auto">
            <a:xfrm>
              <a:off x="1117" y="1768"/>
              <a:ext cx="331" cy="248"/>
            </a:xfrm>
            <a:custGeom>
              <a:avLst/>
              <a:gdLst>
                <a:gd name="T0" fmla="*/ 245 w 352"/>
                <a:gd name="T1" fmla="*/ 157 h 312"/>
                <a:gd name="T2" fmla="*/ 286 w 352"/>
                <a:gd name="T3" fmla="*/ 85 h 312"/>
                <a:gd name="T4" fmla="*/ 206 w 352"/>
                <a:gd name="T5" fmla="*/ 12 h 312"/>
                <a:gd name="T6" fmla="*/ 87 w 352"/>
                <a:gd name="T7" fmla="*/ 12 h 312"/>
                <a:gd name="T8" fmla="*/ 8 w 352"/>
                <a:gd name="T9" fmla="*/ 85 h 312"/>
                <a:gd name="T10" fmla="*/ 47 w 352"/>
                <a:gd name="T11" fmla="*/ 157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2"/>
                <a:gd name="T19" fmla="*/ 0 h 312"/>
                <a:gd name="T20" fmla="*/ 352 w 352"/>
                <a:gd name="T21" fmla="*/ 312 h 3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2" h="312">
                  <a:moveTo>
                    <a:pt x="296" y="312"/>
                  </a:moveTo>
                  <a:cubicBezTo>
                    <a:pt x="324" y="264"/>
                    <a:pt x="352" y="216"/>
                    <a:pt x="344" y="168"/>
                  </a:cubicBezTo>
                  <a:cubicBezTo>
                    <a:pt x="336" y="120"/>
                    <a:pt x="288" y="48"/>
                    <a:pt x="248" y="24"/>
                  </a:cubicBezTo>
                  <a:cubicBezTo>
                    <a:pt x="208" y="0"/>
                    <a:pt x="144" y="0"/>
                    <a:pt x="104" y="24"/>
                  </a:cubicBezTo>
                  <a:cubicBezTo>
                    <a:pt x="64" y="48"/>
                    <a:pt x="16" y="120"/>
                    <a:pt x="8" y="168"/>
                  </a:cubicBezTo>
                  <a:cubicBezTo>
                    <a:pt x="0" y="216"/>
                    <a:pt x="48" y="288"/>
                    <a:pt x="56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970" name="Freeform 14"/>
            <p:cNvSpPr>
              <a:spLocks/>
            </p:cNvSpPr>
            <p:nvPr/>
          </p:nvSpPr>
          <p:spPr bwMode="auto">
            <a:xfrm rot="-10382665">
              <a:off x="2016" y="2256"/>
              <a:ext cx="331" cy="248"/>
            </a:xfrm>
            <a:custGeom>
              <a:avLst/>
              <a:gdLst>
                <a:gd name="T0" fmla="*/ 245 w 352"/>
                <a:gd name="T1" fmla="*/ 157 h 312"/>
                <a:gd name="T2" fmla="*/ 286 w 352"/>
                <a:gd name="T3" fmla="*/ 85 h 312"/>
                <a:gd name="T4" fmla="*/ 206 w 352"/>
                <a:gd name="T5" fmla="*/ 12 h 312"/>
                <a:gd name="T6" fmla="*/ 87 w 352"/>
                <a:gd name="T7" fmla="*/ 12 h 312"/>
                <a:gd name="T8" fmla="*/ 8 w 352"/>
                <a:gd name="T9" fmla="*/ 85 h 312"/>
                <a:gd name="T10" fmla="*/ 47 w 352"/>
                <a:gd name="T11" fmla="*/ 157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2"/>
                <a:gd name="T19" fmla="*/ 0 h 312"/>
                <a:gd name="T20" fmla="*/ 352 w 352"/>
                <a:gd name="T21" fmla="*/ 312 h 3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2" h="312">
                  <a:moveTo>
                    <a:pt x="296" y="312"/>
                  </a:moveTo>
                  <a:cubicBezTo>
                    <a:pt x="324" y="264"/>
                    <a:pt x="352" y="216"/>
                    <a:pt x="344" y="168"/>
                  </a:cubicBezTo>
                  <a:cubicBezTo>
                    <a:pt x="336" y="120"/>
                    <a:pt x="288" y="48"/>
                    <a:pt x="248" y="24"/>
                  </a:cubicBezTo>
                  <a:cubicBezTo>
                    <a:pt x="208" y="0"/>
                    <a:pt x="144" y="0"/>
                    <a:pt x="104" y="24"/>
                  </a:cubicBezTo>
                  <a:cubicBezTo>
                    <a:pt x="64" y="48"/>
                    <a:pt x="16" y="120"/>
                    <a:pt x="8" y="168"/>
                  </a:cubicBezTo>
                  <a:cubicBezTo>
                    <a:pt x="0" y="216"/>
                    <a:pt x="48" y="288"/>
                    <a:pt x="56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971" name="Line 15"/>
            <p:cNvSpPr>
              <a:spLocks noChangeShapeType="1"/>
            </p:cNvSpPr>
            <p:nvPr/>
          </p:nvSpPr>
          <p:spPr bwMode="auto">
            <a:xfrm>
              <a:off x="1536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972" name="Line 16"/>
            <p:cNvSpPr>
              <a:spLocks noChangeShapeType="1"/>
            </p:cNvSpPr>
            <p:nvPr/>
          </p:nvSpPr>
          <p:spPr bwMode="auto">
            <a:xfrm>
              <a:off x="2496" y="211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973" name="Line 17"/>
            <p:cNvSpPr>
              <a:spLocks noChangeShapeType="1"/>
            </p:cNvSpPr>
            <p:nvPr/>
          </p:nvSpPr>
          <p:spPr bwMode="auto">
            <a:xfrm>
              <a:off x="3552" y="211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974" name="Freeform 18"/>
            <p:cNvSpPr>
              <a:spLocks/>
            </p:cNvSpPr>
            <p:nvPr/>
          </p:nvSpPr>
          <p:spPr bwMode="auto">
            <a:xfrm>
              <a:off x="2457" y="1785"/>
              <a:ext cx="652" cy="281"/>
            </a:xfrm>
            <a:custGeom>
              <a:avLst/>
              <a:gdLst>
                <a:gd name="T0" fmla="*/ 470 w 768"/>
                <a:gd name="T1" fmla="*/ 602 h 192"/>
                <a:gd name="T2" fmla="*/ 412 w 768"/>
                <a:gd name="T3" fmla="*/ 149 h 192"/>
                <a:gd name="T4" fmla="*/ 235 w 768"/>
                <a:gd name="T5" fmla="*/ 0 h 192"/>
                <a:gd name="T6" fmla="*/ 59 w 768"/>
                <a:gd name="T7" fmla="*/ 149 h 192"/>
                <a:gd name="T8" fmla="*/ 0 w 768"/>
                <a:gd name="T9" fmla="*/ 60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192"/>
                <a:gd name="T17" fmla="*/ 768 w 768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192">
                  <a:moveTo>
                    <a:pt x="768" y="192"/>
                  </a:moveTo>
                  <a:cubicBezTo>
                    <a:pt x="752" y="136"/>
                    <a:pt x="736" y="80"/>
                    <a:pt x="672" y="48"/>
                  </a:cubicBezTo>
                  <a:cubicBezTo>
                    <a:pt x="608" y="16"/>
                    <a:pt x="480" y="0"/>
                    <a:pt x="384" y="0"/>
                  </a:cubicBezTo>
                  <a:cubicBezTo>
                    <a:pt x="288" y="0"/>
                    <a:pt x="160" y="16"/>
                    <a:pt x="96" y="48"/>
                  </a:cubicBezTo>
                  <a:cubicBezTo>
                    <a:pt x="32" y="80"/>
                    <a:pt x="16" y="136"/>
                    <a:pt x="0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975" name="Freeform 19"/>
            <p:cNvSpPr>
              <a:spLocks/>
            </p:cNvSpPr>
            <p:nvPr/>
          </p:nvSpPr>
          <p:spPr bwMode="auto">
            <a:xfrm>
              <a:off x="1488" y="1440"/>
              <a:ext cx="2736" cy="624"/>
            </a:xfrm>
            <a:custGeom>
              <a:avLst/>
              <a:gdLst>
                <a:gd name="T0" fmla="*/ 2736 w 2736"/>
                <a:gd name="T1" fmla="*/ 576 h 624"/>
                <a:gd name="T2" fmla="*/ 2448 w 2736"/>
                <a:gd name="T3" fmla="*/ 192 h 624"/>
                <a:gd name="T4" fmla="*/ 1488 w 2736"/>
                <a:gd name="T5" fmla="*/ 0 h 624"/>
                <a:gd name="T6" fmla="*/ 528 w 2736"/>
                <a:gd name="T7" fmla="*/ 192 h 624"/>
                <a:gd name="T8" fmla="*/ 0 w 2736"/>
                <a:gd name="T9" fmla="*/ 624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36"/>
                <a:gd name="T16" fmla="*/ 0 h 624"/>
                <a:gd name="T17" fmla="*/ 2736 w 2736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36" h="624">
                  <a:moveTo>
                    <a:pt x="2736" y="576"/>
                  </a:moveTo>
                  <a:cubicBezTo>
                    <a:pt x="2696" y="432"/>
                    <a:pt x="2656" y="288"/>
                    <a:pt x="2448" y="192"/>
                  </a:cubicBezTo>
                  <a:cubicBezTo>
                    <a:pt x="2240" y="96"/>
                    <a:pt x="1808" y="0"/>
                    <a:pt x="1488" y="0"/>
                  </a:cubicBezTo>
                  <a:cubicBezTo>
                    <a:pt x="1168" y="0"/>
                    <a:pt x="776" y="88"/>
                    <a:pt x="528" y="192"/>
                  </a:cubicBezTo>
                  <a:cubicBezTo>
                    <a:pt x="280" y="296"/>
                    <a:pt x="140" y="460"/>
                    <a:pt x="0" y="6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976" name="Freeform 20"/>
            <p:cNvSpPr>
              <a:spLocks/>
            </p:cNvSpPr>
            <p:nvPr/>
          </p:nvSpPr>
          <p:spPr bwMode="auto">
            <a:xfrm>
              <a:off x="2400" y="2208"/>
              <a:ext cx="1824" cy="320"/>
            </a:xfrm>
            <a:custGeom>
              <a:avLst/>
              <a:gdLst>
                <a:gd name="T0" fmla="*/ 1824 w 1824"/>
                <a:gd name="T1" fmla="*/ 0 h 320"/>
                <a:gd name="T2" fmla="*/ 1248 w 1824"/>
                <a:gd name="T3" fmla="*/ 240 h 320"/>
                <a:gd name="T4" fmla="*/ 480 w 1824"/>
                <a:gd name="T5" fmla="*/ 288 h 320"/>
                <a:gd name="T6" fmla="*/ 0 w 1824"/>
                <a:gd name="T7" fmla="*/ 48 h 3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4"/>
                <a:gd name="T13" fmla="*/ 0 h 320"/>
                <a:gd name="T14" fmla="*/ 1824 w 1824"/>
                <a:gd name="T15" fmla="*/ 320 h 3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4" h="320">
                  <a:moveTo>
                    <a:pt x="1824" y="0"/>
                  </a:moveTo>
                  <a:cubicBezTo>
                    <a:pt x="1648" y="96"/>
                    <a:pt x="1472" y="192"/>
                    <a:pt x="1248" y="240"/>
                  </a:cubicBezTo>
                  <a:cubicBezTo>
                    <a:pt x="1024" y="288"/>
                    <a:pt x="688" y="320"/>
                    <a:pt x="480" y="288"/>
                  </a:cubicBezTo>
                  <a:cubicBezTo>
                    <a:pt x="272" y="256"/>
                    <a:pt x="136" y="152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977" name="Text Box 21"/>
            <p:cNvSpPr txBox="1">
              <a:spLocks noChangeArrowheads="1"/>
            </p:cNvSpPr>
            <p:nvPr/>
          </p:nvSpPr>
          <p:spPr bwMode="auto">
            <a:xfrm>
              <a:off x="1190" y="1526"/>
              <a:ext cx="19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/>
                <a:t>b</a:t>
              </a:r>
            </a:p>
          </p:txBody>
        </p:sp>
        <p:sp>
          <p:nvSpPr>
            <p:cNvPr id="40978" name="Text Box 22"/>
            <p:cNvSpPr txBox="1">
              <a:spLocks noChangeArrowheads="1"/>
            </p:cNvSpPr>
            <p:nvPr/>
          </p:nvSpPr>
          <p:spPr bwMode="auto">
            <a:xfrm>
              <a:off x="2832" y="1248"/>
              <a:ext cx="19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/>
                <a:t>b</a:t>
              </a:r>
            </a:p>
          </p:txBody>
        </p:sp>
        <p:sp>
          <p:nvSpPr>
            <p:cNvPr id="40979" name="Text Box 23"/>
            <p:cNvSpPr txBox="1">
              <a:spLocks noChangeArrowheads="1"/>
            </p:cNvSpPr>
            <p:nvPr/>
          </p:nvSpPr>
          <p:spPr bwMode="auto">
            <a:xfrm>
              <a:off x="3744" y="1872"/>
              <a:ext cx="19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/>
                <a:t>b</a:t>
              </a:r>
            </a:p>
          </p:txBody>
        </p:sp>
        <p:sp>
          <p:nvSpPr>
            <p:cNvPr id="40980" name="Text Box 24"/>
            <p:cNvSpPr txBox="1">
              <a:spLocks noChangeArrowheads="1"/>
            </p:cNvSpPr>
            <p:nvPr/>
          </p:nvSpPr>
          <p:spPr bwMode="auto">
            <a:xfrm>
              <a:off x="2688" y="1920"/>
              <a:ext cx="19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/>
                <a:t>b</a:t>
              </a:r>
            </a:p>
          </p:txBody>
        </p:sp>
        <p:sp>
          <p:nvSpPr>
            <p:cNvPr id="40981" name="Text Box 25"/>
            <p:cNvSpPr txBox="1">
              <a:spLocks noChangeArrowheads="1"/>
            </p:cNvSpPr>
            <p:nvPr/>
          </p:nvSpPr>
          <p:spPr bwMode="auto">
            <a:xfrm>
              <a:off x="1680" y="1920"/>
              <a:ext cx="1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/>
                <a:t>a</a:t>
              </a:r>
            </a:p>
          </p:txBody>
        </p:sp>
        <p:sp>
          <p:nvSpPr>
            <p:cNvPr id="40982" name="Text Box 26"/>
            <p:cNvSpPr txBox="1">
              <a:spLocks noChangeArrowheads="1"/>
            </p:cNvSpPr>
            <p:nvPr/>
          </p:nvSpPr>
          <p:spPr bwMode="auto">
            <a:xfrm>
              <a:off x="2736" y="1584"/>
              <a:ext cx="1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/>
                <a:t>a</a:t>
              </a:r>
            </a:p>
          </p:txBody>
        </p:sp>
        <p:sp>
          <p:nvSpPr>
            <p:cNvPr id="40983" name="Text Box 27"/>
            <p:cNvSpPr txBox="1">
              <a:spLocks noChangeArrowheads="1"/>
            </p:cNvSpPr>
            <p:nvPr/>
          </p:nvSpPr>
          <p:spPr bwMode="auto">
            <a:xfrm>
              <a:off x="3072" y="2322"/>
              <a:ext cx="1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/>
                <a:t>a</a:t>
              </a:r>
            </a:p>
          </p:txBody>
        </p:sp>
        <p:sp>
          <p:nvSpPr>
            <p:cNvPr id="40984" name="Text Box 28"/>
            <p:cNvSpPr txBox="1">
              <a:spLocks noChangeArrowheads="1"/>
            </p:cNvSpPr>
            <p:nvPr/>
          </p:nvSpPr>
          <p:spPr bwMode="auto">
            <a:xfrm>
              <a:off x="2073" y="2304"/>
              <a:ext cx="1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/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5" name="Text Box 3"/>
          <p:cNvSpPr txBox="1">
            <a:spLocks noChangeArrowheads="1"/>
          </p:cNvSpPr>
          <p:nvPr/>
        </p:nvSpPr>
        <p:spPr bwMode="auto">
          <a:xfrm>
            <a:off x="0" y="2147455"/>
            <a:ext cx="84582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1" dirty="0" smtClean="0"/>
              <a:t>Thank You</a:t>
            </a:r>
          </a:p>
          <a:p>
            <a:pPr algn="ctr">
              <a:spcBef>
                <a:spcPct val="50000"/>
              </a:spcBef>
            </a:pPr>
            <a:r>
              <a:rPr lang="en-US" sz="5400" b="1" dirty="0" smtClean="0"/>
              <a:t>Any Questions?</a:t>
            </a:r>
            <a:endParaRPr lang="en-US" sz="5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12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 (ab* | a*b)*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524000"/>
            <a:ext cx="3521075" cy="2438400"/>
            <a:chOff x="336" y="960"/>
            <a:chExt cx="2218" cy="1536"/>
          </a:xfrm>
        </p:grpSpPr>
        <p:sp>
          <p:nvSpPr>
            <p:cNvPr id="12330" name="Oval 4"/>
            <p:cNvSpPr>
              <a:spLocks noChangeArrowheads="1"/>
            </p:cNvSpPr>
            <p:nvPr/>
          </p:nvSpPr>
          <p:spPr bwMode="auto">
            <a:xfrm>
              <a:off x="1402" y="132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31" name="Oval 5"/>
            <p:cNvSpPr>
              <a:spLocks noChangeArrowheads="1"/>
            </p:cNvSpPr>
            <p:nvPr/>
          </p:nvSpPr>
          <p:spPr bwMode="auto">
            <a:xfrm>
              <a:off x="1882" y="132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32" name="Line 6"/>
            <p:cNvSpPr>
              <a:spLocks noChangeShapeType="1"/>
            </p:cNvSpPr>
            <p:nvPr/>
          </p:nvSpPr>
          <p:spPr bwMode="auto">
            <a:xfrm>
              <a:off x="1594" y="14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Text Box 7"/>
            <p:cNvSpPr txBox="1">
              <a:spLocks noChangeArrowheads="1"/>
            </p:cNvSpPr>
            <p:nvPr/>
          </p:nvSpPr>
          <p:spPr bwMode="auto">
            <a:xfrm>
              <a:off x="1690" y="1228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334" name="Freeform 8"/>
            <p:cNvSpPr>
              <a:spLocks/>
            </p:cNvSpPr>
            <p:nvPr/>
          </p:nvSpPr>
          <p:spPr bwMode="auto">
            <a:xfrm>
              <a:off x="1850" y="1468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5" name="Oval 9"/>
            <p:cNvSpPr>
              <a:spLocks noChangeArrowheads="1"/>
            </p:cNvSpPr>
            <p:nvPr/>
          </p:nvSpPr>
          <p:spPr bwMode="auto">
            <a:xfrm>
              <a:off x="1882" y="199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336" name="Oval 10"/>
            <p:cNvSpPr>
              <a:spLocks noChangeArrowheads="1"/>
            </p:cNvSpPr>
            <p:nvPr/>
          </p:nvSpPr>
          <p:spPr bwMode="auto">
            <a:xfrm>
              <a:off x="1402" y="199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37" name="Line 11"/>
            <p:cNvSpPr>
              <a:spLocks noChangeShapeType="1"/>
            </p:cNvSpPr>
            <p:nvPr/>
          </p:nvSpPr>
          <p:spPr bwMode="auto">
            <a:xfrm>
              <a:off x="1594" y="20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Freeform 12"/>
            <p:cNvSpPr>
              <a:spLocks/>
            </p:cNvSpPr>
            <p:nvPr/>
          </p:nvSpPr>
          <p:spPr bwMode="auto">
            <a:xfrm>
              <a:off x="1354" y="2140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9" name="Oval 13"/>
            <p:cNvSpPr>
              <a:spLocks noChangeArrowheads="1"/>
            </p:cNvSpPr>
            <p:nvPr/>
          </p:nvSpPr>
          <p:spPr bwMode="auto">
            <a:xfrm>
              <a:off x="970" y="1660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2340" name="Oval 14"/>
            <p:cNvSpPr>
              <a:spLocks noChangeArrowheads="1"/>
            </p:cNvSpPr>
            <p:nvPr/>
          </p:nvSpPr>
          <p:spPr bwMode="auto">
            <a:xfrm>
              <a:off x="2362" y="166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341" name="Line 15"/>
            <p:cNvSpPr>
              <a:spLocks noChangeShapeType="1"/>
            </p:cNvSpPr>
            <p:nvPr/>
          </p:nvSpPr>
          <p:spPr bwMode="auto">
            <a:xfrm flipV="1">
              <a:off x="1114" y="1468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Line 16"/>
            <p:cNvSpPr>
              <a:spLocks noChangeShapeType="1"/>
            </p:cNvSpPr>
            <p:nvPr/>
          </p:nvSpPr>
          <p:spPr bwMode="auto">
            <a:xfrm>
              <a:off x="1114" y="1852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Line 17"/>
            <p:cNvSpPr>
              <a:spLocks noChangeShapeType="1"/>
            </p:cNvSpPr>
            <p:nvPr/>
          </p:nvSpPr>
          <p:spPr bwMode="auto">
            <a:xfrm flipV="1">
              <a:off x="2074" y="1852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Line 18"/>
            <p:cNvSpPr>
              <a:spLocks noChangeShapeType="1"/>
            </p:cNvSpPr>
            <p:nvPr/>
          </p:nvSpPr>
          <p:spPr bwMode="auto">
            <a:xfrm>
              <a:off x="2074" y="1420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Text Box 19"/>
            <p:cNvSpPr txBox="1">
              <a:spLocks noChangeArrowheads="1"/>
            </p:cNvSpPr>
            <p:nvPr/>
          </p:nvSpPr>
          <p:spPr bwMode="auto">
            <a:xfrm>
              <a:off x="432" y="960"/>
              <a:ext cx="8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ab* | a*b</a:t>
              </a:r>
            </a:p>
          </p:txBody>
        </p:sp>
        <p:sp>
          <p:nvSpPr>
            <p:cNvPr id="12346" name="Text Box 20"/>
            <p:cNvSpPr txBox="1">
              <a:spLocks noChangeArrowheads="1"/>
            </p:cNvSpPr>
            <p:nvPr/>
          </p:nvSpPr>
          <p:spPr bwMode="auto">
            <a:xfrm>
              <a:off x="1008" y="181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47" name="Text Box 21"/>
            <p:cNvSpPr txBox="1">
              <a:spLocks noChangeArrowheads="1"/>
            </p:cNvSpPr>
            <p:nvPr/>
          </p:nvSpPr>
          <p:spPr bwMode="auto">
            <a:xfrm>
              <a:off x="1114" y="137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48" name="Text Box 22"/>
            <p:cNvSpPr txBox="1">
              <a:spLocks noChangeArrowheads="1"/>
            </p:cNvSpPr>
            <p:nvPr/>
          </p:nvSpPr>
          <p:spPr bwMode="auto">
            <a:xfrm>
              <a:off x="2262" y="138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49" name="Text Box 23"/>
            <p:cNvSpPr txBox="1">
              <a:spLocks noChangeArrowheads="1"/>
            </p:cNvSpPr>
            <p:nvPr/>
          </p:nvSpPr>
          <p:spPr bwMode="auto">
            <a:xfrm>
              <a:off x="2262" y="187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50" name="Text Box 24"/>
            <p:cNvSpPr txBox="1">
              <a:spLocks noChangeArrowheads="1"/>
            </p:cNvSpPr>
            <p:nvPr/>
          </p:nvSpPr>
          <p:spPr bwMode="auto">
            <a:xfrm>
              <a:off x="1402" y="2284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351" name="Text Box 25"/>
            <p:cNvSpPr txBox="1">
              <a:spLocks noChangeArrowheads="1"/>
            </p:cNvSpPr>
            <p:nvPr/>
          </p:nvSpPr>
          <p:spPr bwMode="auto">
            <a:xfrm>
              <a:off x="1642" y="191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352" name="Text Box 26"/>
            <p:cNvSpPr txBox="1">
              <a:spLocks noChangeArrowheads="1"/>
            </p:cNvSpPr>
            <p:nvPr/>
          </p:nvSpPr>
          <p:spPr bwMode="auto">
            <a:xfrm>
              <a:off x="1882" y="161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353" name="Rectangle 27"/>
            <p:cNvSpPr>
              <a:spLocks noChangeArrowheads="1"/>
            </p:cNvSpPr>
            <p:nvPr/>
          </p:nvSpPr>
          <p:spPr bwMode="auto">
            <a:xfrm>
              <a:off x="1296" y="1200"/>
              <a:ext cx="960" cy="57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354" name="Rectangle 28"/>
            <p:cNvSpPr>
              <a:spLocks noChangeArrowheads="1"/>
            </p:cNvSpPr>
            <p:nvPr/>
          </p:nvSpPr>
          <p:spPr bwMode="auto">
            <a:xfrm>
              <a:off x="1248" y="1920"/>
              <a:ext cx="960" cy="57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355" name="Line 29"/>
            <p:cNvSpPr>
              <a:spLocks noChangeShapeType="1"/>
            </p:cNvSpPr>
            <p:nvPr/>
          </p:nvSpPr>
          <p:spPr bwMode="auto">
            <a:xfrm>
              <a:off x="336" y="174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356" name="Text Box 30"/>
            <p:cNvSpPr txBox="1">
              <a:spLocks noChangeArrowheads="1"/>
            </p:cNvSpPr>
            <p:nvPr/>
          </p:nvSpPr>
          <p:spPr bwMode="auto">
            <a:xfrm>
              <a:off x="384" y="1509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2357" name="Oval 31"/>
            <p:cNvSpPr>
              <a:spLocks noChangeArrowheads="1"/>
            </p:cNvSpPr>
            <p:nvPr/>
          </p:nvSpPr>
          <p:spPr bwMode="auto">
            <a:xfrm>
              <a:off x="2382" y="1680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962400" y="3962400"/>
            <a:ext cx="4895850" cy="2514600"/>
            <a:chOff x="2484" y="2496"/>
            <a:chExt cx="3084" cy="1584"/>
          </a:xfrm>
        </p:grpSpPr>
        <p:sp>
          <p:nvSpPr>
            <p:cNvPr id="12293" name="Oval 33"/>
            <p:cNvSpPr>
              <a:spLocks noChangeArrowheads="1"/>
            </p:cNvSpPr>
            <p:nvPr/>
          </p:nvSpPr>
          <p:spPr bwMode="auto">
            <a:xfrm>
              <a:off x="3984" y="283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294" name="Oval 34"/>
            <p:cNvSpPr>
              <a:spLocks noChangeArrowheads="1"/>
            </p:cNvSpPr>
            <p:nvPr/>
          </p:nvSpPr>
          <p:spPr bwMode="auto">
            <a:xfrm>
              <a:off x="4464" y="283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295" name="Line 35"/>
            <p:cNvSpPr>
              <a:spLocks noChangeShapeType="1"/>
            </p:cNvSpPr>
            <p:nvPr/>
          </p:nvSpPr>
          <p:spPr bwMode="auto">
            <a:xfrm>
              <a:off x="4176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Text Box 36"/>
            <p:cNvSpPr txBox="1">
              <a:spLocks noChangeArrowheads="1"/>
            </p:cNvSpPr>
            <p:nvPr/>
          </p:nvSpPr>
          <p:spPr bwMode="auto">
            <a:xfrm>
              <a:off x="4224" y="2736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297" name="Freeform 37"/>
            <p:cNvSpPr>
              <a:spLocks/>
            </p:cNvSpPr>
            <p:nvPr/>
          </p:nvSpPr>
          <p:spPr bwMode="auto">
            <a:xfrm>
              <a:off x="4432" y="2976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Oval 38"/>
            <p:cNvSpPr>
              <a:spLocks noChangeArrowheads="1"/>
            </p:cNvSpPr>
            <p:nvPr/>
          </p:nvSpPr>
          <p:spPr bwMode="auto">
            <a:xfrm>
              <a:off x="4464" y="35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299" name="Oval 39"/>
            <p:cNvSpPr>
              <a:spLocks noChangeArrowheads="1"/>
            </p:cNvSpPr>
            <p:nvPr/>
          </p:nvSpPr>
          <p:spPr bwMode="auto">
            <a:xfrm>
              <a:off x="3984" y="35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00" name="Line 40"/>
            <p:cNvSpPr>
              <a:spLocks noChangeShapeType="1"/>
            </p:cNvSpPr>
            <p:nvPr/>
          </p:nvSpPr>
          <p:spPr bwMode="auto">
            <a:xfrm>
              <a:off x="4176" y="36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Freeform 41"/>
            <p:cNvSpPr>
              <a:spLocks/>
            </p:cNvSpPr>
            <p:nvPr/>
          </p:nvSpPr>
          <p:spPr bwMode="auto">
            <a:xfrm>
              <a:off x="3936" y="3648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Oval 42"/>
            <p:cNvSpPr>
              <a:spLocks noChangeArrowheads="1"/>
            </p:cNvSpPr>
            <p:nvPr/>
          </p:nvSpPr>
          <p:spPr bwMode="auto">
            <a:xfrm>
              <a:off x="3552" y="31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2303" name="Oval 43"/>
            <p:cNvSpPr>
              <a:spLocks noChangeArrowheads="1"/>
            </p:cNvSpPr>
            <p:nvPr/>
          </p:nvSpPr>
          <p:spPr bwMode="auto">
            <a:xfrm>
              <a:off x="4944" y="31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304" name="Line 44"/>
            <p:cNvSpPr>
              <a:spLocks noChangeShapeType="1"/>
            </p:cNvSpPr>
            <p:nvPr/>
          </p:nvSpPr>
          <p:spPr bwMode="auto">
            <a:xfrm flipV="1">
              <a:off x="3696" y="297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45"/>
            <p:cNvSpPr>
              <a:spLocks noChangeShapeType="1"/>
            </p:cNvSpPr>
            <p:nvPr/>
          </p:nvSpPr>
          <p:spPr bwMode="auto">
            <a:xfrm>
              <a:off x="3696" y="336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Line 46"/>
            <p:cNvSpPr>
              <a:spLocks noChangeShapeType="1"/>
            </p:cNvSpPr>
            <p:nvPr/>
          </p:nvSpPr>
          <p:spPr bwMode="auto">
            <a:xfrm flipV="1">
              <a:off x="4656" y="336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Line 47"/>
            <p:cNvSpPr>
              <a:spLocks noChangeShapeType="1"/>
            </p:cNvSpPr>
            <p:nvPr/>
          </p:nvSpPr>
          <p:spPr bwMode="auto">
            <a:xfrm>
              <a:off x="4656" y="292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Rectangle 48"/>
            <p:cNvSpPr>
              <a:spLocks noChangeArrowheads="1"/>
            </p:cNvSpPr>
            <p:nvPr/>
          </p:nvSpPr>
          <p:spPr bwMode="auto">
            <a:xfrm>
              <a:off x="2640" y="2496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(ab* | a*b)*</a:t>
              </a:r>
            </a:p>
          </p:txBody>
        </p:sp>
        <p:sp>
          <p:nvSpPr>
            <p:cNvPr id="12309" name="Oval 49"/>
            <p:cNvSpPr>
              <a:spLocks noChangeArrowheads="1"/>
            </p:cNvSpPr>
            <p:nvPr/>
          </p:nvSpPr>
          <p:spPr bwMode="auto">
            <a:xfrm>
              <a:off x="3120" y="3168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2310" name="Oval 50"/>
            <p:cNvSpPr>
              <a:spLocks noChangeArrowheads="1"/>
            </p:cNvSpPr>
            <p:nvPr/>
          </p:nvSpPr>
          <p:spPr bwMode="auto">
            <a:xfrm>
              <a:off x="5376" y="316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2311" name="Line 51"/>
            <p:cNvSpPr>
              <a:spLocks noChangeShapeType="1"/>
            </p:cNvSpPr>
            <p:nvPr/>
          </p:nvSpPr>
          <p:spPr bwMode="auto">
            <a:xfrm>
              <a:off x="3312" y="326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Line 52"/>
            <p:cNvSpPr>
              <a:spLocks noChangeShapeType="1"/>
            </p:cNvSpPr>
            <p:nvPr/>
          </p:nvSpPr>
          <p:spPr bwMode="auto">
            <a:xfrm>
              <a:off x="5136" y="326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Freeform 53"/>
            <p:cNvSpPr>
              <a:spLocks/>
            </p:cNvSpPr>
            <p:nvPr/>
          </p:nvSpPr>
          <p:spPr bwMode="auto">
            <a:xfrm>
              <a:off x="3504" y="3360"/>
              <a:ext cx="1752" cy="672"/>
            </a:xfrm>
            <a:custGeom>
              <a:avLst/>
              <a:gdLst>
                <a:gd name="T0" fmla="*/ 1536 w 1752"/>
                <a:gd name="T1" fmla="*/ 0 h 608"/>
                <a:gd name="T2" fmla="*/ 1536 w 1752"/>
                <a:gd name="T3" fmla="*/ 531 h 608"/>
                <a:gd name="T4" fmla="*/ 240 w 1752"/>
                <a:gd name="T5" fmla="*/ 584 h 608"/>
                <a:gd name="T6" fmla="*/ 96 w 1752"/>
                <a:gd name="T7" fmla="*/ 0 h 6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52"/>
                <a:gd name="T13" fmla="*/ 0 h 608"/>
                <a:gd name="T14" fmla="*/ 1752 w 1752"/>
                <a:gd name="T15" fmla="*/ 608 h 6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52" h="608">
                  <a:moveTo>
                    <a:pt x="1536" y="0"/>
                  </a:moveTo>
                  <a:cubicBezTo>
                    <a:pt x="1644" y="196"/>
                    <a:pt x="1752" y="392"/>
                    <a:pt x="1536" y="480"/>
                  </a:cubicBezTo>
                  <a:cubicBezTo>
                    <a:pt x="1320" y="568"/>
                    <a:pt x="480" y="608"/>
                    <a:pt x="240" y="528"/>
                  </a:cubicBezTo>
                  <a:cubicBezTo>
                    <a:pt x="0" y="448"/>
                    <a:pt x="48" y="224"/>
                    <a:pt x="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Freeform 54"/>
            <p:cNvSpPr>
              <a:spLocks/>
            </p:cNvSpPr>
            <p:nvPr/>
          </p:nvSpPr>
          <p:spPr bwMode="auto">
            <a:xfrm>
              <a:off x="3176" y="3360"/>
              <a:ext cx="2248" cy="720"/>
            </a:xfrm>
            <a:custGeom>
              <a:avLst/>
              <a:gdLst>
                <a:gd name="T0" fmla="*/ 38 w 2336"/>
                <a:gd name="T1" fmla="*/ 0 h 840"/>
                <a:gd name="T2" fmla="*/ 316 w 2336"/>
                <a:gd name="T3" fmla="*/ 617 h 840"/>
                <a:gd name="T4" fmla="*/ 1932 w 2336"/>
                <a:gd name="T5" fmla="*/ 617 h 840"/>
                <a:gd name="T6" fmla="*/ 2210 w 2336"/>
                <a:gd name="T7" fmla="*/ 0 h 8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6"/>
                <a:gd name="T13" fmla="*/ 0 h 840"/>
                <a:gd name="T14" fmla="*/ 2336 w 2336"/>
                <a:gd name="T15" fmla="*/ 840 h 8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6" h="840">
                  <a:moveTo>
                    <a:pt x="40" y="0"/>
                  </a:moveTo>
                  <a:cubicBezTo>
                    <a:pt x="20" y="300"/>
                    <a:pt x="0" y="600"/>
                    <a:pt x="328" y="720"/>
                  </a:cubicBezTo>
                  <a:cubicBezTo>
                    <a:pt x="656" y="840"/>
                    <a:pt x="1680" y="840"/>
                    <a:pt x="2008" y="720"/>
                  </a:cubicBezTo>
                  <a:cubicBezTo>
                    <a:pt x="2336" y="600"/>
                    <a:pt x="2316" y="300"/>
                    <a:pt x="22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Text Box 55"/>
            <p:cNvSpPr txBox="1">
              <a:spLocks noChangeArrowheads="1"/>
            </p:cNvSpPr>
            <p:nvPr/>
          </p:nvSpPr>
          <p:spPr bwMode="auto">
            <a:xfrm>
              <a:off x="3168" y="3408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16" name="Text Box 56"/>
            <p:cNvSpPr txBox="1">
              <a:spLocks noChangeArrowheads="1"/>
            </p:cNvSpPr>
            <p:nvPr/>
          </p:nvSpPr>
          <p:spPr bwMode="auto">
            <a:xfrm>
              <a:off x="3552" y="350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17" name="Text Box 57"/>
            <p:cNvSpPr txBox="1">
              <a:spLocks noChangeArrowheads="1"/>
            </p:cNvSpPr>
            <p:nvPr/>
          </p:nvSpPr>
          <p:spPr bwMode="auto">
            <a:xfrm>
              <a:off x="3264" y="301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18" name="Text Box 58"/>
            <p:cNvSpPr txBox="1">
              <a:spLocks noChangeArrowheads="1"/>
            </p:cNvSpPr>
            <p:nvPr/>
          </p:nvSpPr>
          <p:spPr bwMode="auto">
            <a:xfrm>
              <a:off x="5184" y="301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19" name="Text Box 59"/>
            <p:cNvSpPr txBox="1">
              <a:spLocks noChangeArrowheads="1"/>
            </p:cNvSpPr>
            <p:nvPr/>
          </p:nvSpPr>
          <p:spPr bwMode="auto">
            <a:xfrm>
              <a:off x="3648" y="2880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20" name="Text Box 60"/>
            <p:cNvSpPr txBox="1">
              <a:spLocks noChangeArrowheads="1"/>
            </p:cNvSpPr>
            <p:nvPr/>
          </p:nvSpPr>
          <p:spPr bwMode="auto">
            <a:xfrm>
              <a:off x="3744" y="3216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21" name="Text Box 61"/>
            <p:cNvSpPr txBox="1">
              <a:spLocks noChangeArrowheads="1"/>
            </p:cNvSpPr>
            <p:nvPr/>
          </p:nvSpPr>
          <p:spPr bwMode="auto">
            <a:xfrm>
              <a:off x="4704" y="326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22" name="Text Box 62"/>
            <p:cNvSpPr txBox="1">
              <a:spLocks noChangeArrowheads="1"/>
            </p:cNvSpPr>
            <p:nvPr/>
          </p:nvSpPr>
          <p:spPr bwMode="auto">
            <a:xfrm>
              <a:off x="4752" y="283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23" name="Text Box 63"/>
            <p:cNvSpPr txBox="1">
              <a:spLocks noChangeArrowheads="1"/>
            </p:cNvSpPr>
            <p:nvPr/>
          </p:nvSpPr>
          <p:spPr bwMode="auto">
            <a:xfrm>
              <a:off x="4464" y="312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324" name="Text Box 64"/>
            <p:cNvSpPr txBox="1">
              <a:spLocks noChangeArrowheads="1"/>
            </p:cNvSpPr>
            <p:nvPr/>
          </p:nvSpPr>
          <p:spPr bwMode="auto">
            <a:xfrm>
              <a:off x="4224" y="340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325" name="Text Box 65"/>
            <p:cNvSpPr txBox="1">
              <a:spLocks noChangeArrowheads="1"/>
            </p:cNvSpPr>
            <p:nvPr/>
          </p:nvSpPr>
          <p:spPr bwMode="auto">
            <a:xfrm>
              <a:off x="3984" y="3696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326" name="Rectangle 66"/>
            <p:cNvSpPr>
              <a:spLocks noChangeArrowheads="1"/>
            </p:cNvSpPr>
            <p:nvPr/>
          </p:nvSpPr>
          <p:spPr bwMode="auto">
            <a:xfrm>
              <a:off x="3456" y="2784"/>
              <a:ext cx="1776" cy="1104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327" name="Line 67"/>
            <p:cNvSpPr>
              <a:spLocks noChangeShapeType="1"/>
            </p:cNvSpPr>
            <p:nvPr/>
          </p:nvSpPr>
          <p:spPr bwMode="auto">
            <a:xfrm>
              <a:off x="2484" y="32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328" name="Text Box 68"/>
            <p:cNvSpPr txBox="1">
              <a:spLocks noChangeArrowheads="1"/>
            </p:cNvSpPr>
            <p:nvPr/>
          </p:nvSpPr>
          <p:spPr bwMode="auto">
            <a:xfrm>
              <a:off x="2532" y="3024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2329" name="Oval 69"/>
            <p:cNvSpPr>
              <a:spLocks noChangeArrowheads="1"/>
            </p:cNvSpPr>
            <p:nvPr/>
          </p:nvSpPr>
          <p:spPr bwMode="auto">
            <a:xfrm>
              <a:off x="5394" y="3186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Properties of Construction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09600" y="2133600"/>
            <a:ext cx="8153400" cy="2246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400"/>
              <a:t>N(r) has #of states  </a:t>
            </a:r>
            <a:r>
              <a:rPr lang="en-US" sz="2400">
                <a:sym typeface="Symbol" pitchFamily="18" charset="2"/>
              </a:rPr>
              <a:t>  </a:t>
            </a:r>
            <a:r>
              <a:rPr lang="en-US" sz="2400"/>
              <a:t>2*(#symbols + #operators) of r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5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400"/>
              <a:t>N(r) has exactly one start and one accepting state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5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400"/>
              <a:t>Each state of N(r) has at most one outgoing edge a</a:t>
            </a:r>
            <a:r>
              <a:rPr lang="en-US" sz="2400">
                <a:sym typeface="Symbol" pitchFamily="18" charset="2"/>
              </a:rPr>
              <a:t> or at most two outgoing -transition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85800" y="1370013"/>
            <a:ext cx="74533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/>
            <a:r>
              <a:rPr lang="en-US" sz="2400"/>
              <a:t>Let r be a regular expression, with NFA N(r), then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6200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Detailed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2209800"/>
            <a:ext cx="5638800" cy="4024313"/>
            <a:chOff x="1584" y="1584"/>
            <a:chExt cx="3552" cy="253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584" y="1584"/>
              <a:ext cx="3408" cy="2352"/>
              <a:chOff x="1584" y="1584"/>
              <a:chExt cx="3408" cy="2352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1584" y="1584"/>
                <a:ext cx="3312" cy="2103"/>
                <a:chOff x="1104" y="1632"/>
                <a:chExt cx="3312" cy="2103"/>
              </a:xfrm>
            </p:grpSpPr>
            <p:sp>
              <p:nvSpPr>
                <p:cNvPr id="1540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064" y="1632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13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0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832" y="2016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12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0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584" y="2016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5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0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104" y="2352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3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0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544" y="2352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11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872" y="2352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4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504" y="2784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9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456" y="2352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10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984" y="3120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8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168" y="3120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7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5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744" y="3504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6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200" y="3312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0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536" y="2928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1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112" y="2928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2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5380" name="Line 20"/>
              <p:cNvSpPr>
                <a:spLocks noChangeShapeType="1"/>
              </p:cNvSpPr>
              <p:nvPr/>
            </p:nvSpPr>
            <p:spPr bwMode="auto">
              <a:xfrm>
                <a:off x="4272" y="2496"/>
                <a:ext cx="28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1" name="Line 21"/>
              <p:cNvSpPr>
                <a:spLocks noChangeShapeType="1"/>
              </p:cNvSpPr>
              <p:nvPr/>
            </p:nvSpPr>
            <p:spPr bwMode="auto">
              <a:xfrm flipV="1">
                <a:off x="1920" y="3072"/>
                <a:ext cx="192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2" name="Line 22"/>
              <p:cNvSpPr>
                <a:spLocks noChangeShapeType="1"/>
              </p:cNvSpPr>
              <p:nvPr/>
            </p:nvSpPr>
            <p:spPr bwMode="auto">
              <a:xfrm flipV="1">
                <a:off x="1872" y="2160"/>
                <a:ext cx="28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3" name="Line 23"/>
              <p:cNvSpPr>
                <a:spLocks noChangeShapeType="1"/>
              </p:cNvSpPr>
              <p:nvPr/>
            </p:nvSpPr>
            <p:spPr bwMode="auto">
              <a:xfrm flipV="1">
                <a:off x="2256" y="2496"/>
                <a:ext cx="192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4" name="Line 24"/>
              <p:cNvSpPr>
                <a:spLocks noChangeShapeType="1"/>
              </p:cNvSpPr>
              <p:nvPr/>
            </p:nvSpPr>
            <p:spPr bwMode="auto">
              <a:xfrm>
                <a:off x="2592" y="2544"/>
                <a:ext cx="144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5" name="Line 25"/>
              <p:cNvSpPr>
                <a:spLocks noChangeShapeType="1"/>
              </p:cNvSpPr>
              <p:nvPr/>
            </p:nvSpPr>
            <p:spPr bwMode="auto">
              <a:xfrm>
                <a:off x="2352" y="2208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6" name="Line 26"/>
              <p:cNvSpPr>
                <a:spLocks noChangeShapeType="1"/>
              </p:cNvSpPr>
              <p:nvPr/>
            </p:nvSpPr>
            <p:spPr bwMode="auto">
              <a:xfrm flipV="1">
                <a:off x="3264" y="2160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7" name="Line 27"/>
              <p:cNvSpPr>
                <a:spLocks noChangeShapeType="1"/>
              </p:cNvSpPr>
              <p:nvPr/>
            </p:nvSpPr>
            <p:spPr bwMode="auto">
              <a:xfrm flipV="1">
                <a:off x="4464" y="3264"/>
                <a:ext cx="144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8" name="Line 28"/>
              <p:cNvSpPr>
                <a:spLocks noChangeShapeType="1"/>
              </p:cNvSpPr>
              <p:nvPr/>
            </p:nvSpPr>
            <p:spPr bwMode="auto">
              <a:xfrm flipV="1">
                <a:off x="3888" y="2928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9" name="Line 29"/>
              <p:cNvSpPr>
                <a:spLocks noChangeShapeType="1"/>
              </p:cNvSpPr>
              <p:nvPr/>
            </p:nvSpPr>
            <p:spPr bwMode="auto">
              <a:xfrm>
                <a:off x="4320" y="2928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0" name="Line 30"/>
              <p:cNvSpPr>
                <a:spLocks noChangeShapeType="1"/>
              </p:cNvSpPr>
              <p:nvPr/>
            </p:nvSpPr>
            <p:spPr bwMode="auto">
              <a:xfrm>
                <a:off x="4128" y="2544"/>
                <a:ext cx="4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1" name="Line 31"/>
              <p:cNvSpPr>
                <a:spLocks noChangeShapeType="1"/>
              </p:cNvSpPr>
              <p:nvPr/>
            </p:nvSpPr>
            <p:spPr bwMode="auto">
              <a:xfrm>
                <a:off x="3648" y="2208"/>
                <a:ext cx="33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2" name="Line 32"/>
              <p:cNvSpPr>
                <a:spLocks noChangeShapeType="1"/>
              </p:cNvSpPr>
              <p:nvPr/>
            </p:nvSpPr>
            <p:spPr bwMode="auto">
              <a:xfrm>
                <a:off x="2880" y="1776"/>
                <a:ext cx="528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3" name="Line 33"/>
              <p:cNvSpPr>
                <a:spLocks noChangeShapeType="1"/>
              </p:cNvSpPr>
              <p:nvPr/>
            </p:nvSpPr>
            <p:spPr bwMode="auto">
              <a:xfrm flipV="1">
                <a:off x="2352" y="1776"/>
                <a:ext cx="28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4" name="Line 34"/>
              <p:cNvSpPr>
                <a:spLocks noChangeShapeType="1"/>
              </p:cNvSpPr>
              <p:nvPr/>
            </p:nvSpPr>
            <p:spPr bwMode="auto">
              <a:xfrm>
                <a:off x="2256" y="312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5" name="Line 35"/>
              <p:cNvSpPr>
                <a:spLocks noChangeShapeType="1"/>
              </p:cNvSpPr>
              <p:nvPr/>
            </p:nvSpPr>
            <p:spPr bwMode="auto">
              <a:xfrm>
                <a:off x="2784" y="307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6" name="Line 36"/>
              <p:cNvSpPr>
                <a:spLocks noChangeShapeType="1"/>
              </p:cNvSpPr>
              <p:nvPr/>
            </p:nvSpPr>
            <p:spPr bwMode="auto">
              <a:xfrm>
                <a:off x="1776" y="2496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7" name="Line 37"/>
              <p:cNvSpPr>
                <a:spLocks noChangeShapeType="1"/>
              </p:cNvSpPr>
              <p:nvPr/>
            </p:nvSpPr>
            <p:spPr bwMode="auto">
              <a:xfrm>
                <a:off x="1872" y="350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8" name="Line 38"/>
              <p:cNvSpPr>
                <a:spLocks noChangeShapeType="1"/>
              </p:cNvSpPr>
              <p:nvPr/>
            </p:nvSpPr>
            <p:spPr bwMode="auto">
              <a:xfrm>
                <a:off x="4752" y="3312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9" name="Line 39"/>
              <p:cNvSpPr>
                <a:spLocks noChangeShapeType="1"/>
              </p:cNvSpPr>
              <p:nvPr/>
            </p:nvSpPr>
            <p:spPr bwMode="auto">
              <a:xfrm>
                <a:off x="4416" y="37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0" name="Line 40"/>
              <p:cNvSpPr>
                <a:spLocks noChangeShapeType="1"/>
              </p:cNvSpPr>
              <p:nvPr/>
            </p:nvSpPr>
            <p:spPr bwMode="auto">
              <a:xfrm>
                <a:off x="3840" y="331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1" name="Line 41"/>
              <p:cNvSpPr>
                <a:spLocks noChangeShapeType="1"/>
              </p:cNvSpPr>
              <p:nvPr/>
            </p:nvSpPr>
            <p:spPr bwMode="auto">
              <a:xfrm>
                <a:off x="4176" y="297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2" name="Line 42"/>
              <p:cNvSpPr>
                <a:spLocks noChangeShapeType="1"/>
              </p:cNvSpPr>
              <p:nvPr/>
            </p:nvSpPr>
            <p:spPr bwMode="auto">
              <a:xfrm>
                <a:off x="3216" y="254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3" name="Line 43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4" name="Line 44"/>
              <p:cNvSpPr>
                <a:spLocks noChangeShapeType="1"/>
              </p:cNvSpPr>
              <p:nvPr/>
            </p:nvSpPr>
            <p:spPr bwMode="auto">
              <a:xfrm flipH="1">
                <a:off x="3744" y="2544"/>
                <a:ext cx="28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67" name="Text Box 45"/>
            <p:cNvSpPr txBox="1">
              <a:spLocks noChangeArrowheads="1"/>
            </p:cNvSpPr>
            <p:nvPr/>
          </p:nvSpPr>
          <p:spPr bwMode="auto">
            <a:xfrm>
              <a:off x="1728" y="3744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5368" name="Text Box 46"/>
            <p:cNvSpPr txBox="1">
              <a:spLocks noChangeArrowheads="1"/>
            </p:cNvSpPr>
            <p:nvPr/>
          </p:nvSpPr>
          <p:spPr bwMode="auto">
            <a:xfrm>
              <a:off x="2208" y="3408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15369" name="Text Box 47"/>
            <p:cNvSpPr txBox="1">
              <a:spLocks noChangeArrowheads="1"/>
            </p:cNvSpPr>
            <p:nvPr/>
          </p:nvSpPr>
          <p:spPr bwMode="auto">
            <a:xfrm>
              <a:off x="2640" y="331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5370" name="Text Box 48"/>
            <p:cNvSpPr txBox="1">
              <a:spLocks noChangeArrowheads="1"/>
            </p:cNvSpPr>
            <p:nvPr/>
          </p:nvSpPr>
          <p:spPr bwMode="auto">
            <a:xfrm>
              <a:off x="1632" y="273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371" name="Text Box 49"/>
            <p:cNvSpPr txBox="1">
              <a:spLocks noChangeArrowheads="1"/>
            </p:cNvSpPr>
            <p:nvPr/>
          </p:nvSpPr>
          <p:spPr bwMode="auto">
            <a:xfrm>
              <a:off x="3072" y="2784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372" name="Text Box 50"/>
            <p:cNvSpPr txBox="1">
              <a:spLocks noChangeArrowheads="1"/>
            </p:cNvSpPr>
            <p:nvPr/>
          </p:nvSpPr>
          <p:spPr bwMode="auto">
            <a:xfrm>
              <a:off x="2592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|</a:t>
              </a:r>
            </a:p>
          </p:txBody>
        </p:sp>
        <p:sp>
          <p:nvSpPr>
            <p:cNvPr id="15373" name="Text Box 51"/>
            <p:cNvSpPr txBox="1">
              <a:spLocks noChangeArrowheads="1"/>
            </p:cNvSpPr>
            <p:nvPr/>
          </p:nvSpPr>
          <p:spPr bwMode="auto">
            <a:xfrm>
              <a:off x="3504" y="2688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(</a:t>
              </a:r>
            </a:p>
          </p:txBody>
        </p:sp>
        <p:sp>
          <p:nvSpPr>
            <p:cNvPr id="15374" name="Text Box 52"/>
            <p:cNvSpPr txBox="1">
              <a:spLocks noChangeArrowheads="1"/>
            </p:cNvSpPr>
            <p:nvPr/>
          </p:nvSpPr>
          <p:spPr bwMode="auto">
            <a:xfrm>
              <a:off x="4464" y="264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5375" name="Text Box 53"/>
            <p:cNvSpPr txBox="1">
              <a:spLocks noChangeArrowheads="1"/>
            </p:cNvSpPr>
            <p:nvPr/>
          </p:nvSpPr>
          <p:spPr bwMode="auto">
            <a:xfrm>
              <a:off x="3744" y="360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5376" name="Text Box 54"/>
            <p:cNvSpPr txBox="1">
              <a:spLocks noChangeArrowheads="1"/>
            </p:cNvSpPr>
            <p:nvPr/>
          </p:nvSpPr>
          <p:spPr bwMode="auto">
            <a:xfrm>
              <a:off x="4080" y="312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|</a:t>
              </a:r>
            </a:p>
          </p:txBody>
        </p:sp>
        <p:sp>
          <p:nvSpPr>
            <p:cNvPr id="15377" name="Text Box 55"/>
            <p:cNvSpPr txBox="1">
              <a:spLocks noChangeArrowheads="1"/>
            </p:cNvSpPr>
            <p:nvPr/>
          </p:nvSpPr>
          <p:spPr bwMode="auto">
            <a:xfrm>
              <a:off x="4848" y="355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15378" name="Text Box 56"/>
            <p:cNvSpPr txBox="1">
              <a:spLocks noChangeArrowheads="1"/>
            </p:cNvSpPr>
            <p:nvPr/>
          </p:nvSpPr>
          <p:spPr bwMode="auto">
            <a:xfrm>
              <a:off x="4272" y="3888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5364" name="Text Box 57"/>
          <p:cNvSpPr txBox="1">
            <a:spLocks noChangeArrowheads="1"/>
          </p:cNvSpPr>
          <p:nvPr/>
        </p:nvSpPr>
        <p:spPr bwMode="auto">
          <a:xfrm>
            <a:off x="533400" y="1066800"/>
            <a:ext cx="7467600" cy="974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chemeClr val="accent2"/>
                </a:solidFill>
              </a:rPr>
              <a:t>(ab*c) | (a(b|c*))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 sz="2400"/>
              <a:t>Parse Tree for this regular expression: </a:t>
            </a:r>
          </a:p>
        </p:txBody>
      </p:sp>
      <p:sp>
        <p:nvSpPr>
          <p:cNvPr id="15365" name="Text Box 58"/>
          <p:cNvSpPr txBox="1">
            <a:spLocks noChangeArrowheads="1"/>
          </p:cNvSpPr>
          <p:nvPr/>
        </p:nvSpPr>
        <p:spPr bwMode="auto">
          <a:xfrm>
            <a:off x="1295400" y="63246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3333FF"/>
                </a:solidFill>
              </a:rPr>
              <a:t>What is the NFA?  Let’s construct it 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077200" cy="9144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4000" dirty="0" smtClean="0"/>
              <a:t>Detailed Example – Construction(1)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1295400"/>
            <a:ext cx="2743200" cy="2057400"/>
            <a:chOff x="816" y="816"/>
            <a:chExt cx="1728" cy="129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16" y="1296"/>
              <a:ext cx="1728" cy="336"/>
              <a:chOff x="960" y="912"/>
              <a:chExt cx="1728" cy="336"/>
            </a:xfrm>
          </p:grpSpPr>
          <p:sp>
            <p:nvSpPr>
              <p:cNvPr id="16477" name="Text Box 5"/>
              <p:cNvSpPr txBox="1">
                <a:spLocks noChangeArrowheads="1"/>
              </p:cNvSpPr>
              <p:nvPr/>
            </p:nvSpPr>
            <p:spPr bwMode="auto">
              <a:xfrm>
                <a:off x="960" y="912"/>
                <a:ext cx="43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r</a:t>
                </a:r>
                <a:r>
                  <a:rPr lang="en-US" sz="20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3</a:t>
                </a: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:</a:t>
                </a:r>
              </a:p>
            </p:txBody>
          </p:sp>
          <p:sp>
            <p:nvSpPr>
              <p:cNvPr id="16478" name="Oval 6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2400" y="960"/>
                <a:ext cx="288" cy="288"/>
                <a:chOff x="3408" y="1392"/>
                <a:chExt cx="288" cy="288"/>
              </a:xfrm>
            </p:grpSpPr>
            <p:sp>
              <p:nvSpPr>
                <p:cNvPr id="16483" name="Oval 8"/>
                <p:cNvSpPr>
                  <a:spLocks noChangeArrowheads="1"/>
                </p:cNvSpPr>
                <p:nvPr/>
              </p:nvSpPr>
              <p:spPr bwMode="auto">
                <a:xfrm>
                  <a:off x="3408" y="1392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84" name="Oval 9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80" name="Line 10"/>
              <p:cNvSpPr>
                <a:spLocks noChangeShapeType="1"/>
              </p:cNvSpPr>
              <p:nvPr/>
            </p:nvSpPr>
            <p:spPr bwMode="auto">
              <a:xfrm>
                <a:off x="2112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1" name="Line 11"/>
              <p:cNvSpPr>
                <a:spLocks noChangeShapeType="1"/>
              </p:cNvSpPr>
              <p:nvPr/>
            </p:nvSpPr>
            <p:spPr bwMode="auto">
              <a:xfrm>
                <a:off x="1536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2" name="Text Box 12"/>
              <p:cNvSpPr txBox="1">
                <a:spLocks noChangeArrowheads="1"/>
              </p:cNvSpPr>
              <p:nvPr/>
            </p:nvSpPr>
            <p:spPr bwMode="auto">
              <a:xfrm>
                <a:off x="2112" y="912"/>
                <a:ext cx="28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rgbClr val="FF33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816" y="816"/>
              <a:ext cx="1728" cy="336"/>
              <a:chOff x="960" y="912"/>
              <a:chExt cx="1728" cy="336"/>
            </a:xfrm>
          </p:grpSpPr>
          <p:sp>
            <p:nvSpPr>
              <p:cNvPr id="16469" name="Text Box 14"/>
              <p:cNvSpPr txBox="1">
                <a:spLocks noChangeArrowheads="1"/>
              </p:cNvSpPr>
              <p:nvPr/>
            </p:nvSpPr>
            <p:spPr bwMode="auto">
              <a:xfrm>
                <a:off x="960" y="912"/>
                <a:ext cx="43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r</a:t>
                </a:r>
                <a:r>
                  <a:rPr lang="en-US" sz="20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0</a:t>
                </a: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:</a:t>
                </a:r>
              </a:p>
            </p:txBody>
          </p:sp>
          <p:sp>
            <p:nvSpPr>
              <p:cNvPr id="16470" name="Oval 15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400" y="960"/>
                <a:ext cx="288" cy="288"/>
                <a:chOff x="3408" y="1392"/>
                <a:chExt cx="288" cy="288"/>
              </a:xfrm>
            </p:grpSpPr>
            <p:sp>
              <p:nvSpPr>
                <p:cNvPr id="16475" name="Oval 17"/>
                <p:cNvSpPr>
                  <a:spLocks noChangeArrowheads="1"/>
                </p:cNvSpPr>
                <p:nvPr/>
              </p:nvSpPr>
              <p:spPr bwMode="auto">
                <a:xfrm>
                  <a:off x="3408" y="1392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76" name="Oval 18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72" name="Line 19"/>
              <p:cNvSpPr>
                <a:spLocks noChangeShapeType="1"/>
              </p:cNvSpPr>
              <p:nvPr/>
            </p:nvSpPr>
            <p:spPr bwMode="auto">
              <a:xfrm>
                <a:off x="2112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3" name="Line 20"/>
              <p:cNvSpPr>
                <a:spLocks noChangeShapeType="1"/>
              </p:cNvSpPr>
              <p:nvPr/>
            </p:nvSpPr>
            <p:spPr bwMode="auto">
              <a:xfrm>
                <a:off x="1536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4" name="Text Box 21"/>
              <p:cNvSpPr txBox="1">
                <a:spLocks noChangeArrowheads="1"/>
              </p:cNvSpPr>
              <p:nvPr/>
            </p:nvSpPr>
            <p:spPr bwMode="auto">
              <a:xfrm>
                <a:off x="2112" y="912"/>
                <a:ext cx="28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rgbClr val="FF33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816" y="1776"/>
              <a:ext cx="1728" cy="336"/>
              <a:chOff x="960" y="912"/>
              <a:chExt cx="1728" cy="336"/>
            </a:xfrm>
          </p:grpSpPr>
          <p:sp>
            <p:nvSpPr>
              <p:cNvPr id="16461" name="Text Box 23"/>
              <p:cNvSpPr txBox="1">
                <a:spLocks noChangeArrowheads="1"/>
              </p:cNvSpPr>
              <p:nvPr/>
            </p:nvSpPr>
            <p:spPr bwMode="auto">
              <a:xfrm>
                <a:off x="960" y="912"/>
                <a:ext cx="43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r</a:t>
                </a:r>
                <a:r>
                  <a:rPr lang="en-US" sz="20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2</a:t>
                </a: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:</a:t>
                </a:r>
              </a:p>
            </p:txBody>
          </p:sp>
          <p:sp>
            <p:nvSpPr>
              <p:cNvPr id="16462" name="Oval 24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8" name="Group 25"/>
              <p:cNvGrpSpPr>
                <a:grpSpLocks/>
              </p:cNvGrpSpPr>
              <p:nvPr/>
            </p:nvGrpSpPr>
            <p:grpSpPr bwMode="auto">
              <a:xfrm>
                <a:off x="2400" y="960"/>
                <a:ext cx="288" cy="288"/>
                <a:chOff x="3408" y="1392"/>
                <a:chExt cx="288" cy="288"/>
              </a:xfrm>
            </p:grpSpPr>
            <p:sp>
              <p:nvSpPr>
                <p:cNvPr id="16467" name="Oval 26"/>
                <p:cNvSpPr>
                  <a:spLocks noChangeArrowheads="1"/>
                </p:cNvSpPr>
                <p:nvPr/>
              </p:nvSpPr>
              <p:spPr bwMode="auto">
                <a:xfrm>
                  <a:off x="3408" y="1392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68" name="Oval 27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64" name="Line 28"/>
              <p:cNvSpPr>
                <a:spLocks noChangeShapeType="1"/>
              </p:cNvSpPr>
              <p:nvPr/>
            </p:nvSpPr>
            <p:spPr bwMode="auto">
              <a:xfrm>
                <a:off x="2112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5" name="Line 29"/>
              <p:cNvSpPr>
                <a:spLocks noChangeShapeType="1"/>
              </p:cNvSpPr>
              <p:nvPr/>
            </p:nvSpPr>
            <p:spPr bwMode="auto">
              <a:xfrm>
                <a:off x="1536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6" name="Text Box 30"/>
              <p:cNvSpPr txBox="1">
                <a:spLocks noChangeArrowheads="1"/>
              </p:cNvSpPr>
              <p:nvPr/>
            </p:nvSpPr>
            <p:spPr bwMode="auto">
              <a:xfrm>
                <a:off x="2112" y="912"/>
                <a:ext cx="28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rgbClr val="FF3300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4648200" y="1524000"/>
            <a:ext cx="4191000" cy="1509713"/>
            <a:chOff x="2928" y="960"/>
            <a:chExt cx="2640" cy="951"/>
          </a:xfrm>
        </p:grpSpPr>
        <p:grpSp>
          <p:nvGrpSpPr>
            <p:cNvPr id="10" name="Group 32"/>
            <p:cNvGrpSpPr>
              <a:grpSpLocks/>
            </p:cNvGrpSpPr>
            <p:nvPr/>
          </p:nvGrpSpPr>
          <p:grpSpPr bwMode="auto">
            <a:xfrm>
              <a:off x="3264" y="1296"/>
              <a:ext cx="2304" cy="289"/>
              <a:chOff x="3024" y="3072"/>
              <a:chExt cx="2304" cy="289"/>
            </a:xfrm>
          </p:grpSpPr>
          <p:sp>
            <p:nvSpPr>
              <p:cNvPr id="16447" name="Oval 33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48" name="Oval 34"/>
              <p:cNvSpPr>
                <a:spLocks noChangeArrowheads="1"/>
              </p:cNvSpPr>
              <p:nvPr/>
            </p:nvSpPr>
            <p:spPr bwMode="auto">
              <a:xfrm>
                <a:off x="5088" y="312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49" name="Oval 35"/>
              <p:cNvSpPr>
                <a:spLocks noChangeArrowheads="1"/>
              </p:cNvSpPr>
              <p:nvPr/>
            </p:nvSpPr>
            <p:spPr bwMode="auto">
              <a:xfrm>
                <a:off x="3936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50" name="Oval 36"/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51" name="Oval 37"/>
              <p:cNvSpPr>
                <a:spLocks noChangeArrowheads="1"/>
              </p:cNvSpPr>
              <p:nvPr/>
            </p:nvSpPr>
            <p:spPr bwMode="auto">
              <a:xfrm>
                <a:off x="5040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52" name="Line 38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3" name="Line 39"/>
              <p:cNvSpPr>
                <a:spLocks noChangeShapeType="1"/>
              </p:cNvSpPr>
              <p:nvPr/>
            </p:nvSpPr>
            <p:spPr bwMode="auto">
              <a:xfrm>
                <a:off x="3696" y="321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4" name="Line 40"/>
              <p:cNvSpPr>
                <a:spLocks noChangeShapeType="1"/>
              </p:cNvSpPr>
              <p:nvPr/>
            </p:nvSpPr>
            <p:spPr bwMode="auto">
              <a:xfrm>
                <a:off x="4224" y="321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5" name="Line 41"/>
              <p:cNvSpPr>
                <a:spLocks noChangeShapeType="1"/>
              </p:cNvSpPr>
              <p:nvPr/>
            </p:nvSpPr>
            <p:spPr bwMode="auto">
              <a:xfrm>
                <a:off x="4752" y="32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6456" name="AutoShape 42"/>
              <p:cNvCxnSpPr>
                <a:cxnSpLocks noChangeShapeType="1"/>
                <a:stCxn id="16447" idx="4"/>
                <a:endCxn id="16451" idx="4"/>
              </p:cNvCxnSpPr>
              <p:nvPr/>
            </p:nvCxnSpPr>
            <p:spPr bwMode="auto">
              <a:xfrm rot="16200000" flipH="1">
                <a:off x="4367" y="2545"/>
                <a:ext cx="1" cy="1632"/>
              </a:xfrm>
              <a:prstGeom prst="curvedConnector3">
                <a:avLst>
                  <a:gd name="adj1" fmla="val 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16457" name="AutoShape 43"/>
              <p:cNvCxnSpPr>
                <a:cxnSpLocks noChangeShapeType="1"/>
                <a:stCxn id="16450" idx="0"/>
                <a:endCxn id="16449" idx="0"/>
              </p:cNvCxnSpPr>
              <p:nvPr/>
            </p:nvCxnSpPr>
            <p:spPr bwMode="auto">
              <a:xfrm rot="-5400000" flipH="1" flipV="1">
                <a:off x="4343" y="2809"/>
                <a:ext cx="1" cy="528"/>
              </a:xfrm>
              <a:prstGeom prst="curvedConnector3">
                <a:avLst>
                  <a:gd name="adj1" fmla="val -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</p:grpSp>
        <p:sp>
          <p:nvSpPr>
            <p:cNvPr id="16441" name="Text Box 44"/>
            <p:cNvSpPr txBox="1">
              <a:spLocks noChangeArrowheads="1"/>
            </p:cNvSpPr>
            <p:nvPr/>
          </p:nvSpPr>
          <p:spPr bwMode="auto">
            <a:xfrm>
              <a:off x="4416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6442" name="Text Box 45"/>
            <p:cNvSpPr txBox="1">
              <a:spLocks noChangeArrowheads="1"/>
            </p:cNvSpPr>
            <p:nvPr/>
          </p:nvSpPr>
          <p:spPr bwMode="auto">
            <a:xfrm>
              <a:off x="4944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6443" name="Text Box 46"/>
            <p:cNvSpPr txBox="1">
              <a:spLocks noChangeArrowheads="1"/>
            </p:cNvSpPr>
            <p:nvPr/>
          </p:nvSpPr>
          <p:spPr bwMode="auto">
            <a:xfrm>
              <a:off x="4368" y="16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6444" name="Text Box 47"/>
            <p:cNvSpPr txBox="1">
              <a:spLocks noChangeArrowheads="1"/>
            </p:cNvSpPr>
            <p:nvPr/>
          </p:nvSpPr>
          <p:spPr bwMode="auto">
            <a:xfrm>
              <a:off x="4416" y="9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6445" name="Text Box 48"/>
            <p:cNvSpPr txBox="1">
              <a:spLocks noChangeArrowheads="1"/>
            </p:cNvSpPr>
            <p:nvPr/>
          </p:nvSpPr>
          <p:spPr bwMode="auto">
            <a:xfrm>
              <a:off x="3888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6446" name="Text Box 49"/>
            <p:cNvSpPr txBox="1">
              <a:spLocks noChangeArrowheads="1"/>
            </p:cNvSpPr>
            <p:nvPr/>
          </p:nvSpPr>
          <p:spPr bwMode="auto">
            <a:xfrm>
              <a:off x="2928" y="1296"/>
              <a:ext cx="38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r</a:t>
              </a:r>
              <a:r>
                <a:rPr lang="en-US" b="1" baseline="-25000">
                  <a:solidFill>
                    <a:srgbClr val="663300"/>
                  </a:solidFill>
                  <a:latin typeface="Times New Roman" pitchFamily="18" charset="0"/>
                </a:rPr>
                <a:t>1</a:t>
              </a: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:</a:t>
              </a:r>
            </a:p>
          </p:txBody>
        </p:sp>
      </p:grp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1295400" y="3429000"/>
            <a:ext cx="5867400" cy="1509713"/>
            <a:chOff x="816" y="2160"/>
            <a:chExt cx="3696" cy="951"/>
          </a:xfrm>
        </p:grpSpPr>
        <p:sp>
          <p:nvSpPr>
            <p:cNvPr id="16418" name="Text Box 51"/>
            <p:cNvSpPr txBox="1">
              <a:spLocks noChangeArrowheads="1"/>
            </p:cNvSpPr>
            <p:nvPr/>
          </p:nvSpPr>
          <p:spPr bwMode="auto">
            <a:xfrm>
              <a:off x="816" y="2496"/>
              <a:ext cx="81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4</a:t>
              </a: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 : 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 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grpSp>
          <p:nvGrpSpPr>
            <p:cNvPr id="12" name="Group 52"/>
            <p:cNvGrpSpPr>
              <a:grpSpLocks/>
            </p:cNvGrpSpPr>
            <p:nvPr/>
          </p:nvGrpSpPr>
          <p:grpSpPr bwMode="auto">
            <a:xfrm>
              <a:off x="1536" y="2160"/>
              <a:ext cx="2976" cy="951"/>
              <a:chOff x="2352" y="2880"/>
              <a:chExt cx="2976" cy="951"/>
            </a:xfrm>
          </p:grpSpPr>
          <p:sp>
            <p:nvSpPr>
              <p:cNvPr id="16420" name="Oval 53"/>
              <p:cNvSpPr>
                <a:spLocks noChangeArrowheads="1"/>
              </p:cNvSpPr>
              <p:nvPr/>
            </p:nvSpPr>
            <p:spPr bwMode="auto">
              <a:xfrm>
                <a:off x="2736" y="321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21" name="Oval 54"/>
              <p:cNvSpPr>
                <a:spLocks noChangeArrowheads="1"/>
              </p:cNvSpPr>
              <p:nvPr/>
            </p:nvSpPr>
            <p:spPr bwMode="auto">
              <a:xfrm>
                <a:off x="3264" y="321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22" name="Oval 55"/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23" name="Oval 56"/>
              <p:cNvSpPr>
                <a:spLocks noChangeArrowheads="1"/>
              </p:cNvSpPr>
              <p:nvPr/>
            </p:nvSpPr>
            <p:spPr bwMode="auto">
              <a:xfrm>
                <a:off x="4368" y="321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24" name="Line 57"/>
              <p:cNvSpPr>
                <a:spLocks noChangeShapeType="1"/>
              </p:cNvSpPr>
              <p:nvPr/>
            </p:nvSpPr>
            <p:spPr bwMode="auto">
              <a:xfrm>
                <a:off x="2352" y="336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5" name="Line 58"/>
              <p:cNvSpPr>
                <a:spLocks noChangeShapeType="1"/>
              </p:cNvSpPr>
              <p:nvPr/>
            </p:nvSpPr>
            <p:spPr bwMode="auto">
              <a:xfrm>
                <a:off x="3024" y="33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6" name="Line 59"/>
              <p:cNvSpPr>
                <a:spLocks noChangeShapeType="1"/>
              </p:cNvSpPr>
              <p:nvPr/>
            </p:nvSpPr>
            <p:spPr bwMode="auto">
              <a:xfrm>
                <a:off x="3552" y="33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7" name="Line 60"/>
              <p:cNvSpPr>
                <a:spLocks noChangeShapeType="1"/>
              </p:cNvSpPr>
              <p:nvPr/>
            </p:nvSpPr>
            <p:spPr bwMode="auto">
              <a:xfrm>
                <a:off x="4080" y="3360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6428" name="AutoShape 61"/>
              <p:cNvCxnSpPr>
                <a:cxnSpLocks noChangeShapeType="1"/>
                <a:stCxn id="16420" idx="4"/>
                <a:endCxn id="16423" idx="4"/>
              </p:cNvCxnSpPr>
              <p:nvPr/>
            </p:nvCxnSpPr>
            <p:spPr bwMode="auto">
              <a:xfrm rot="16200000" flipH="1">
                <a:off x="3695" y="2689"/>
                <a:ext cx="1" cy="1632"/>
              </a:xfrm>
              <a:prstGeom prst="curvedConnector3">
                <a:avLst>
                  <a:gd name="adj1" fmla="val 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16429" name="AutoShape 62"/>
              <p:cNvCxnSpPr>
                <a:cxnSpLocks noChangeShapeType="1"/>
                <a:stCxn id="16422" idx="0"/>
                <a:endCxn id="16421" idx="0"/>
              </p:cNvCxnSpPr>
              <p:nvPr/>
            </p:nvCxnSpPr>
            <p:spPr bwMode="auto">
              <a:xfrm rot="-5400000" flipH="1" flipV="1">
                <a:off x="3671" y="2953"/>
                <a:ext cx="1" cy="528"/>
              </a:xfrm>
              <a:prstGeom prst="curvedConnector3">
                <a:avLst>
                  <a:gd name="adj1" fmla="val -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sp>
            <p:nvSpPr>
              <p:cNvPr id="16430" name="Text Box 63"/>
              <p:cNvSpPr txBox="1">
                <a:spLocks noChangeArrowheads="1"/>
              </p:cNvSpPr>
              <p:nvPr/>
            </p:nvSpPr>
            <p:spPr bwMode="auto">
              <a:xfrm>
                <a:off x="3504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6431" name="Text Box 64"/>
              <p:cNvSpPr txBox="1">
                <a:spLocks noChangeArrowheads="1"/>
              </p:cNvSpPr>
              <p:nvPr/>
            </p:nvSpPr>
            <p:spPr bwMode="auto">
              <a:xfrm>
                <a:off x="4032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432" name="Text Box 65"/>
              <p:cNvSpPr txBox="1">
                <a:spLocks noChangeArrowheads="1"/>
              </p:cNvSpPr>
              <p:nvPr/>
            </p:nvSpPr>
            <p:spPr bwMode="auto">
              <a:xfrm>
                <a:off x="3456" y="3600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433" name="Text Box 66"/>
              <p:cNvSpPr txBox="1">
                <a:spLocks noChangeArrowheads="1"/>
              </p:cNvSpPr>
              <p:nvPr/>
            </p:nvSpPr>
            <p:spPr bwMode="auto">
              <a:xfrm>
                <a:off x="3504" y="2880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434" name="Text Box 67"/>
              <p:cNvSpPr txBox="1">
                <a:spLocks noChangeArrowheads="1"/>
              </p:cNvSpPr>
              <p:nvPr/>
            </p:nvSpPr>
            <p:spPr bwMode="auto">
              <a:xfrm>
                <a:off x="2976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13" name="Group 68"/>
              <p:cNvGrpSpPr>
                <a:grpSpLocks/>
              </p:cNvGrpSpPr>
              <p:nvPr/>
            </p:nvGrpSpPr>
            <p:grpSpPr bwMode="auto">
              <a:xfrm>
                <a:off x="5040" y="3216"/>
                <a:ext cx="288" cy="288"/>
                <a:chOff x="4368" y="3216"/>
                <a:chExt cx="288" cy="288"/>
              </a:xfrm>
            </p:grpSpPr>
            <p:sp>
              <p:nvSpPr>
                <p:cNvPr id="16438" name="Oval 69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39" name="Oval 70"/>
                <p:cNvSpPr>
                  <a:spLocks noChangeArrowheads="1"/>
                </p:cNvSpPr>
                <p:nvPr/>
              </p:nvSpPr>
              <p:spPr bwMode="auto">
                <a:xfrm>
                  <a:off x="4368" y="3216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36" name="Line 71"/>
              <p:cNvSpPr>
                <a:spLocks noChangeShapeType="1"/>
              </p:cNvSpPr>
              <p:nvPr/>
            </p:nvSpPr>
            <p:spPr bwMode="auto">
              <a:xfrm>
                <a:off x="4656" y="336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7" name="Text Box 72"/>
              <p:cNvSpPr txBox="1">
                <a:spLocks noChangeArrowheads="1"/>
              </p:cNvSpPr>
              <p:nvPr/>
            </p:nvSpPr>
            <p:spPr bwMode="auto">
              <a:xfrm>
                <a:off x="4656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</p:grpSp>
      <p:grpSp>
        <p:nvGrpSpPr>
          <p:cNvPr id="14" name="Group 73"/>
          <p:cNvGrpSpPr>
            <a:grpSpLocks/>
          </p:cNvGrpSpPr>
          <p:nvPr/>
        </p:nvGrpSpPr>
        <p:grpSpPr bwMode="auto">
          <a:xfrm>
            <a:off x="1295400" y="5105400"/>
            <a:ext cx="6858000" cy="1509713"/>
            <a:chOff x="816" y="3216"/>
            <a:chExt cx="4320" cy="951"/>
          </a:xfrm>
        </p:grpSpPr>
        <p:sp>
          <p:nvSpPr>
            <p:cNvPr id="16392" name="Text Box 74"/>
            <p:cNvSpPr txBox="1">
              <a:spLocks noChangeArrowheads="1"/>
            </p:cNvSpPr>
            <p:nvPr/>
          </p:nvSpPr>
          <p:spPr bwMode="auto">
            <a:xfrm>
              <a:off x="816" y="3600"/>
              <a:ext cx="81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r</a:t>
              </a:r>
              <a:r>
                <a:rPr lang="en-US" b="1" baseline="-25000">
                  <a:latin typeface="Times New Roman" pitchFamily="18" charset="0"/>
                </a:rPr>
                <a:t>5</a:t>
              </a:r>
              <a:r>
                <a:rPr lang="en-US" b="1">
                  <a:latin typeface="Times New Roman" pitchFamily="18" charset="0"/>
                </a:rPr>
                <a:t> : r</a:t>
              </a:r>
              <a:r>
                <a:rPr lang="en-US" b="1" baseline="-25000">
                  <a:latin typeface="Times New Roman" pitchFamily="18" charset="0"/>
                </a:rPr>
                <a:t>3</a:t>
              </a:r>
              <a:r>
                <a:rPr lang="en-US" b="1">
                  <a:latin typeface="Times New Roman" pitchFamily="18" charset="0"/>
                </a:rPr>
                <a:t> r</a:t>
              </a:r>
              <a:r>
                <a:rPr lang="en-US" b="1" baseline="-25000">
                  <a:latin typeface="Times New Roman" pitchFamily="18" charset="0"/>
                </a:rPr>
                <a:t>4</a:t>
              </a:r>
              <a:endParaRPr lang="en-US" b="1">
                <a:latin typeface="Times New Roman" pitchFamily="18" charset="0"/>
              </a:endParaRPr>
            </a:p>
          </p:txBody>
        </p:sp>
        <p:grpSp>
          <p:nvGrpSpPr>
            <p:cNvPr id="15" name="Group 75"/>
            <p:cNvGrpSpPr>
              <a:grpSpLocks/>
            </p:cNvGrpSpPr>
            <p:nvPr/>
          </p:nvGrpSpPr>
          <p:grpSpPr bwMode="auto">
            <a:xfrm>
              <a:off x="1488" y="3216"/>
              <a:ext cx="3648" cy="951"/>
              <a:chOff x="1344" y="3168"/>
              <a:chExt cx="3648" cy="951"/>
            </a:xfrm>
          </p:grpSpPr>
          <p:sp>
            <p:nvSpPr>
              <p:cNvPr id="16395" name="Oval 76"/>
              <p:cNvSpPr>
                <a:spLocks noChangeArrowheads="1"/>
              </p:cNvSpPr>
              <p:nvPr/>
            </p:nvSpPr>
            <p:spPr bwMode="auto">
              <a:xfrm>
                <a:off x="2400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396" name="Oval 77"/>
              <p:cNvSpPr>
                <a:spLocks noChangeArrowheads="1"/>
              </p:cNvSpPr>
              <p:nvPr/>
            </p:nvSpPr>
            <p:spPr bwMode="auto">
              <a:xfrm>
                <a:off x="2928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397" name="Oval 78"/>
              <p:cNvSpPr>
                <a:spLocks noChangeArrowheads="1"/>
              </p:cNvSpPr>
              <p:nvPr/>
            </p:nvSpPr>
            <p:spPr bwMode="auto">
              <a:xfrm>
                <a:off x="3456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398" name="Oval 79"/>
              <p:cNvSpPr>
                <a:spLocks noChangeArrowheads="1"/>
              </p:cNvSpPr>
              <p:nvPr/>
            </p:nvSpPr>
            <p:spPr bwMode="auto">
              <a:xfrm>
                <a:off x="4032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399" name="Line 80"/>
              <p:cNvSpPr>
                <a:spLocks noChangeShapeType="1"/>
              </p:cNvSpPr>
              <p:nvPr/>
            </p:nvSpPr>
            <p:spPr bwMode="auto">
              <a:xfrm>
                <a:off x="2016" y="364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0" name="Line 81"/>
              <p:cNvSpPr>
                <a:spLocks noChangeShapeType="1"/>
              </p:cNvSpPr>
              <p:nvPr/>
            </p:nvSpPr>
            <p:spPr bwMode="auto">
              <a:xfrm>
                <a:off x="2688" y="364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1" name="Line 82"/>
              <p:cNvSpPr>
                <a:spLocks noChangeShapeType="1"/>
              </p:cNvSpPr>
              <p:nvPr/>
            </p:nvSpPr>
            <p:spPr bwMode="auto">
              <a:xfrm>
                <a:off x="3216" y="364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2" name="Line 83"/>
              <p:cNvSpPr>
                <a:spLocks noChangeShapeType="1"/>
              </p:cNvSpPr>
              <p:nvPr/>
            </p:nvSpPr>
            <p:spPr bwMode="auto">
              <a:xfrm>
                <a:off x="3744" y="364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6403" name="AutoShape 84"/>
              <p:cNvCxnSpPr>
                <a:cxnSpLocks noChangeShapeType="1"/>
                <a:stCxn id="16395" idx="4"/>
                <a:endCxn id="16398" idx="4"/>
              </p:cNvCxnSpPr>
              <p:nvPr/>
            </p:nvCxnSpPr>
            <p:spPr bwMode="auto">
              <a:xfrm rot="16200000" flipH="1">
                <a:off x="3359" y="2977"/>
                <a:ext cx="1" cy="1632"/>
              </a:xfrm>
              <a:prstGeom prst="curvedConnector3">
                <a:avLst>
                  <a:gd name="adj1" fmla="val 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16404" name="AutoShape 85"/>
              <p:cNvCxnSpPr>
                <a:cxnSpLocks noChangeShapeType="1"/>
                <a:stCxn id="16397" idx="0"/>
                <a:endCxn id="16396" idx="0"/>
              </p:cNvCxnSpPr>
              <p:nvPr/>
            </p:nvCxnSpPr>
            <p:spPr bwMode="auto">
              <a:xfrm rot="-5400000" flipH="1" flipV="1">
                <a:off x="3335" y="3241"/>
                <a:ext cx="1" cy="528"/>
              </a:xfrm>
              <a:prstGeom prst="curvedConnector3">
                <a:avLst>
                  <a:gd name="adj1" fmla="val -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sp>
            <p:nvSpPr>
              <p:cNvPr id="16405" name="Text Box 86"/>
              <p:cNvSpPr txBox="1">
                <a:spLocks noChangeArrowheads="1"/>
              </p:cNvSpPr>
              <p:nvPr/>
            </p:nvSpPr>
            <p:spPr bwMode="auto">
              <a:xfrm>
                <a:off x="3168" y="3456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6406" name="Text Box 87"/>
              <p:cNvSpPr txBox="1">
                <a:spLocks noChangeArrowheads="1"/>
              </p:cNvSpPr>
              <p:nvPr/>
            </p:nvSpPr>
            <p:spPr bwMode="auto">
              <a:xfrm>
                <a:off x="3696" y="3456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  <p:sp>
            <p:nvSpPr>
              <p:cNvPr id="16407" name="Text Box 88"/>
              <p:cNvSpPr txBox="1">
                <a:spLocks noChangeArrowheads="1"/>
              </p:cNvSpPr>
              <p:nvPr/>
            </p:nvSpPr>
            <p:spPr bwMode="auto">
              <a:xfrm>
                <a:off x="3120" y="388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  <p:sp>
            <p:nvSpPr>
              <p:cNvPr id="16408" name="Text Box 89"/>
              <p:cNvSpPr txBox="1">
                <a:spLocks noChangeArrowheads="1"/>
              </p:cNvSpPr>
              <p:nvPr/>
            </p:nvSpPr>
            <p:spPr bwMode="auto">
              <a:xfrm>
                <a:off x="3168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  <p:sp>
            <p:nvSpPr>
              <p:cNvPr id="16409" name="Text Box 90"/>
              <p:cNvSpPr txBox="1">
                <a:spLocks noChangeArrowheads="1"/>
              </p:cNvSpPr>
              <p:nvPr/>
            </p:nvSpPr>
            <p:spPr bwMode="auto">
              <a:xfrm>
                <a:off x="2640" y="3456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  <p:grpSp>
            <p:nvGrpSpPr>
              <p:cNvPr id="16" name="Group 91"/>
              <p:cNvGrpSpPr>
                <a:grpSpLocks/>
              </p:cNvGrpSpPr>
              <p:nvPr/>
            </p:nvGrpSpPr>
            <p:grpSpPr bwMode="auto">
              <a:xfrm>
                <a:off x="4704" y="3504"/>
                <a:ext cx="288" cy="288"/>
                <a:chOff x="4368" y="3216"/>
                <a:chExt cx="288" cy="288"/>
              </a:xfrm>
            </p:grpSpPr>
            <p:sp>
              <p:nvSpPr>
                <p:cNvPr id="16416" name="Oval 92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17" name="Oval 93"/>
                <p:cNvSpPr>
                  <a:spLocks noChangeArrowheads="1"/>
                </p:cNvSpPr>
                <p:nvPr/>
              </p:nvSpPr>
              <p:spPr bwMode="auto">
                <a:xfrm>
                  <a:off x="4368" y="3216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11" name="Line 94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2" name="Text Box 95"/>
              <p:cNvSpPr txBox="1">
                <a:spLocks noChangeArrowheads="1"/>
              </p:cNvSpPr>
              <p:nvPr/>
            </p:nvSpPr>
            <p:spPr bwMode="auto">
              <a:xfrm>
                <a:off x="2016" y="3456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6413" name="Oval 96"/>
              <p:cNvSpPr>
                <a:spLocks noChangeArrowheads="1"/>
              </p:cNvSpPr>
              <p:nvPr/>
            </p:nvSpPr>
            <p:spPr bwMode="auto">
              <a:xfrm>
                <a:off x="1728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14" name="Line 97"/>
              <p:cNvSpPr>
                <a:spLocks noChangeShapeType="1"/>
              </p:cNvSpPr>
              <p:nvPr/>
            </p:nvSpPr>
            <p:spPr bwMode="auto">
              <a:xfrm>
                <a:off x="1344" y="364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5" name="Text Box 98"/>
              <p:cNvSpPr txBox="1">
                <a:spLocks noChangeArrowheads="1"/>
              </p:cNvSpPr>
              <p:nvPr/>
            </p:nvSpPr>
            <p:spPr bwMode="auto">
              <a:xfrm>
                <a:off x="4416" y="3552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endParaRPr lang="en-US" b="1">
                  <a:latin typeface="Times New Roman" pitchFamily="18" charset="0"/>
                </a:endParaRPr>
              </a:p>
            </p:txBody>
          </p:sp>
        </p:grpSp>
        <p:sp>
          <p:nvSpPr>
            <p:cNvPr id="16394" name="Text Box 99"/>
            <p:cNvSpPr txBox="1">
              <a:spLocks noChangeArrowheads="1"/>
            </p:cNvSpPr>
            <p:nvPr/>
          </p:nvSpPr>
          <p:spPr bwMode="auto">
            <a:xfrm>
              <a:off x="4512" y="3504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6391" name="Text Box 100"/>
          <p:cNvSpPr txBox="1">
            <a:spLocks noChangeArrowheads="1"/>
          </p:cNvSpPr>
          <p:nvPr/>
        </p:nvSpPr>
        <p:spPr bwMode="auto">
          <a:xfrm>
            <a:off x="365125" y="798513"/>
            <a:ext cx="1860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chemeClr val="accent2"/>
                </a:solidFill>
              </a:rPr>
              <a:t>(ab*c) | (a(b|c*))</a:t>
            </a:r>
            <a:endParaRPr lang="en-US" b="1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8294</TotalTime>
  <Words>4909</Words>
  <Application>Microsoft Office PowerPoint</Application>
  <PresentationFormat>On-screen Show (4:3)</PresentationFormat>
  <Paragraphs>1873</Paragraphs>
  <Slides>56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Equity</vt:lpstr>
      <vt:lpstr>Lexical Analysis</vt:lpstr>
      <vt:lpstr>Converting Regular Expressions to NFAs</vt:lpstr>
      <vt:lpstr>Converting Regular Expressions to NFAs</vt:lpstr>
      <vt:lpstr>Converting Regular Expressions to NFAs</vt:lpstr>
      <vt:lpstr>Example (ab* | a*b)*</vt:lpstr>
      <vt:lpstr>Example (ab* | a*b)*</vt:lpstr>
      <vt:lpstr>Properties of Construction </vt:lpstr>
      <vt:lpstr>Detailed Example</vt:lpstr>
      <vt:lpstr>Detailed Example – Construction(1)</vt:lpstr>
      <vt:lpstr>Detailed Example – Construction(2)</vt:lpstr>
      <vt:lpstr>Detailed Example – Final Step</vt:lpstr>
      <vt:lpstr>Converting NFAs to DFAs (subset construction)</vt:lpstr>
      <vt:lpstr>Terminology: e-closure</vt:lpstr>
      <vt:lpstr>Illustrating Conversion – An Example</vt:lpstr>
      <vt:lpstr>Conversion Example – continued (1)</vt:lpstr>
      <vt:lpstr>Conversion Example – continued (2)</vt:lpstr>
      <vt:lpstr>Conversion Example – continued (3)</vt:lpstr>
      <vt:lpstr>Conversion Example – continued (4)</vt:lpstr>
      <vt:lpstr>Algorithm For Subset Construction</vt:lpstr>
      <vt:lpstr>Algorithm For Subset Construction – (2)</vt:lpstr>
      <vt:lpstr>Example 2: Subset Construction</vt:lpstr>
      <vt:lpstr>Example 2: Subset Construction</vt:lpstr>
      <vt:lpstr>Example 2: Subset Construction</vt:lpstr>
      <vt:lpstr>Example 2: Subset Construction</vt:lpstr>
      <vt:lpstr>Example 2: Subset Construction</vt:lpstr>
      <vt:lpstr>Example 2: Subset Construction</vt:lpstr>
      <vt:lpstr>Example 2: Subset Construction</vt:lpstr>
      <vt:lpstr>Example 3: Subset Construction</vt:lpstr>
      <vt:lpstr>Example 3: Subset Construction</vt:lpstr>
      <vt:lpstr>Example 4: Subset Construction</vt:lpstr>
      <vt:lpstr>Converting DFAs to REs</vt:lpstr>
      <vt:lpstr>Example</vt:lpstr>
      <vt:lpstr>Example</vt:lpstr>
      <vt:lpstr>Example</vt:lpstr>
      <vt:lpstr>Regular Expression to DFA</vt:lpstr>
      <vt:lpstr>Syntax Tree </vt:lpstr>
      <vt:lpstr>NFA for (a|b)*abb#</vt:lpstr>
      <vt:lpstr>DFA for (a|b)*abb#</vt:lpstr>
      <vt:lpstr>Terminology</vt:lpstr>
      <vt:lpstr>Terminology</vt:lpstr>
      <vt:lpstr>Terminology</vt:lpstr>
      <vt:lpstr>firstpos and lastpos example</vt:lpstr>
      <vt:lpstr>Terminology</vt:lpstr>
      <vt:lpstr>followpos example</vt:lpstr>
      <vt:lpstr>followpos example</vt:lpstr>
      <vt:lpstr>followpos example</vt:lpstr>
      <vt:lpstr>followpos example</vt:lpstr>
      <vt:lpstr>followpos graph</vt:lpstr>
      <vt:lpstr>Construction of DFA from RE</vt:lpstr>
      <vt:lpstr>Construction of DFA from RE</vt:lpstr>
      <vt:lpstr>DFA for (a|b)*abb#</vt:lpstr>
      <vt:lpstr>DFA for (a|b)*abb#</vt:lpstr>
      <vt:lpstr>DFA for (a|b)*abb#</vt:lpstr>
      <vt:lpstr>DFA for (a|b)*abb#</vt:lpstr>
      <vt:lpstr>DFA for (a|b)*abb#</vt:lpstr>
      <vt:lpstr>Slide 56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shuvo</dc:creator>
  <cp:lastModifiedBy>iffat</cp:lastModifiedBy>
  <cp:revision>138</cp:revision>
  <dcterms:created xsi:type="dcterms:W3CDTF">2006-08-16T00:00:00Z</dcterms:created>
  <dcterms:modified xsi:type="dcterms:W3CDTF">2018-01-24T18:31:23Z</dcterms:modified>
</cp:coreProperties>
</file>