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0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96" r:id="rId11"/>
    <p:sldId id="265" r:id="rId12"/>
    <p:sldId id="266" r:id="rId13"/>
    <p:sldId id="267" r:id="rId14"/>
    <p:sldId id="268" r:id="rId15"/>
    <p:sldId id="29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34" r:id="rId48"/>
    <p:sldId id="294" r:id="rId4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545" autoAdjust="0"/>
    <p:restoredTop sz="99424" autoAdjust="0"/>
  </p:normalViewPr>
  <p:slideViewPr>
    <p:cSldViewPr>
      <p:cViewPr varScale="1">
        <p:scale>
          <a:sx n="74" d="100"/>
          <a:sy n="7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933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27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460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28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540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29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881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60544-146B-4FCA-92A9-77DE1E538F9E}" type="slidenum">
              <a:rPr lang="en-US"/>
              <a:pPr/>
              <a:t>30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641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31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39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32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7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33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7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6F833F-5433-4098-83DF-D39D11CBE8F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9140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CD5EEA-31E7-4887-A606-C0C1BC501D08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5738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1AEB86-5800-4F20-9F55-8A7CA3FA942C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9677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0450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787A1-2719-4403-B98D-0372BE1592F5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7918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47380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194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D4DD2-4B0A-4910-99ED-54C7AB852CCD}" type="slidenum">
              <a:rPr lang="en-US"/>
              <a:pPr/>
              <a:t>42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2150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F5F8-8E74-432F-A67E-F37C951C300B}" type="slidenum">
              <a:rPr lang="en-US"/>
              <a:pPr/>
              <a:t>43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31131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46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6235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967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33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92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1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03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8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26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41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02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Its </a:t>
            </a:r>
            <a:r>
              <a:rPr lang="en-US" sz="2400" dirty="0" smtClean="0">
                <a:solidFill>
                  <a:srgbClr val="C00000"/>
                </a:solidFill>
              </a:rPr>
              <a:t>hard</a:t>
            </a:r>
            <a:r>
              <a:rPr lang="en-US" sz="2400" dirty="0" smtClean="0"/>
              <a:t> for lexical analyzer without the aid of other components, that there is a </a:t>
            </a:r>
            <a:r>
              <a:rPr lang="en-US" sz="2400" dirty="0" smtClean="0">
                <a:solidFill>
                  <a:srgbClr val="FF0000"/>
                </a:solidFill>
              </a:rPr>
              <a:t>source-code error</a:t>
            </a:r>
            <a:r>
              <a:rPr lang="en-US" sz="24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If the statement </a:t>
            </a:r>
            <a:r>
              <a:rPr lang="en-US" sz="2200" b="1" dirty="0" smtClean="0"/>
              <a:t>fi </a:t>
            </a:r>
            <a:r>
              <a:rPr lang="en-US" sz="2200" dirty="0" smtClean="0"/>
              <a:t>is encountered for the first time in a C program it can not tell whether</a:t>
            </a:r>
            <a:r>
              <a:rPr lang="en-US" sz="2200" b="1" dirty="0" smtClean="0"/>
              <a:t> fi </a:t>
            </a:r>
            <a:r>
              <a:rPr lang="en-US" sz="2200" dirty="0" smtClean="0"/>
              <a:t> is </a:t>
            </a:r>
            <a:r>
              <a:rPr lang="en-US" sz="2200" dirty="0" smtClean="0">
                <a:solidFill>
                  <a:srgbClr val="7030A0"/>
                </a:solidFill>
              </a:rPr>
              <a:t>misspelling</a:t>
            </a:r>
            <a:r>
              <a:rPr lang="en-US" sz="2200" dirty="0" smtClean="0"/>
              <a:t> of </a:t>
            </a:r>
            <a:r>
              <a:rPr lang="en-US" sz="2200" b="1" dirty="0" smtClean="0"/>
              <a:t>if</a:t>
            </a:r>
            <a:r>
              <a:rPr lang="en-US" sz="2200" dirty="0" smtClean="0"/>
              <a:t> statement or a </a:t>
            </a:r>
            <a:r>
              <a:rPr lang="en-US" sz="2200" dirty="0" smtClean="0">
                <a:solidFill>
                  <a:schemeClr val="accent1"/>
                </a:solidFill>
              </a:rPr>
              <a:t>undeclared literal</a:t>
            </a:r>
            <a:r>
              <a:rPr lang="en-US" sz="22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Probably the parser 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</a:t>
            </a:r>
            <a:r>
              <a:rPr lang="en-US" sz="2400" dirty="0">
                <a:solidFill>
                  <a:srgbClr val="0066FF"/>
                </a:solidFill>
              </a:rPr>
              <a:t>localized</a:t>
            </a:r>
            <a:r>
              <a:rPr lang="en-US" sz="2400" dirty="0"/>
              <a:t>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>
                <a:solidFill>
                  <a:srgbClr val="FF5050"/>
                </a:solidFill>
              </a:rPr>
              <a:t>no</a:t>
            </a:r>
            <a:r>
              <a:rPr lang="en-US" sz="2400" dirty="0"/>
              <a:t> lexical errors in </a:t>
            </a:r>
            <a:r>
              <a:rPr lang="en-US" sz="2400" dirty="0">
                <a:solidFill>
                  <a:srgbClr val="00B050"/>
                </a:solidFill>
              </a:rPr>
              <a:t>PASCAL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78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5050"/>
                </a:solidFill>
                <a:effectLst/>
              </a:rPr>
              <a:t>In </a:t>
            </a:r>
            <a:r>
              <a:rPr lang="en-US" sz="2400" b="1" dirty="0">
                <a:solidFill>
                  <a:srgbClr val="FF5050"/>
                </a:solidFill>
                <a:effectLst/>
              </a:rPr>
              <a:t>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effectLst/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  <a:effectLst/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Replacing or Transposing Characters</a:t>
            </a:r>
          </a:p>
        </p:txBody>
      </p:sp>
    </p:spTree>
    <p:extLst>
      <p:ext uri="{BB962C8B-B14F-4D97-AF65-F5344CB8AC3E}">
        <p14:creationId xmlns="" xmlns:p14="http://schemas.microsoft.com/office/powerpoint/2010/main" val="738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620000" cy="914400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077200" cy="2403764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Lexical analyzer needs to </a:t>
            </a:r>
            <a:r>
              <a:rPr lang="en-US" sz="2400" dirty="0">
                <a:solidFill>
                  <a:srgbClr val="0070C0"/>
                </a:solidFill>
                <a:effectLst/>
              </a:rPr>
              <a:t>look ahead </a:t>
            </a:r>
            <a:r>
              <a:rPr lang="en-US" sz="2400" dirty="0">
                <a:effectLst/>
              </a:rPr>
              <a:t>several characters beyond the lexeme for a pattern before a match can be announced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Use a function </a:t>
            </a:r>
            <a:r>
              <a:rPr lang="en-US" sz="2400" b="1" dirty="0" err="1">
                <a:effectLst/>
              </a:rPr>
              <a:t>ungetc</a:t>
            </a:r>
            <a:r>
              <a:rPr lang="en-US" sz="2400" dirty="0">
                <a:effectLst/>
              </a:rPr>
              <a:t> to push </a:t>
            </a:r>
            <a:r>
              <a:rPr lang="en-US" sz="2400" dirty="0" smtClean="0">
                <a:effectLst/>
              </a:rPr>
              <a:t>look-ahead </a:t>
            </a:r>
            <a:r>
              <a:rPr lang="en-US" sz="2400" dirty="0">
                <a:effectLst/>
              </a:rPr>
              <a:t>characters back into the input stream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Large amount of time can be consumed moving characters.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371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447800" y="4556125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Fewer than N character  =&gt;  </a:t>
            </a:r>
            <a:r>
              <a:rPr lang="en-US" sz="2200" b="0" dirty="0" err="1"/>
              <a:t>eof</a:t>
            </a:r>
            <a:endParaRPr lang="en-US" sz="2200" b="0" dirty="0"/>
          </a:p>
        </p:txBody>
      </p:sp>
    </p:spTree>
    <p:extLst>
      <p:ext uri="{BB962C8B-B14F-4D97-AF65-F5344CB8AC3E}">
        <p14:creationId xmlns="" xmlns:p14="http://schemas.microsoft.com/office/powerpoint/2010/main" val="2966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  <a:noFill/>
          <a:ln/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 (2)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76200" y="846753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>
                <a:solidFill>
                  <a:srgbClr val="00B050"/>
                </a:solidFill>
              </a:rPr>
              <a:t>Two pointers </a:t>
            </a:r>
            <a:r>
              <a:rPr lang="en-US" sz="2200" dirty="0" smtClean="0"/>
              <a:t>lexeme </a:t>
            </a:r>
            <a:r>
              <a:rPr lang="en-US" sz="2200" u="sng" dirty="0" smtClean="0"/>
              <a:t>beginning</a:t>
            </a:r>
            <a:r>
              <a:rPr lang="en-US" sz="2200" b="0" dirty="0" smtClean="0"/>
              <a:t> </a:t>
            </a:r>
            <a:r>
              <a:rPr lang="en-US" sz="2200" b="0" dirty="0"/>
              <a:t>and </a:t>
            </a:r>
            <a:r>
              <a:rPr lang="en-US" sz="2200" u="sng" dirty="0"/>
              <a:t>forward</a:t>
            </a:r>
            <a:r>
              <a:rPr lang="en-US" sz="2200" dirty="0"/>
              <a:t> </a:t>
            </a:r>
            <a:r>
              <a:rPr lang="en-US" sz="2200" b="0" dirty="0"/>
              <a:t>to the input buffer are maintained. 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The string of characters between the pointers is the current lexeme.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Initially both pointers point to first character of the next lexeme to be found. </a:t>
            </a:r>
            <a:r>
              <a:rPr lang="en-US" sz="2200" b="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Once the next lexeme is determined, the forward pointer is set to the character at its right end.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After the lexeme is processed both pointers are set to the character </a:t>
            </a:r>
            <a:r>
              <a:rPr lang="en-US" sz="2200" b="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2019300" y="580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5448300" y="5791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304800" y="6286500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800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 sz="1800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715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Code to advance forward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6036" name="Text Box 2052"/>
          <p:cNvSpPr txBox="1">
            <a:spLocks noChangeArrowheads="1"/>
          </p:cNvSpPr>
          <p:nvPr/>
        </p:nvSpPr>
        <p:spPr bwMode="auto">
          <a:xfrm>
            <a:off x="1524000" y="4876800"/>
            <a:ext cx="670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This buffering scheme works quite well most of the time but with it amount of </a:t>
            </a:r>
            <a:r>
              <a:rPr lang="en-US" sz="2000" b="0" dirty="0" err="1"/>
              <a:t>lookahead</a:t>
            </a:r>
            <a:r>
              <a:rPr lang="en-US" sz="2000" b="0" dirty="0"/>
              <a:t> is limited.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Limited </a:t>
            </a:r>
            <a:r>
              <a:rPr lang="en-US" sz="2000" b="0" dirty="0" err="1"/>
              <a:t>lookahead</a:t>
            </a:r>
            <a:r>
              <a:rPr lang="en-US" sz="2000" b="0" dirty="0"/>
              <a:t> makes it impossible to recognize tokens in situations where the distance, forward pointer must travel is more than the length of buffer.</a:t>
            </a:r>
          </a:p>
        </p:txBody>
      </p:sp>
      <p:sp>
        <p:nvSpPr>
          <p:cNvPr id="556037" name="Rectangle 2053"/>
          <p:cNvSpPr>
            <a:spLocks noChangeArrowheads="1"/>
          </p:cNvSpPr>
          <p:nvPr/>
        </p:nvSpPr>
        <p:spPr bwMode="auto">
          <a:xfrm>
            <a:off x="533400" y="44196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</a:pPr>
            <a:r>
              <a:rPr lang="en-US" sz="36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Pitfalls:</a:t>
            </a:r>
            <a:endParaRPr lang="en-US" sz="3600" b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051"/>
          <p:cNvSpPr>
            <a:spLocks noChangeArrowheads="1"/>
          </p:cNvSpPr>
          <p:nvPr/>
        </p:nvSpPr>
        <p:spPr bwMode="auto">
          <a:xfrm>
            <a:off x="1676400" y="1143000"/>
            <a:ext cx="5334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if </a:t>
            </a:r>
            <a:r>
              <a:rPr lang="en-US" sz="1800" b="0" i="1" dirty="0"/>
              <a:t> forward at the end of first half</a:t>
            </a:r>
            <a:r>
              <a:rPr lang="en-US" sz="1800" dirty="0">
                <a:sym typeface="Symbol" pitchFamily="18" charset="2"/>
              </a:rPr>
              <a:t> then  begin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reload second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if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at end of second half  </a:t>
            </a:r>
            <a:r>
              <a:rPr lang="en-US" sz="1800" dirty="0">
                <a:sym typeface="Symbol" pitchFamily="18" charset="2"/>
              </a:rPr>
              <a:t>then begin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          </a:t>
            </a:r>
            <a:r>
              <a:rPr lang="en-US" sz="1800" b="0" dirty="0">
                <a:sym typeface="Symbol" pitchFamily="18" charset="2"/>
              </a:rPr>
              <a:t>reload first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  move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to </a:t>
            </a:r>
            <a:r>
              <a:rPr lang="en-US" sz="1800" b="0" dirty="0" smtClean="0">
                <a:sym typeface="Symbol" pitchFamily="18" charset="2"/>
              </a:rPr>
              <a:t>beginning </a:t>
            </a:r>
            <a:r>
              <a:rPr lang="en-US" sz="1800" b="0" dirty="0">
                <a:sym typeface="Symbol" pitchFamily="18" charset="2"/>
              </a:rPr>
              <a:t>of first half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</p:txBody>
      </p:sp>
    </p:spTree>
    <p:extLst>
      <p:ext uri="{BB962C8B-B14F-4D97-AF65-F5344CB8AC3E}">
        <p14:creationId xmlns="" xmlns:p14="http://schemas.microsoft.com/office/powerpoint/2010/main" val="4147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dirty="0" smtClean="0">
                <a:solidFill>
                  <a:srgbClr val="7030A0"/>
                </a:solidFill>
              </a:rPr>
              <a:t>Specification of Tokens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Regular expressions </a:t>
            </a:r>
            <a:r>
              <a:rPr lang="en-US" sz="2400" dirty="0" smtClean="0"/>
              <a:t>are an important notation for specifying lexeme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alphabet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set {0, 1} is the binary alphabet.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string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Empty string is denoted by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Prefix: </a:t>
            </a:r>
            <a:r>
              <a:rPr lang="en-US" sz="2000" dirty="0" smtClean="0"/>
              <a:t>ban,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the prefixes of banana</a:t>
            </a:r>
          </a:p>
          <a:p>
            <a:r>
              <a:rPr lang="en-US" sz="2000" b="1" dirty="0" smtClean="0"/>
              <a:t>Suffix: </a:t>
            </a:r>
            <a:r>
              <a:rPr lang="en-US" sz="2000" dirty="0" smtClean="0"/>
              <a:t>nana,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suffixes of banana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Kleene</a:t>
            </a:r>
            <a:r>
              <a:rPr lang="en-US" sz="2000" dirty="0" smtClean="0"/>
              <a:t> or </a:t>
            </a:r>
            <a:r>
              <a:rPr lang="en-US" sz="2000" b="1" dirty="0" smtClean="0"/>
              <a:t>closure</a:t>
            </a:r>
            <a:r>
              <a:rPr lang="en-US" sz="2000" dirty="0" smtClean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zero </a:t>
            </a:r>
            <a:r>
              <a:rPr lang="en-US" sz="2000" dirty="0"/>
              <a:t>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one </a:t>
            </a:r>
            <a:r>
              <a:rPr lang="en-US" sz="2000" dirty="0"/>
              <a:t>or more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9435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 smtClean="0"/>
              <a:t>Kleene</a:t>
            </a:r>
            <a:r>
              <a:rPr lang="en-US" sz="4400" b="1" dirty="0" smtClean="0"/>
              <a:t> closure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</p:spTree>
    <p:extLst>
      <p:ext uri="{BB962C8B-B14F-4D97-AF65-F5344CB8AC3E}">
        <p14:creationId xmlns="" xmlns:p14="http://schemas.microsoft.com/office/powerpoint/2010/main" val="2477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/>
              <a:t>Let: 	</a:t>
            </a:r>
            <a:r>
              <a:rPr lang="en-US" sz="2200" dirty="0" smtClean="0"/>
              <a:t>L = { </a:t>
            </a:r>
            <a:r>
              <a:rPr lang="en-US" sz="2200" b="1" dirty="0" smtClean="0"/>
              <a:t>a</a:t>
            </a:r>
            <a:r>
              <a:rPr lang="en-US" sz="2200" dirty="0" smtClean="0"/>
              <a:t>,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b="1" dirty="0" smtClean="0"/>
              <a:t>c</a:t>
            </a:r>
            <a:r>
              <a:rPr lang="en-US" sz="2200" dirty="0" smtClean="0"/>
              <a:t>, ..., </a:t>
            </a:r>
            <a:r>
              <a:rPr lang="en-US" sz="2200" b="1" dirty="0" smtClean="0"/>
              <a:t>z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D = { </a:t>
            </a:r>
            <a:r>
              <a:rPr lang="en-US" sz="2200" b="1" dirty="0" smtClean="0"/>
              <a:t>0</a:t>
            </a:r>
            <a:r>
              <a:rPr lang="en-US" sz="2200" dirty="0" smtClean="0"/>
              <a:t>, </a:t>
            </a:r>
            <a:r>
              <a:rPr lang="en-US" sz="2200" b="1" dirty="0" smtClean="0"/>
              <a:t>1</a:t>
            </a:r>
            <a:r>
              <a:rPr lang="en-US" sz="2200" dirty="0" smtClean="0"/>
              <a:t>, </a:t>
            </a:r>
            <a:r>
              <a:rPr lang="en-US" sz="2200" b="1" dirty="0" smtClean="0"/>
              <a:t>2</a:t>
            </a:r>
            <a:r>
              <a:rPr lang="en-US" sz="2200" dirty="0" smtClean="0"/>
              <a:t>, ..., </a:t>
            </a:r>
            <a:r>
              <a:rPr lang="en-US" sz="2200" b="1" dirty="0" smtClean="0"/>
              <a:t>9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D</a:t>
            </a:r>
            <a:r>
              <a:rPr lang="en-US" sz="2200" b="1" baseline="30000" dirty="0" smtClean="0"/>
              <a:t>+</a:t>
            </a:r>
            <a:r>
              <a:rPr lang="en-US" sz="2200" b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= </a:t>
            </a:r>
            <a:r>
              <a:rPr lang="en-US" sz="2200" i="1" dirty="0" smtClean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LD = </a:t>
            </a:r>
            <a:r>
              <a:rPr lang="en-US" sz="2200" i="1" dirty="0" smtClean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 = </a:t>
            </a:r>
            <a:r>
              <a:rPr lang="en-US" sz="2200" i="1" dirty="0" smtClean="0"/>
              <a:t>“The set of all strings of letters, including </a:t>
            </a:r>
            <a:r>
              <a:rPr lang="en-US" sz="2200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 smtClean="0"/>
              <a:t>, the empty string”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= </a:t>
            </a:r>
            <a:r>
              <a:rPr lang="en-US" sz="2200" i="1" dirty="0" smtClean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( 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) = </a:t>
            </a:r>
            <a:r>
              <a:rPr lang="en-US" sz="2200" i="1" dirty="0" smtClean="0"/>
              <a:t>“Set of strings that start with a letter, followed by zero or more letters and digits.”</a:t>
            </a:r>
          </a:p>
        </p:txBody>
      </p:sp>
    </p:spTree>
    <p:extLst>
      <p:ext uri="{BB962C8B-B14F-4D97-AF65-F5344CB8AC3E}">
        <p14:creationId xmlns="" xmlns:p14="http://schemas.microsoft.com/office/powerpoint/2010/main" val="2120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/>
              <a:t>Rules for specifying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 smtClean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is a regular expression that denotes 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is a symbol (i.e., if </a:t>
            </a:r>
            <a:r>
              <a:rPr lang="en-US" b="1" dirty="0" smtClean="0"/>
              <a:t>a</a:t>
            </a:r>
            <a:r>
              <a:rPr lang="en-US" dirty="0" smtClean="0">
                <a:sym typeface="Symbol" pitchFamily="18" charset="2"/>
              </a:rPr>
              <a:t> )</a:t>
            </a:r>
            <a:r>
              <a:rPr lang="en-US" dirty="0" smtClean="0"/>
              <a:t>, then </a:t>
            </a:r>
            <a:r>
              <a:rPr lang="en-US" b="1" dirty="0" smtClean="0"/>
              <a:t>a </a:t>
            </a:r>
            <a:r>
              <a:rPr lang="en-US" dirty="0" smtClean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aseline="30000" dirty="0" smtClean="0"/>
              <a:t>*</a:t>
            </a:r>
            <a:r>
              <a:rPr lang="en-US" dirty="0" smtClean="0"/>
              <a:t> is a regular expression denoting (L(r))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="1" dirty="0" smtClean="0"/>
              <a:t> </a:t>
            </a:r>
            <a:r>
              <a:rPr lang="en-US" dirty="0" smtClean="0"/>
              <a:t>is a regular expression denoting L(r).</a:t>
            </a:r>
          </a:p>
        </p:txBody>
      </p:sp>
    </p:spTree>
    <p:extLst>
      <p:ext uri="{BB962C8B-B14F-4D97-AF65-F5344CB8AC3E}">
        <p14:creationId xmlns="" xmlns:p14="http://schemas.microsoft.com/office/powerpoint/2010/main" val="65110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to “Parse”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066800"/>
            <a:ext cx="7467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Precedence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* </a:t>
            </a:r>
            <a:r>
              <a:rPr lang="en-US" dirty="0" smtClean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| </a:t>
            </a:r>
            <a:r>
              <a:rPr lang="en-US" dirty="0" smtClean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 parentheses to override these rules.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b)* </a:t>
            </a:r>
            <a:r>
              <a:rPr lang="en-US" sz="2000" dirty="0" smtClean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| b) c </a:t>
            </a:r>
            <a:r>
              <a:rPr lang="en-US" sz="2000" dirty="0" smtClean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Concatenation and </a:t>
            </a:r>
            <a:r>
              <a:rPr lang="en-US" sz="2400" b="1" dirty="0" smtClean="0">
                <a:solidFill>
                  <a:schemeClr val="accent2"/>
                </a:solidFill>
              </a:rPr>
              <a:t>| </a:t>
            </a:r>
            <a:r>
              <a:rPr lang="en-US" sz="2400" dirty="0" smtClean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b d | e f * | g a = (b d) | (e (f *)) | (g a)</a:t>
            </a:r>
          </a:p>
        </p:txBody>
      </p:sp>
    </p:spTree>
    <p:extLst>
      <p:ext uri="{BB962C8B-B14F-4D97-AF65-F5344CB8AC3E}">
        <p14:creationId xmlns="" xmlns:p14="http://schemas.microsoft.com/office/powerpoint/2010/main" val="42386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b="1" spc="0" dirty="0">
                <a:solidFill>
                  <a:schemeClr val="tx1"/>
                </a:solidFill>
              </a:rPr>
              <a:t>Lexical Analysis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sz="2400" dirty="0"/>
              <a:t>What does a Lexical Analyzer do? </a:t>
            </a:r>
          </a:p>
          <a:p>
            <a:pPr lvl="1"/>
            <a:r>
              <a:rPr lang="en-US" sz="2400" dirty="0"/>
              <a:t>How does it Work? </a:t>
            </a:r>
          </a:p>
          <a:p>
            <a:pPr lvl="1"/>
            <a:r>
              <a:rPr lang="en-US" sz="2400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sz="2400" dirty="0"/>
              <a:t>Non-Deterministic and Deterministic FA</a:t>
            </a:r>
          </a:p>
          <a:p>
            <a:pPr lvl="1"/>
            <a:r>
              <a:rPr lang="en-US" sz="2400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5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Let  </a:t>
            </a:r>
            <a:r>
              <a:rPr lang="en-US" sz="2400" dirty="0" smtClean="0">
                <a:sym typeface="Symbol" pitchFamily="18" charset="2"/>
              </a:rPr>
              <a:t> = {a, b}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b="1" i="1" dirty="0" smtClean="0"/>
          </a:p>
          <a:p>
            <a:pPr lvl="1" eaLnBrk="1" hangingPunct="1"/>
            <a:r>
              <a:rPr lang="en-US" sz="2400" dirty="0" smtClean="0"/>
              <a:t>The regular expression a | b denotes the set {a, b}</a:t>
            </a:r>
            <a:r>
              <a:rPr lang="en-US" sz="2400" b="1" dirty="0" smtClean="0"/>
              <a:t> 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)(</a:t>
            </a:r>
            <a:r>
              <a:rPr lang="en-US" sz="2400" dirty="0" err="1" smtClean="0"/>
              <a:t>a|b</a:t>
            </a:r>
            <a:r>
              <a:rPr lang="en-US" sz="2400" dirty="0" smtClean="0"/>
              <a:t>) denotes {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bb}</a:t>
            </a:r>
          </a:p>
          <a:p>
            <a:pPr lvl="1" eaLnBrk="1" hangingPunct="1"/>
            <a:r>
              <a:rPr lang="en-US" sz="2400" dirty="0" smtClean="0"/>
              <a:t>The regular expression 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of all strings of zero or more a’s. i.e., {</a:t>
            </a:r>
            <a:r>
              <a:rPr lang="en-US" sz="2400" dirty="0" smtClean="0">
                <a:sym typeface="Symbol" pitchFamily="18" charset="2"/>
              </a:rPr>
              <a:t></a:t>
            </a:r>
            <a:r>
              <a:rPr lang="en-US" sz="2400" dirty="0" smtClean="0"/>
              <a:t>, a,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….. }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containing zero or more instances of an a or b.</a:t>
            </a:r>
          </a:p>
          <a:p>
            <a:pPr lvl="1" eaLnBrk="1" hangingPunct="1"/>
            <a:r>
              <a:rPr lang="en-US" sz="2400" dirty="0" smtClean="0"/>
              <a:t>The regular expression </a:t>
            </a:r>
            <a:r>
              <a:rPr lang="en-US" sz="2400" dirty="0" err="1" smtClean="0"/>
              <a:t>a|a</a:t>
            </a:r>
            <a:r>
              <a:rPr lang="en-US" sz="2400" dirty="0" smtClean="0"/>
              <a:t>*b denotes the set containing the string a and all strings consisting of zero or more a’s followed by one b.</a:t>
            </a:r>
          </a:p>
        </p:txBody>
      </p:sp>
    </p:spTree>
    <p:extLst>
      <p:ext uri="{BB962C8B-B14F-4D97-AF65-F5344CB8AC3E}">
        <p14:creationId xmlns="" xmlns:p14="http://schemas.microsoft.com/office/powerpoint/2010/main" val="1339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Regular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</a:t>
            </a:r>
            <a:r>
              <a:rPr lang="el-GR" sz="2400" b="1" dirty="0" smtClean="0">
                <a:cs typeface="Arial" charset="0"/>
              </a:rPr>
              <a:t>Σ</a:t>
            </a:r>
            <a:r>
              <a:rPr lang="en-US" sz="2400" b="1" dirty="0" smtClean="0">
                <a:cs typeface="Arial" charset="0"/>
              </a:rPr>
              <a:t> is an alphabet </a:t>
            </a:r>
            <a:r>
              <a:rPr lang="en-US" sz="2400" dirty="0" smtClean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 smtClean="0">
                <a:cs typeface="Arial" charset="0"/>
              </a:rPr>
              <a:t>d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n</a:t>
            </a:r>
            <a:endParaRPr lang="en-US" sz="2400" baseline="-25000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 Each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is a new symbol such that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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and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 </a:t>
            </a:r>
            <a:r>
              <a:rPr lang="en-US" sz="2400" dirty="0" smtClean="0">
                <a:cs typeface="Arial" charset="0"/>
              </a:rPr>
              <a:t>{d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,d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,…,d</a:t>
            </a:r>
            <a:r>
              <a:rPr lang="en-US" sz="2400" baseline="-25000" dirty="0" smtClean="0">
                <a:cs typeface="Arial" charset="0"/>
              </a:rPr>
              <a:t>i-1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373062" y="15240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9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Addition Notation / Shorthand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64"/>
          <a:stretch>
            <a:fillRect/>
          </a:stretch>
        </p:blipFill>
        <p:spPr bwMode="auto">
          <a:xfrm>
            <a:off x="304800" y="912812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Unsigned Number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</p:spTree>
    <p:extLst>
      <p:ext uri="{BB962C8B-B14F-4D97-AF65-F5344CB8AC3E}">
        <p14:creationId xmlns="" xmlns:p14="http://schemas.microsoft.com/office/powerpoint/2010/main" val="3667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Telephone numbers </a:t>
            </a:r>
            <a:r>
              <a:rPr lang="en-US" sz="2800" dirty="0" smtClean="0"/>
              <a:t>of the form</a:t>
            </a:r>
          </a:p>
          <a:p>
            <a:pPr lvl="1" eaLnBrk="1" hangingPunct="1"/>
            <a:r>
              <a:rPr lang="en-US" sz="2800" dirty="0" smtClean="0"/>
              <a:t>(937)-775-5134</a:t>
            </a:r>
          </a:p>
          <a:p>
            <a:pPr lvl="2" eaLnBrk="1" hangingPunct="1"/>
            <a:r>
              <a:rPr lang="en-US" sz="2400" dirty="0" smtClean="0"/>
              <a:t>exchange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smtClean="0"/>
              <a:t>phone = digit</a:t>
            </a:r>
            <a:r>
              <a:rPr lang="en-US" sz="2400" baseline="30000" dirty="0" smtClean="0"/>
              <a:t>4</a:t>
            </a:r>
          </a:p>
          <a:p>
            <a:pPr lvl="2" eaLnBrk="1" hangingPunct="1"/>
            <a:r>
              <a:rPr lang="en-US" sz="2400" dirty="0" smtClean="0"/>
              <a:t>area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err="1" smtClean="0"/>
              <a:t>phone_number</a:t>
            </a:r>
            <a:r>
              <a:rPr lang="en-US" sz="2400" dirty="0" smtClean="0"/>
              <a:t> = '(' area ')-' exchange '-' phone</a:t>
            </a:r>
          </a:p>
          <a:p>
            <a:pPr eaLnBrk="1" hangingPunct="1"/>
            <a:r>
              <a:rPr lang="en-US" sz="2800" dirty="0" smtClean="0"/>
              <a:t>Email address</a:t>
            </a:r>
          </a:p>
          <a:p>
            <a:pPr lvl="1" eaLnBrk="1" hangingPunct="1"/>
            <a:r>
              <a:rPr lang="en-US" sz="2800" i="1" dirty="0" smtClean="0">
                <a:hlinkClick r:id="rId2"/>
              </a:rPr>
              <a:t>violin@cs.wright.edu</a:t>
            </a:r>
            <a:endParaRPr lang="en-US" sz="2800" i="1" dirty="0" smtClean="0"/>
          </a:p>
          <a:p>
            <a:pPr lvl="1" eaLnBrk="1" hangingPunct="1"/>
            <a:r>
              <a:rPr lang="en-US" sz="2800" i="1" dirty="0" smtClean="0"/>
              <a:t>??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1832058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pPr algn="ctr"/>
            <a:r>
              <a:rPr lang="en-US" sz="4000" b="1" dirty="0"/>
              <a:t>What Else Does Lexical Analyzer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</p:spTree>
    <p:extLst>
      <p:ext uri="{BB962C8B-B14F-4D97-AF65-F5344CB8AC3E}">
        <p14:creationId xmlns="" xmlns:p14="http://schemas.microsoft.com/office/powerpoint/2010/main" val="1484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1066800" y="62484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Note:  Each token has a unique token identifier to define category of lexemes</a:t>
            </a:r>
          </a:p>
        </p:txBody>
      </p:sp>
    </p:spTree>
    <p:extLst>
      <p:ext uri="{BB962C8B-B14F-4D97-AF65-F5344CB8AC3E}">
        <p14:creationId xmlns="" xmlns:p14="http://schemas.microsoft.com/office/powerpoint/2010/main" val="408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 smtClean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</a:t>
            </a:r>
            <a:r>
              <a:rPr lang="en-US" sz="2400" dirty="0" smtClean="0"/>
              <a:t>states</a:t>
            </a:r>
            <a:endParaRPr lang="en-US" sz="24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</p:spTree>
    <p:extLst>
      <p:ext uri="{BB962C8B-B14F-4D97-AF65-F5344CB8AC3E}">
        <p14:creationId xmlns="" xmlns:p14="http://schemas.microsoft.com/office/powerpoint/2010/main" val="2852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</a:t>
            </a:r>
            <a:r>
              <a:rPr lang="en-US" b="1" spc="0" dirty="0" smtClean="0">
                <a:solidFill>
                  <a:schemeClr val="tx1"/>
                </a:solidFill>
              </a:rPr>
              <a:t>in Perspective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4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57404" name="Group 28"/>
          <p:cNvGrpSpPr>
            <a:grpSpLocks/>
          </p:cNvGrpSpPr>
          <p:nvPr/>
        </p:nvGrpSpPr>
        <p:grpSpPr bwMode="auto">
          <a:xfrm>
            <a:off x="380671" y="2326408"/>
            <a:ext cx="7404866" cy="1419225"/>
            <a:chOff x="435" y="864"/>
            <a:chExt cx="4509" cy="912"/>
          </a:xfrm>
        </p:grpSpPr>
        <p:sp>
          <p:nvSpPr>
            <p:cNvPr id="357379" name="Line 3"/>
            <p:cNvSpPr>
              <a:spLocks noChangeShapeType="1"/>
            </p:cNvSpPr>
            <p:nvPr/>
          </p:nvSpPr>
          <p:spPr bwMode="auto">
            <a:xfrm>
              <a:off x="139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0" name="Oval 4"/>
            <p:cNvSpPr>
              <a:spLocks noChangeArrowheads="1"/>
            </p:cNvSpPr>
            <p:nvPr/>
          </p:nvSpPr>
          <p:spPr bwMode="auto">
            <a:xfrm>
              <a:off x="201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>
              <a:off x="230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Oval 6"/>
            <p:cNvSpPr>
              <a:spLocks noChangeArrowheads="1"/>
            </p:cNvSpPr>
            <p:nvPr/>
          </p:nvSpPr>
          <p:spPr bwMode="auto">
            <a:xfrm>
              <a:off x="374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Oval 7"/>
            <p:cNvSpPr>
              <a:spLocks noChangeArrowheads="1"/>
            </p:cNvSpPr>
            <p:nvPr/>
          </p:nvSpPr>
          <p:spPr bwMode="auto">
            <a:xfrm>
              <a:off x="2928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Oval 8"/>
            <p:cNvSpPr>
              <a:spLocks noChangeArrowheads="1"/>
            </p:cNvSpPr>
            <p:nvPr/>
          </p:nvSpPr>
          <p:spPr bwMode="auto">
            <a:xfrm>
              <a:off x="3744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Oval 9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3792" y="105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321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7388" name="AutoShape 12"/>
            <p:cNvCxnSpPr>
              <a:cxnSpLocks noChangeShapeType="1"/>
              <a:stCxn id="357383" idx="4"/>
              <a:endCxn id="357382" idx="2"/>
            </p:cNvCxnSpPr>
            <p:nvPr/>
          </p:nvCxnSpPr>
          <p:spPr bwMode="auto">
            <a:xfrm rot="16200000" flipH="1">
              <a:off x="324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3168" y="1344"/>
              <a:ext cx="48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3216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2352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64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792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3792" y="1536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984" y="1440"/>
              <a:ext cx="24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24" y="1488"/>
              <a:ext cx="72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RTN(GT)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4080" y="960"/>
              <a:ext cx="81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RTN(GE)</a:t>
              </a:r>
            </a:p>
          </p:txBody>
        </p: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435" y="864"/>
              <a:ext cx="603" cy="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u="sng" dirty="0"/>
                <a:t>&gt; = :</a:t>
              </a:r>
            </a:p>
          </p:txBody>
        </p:sp>
      </p:grp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775137" y="5450608"/>
            <a:ext cx="716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We’ve accepted “&gt;” and have read one extra char that must be unread.</a:t>
            </a:r>
          </a:p>
        </p:txBody>
      </p:sp>
      <p:sp>
        <p:nvSpPr>
          <p:cNvPr id="357405" name="Line 29"/>
          <p:cNvSpPr>
            <a:spLocks noChangeShapeType="1"/>
          </p:cNvSpPr>
          <p:nvPr/>
        </p:nvSpPr>
        <p:spPr bwMode="auto">
          <a:xfrm>
            <a:off x="6185337" y="3469408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06" name="AutoShape 30"/>
          <p:cNvCxnSpPr>
            <a:cxnSpLocks noChangeShapeType="1"/>
          </p:cNvCxnSpPr>
          <p:nvPr/>
        </p:nvCxnSpPr>
        <p:spPr bwMode="auto">
          <a:xfrm rot="5400000">
            <a:off x="3990618" y="3338440"/>
            <a:ext cx="1665287" cy="2457450"/>
          </a:xfrm>
          <a:prstGeom prst="curvedConnector2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438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79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60464" name="Group 16"/>
          <p:cNvGrpSpPr>
            <a:grpSpLocks/>
          </p:cNvGrpSpPr>
          <p:nvPr/>
        </p:nvGrpSpPr>
        <p:grpSpPr bwMode="auto">
          <a:xfrm>
            <a:off x="152400" y="1165225"/>
            <a:ext cx="8077200" cy="1631950"/>
            <a:chOff x="576" y="1632"/>
            <a:chExt cx="5088" cy="1028"/>
          </a:xfrm>
        </p:grpSpPr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720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120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468" name="Group 20"/>
            <p:cNvGrpSpPr>
              <a:grpSpLocks/>
            </p:cNvGrpSpPr>
            <p:nvPr/>
          </p:nvGrpSpPr>
          <p:grpSpPr bwMode="auto">
            <a:xfrm>
              <a:off x="5232" y="2064"/>
              <a:ext cx="288" cy="288"/>
              <a:chOff x="3696" y="1152"/>
              <a:chExt cx="288" cy="288"/>
            </a:xfrm>
          </p:grpSpPr>
          <p:sp>
            <p:nvSpPr>
              <p:cNvPr id="360469" name="Oval 21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0" name="Oval 22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19</a:t>
                </a:r>
              </a:p>
            </p:txBody>
          </p:sp>
        </p:grpSp>
        <p:grpSp>
          <p:nvGrpSpPr>
            <p:cNvPr id="360472" name="Group 24"/>
            <p:cNvGrpSpPr>
              <a:grpSpLocks/>
            </p:cNvGrpSpPr>
            <p:nvPr/>
          </p:nvGrpSpPr>
          <p:grpSpPr bwMode="auto">
            <a:xfrm>
              <a:off x="1008" y="2064"/>
              <a:ext cx="288" cy="288"/>
              <a:chOff x="2448" y="3024"/>
              <a:chExt cx="288" cy="288"/>
            </a:xfrm>
          </p:grpSpPr>
          <p:sp>
            <p:nvSpPr>
              <p:cNvPr id="360473" name="Oval 25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12</a:t>
                </a:r>
              </a:p>
            </p:txBody>
          </p:sp>
        </p:grpSp>
        <p:grpSp>
          <p:nvGrpSpPr>
            <p:cNvPr id="360475" name="Group 27"/>
            <p:cNvGrpSpPr>
              <a:grpSpLocks/>
            </p:cNvGrpSpPr>
            <p:nvPr/>
          </p:nvGrpSpPr>
          <p:grpSpPr bwMode="auto">
            <a:xfrm>
              <a:off x="2160" y="2064"/>
              <a:ext cx="288" cy="288"/>
              <a:chOff x="2448" y="3024"/>
              <a:chExt cx="288" cy="288"/>
            </a:xfrm>
          </p:grpSpPr>
          <p:sp>
            <p:nvSpPr>
              <p:cNvPr id="360476" name="Oval 28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7" name="Text Box 2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14</a:t>
                </a:r>
              </a:p>
            </p:txBody>
          </p:sp>
        </p:grpSp>
        <p:grpSp>
          <p:nvGrpSpPr>
            <p:cNvPr id="360478" name="Group 30"/>
            <p:cNvGrpSpPr>
              <a:grpSpLocks/>
            </p:cNvGrpSpPr>
            <p:nvPr/>
          </p:nvGrpSpPr>
          <p:grpSpPr bwMode="auto">
            <a:xfrm>
              <a:off x="1680" y="2064"/>
              <a:ext cx="288" cy="288"/>
              <a:chOff x="2448" y="3024"/>
              <a:chExt cx="288" cy="288"/>
            </a:xfrm>
          </p:grpSpPr>
          <p:sp>
            <p:nvSpPr>
              <p:cNvPr id="360479" name="Oval 3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0" name="Text Box 32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13</a:t>
                </a:r>
              </a:p>
            </p:txBody>
          </p:sp>
        </p:grpSp>
        <p:grpSp>
          <p:nvGrpSpPr>
            <p:cNvPr id="360481" name="Group 33"/>
            <p:cNvGrpSpPr>
              <a:grpSpLocks/>
            </p:cNvGrpSpPr>
            <p:nvPr/>
          </p:nvGrpSpPr>
          <p:grpSpPr bwMode="auto">
            <a:xfrm>
              <a:off x="3312" y="2064"/>
              <a:ext cx="288" cy="288"/>
              <a:chOff x="2448" y="3024"/>
              <a:chExt cx="288" cy="288"/>
            </a:xfrm>
          </p:grpSpPr>
          <p:sp>
            <p:nvSpPr>
              <p:cNvPr id="360482" name="Oval 34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3" name="Text Box 35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16</a:t>
                </a:r>
              </a:p>
            </p:txBody>
          </p:sp>
        </p:grpSp>
        <p:grpSp>
          <p:nvGrpSpPr>
            <p:cNvPr id="360484" name="Group 36"/>
            <p:cNvGrpSpPr>
              <a:grpSpLocks/>
            </p:cNvGrpSpPr>
            <p:nvPr/>
          </p:nvGrpSpPr>
          <p:grpSpPr bwMode="auto">
            <a:xfrm>
              <a:off x="2832" y="2064"/>
              <a:ext cx="288" cy="288"/>
              <a:chOff x="2448" y="3024"/>
              <a:chExt cx="288" cy="288"/>
            </a:xfrm>
          </p:grpSpPr>
          <p:sp>
            <p:nvSpPr>
              <p:cNvPr id="360485" name="Oval 37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6" name="Text Box 38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15</a:t>
                </a:r>
              </a:p>
            </p:txBody>
          </p:sp>
        </p:grpSp>
        <p:grpSp>
          <p:nvGrpSpPr>
            <p:cNvPr id="360487" name="Group 39"/>
            <p:cNvGrpSpPr>
              <a:grpSpLocks/>
            </p:cNvGrpSpPr>
            <p:nvPr/>
          </p:nvGrpSpPr>
          <p:grpSpPr bwMode="auto">
            <a:xfrm>
              <a:off x="4560" y="2064"/>
              <a:ext cx="288" cy="288"/>
              <a:chOff x="2448" y="3024"/>
              <a:chExt cx="288" cy="288"/>
            </a:xfrm>
          </p:grpSpPr>
          <p:sp>
            <p:nvSpPr>
              <p:cNvPr id="360488" name="Oval 4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9" name="Text Box 41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18</a:t>
                </a:r>
              </a:p>
            </p:txBody>
          </p:sp>
        </p:grpSp>
        <p:grpSp>
          <p:nvGrpSpPr>
            <p:cNvPr id="360490" name="Group 42"/>
            <p:cNvGrpSpPr>
              <a:grpSpLocks/>
            </p:cNvGrpSpPr>
            <p:nvPr/>
          </p:nvGrpSpPr>
          <p:grpSpPr bwMode="auto">
            <a:xfrm>
              <a:off x="3888" y="2064"/>
              <a:ext cx="288" cy="288"/>
              <a:chOff x="2448" y="3024"/>
              <a:chExt cx="288" cy="288"/>
            </a:xfrm>
          </p:grpSpPr>
          <p:sp>
            <p:nvSpPr>
              <p:cNvPr id="360491" name="Oval 4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2" name="Text Box 44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17</a:t>
                </a:r>
              </a:p>
            </p:txBody>
          </p:sp>
        </p:grpSp>
        <p:sp>
          <p:nvSpPr>
            <p:cNvPr id="360493" name="Text Box 45"/>
            <p:cNvSpPr txBox="1">
              <a:spLocks noChangeArrowheads="1"/>
            </p:cNvSpPr>
            <p:nvPr/>
          </p:nvSpPr>
          <p:spPr bwMode="auto">
            <a:xfrm>
              <a:off x="576" y="201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grpSp>
          <p:nvGrpSpPr>
            <p:cNvPr id="360494" name="Group 46"/>
            <p:cNvGrpSpPr>
              <a:grpSpLocks/>
            </p:cNvGrpSpPr>
            <p:nvPr/>
          </p:nvGrpSpPr>
          <p:grpSpPr bwMode="auto">
            <a:xfrm>
              <a:off x="4800" y="2016"/>
              <a:ext cx="480" cy="212"/>
              <a:chOff x="3792" y="3168"/>
              <a:chExt cx="480" cy="212"/>
            </a:xfrm>
          </p:grpSpPr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6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6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other</a:t>
                </a:r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1248" y="2016"/>
              <a:ext cx="480" cy="212"/>
              <a:chOff x="1728" y="2688"/>
              <a:chExt cx="480" cy="212"/>
            </a:xfrm>
          </p:grpSpPr>
          <p:sp>
            <p:nvSpPr>
              <p:cNvPr id="360498" name="Text Box 50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499" name="Line 51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968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01" name="Group 53"/>
            <p:cNvGrpSpPr>
              <a:grpSpLocks/>
            </p:cNvGrpSpPr>
            <p:nvPr/>
          </p:nvGrpSpPr>
          <p:grpSpPr bwMode="auto">
            <a:xfrm>
              <a:off x="2400" y="2016"/>
              <a:ext cx="480" cy="212"/>
              <a:chOff x="1728" y="2688"/>
              <a:chExt cx="480" cy="212"/>
            </a:xfrm>
          </p:grpSpPr>
          <p:sp>
            <p:nvSpPr>
              <p:cNvPr id="360502" name="Text Box 54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03" name="Line 55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4" name="Text Box 56"/>
            <p:cNvSpPr txBox="1">
              <a:spLocks noChangeArrowheads="1"/>
            </p:cNvSpPr>
            <p:nvPr/>
          </p:nvSpPr>
          <p:spPr bwMode="auto">
            <a:xfrm>
              <a:off x="3120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grpSp>
          <p:nvGrpSpPr>
            <p:cNvPr id="360505" name="Group 57"/>
            <p:cNvGrpSpPr>
              <a:grpSpLocks/>
            </p:cNvGrpSpPr>
            <p:nvPr/>
          </p:nvGrpSpPr>
          <p:grpSpPr bwMode="auto">
            <a:xfrm>
              <a:off x="3552" y="2016"/>
              <a:ext cx="384" cy="212"/>
              <a:chOff x="3120" y="2544"/>
              <a:chExt cx="384" cy="212"/>
            </a:xfrm>
          </p:grpSpPr>
          <p:sp>
            <p:nvSpPr>
              <p:cNvPr id="360506" name="Line 58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07" name="Text Box 59"/>
              <p:cNvSpPr txBox="1">
                <a:spLocks noChangeArrowheads="1"/>
              </p:cNvSpPr>
              <p:nvPr/>
            </p:nvSpPr>
            <p:spPr bwMode="auto">
              <a:xfrm>
                <a:off x="3120" y="2544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+ | -</a:t>
                </a:r>
              </a:p>
            </p:txBody>
          </p:sp>
        </p:grpSp>
        <p:grpSp>
          <p:nvGrpSpPr>
            <p:cNvPr id="360508" name="Group 60"/>
            <p:cNvGrpSpPr>
              <a:grpSpLocks/>
            </p:cNvGrpSpPr>
            <p:nvPr/>
          </p:nvGrpSpPr>
          <p:grpSpPr bwMode="auto">
            <a:xfrm>
              <a:off x="4128" y="2016"/>
              <a:ext cx="480" cy="212"/>
              <a:chOff x="1728" y="2688"/>
              <a:chExt cx="480" cy="212"/>
            </a:xfrm>
          </p:grpSpPr>
          <p:sp>
            <p:nvSpPr>
              <p:cNvPr id="360509" name="Text Box 61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10" name="Line 62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11" name="Text Box 63"/>
            <p:cNvSpPr txBox="1">
              <a:spLocks noChangeArrowheads="1"/>
            </p:cNvSpPr>
            <p:nvPr/>
          </p:nvSpPr>
          <p:spPr bwMode="auto">
            <a:xfrm>
              <a:off x="672" y="163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384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4" name="Text Box 66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5" name="Text Box 67"/>
            <p:cNvSpPr txBox="1">
              <a:spLocks noChangeArrowheads="1"/>
            </p:cNvSpPr>
            <p:nvPr/>
          </p:nvSpPr>
          <p:spPr bwMode="auto">
            <a:xfrm>
              <a:off x="240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sp>
          <p:nvSpPr>
            <p:cNvPr id="360516" name="Text Box 68"/>
            <p:cNvSpPr txBox="1">
              <a:spLocks noChangeArrowheads="1"/>
            </p:cNvSpPr>
            <p:nvPr/>
          </p:nvSpPr>
          <p:spPr bwMode="auto">
            <a:xfrm>
              <a:off x="451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cxnSp>
          <p:nvCxnSpPr>
            <p:cNvPr id="360517" name="AutoShape 69"/>
            <p:cNvCxnSpPr>
              <a:cxnSpLocks noChangeShapeType="1"/>
              <a:stCxn id="360498" idx="3"/>
              <a:endCxn id="360479" idx="7"/>
            </p:cNvCxnSpPr>
            <p:nvPr/>
          </p:nvCxnSpPr>
          <p:spPr bwMode="auto">
            <a:xfrm flipV="1">
              <a:off x="1728" y="2106"/>
              <a:ext cx="198" cy="16"/>
            </a:xfrm>
            <a:prstGeom prst="curvedConnector4">
              <a:avLst>
                <a:gd name="adj1" fmla="val -7074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8" name="AutoShape 70"/>
            <p:cNvCxnSpPr>
              <a:cxnSpLocks noChangeShapeType="1"/>
              <a:stCxn id="360502" idx="3"/>
              <a:endCxn id="360485" idx="7"/>
            </p:cNvCxnSpPr>
            <p:nvPr/>
          </p:nvCxnSpPr>
          <p:spPr bwMode="auto">
            <a:xfrm flipV="1">
              <a:off x="2880" y="2106"/>
              <a:ext cx="198" cy="16"/>
            </a:xfrm>
            <a:prstGeom prst="curvedConnector4">
              <a:avLst>
                <a:gd name="adj1" fmla="val -6569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9" name="AutoShape 71"/>
            <p:cNvCxnSpPr>
              <a:cxnSpLocks noChangeShapeType="1"/>
              <a:stCxn id="360509" idx="3"/>
              <a:endCxn id="360488" idx="7"/>
            </p:cNvCxnSpPr>
            <p:nvPr/>
          </p:nvCxnSpPr>
          <p:spPr bwMode="auto">
            <a:xfrm flipV="1">
              <a:off x="4608" y="2106"/>
              <a:ext cx="198" cy="16"/>
            </a:xfrm>
            <a:prstGeom prst="curvedConnector4">
              <a:avLst>
                <a:gd name="adj1" fmla="val -18690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0" name="AutoShape 72"/>
            <p:cNvCxnSpPr>
              <a:cxnSpLocks noChangeShapeType="1"/>
            </p:cNvCxnSpPr>
            <p:nvPr/>
          </p:nvCxnSpPr>
          <p:spPr bwMode="auto">
            <a:xfrm rot="16200000" flipH="1">
              <a:off x="4079" y="1729"/>
              <a:ext cx="1" cy="1248"/>
            </a:xfrm>
            <a:prstGeom prst="curvedConnector3">
              <a:avLst>
                <a:gd name="adj1" fmla="val 144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1" name="AutoShape 73"/>
            <p:cNvCxnSpPr>
              <a:cxnSpLocks noChangeShapeType="1"/>
              <a:stCxn id="360479" idx="4"/>
              <a:endCxn id="360482" idx="3"/>
            </p:cNvCxnSpPr>
            <p:nvPr/>
          </p:nvCxnSpPr>
          <p:spPr bwMode="auto">
            <a:xfrm rot="5400000" flipH="1" flipV="1">
              <a:off x="2568" y="1566"/>
              <a:ext cx="42" cy="1530"/>
            </a:xfrm>
            <a:prstGeom prst="curvedConnector3">
              <a:avLst>
                <a:gd name="adj1" fmla="val -34285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522" name="Text Box 74"/>
            <p:cNvSpPr txBox="1">
              <a:spLocks noChangeArrowheads="1"/>
            </p:cNvSpPr>
            <p:nvPr/>
          </p:nvSpPr>
          <p:spPr bwMode="auto">
            <a:xfrm>
              <a:off x="5376" y="201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sp>
        <p:nvSpPr>
          <p:cNvPr id="360524" name="Text Box 76"/>
          <p:cNvSpPr txBox="1">
            <a:spLocks noChangeArrowheads="1"/>
          </p:cNvSpPr>
          <p:nvPr/>
        </p:nvSpPr>
        <p:spPr bwMode="auto">
          <a:xfrm>
            <a:off x="6324600" y="5181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360542" name="Text Box 94"/>
          <p:cNvSpPr txBox="1">
            <a:spLocks noChangeArrowheads="1"/>
          </p:cNvSpPr>
          <p:nvPr/>
        </p:nvSpPr>
        <p:spPr bwMode="auto">
          <a:xfrm>
            <a:off x="1295400" y="487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grpSp>
        <p:nvGrpSpPr>
          <p:cNvPr id="360544" name="Group 96"/>
          <p:cNvGrpSpPr>
            <a:grpSpLocks/>
          </p:cNvGrpSpPr>
          <p:nvPr/>
        </p:nvGrpSpPr>
        <p:grpSpPr bwMode="auto">
          <a:xfrm>
            <a:off x="1219200" y="4267200"/>
            <a:ext cx="4495800" cy="990600"/>
            <a:chOff x="1344" y="2880"/>
            <a:chExt cx="2832" cy="624"/>
          </a:xfrm>
        </p:grpSpPr>
        <p:sp>
          <p:nvSpPr>
            <p:cNvPr id="360525" name="Line 77"/>
            <p:cNvSpPr>
              <a:spLocks noChangeShapeType="1"/>
            </p:cNvSpPr>
            <p:nvPr/>
          </p:nvSpPr>
          <p:spPr bwMode="auto">
            <a:xfrm>
              <a:off x="1344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6" name="Oval 78"/>
            <p:cNvSpPr>
              <a:spLocks noChangeArrowheads="1"/>
            </p:cNvSpPr>
            <p:nvPr/>
          </p:nvSpPr>
          <p:spPr bwMode="auto">
            <a:xfrm>
              <a:off x="1968" y="321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7" name="Line 79"/>
            <p:cNvSpPr>
              <a:spLocks noChangeShapeType="1"/>
            </p:cNvSpPr>
            <p:nvPr/>
          </p:nvSpPr>
          <p:spPr bwMode="auto">
            <a:xfrm>
              <a:off x="2256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8" name="Text Box 80"/>
            <p:cNvSpPr txBox="1">
              <a:spLocks noChangeArrowheads="1"/>
            </p:cNvSpPr>
            <p:nvPr/>
          </p:nvSpPr>
          <p:spPr bwMode="auto">
            <a:xfrm>
              <a:off x="1392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29" name="Text Box 81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30" name="Text Box 82"/>
            <p:cNvSpPr txBox="1">
              <a:spLocks noChangeArrowheads="1"/>
            </p:cNvSpPr>
            <p:nvPr/>
          </p:nvSpPr>
          <p:spPr bwMode="auto">
            <a:xfrm>
              <a:off x="1968" y="32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360531" name="Line 83"/>
            <p:cNvSpPr>
              <a:spLocks noChangeShapeType="1"/>
            </p:cNvSpPr>
            <p:nvPr/>
          </p:nvSpPr>
          <p:spPr bwMode="auto">
            <a:xfrm>
              <a:off x="3168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3168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3696" y="3216"/>
              <a:ext cx="288" cy="288"/>
              <a:chOff x="3696" y="1152"/>
              <a:chExt cx="288" cy="288"/>
            </a:xfrm>
          </p:grpSpPr>
          <p:sp>
            <p:nvSpPr>
              <p:cNvPr id="360534" name="Oval 8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5" name="Oval 8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6" name="Text Box 8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27</a:t>
                </a:r>
              </a:p>
            </p:txBody>
          </p:sp>
        </p:grpSp>
        <p:grpSp>
          <p:nvGrpSpPr>
            <p:cNvPr id="360537" name="Group 89"/>
            <p:cNvGrpSpPr>
              <a:grpSpLocks/>
            </p:cNvGrpSpPr>
            <p:nvPr/>
          </p:nvGrpSpPr>
          <p:grpSpPr bwMode="auto">
            <a:xfrm>
              <a:off x="2880" y="3216"/>
              <a:ext cx="288" cy="288"/>
              <a:chOff x="2880" y="1152"/>
              <a:chExt cx="288" cy="288"/>
            </a:xfrm>
          </p:grpSpPr>
          <p:sp>
            <p:nvSpPr>
              <p:cNvPr id="360538" name="Oval 9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9" name="Text Box 9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26</a:t>
                </a:r>
              </a:p>
            </p:txBody>
          </p:sp>
          <p:cxnSp>
            <p:nvCxnSpPr>
              <p:cNvPr id="360540" name="AutoShape 92"/>
              <p:cNvCxnSpPr>
                <a:cxnSpLocks noChangeShapeType="1"/>
                <a:stCxn id="360538" idx="7"/>
                <a:endCxn id="360539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41" name="Text Box 93"/>
            <p:cNvSpPr txBox="1">
              <a:spLocks noChangeArrowheads="1"/>
            </p:cNvSpPr>
            <p:nvPr/>
          </p:nvSpPr>
          <p:spPr bwMode="auto">
            <a:xfrm>
              <a:off x="2688" y="2880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sp>
          <p:nvSpPr>
            <p:cNvPr id="360543" name="Text Box 95"/>
            <p:cNvSpPr txBox="1">
              <a:spLocks noChangeArrowheads="1"/>
            </p:cNvSpPr>
            <p:nvPr/>
          </p:nvSpPr>
          <p:spPr bwMode="auto">
            <a:xfrm>
              <a:off x="384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grpSp>
        <p:nvGrpSpPr>
          <p:cNvPr id="360582" name="Group 134"/>
          <p:cNvGrpSpPr>
            <a:grpSpLocks/>
          </p:cNvGrpSpPr>
          <p:nvPr/>
        </p:nvGrpSpPr>
        <p:grpSpPr bwMode="auto">
          <a:xfrm>
            <a:off x="1219200" y="2895600"/>
            <a:ext cx="6781800" cy="990600"/>
            <a:chOff x="768" y="2016"/>
            <a:chExt cx="4272" cy="624"/>
          </a:xfrm>
        </p:grpSpPr>
        <p:sp>
          <p:nvSpPr>
            <p:cNvPr id="360546" name="Line 98"/>
            <p:cNvSpPr>
              <a:spLocks noChangeShapeType="1"/>
            </p:cNvSpPr>
            <p:nvPr/>
          </p:nvSpPr>
          <p:spPr bwMode="auto">
            <a:xfrm>
              <a:off x="768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9" name="Text Box 101"/>
            <p:cNvSpPr txBox="1">
              <a:spLocks noChangeArrowheads="1"/>
            </p:cNvSpPr>
            <p:nvPr/>
          </p:nvSpPr>
          <p:spPr bwMode="auto">
            <a:xfrm>
              <a:off x="816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47" name="Oval 99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8" name="Line 100"/>
            <p:cNvSpPr>
              <a:spLocks noChangeShapeType="1"/>
            </p:cNvSpPr>
            <p:nvPr/>
          </p:nvSpPr>
          <p:spPr bwMode="auto">
            <a:xfrm>
              <a:off x="1680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50" name="Text Box 102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51" name="Text Box 103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360563" name="Text Box 115"/>
            <p:cNvSpPr txBox="1">
              <a:spLocks noChangeArrowheads="1"/>
            </p:cNvSpPr>
            <p:nvPr/>
          </p:nvSpPr>
          <p:spPr bwMode="auto">
            <a:xfrm>
              <a:off x="2352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  <p:sp>
          <p:nvSpPr>
            <p:cNvPr id="360570" name="Line 122"/>
            <p:cNvSpPr>
              <a:spLocks noChangeShapeType="1"/>
            </p:cNvSpPr>
            <p:nvPr/>
          </p:nvSpPr>
          <p:spPr bwMode="auto">
            <a:xfrm>
              <a:off x="2592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71" name="Text Box 123"/>
            <p:cNvSpPr txBox="1">
              <a:spLocks noChangeArrowheads="1"/>
            </p:cNvSpPr>
            <p:nvPr/>
          </p:nvSpPr>
          <p:spPr bwMode="auto">
            <a:xfrm>
              <a:off x="2592" y="23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72" name="Group 124"/>
            <p:cNvGrpSpPr>
              <a:grpSpLocks/>
            </p:cNvGrpSpPr>
            <p:nvPr/>
          </p:nvGrpSpPr>
          <p:grpSpPr bwMode="auto">
            <a:xfrm>
              <a:off x="2304" y="2352"/>
              <a:ext cx="288" cy="288"/>
              <a:chOff x="2880" y="1152"/>
              <a:chExt cx="288" cy="288"/>
            </a:xfrm>
          </p:grpSpPr>
          <p:sp>
            <p:nvSpPr>
              <p:cNvPr id="360573" name="Oval 12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74" name="Text Box 126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21</a:t>
                </a:r>
              </a:p>
            </p:txBody>
          </p:sp>
          <p:cxnSp>
            <p:nvCxnSpPr>
              <p:cNvPr id="360575" name="AutoShape 127"/>
              <p:cNvCxnSpPr>
                <a:cxnSpLocks noChangeShapeType="1"/>
                <a:stCxn id="360573" idx="7"/>
                <a:endCxn id="360574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76" name="Text Box 128"/>
            <p:cNvSpPr txBox="1">
              <a:spLocks noChangeArrowheads="1"/>
            </p:cNvSpPr>
            <p:nvPr/>
          </p:nvSpPr>
          <p:spPr bwMode="auto">
            <a:xfrm>
              <a:off x="2112" y="2016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grpSp>
          <p:nvGrpSpPr>
            <p:cNvPr id="360581" name="Group 133"/>
            <p:cNvGrpSpPr>
              <a:grpSpLocks/>
            </p:cNvGrpSpPr>
            <p:nvPr/>
          </p:nvGrpSpPr>
          <p:grpSpPr bwMode="auto">
            <a:xfrm>
              <a:off x="2880" y="2016"/>
              <a:ext cx="2160" cy="624"/>
              <a:chOff x="3120" y="2016"/>
              <a:chExt cx="2160" cy="624"/>
            </a:xfrm>
          </p:grpSpPr>
          <p:grpSp>
            <p:nvGrpSpPr>
              <p:cNvPr id="360577" name="Group 129"/>
              <p:cNvGrpSpPr>
                <a:grpSpLocks/>
              </p:cNvGrpSpPr>
              <p:nvPr/>
            </p:nvGrpSpPr>
            <p:grpSpPr bwMode="auto">
              <a:xfrm>
                <a:off x="3888" y="2016"/>
                <a:ext cx="1248" cy="624"/>
                <a:chOff x="2160" y="2016"/>
                <a:chExt cx="1248" cy="624"/>
              </a:xfrm>
            </p:grpSpPr>
            <p:grpSp>
              <p:nvGrpSpPr>
                <p:cNvPr id="360554" name="Group 106"/>
                <p:cNvGrpSpPr>
                  <a:grpSpLocks/>
                </p:cNvGrpSpPr>
                <p:nvPr/>
              </p:nvGrpSpPr>
              <p:grpSpPr bwMode="auto">
                <a:xfrm>
                  <a:off x="3120" y="2352"/>
                  <a:ext cx="288" cy="288"/>
                  <a:chOff x="3696" y="1152"/>
                  <a:chExt cx="288" cy="288"/>
                </a:xfrm>
              </p:grpSpPr>
              <p:sp>
                <p:nvSpPr>
                  <p:cNvPr id="36055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200"/>
                    <a:ext cx="192" cy="1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24</a:t>
                    </a:r>
                  </a:p>
                </p:txBody>
              </p:sp>
            </p:grpSp>
            <p:sp>
              <p:nvSpPr>
                <p:cNvPr id="360552" name="Line 104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5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92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other</a:t>
                  </a:r>
                </a:p>
              </p:txBody>
            </p:sp>
            <p:grpSp>
              <p:nvGrpSpPr>
                <p:cNvPr id="360558" name="Group 110"/>
                <p:cNvGrpSpPr>
                  <a:grpSpLocks/>
                </p:cNvGrpSpPr>
                <p:nvPr/>
              </p:nvGrpSpPr>
              <p:grpSpPr bwMode="auto">
                <a:xfrm>
                  <a:off x="2304" y="2352"/>
                  <a:ext cx="288" cy="288"/>
                  <a:chOff x="2880" y="1152"/>
                  <a:chExt cx="288" cy="288"/>
                </a:xfrm>
              </p:grpSpPr>
              <p:sp>
                <p:nvSpPr>
                  <p:cNvPr id="3605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6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23</a:t>
                    </a:r>
                  </a:p>
                </p:txBody>
              </p:sp>
              <p:cxnSp>
                <p:nvCxnSpPr>
                  <p:cNvPr id="360561" name="AutoShape 113"/>
                  <p:cNvCxnSpPr>
                    <a:cxnSpLocks noChangeShapeType="1"/>
                    <a:stCxn id="360559" idx="7"/>
                    <a:endCxn id="360560" idx="0"/>
                  </p:cNvCxnSpPr>
                  <p:nvPr/>
                </p:nvCxnSpPr>
                <p:spPr bwMode="auto">
                  <a:xfrm rot="16200000" flipH="1" flipV="1">
                    <a:off x="3072" y="1146"/>
                    <a:ext cx="6" cy="102"/>
                  </a:xfrm>
                  <a:prstGeom prst="curvedConnector3">
                    <a:avLst>
                      <a:gd name="adj1" fmla="val -310000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05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60" y="2016"/>
                  <a:ext cx="6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1600"/>
                    <a:t>      digit</a:t>
                  </a:r>
                </a:p>
              </p:txBody>
            </p:sp>
          </p:grpSp>
          <p:grpSp>
            <p:nvGrpSpPr>
              <p:cNvPr id="360578" name="Group 130"/>
              <p:cNvGrpSpPr>
                <a:grpSpLocks/>
              </p:cNvGrpSpPr>
              <p:nvPr/>
            </p:nvGrpSpPr>
            <p:grpSpPr bwMode="auto">
              <a:xfrm>
                <a:off x="3120" y="2304"/>
                <a:ext cx="912" cy="336"/>
                <a:chOff x="2304" y="2304"/>
                <a:chExt cx="912" cy="336"/>
              </a:xfrm>
            </p:grpSpPr>
            <p:sp>
              <p:nvSpPr>
                <p:cNvPr id="360566" name="Oval 118"/>
                <p:cNvSpPr>
                  <a:spLocks noChangeArrowheads="1"/>
                </p:cNvSpPr>
                <p:nvPr/>
              </p:nvSpPr>
              <p:spPr bwMode="auto">
                <a:xfrm>
                  <a:off x="2304" y="23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7" name="Line 119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digit</a:t>
                  </a:r>
                </a:p>
              </p:txBody>
            </p:sp>
            <p:sp>
              <p:nvSpPr>
                <p:cNvPr id="3605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304" y="2400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22</a:t>
                  </a:r>
                </a:p>
              </p:txBody>
            </p:sp>
          </p:grpSp>
          <p:sp>
            <p:nvSpPr>
              <p:cNvPr id="360580" name="Text Box 132"/>
              <p:cNvSpPr txBox="1">
                <a:spLocks noChangeArrowheads="1"/>
              </p:cNvSpPr>
              <p:nvPr/>
            </p:nvSpPr>
            <p:spPr bwMode="auto">
              <a:xfrm>
                <a:off x="5040" y="230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*</a:t>
                </a:r>
              </a:p>
            </p:txBody>
          </p:sp>
        </p:grpSp>
      </p:grpSp>
      <p:sp>
        <p:nvSpPr>
          <p:cNvPr id="360583" name="Text Box 135"/>
          <p:cNvSpPr txBox="1">
            <a:spLocks noChangeArrowheads="1"/>
          </p:cNvSpPr>
          <p:nvPr/>
        </p:nvSpPr>
        <p:spPr bwMode="auto">
          <a:xfrm>
            <a:off x="533400" y="5541386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Questions:   Is ordering important for unsigned #s ?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                     Why are there no TDs for  </a:t>
            </a:r>
            <a:r>
              <a:rPr lang="en-US" sz="2400" dirty="0">
                <a:latin typeface="Courier New" pitchFamily="49" charset="0"/>
              </a:rPr>
              <a:t>then, else, if </a:t>
            </a:r>
            <a:r>
              <a:rPr lang="en-US" sz="2400" dirty="0"/>
              <a:t>?</a:t>
            </a:r>
          </a:p>
        </p:txBody>
      </p:sp>
      <p:sp>
        <p:nvSpPr>
          <p:cNvPr id="360584" name="Text Box 136"/>
          <p:cNvSpPr txBox="1">
            <a:spLocks noChangeArrowheads="1"/>
          </p:cNvSpPr>
          <p:nvPr/>
        </p:nvSpPr>
        <p:spPr bwMode="auto">
          <a:xfrm>
            <a:off x="5486400" y="4038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return(num, install_num())</a:t>
            </a:r>
          </a:p>
        </p:txBody>
      </p:sp>
    </p:spTree>
    <p:extLst>
      <p:ext uri="{BB962C8B-B14F-4D97-AF65-F5344CB8AC3E}">
        <p14:creationId xmlns="" xmlns:p14="http://schemas.microsoft.com/office/powerpoint/2010/main" val="13042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QUESTION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315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What would the transition diagram (TD) for strings containing each vowel, in their strict lexicographical order, look like?</a:t>
            </a:r>
          </a:p>
        </p:txBody>
      </p:sp>
    </p:spTree>
    <p:extLst>
      <p:ext uri="{BB962C8B-B14F-4D97-AF65-F5344CB8AC3E}">
        <p14:creationId xmlns="" xmlns:p14="http://schemas.microsoft.com/office/powerpoint/2010/main" val="2686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Answer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676400" y="1524000"/>
            <a:ext cx="6629400" cy="1066800"/>
            <a:chOff x="816" y="960"/>
            <a:chExt cx="4176" cy="672"/>
          </a:xfrm>
        </p:grpSpPr>
        <p:sp>
          <p:nvSpPr>
            <p:cNvPr id="32818" name="Text Box 4"/>
            <p:cNvSpPr txBox="1">
              <a:spLocks noChangeArrowheads="1"/>
            </p:cNvSpPr>
            <p:nvPr/>
          </p:nvSpPr>
          <p:spPr bwMode="auto">
            <a:xfrm>
              <a:off x="864" y="1008"/>
              <a:ext cx="4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cons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  B | C | D | F | G | H | J | … | N | P | … | T | V | .. | Z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string  cons* A cons* E cons* I cons* O cons* U cons*</a:t>
              </a:r>
            </a:p>
          </p:txBody>
        </p:sp>
        <p:sp>
          <p:nvSpPr>
            <p:cNvPr id="32819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41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8001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485900" y="3276600"/>
            <a:ext cx="6553200" cy="990600"/>
            <a:chOff x="1056" y="2064"/>
            <a:chExt cx="4128" cy="624"/>
          </a:xfrm>
        </p:grpSpPr>
        <p:grpSp>
          <p:nvGrpSpPr>
            <p:cNvPr id="32785" name="Group 8"/>
            <p:cNvGrpSpPr>
              <a:grpSpLocks/>
            </p:cNvGrpSpPr>
            <p:nvPr/>
          </p:nvGrpSpPr>
          <p:grpSpPr bwMode="auto">
            <a:xfrm>
              <a:off x="4896" y="2400"/>
              <a:ext cx="288" cy="288"/>
              <a:chOff x="1824" y="2832"/>
              <a:chExt cx="288" cy="288"/>
            </a:xfrm>
          </p:grpSpPr>
          <p:sp>
            <p:nvSpPr>
              <p:cNvPr id="32816" name="Oval 9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Oval 1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6" name="Oval 1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12"/>
            <p:cNvSpPr>
              <a:spLocks noChangeArrowheads="1"/>
            </p:cNvSpPr>
            <p:nvPr/>
          </p:nvSpPr>
          <p:spPr bwMode="auto">
            <a:xfrm>
              <a:off x="3408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Oval 13"/>
            <p:cNvSpPr>
              <a:spLocks noChangeArrowheads="1"/>
            </p:cNvSpPr>
            <p:nvPr/>
          </p:nvSpPr>
          <p:spPr bwMode="auto">
            <a:xfrm>
              <a:off x="2832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Oval 14"/>
            <p:cNvSpPr>
              <a:spLocks noChangeArrowheads="1"/>
            </p:cNvSpPr>
            <p:nvPr/>
          </p:nvSpPr>
          <p:spPr bwMode="auto">
            <a:xfrm>
              <a:off x="2256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Oval 15"/>
            <p:cNvSpPr>
              <a:spLocks noChangeArrowheads="1"/>
            </p:cNvSpPr>
            <p:nvPr/>
          </p:nvSpPr>
          <p:spPr bwMode="auto">
            <a:xfrm>
              <a:off x="1680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16"/>
            <p:cNvSpPr>
              <a:spLocks noChangeArrowheads="1"/>
            </p:cNvSpPr>
            <p:nvPr/>
          </p:nvSpPr>
          <p:spPr bwMode="auto">
            <a:xfrm>
              <a:off x="110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1392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544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696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32799" name="Text Box 24"/>
            <p:cNvSpPr txBox="1">
              <a:spLocks noChangeArrowheads="1"/>
            </p:cNvSpPr>
            <p:nvPr/>
          </p:nvSpPr>
          <p:spPr bwMode="auto">
            <a:xfrm>
              <a:off x="3744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2800" name="Text Box 25"/>
            <p:cNvSpPr txBox="1">
              <a:spLocks noChangeArrowheads="1"/>
            </p:cNvSpPr>
            <p:nvPr/>
          </p:nvSpPr>
          <p:spPr bwMode="auto">
            <a:xfrm>
              <a:off x="312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2801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802" name="Text Box 27"/>
            <p:cNvSpPr txBox="1">
              <a:spLocks noChangeArrowheads="1"/>
            </p:cNvSpPr>
            <p:nvPr/>
          </p:nvSpPr>
          <p:spPr bwMode="auto">
            <a:xfrm>
              <a:off x="2016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803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2804" name="AutoShape 29"/>
            <p:cNvCxnSpPr>
              <a:cxnSpLocks noChangeShapeType="1"/>
              <a:stCxn id="32791" idx="7"/>
              <a:endCxn id="32791" idx="1"/>
            </p:cNvCxnSpPr>
            <p:nvPr/>
          </p:nvCxnSpPr>
          <p:spPr bwMode="auto">
            <a:xfrm rot="-5400000" flipH="1" flipV="1">
              <a:off x="1247" y="234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30"/>
            <p:cNvCxnSpPr>
              <a:cxnSpLocks noChangeShapeType="1"/>
            </p:cNvCxnSpPr>
            <p:nvPr/>
          </p:nvCxnSpPr>
          <p:spPr bwMode="auto">
            <a:xfrm rot="-5400000" flipH="1" flipV="1">
              <a:off x="1829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31"/>
            <p:cNvCxnSpPr>
              <a:cxnSpLocks noChangeShapeType="1"/>
            </p:cNvCxnSpPr>
            <p:nvPr/>
          </p:nvCxnSpPr>
          <p:spPr bwMode="auto">
            <a:xfrm rot="-5400000" flipH="1" flipV="1">
              <a:off x="2405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32"/>
            <p:cNvCxnSpPr>
              <a:cxnSpLocks noChangeShapeType="1"/>
            </p:cNvCxnSpPr>
            <p:nvPr/>
          </p:nvCxnSpPr>
          <p:spPr bwMode="auto">
            <a:xfrm rot="-5400000" flipH="1" flipV="1">
              <a:off x="2981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33"/>
            <p:cNvCxnSpPr>
              <a:cxnSpLocks noChangeShapeType="1"/>
            </p:cNvCxnSpPr>
            <p:nvPr/>
          </p:nvCxnSpPr>
          <p:spPr bwMode="auto">
            <a:xfrm rot="-5400000" flipH="1" flipV="1">
              <a:off x="3557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34"/>
            <p:cNvCxnSpPr>
              <a:cxnSpLocks noChangeShapeType="1"/>
            </p:cNvCxnSpPr>
            <p:nvPr/>
          </p:nvCxnSpPr>
          <p:spPr bwMode="auto">
            <a:xfrm rot="-5400000" flipH="1" flipV="1">
              <a:off x="4133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0" name="Text Box 35"/>
            <p:cNvSpPr txBox="1">
              <a:spLocks noChangeArrowheads="1"/>
            </p:cNvSpPr>
            <p:nvPr/>
          </p:nvSpPr>
          <p:spPr bwMode="auto">
            <a:xfrm>
              <a:off x="393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1" name="Text Box 36"/>
            <p:cNvSpPr txBox="1">
              <a:spLocks noChangeArrowheads="1"/>
            </p:cNvSpPr>
            <p:nvPr/>
          </p:nvSpPr>
          <p:spPr bwMode="auto">
            <a:xfrm>
              <a:off x="3360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2" name="Text Box 37"/>
            <p:cNvSpPr txBox="1">
              <a:spLocks noChangeArrowheads="1"/>
            </p:cNvSpPr>
            <p:nvPr/>
          </p:nvSpPr>
          <p:spPr bwMode="auto">
            <a:xfrm>
              <a:off x="2784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3" name="Text Box 38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4" name="Text Box 39"/>
            <p:cNvSpPr txBox="1">
              <a:spLocks noChangeArrowheads="1"/>
            </p:cNvSpPr>
            <p:nvPr/>
          </p:nvSpPr>
          <p:spPr bwMode="auto">
            <a:xfrm>
              <a:off x="1632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5" name="Text Box 40"/>
            <p:cNvSpPr txBox="1">
              <a:spLocks noChangeArrowheads="1"/>
            </p:cNvSpPr>
            <p:nvPr/>
          </p:nvSpPr>
          <p:spPr bwMode="auto">
            <a:xfrm>
              <a:off x="10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</p:grpSp>
      <p:sp>
        <p:nvSpPr>
          <p:cNvPr id="32774" name="Text Box 41"/>
          <p:cNvSpPr txBox="1">
            <a:spLocks noChangeArrowheads="1"/>
          </p:cNvSpPr>
          <p:nvPr/>
        </p:nvSpPr>
        <p:spPr bwMode="auto">
          <a:xfrm>
            <a:off x="723900" y="3733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start</a:t>
            </a:r>
          </a:p>
        </p:txBody>
      </p:sp>
      <p:grpSp>
        <p:nvGrpSpPr>
          <p:cNvPr id="32775" name="Group 42"/>
          <p:cNvGrpSpPr>
            <a:grpSpLocks/>
          </p:cNvGrpSpPr>
          <p:nvPr/>
        </p:nvGrpSpPr>
        <p:grpSpPr bwMode="auto">
          <a:xfrm>
            <a:off x="3848100" y="5257800"/>
            <a:ext cx="838200" cy="609600"/>
            <a:chOff x="2736" y="3312"/>
            <a:chExt cx="528" cy="384"/>
          </a:xfrm>
        </p:grpSpPr>
        <p:sp>
          <p:nvSpPr>
            <p:cNvPr id="32783" name="Oval 43"/>
            <p:cNvSpPr>
              <a:spLocks noChangeArrowheads="1"/>
            </p:cNvSpPr>
            <p:nvPr/>
          </p:nvSpPr>
          <p:spPr bwMode="auto">
            <a:xfrm>
              <a:off x="2784" y="331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44"/>
            <p:cNvSpPr txBox="1">
              <a:spLocks noChangeArrowheads="1"/>
            </p:cNvSpPr>
            <p:nvPr/>
          </p:nvSpPr>
          <p:spPr bwMode="auto">
            <a:xfrm>
              <a:off x="2736" y="33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32776" name="Line 45"/>
          <p:cNvSpPr>
            <a:spLocks noChangeShapeType="1"/>
          </p:cNvSpPr>
          <p:nvPr/>
        </p:nvSpPr>
        <p:spPr bwMode="auto">
          <a:xfrm>
            <a:off x="1790700" y="4267200"/>
            <a:ext cx="2133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46"/>
          <p:cNvSpPr>
            <a:spLocks noChangeShapeType="1"/>
          </p:cNvSpPr>
          <p:nvPr/>
        </p:nvSpPr>
        <p:spPr bwMode="auto">
          <a:xfrm>
            <a:off x="2781300" y="42672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47"/>
          <p:cNvSpPr>
            <a:spLocks noChangeShapeType="1"/>
          </p:cNvSpPr>
          <p:nvPr/>
        </p:nvSpPr>
        <p:spPr bwMode="auto">
          <a:xfrm>
            <a:off x="3619500" y="42672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48"/>
          <p:cNvSpPr>
            <a:spLocks noChangeShapeType="1"/>
          </p:cNvSpPr>
          <p:nvPr/>
        </p:nvSpPr>
        <p:spPr bwMode="auto">
          <a:xfrm flipH="1">
            <a:off x="4305300" y="42672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49"/>
          <p:cNvSpPr>
            <a:spLocks noChangeShapeType="1"/>
          </p:cNvSpPr>
          <p:nvPr/>
        </p:nvSpPr>
        <p:spPr bwMode="auto">
          <a:xfrm flipH="1">
            <a:off x="4457700" y="4267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50"/>
          <p:cNvSpPr txBox="1">
            <a:spLocks noChangeArrowheads="1"/>
          </p:cNvSpPr>
          <p:nvPr/>
        </p:nvSpPr>
        <p:spPr bwMode="auto">
          <a:xfrm>
            <a:off x="7429500" y="4343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accept</a:t>
            </a:r>
          </a:p>
        </p:txBody>
      </p:sp>
      <p:sp>
        <p:nvSpPr>
          <p:cNvPr id="32782" name="Text Box 51"/>
          <p:cNvSpPr txBox="1">
            <a:spLocks noChangeArrowheads="1"/>
          </p:cNvSpPr>
          <p:nvPr/>
        </p:nvSpPr>
        <p:spPr bwMode="auto">
          <a:xfrm>
            <a:off x="5029200" y="5257800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Note:  The error path is taken if the character is other than a cons or the vowel in the </a:t>
            </a:r>
            <a:r>
              <a:rPr lang="en-US" sz="2000" b="1" dirty="0" err="1">
                <a:solidFill>
                  <a:srgbClr val="FF3300"/>
                </a:solidFill>
                <a:latin typeface="Times New Roman" pitchFamily="18" charset="0"/>
              </a:rPr>
              <a:t>lex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 order.</a:t>
            </a:r>
          </a:p>
        </p:txBody>
      </p:sp>
    </p:spTree>
    <p:extLst>
      <p:ext uri="{BB962C8B-B14F-4D97-AF65-F5344CB8AC3E}">
        <p14:creationId xmlns="" xmlns:p14="http://schemas.microsoft.com/office/powerpoint/2010/main" val="36182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9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3879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Capturing keyword “begin”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3621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Capturing variable names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583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What if both need to happen at the same time?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2286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1524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905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2362200" y="4876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8557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422525" y="4876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2500313" y="4232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27" name="Oval 35"/>
          <p:cNvSpPr>
            <a:spLocks noChangeAspect="1" noChangeArrowheads="1"/>
          </p:cNvSpPr>
          <p:nvPr/>
        </p:nvSpPr>
        <p:spPr bwMode="auto">
          <a:xfrm>
            <a:off x="6124575" y="27717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Oval 36"/>
          <p:cNvSpPr>
            <a:spLocks noChangeAspect="1" noChangeArrowheads="1"/>
          </p:cNvSpPr>
          <p:nvPr/>
        </p:nvSpPr>
        <p:spPr bwMode="auto">
          <a:xfrm>
            <a:off x="3076575" y="45243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128713" y="4687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882650" y="43275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="" xmlns:p14="http://schemas.microsoft.com/office/powerpoint/2010/main" val="367909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276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2286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2362200" y="4114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524000" y="3276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A-b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752600" y="4114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18288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51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2590800" y="3124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H="1">
            <a:off x="2667000" y="3048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2667000" y="3124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667000" y="3048000"/>
            <a:ext cx="2743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590800" y="4114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3200400" y="36576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09600" y="5181600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Machine is much more complicated – just for these two tokens!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590800" y="3048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2766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3505200" y="3124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3657600" y="31242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3657600" y="31242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Oval 43"/>
          <p:cNvSpPr>
            <a:spLocks noChangeAspect="1" noChangeArrowheads="1"/>
          </p:cNvSpPr>
          <p:nvPr/>
        </p:nvSpPr>
        <p:spPr bwMode="auto">
          <a:xfrm>
            <a:off x="3303588" y="430053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spect="1" noChangeArrowheads="1"/>
          </p:cNvSpPr>
          <p:nvPr/>
        </p:nvSpPr>
        <p:spPr bwMode="auto">
          <a:xfrm>
            <a:off x="6129338" y="277018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="" xmlns:p14="http://schemas.microsoft.com/office/powerpoint/2010/main" val="161617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Finite State Automata (FSAs)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“Finite State Machines”, “Finite Automata”, “FA”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C00000"/>
                </a:solidFill>
              </a:rPr>
              <a:t>recognizer</a:t>
            </a:r>
            <a:r>
              <a:rPr lang="en-US" sz="2800" i="1" dirty="0" smtClean="0"/>
              <a:t> </a:t>
            </a:r>
            <a:r>
              <a:rPr lang="en-US" sz="2800" dirty="0" smtClean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 smtClean="0"/>
              <a:t>The regular expression is compiled into a recognizer by constructing a </a:t>
            </a:r>
            <a:r>
              <a:rPr lang="en-US" sz="2800" dirty="0" smtClean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 smtClean="0"/>
              <a:t>called a </a:t>
            </a:r>
            <a:r>
              <a:rPr lang="en-US" sz="2800" dirty="0" smtClean="0">
                <a:solidFill>
                  <a:srgbClr val="7030A0"/>
                </a:solidFill>
              </a:rPr>
              <a:t>finite automaton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Each state is labeled with a state name</a:t>
            </a:r>
          </a:p>
          <a:p>
            <a:pPr eaLnBrk="1" hangingPunct="1"/>
            <a:r>
              <a:rPr lang="en-US" sz="2800" dirty="0" smtClean="0"/>
              <a:t>Directed edges, labeled with symbols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 smtClean="0"/>
              <a:t>Deterministic (DFA)</a:t>
            </a:r>
          </a:p>
          <a:p>
            <a:pPr lvl="1" eaLnBrk="1" hangingPunct="1"/>
            <a:r>
              <a:rPr lang="en-US" sz="2800" dirty="0" smtClean="0"/>
              <a:t>Non-deterministic (NFA)</a:t>
            </a:r>
            <a:endParaRPr lang="en-US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41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Nondeterministic Finite Automata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 smtClean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</a:t>
            </a:r>
            <a:r>
              <a:rPr lang="en-US" sz="2800" dirty="0" smtClean="0"/>
              <a:t>a mathematical </a:t>
            </a:r>
            <a:r>
              <a:rPr lang="en-US" sz="2800" dirty="0"/>
              <a:t>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</p:spTree>
    <p:extLst>
      <p:ext uri="{BB962C8B-B14F-4D97-AF65-F5344CB8AC3E}">
        <p14:creationId xmlns="" xmlns:p14="http://schemas.microsoft.com/office/powerpoint/2010/main" val="2639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in Perspective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143000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Perform </a:t>
            </a:r>
            <a:r>
              <a:rPr lang="en-US" b="1" dirty="0"/>
              <a:t>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Update </a:t>
            </a:r>
            <a:r>
              <a:rPr lang="en-US" b="1" dirty="0"/>
              <a:t>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Create </a:t>
            </a:r>
            <a:r>
              <a:rPr lang="en-US" b="1" dirty="0"/>
              <a:t>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Generate </a:t>
            </a:r>
            <a:r>
              <a:rPr lang="en-US" b="1" dirty="0"/>
              <a:t>Errors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And </a:t>
            </a:r>
            <a:r>
              <a:rPr lang="en-US" b="1" dirty="0"/>
              <a:t>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95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Example – NFA  : (</a:t>
            </a:r>
            <a:r>
              <a:rPr lang="en-US" sz="4000" b="1" dirty="0" err="1" smtClean="0"/>
              <a:t>a|b</a:t>
            </a:r>
            <a:r>
              <a:rPr lang="en-US" sz="4000" b="1" dirty="0" smtClean="0"/>
              <a:t>)*</a:t>
            </a:r>
            <a:r>
              <a:rPr lang="en-US" sz="4000" b="1" dirty="0" err="1" smtClean="0"/>
              <a:t>abb</a:t>
            </a:r>
            <a:endParaRPr lang="en-US" sz="40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42017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Does An NFA Work ?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  <p:sp>
        <p:nvSpPr>
          <p:cNvPr id="39942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3581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a) = ? (undefined)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REJECT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5486400" y="4114800"/>
            <a:ext cx="3200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b)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b) = 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ACCEPT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4" name="Rectangle 33"/>
          <p:cNvSpPr>
            <a:spLocks noChangeArrowheads="1"/>
          </p:cNvSpPr>
          <p:nvPr/>
        </p:nvSpPr>
        <p:spPr bwMode="auto">
          <a:xfrm>
            <a:off x="1524000" y="4419600"/>
            <a:ext cx="3276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34"/>
          <p:cNvSpPr>
            <a:spLocks noChangeArrowheads="1"/>
          </p:cNvSpPr>
          <p:nvPr/>
        </p:nvSpPr>
        <p:spPr bwMode="auto">
          <a:xfrm>
            <a:off x="5334000" y="4114800"/>
            <a:ext cx="2819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35"/>
          <p:cNvSpPr txBox="1">
            <a:spLocks noChangeArrowheads="1"/>
          </p:cNvSpPr>
          <p:nvPr/>
        </p:nvSpPr>
        <p:spPr bwMode="auto">
          <a:xfrm>
            <a:off x="57912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00CC00"/>
                </a:solidFill>
                <a:latin typeface="Times New Roman" pitchFamily="18" charset="0"/>
              </a:rPr>
              <a:t>-OR-</a:t>
            </a:r>
          </a:p>
        </p:txBody>
      </p:sp>
    </p:spTree>
    <p:extLst>
      <p:ext uri="{BB962C8B-B14F-4D97-AF65-F5344CB8AC3E}">
        <p14:creationId xmlns="" xmlns:p14="http://schemas.microsoft.com/office/powerpoint/2010/main" val="2163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Handling Undefined Transitions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We can handle undefined transitions by defining one more state, a </a:t>
            </a:r>
            <a:r>
              <a:rPr lang="en-US" sz="2400" b="1" dirty="0">
                <a:solidFill>
                  <a:srgbClr val="C00000"/>
                </a:solidFill>
              </a:rPr>
              <a:t>“death” </a:t>
            </a:r>
            <a:r>
              <a:rPr lang="en-US" sz="2400" b="1" dirty="0"/>
              <a:t>state, and transitioning all previously undefined transition to this death state.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352800"/>
            <a:ext cx="4953000" cy="2728913"/>
            <a:chOff x="1200" y="2112"/>
            <a:chExt cx="3120" cy="17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36" y="2400"/>
              <a:ext cx="384" cy="384"/>
              <a:chOff x="2496" y="2688"/>
              <a:chExt cx="384" cy="384"/>
            </a:xfrm>
          </p:grpSpPr>
          <p:sp>
            <p:nvSpPr>
              <p:cNvPr id="40999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Line 8"/>
            <p:cNvSpPr>
              <a:spLocks noChangeShapeType="1"/>
            </p:cNvSpPr>
            <p:nvPr/>
          </p:nvSpPr>
          <p:spPr bwMode="auto">
            <a:xfrm>
              <a:off x="3552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9"/>
            <p:cNvSpPr>
              <a:spLocks noChangeShapeType="1"/>
            </p:cNvSpPr>
            <p:nvPr/>
          </p:nvSpPr>
          <p:spPr bwMode="auto">
            <a:xfrm>
              <a:off x="2016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1200" y="24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632" y="2400"/>
              <a:ext cx="384" cy="384"/>
              <a:chOff x="2736" y="1200"/>
              <a:chExt cx="384" cy="384"/>
            </a:xfrm>
          </p:grpSpPr>
          <p:sp>
            <p:nvSpPr>
              <p:cNvPr id="40997" name="Oval 1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0971" name="Text Box 15"/>
            <p:cNvSpPr txBox="1">
              <a:spLocks noChangeArrowheads="1"/>
            </p:cNvSpPr>
            <p:nvPr/>
          </p:nvSpPr>
          <p:spPr bwMode="auto">
            <a:xfrm>
              <a:off x="4032" y="24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2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278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168" y="2400"/>
              <a:ext cx="384" cy="384"/>
              <a:chOff x="2736" y="1200"/>
              <a:chExt cx="384" cy="384"/>
            </a:xfrm>
          </p:grpSpPr>
          <p:sp>
            <p:nvSpPr>
              <p:cNvPr id="40995" name="Oval 1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00" y="2400"/>
              <a:ext cx="384" cy="384"/>
              <a:chOff x="2736" y="1200"/>
              <a:chExt cx="384" cy="384"/>
            </a:xfrm>
          </p:grpSpPr>
          <p:sp>
            <p:nvSpPr>
              <p:cNvPr id="40993" name="Oval 2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2064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78" name="AutoShape 26"/>
            <p:cNvCxnSpPr>
              <a:cxnSpLocks noChangeShapeType="1"/>
              <a:stCxn id="40997" idx="7"/>
              <a:endCxn id="40997" idx="0"/>
            </p:cNvCxnSpPr>
            <p:nvPr/>
          </p:nvCxnSpPr>
          <p:spPr bwMode="auto">
            <a:xfrm rot="5400000" flipH="1">
              <a:off x="1864" y="23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0" name="AutoShape 28"/>
            <p:cNvCxnSpPr>
              <a:cxnSpLocks noChangeShapeType="1"/>
              <a:stCxn id="40997" idx="3"/>
              <a:endCxn id="40997" idx="4"/>
            </p:cNvCxnSpPr>
            <p:nvPr/>
          </p:nvCxnSpPr>
          <p:spPr bwMode="auto">
            <a:xfrm rot="16200000" flipH="1">
              <a:off x="1728" y="26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1776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024" y="3312"/>
              <a:ext cx="384" cy="384"/>
              <a:chOff x="2736" y="1200"/>
              <a:chExt cx="384" cy="384"/>
            </a:xfrm>
          </p:grpSpPr>
          <p:sp>
            <p:nvSpPr>
              <p:cNvPr id="40991" name="Oval 3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0983" name="Line 33"/>
            <p:cNvSpPr>
              <a:spLocks noChangeShapeType="1"/>
            </p:cNvSpPr>
            <p:nvPr/>
          </p:nvSpPr>
          <p:spPr bwMode="auto">
            <a:xfrm>
              <a:off x="2640" y="2784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34"/>
            <p:cNvSpPr>
              <a:spLocks noChangeShapeType="1"/>
            </p:cNvSpPr>
            <p:nvPr/>
          </p:nvSpPr>
          <p:spPr bwMode="auto">
            <a:xfrm flipH="1">
              <a:off x="3216" y="2784"/>
              <a:ext cx="14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35"/>
            <p:cNvSpPr>
              <a:spLocks noChangeShapeType="1"/>
            </p:cNvSpPr>
            <p:nvPr/>
          </p:nvSpPr>
          <p:spPr bwMode="auto">
            <a:xfrm flipH="1">
              <a:off x="3360" y="2784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36"/>
            <p:cNvSpPr txBox="1">
              <a:spLocks noChangeArrowheads="1"/>
            </p:cNvSpPr>
            <p:nvPr/>
          </p:nvSpPr>
          <p:spPr bwMode="auto">
            <a:xfrm>
              <a:off x="3648" y="3072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a, b</a:t>
              </a:r>
            </a:p>
          </p:txBody>
        </p:sp>
        <p:sp>
          <p:nvSpPr>
            <p:cNvPr id="40987" name="Text Box 37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88" name="Text Box 38"/>
            <p:cNvSpPr txBox="1">
              <a:spLocks noChangeArrowheads="1"/>
            </p:cNvSpPr>
            <p:nvPr/>
          </p:nvSpPr>
          <p:spPr bwMode="auto">
            <a:xfrm>
              <a:off x="2592" y="292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9" name="AutoShape 39"/>
            <p:cNvCxnSpPr>
              <a:cxnSpLocks noChangeShapeType="1"/>
              <a:stCxn id="40991" idx="4"/>
              <a:endCxn id="40991" idx="2"/>
            </p:cNvCxnSpPr>
            <p:nvPr/>
          </p:nvCxnSpPr>
          <p:spPr bwMode="auto">
            <a:xfrm rot="16200000" flipV="1">
              <a:off x="3024" y="3504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90" name="Text Box 40"/>
            <p:cNvSpPr txBox="1">
              <a:spLocks noChangeArrowheads="1"/>
            </p:cNvSpPr>
            <p:nvPr/>
          </p:nvSpPr>
          <p:spPr bwMode="auto">
            <a:xfrm>
              <a:off x="2688" y="36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</a:t>
              </a:r>
              <a:endParaRPr lang="en-US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Other Concepts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9812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201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99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200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200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200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0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3" name="AutoShape 25"/>
            <p:cNvCxnSpPr>
              <a:cxnSpLocks noChangeShapeType="1"/>
              <a:stCxn id="42011" idx="7"/>
              <a:endCxn id="4201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5" name="AutoShape 27"/>
            <p:cNvCxnSpPr>
              <a:cxnSpLocks noChangeShapeType="1"/>
              <a:stCxn id="42011" idx="3"/>
              <a:endCxn id="4201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1988" name="Text Box 29"/>
          <p:cNvSpPr txBox="1">
            <a:spLocks noChangeArrowheads="1"/>
          </p:cNvSpPr>
          <p:nvPr/>
        </p:nvSpPr>
        <p:spPr bwMode="auto">
          <a:xfrm>
            <a:off x="1371600" y="1371600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Not all paths may result in acceptance.</a:t>
            </a:r>
          </a:p>
        </p:txBody>
      </p:sp>
      <p:sp>
        <p:nvSpPr>
          <p:cNvPr id="41989" name="Text Box 30"/>
          <p:cNvSpPr txBox="1">
            <a:spLocks noChangeArrowheads="1"/>
          </p:cNvSpPr>
          <p:nvPr/>
        </p:nvSpPr>
        <p:spPr bwMode="auto">
          <a:xfrm>
            <a:off x="1447800" y="3962400"/>
            <a:ext cx="6248400" cy="176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aabb</a:t>
            </a:r>
            <a:r>
              <a:rPr lang="en-US" sz="2000" b="1"/>
              <a:t> is accepted along path :   0 </a:t>
            </a:r>
            <a:r>
              <a:rPr lang="en-US" sz="2000" b="1">
                <a:sym typeface="Symbol" pitchFamily="18" charset="2"/>
              </a:rPr>
              <a:t> 0  1  2  3</a:t>
            </a:r>
          </a:p>
          <a:p>
            <a:pPr>
              <a:spcBef>
                <a:spcPct val="50000"/>
              </a:spcBef>
            </a:pPr>
            <a:endParaRPr lang="en-US" sz="2000" b="1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BUT… it is </a:t>
            </a:r>
            <a:r>
              <a:rPr lang="en-US" sz="2000" b="1" u="sng">
                <a:sym typeface="Symbol" pitchFamily="18" charset="2"/>
              </a:rPr>
              <a:t>not accepted</a:t>
            </a:r>
            <a:r>
              <a:rPr lang="en-US" sz="2000" b="1">
                <a:sym typeface="Symbol" pitchFamily="18" charset="2"/>
              </a:rPr>
              <a:t> along the valid path: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</a:t>
            </a: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0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Deterministic Finite Automata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Example – DFA : (</a:t>
            </a:r>
            <a:r>
              <a:rPr lang="en-US" sz="4400" b="1" dirty="0" err="1" smtClean="0"/>
              <a:t>a|b</a:t>
            </a:r>
            <a:r>
              <a:rPr lang="en-US" sz="4400" b="1" dirty="0" smtClean="0"/>
              <a:t>)*</a:t>
            </a:r>
            <a:r>
              <a:rPr lang="en-US" sz="4400" b="1" dirty="0" err="1" smtClean="0"/>
              <a:t>abb</a:t>
            </a:r>
            <a:endParaRPr lang="en-US" sz="44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Relation between RE, NFA and 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All three describe the class of regular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620000" cy="914400"/>
          </a:xfrm>
          <a:noFill/>
          <a:ln/>
        </p:spPr>
        <p:txBody>
          <a:bodyPr/>
          <a:lstStyle/>
          <a:p>
            <a:r>
              <a:rPr lang="en-US" sz="4400" b="1" dirty="0"/>
              <a:t>NFA </a:t>
            </a:r>
            <a:r>
              <a:rPr lang="en-US" sz="4400" b="1" dirty="0" err="1"/>
              <a:t>vs</a:t>
            </a:r>
            <a:r>
              <a:rPr lang="en-US" sz="4400" b="1" dirty="0"/>
              <a:t> DFA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0" y="838200"/>
            <a:ext cx="8382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NFA may be 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simulated by algorithm</a:t>
            </a:r>
            <a:r>
              <a:rPr lang="en-US" sz="2200" dirty="0">
                <a:latin typeface="+mj-lt"/>
              </a:rPr>
              <a:t>, when NFA is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constructed from the R.E 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Algorithm run time is proportional to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|N| * |x|</a:t>
            </a:r>
            <a:r>
              <a:rPr lang="en-US" sz="2200" dirty="0">
                <a:latin typeface="+mj-lt"/>
              </a:rPr>
              <a:t> where |N| is the number of states and |x| is the length of input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Alternatively, we can construct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DFA from NFA </a:t>
            </a:r>
            <a:r>
              <a:rPr lang="en-US" sz="2200" dirty="0">
                <a:latin typeface="+mj-lt"/>
              </a:rPr>
              <a:t>and uses it  to recognize input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The space requirement of a DFA can be large. The RE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)*a(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)….(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[n-1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at the end] has no DFA with less than 2</a:t>
            </a:r>
            <a:r>
              <a:rPr lang="en-US" sz="2200" baseline="30000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 states. Fortunately, such RE in practice does not occur often </a:t>
            </a:r>
            <a:endParaRPr lang="en-US" sz="2200" baseline="-25000" dirty="0">
              <a:latin typeface="+mj-lt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5000" y="4800600"/>
            <a:ext cx="4267200" cy="1524000"/>
            <a:chOff x="1296" y="2976"/>
            <a:chExt cx="2688" cy="960"/>
          </a:xfrm>
        </p:grpSpPr>
        <p:sp>
          <p:nvSpPr>
            <p:cNvPr id="531462" name="Text Box 6"/>
            <p:cNvSpPr txBox="1">
              <a:spLocks noChangeArrowheads="1"/>
            </p:cNvSpPr>
            <p:nvPr/>
          </p:nvSpPr>
          <p:spPr bwMode="auto">
            <a:xfrm>
              <a:off x="216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space required</a:t>
              </a:r>
            </a:p>
          </p:txBody>
        </p:sp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216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O(|r|)</a:t>
              </a:r>
            </a:p>
          </p:txBody>
        </p:sp>
        <p:sp>
          <p:nvSpPr>
            <p:cNvPr id="531464" name="Text Box 8"/>
            <p:cNvSpPr txBox="1">
              <a:spLocks noChangeArrowheads="1"/>
            </p:cNvSpPr>
            <p:nvPr/>
          </p:nvSpPr>
          <p:spPr bwMode="auto">
            <a:xfrm>
              <a:off x="312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O(|r|*|x|)</a:t>
              </a:r>
            </a:p>
          </p:txBody>
        </p:sp>
        <p:sp>
          <p:nvSpPr>
            <p:cNvPr id="531465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O(|x|)</a:t>
              </a:r>
            </a:p>
          </p:txBody>
        </p:sp>
        <p:sp>
          <p:nvSpPr>
            <p:cNvPr id="531466" name="Text Box 10"/>
            <p:cNvSpPr txBox="1">
              <a:spLocks noChangeArrowheads="1"/>
            </p:cNvSpPr>
            <p:nvPr/>
          </p:nvSpPr>
          <p:spPr bwMode="auto">
            <a:xfrm>
              <a:off x="216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O(2</a:t>
              </a:r>
              <a:r>
                <a:rPr lang="en-US" baseline="30000">
                  <a:solidFill>
                    <a:srgbClr val="FF3300"/>
                  </a:solidFill>
                </a:rPr>
                <a:t>|r|</a:t>
              </a:r>
              <a:r>
                <a:rPr lang="en-US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1296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DFA</a:t>
              </a: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1296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NFA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312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time to simulate</a:t>
              </a:r>
            </a:p>
          </p:txBody>
        </p:sp>
      </p:grp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1828800" y="6407727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where </a:t>
            </a:r>
            <a:r>
              <a:rPr lang="en-US" dirty="0">
                <a:solidFill>
                  <a:srgbClr val="FF3300"/>
                </a:solidFill>
              </a:rPr>
              <a:t>|r|</a:t>
            </a:r>
            <a:r>
              <a:rPr lang="en-US" dirty="0">
                <a:solidFill>
                  <a:schemeClr val="accent2"/>
                </a:solidFill>
              </a:rPr>
              <a:t> is the length of the regular expression.</a:t>
            </a:r>
          </a:p>
        </p:txBody>
      </p:sp>
    </p:spTree>
    <p:extLst>
      <p:ext uri="{BB962C8B-B14F-4D97-AF65-F5344CB8AC3E}">
        <p14:creationId xmlns="" xmlns:p14="http://schemas.microsoft.com/office/powerpoint/2010/main" val="30308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/>
              </a:rPr>
              <a:t>What Factors Have Influenced the Functional Division of Labor ?</a:t>
            </a:r>
            <a:endParaRPr lang="en-US" sz="4400" u="sng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sz="2800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Promotes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Portability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Input alphabet peculiarities and other device-specific anomalies can be restricted to the lexical analyzer.</a:t>
            </a:r>
          </a:p>
        </p:txBody>
      </p:sp>
    </p:spTree>
    <p:extLst>
      <p:ext uri="{BB962C8B-B14F-4D97-AF65-F5344CB8AC3E}">
        <p14:creationId xmlns="" xmlns:p14="http://schemas.microsoft.com/office/powerpoint/2010/main" val="41909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  <a:effectLst/>
              </a:rPr>
              <a:t>What are Major Terms for Lexical Analysis?</a:t>
            </a:r>
            <a:endParaRPr lang="en-US" sz="2400" dirty="0">
              <a:solidFill>
                <a:srgbClr val="A50021"/>
              </a:solidFill>
            </a:endParaRPr>
          </a:p>
          <a:p>
            <a:pPr lvl="1"/>
            <a:r>
              <a:rPr lang="en-US" sz="2400" b="1" dirty="0"/>
              <a:t>TOKEN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pair consisting of a token name and an optional attribute value.</a:t>
            </a:r>
          </a:p>
          <a:p>
            <a:pPr lvl="2"/>
            <a:r>
              <a:rPr lang="en-US" sz="2000" dirty="0" smtClean="0"/>
              <a:t>A particular keyword, or a sequence of input characters denoting identifier.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PATTERN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description of a form that the lexemes of a token may take.</a:t>
            </a:r>
          </a:p>
          <a:p>
            <a:pPr lvl="2"/>
            <a:r>
              <a:rPr lang="en-US" sz="2000" dirty="0" smtClean="0"/>
              <a:t>For keywords, the pattern is just a sequence of characters that form keywords.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LEXEME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Actual sequence of characters that matches pattern and is classified by a </a:t>
            </a:r>
            <a:r>
              <a:rPr lang="en-US" sz="2000" dirty="0" smtClean="0">
                <a:solidFill>
                  <a:schemeClr val="tx1"/>
                </a:solidFill>
              </a:rPr>
              <a:t>token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</a:rPr>
              <a:t>Introducing Basic Terminology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673102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dirty="0" err="1"/>
                <a:t>const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u="sng" dirty="0" err="1"/>
                <a:t>num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/>
                <a:t>const</a:t>
              </a:r>
              <a:endParaRPr lang="en-US" sz="1800" b="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pi, </a:t>
              </a:r>
              <a:r>
                <a:rPr lang="en-US" sz="1800" b="0" u="sng" dirty="0"/>
                <a:t>count</a:t>
              </a:r>
              <a:r>
                <a:rPr lang="en-US" sz="1800" b="0" dirty="0"/>
                <a:t>, </a:t>
              </a:r>
              <a:r>
                <a:rPr lang="en-US" sz="1800" b="0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 smtClean="0"/>
                <a:t>const</a:t>
              </a:r>
              <a:endParaRPr lang="en-US" sz="1800" b="0" dirty="0" smtClean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&lt; </a:t>
              </a:r>
              <a:r>
                <a:rPr lang="en-US" sz="1800" b="0" dirty="0"/>
                <a:t>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Actual values are critical.  Info is :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Stored </a:t>
              </a:r>
              <a:r>
                <a:rPr lang="en-US" sz="2000" b="1" dirty="0">
                  <a:solidFill>
                    <a:srgbClr val="7030A0"/>
                  </a:solidFill>
                </a:rPr>
                <a:t>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Returned </a:t>
              </a:r>
              <a:r>
                <a:rPr lang="en-US" sz="2000" b="1" dirty="0">
                  <a:solidFill>
                    <a:srgbClr val="7030A0"/>
                  </a:solidFill>
                </a:rPr>
                <a:t>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8849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6858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When more than one lexeme can match a pattern, a lexical analyzer must provide the compiler </a:t>
            </a:r>
            <a:r>
              <a:rPr lang="en-US" sz="2400" dirty="0" smtClean="0">
                <a:solidFill>
                  <a:schemeClr val="accent2"/>
                </a:solidFill>
              </a:rPr>
              <a:t>additional information </a:t>
            </a:r>
            <a:r>
              <a:rPr lang="en-US" sz="2400" dirty="0" smtClean="0"/>
              <a:t>about that lexeme matched.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In formation about identifiers, its lexeme, type and location at which it was first found is kept in </a:t>
            </a:r>
            <a:r>
              <a:rPr lang="en-US" sz="2400" dirty="0" smtClean="0">
                <a:solidFill>
                  <a:srgbClr val="7030A0"/>
                </a:solidFill>
              </a:rPr>
              <a:t>symbol table</a:t>
            </a:r>
            <a:r>
              <a:rPr lang="en-US" sz="2400" dirty="0" smtClean="0"/>
              <a:t>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The appropriate attribute value for an identifier is </a:t>
            </a:r>
            <a:r>
              <a:rPr lang="en-US" sz="2400" dirty="0" smtClean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60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270337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1215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</a:t>
            </a:r>
            <a:r>
              <a:rPr lang="en-US" sz="2800" b="0" dirty="0">
                <a:solidFill>
                  <a:schemeClr val="accent2"/>
                </a:solidFill>
              </a:rPr>
              <a:t>:	</a:t>
            </a:r>
            <a:r>
              <a:rPr lang="en-US" sz="2800" b="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2057400" y="3276600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E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</a:t>
            </a:r>
            <a:r>
              <a:rPr lang="en-US" sz="2200" b="0" dirty="0"/>
              <a:t> pointer to symbol-table entry for M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C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</a:t>
            </a:r>
            <a:r>
              <a:rPr lang="en-US" sz="2200" b="0" dirty="0"/>
              <a:t>integer value 2</a:t>
            </a:r>
            <a:r>
              <a:rPr lang="en-US" sz="2200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570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8293</TotalTime>
  <Words>3312</Words>
  <Application>Microsoft Office PowerPoint</Application>
  <PresentationFormat>On-screen Show (4:3)</PresentationFormat>
  <Paragraphs>752</Paragraphs>
  <Slides>48</Slides>
  <Notes>25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Equity</vt:lpstr>
      <vt:lpstr>Lexical Analysis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Code to advance forward pointer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TDs</vt:lpstr>
      <vt:lpstr>Example :  All RELOPs</vt:lpstr>
      <vt:lpstr>Example TDs : id and delim</vt:lpstr>
      <vt:lpstr>Example TDs : Unsigned #s</vt:lpstr>
      <vt:lpstr>QUESTION :</vt:lpstr>
      <vt:lpstr>Answer</vt:lpstr>
      <vt:lpstr>Capturing Multiple Tokens</vt:lpstr>
      <vt:lpstr>Capturing Multiple Tokens</vt:lpstr>
      <vt:lpstr>Finite State Automata (FSAs)</vt:lpstr>
      <vt:lpstr>Nondeterministic Finite Automata</vt:lpstr>
      <vt:lpstr>Example – NFA  : (a|b)*abb</vt:lpstr>
      <vt:lpstr>How Does An NFA Work ?</vt:lpstr>
      <vt:lpstr>Handling Undefined Transitions</vt:lpstr>
      <vt:lpstr>Other Concepts</vt:lpstr>
      <vt:lpstr>Deterministic Finite Automata </vt:lpstr>
      <vt:lpstr>Example – DFA : (a|b)*abb</vt:lpstr>
      <vt:lpstr>Relation between RE, NFA and DFA</vt:lpstr>
      <vt:lpstr>NFA vs DFA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iffat</cp:lastModifiedBy>
  <cp:revision>136</cp:revision>
  <dcterms:created xsi:type="dcterms:W3CDTF">2006-08-16T00:00:00Z</dcterms:created>
  <dcterms:modified xsi:type="dcterms:W3CDTF">2018-01-18T17:33:54Z</dcterms:modified>
</cp:coreProperties>
</file>