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7"/>
  </p:notesMasterIdLst>
  <p:sldIdLst>
    <p:sldId id="257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294" r:id="rId36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4545" autoAdjust="0"/>
    <p:restoredTop sz="99424" autoAdjust="0"/>
  </p:normalViewPr>
  <p:slideViewPr>
    <p:cSldViewPr>
      <p:cViewPr varScale="1">
        <p:scale>
          <a:sx n="72" d="100"/>
          <a:sy n="72" d="100"/>
        </p:scale>
        <p:origin x="-4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81D9-221F-47F4-A457-ECED2D1DA920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6611-BC00-4C85-9458-82598B138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0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961E6-2A23-4D6B-B029-C028FC741E50}" type="slidenum">
              <a:rPr lang="en-US"/>
              <a:pPr/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452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5E546-9022-41E9-89B4-99D1C1150E0C}" type="slidenum">
              <a:rPr lang="en-US"/>
              <a:pPr/>
              <a:t>23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13757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50265-99ED-430E-81CC-9565B77F91E3}" type="slidenum">
              <a:rPr lang="en-US"/>
              <a:pPr/>
              <a:t>24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49746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44F19A-D2DE-4785-8D6D-752F60C2122C}" type="slidenum">
              <a:rPr lang="en-US"/>
              <a:pPr/>
              <a:t>25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29596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611A7-61BB-400F-AF1D-B0D76BC2D6DF}" type="slidenum">
              <a:rPr lang="en-US"/>
              <a:pPr/>
              <a:t>26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04196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858E3-C6DF-409C-A751-C518C82B5FA2}" type="slidenum">
              <a:rPr lang="en-US"/>
              <a:pPr/>
              <a:t>27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70899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B6A34-70B2-433D-B0AF-B0635673FE45}" type="slidenum">
              <a:rPr lang="en-US"/>
              <a:pPr/>
              <a:t>28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87689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74CB0-AE50-489B-BDFF-8723BF1424E7}" type="slidenum">
              <a:rPr lang="en-US"/>
              <a:pPr/>
              <a:t>29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20683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2AD45-4BC5-404E-BEB3-CFBC150ACB2B}" type="slidenum">
              <a:rPr lang="en-US"/>
              <a:pPr/>
              <a:t>30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40302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675A8-BEE9-4B0B-838B-38C7CF311F2D}" type="slidenum">
              <a:rPr lang="en-US"/>
              <a:pPr/>
              <a:t>31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7" y="4686826"/>
            <a:ext cx="4940729" cy="44388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42484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1AF52-4633-4FCE-B652-26799A6B6737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7" y="4686826"/>
            <a:ext cx="4940729" cy="44388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7040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883EC-10CE-4CD4-9911-5777DD447BD7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47858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89F09-6F07-4967-9EF6-E5B5CEEBEA9F}" type="slidenum">
              <a:rPr lang="en-US"/>
              <a:pPr/>
              <a:t>33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7" y="4686826"/>
            <a:ext cx="4940729" cy="44388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33071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D6F098-9909-43CB-874E-32F0A6B38BDF}" type="slidenum">
              <a:rPr lang="en-US"/>
              <a:pPr/>
              <a:t>34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7" y="4686826"/>
            <a:ext cx="4940729" cy="44388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9522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63EBC-8B4D-4227-953A-5263E7EEBEF8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9089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F9F0D-8CC1-484E-9BB9-59741658D25C}" type="slidenum">
              <a:rPr lang="en-US"/>
              <a:pPr/>
              <a:t>5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236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43B70-CAC9-4347-A3A3-DF9AFF117EB6}" type="slidenum">
              <a:rPr lang="en-US"/>
              <a:pPr/>
              <a:t>6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70072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65E12-AE5A-47AB-B5DB-FD1889FC736A}" type="slidenum">
              <a:rPr lang="en-US"/>
              <a:pPr/>
              <a:t>12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4616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F719C-883F-43BA-8B28-C2E7CC7D9D7E}" type="slidenum">
              <a:rPr lang="en-US"/>
              <a:pPr/>
              <a:t>13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3894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77E2C-40DB-4EC6-A698-F221012FC21F}" type="slidenum">
              <a:rPr lang="en-US"/>
              <a:pPr/>
              <a:t>21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01211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0F259-A901-4FF0-AA94-435339B0CA60}" type="slidenum">
              <a:rPr lang="en-US"/>
              <a:pPr/>
              <a:t>22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518" y="4686827"/>
            <a:ext cx="4940729" cy="443886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0628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F5-86F6-4FF9-9E5D-6AA84D383546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E0E-FC18-4EB6-8C67-26823AD9C92E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5E6-3E99-42C7-87B4-609E8BDB4D69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94725" cy="63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066800"/>
            <a:ext cx="8458200" cy="5638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170-8F41-487F-A598-4FD9FC332D16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4A6-78A4-4BDE-A036-D9F421C92B14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7D9-C35A-4BE0-9302-10970C52F3F0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A3A-D447-4F2E-BC13-14A5568E329D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5E69-A464-4ED6-8D3C-ADDB1EE54BE6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7C0-D14F-4D3D-AEFC-B74469099725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00A0-23B7-46F4-B726-2D6F8F19EF0A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230-CE37-4C64-9F69-587D1B56D82A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A4F3D9-B2E6-4A49-B64C-90630D808B98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620000" cy="1066800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CSE 420</a:t>
            </a:r>
          </a:p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03</a:t>
            </a:r>
          </a:p>
          <a:p>
            <a:pPr algn="r"/>
            <a:endParaRPr lang="en-US" sz="1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Google Class Code:  </a:t>
            </a:r>
            <a:r>
              <a:rPr lang="en-US" sz="36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ppor39</a:t>
            </a:r>
            <a:endParaRPr lang="en-US" sz="36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696200" cy="1676400"/>
          </a:xfrm>
        </p:spPr>
        <p:txBody>
          <a:bodyPr>
            <a:normAutofit/>
          </a:bodyPr>
          <a:lstStyle/>
          <a:p>
            <a:r>
              <a:rPr lang="en-U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36801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0772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 dirty="0" smtClean="0"/>
              <a:t>Detailed Example – Construction(2)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295400"/>
            <a:ext cx="2743200" cy="2057400"/>
            <a:chOff x="816" y="816"/>
            <a:chExt cx="1728" cy="1296"/>
          </a:xfrm>
        </p:grpSpPr>
        <p:sp>
          <p:nvSpPr>
            <p:cNvPr id="17502" name="Text Box 4"/>
            <p:cNvSpPr txBox="1">
              <a:spLocks noChangeArrowheads="1"/>
            </p:cNvSpPr>
            <p:nvPr/>
          </p:nvSpPr>
          <p:spPr bwMode="auto">
            <a:xfrm>
              <a:off x="816" y="129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11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03" name="Oval 5"/>
            <p:cNvSpPr>
              <a:spLocks noChangeArrowheads="1"/>
            </p:cNvSpPr>
            <p:nvPr/>
          </p:nvSpPr>
          <p:spPr bwMode="auto">
            <a:xfrm>
              <a:off x="1680" y="13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256" y="1344"/>
              <a:ext cx="288" cy="288"/>
              <a:chOff x="3408" y="1392"/>
              <a:chExt cx="288" cy="288"/>
            </a:xfrm>
          </p:grpSpPr>
          <p:sp>
            <p:nvSpPr>
              <p:cNvPr id="17524" name="Oval 7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5" name="Oval 8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05" name="Line 9"/>
            <p:cNvSpPr>
              <a:spLocks noChangeShapeType="1"/>
            </p:cNvSpPr>
            <p:nvPr/>
          </p:nvSpPr>
          <p:spPr bwMode="auto">
            <a:xfrm>
              <a:off x="1968" y="14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Line 10"/>
            <p:cNvSpPr>
              <a:spLocks noChangeShapeType="1"/>
            </p:cNvSpPr>
            <p:nvPr/>
          </p:nvSpPr>
          <p:spPr bwMode="auto">
            <a:xfrm>
              <a:off x="1392" y="14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Text Box 11"/>
            <p:cNvSpPr txBox="1">
              <a:spLocks noChangeArrowheads="1"/>
            </p:cNvSpPr>
            <p:nvPr/>
          </p:nvSpPr>
          <p:spPr bwMode="auto">
            <a:xfrm>
              <a:off x="1968" y="129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508" name="Text Box 12"/>
            <p:cNvSpPr txBox="1">
              <a:spLocks noChangeArrowheads="1"/>
            </p:cNvSpPr>
            <p:nvPr/>
          </p:nvSpPr>
          <p:spPr bwMode="auto">
            <a:xfrm>
              <a:off x="816" y="81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09" name="Oval 13"/>
            <p:cNvSpPr>
              <a:spLocks noChangeArrowheads="1"/>
            </p:cNvSpPr>
            <p:nvPr/>
          </p:nvSpPr>
          <p:spPr bwMode="auto">
            <a:xfrm>
              <a:off x="1680" y="86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256" y="864"/>
              <a:ext cx="288" cy="288"/>
              <a:chOff x="3408" y="1392"/>
              <a:chExt cx="288" cy="288"/>
            </a:xfrm>
          </p:grpSpPr>
          <p:sp>
            <p:nvSpPr>
              <p:cNvPr id="17522" name="Oval 15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3" name="Oval 16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11" name="Line 17"/>
            <p:cNvSpPr>
              <a:spLocks noChangeShapeType="1"/>
            </p:cNvSpPr>
            <p:nvPr/>
          </p:nvSpPr>
          <p:spPr bwMode="auto">
            <a:xfrm>
              <a:off x="1968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Line 18"/>
            <p:cNvSpPr>
              <a:spLocks noChangeShapeType="1"/>
            </p:cNvSpPr>
            <p:nvPr/>
          </p:nvSpPr>
          <p:spPr bwMode="auto">
            <a:xfrm>
              <a:off x="1392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Text Box 19"/>
            <p:cNvSpPr txBox="1">
              <a:spLocks noChangeArrowheads="1"/>
            </p:cNvSpPr>
            <p:nvPr/>
          </p:nvSpPr>
          <p:spPr bwMode="auto">
            <a:xfrm>
              <a:off x="1968" y="8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514" name="Text Box 20"/>
            <p:cNvSpPr txBox="1">
              <a:spLocks noChangeArrowheads="1"/>
            </p:cNvSpPr>
            <p:nvPr/>
          </p:nvSpPr>
          <p:spPr bwMode="auto">
            <a:xfrm>
              <a:off x="816" y="1776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lang="en-US" sz="2000" b="1" baseline="-2500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7515" name="Oval 21"/>
            <p:cNvSpPr>
              <a:spLocks noChangeArrowheads="1"/>
            </p:cNvSpPr>
            <p:nvPr/>
          </p:nvSpPr>
          <p:spPr bwMode="auto">
            <a:xfrm>
              <a:off x="1680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256" y="1824"/>
              <a:ext cx="288" cy="288"/>
              <a:chOff x="3408" y="1392"/>
              <a:chExt cx="288" cy="288"/>
            </a:xfrm>
          </p:grpSpPr>
          <p:sp>
            <p:nvSpPr>
              <p:cNvPr id="17520" name="Oval 2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21" name="Oval 24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517" name="Line 25"/>
            <p:cNvSpPr>
              <a:spLocks noChangeShapeType="1"/>
            </p:cNvSpPr>
            <p:nvPr/>
          </p:nvSpPr>
          <p:spPr bwMode="auto">
            <a:xfrm>
              <a:off x="1968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8" name="Line 26"/>
            <p:cNvSpPr>
              <a:spLocks noChangeShapeType="1"/>
            </p:cNvSpPr>
            <p:nvPr/>
          </p:nvSpPr>
          <p:spPr bwMode="auto">
            <a:xfrm>
              <a:off x="1392" y="19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9" name="Text Box 27"/>
            <p:cNvSpPr txBox="1">
              <a:spLocks noChangeArrowheads="1"/>
            </p:cNvSpPr>
            <p:nvPr/>
          </p:nvSpPr>
          <p:spPr bwMode="auto">
            <a:xfrm>
              <a:off x="1968" y="177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524000" y="2514600"/>
            <a:ext cx="7391400" cy="2043113"/>
            <a:chOff x="768" y="2256"/>
            <a:chExt cx="4656" cy="1287"/>
          </a:xfrm>
        </p:grpSpPr>
        <p:sp>
          <p:nvSpPr>
            <p:cNvPr id="17472" name="Oval 29"/>
            <p:cNvSpPr>
              <a:spLocks noChangeArrowheads="1"/>
            </p:cNvSpPr>
            <p:nvPr/>
          </p:nvSpPr>
          <p:spPr bwMode="auto">
            <a:xfrm>
              <a:off x="2784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3" name="Oval 30"/>
            <p:cNvSpPr>
              <a:spLocks noChangeArrowheads="1"/>
            </p:cNvSpPr>
            <p:nvPr/>
          </p:nvSpPr>
          <p:spPr bwMode="auto">
            <a:xfrm>
              <a:off x="3312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4" name="Oval 31"/>
            <p:cNvSpPr>
              <a:spLocks noChangeArrowheads="1"/>
            </p:cNvSpPr>
            <p:nvPr/>
          </p:nvSpPr>
          <p:spPr bwMode="auto">
            <a:xfrm>
              <a:off x="3840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5" name="Oval 32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76" name="Line 33"/>
            <p:cNvSpPr>
              <a:spLocks noChangeShapeType="1"/>
            </p:cNvSpPr>
            <p:nvPr/>
          </p:nvSpPr>
          <p:spPr bwMode="auto">
            <a:xfrm>
              <a:off x="2400" y="30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Line 34"/>
            <p:cNvSpPr>
              <a:spLocks noChangeShapeType="1"/>
            </p:cNvSpPr>
            <p:nvPr/>
          </p:nvSpPr>
          <p:spPr bwMode="auto">
            <a:xfrm>
              <a:off x="3072" y="30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Line 35"/>
            <p:cNvSpPr>
              <a:spLocks noChangeShapeType="1"/>
            </p:cNvSpPr>
            <p:nvPr/>
          </p:nvSpPr>
          <p:spPr bwMode="auto">
            <a:xfrm>
              <a:off x="3600" y="30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Line 36"/>
            <p:cNvSpPr>
              <a:spLocks noChangeShapeType="1"/>
            </p:cNvSpPr>
            <p:nvPr/>
          </p:nvSpPr>
          <p:spPr bwMode="auto">
            <a:xfrm>
              <a:off x="4128" y="307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80" name="AutoShape 37"/>
            <p:cNvCxnSpPr>
              <a:cxnSpLocks noChangeShapeType="1"/>
              <a:stCxn id="17472" idx="4"/>
              <a:endCxn id="17475" idx="4"/>
            </p:cNvCxnSpPr>
            <p:nvPr/>
          </p:nvCxnSpPr>
          <p:spPr bwMode="auto">
            <a:xfrm rot="16200000" flipH="1">
              <a:off x="3743" y="240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7481" name="AutoShape 38"/>
            <p:cNvCxnSpPr>
              <a:cxnSpLocks noChangeShapeType="1"/>
              <a:stCxn id="17474" idx="0"/>
              <a:endCxn id="17473" idx="0"/>
            </p:cNvCxnSpPr>
            <p:nvPr/>
          </p:nvCxnSpPr>
          <p:spPr bwMode="auto">
            <a:xfrm rot="-5400000" flipH="1" flipV="1">
              <a:off x="3719" y="266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482" name="Text Box 39"/>
            <p:cNvSpPr txBox="1">
              <a:spLocks noChangeArrowheads="1"/>
            </p:cNvSpPr>
            <p:nvPr/>
          </p:nvSpPr>
          <p:spPr bwMode="auto">
            <a:xfrm>
              <a:off x="3552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83" name="Text Box 40"/>
            <p:cNvSpPr txBox="1">
              <a:spLocks noChangeArrowheads="1"/>
            </p:cNvSpPr>
            <p:nvPr/>
          </p:nvSpPr>
          <p:spPr bwMode="auto">
            <a:xfrm>
              <a:off x="4080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4" name="Text Box 41"/>
            <p:cNvSpPr txBox="1">
              <a:spLocks noChangeArrowheads="1"/>
            </p:cNvSpPr>
            <p:nvPr/>
          </p:nvSpPr>
          <p:spPr bwMode="auto">
            <a:xfrm>
              <a:off x="3504" y="331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5" name="Text Box 42"/>
            <p:cNvSpPr txBox="1">
              <a:spLocks noChangeArrowheads="1"/>
            </p:cNvSpPr>
            <p:nvPr/>
          </p:nvSpPr>
          <p:spPr bwMode="auto">
            <a:xfrm>
              <a:off x="3552" y="259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6" name="Text Box 43"/>
            <p:cNvSpPr txBox="1">
              <a:spLocks noChangeArrowheads="1"/>
            </p:cNvSpPr>
            <p:nvPr/>
          </p:nvSpPr>
          <p:spPr bwMode="auto">
            <a:xfrm>
              <a:off x="3024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7" name="Text Box 44"/>
            <p:cNvSpPr txBox="1">
              <a:spLocks noChangeArrowheads="1"/>
            </p:cNvSpPr>
            <p:nvPr/>
          </p:nvSpPr>
          <p:spPr bwMode="auto">
            <a:xfrm>
              <a:off x="768" y="2928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9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: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7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|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8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88" name="Oval 45"/>
            <p:cNvSpPr>
              <a:spLocks noChangeArrowheads="1"/>
            </p:cNvSpPr>
            <p:nvPr/>
          </p:nvSpPr>
          <p:spPr bwMode="auto">
            <a:xfrm>
              <a:off x="2112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89" name="Oval 46"/>
            <p:cNvSpPr>
              <a:spLocks noChangeArrowheads="1"/>
            </p:cNvSpPr>
            <p:nvPr/>
          </p:nvSpPr>
          <p:spPr bwMode="auto">
            <a:xfrm>
              <a:off x="2784" y="23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90" name="Oval 47"/>
            <p:cNvSpPr>
              <a:spLocks noChangeArrowheads="1"/>
            </p:cNvSpPr>
            <p:nvPr/>
          </p:nvSpPr>
          <p:spPr bwMode="auto">
            <a:xfrm>
              <a:off x="4032" y="23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5136" y="2928"/>
              <a:ext cx="288" cy="288"/>
              <a:chOff x="5184" y="3792"/>
              <a:chExt cx="288" cy="288"/>
            </a:xfrm>
          </p:grpSpPr>
          <p:sp>
            <p:nvSpPr>
              <p:cNvPr id="17500" name="Oval 49"/>
              <p:cNvSpPr>
                <a:spLocks noChangeArrowheads="1"/>
              </p:cNvSpPr>
              <p:nvPr/>
            </p:nvSpPr>
            <p:spPr bwMode="auto">
              <a:xfrm>
                <a:off x="5232" y="38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501" name="Oval 50"/>
              <p:cNvSpPr>
                <a:spLocks noChangeArrowheads="1"/>
              </p:cNvSpPr>
              <p:nvPr/>
            </p:nvSpPr>
            <p:spPr bwMode="auto">
              <a:xfrm>
                <a:off x="5184" y="37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492" name="Line 51"/>
            <p:cNvSpPr>
              <a:spLocks noChangeShapeType="1"/>
            </p:cNvSpPr>
            <p:nvPr/>
          </p:nvSpPr>
          <p:spPr bwMode="auto">
            <a:xfrm>
              <a:off x="1728" y="30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3" name="Line 52"/>
            <p:cNvSpPr>
              <a:spLocks noChangeShapeType="1"/>
            </p:cNvSpPr>
            <p:nvPr/>
          </p:nvSpPr>
          <p:spPr bwMode="auto">
            <a:xfrm>
              <a:off x="4704" y="30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Line 53"/>
            <p:cNvSpPr>
              <a:spLocks noChangeShapeType="1"/>
            </p:cNvSpPr>
            <p:nvPr/>
          </p:nvSpPr>
          <p:spPr bwMode="auto">
            <a:xfrm>
              <a:off x="4320" y="2448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5" name="Line 54"/>
            <p:cNvSpPr>
              <a:spLocks noChangeShapeType="1"/>
            </p:cNvSpPr>
            <p:nvPr/>
          </p:nvSpPr>
          <p:spPr bwMode="auto">
            <a:xfrm>
              <a:off x="3072" y="244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Line 55"/>
            <p:cNvSpPr>
              <a:spLocks noChangeShapeType="1"/>
            </p:cNvSpPr>
            <p:nvPr/>
          </p:nvSpPr>
          <p:spPr bwMode="auto">
            <a:xfrm flipV="1">
              <a:off x="2352" y="254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Text Box 56"/>
            <p:cNvSpPr txBox="1">
              <a:spLocks noChangeArrowheads="1"/>
            </p:cNvSpPr>
            <p:nvPr/>
          </p:nvSpPr>
          <p:spPr bwMode="auto">
            <a:xfrm>
              <a:off x="4560" y="249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98" name="Text Box 57"/>
            <p:cNvSpPr txBox="1">
              <a:spLocks noChangeArrowheads="1"/>
            </p:cNvSpPr>
            <p:nvPr/>
          </p:nvSpPr>
          <p:spPr bwMode="auto">
            <a:xfrm>
              <a:off x="2352" y="264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7499" name="Text Box 58"/>
            <p:cNvSpPr txBox="1">
              <a:spLocks noChangeArrowheads="1"/>
            </p:cNvSpPr>
            <p:nvPr/>
          </p:nvSpPr>
          <p:spPr bwMode="auto">
            <a:xfrm>
              <a:off x="3360" y="225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7413" name="Text Box 59"/>
          <p:cNvSpPr txBox="1">
            <a:spLocks noChangeArrowheads="1"/>
          </p:cNvSpPr>
          <p:nvPr/>
        </p:nvSpPr>
        <p:spPr bwMode="auto">
          <a:xfrm>
            <a:off x="1219200" y="4419600"/>
            <a:ext cx="1295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  <a:latin typeface="Times New Roman" pitchFamily="18" charset="0"/>
              </a:rPr>
              <a:t>r</a:t>
            </a:r>
            <a:r>
              <a:rPr lang="en-US" b="1" baseline="-25000">
                <a:solidFill>
                  <a:srgbClr val="A50021"/>
                </a:solidFill>
                <a:latin typeface="Times New Roman" pitchFamily="18" charset="0"/>
              </a:rPr>
              <a:t>10</a:t>
            </a:r>
            <a:r>
              <a:rPr lang="en-US" b="1">
                <a:solidFill>
                  <a:srgbClr val="A50021"/>
                </a:solidFill>
                <a:latin typeface="Times New Roman" pitchFamily="18" charset="0"/>
              </a:rPr>
              <a:t> : r</a:t>
            </a:r>
            <a:r>
              <a:rPr lang="en-US" b="1" baseline="-25000">
                <a:solidFill>
                  <a:srgbClr val="A50021"/>
                </a:solidFill>
                <a:latin typeface="Times New Roman" pitchFamily="18" charset="0"/>
              </a:rPr>
              <a:t>9</a:t>
            </a:r>
            <a:endParaRPr lang="en-US" b="1">
              <a:solidFill>
                <a:srgbClr val="A50021"/>
              </a:solidFill>
              <a:latin typeface="Times New Roman" pitchFamily="18" charset="0"/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495800" y="1066800"/>
            <a:ext cx="4191000" cy="1509713"/>
            <a:chOff x="2928" y="960"/>
            <a:chExt cx="2640" cy="951"/>
          </a:xfrm>
        </p:grpSpPr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3264" y="1296"/>
              <a:ext cx="2304" cy="289"/>
              <a:chOff x="3024" y="3072"/>
              <a:chExt cx="2304" cy="289"/>
            </a:xfrm>
          </p:grpSpPr>
          <p:sp>
            <p:nvSpPr>
              <p:cNvPr id="17461" name="Oval 62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2" name="Oval 63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3" name="Oval 64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4" name="Oval 65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5" name="Oval 66"/>
              <p:cNvSpPr>
                <a:spLocks noChangeArrowheads="1"/>
              </p:cNvSpPr>
              <p:nvPr/>
            </p:nvSpPr>
            <p:spPr bwMode="auto">
              <a:xfrm>
                <a:off x="5040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66" name="Line 67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7" name="Line 68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69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9" name="Line 70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7470" name="AutoShape 71"/>
              <p:cNvCxnSpPr>
                <a:cxnSpLocks noChangeShapeType="1"/>
                <a:stCxn id="17461" idx="4"/>
                <a:endCxn id="17465" idx="4"/>
              </p:cNvCxnSpPr>
              <p:nvPr/>
            </p:nvCxnSpPr>
            <p:spPr bwMode="auto">
              <a:xfrm rot="16200000" flipH="1">
                <a:off x="4367" y="2545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7471" name="AutoShape 72"/>
              <p:cNvCxnSpPr>
                <a:cxnSpLocks noChangeShapeType="1"/>
                <a:stCxn id="17464" idx="0"/>
                <a:endCxn id="17463" idx="0"/>
              </p:cNvCxnSpPr>
              <p:nvPr/>
            </p:nvCxnSpPr>
            <p:spPr bwMode="auto">
              <a:xfrm rot="-5400000" flipH="1" flipV="1">
                <a:off x="4343" y="2809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</p:grpSp>
        <p:sp>
          <p:nvSpPr>
            <p:cNvPr id="17455" name="Text Box 73"/>
            <p:cNvSpPr txBox="1">
              <a:spLocks noChangeArrowheads="1"/>
            </p:cNvSpPr>
            <p:nvPr/>
          </p:nvSpPr>
          <p:spPr bwMode="auto">
            <a:xfrm>
              <a:off x="4416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56" name="Text Box 74"/>
            <p:cNvSpPr txBox="1">
              <a:spLocks noChangeArrowheads="1"/>
            </p:cNvSpPr>
            <p:nvPr/>
          </p:nvSpPr>
          <p:spPr bwMode="auto">
            <a:xfrm>
              <a:off x="4944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7" name="Text Box 75"/>
            <p:cNvSpPr txBox="1">
              <a:spLocks noChangeArrowheads="1"/>
            </p:cNvSpPr>
            <p:nvPr/>
          </p:nvSpPr>
          <p:spPr bwMode="auto">
            <a:xfrm>
              <a:off x="4368" y="16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8" name="Text Box 76"/>
            <p:cNvSpPr txBox="1">
              <a:spLocks noChangeArrowheads="1"/>
            </p:cNvSpPr>
            <p:nvPr/>
          </p:nvSpPr>
          <p:spPr bwMode="auto">
            <a:xfrm>
              <a:off x="4416" y="9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59" name="Text Box 77"/>
            <p:cNvSpPr txBox="1">
              <a:spLocks noChangeArrowheads="1"/>
            </p:cNvSpPr>
            <p:nvPr/>
          </p:nvSpPr>
          <p:spPr bwMode="auto">
            <a:xfrm>
              <a:off x="3888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7460" name="Text Box 78"/>
            <p:cNvSpPr txBox="1">
              <a:spLocks noChangeArrowheads="1"/>
            </p:cNvSpPr>
            <p:nvPr/>
          </p:nvSpPr>
          <p:spPr bwMode="auto">
            <a:xfrm>
              <a:off x="2928" y="129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rgbClr val="663300"/>
                  </a:solidFill>
                  <a:latin typeface="Times New Roman" pitchFamily="18" charset="0"/>
                </a:rPr>
                <a:t>8</a:t>
              </a: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1066800" y="4572000"/>
            <a:ext cx="7848600" cy="2043113"/>
            <a:chOff x="672" y="2880"/>
            <a:chExt cx="4944" cy="1287"/>
          </a:xfrm>
        </p:grpSpPr>
        <p:sp>
          <p:nvSpPr>
            <p:cNvPr id="17421" name="Oval 80"/>
            <p:cNvSpPr>
              <a:spLocks noChangeArrowheads="1"/>
            </p:cNvSpPr>
            <p:nvPr/>
          </p:nvSpPr>
          <p:spPr bwMode="auto">
            <a:xfrm>
              <a:off x="2976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2" name="Oval 81"/>
            <p:cNvSpPr>
              <a:spLocks noChangeArrowheads="1"/>
            </p:cNvSpPr>
            <p:nvPr/>
          </p:nvSpPr>
          <p:spPr bwMode="auto">
            <a:xfrm>
              <a:off x="3504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3" name="Oval 82"/>
            <p:cNvSpPr>
              <a:spLocks noChangeArrowheads="1"/>
            </p:cNvSpPr>
            <p:nvPr/>
          </p:nvSpPr>
          <p:spPr bwMode="auto">
            <a:xfrm>
              <a:off x="4032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4" name="Oval 83"/>
            <p:cNvSpPr>
              <a:spLocks noChangeArrowheads="1"/>
            </p:cNvSpPr>
            <p:nvPr/>
          </p:nvSpPr>
          <p:spPr bwMode="auto">
            <a:xfrm>
              <a:off x="4608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25" name="Line 84"/>
            <p:cNvSpPr>
              <a:spLocks noChangeShapeType="1"/>
            </p:cNvSpPr>
            <p:nvPr/>
          </p:nvSpPr>
          <p:spPr bwMode="auto">
            <a:xfrm>
              <a:off x="2592" y="369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85"/>
            <p:cNvSpPr>
              <a:spLocks noChangeShapeType="1"/>
            </p:cNvSpPr>
            <p:nvPr/>
          </p:nvSpPr>
          <p:spPr bwMode="auto">
            <a:xfrm>
              <a:off x="3264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86"/>
            <p:cNvSpPr>
              <a:spLocks noChangeShapeType="1"/>
            </p:cNvSpPr>
            <p:nvPr/>
          </p:nvSpPr>
          <p:spPr bwMode="auto">
            <a:xfrm>
              <a:off x="3792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87"/>
            <p:cNvSpPr>
              <a:spLocks noChangeShapeType="1"/>
            </p:cNvSpPr>
            <p:nvPr/>
          </p:nvSpPr>
          <p:spPr bwMode="auto">
            <a:xfrm>
              <a:off x="4320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429" name="AutoShape 88"/>
            <p:cNvCxnSpPr>
              <a:cxnSpLocks noChangeShapeType="1"/>
              <a:stCxn id="17421" idx="4"/>
              <a:endCxn id="17424" idx="4"/>
            </p:cNvCxnSpPr>
            <p:nvPr/>
          </p:nvCxnSpPr>
          <p:spPr bwMode="auto">
            <a:xfrm rot="16200000" flipH="1">
              <a:off x="3935" y="3025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7430" name="AutoShape 89"/>
            <p:cNvCxnSpPr>
              <a:cxnSpLocks noChangeShapeType="1"/>
              <a:stCxn id="17423" idx="0"/>
              <a:endCxn id="17422" idx="0"/>
            </p:cNvCxnSpPr>
            <p:nvPr/>
          </p:nvCxnSpPr>
          <p:spPr bwMode="auto">
            <a:xfrm rot="-5400000" flipH="1" flipV="1">
              <a:off x="3911" y="3289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431" name="Text Box 90"/>
            <p:cNvSpPr txBox="1">
              <a:spLocks noChangeArrowheads="1"/>
            </p:cNvSpPr>
            <p:nvPr/>
          </p:nvSpPr>
          <p:spPr bwMode="auto">
            <a:xfrm>
              <a:off x="3744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32" name="Text Box 91"/>
            <p:cNvSpPr txBox="1">
              <a:spLocks noChangeArrowheads="1"/>
            </p:cNvSpPr>
            <p:nvPr/>
          </p:nvSpPr>
          <p:spPr bwMode="auto">
            <a:xfrm>
              <a:off x="4272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3" name="Text Box 92"/>
            <p:cNvSpPr txBox="1">
              <a:spLocks noChangeArrowheads="1"/>
            </p:cNvSpPr>
            <p:nvPr/>
          </p:nvSpPr>
          <p:spPr bwMode="auto">
            <a:xfrm>
              <a:off x="3696" y="393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4" name="Text Box 93"/>
            <p:cNvSpPr txBox="1">
              <a:spLocks noChangeArrowheads="1"/>
            </p:cNvSpPr>
            <p:nvPr/>
          </p:nvSpPr>
          <p:spPr bwMode="auto">
            <a:xfrm>
              <a:off x="3744" y="321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5" name="Text Box 94"/>
            <p:cNvSpPr txBox="1">
              <a:spLocks noChangeArrowheads="1"/>
            </p:cNvSpPr>
            <p:nvPr/>
          </p:nvSpPr>
          <p:spPr bwMode="auto">
            <a:xfrm>
              <a:off x="3216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6" name="Text Box 95"/>
            <p:cNvSpPr txBox="1">
              <a:spLocks noChangeArrowheads="1"/>
            </p:cNvSpPr>
            <p:nvPr/>
          </p:nvSpPr>
          <p:spPr bwMode="auto">
            <a:xfrm>
              <a:off x="672" y="3552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r</a:t>
              </a:r>
              <a:r>
                <a:rPr lang="en-US" b="1" baseline="-25000">
                  <a:latin typeface="Times New Roman" pitchFamily="18" charset="0"/>
                </a:rPr>
                <a:t>12</a:t>
              </a:r>
              <a:r>
                <a:rPr lang="en-US" b="1">
                  <a:latin typeface="Times New Roman" pitchFamily="18" charset="0"/>
                </a:rPr>
                <a:t> : r</a:t>
              </a:r>
              <a:r>
                <a:rPr lang="en-US" b="1" baseline="-25000">
                  <a:latin typeface="Times New Roman" pitchFamily="18" charset="0"/>
                </a:rPr>
                <a:t>11</a:t>
              </a:r>
              <a:r>
                <a:rPr lang="en-US" b="1">
                  <a:latin typeface="Times New Roman" pitchFamily="18" charset="0"/>
                </a:rPr>
                <a:t>  r</a:t>
              </a:r>
              <a:r>
                <a:rPr lang="en-US" b="1" baseline="-25000">
                  <a:latin typeface="Times New Roman" pitchFamily="18" charset="0"/>
                </a:rPr>
                <a:t>10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37" name="Oval 96"/>
            <p:cNvSpPr>
              <a:spLocks noChangeArrowheads="1"/>
            </p:cNvSpPr>
            <p:nvPr/>
          </p:nvSpPr>
          <p:spPr bwMode="auto">
            <a:xfrm>
              <a:off x="2304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38" name="Oval 97"/>
            <p:cNvSpPr>
              <a:spLocks noChangeArrowheads="1"/>
            </p:cNvSpPr>
            <p:nvPr/>
          </p:nvSpPr>
          <p:spPr bwMode="auto">
            <a:xfrm>
              <a:off x="2976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39" name="Oval 98"/>
            <p:cNvSpPr>
              <a:spLocks noChangeArrowheads="1"/>
            </p:cNvSpPr>
            <p:nvPr/>
          </p:nvSpPr>
          <p:spPr bwMode="auto">
            <a:xfrm>
              <a:off x="4224" y="292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11" name="Group 99"/>
            <p:cNvGrpSpPr>
              <a:grpSpLocks/>
            </p:cNvGrpSpPr>
            <p:nvPr/>
          </p:nvGrpSpPr>
          <p:grpSpPr bwMode="auto">
            <a:xfrm>
              <a:off x="5328" y="3552"/>
              <a:ext cx="288" cy="288"/>
              <a:chOff x="5184" y="3792"/>
              <a:chExt cx="288" cy="288"/>
            </a:xfrm>
          </p:grpSpPr>
          <p:sp>
            <p:nvSpPr>
              <p:cNvPr id="17452" name="Oval 100"/>
              <p:cNvSpPr>
                <a:spLocks noChangeArrowheads="1"/>
              </p:cNvSpPr>
              <p:nvPr/>
            </p:nvSpPr>
            <p:spPr bwMode="auto">
              <a:xfrm>
                <a:off x="5232" y="384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7453" name="Oval 101"/>
              <p:cNvSpPr>
                <a:spLocks noChangeArrowheads="1"/>
              </p:cNvSpPr>
              <p:nvPr/>
            </p:nvSpPr>
            <p:spPr bwMode="auto">
              <a:xfrm>
                <a:off x="5184" y="37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7441" name="Line 102"/>
            <p:cNvSpPr>
              <a:spLocks noChangeShapeType="1"/>
            </p:cNvSpPr>
            <p:nvPr/>
          </p:nvSpPr>
          <p:spPr bwMode="auto">
            <a:xfrm>
              <a:off x="2016" y="36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103"/>
            <p:cNvSpPr>
              <a:spLocks noChangeShapeType="1"/>
            </p:cNvSpPr>
            <p:nvPr/>
          </p:nvSpPr>
          <p:spPr bwMode="auto">
            <a:xfrm>
              <a:off x="4896" y="3696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104"/>
            <p:cNvSpPr>
              <a:spLocks noChangeShapeType="1"/>
            </p:cNvSpPr>
            <p:nvPr/>
          </p:nvSpPr>
          <p:spPr bwMode="auto">
            <a:xfrm>
              <a:off x="4512" y="3072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05"/>
            <p:cNvSpPr>
              <a:spLocks noChangeShapeType="1"/>
            </p:cNvSpPr>
            <p:nvPr/>
          </p:nvSpPr>
          <p:spPr bwMode="auto">
            <a:xfrm>
              <a:off x="3264" y="3072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106"/>
            <p:cNvSpPr>
              <a:spLocks noChangeShapeType="1"/>
            </p:cNvSpPr>
            <p:nvPr/>
          </p:nvSpPr>
          <p:spPr bwMode="auto">
            <a:xfrm flipV="1">
              <a:off x="2544" y="3168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Text Box 107"/>
            <p:cNvSpPr txBox="1">
              <a:spLocks noChangeArrowheads="1"/>
            </p:cNvSpPr>
            <p:nvPr/>
          </p:nvSpPr>
          <p:spPr bwMode="auto">
            <a:xfrm>
              <a:off x="4752" y="31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47" name="Text Box 108"/>
            <p:cNvSpPr txBox="1">
              <a:spLocks noChangeArrowheads="1"/>
            </p:cNvSpPr>
            <p:nvPr/>
          </p:nvSpPr>
          <p:spPr bwMode="auto">
            <a:xfrm>
              <a:off x="2544" y="326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48" name="Text Box 109"/>
            <p:cNvSpPr txBox="1">
              <a:spLocks noChangeArrowheads="1"/>
            </p:cNvSpPr>
            <p:nvPr/>
          </p:nvSpPr>
          <p:spPr bwMode="auto">
            <a:xfrm>
              <a:off x="3552" y="28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49" name="Oval 110"/>
            <p:cNvSpPr>
              <a:spLocks noChangeArrowheads="1"/>
            </p:cNvSpPr>
            <p:nvPr/>
          </p:nvSpPr>
          <p:spPr bwMode="auto">
            <a:xfrm>
              <a:off x="1728" y="35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450" name="Line 111"/>
            <p:cNvSpPr>
              <a:spLocks noChangeShapeType="1"/>
            </p:cNvSpPr>
            <p:nvPr/>
          </p:nvSpPr>
          <p:spPr bwMode="auto">
            <a:xfrm>
              <a:off x="1488" y="36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Text Box 112"/>
            <p:cNvSpPr txBox="1">
              <a:spLocks noChangeArrowheads="1"/>
            </p:cNvSpPr>
            <p:nvPr/>
          </p:nvSpPr>
          <p:spPr bwMode="auto">
            <a:xfrm>
              <a:off x="2016" y="350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7416" name="Text Box 113"/>
          <p:cNvSpPr txBox="1">
            <a:spLocks noChangeArrowheads="1"/>
          </p:cNvSpPr>
          <p:nvPr/>
        </p:nvSpPr>
        <p:spPr bwMode="auto">
          <a:xfrm>
            <a:off x="4114800" y="3810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7" name="Text Box 114"/>
          <p:cNvSpPr txBox="1">
            <a:spLocks noChangeArrowheads="1"/>
          </p:cNvSpPr>
          <p:nvPr/>
        </p:nvSpPr>
        <p:spPr bwMode="auto">
          <a:xfrm>
            <a:off x="7772400" y="3810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8" name="Text Box 115"/>
          <p:cNvSpPr txBox="1">
            <a:spLocks noChangeArrowheads="1"/>
          </p:cNvSpPr>
          <p:nvPr/>
        </p:nvSpPr>
        <p:spPr bwMode="auto">
          <a:xfrm>
            <a:off x="4114800" y="5867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19" name="Text Box 116"/>
          <p:cNvSpPr txBox="1">
            <a:spLocks noChangeArrowheads="1"/>
          </p:cNvSpPr>
          <p:nvPr/>
        </p:nvSpPr>
        <p:spPr bwMode="auto">
          <a:xfrm>
            <a:off x="7848600" y="5867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7420" name="Text Box 117"/>
          <p:cNvSpPr txBox="1">
            <a:spLocks noChangeArrowheads="1"/>
          </p:cNvSpPr>
          <p:nvPr/>
        </p:nvSpPr>
        <p:spPr bwMode="auto">
          <a:xfrm>
            <a:off x="365125" y="798513"/>
            <a:ext cx="1860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(ab*c) | (a(b|c*))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Detailed Example – Final Step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057400" y="1524000"/>
            <a:ext cx="5791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r</a:t>
            </a:r>
            <a:r>
              <a:rPr lang="en-US" sz="2400" b="1" baseline="-25000">
                <a:latin typeface="Times New Roman" pitchFamily="18" charset="0"/>
              </a:rPr>
              <a:t>13</a:t>
            </a:r>
            <a:r>
              <a:rPr lang="en-US" sz="2400" b="1">
                <a:latin typeface="Times New Roman" pitchFamily="18" charset="0"/>
              </a:rPr>
              <a:t> : r</a:t>
            </a:r>
            <a:r>
              <a:rPr lang="en-US" sz="2400" b="1" baseline="-25000">
                <a:latin typeface="Times New Roman" pitchFamily="18" charset="0"/>
              </a:rPr>
              <a:t>5</a:t>
            </a:r>
            <a:r>
              <a:rPr lang="en-US" sz="2400" b="1">
                <a:latin typeface="Times New Roman" pitchFamily="18" charset="0"/>
              </a:rPr>
              <a:t> | r</a:t>
            </a:r>
            <a:r>
              <a:rPr lang="en-US" sz="2400" b="1" baseline="-25000">
                <a:latin typeface="Times New Roman" pitchFamily="18" charset="0"/>
              </a:rPr>
              <a:t>12</a:t>
            </a:r>
            <a:endParaRPr lang="en-US" sz="2400" b="1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2362200"/>
            <a:ext cx="8153400" cy="3795713"/>
            <a:chOff x="432" y="1632"/>
            <a:chExt cx="5136" cy="2391"/>
          </a:xfrm>
        </p:grpSpPr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2496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3024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3552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4128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43" name="Line 9"/>
            <p:cNvSpPr>
              <a:spLocks noChangeShapeType="1"/>
            </p:cNvSpPr>
            <p:nvPr/>
          </p:nvSpPr>
          <p:spPr bwMode="auto">
            <a:xfrm>
              <a:off x="2112" y="21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>
              <a:off x="2784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1"/>
            <p:cNvSpPr>
              <a:spLocks noChangeShapeType="1"/>
            </p:cNvSpPr>
            <p:nvPr/>
          </p:nvSpPr>
          <p:spPr bwMode="auto">
            <a:xfrm>
              <a:off x="3312" y="21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3840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447" name="AutoShape 13"/>
            <p:cNvCxnSpPr>
              <a:cxnSpLocks noChangeShapeType="1"/>
              <a:stCxn id="18439" idx="4"/>
              <a:endCxn id="18442" idx="4"/>
            </p:cNvCxnSpPr>
            <p:nvPr/>
          </p:nvCxnSpPr>
          <p:spPr bwMode="auto">
            <a:xfrm rot="16200000" flipH="1">
              <a:off x="3455" y="144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8448" name="AutoShape 14"/>
            <p:cNvCxnSpPr>
              <a:cxnSpLocks noChangeShapeType="1"/>
              <a:stCxn id="18441" idx="0"/>
              <a:endCxn id="18440" idx="0"/>
            </p:cNvCxnSpPr>
            <p:nvPr/>
          </p:nvCxnSpPr>
          <p:spPr bwMode="auto">
            <a:xfrm rot="-5400000" flipH="1" flipV="1">
              <a:off x="3431" y="170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8449" name="Text Box 15"/>
            <p:cNvSpPr txBox="1">
              <a:spLocks noChangeArrowheads="1"/>
            </p:cNvSpPr>
            <p:nvPr/>
          </p:nvSpPr>
          <p:spPr bwMode="auto">
            <a:xfrm>
              <a:off x="3264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50" name="Text Box 16"/>
            <p:cNvSpPr txBox="1">
              <a:spLocks noChangeArrowheads="1"/>
            </p:cNvSpPr>
            <p:nvPr/>
          </p:nvSpPr>
          <p:spPr bwMode="auto">
            <a:xfrm>
              <a:off x="3792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1" name="Text Box 17"/>
            <p:cNvSpPr txBox="1">
              <a:spLocks noChangeArrowheads="1"/>
            </p:cNvSpPr>
            <p:nvPr/>
          </p:nvSpPr>
          <p:spPr bwMode="auto">
            <a:xfrm>
              <a:off x="3216" y="235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2" name="Text Box 18"/>
            <p:cNvSpPr txBox="1">
              <a:spLocks noChangeArrowheads="1"/>
            </p:cNvSpPr>
            <p:nvPr/>
          </p:nvSpPr>
          <p:spPr bwMode="auto">
            <a:xfrm>
              <a:off x="3264" y="163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2736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54" name="Oval 20"/>
            <p:cNvSpPr>
              <a:spLocks noChangeArrowheads="1"/>
            </p:cNvSpPr>
            <p:nvPr/>
          </p:nvSpPr>
          <p:spPr bwMode="auto">
            <a:xfrm>
              <a:off x="816" y="264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>
              <a:off x="4416" y="21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Text Box 22"/>
            <p:cNvSpPr txBox="1">
              <a:spLocks noChangeArrowheads="1"/>
            </p:cNvSpPr>
            <p:nvPr/>
          </p:nvSpPr>
          <p:spPr bwMode="auto">
            <a:xfrm>
              <a:off x="2112" y="19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57" name="Oval 23"/>
            <p:cNvSpPr>
              <a:spLocks noChangeArrowheads="1"/>
            </p:cNvSpPr>
            <p:nvPr/>
          </p:nvSpPr>
          <p:spPr bwMode="auto">
            <a:xfrm>
              <a:off x="1824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 flipV="1">
              <a:off x="1104" y="2112"/>
              <a:ext cx="72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4512" y="201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4464" y="192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61" name="Oval 27"/>
            <p:cNvSpPr>
              <a:spLocks noChangeArrowheads="1"/>
            </p:cNvSpPr>
            <p:nvPr/>
          </p:nvSpPr>
          <p:spPr bwMode="auto">
            <a:xfrm>
              <a:off x="5232" y="259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2" name="Oval 28"/>
            <p:cNvSpPr>
              <a:spLocks noChangeArrowheads="1"/>
            </p:cNvSpPr>
            <p:nvPr/>
          </p:nvSpPr>
          <p:spPr bwMode="auto">
            <a:xfrm>
              <a:off x="2736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3" name="Oval 29"/>
            <p:cNvSpPr>
              <a:spLocks noChangeArrowheads="1"/>
            </p:cNvSpPr>
            <p:nvPr/>
          </p:nvSpPr>
          <p:spPr bwMode="auto">
            <a:xfrm>
              <a:off x="3264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4" name="Oval 30"/>
            <p:cNvSpPr>
              <a:spLocks noChangeArrowheads="1"/>
            </p:cNvSpPr>
            <p:nvPr/>
          </p:nvSpPr>
          <p:spPr bwMode="auto">
            <a:xfrm>
              <a:off x="3792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5" name="Oval 31"/>
            <p:cNvSpPr>
              <a:spLocks noChangeArrowheads="1"/>
            </p:cNvSpPr>
            <p:nvPr/>
          </p:nvSpPr>
          <p:spPr bwMode="auto">
            <a:xfrm>
              <a:off x="436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66" name="Line 32"/>
            <p:cNvSpPr>
              <a:spLocks noChangeShapeType="1"/>
            </p:cNvSpPr>
            <p:nvPr/>
          </p:nvSpPr>
          <p:spPr bwMode="auto">
            <a:xfrm>
              <a:off x="2352" y="35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33"/>
            <p:cNvSpPr>
              <a:spLocks noChangeShapeType="1"/>
            </p:cNvSpPr>
            <p:nvPr/>
          </p:nvSpPr>
          <p:spPr bwMode="auto">
            <a:xfrm>
              <a:off x="3024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4"/>
            <p:cNvSpPr>
              <a:spLocks noChangeShapeType="1"/>
            </p:cNvSpPr>
            <p:nvPr/>
          </p:nvSpPr>
          <p:spPr bwMode="auto">
            <a:xfrm>
              <a:off x="3552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5"/>
            <p:cNvSpPr>
              <a:spLocks noChangeShapeType="1"/>
            </p:cNvSpPr>
            <p:nvPr/>
          </p:nvSpPr>
          <p:spPr bwMode="auto">
            <a:xfrm>
              <a:off x="4080" y="35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8470" name="AutoShape 36"/>
            <p:cNvCxnSpPr>
              <a:cxnSpLocks noChangeShapeType="1"/>
              <a:stCxn id="18462" idx="4"/>
              <a:endCxn id="18465" idx="4"/>
            </p:cNvCxnSpPr>
            <p:nvPr/>
          </p:nvCxnSpPr>
          <p:spPr bwMode="auto">
            <a:xfrm rot="16200000" flipH="1">
              <a:off x="3695" y="2881"/>
              <a:ext cx="1" cy="1632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8471" name="AutoShape 37"/>
            <p:cNvCxnSpPr>
              <a:cxnSpLocks noChangeShapeType="1"/>
              <a:stCxn id="18464" idx="0"/>
              <a:endCxn id="18463" idx="0"/>
            </p:cNvCxnSpPr>
            <p:nvPr/>
          </p:nvCxnSpPr>
          <p:spPr bwMode="auto">
            <a:xfrm rot="-5400000" flipH="1" flipV="1">
              <a:off x="3671" y="3145"/>
              <a:ext cx="1" cy="528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8472" name="Text Box 38"/>
            <p:cNvSpPr txBox="1">
              <a:spLocks noChangeArrowheads="1"/>
            </p:cNvSpPr>
            <p:nvPr/>
          </p:nvSpPr>
          <p:spPr bwMode="auto">
            <a:xfrm>
              <a:off x="3504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73" name="Text Box 39"/>
            <p:cNvSpPr txBox="1">
              <a:spLocks noChangeArrowheads="1"/>
            </p:cNvSpPr>
            <p:nvPr/>
          </p:nvSpPr>
          <p:spPr bwMode="auto">
            <a:xfrm>
              <a:off x="4032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4" name="Text Box 40"/>
            <p:cNvSpPr txBox="1">
              <a:spLocks noChangeArrowheads="1"/>
            </p:cNvSpPr>
            <p:nvPr/>
          </p:nvSpPr>
          <p:spPr bwMode="auto">
            <a:xfrm>
              <a:off x="3456" y="379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5" name="Text Box 41"/>
            <p:cNvSpPr txBox="1">
              <a:spLocks noChangeArrowheads="1"/>
            </p:cNvSpPr>
            <p:nvPr/>
          </p:nvSpPr>
          <p:spPr bwMode="auto">
            <a:xfrm>
              <a:off x="3504" y="3072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6" name="Text Box 42"/>
            <p:cNvSpPr txBox="1">
              <a:spLocks noChangeArrowheads="1"/>
            </p:cNvSpPr>
            <p:nvPr/>
          </p:nvSpPr>
          <p:spPr bwMode="auto">
            <a:xfrm>
              <a:off x="2976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77" name="Oval 43"/>
            <p:cNvSpPr>
              <a:spLocks noChangeArrowheads="1"/>
            </p:cNvSpPr>
            <p:nvPr/>
          </p:nvSpPr>
          <p:spPr bwMode="auto">
            <a:xfrm>
              <a:off x="2064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78" name="Oval 44"/>
            <p:cNvSpPr>
              <a:spLocks noChangeArrowheads="1"/>
            </p:cNvSpPr>
            <p:nvPr/>
          </p:nvSpPr>
          <p:spPr bwMode="auto">
            <a:xfrm>
              <a:off x="2736" y="278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79" name="Oval 45"/>
            <p:cNvSpPr>
              <a:spLocks noChangeArrowheads="1"/>
            </p:cNvSpPr>
            <p:nvPr/>
          </p:nvSpPr>
          <p:spPr bwMode="auto">
            <a:xfrm>
              <a:off x="3984" y="278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80" name="Oval 46"/>
            <p:cNvSpPr>
              <a:spLocks noChangeArrowheads="1"/>
            </p:cNvSpPr>
            <p:nvPr/>
          </p:nvSpPr>
          <p:spPr bwMode="auto">
            <a:xfrm>
              <a:off x="508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81" name="Line 47"/>
            <p:cNvSpPr>
              <a:spLocks noChangeShapeType="1"/>
            </p:cNvSpPr>
            <p:nvPr/>
          </p:nvSpPr>
          <p:spPr bwMode="auto">
            <a:xfrm>
              <a:off x="1776" y="35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Line 48"/>
            <p:cNvSpPr>
              <a:spLocks noChangeShapeType="1"/>
            </p:cNvSpPr>
            <p:nvPr/>
          </p:nvSpPr>
          <p:spPr bwMode="auto">
            <a:xfrm>
              <a:off x="4656" y="355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Line 49"/>
            <p:cNvSpPr>
              <a:spLocks noChangeShapeType="1"/>
            </p:cNvSpPr>
            <p:nvPr/>
          </p:nvSpPr>
          <p:spPr bwMode="auto">
            <a:xfrm>
              <a:off x="4272" y="2928"/>
              <a:ext cx="86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50"/>
            <p:cNvSpPr>
              <a:spLocks noChangeShapeType="1"/>
            </p:cNvSpPr>
            <p:nvPr/>
          </p:nvSpPr>
          <p:spPr bwMode="auto">
            <a:xfrm>
              <a:off x="3024" y="2928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51"/>
            <p:cNvSpPr>
              <a:spLocks noChangeShapeType="1"/>
            </p:cNvSpPr>
            <p:nvPr/>
          </p:nvSpPr>
          <p:spPr bwMode="auto">
            <a:xfrm flipV="1">
              <a:off x="2304" y="3024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52"/>
            <p:cNvSpPr txBox="1">
              <a:spLocks noChangeArrowheads="1"/>
            </p:cNvSpPr>
            <p:nvPr/>
          </p:nvSpPr>
          <p:spPr bwMode="auto">
            <a:xfrm>
              <a:off x="4512" y="297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87" name="Text Box 5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88" name="Text Box 54"/>
            <p:cNvSpPr txBox="1">
              <a:spLocks noChangeArrowheads="1"/>
            </p:cNvSpPr>
            <p:nvPr/>
          </p:nvSpPr>
          <p:spPr bwMode="auto">
            <a:xfrm>
              <a:off x="3312" y="2736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89" name="Oval 55"/>
            <p:cNvSpPr>
              <a:spLocks noChangeArrowheads="1"/>
            </p:cNvSpPr>
            <p:nvPr/>
          </p:nvSpPr>
          <p:spPr bwMode="auto">
            <a:xfrm>
              <a:off x="1488" y="34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0" name="Line 56"/>
            <p:cNvSpPr>
              <a:spLocks noChangeShapeType="1"/>
            </p:cNvSpPr>
            <p:nvPr/>
          </p:nvSpPr>
          <p:spPr bwMode="auto">
            <a:xfrm>
              <a:off x="1008" y="2928"/>
              <a:ext cx="48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Text Box 57"/>
            <p:cNvSpPr txBox="1">
              <a:spLocks noChangeArrowheads="1"/>
            </p:cNvSpPr>
            <p:nvPr/>
          </p:nvSpPr>
          <p:spPr bwMode="auto">
            <a:xfrm>
              <a:off x="1776" y="33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92" name="Oval 58"/>
            <p:cNvSpPr>
              <a:spLocks noChangeArrowheads="1"/>
            </p:cNvSpPr>
            <p:nvPr/>
          </p:nvSpPr>
          <p:spPr bwMode="auto">
            <a:xfrm>
              <a:off x="5184" y="25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3" name="Oval 59"/>
            <p:cNvSpPr>
              <a:spLocks noChangeArrowheads="1"/>
            </p:cNvSpPr>
            <p:nvPr/>
          </p:nvSpPr>
          <p:spPr bwMode="auto">
            <a:xfrm>
              <a:off x="4800" y="196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8494" name="Line 60"/>
            <p:cNvSpPr>
              <a:spLocks noChangeShapeType="1"/>
            </p:cNvSpPr>
            <p:nvPr/>
          </p:nvSpPr>
          <p:spPr bwMode="auto">
            <a:xfrm>
              <a:off x="432" y="278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Text Box 61"/>
            <p:cNvSpPr txBox="1">
              <a:spLocks noChangeArrowheads="1"/>
            </p:cNvSpPr>
            <p:nvPr/>
          </p:nvSpPr>
          <p:spPr bwMode="auto">
            <a:xfrm>
              <a:off x="5040" y="2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6" name="Text Box 62"/>
            <p:cNvSpPr txBox="1">
              <a:spLocks noChangeArrowheads="1"/>
            </p:cNvSpPr>
            <p:nvPr/>
          </p:nvSpPr>
          <p:spPr bwMode="auto">
            <a:xfrm>
              <a:off x="5232" y="302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7" name="Text Box 63"/>
            <p:cNvSpPr txBox="1">
              <a:spLocks noChangeArrowheads="1"/>
            </p:cNvSpPr>
            <p:nvPr/>
          </p:nvSpPr>
          <p:spPr bwMode="auto">
            <a:xfrm>
              <a:off x="1152" y="302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8" name="Text Box 6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8499" name="Line 65"/>
            <p:cNvSpPr>
              <a:spLocks noChangeShapeType="1"/>
            </p:cNvSpPr>
            <p:nvPr/>
          </p:nvSpPr>
          <p:spPr bwMode="auto">
            <a:xfrm>
              <a:off x="5040" y="2208"/>
              <a:ext cx="19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Line 66"/>
            <p:cNvSpPr>
              <a:spLocks noChangeShapeType="1"/>
            </p:cNvSpPr>
            <p:nvPr/>
          </p:nvSpPr>
          <p:spPr bwMode="auto">
            <a:xfrm flipV="1">
              <a:off x="5328" y="2832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Text Box 67"/>
            <p:cNvSpPr txBox="1">
              <a:spLocks noChangeArrowheads="1"/>
            </p:cNvSpPr>
            <p:nvPr/>
          </p:nvSpPr>
          <p:spPr bwMode="auto">
            <a:xfrm>
              <a:off x="816" y="26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502" name="Text Box 68"/>
            <p:cNvSpPr txBox="1">
              <a:spLocks noChangeArrowheads="1"/>
            </p:cNvSpPr>
            <p:nvPr/>
          </p:nvSpPr>
          <p:spPr bwMode="auto">
            <a:xfrm>
              <a:off x="4128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8503" name="Text Box 69"/>
            <p:cNvSpPr txBox="1">
              <a:spLocks noChangeArrowheads="1"/>
            </p:cNvSpPr>
            <p:nvPr/>
          </p:nvSpPr>
          <p:spPr bwMode="auto">
            <a:xfrm>
              <a:off x="3552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8504" name="Text Box 70"/>
            <p:cNvSpPr txBox="1">
              <a:spLocks noChangeArrowheads="1"/>
            </p:cNvSpPr>
            <p:nvPr/>
          </p:nvSpPr>
          <p:spPr bwMode="auto">
            <a:xfrm>
              <a:off x="3024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8505" name="Text Box 71"/>
            <p:cNvSpPr txBox="1">
              <a:spLocks noChangeArrowheads="1"/>
            </p:cNvSpPr>
            <p:nvPr/>
          </p:nvSpPr>
          <p:spPr bwMode="auto">
            <a:xfrm>
              <a:off x="2496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8506" name="Text Box 72"/>
            <p:cNvSpPr txBox="1">
              <a:spLocks noChangeArrowheads="1"/>
            </p:cNvSpPr>
            <p:nvPr/>
          </p:nvSpPr>
          <p:spPr bwMode="auto">
            <a:xfrm>
              <a:off x="148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8507" name="Text Box 73"/>
            <p:cNvSpPr txBox="1">
              <a:spLocks noChangeArrowheads="1"/>
            </p:cNvSpPr>
            <p:nvPr/>
          </p:nvSpPr>
          <p:spPr bwMode="auto">
            <a:xfrm>
              <a:off x="1824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508" name="Text Box 74"/>
            <p:cNvSpPr txBox="1">
              <a:spLocks noChangeArrowheads="1"/>
            </p:cNvSpPr>
            <p:nvPr/>
          </p:nvSpPr>
          <p:spPr bwMode="auto">
            <a:xfrm>
              <a:off x="2736" y="283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8509" name="Text Box 75"/>
            <p:cNvSpPr txBox="1">
              <a:spLocks noChangeArrowheads="1"/>
            </p:cNvSpPr>
            <p:nvPr/>
          </p:nvSpPr>
          <p:spPr bwMode="auto">
            <a:xfrm>
              <a:off x="2064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8510" name="Text Box 76"/>
            <p:cNvSpPr txBox="1">
              <a:spLocks noChangeArrowheads="1"/>
            </p:cNvSpPr>
            <p:nvPr/>
          </p:nvSpPr>
          <p:spPr bwMode="auto">
            <a:xfrm>
              <a:off x="2736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8511" name="Text Box 77"/>
            <p:cNvSpPr txBox="1">
              <a:spLocks noChangeArrowheads="1"/>
            </p:cNvSpPr>
            <p:nvPr/>
          </p:nvSpPr>
          <p:spPr bwMode="auto">
            <a:xfrm>
              <a:off x="3264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8512" name="Text Box 78"/>
            <p:cNvSpPr txBox="1">
              <a:spLocks noChangeArrowheads="1"/>
            </p:cNvSpPr>
            <p:nvPr/>
          </p:nvSpPr>
          <p:spPr bwMode="auto">
            <a:xfrm>
              <a:off x="3792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8513" name="Text Box 79"/>
            <p:cNvSpPr txBox="1">
              <a:spLocks noChangeArrowheads="1"/>
            </p:cNvSpPr>
            <p:nvPr/>
          </p:nvSpPr>
          <p:spPr bwMode="auto">
            <a:xfrm>
              <a:off x="3984" y="283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8514" name="Text Box 80"/>
            <p:cNvSpPr txBox="1">
              <a:spLocks noChangeArrowheads="1"/>
            </p:cNvSpPr>
            <p:nvPr/>
          </p:nvSpPr>
          <p:spPr bwMode="auto">
            <a:xfrm>
              <a:off x="436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8515" name="Text Box 81"/>
            <p:cNvSpPr txBox="1">
              <a:spLocks noChangeArrowheads="1"/>
            </p:cNvSpPr>
            <p:nvPr/>
          </p:nvSpPr>
          <p:spPr bwMode="auto">
            <a:xfrm>
              <a:off x="4800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8516" name="Text Box 82"/>
            <p:cNvSpPr txBox="1">
              <a:spLocks noChangeArrowheads="1"/>
            </p:cNvSpPr>
            <p:nvPr/>
          </p:nvSpPr>
          <p:spPr bwMode="auto">
            <a:xfrm>
              <a:off x="5088" y="345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8517" name="Text Box 83"/>
            <p:cNvSpPr txBox="1">
              <a:spLocks noChangeArrowheads="1"/>
            </p:cNvSpPr>
            <p:nvPr/>
          </p:nvSpPr>
          <p:spPr bwMode="auto">
            <a:xfrm>
              <a:off x="5184" y="259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17</a:t>
              </a:r>
            </a:p>
          </p:txBody>
        </p:sp>
      </p:grpSp>
      <p:sp>
        <p:nvSpPr>
          <p:cNvPr id="18437" name="Text Box 84"/>
          <p:cNvSpPr txBox="1">
            <a:spLocks noChangeArrowheads="1"/>
          </p:cNvSpPr>
          <p:nvPr/>
        </p:nvSpPr>
        <p:spPr bwMode="auto">
          <a:xfrm>
            <a:off x="7391400" y="54102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  <p:sp>
        <p:nvSpPr>
          <p:cNvPr id="18438" name="Text Box 85"/>
          <p:cNvSpPr txBox="1">
            <a:spLocks noChangeArrowheads="1"/>
          </p:cNvSpPr>
          <p:nvPr/>
        </p:nvSpPr>
        <p:spPr bwMode="auto">
          <a:xfrm>
            <a:off x="3657600" y="54102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Converting NFAs to DFAs (subset construction)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smtClean="0"/>
              <a:t>Idea</a:t>
            </a:r>
            <a:r>
              <a:rPr lang="en-US" smtClean="0"/>
              <a:t>: Each state in the new DFA will correspond to some set of states from the NFA.  The DFA will be in state {s</a:t>
            </a:r>
            <a:r>
              <a:rPr lang="en-US" baseline="-25000" smtClean="0"/>
              <a:t>0</a:t>
            </a:r>
            <a:r>
              <a:rPr lang="en-US" smtClean="0"/>
              <a:t>,s</a:t>
            </a:r>
            <a:r>
              <a:rPr lang="en-US" baseline="-25000" smtClean="0"/>
              <a:t>1</a:t>
            </a:r>
            <a:r>
              <a:rPr lang="en-US" smtClean="0"/>
              <a:t>,…} after input if the NFA could be in </a:t>
            </a:r>
            <a:r>
              <a:rPr lang="en-US" i="1" smtClean="0"/>
              <a:t>any</a:t>
            </a:r>
            <a:r>
              <a:rPr lang="en-US" smtClean="0"/>
              <a:t> of these states for the same input.</a:t>
            </a:r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/>
            <a:r>
              <a:rPr lang="en-US" sz="2500" b="1" smtClean="0"/>
              <a:t>Input</a:t>
            </a:r>
            <a:r>
              <a:rPr lang="en-US" sz="2500" smtClean="0"/>
              <a:t>: NFA N with state set S</a:t>
            </a:r>
            <a:r>
              <a:rPr lang="en-US" sz="2500" baseline="-25000" smtClean="0"/>
              <a:t>N</a:t>
            </a:r>
            <a:r>
              <a:rPr lang="en-US" sz="2500" smtClean="0"/>
              <a:t>, alphabet </a:t>
            </a:r>
            <a:r>
              <a:rPr lang="en-US" sz="2500" smtClean="0">
                <a:latin typeface="Symbol" pitchFamily="18" charset="2"/>
              </a:rPr>
              <a:t>S</a:t>
            </a:r>
            <a:r>
              <a:rPr lang="en-US" sz="2500" smtClean="0"/>
              <a:t>, start state s</a:t>
            </a:r>
            <a:r>
              <a:rPr lang="en-US" sz="2500" baseline="-25000" smtClean="0"/>
              <a:t>N</a:t>
            </a:r>
            <a:r>
              <a:rPr lang="en-US" sz="2500" smtClean="0"/>
              <a:t>, final states F</a:t>
            </a:r>
            <a:r>
              <a:rPr lang="en-US" sz="2500" baseline="-25000" smtClean="0"/>
              <a:t>N</a:t>
            </a:r>
            <a:r>
              <a:rPr lang="en-US" sz="2500" smtClean="0"/>
              <a:t>, transition function T</a:t>
            </a:r>
            <a:r>
              <a:rPr lang="en-US" sz="2500" baseline="-25000" smtClean="0"/>
              <a:t>N</a:t>
            </a:r>
            <a:r>
              <a:rPr lang="en-US" sz="2500" smtClean="0"/>
              <a:t>: S</a:t>
            </a:r>
            <a:r>
              <a:rPr lang="en-US" sz="2500" baseline="-25000" smtClean="0"/>
              <a:t>N</a:t>
            </a:r>
            <a:r>
              <a:rPr lang="en-US" sz="2500" smtClean="0"/>
              <a:t> x {</a:t>
            </a:r>
            <a:r>
              <a:rPr lang="en-US" sz="2500" smtClean="0">
                <a:latin typeface="Symbol" pitchFamily="18" charset="2"/>
              </a:rPr>
              <a:t>S</a:t>
            </a:r>
            <a:r>
              <a:rPr lang="en-US" sz="2500" smtClean="0"/>
              <a:t> U </a:t>
            </a:r>
            <a:r>
              <a:rPr lang="en-US" sz="2500" smtClean="0">
                <a:latin typeface="Symbol" pitchFamily="18" charset="2"/>
              </a:rPr>
              <a:t>e</a:t>
            </a:r>
            <a:r>
              <a:rPr lang="en-US" sz="2500" smtClean="0"/>
              <a:t>} </a:t>
            </a:r>
            <a:r>
              <a:rPr lang="en-US" sz="2500" smtClean="0">
                <a:sym typeface="Wingdings" pitchFamily="2" charset="2"/>
              </a:rPr>
              <a:t> </a:t>
            </a:r>
            <a:r>
              <a:rPr lang="en-US" sz="2500" smtClean="0"/>
              <a:t>S</a:t>
            </a:r>
            <a:r>
              <a:rPr lang="en-US" sz="2500" baseline="-25000" smtClean="0"/>
              <a:t>N</a:t>
            </a:r>
          </a:p>
          <a:p>
            <a:pPr eaLnBrk="1" hangingPunct="1"/>
            <a:endParaRPr lang="en-US" sz="2500" smtClean="0">
              <a:sym typeface="Wingdings" pitchFamily="2" charset="2"/>
            </a:endParaRPr>
          </a:p>
          <a:p>
            <a:pPr eaLnBrk="1" hangingPunct="1"/>
            <a:r>
              <a:rPr lang="en-US" sz="2500" b="1" smtClean="0">
                <a:sym typeface="Wingdings" pitchFamily="2" charset="2"/>
              </a:rPr>
              <a:t>Output</a:t>
            </a:r>
            <a:r>
              <a:rPr lang="en-US" sz="2500" smtClean="0">
                <a:sym typeface="Wingdings" pitchFamily="2" charset="2"/>
              </a:rPr>
              <a:t>: DFA D with state set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, alphabet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sz="2500" smtClean="0">
                <a:sym typeface="Wingdings" pitchFamily="2" charset="2"/>
              </a:rPr>
              <a:t>, start state </a:t>
            </a:r>
          </a:p>
          <a:p>
            <a:pPr eaLnBrk="1" hangingPunct="1">
              <a:buFontTx/>
              <a:buNone/>
            </a:pPr>
            <a:r>
              <a:rPr lang="en-US" sz="2500" smtClean="0">
                <a:sym typeface="Wingdings" pitchFamily="2" charset="2"/>
              </a:rPr>
              <a:t>	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 =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e</a:t>
            </a:r>
            <a:r>
              <a:rPr lang="en-US" sz="2500" smtClean="0">
                <a:sym typeface="Wingdings" pitchFamily="2" charset="2"/>
              </a:rPr>
              <a:t>-closure(s</a:t>
            </a:r>
            <a:r>
              <a:rPr lang="en-US" sz="2500" baseline="-25000" smtClean="0">
                <a:sym typeface="Wingdings" pitchFamily="2" charset="2"/>
              </a:rPr>
              <a:t>N</a:t>
            </a:r>
            <a:r>
              <a:rPr lang="en-US" sz="2500" smtClean="0">
                <a:sym typeface="Wingdings" pitchFamily="2" charset="2"/>
              </a:rPr>
              <a:t>), final states F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, transition function    </a:t>
            </a:r>
          </a:p>
          <a:p>
            <a:pPr eaLnBrk="1" hangingPunct="1">
              <a:buFontTx/>
              <a:buNone/>
            </a:pPr>
            <a:r>
              <a:rPr lang="en-US" sz="2500" smtClean="0">
                <a:sym typeface="Wingdings" pitchFamily="2" charset="2"/>
              </a:rPr>
              <a:t>	T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: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r>
              <a:rPr lang="en-US" sz="2500" smtClean="0">
                <a:sym typeface="Wingdings" pitchFamily="2" charset="2"/>
              </a:rPr>
              <a:t> x </a:t>
            </a:r>
            <a:r>
              <a:rPr lang="en-US" sz="2500" smtClean="0">
                <a:latin typeface="Symbol" pitchFamily="18" charset="2"/>
                <a:sym typeface="Wingdings" pitchFamily="2" charset="2"/>
              </a:rPr>
              <a:t>S</a:t>
            </a:r>
            <a:r>
              <a:rPr lang="en-US" sz="2500" smtClean="0">
                <a:sym typeface="Wingdings" pitchFamily="2" charset="2"/>
              </a:rPr>
              <a:t>  S</a:t>
            </a:r>
            <a:r>
              <a:rPr lang="en-US" sz="2500" baseline="-25000" smtClean="0">
                <a:sym typeface="Wingdings" pitchFamily="2" charset="2"/>
              </a:rPr>
              <a:t>D</a:t>
            </a:r>
            <a:endParaRPr lang="en-US" sz="250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Terminology:</a:t>
            </a:r>
            <a:r>
              <a:rPr lang="en-US" smtClean="0">
                <a:latin typeface="Symbol" pitchFamily="18" charset="2"/>
              </a:rPr>
              <a:t> e</a:t>
            </a:r>
            <a:r>
              <a:rPr lang="en-US" smtClean="0"/>
              <a:t>-closure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-closure(T) = T + all NFA states reachable from any state in T using only </a:t>
            </a:r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 transitions.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 flipV="1">
            <a:off x="1600200" y="3276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692275" y="3562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987675" y="3948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4419600" y="3352800"/>
            <a:ext cx="381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-closure({1,2,5}) = {1,2,5}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-closure({4}) = {1,4}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-closure({3}) = {1,3,4}</a:t>
            </a:r>
          </a:p>
          <a:p>
            <a:pPr eaLnBrk="1" hangingPunct="1"/>
            <a:r>
              <a:rPr lang="en-US" sz="2400">
                <a:latin typeface="Symbol" pitchFamily="18" charset="2"/>
              </a:rPr>
              <a:t>e</a:t>
            </a:r>
            <a:r>
              <a:rPr lang="en-US" sz="2400">
                <a:latin typeface="Times New Roman" pitchFamily="18" charset="0"/>
              </a:rPr>
              <a:t>-closure({3,5}) = {1,3,4,5}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Illustrating Conversion – An Example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71600" y="4876800"/>
            <a:ext cx="7543800" cy="1662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First we calculate: 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-closure(0)     </a:t>
            </a:r>
            <a:r>
              <a:rPr lang="en-US" sz="24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(i.e., state 0)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-closure(0) = {0, 1, 2, 4, 7}  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(all states reachable from 0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                                               on -moves)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Let A={0, 1, 2, 4, 7} be a state of new DFA, D.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295400"/>
            <a:ext cx="8534400" cy="3308350"/>
            <a:chOff x="192" y="816"/>
            <a:chExt cx="5376" cy="20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136" y="2256"/>
              <a:ext cx="384" cy="384"/>
              <a:chOff x="1488" y="2880"/>
              <a:chExt cx="384" cy="384"/>
            </a:xfrm>
          </p:grpSpPr>
          <p:sp>
            <p:nvSpPr>
              <p:cNvPr id="23609" name="Oval 6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3610" name="Oval 7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2160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2112" y="11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5088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456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2928" y="22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3408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2928" y="115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72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8" name="Oval 16"/>
            <p:cNvSpPr>
              <a:spLocks noChangeArrowheads="1"/>
            </p:cNvSpPr>
            <p:nvPr/>
          </p:nvSpPr>
          <p:spPr bwMode="auto">
            <a:xfrm>
              <a:off x="3984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69" name="Oval 17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1776" y="2016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544" y="240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V="1">
              <a:off x="3264" y="2016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288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 flipV="1">
              <a:off x="1776" y="1488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2496" y="13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3264" y="144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 flipV="1">
              <a:off x="3792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4368" y="18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4944" y="187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 flipH="1">
              <a:off x="5280" y="2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582" name="AutoShape 30"/>
            <p:cNvCxnSpPr>
              <a:cxnSpLocks noChangeShapeType="1"/>
              <a:stCxn id="23567" idx="4"/>
              <a:endCxn id="23568" idx="4"/>
            </p:cNvCxnSpPr>
            <p:nvPr/>
          </p:nvCxnSpPr>
          <p:spPr bwMode="auto">
            <a:xfrm rot="16200000" flipH="1">
              <a:off x="2543" y="433"/>
              <a:ext cx="1" cy="3264"/>
            </a:xfrm>
            <a:prstGeom prst="curvedConnector3">
              <a:avLst>
                <a:gd name="adj1" fmla="val 7979996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3583" name="AutoShape 31"/>
            <p:cNvCxnSpPr>
              <a:cxnSpLocks noChangeShapeType="1"/>
              <a:stCxn id="23565" idx="0"/>
              <a:endCxn id="23569" idx="0"/>
            </p:cNvCxnSpPr>
            <p:nvPr/>
          </p:nvCxnSpPr>
          <p:spPr bwMode="auto">
            <a:xfrm rot="-5400000" flipH="1" flipV="1">
              <a:off x="2615" y="697"/>
              <a:ext cx="1" cy="1968"/>
            </a:xfrm>
            <a:prstGeom prst="curvedConnector3">
              <a:avLst>
                <a:gd name="adj1" fmla="val -8330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81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153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2208" y="1248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3024" y="1248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8" name="Text Box 36"/>
            <p:cNvSpPr txBox="1">
              <a:spLocks noChangeArrowheads="1"/>
            </p:cNvSpPr>
            <p:nvPr/>
          </p:nvSpPr>
          <p:spPr bwMode="auto">
            <a:xfrm>
              <a:off x="3024" y="2304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2256" y="2304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90" name="Text Box 38"/>
            <p:cNvSpPr txBox="1">
              <a:spLocks noChangeArrowheads="1"/>
            </p:cNvSpPr>
            <p:nvPr/>
          </p:nvSpPr>
          <p:spPr bwMode="auto">
            <a:xfrm>
              <a:off x="3504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91" name="Text Box 39"/>
            <p:cNvSpPr txBox="1">
              <a:spLocks noChangeArrowheads="1"/>
            </p:cNvSpPr>
            <p:nvPr/>
          </p:nvSpPr>
          <p:spPr bwMode="auto">
            <a:xfrm>
              <a:off x="4080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92" name="Text Box 40"/>
            <p:cNvSpPr txBox="1">
              <a:spLocks noChangeArrowheads="1"/>
            </p:cNvSpPr>
            <p:nvPr/>
          </p:nvSpPr>
          <p:spPr bwMode="auto">
            <a:xfrm>
              <a:off x="4656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93" name="Text Box 41"/>
            <p:cNvSpPr txBox="1">
              <a:spLocks noChangeArrowheads="1"/>
            </p:cNvSpPr>
            <p:nvPr/>
          </p:nvSpPr>
          <p:spPr bwMode="auto">
            <a:xfrm>
              <a:off x="5184" y="1776"/>
              <a:ext cx="24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94" name="Text Box 42"/>
            <p:cNvSpPr txBox="1">
              <a:spLocks noChangeArrowheads="1"/>
            </p:cNvSpPr>
            <p:nvPr/>
          </p:nvSpPr>
          <p:spPr bwMode="auto">
            <a:xfrm>
              <a:off x="5184" y="235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3595" name="Text Box 43"/>
            <p:cNvSpPr txBox="1">
              <a:spLocks noChangeArrowheads="1"/>
            </p:cNvSpPr>
            <p:nvPr/>
          </p:nvSpPr>
          <p:spPr bwMode="auto">
            <a:xfrm>
              <a:off x="1104" y="1680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6" name="Text Box 44"/>
            <p:cNvSpPr txBox="1">
              <a:spLocks noChangeArrowheads="1"/>
            </p:cNvSpPr>
            <p:nvPr/>
          </p:nvSpPr>
          <p:spPr bwMode="auto">
            <a:xfrm>
              <a:off x="1728" y="1440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7" name="Text Box 45"/>
            <p:cNvSpPr txBox="1">
              <a:spLocks noChangeArrowheads="1"/>
            </p:cNvSpPr>
            <p:nvPr/>
          </p:nvSpPr>
          <p:spPr bwMode="auto">
            <a:xfrm>
              <a:off x="1776" y="211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2448" y="2688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496" y="8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264" y="139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3264" y="211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744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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4320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2544" y="115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592" y="2208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4896" y="1632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5280" y="2064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b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192" y="1680"/>
              <a:ext cx="52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start</a:t>
              </a: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23557" name="Text Box 57"/>
          <p:cNvSpPr txBox="1">
            <a:spLocks noChangeArrowheads="1"/>
          </p:cNvSpPr>
          <p:nvPr/>
        </p:nvSpPr>
        <p:spPr bwMode="auto">
          <a:xfrm>
            <a:off x="1066800" y="1143000"/>
            <a:ext cx="7848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Start with NFA:                                         </a:t>
            </a:r>
            <a:r>
              <a:rPr lang="en-US" sz="2400" b="1">
                <a:solidFill>
                  <a:srgbClr val="FF6699"/>
                </a:solidFill>
                <a:latin typeface="Times New Roman" pitchFamily="18" charset="0"/>
              </a:rPr>
              <a:t>(a | b)*abb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23558" name="Rectangle 58"/>
          <p:cNvSpPr>
            <a:spLocks noChangeArrowheads="1"/>
          </p:cNvSpPr>
          <p:nvPr/>
        </p:nvSpPr>
        <p:spPr bwMode="auto">
          <a:xfrm>
            <a:off x="4371975" y="3200400"/>
            <a:ext cx="401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latin typeface="Times New Roman" pitchFamily="18" charset="0"/>
                <a:sym typeface="Symbol" pitchFamily="18" charset="2"/>
              </a:rPr>
              <a:t>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(1)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95400" y="4343400"/>
            <a:ext cx="7635875" cy="210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0,1,2,4,7},b))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adds {5}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  ( since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(4,b)=5) 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From this we have :   -closure({5}) = {1,2,4,5,6,7}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(since 56 1 4,  6 7,  and 1 2  all by -moves)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Let C={1,2,4,5,6,7} be a new state.  Define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Dtran[A,b] = C.</a:t>
            </a:r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219200" y="1905000"/>
            <a:ext cx="7315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219200" y="4343400"/>
            <a:ext cx="7315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19200" y="1143000"/>
            <a:ext cx="7635875" cy="2657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2</a:t>
            </a:r>
            <a:r>
              <a:rPr lang="en-US" sz="2000" b="1" baseline="30000">
                <a:latin typeface="Times New Roman" pitchFamily="18" charset="0"/>
              </a:rPr>
              <a:t>nd</a:t>
            </a:r>
            <a:r>
              <a:rPr lang="en-US" sz="2000" b="1">
                <a:latin typeface="Times New Roman" pitchFamily="18" charset="0"/>
              </a:rPr>
              <a:t> , we calculate :  a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A,a))   and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</a:rPr>
              <a:t>                                 b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A,b))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A,a))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0,1,2,4,7},a))}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adds {3,8}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( since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(2,a)=3 and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(7,a)=8)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From this we have :   -closure({3,8}) = {1,2,3,4,6,7,8}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(since 36 1 4,  6 7,  and 1 2  all by -moves)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Let B={1,2,3,4,6,7,8} be a new state.  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Dtran[A,a] = B.</a:t>
            </a:r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(2)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3</a:t>
            </a:r>
            <a:r>
              <a:rPr lang="en-US" sz="2000" b="1" baseline="30000">
                <a:latin typeface="Times New Roman" pitchFamily="18" charset="0"/>
              </a:rPr>
              <a:t>rd</a:t>
            </a:r>
            <a:r>
              <a:rPr lang="en-US" sz="2000" b="1">
                <a:latin typeface="Times New Roman" pitchFamily="18" charset="0"/>
              </a:rPr>
              <a:t> , we calculate for state B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B,a))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1,2,3,4,6,7,8},a))}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Dtran[B,a]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B,b))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1,2,3,4,6,7,8},b))}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{1,2,4,5,6,7,9} = D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Dtran[B,b] = D.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43000" y="1143000"/>
            <a:ext cx="7620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143000" y="401955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4</a:t>
            </a:r>
            <a:r>
              <a:rPr lang="en-US" sz="2000" b="1" baseline="30000">
                <a:latin typeface="Times New Roman" pitchFamily="18" charset="0"/>
              </a:rPr>
              <a:t>th</a:t>
            </a:r>
            <a:r>
              <a:rPr lang="en-US" sz="2000" b="1">
                <a:latin typeface="Times New Roman" pitchFamily="18" charset="0"/>
              </a:rPr>
              <a:t> , we calculate for state C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C,a))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Dtran[C,a]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(move(C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{1,2,4,5,6,7} = C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Dtran[C,b] = C.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143000" y="3962400"/>
            <a:ext cx="7620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(3)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5</a:t>
            </a:r>
            <a:r>
              <a:rPr lang="en-US" sz="2000" b="1" baseline="30000">
                <a:latin typeface="Times New Roman" pitchFamily="18" charset="0"/>
              </a:rPr>
              <a:t>th</a:t>
            </a:r>
            <a:r>
              <a:rPr lang="en-US" sz="2000" b="1">
                <a:latin typeface="Times New Roman" pitchFamily="18" charset="0"/>
              </a:rPr>
              <a:t> , we calculate for state D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D,a))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1,2,4,5,6,7,9},a))}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Dtran[D,a]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D,b))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1,2,4,5,6,7,9},b))}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{1,2,4,5,6,7,10} = E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Dtran[D,b] = E.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43000" y="1143000"/>
            <a:ext cx="76200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143000" y="4010025"/>
            <a:ext cx="76358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latin typeface="Times New Roman" pitchFamily="18" charset="0"/>
              </a:rPr>
              <a:t>Finally, we calculate for state E on {a,b}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E,a))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1,2,4,5,6,7,10},a))}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{1,2,3,4,6,7,8} = B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Dtran[E,a] = B.</a:t>
            </a:r>
          </a:p>
          <a:p>
            <a:pPr eaLnBrk="1" hangingPunct="1"/>
            <a:endParaRPr lang="en-US" sz="2000" b="1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</a:rPr>
              <a:t> : 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(move(E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,b)) = -closure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(move({</a:t>
            </a:r>
            <a:r>
              <a:rPr lang="en-US" sz="2000" b="1">
                <a:latin typeface="Times New Roman" pitchFamily="18" charset="0"/>
                <a:sym typeface="Symbol" pitchFamily="18" charset="2"/>
              </a:rPr>
              <a:t>1,2,4,5,6,7,10},b))}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{1,2,4,5,6,7} = C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sym typeface="Symbol" pitchFamily="18" charset="2"/>
              </a:rPr>
              <a:t>Define  </a:t>
            </a:r>
            <a:r>
              <a:rPr lang="en-US" sz="20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Dtran[E,b] = C.</a:t>
            </a:r>
          </a:p>
          <a:p>
            <a:pPr eaLnBrk="1" hangingPunct="1"/>
            <a:endParaRPr 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143000" y="3962400"/>
            <a:ext cx="76200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dirty="0" smtClean="0"/>
              <a:t>Conversion Example – continued (4)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752600"/>
            <a:ext cx="5257800" cy="2454275"/>
            <a:chOff x="1152" y="1200"/>
            <a:chExt cx="3312" cy="1546"/>
          </a:xfrm>
        </p:grpSpPr>
        <p:sp>
          <p:nvSpPr>
            <p:cNvPr id="27692" name="Line 4"/>
            <p:cNvSpPr>
              <a:spLocks noChangeShapeType="1"/>
            </p:cNvSpPr>
            <p:nvPr/>
          </p:nvSpPr>
          <p:spPr bwMode="auto">
            <a:xfrm>
              <a:off x="1152" y="2736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Line 5"/>
            <p:cNvSpPr>
              <a:spLocks noChangeShapeType="1"/>
            </p:cNvSpPr>
            <p:nvPr/>
          </p:nvSpPr>
          <p:spPr bwMode="auto">
            <a:xfrm>
              <a:off x="2112" y="124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Line 6"/>
            <p:cNvSpPr>
              <a:spLocks noChangeShapeType="1"/>
            </p:cNvSpPr>
            <p:nvPr/>
          </p:nvSpPr>
          <p:spPr bwMode="auto">
            <a:xfrm>
              <a:off x="3216" y="15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Line 7"/>
            <p:cNvSpPr>
              <a:spLocks noChangeShapeType="1"/>
            </p:cNvSpPr>
            <p:nvPr/>
          </p:nvSpPr>
          <p:spPr bwMode="auto">
            <a:xfrm>
              <a:off x="1152" y="1680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Text Box 8"/>
            <p:cNvSpPr txBox="1">
              <a:spLocks noChangeArrowheads="1"/>
            </p:cNvSpPr>
            <p:nvPr/>
          </p:nvSpPr>
          <p:spPr bwMode="auto">
            <a:xfrm>
              <a:off x="1296" y="1392"/>
              <a:ext cx="6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rgbClr val="00CC00"/>
                  </a:solidFill>
                  <a:latin typeface="Times New Roman" pitchFamily="18" charset="0"/>
                  <a:sym typeface="Symbol" pitchFamily="18" charset="2"/>
                </a:rPr>
                <a:t>Dstates</a:t>
              </a:r>
            </a:p>
          </p:txBody>
        </p:sp>
        <p:sp>
          <p:nvSpPr>
            <p:cNvPr id="27697" name="Text Box 9"/>
            <p:cNvSpPr txBox="1">
              <a:spLocks noChangeArrowheads="1"/>
            </p:cNvSpPr>
            <p:nvPr/>
          </p:nvSpPr>
          <p:spPr bwMode="auto">
            <a:xfrm>
              <a:off x="2160" y="1200"/>
              <a:ext cx="225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Input Symbol</a:t>
              </a:r>
            </a:p>
          </p:txBody>
        </p:sp>
        <p:sp>
          <p:nvSpPr>
            <p:cNvPr id="27698" name="Text Box 10"/>
            <p:cNvSpPr txBox="1">
              <a:spLocks noChangeArrowheads="1"/>
            </p:cNvSpPr>
            <p:nvPr/>
          </p:nvSpPr>
          <p:spPr bwMode="auto">
            <a:xfrm>
              <a:off x="2448" y="14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99" name="Text Box 11"/>
            <p:cNvSpPr txBox="1">
              <a:spLocks noChangeArrowheads="1"/>
            </p:cNvSpPr>
            <p:nvPr/>
          </p:nvSpPr>
          <p:spPr bwMode="auto">
            <a:xfrm>
              <a:off x="3648" y="14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700" name="Text Box 12"/>
            <p:cNvSpPr txBox="1">
              <a:spLocks noChangeArrowheads="1"/>
            </p:cNvSpPr>
            <p:nvPr/>
          </p:nvSpPr>
          <p:spPr bwMode="auto">
            <a:xfrm>
              <a:off x="1152" y="1728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A                         B                          C</a:t>
              </a:r>
            </a:p>
          </p:txBody>
        </p:sp>
        <p:sp>
          <p:nvSpPr>
            <p:cNvPr id="27701" name="Text Box 13"/>
            <p:cNvSpPr txBox="1">
              <a:spLocks noChangeArrowheads="1"/>
            </p:cNvSpPr>
            <p:nvPr/>
          </p:nvSpPr>
          <p:spPr bwMode="auto">
            <a:xfrm>
              <a:off x="1152" y="1920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B                         B                          D</a:t>
              </a:r>
            </a:p>
          </p:txBody>
        </p:sp>
        <p:sp>
          <p:nvSpPr>
            <p:cNvPr id="27702" name="Text Box 14"/>
            <p:cNvSpPr txBox="1">
              <a:spLocks noChangeArrowheads="1"/>
            </p:cNvSpPr>
            <p:nvPr/>
          </p:nvSpPr>
          <p:spPr bwMode="auto">
            <a:xfrm>
              <a:off x="1152" y="2112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C                         B                          C</a:t>
              </a:r>
            </a:p>
          </p:txBody>
        </p:sp>
        <p:sp>
          <p:nvSpPr>
            <p:cNvPr id="27703" name="Text Box 15"/>
            <p:cNvSpPr txBox="1">
              <a:spLocks noChangeArrowheads="1"/>
            </p:cNvSpPr>
            <p:nvPr/>
          </p:nvSpPr>
          <p:spPr bwMode="auto">
            <a:xfrm>
              <a:off x="1152" y="2496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E                         B                          C</a:t>
              </a:r>
            </a:p>
          </p:txBody>
        </p:sp>
        <p:sp>
          <p:nvSpPr>
            <p:cNvPr id="27704" name="Text Box 16"/>
            <p:cNvSpPr txBox="1">
              <a:spLocks noChangeArrowheads="1"/>
            </p:cNvSpPr>
            <p:nvPr/>
          </p:nvSpPr>
          <p:spPr bwMode="auto">
            <a:xfrm>
              <a:off x="1152" y="2304"/>
              <a:ext cx="33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       D                         B                          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24000" y="4419600"/>
            <a:ext cx="5867400" cy="2195513"/>
            <a:chOff x="768" y="2784"/>
            <a:chExt cx="3696" cy="1383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248" y="3552"/>
              <a:ext cx="432" cy="432"/>
              <a:chOff x="1440" y="3408"/>
              <a:chExt cx="432" cy="432"/>
            </a:xfrm>
          </p:grpSpPr>
          <p:sp>
            <p:nvSpPr>
              <p:cNvPr id="27690" name="Oval 19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91" name="Text Box 20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640" y="3024"/>
              <a:ext cx="432" cy="432"/>
              <a:chOff x="1440" y="3408"/>
              <a:chExt cx="432" cy="432"/>
            </a:xfrm>
          </p:grpSpPr>
          <p:sp>
            <p:nvSpPr>
              <p:cNvPr id="27688" name="Oval 22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9" name="Text Box 23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112" y="3552"/>
              <a:ext cx="432" cy="432"/>
              <a:chOff x="1440" y="3408"/>
              <a:chExt cx="432" cy="432"/>
            </a:xfrm>
          </p:grpSpPr>
          <p:sp>
            <p:nvSpPr>
              <p:cNvPr id="27686" name="Oval 25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7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3120" y="3552"/>
              <a:ext cx="432" cy="432"/>
              <a:chOff x="1440" y="3408"/>
              <a:chExt cx="432" cy="432"/>
            </a:xfrm>
          </p:grpSpPr>
          <p:sp>
            <p:nvSpPr>
              <p:cNvPr id="27684" name="Oval 28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685" name="Text Box 29"/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032" y="3552"/>
              <a:ext cx="432" cy="432"/>
              <a:chOff x="4032" y="3504"/>
              <a:chExt cx="432" cy="432"/>
            </a:xfrm>
          </p:grpSpPr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4032" y="3504"/>
                <a:ext cx="432" cy="432"/>
                <a:chOff x="1440" y="3408"/>
                <a:chExt cx="432" cy="432"/>
              </a:xfrm>
            </p:grpSpPr>
            <p:sp>
              <p:nvSpPr>
                <p:cNvPr id="27682" name="Oval 32"/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32" cy="43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2768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88" y="3456"/>
                  <a:ext cx="336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400" b="1">
                      <a:latin typeface="Times New Roman" pitchFamily="18" charset="0"/>
                    </a:rPr>
                    <a:t>E</a:t>
                  </a:r>
                </a:p>
              </p:txBody>
            </p:sp>
          </p:grpSp>
          <p:sp>
            <p:nvSpPr>
              <p:cNvPr id="27681" name="Oval 34"/>
              <p:cNvSpPr>
                <a:spLocks noChangeArrowheads="1"/>
              </p:cNvSpPr>
              <p:nvPr/>
            </p:nvSpPr>
            <p:spPr bwMode="auto">
              <a:xfrm>
                <a:off x="4080" y="3552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cxnSp>
          <p:nvCxnSpPr>
            <p:cNvPr id="27659" name="AutoShape 35"/>
            <p:cNvCxnSpPr>
              <a:cxnSpLocks noChangeShapeType="1"/>
              <a:stCxn id="27690" idx="6"/>
              <a:endCxn id="27686" idx="2"/>
            </p:cNvCxnSpPr>
            <p:nvPr/>
          </p:nvCxnSpPr>
          <p:spPr bwMode="auto">
            <a:xfrm>
              <a:off x="1680" y="3768"/>
              <a:ext cx="4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0" name="AutoShape 36"/>
            <p:cNvCxnSpPr>
              <a:cxnSpLocks noChangeShapeType="1"/>
              <a:stCxn id="27688" idx="4"/>
              <a:endCxn id="27686" idx="7"/>
            </p:cNvCxnSpPr>
            <p:nvPr/>
          </p:nvCxnSpPr>
          <p:spPr bwMode="auto">
            <a:xfrm rot="5400000">
              <a:off x="2589" y="3348"/>
              <a:ext cx="159" cy="375"/>
            </a:xfrm>
            <a:prstGeom prst="curvedConnector3">
              <a:avLst>
                <a:gd name="adj1" fmla="val 3019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1" name="AutoShape 37"/>
            <p:cNvCxnSpPr>
              <a:cxnSpLocks noChangeShapeType="1"/>
              <a:stCxn id="27682" idx="1"/>
              <a:endCxn id="27688" idx="6"/>
            </p:cNvCxnSpPr>
            <p:nvPr/>
          </p:nvCxnSpPr>
          <p:spPr bwMode="auto">
            <a:xfrm rot="5400000" flipH="1">
              <a:off x="3396" y="2916"/>
              <a:ext cx="375" cy="102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2" name="AutoShape 38"/>
            <p:cNvCxnSpPr>
              <a:cxnSpLocks noChangeShapeType="1"/>
              <a:stCxn id="27682" idx="3"/>
              <a:endCxn id="27686" idx="5"/>
            </p:cNvCxnSpPr>
            <p:nvPr/>
          </p:nvCxnSpPr>
          <p:spPr bwMode="auto">
            <a:xfrm rot="5400000">
              <a:off x="3287" y="3115"/>
              <a:ext cx="1" cy="1614"/>
            </a:xfrm>
            <a:prstGeom prst="curvedConnector3">
              <a:avLst>
                <a:gd name="adj1" fmla="val 2070000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3" name="AutoShape 39"/>
            <p:cNvCxnSpPr>
              <a:cxnSpLocks noChangeShapeType="1"/>
              <a:stCxn id="27686" idx="4"/>
              <a:endCxn id="27686" idx="3"/>
            </p:cNvCxnSpPr>
            <p:nvPr/>
          </p:nvCxnSpPr>
          <p:spPr bwMode="auto">
            <a:xfrm rot="16200000" flipV="1">
              <a:off x="2220" y="3876"/>
              <a:ext cx="63" cy="153"/>
            </a:xfrm>
            <a:prstGeom prst="curvedConnector3">
              <a:avLst>
                <a:gd name="adj1" fmla="val -40952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4" name="AutoShape 40"/>
            <p:cNvCxnSpPr>
              <a:cxnSpLocks noChangeShapeType="1"/>
              <a:stCxn id="27684" idx="3"/>
              <a:endCxn id="27686" idx="6"/>
            </p:cNvCxnSpPr>
            <p:nvPr/>
          </p:nvCxnSpPr>
          <p:spPr bwMode="auto">
            <a:xfrm rot="16200000" flipV="1">
              <a:off x="2787" y="3525"/>
              <a:ext cx="153" cy="639"/>
            </a:xfrm>
            <a:prstGeom prst="curvedConnector4">
              <a:avLst>
                <a:gd name="adj1" fmla="val -48370"/>
                <a:gd name="adj2" fmla="val 5493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5" name="AutoShape 41"/>
            <p:cNvCxnSpPr>
              <a:cxnSpLocks noChangeShapeType="1"/>
              <a:stCxn id="27690" idx="0"/>
              <a:endCxn id="27688" idx="2"/>
            </p:cNvCxnSpPr>
            <p:nvPr/>
          </p:nvCxnSpPr>
          <p:spPr bwMode="auto">
            <a:xfrm rot="-5400000">
              <a:off x="1896" y="2808"/>
              <a:ext cx="312" cy="117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6" name="AutoShape 42"/>
            <p:cNvCxnSpPr>
              <a:cxnSpLocks noChangeShapeType="1"/>
              <a:stCxn id="27684" idx="6"/>
              <a:endCxn id="27682" idx="2"/>
            </p:cNvCxnSpPr>
            <p:nvPr/>
          </p:nvCxnSpPr>
          <p:spPr bwMode="auto">
            <a:xfrm>
              <a:off x="3552" y="3768"/>
              <a:ext cx="4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27667" name="AutoShape 43"/>
            <p:cNvCxnSpPr>
              <a:cxnSpLocks noChangeShapeType="1"/>
              <a:stCxn id="27686" idx="6"/>
              <a:endCxn id="27684" idx="2"/>
            </p:cNvCxnSpPr>
            <p:nvPr/>
          </p:nvCxnSpPr>
          <p:spPr bwMode="auto">
            <a:xfrm>
              <a:off x="2544" y="3768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7668" name="Line 44"/>
            <p:cNvSpPr>
              <a:spLocks noChangeShapeType="1"/>
            </p:cNvSpPr>
            <p:nvPr/>
          </p:nvSpPr>
          <p:spPr bwMode="auto">
            <a:xfrm>
              <a:off x="864" y="37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669" name="AutoShape 45"/>
            <p:cNvCxnSpPr>
              <a:cxnSpLocks noChangeShapeType="1"/>
              <a:stCxn id="27688" idx="0"/>
              <a:endCxn id="27688" idx="1"/>
            </p:cNvCxnSpPr>
            <p:nvPr/>
          </p:nvCxnSpPr>
          <p:spPr bwMode="auto">
            <a:xfrm rot="-5400000" flipH="1" flipV="1">
              <a:off x="2748" y="2979"/>
              <a:ext cx="63" cy="153"/>
            </a:xfrm>
            <a:prstGeom prst="curvedConnector3">
              <a:avLst>
                <a:gd name="adj1" fmla="val -22856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27670" name="Text Box 46"/>
            <p:cNvSpPr txBox="1">
              <a:spLocks noChangeArrowheads="1"/>
            </p:cNvSpPr>
            <p:nvPr/>
          </p:nvSpPr>
          <p:spPr bwMode="auto">
            <a:xfrm>
              <a:off x="768" y="3600"/>
              <a:ext cx="48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27671" name="Text Box 47"/>
            <p:cNvSpPr txBox="1">
              <a:spLocks noChangeArrowheads="1"/>
            </p:cNvSpPr>
            <p:nvPr/>
          </p:nvSpPr>
          <p:spPr bwMode="auto">
            <a:xfrm>
              <a:off x="3648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2" name="Text Box 48"/>
            <p:cNvSpPr txBox="1">
              <a:spLocks noChangeArrowheads="1"/>
            </p:cNvSpPr>
            <p:nvPr/>
          </p:nvSpPr>
          <p:spPr bwMode="auto">
            <a:xfrm>
              <a:off x="2736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3" name="Text Box 49"/>
            <p:cNvSpPr txBox="1">
              <a:spLocks noChangeArrowheads="1"/>
            </p:cNvSpPr>
            <p:nvPr/>
          </p:nvSpPr>
          <p:spPr bwMode="auto">
            <a:xfrm>
              <a:off x="3600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4" name="Text Box 50"/>
            <p:cNvSpPr txBox="1">
              <a:spLocks noChangeArrowheads="1"/>
            </p:cNvSpPr>
            <p:nvPr/>
          </p:nvSpPr>
          <p:spPr bwMode="auto">
            <a:xfrm>
              <a:off x="2736" y="278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5" name="Text Box 51"/>
            <p:cNvSpPr txBox="1">
              <a:spLocks noChangeArrowheads="1"/>
            </p:cNvSpPr>
            <p:nvPr/>
          </p:nvSpPr>
          <p:spPr bwMode="auto">
            <a:xfrm>
              <a:off x="1728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7676" name="Text Box 52"/>
            <p:cNvSpPr txBox="1">
              <a:spLocks noChangeArrowheads="1"/>
            </p:cNvSpPr>
            <p:nvPr/>
          </p:nvSpPr>
          <p:spPr bwMode="auto">
            <a:xfrm>
              <a:off x="1968" y="393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7" name="Text Box 53"/>
            <p:cNvSpPr txBox="1">
              <a:spLocks noChangeArrowheads="1"/>
            </p:cNvSpPr>
            <p:nvPr/>
          </p:nvSpPr>
          <p:spPr bwMode="auto">
            <a:xfrm>
              <a:off x="2832" y="379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8" name="Text Box 54"/>
            <p:cNvSpPr txBox="1">
              <a:spLocks noChangeArrowheads="1"/>
            </p:cNvSpPr>
            <p:nvPr/>
          </p:nvSpPr>
          <p:spPr bwMode="auto">
            <a:xfrm>
              <a:off x="1728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9" name="Text Box 55"/>
            <p:cNvSpPr txBox="1">
              <a:spLocks noChangeArrowheads="1"/>
            </p:cNvSpPr>
            <p:nvPr/>
          </p:nvSpPr>
          <p:spPr bwMode="auto">
            <a:xfrm>
              <a:off x="3600" y="38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7653" name="Text Box 56"/>
          <p:cNvSpPr txBox="1">
            <a:spLocks noChangeArrowheads="1"/>
          </p:cNvSpPr>
          <p:nvPr/>
        </p:nvSpPr>
        <p:spPr bwMode="auto">
          <a:xfrm>
            <a:off x="1143000" y="1143000"/>
            <a:ext cx="7643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This gives the transition table </a:t>
            </a:r>
            <a:r>
              <a:rPr lang="en-US" sz="2400" b="1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</a:t>
            </a:r>
            <a:r>
              <a:rPr lang="en-US" sz="2400" b="1">
                <a:latin typeface="Times New Roman" pitchFamily="18" charset="0"/>
              </a:rPr>
              <a:t> for the DFA of: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600" dirty="0" smtClean="0"/>
              <a:t>Algorithm For Subset Construction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848600" cy="451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push all states in T onto stack;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initialize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-closure(T) to T;</a:t>
            </a:r>
            <a:endParaRPr lang="en-US" sz="20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3300"/>
                </a:solidFill>
                <a:latin typeface="Courier New" pitchFamily="49" charset="0"/>
              </a:rPr>
              <a:t>while</a:t>
            </a:r>
            <a:r>
              <a:rPr lang="en-US" sz="2000">
                <a:latin typeface="Times New Roman" pitchFamily="18" charset="0"/>
              </a:rPr>
              <a:t> stack is not empty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begin</a:t>
            </a:r>
            <a:endParaRPr lang="en-US" sz="2000">
              <a:solidFill>
                <a:srgbClr val="66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pop t, the top element, off the stack;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for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each   state u with edge from t to u labeled 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if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is not in -closure(T)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do begin</a:t>
            </a:r>
            <a:endParaRPr lang="en-US" sz="2000">
              <a:solidFill>
                <a:srgbClr val="6633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      add u to -closure(T) 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push u onto stack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663300"/>
                </a:solidFill>
                <a:latin typeface="Courier New" pitchFamily="49" charset="0"/>
                <a:sym typeface="Symbol" pitchFamily="18" charset="2"/>
              </a:rPr>
              <a:t>end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705600" y="1371600"/>
            <a:ext cx="20558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A50021"/>
                </a:solidFill>
                <a:latin typeface="Times New Roman" pitchFamily="18" charset="0"/>
              </a:rPr>
              <a:t>computing the</a:t>
            </a:r>
          </a:p>
          <a:p>
            <a:pPr algn="ctr" eaLnBrk="1" hangingPunct="1"/>
            <a:r>
              <a:rPr lang="en-US" sz="24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-closure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30580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Converting Regular Expressions to NFAs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057400"/>
            <a:ext cx="7772400" cy="4648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200" dirty="0" smtClean="0"/>
              <a:t> Empty string </a:t>
            </a:r>
            <a:r>
              <a:rPr lang="en-US" sz="2000" dirty="0" smtClean="0">
                <a:sym typeface="Symbol" pitchFamily="18" charset="2"/>
              </a:rPr>
              <a:t></a:t>
            </a:r>
            <a:r>
              <a:rPr lang="en-US" sz="2200" dirty="0" smtClean="0">
                <a:latin typeface="Symbol" pitchFamily="18" charset="2"/>
              </a:rPr>
              <a:t> </a:t>
            </a:r>
            <a:r>
              <a:rPr lang="en-US" sz="2200" dirty="0" smtClean="0"/>
              <a:t>is a regular expression denoting </a:t>
            </a:r>
            <a:r>
              <a:rPr lang="en-US" sz="2200" dirty="0" smtClean="0">
                <a:latin typeface="Symbol" pitchFamily="18" charset="2"/>
              </a:rPr>
              <a:t> </a:t>
            </a:r>
            <a:r>
              <a:rPr lang="en-US" sz="2200" dirty="0" smtClean="0"/>
              <a:t>{ </a:t>
            </a:r>
            <a:r>
              <a:rPr lang="en-US" sz="2000" dirty="0" smtClean="0">
                <a:sym typeface="Symbol" pitchFamily="18" charset="2"/>
              </a:rPr>
              <a:t> </a:t>
            </a:r>
            <a:r>
              <a:rPr lang="en-US" sz="2200" dirty="0" smtClean="0"/>
              <a:t>} 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200" i="1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200" i="1" dirty="0" smtClean="0"/>
              <a:t>a</a:t>
            </a:r>
            <a:r>
              <a:rPr lang="en-US" sz="2200" dirty="0" smtClean="0"/>
              <a:t> is a regular expression denoting {</a:t>
            </a:r>
            <a:r>
              <a:rPr lang="en-US" sz="2200" i="1" dirty="0" smtClean="0"/>
              <a:t>a</a:t>
            </a:r>
            <a:r>
              <a:rPr lang="en-US" sz="2200" dirty="0" smtClean="0"/>
              <a:t>} for any </a:t>
            </a:r>
            <a:r>
              <a:rPr lang="en-US" sz="2200" i="1" dirty="0" smtClean="0"/>
              <a:t>a</a:t>
            </a:r>
            <a:r>
              <a:rPr lang="en-US" sz="2200" dirty="0" smtClean="0"/>
              <a:t> in </a:t>
            </a:r>
            <a:r>
              <a:rPr lang="en-US" sz="2500" dirty="0" smtClean="0">
                <a:latin typeface="Symbol" pitchFamily="18" charset="2"/>
              </a:rPr>
              <a:t>S</a:t>
            </a: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33700" y="2270125"/>
            <a:ext cx="2305050" cy="541338"/>
            <a:chOff x="804" y="2443"/>
            <a:chExt cx="1452" cy="341"/>
          </a:xfrm>
        </p:grpSpPr>
        <p:sp>
          <p:nvSpPr>
            <p:cNvPr id="4110" name="Oval 5"/>
            <p:cNvSpPr>
              <a:spLocks noChangeArrowheads="1"/>
            </p:cNvSpPr>
            <p:nvPr/>
          </p:nvSpPr>
          <p:spPr bwMode="auto">
            <a:xfrm>
              <a:off x="1296" y="254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11" name="Line 6"/>
            <p:cNvSpPr>
              <a:spLocks noChangeShapeType="1"/>
            </p:cNvSpPr>
            <p:nvPr/>
          </p:nvSpPr>
          <p:spPr bwMode="auto">
            <a:xfrm>
              <a:off x="153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1632" y="24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  <a:sym typeface="Symbol" pitchFamily="18" charset="2"/>
                </a:rPr>
                <a:t></a:t>
              </a:r>
            </a:p>
          </p:txBody>
        </p:sp>
        <p:sp>
          <p:nvSpPr>
            <p:cNvPr id="4113" name="Oval 8"/>
            <p:cNvSpPr>
              <a:spLocks noChangeArrowheads="1"/>
            </p:cNvSpPr>
            <p:nvPr/>
          </p:nvSpPr>
          <p:spPr bwMode="auto">
            <a:xfrm>
              <a:off x="2016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14" name="Oval 9"/>
            <p:cNvSpPr>
              <a:spLocks noChangeArrowheads="1"/>
            </p:cNvSpPr>
            <p:nvPr/>
          </p:nvSpPr>
          <p:spPr bwMode="auto">
            <a:xfrm>
              <a:off x="2037" y="2562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15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804" y="24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latin typeface="Times New Roman" pitchFamily="18" charset="0"/>
                  <a:sym typeface="Symbol" pitchFamily="18" charset="2"/>
                </a:rPr>
                <a:t>start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0" y="3802063"/>
            <a:ext cx="2305050" cy="541337"/>
            <a:chOff x="804" y="2443"/>
            <a:chExt cx="1452" cy="341"/>
          </a:xfrm>
        </p:grpSpPr>
        <p:sp>
          <p:nvSpPr>
            <p:cNvPr id="4103" name="Oval 13"/>
            <p:cNvSpPr>
              <a:spLocks noChangeArrowheads="1"/>
            </p:cNvSpPr>
            <p:nvPr/>
          </p:nvSpPr>
          <p:spPr bwMode="auto">
            <a:xfrm>
              <a:off x="1296" y="2544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04" name="Line 14"/>
            <p:cNvSpPr>
              <a:spLocks noChangeShapeType="1"/>
            </p:cNvSpPr>
            <p:nvPr/>
          </p:nvSpPr>
          <p:spPr bwMode="auto">
            <a:xfrm>
              <a:off x="153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Rectangle 15"/>
            <p:cNvSpPr>
              <a:spLocks noChangeArrowheads="1"/>
            </p:cNvSpPr>
            <p:nvPr/>
          </p:nvSpPr>
          <p:spPr bwMode="auto">
            <a:xfrm>
              <a:off x="1632" y="245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4106" name="Oval 16"/>
            <p:cNvSpPr>
              <a:spLocks noChangeArrowheads="1"/>
            </p:cNvSpPr>
            <p:nvPr/>
          </p:nvSpPr>
          <p:spPr bwMode="auto">
            <a:xfrm>
              <a:off x="2016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07" name="Oval 17"/>
            <p:cNvSpPr>
              <a:spLocks noChangeArrowheads="1"/>
            </p:cNvSpPr>
            <p:nvPr/>
          </p:nvSpPr>
          <p:spPr bwMode="auto">
            <a:xfrm>
              <a:off x="2037" y="2562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08" name="Line 18"/>
            <p:cNvSpPr>
              <a:spLocks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9" name="Rectangle 19"/>
            <p:cNvSpPr>
              <a:spLocks noChangeArrowheads="1"/>
            </p:cNvSpPr>
            <p:nvPr/>
          </p:nvSpPr>
          <p:spPr bwMode="auto">
            <a:xfrm>
              <a:off x="804" y="244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  <a:sym typeface="Symbol" pitchFamily="18" charset="2"/>
                </a:rPr>
                <a:t>start</a:t>
              </a:r>
            </a:p>
          </p:txBody>
        </p:sp>
      </p:grpSp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457200" y="1447800"/>
            <a:ext cx="36433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CC3300"/>
                </a:solidFill>
              </a:rPr>
              <a:t>Thompson’s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mtClean="0"/>
              <a:t>Algorithm For Subset Construction – (2)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848600" cy="451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initially,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-closure(s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) is only (unmarked) state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while</a:t>
            </a:r>
            <a:r>
              <a:rPr lang="en-US" sz="2000">
                <a:latin typeface="Times New Roman" pitchFamily="18" charset="0"/>
              </a:rPr>
              <a:t> there is unmarked state T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do begin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mark T;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for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each input symbol 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do begin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     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:= -closure(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move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(T,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if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U is not in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then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      add U as an unmarked state to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Dstates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0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Dtran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[T,</a:t>
            </a:r>
            <a:r>
              <a:rPr lang="en-US" sz="20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] := U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    </a:t>
            </a:r>
            <a:r>
              <a:rPr lang="en-US" sz="2000">
                <a:latin typeface="Courier New" pitchFamily="49" charset="0"/>
                <a:sym typeface="Symbol" pitchFamily="18" charset="2"/>
              </a:rPr>
              <a:t>end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pitchFamily="49" charset="0"/>
                <a:sym typeface="Symbol" pitchFamily="18" charset="2"/>
              </a:rPr>
              <a:t>end</a:t>
            </a:r>
            <a:endParaRPr lang="en-US" sz="2000">
              <a:solidFill>
                <a:srgbClr val="00CC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0171" name="Group 27"/>
          <p:cNvGraphicFramePr>
            <a:graphicFrameLocks noGrp="1"/>
          </p:cNvGraphicFramePr>
          <p:nvPr>
            <p:ph type="tbl" idx="1"/>
          </p:nvPr>
        </p:nvGraphicFramePr>
        <p:xfrm>
          <a:off x="5105400" y="4191000"/>
          <a:ext cx="3352800" cy="2468808"/>
        </p:xfrm>
        <a:graphic>
          <a:graphicData uri="http://schemas.openxmlformats.org/drawingml/2006/table">
            <a:tbl>
              <a:tblPr/>
              <a:tblGrid>
                <a:gridCol w="990600"/>
                <a:gridCol w="838200"/>
                <a:gridCol w="765175"/>
                <a:gridCol w="758825"/>
              </a:tblGrid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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5, 4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2819400"/>
            <a:ext cx="3138488" cy="1865313"/>
            <a:chOff x="375" y="1764"/>
            <a:chExt cx="1977" cy="1175"/>
          </a:xfrm>
        </p:grpSpPr>
        <p:sp>
          <p:nvSpPr>
            <p:cNvPr id="30764" name="Oval 6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65" name="Oval 7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766" name="Oval 8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67" name="Oval 9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68" name="Oval 10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69" name="Line 11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12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13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Line 14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Line 15"/>
            <p:cNvSpPr>
              <a:spLocks noChangeShapeType="1"/>
            </p:cNvSpPr>
            <p:nvPr/>
          </p:nvSpPr>
          <p:spPr bwMode="auto">
            <a:xfrm flipV="1">
              <a:off x="1728" y="2370"/>
              <a:ext cx="44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Line 16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Text Box 17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0776" name="Text Box 18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77" name="Text Box 19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78" name="Text Box 20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79" name="Text Box 21"/>
            <p:cNvSpPr txBox="1">
              <a:spLocks noChangeArrowheads="1"/>
            </p:cNvSpPr>
            <p:nvPr/>
          </p:nvSpPr>
          <p:spPr bwMode="auto">
            <a:xfrm>
              <a:off x="1872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0780" name="Text Box 22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0781" name="Oval 23"/>
            <p:cNvSpPr>
              <a:spLocks noChangeArrowheads="1"/>
            </p:cNvSpPr>
            <p:nvPr/>
          </p:nvSpPr>
          <p:spPr bwMode="auto">
            <a:xfrm>
              <a:off x="2181" y="2229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0782" name="Line 24"/>
            <p:cNvSpPr>
              <a:spLocks noChangeShapeType="1"/>
            </p:cNvSpPr>
            <p:nvPr/>
          </p:nvSpPr>
          <p:spPr bwMode="auto">
            <a:xfrm>
              <a:off x="375" y="19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783" name="Text Box 25"/>
            <p:cNvSpPr txBox="1">
              <a:spLocks noChangeArrowheads="1"/>
            </p:cNvSpPr>
            <p:nvPr/>
          </p:nvSpPr>
          <p:spPr bwMode="auto">
            <a:xfrm>
              <a:off x="422" y="1785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0726" name="Text Box 26"/>
          <p:cNvSpPr txBox="1">
            <a:spLocks noChangeArrowheads="1"/>
          </p:cNvSpPr>
          <p:nvPr/>
        </p:nvSpPr>
        <p:spPr bwMode="auto">
          <a:xfrm>
            <a:off x="4191000" y="1676400"/>
            <a:ext cx="4897438" cy="229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C3300"/>
              </a:buClr>
            </a:pPr>
            <a:r>
              <a:rPr lang="en-US"/>
              <a:t> NFA N with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State set S</a:t>
            </a:r>
            <a:r>
              <a:rPr lang="en-US" baseline="-25000"/>
              <a:t>N</a:t>
            </a:r>
            <a:r>
              <a:rPr lang="en-US"/>
              <a:t> = {1,2,3,4,5},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Alphabet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= {a,b}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Start state s</a:t>
            </a:r>
            <a:r>
              <a:rPr lang="en-US" baseline="-25000"/>
              <a:t>N</a:t>
            </a:r>
            <a:r>
              <a:rPr lang="en-US"/>
              <a:t>=1,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Final states F</a:t>
            </a:r>
            <a:r>
              <a:rPr lang="en-US" baseline="-25000"/>
              <a:t>N</a:t>
            </a:r>
            <a:r>
              <a:rPr lang="en-US"/>
              <a:t>={5}, </a:t>
            </a:r>
          </a:p>
          <a:p>
            <a:pPr lvl="1" eaLnBrk="1" hangingPunct="1"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 Transition function T</a:t>
            </a:r>
            <a:r>
              <a:rPr lang="en-US" baseline="-25000"/>
              <a:t>N</a:t>
            </a:r>
            <a:r>
              <a:rPr lang="en-US"/>
              <a:t>: S</a:t>
            </a:r>
            <a:r>
              <a:rPr lang="en-US" baseline="-25000"/>
              <a:t>N</a:t>
            </a:r>
            <a:r>
              <a:rPr lang="en-US"/>
              <a:t> x {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e</a:t>
            </a:r>
            <a:r>
              <a:rPr lang="en-US"/>
              <a:t>}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S</a:t>
            </a:r>
            <a:r>
              <a:rPr lang="en-US" baseline="-25000"/>
              <a:t>N</a:t>
            </a:r>
            <a:endParaRPr lang="en-US" baseline="-25000">
              <a:sym typeface="Wingdings" pitchFamily="2" charset="2"/>
            </a:endParaRP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2273" name="Group 81"/>
          <p:cNvGraphicFramePr>
            <a:graphicFrameLocks noGrp="1"/>
          </p:cNvGraphicFramePr>
          <p:nvPr>
            <p:ph type="tbl" idx="1"/>
          </p:nvPr>
        </p:nvGraphicFramePr>
        <p:xfrm>
          <a:off x="4243388" y="4038600"/>
          <a:ext cx="4748212" cy="1920875"/>
        </p:xfrm>
        <a:graphic>
          <a:graphicData uri="http://schemas.openxmlformats.org/drawingml/2006/table">
            <a:tbl>
              <a:tblPr/>
              <a:tblGrid>
                <a:gridCol w="576262"/>
                <a:gridCol w="2047875"/>
                <a:gridCol w="21240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09600" y="2590800"/>
            <a:ext cx="3138488" cy="1865313"/>
            <a:chOff x="375" y="1764"/>
            <a:chExt cx="1977" cy="1175"/>
          </a:xfrm>
        </p:grpSpPr>
        <p:sp>
          <p:nvSpPr>
            <p:cNvPr id="32808" name="Oval 37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809" name="Oval 38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810" name="Oval 39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811" name="Oval 40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812" name="Oval 41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813" name="Line 42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Line 43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5" name="Line 44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6" name="Line 45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7" name="Line 46"/>
            <p:cNvSpPr>
              <a:spLocks noChangeShapeType="1"/>
            </p:cNvSpPr>
            <p:nvPr/>
          </p:nvSpPr>
          <p:spPr bwMode="auto">
            <a:xfrm flipV="1">
              <a:off x="1728" y="2370"/>
              <a:ext cx="44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Line 47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9" name="Text Box 48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2820" name="Text Box 49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1" name="Text Box 50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822" name="Text Box 51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823" name="Text Box 52"/>
            <p:cNvSpPr txBox="1">
              <a:spLocks noChangeArrowheads="1"/>
            </p:cNvSpPr>
            <p:nvPr/>
          </p:nvSpPr>
          <p:spPr bwMode="auto">
            <a:xfrm>
              <a:off x="1872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2824" name="Text Box 53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2825" name="Oval 54"/>
            <p:cNvSpPr>
              <a:spLocks noChangeArrowheads="1"/>
            </p:cNvSpPr>
            <p:nvPr/>
          </p:nvSpPr>
          <p:spPr bwMode="auto">
            <a:xfrm>
              <a:off x="2181" y="2229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2826" name="Line 55"/>
            <p:cNvSpPr>
              <a:spLocks noChangeShapeType="1"/>
            </p:cNvSpPr>
            <p:nvPr/>
          </p:nvSpPr>
          <p:spPr bwMode="auto">
            <a:xfrm>
              <a:off x="375" y="19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27" name="Text Box 56"/>
            <p:cNvSpPr txBox="1">
              <a:spLocks noChangeArrowheads="1"/>
            </p:cNvSpPr>
            <p:nvPr/>
          </p:nvSpPr>
          <p:spPr bwMode="auto">
            <a:xfrm>
              <a:off x="422" y="1785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4419600" y="2209800"/>
            <a:ext cx="762000" cy="366713"/>
            <a:chOff x="384" y="3381"/>
            <a:chExt cx="480" cy="231"/>
          </a:xfrm>
        </p:grpSpPr>
        <p:sp>
          <p:nvSpPr>
            <p:cNvPr id="32806" name="Line 5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807" name="Text Box 5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4373" name="Group 133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697413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073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09600" y="2800350"/>
            <a:ext cx="3124200" cy="1865313"/>
            <a:chOff x="384" y="1764"/>
            <a:chExt cx="1968" cy="1175"/>
          </a:xfrm>
        </p:grpSpPr>
        <p:sp>
          <p:nvSpPr>
            <p:cNvPr id="34863" name="Oval 43"/>
            <p:cNvSpPr>
              <a:spLocks noChangeArrowheads="1"/>
            </p:cNvSpPr>
            <p:nvPr/>
          </p:nvSpPr>
          <p:spPr bwMode="auto">
            <a:xfrm>
              <a:off x="864" y="187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64" name="Oval 44"/>
            <p:cNvSpPr>
              <a:spLocks noChangeArrowheads="1"/>
            </p:cNvSpPr>
            <p:nvPr/>
          </p:nvSpPr>
          <p:spPr bwMode="auto">
            <a:xfrm>
              <a:off x="2160" y="2208"/>
              <a:ext cx="192" cy="19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4865" name="Oval 45"/>
            <p:cNvSpPr>
              <a:spLocks noChangeArrowheads="1"/>
            </p:cNvSpPr>
            <p:nvPr/>
          </p:nvSpPr>
          <p:spPr bwMode="auto">
            <a:xfrm>
              <a:off x="15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866" name="Oval 46"/>
            <p:cNvSpPr>
              <a:spLocks noChangeArrowheads="1"/>
            </p:cNvSpPr>
            <p:nvPr/>
          </p:nvSpPr>
          <p:spPr bwMode="auto">
            <a:xfrm>
              <a:off x="1536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867" name="Oval 47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868" name="Line 48"/>
            <p:cNvSpPr>
              <a:spLocks noChangeShapeType="1"/>
            </p:cNvSpPr>
            <p:nvPr/>
          </p:nvSpPr>
          <p:spPr bwMode="auto">
            <a:xfrm>
              <a:off x="1056" y="19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Line 49"/>
            <p:cNvSpPr>
              <a:spLocks noChangeShapeType="1"/>
            </p:cNvSpPr>
            <p:nvPr/>
          </p:nvSpPr>
          <p:spPr bwMode="auto">
            <a:xfrm>
              <a:off x="1632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Line 50"/>
            <p:cNvSpPr>
              <a:spLocks noChangeShapeType="1"/>
            </p:cNvSpPr>
            <p:nvPr/>
          </p:nvSpPr>
          <p:spPr bwMode="auto">
            <a:xfrm>
              <a:off x="960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Line 51"/>
            <p:cNvSpPr>
              <a:spLocks noChangeShapeType="1"/>
            </p:cNvSpPr>
            <p:nvPr/>
          </p:nvSpPr>
          <p:spPr bwMode="auto">
            <a:xfrm>
              <a:off x="105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2" name="Line 52"/>
            <p:cNvSpPr>
              <a:spLocks noChangeShapeType="1"/>
            </p:cNvSpPr>
            <p:nvPr/>
          </p:nvSpPr>
          <p:spPr bwMode="auto">
            <a:xfrm flipV="1">
              <a:off x="1728" y="235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3" name="Line 53"/>
            <p:cNvSpPr>
              <a:spLocks noChangeShapeType="1"/>
            </p:cNvSpPr>
            <p:nvPr/>
          </p:nvSpPr>
          <p:spPr bwMode="auto">
            <a:xfrm>
              <a:off x="1728" y="19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Text Box 54"/>
            <p:cNvSpPr txBox="1">
              <a:spLocks noChangeArrowheads="1"/>
            </p:cNvSpPr>
            <p:nvPr/>
          </p:nvSpPr>
          <p:spPr bwMode="auto">
            <a:xfrm>
              <a:off x="1162" y="1764"/>
              <a:ext cx="1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34875" name="Text Box 55"/>
            <p:cNvSpPr txBox="1">
              <a:spLocks noChangeArrowheads="1"/>
            </p:cNvSpPr>
            <p:nvPr/>
          </p:nvSpPr>
          <p:spPr bwMode="auto">
            <a:xfrm>
              <a:off x="1110" y="272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6" name="Text Box 56"/>
            <p:cNvSpPr txBox="1">
              <a:spLocks noChangeArrowheads="1"/>
            </p:cNvSpPr>
            <p:nvPr/>
          </p:nvSpPr>
          <p:spPr bwMode="auto">
            <a:xfrm>
              <a:off x="730" y="219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77" name="Text Box 57"/>
            <p:cNvSpPr txBox="1">
              <a:spLocks noChangeArrowheads="1"/>
            </p:cNvSpPr>
            <p:nvPr/>
          </p:nvSpPr>
          <p:spPr bwMode="auto">
            <a:xfrm>
              <a:off x="1446" y="215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8" name="Text Box 58"/>
            <p:cNvSpPr txBox="1">
              <a:spLocks noChangeArrowheads="1"/>
            </p:cNvSpPr>
            <p:nvPr/>
          </p:nvSpPr>
          <p:spPr bwMode="auto">
            <a:xfrm>
              <a:off x="1843" y="1911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4879" name="Text Box 59"/>
            <p:cNvSpPr txBox="1">
              <a:spLocks noChangeArrowheads="1"/>
            </p:cNvSpPr>
            <p:nvPr/>
          </p:nvSpPr>
          <p:spPr bwMode="auto">
            <a:xfrm>
              <a:off x="1872" y="2496"/>
              <a:ext cx="26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34880" name="Oval 60"/>
            <p:cNvSpPr>
              <a:spLocks noChangeArrowheads="1"/>
            </p:cNvSpPr>
            <p:nvPr/>
          </p:nvSpPr>
          <p:spPr bwMode="auto">
            <a:xfrm>
              <a:off x="768" y="1776"/>
              <a:ext cx="110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4881" name="Line 61"/>
            <p:cNvSpPr>
              <a:spLocks noChangeShapeType="1"/>
            </p:cNvSpPr>
            <p:nvPr/>
          </p:nvSpPr>
          <p:spPr bwMode="auto">
            <a:xfrm>
              <a:off x="384" y="197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82" name="Text Box 62"/>
            <p:cNvSpPr txBox="1">
              <a:spLocks noChangeArrowheads="1"/>
            </p:cNvSpPr>
            <p:nvPr/>
          </p:nvSpPr>
          <p:spPr bwMode="auto">
            <a:xfrm>
              <a:off x="431" y="1776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34861" name="Line 64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862" name="Text Box 65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4860" name="Oval 66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6369" name="Group 81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729163" cy="1920875"/>
        </p:xfrm>
        <a:graphic>
          <a:graphicData uri="http://schemas.openxmlformats.org/drawingml/2006/table">
            <a:tbl>
              <a:tblPr/>
              <a:tblGrid>
                <a:gridCol w="630238"/>
                <a:gridCol w="2047875"/>
                <a:gridCol w="20510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6926" name="Oval 62"/>
          <p:cNvSpPr>
            <a:spLocks noChangeArrowheads="1"/>
          </p:cNvSpPr>
          <p:nvPr/>
        </p:nvSpPr>
        <p:spPr bwMode="auto">
          <a:xfrm>
            <a:off x="1219200" y="3886200"/>
            <a:ext cx="533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927" name="Oval 63"/>
          <p:cNvSpPr>
            <a:spLocks noChangeArrowheads="1"/>
          </p:cNvSpPr>
          <p:nvPr/>
        </p:nvSpPr>
        <p:spPr bwMode="auto">
          <a:xfrm>
            <a:off x="3352800" y="3200400"/>
            <a:ext cx="533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09600" y="2805113"/>
            <a:ext cx="762000" cy="366712"/>
            <a:chOff x="384" y="3381"/>
            <a:chExt cx="480" cy="231"/>
          </a:xfrm>
        </p:grpSpPr>
        <p:sp>
          <p:nvSpPr>
            <p:cNvPr id="36933" name="Line 65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4" name="Text Box 66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36931" name="Line 6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932" name="Text Box 6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6930" name="Oval 70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398419" name="Group 83"/>
          <p:cNvGraphicFramePr>
            <a:graphicFrameLocks noGrp="1"/>
          </p:cNvGraphicFramePr>
          <p:nvPr>
            <p:ph type="tbl" idx="1"/>
          </p:nvPr>
        </p:nvGraphicFramePr>
        <p:xfrm>
          <a:off x="4038600" y="4038600"/>
          <a:ext cx="4757738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133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6659563" y="220980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38977" name="Oval 65"/>
          <p:cNvSpPr>
            <a:spLocks noChangeArrowheads="1"/>
          </p:cNvSpPr>
          <p:nvPr/>
        </p:nvSpPr>
        <p:spPr bwMode="auto">
          <a:xfrm>
            <a:off x="2362200" y="3962400"/>
            <a:ext cx="457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78" name="Oval 66"/>
          <p:cNvSpPr>
            <a:spLocks noChangeArrowheads="1"/>
          </p:cNvSpPr>
          <p:nvPr/>
        </p:nvSpPr>
        <p:spPr bwMode="auto">
          <a:xfrm>
            <a:off x="3352800" y="3276600"/>
            <a:ext cx="457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419600" y="2166938"/>
            <a:ext cx="762000" cy="366712"/>
            <a:chOff x="384" y="3381"/>
            <a:chExt cx="480" cy="231"/>
          </a:xfrm>
        </p:grpSpPr>
        <p:sp>
          <p:nvSpPr>
            <p:cNvPr id="38984" name="Line 6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5" name="Text Box 6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623888" y="2819400"/>
            <a:ext cx="762000" cy="366713"/>
            <a:chOff x="384" y="3381"/>
            <a:chExt cx="480" cy="231"/>
          </a:xfrm>
        </p:grpSpPr>
        <p:sp>
          <p:nvSpPr>
            <p:cNvPr id="38982" name="Line 71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8983" name="Text Box 72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38981" name="Oval 73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400468" name="Group 84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689475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0653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5181600" y="23622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</a:t>
            </a: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54864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62484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7315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5334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48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 flipV="1">
            <a:off x="6553200" y="2667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6659563" y="220980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6964363" y="2863850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5586413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5334000" y="2863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5632450" y="3321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1027" name="Oval 67"/>
          <p:cNvSpPr>
            <a:spLocks noChangeArrowheads="1"/>
          </p:cNvSpPr>
          <p:nvPr/>
        </p:nvSpPr>
        <p:spPr bwMode="auto">
          <a:xfrm>
            <a:off x="2286000" y="3886200"/>
            <a:ext cx="609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419600" y="2181225"/>
            <a:ext cx="762000" cy="366713"/>
            <a:chOff x="384" y="3381"/>
            <a:chExt cx="480" cy="231"/>
          </a:xfrm>
        </p:grpSpPr>
        <p:sp>
          <p:nvSpPr>
            <p:cNvPr id="41033" name="Line 69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34" name="Text Box 70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609600" y="2800350"/>
            <a:ext cx="762000" cy="366713"/>
            <a:chOff x="384" y="3381"/>
            <a:chExt cx="480" cy="231"/>
          </a:xfrm>
        </p:grpSpPr>
        <p:sp>
          <p:nvSpPr>
            <p:cNvPr id="41031" name="Line 72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032" name="Text Box 73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41030" name="Oval 74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2: Subset Construction</a:t>
            </a:r>
          </a:p>
        </p:txBody>
      </p:sp>
      <p:graphicFrame>
        <p:nvGraphicFramePr>
          <p:cNvPr id="402520" name="Group 88"/>
          <p:cNvGraphicFramePr>
            <a:graphicFrameLocks noGrp="1"/>
          </p:cNvGraphicFramePr>
          <p:nvPr>
            <p:ph type="tbl" idx="1"/>
          </p:nvPr>
        </p:nvGraphicFramePr>
        <p:xfrm>
          <a:off x="4114800" y="4038600"/>
          <a:ext cx="4757738" cy="1920875"/>
        </p:xfrm>
        <a:graphic>
          <a:graphicData uri="http://schemas.openxmlformats.org/drawingml/2006/table">
            <a:tbl>
              <a:tblPr/>
              <a:tblGrid>
                <a:gridCol w="576263"/>
                <a:gridCol w="2047875"/>
                <a:gridCol w="2133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-closure(move(T,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{1,2}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{3,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{4,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2835275" y="3033713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2971800" y="3962400"/>
            <a:ext cx="427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a,b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3060" name="Oval 52"/>
          <p:cNvSpPr>
            <a:spLocks noChangeArrowheads="1"/>
          </p:cNvSpPr>
          <p:nvPr/>
        </p:nvSpPr>
        <p:spPr bwMode="auto">
          <a:xfrm>
            <a:off x="2286000" y="3886200"/>
            <a:ext cx="609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896938" y="5257800"/>
            <a:ext cx="2379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All final states since the</a:t>
            </a:r>
          </a:p>
          <a:p>
            <a:pPr eaLnBrk="1" hangingPunct="1"/>
            <a:r>
              <a:rPr lang="en-US" sz="1600">
                <a:latin typeface="Times New Roman" pitchFamily="18" charset="0"/>
              </a:rPr>
              <a:t>NFA final state is included</a:t>
            </a:r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 flipV="1">
            <a:off x="3124200" y="49530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 flipV="1">
            <a:off x="3124200" y="5334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>
            <a:off x="3124200" y="5486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09600" y="2800350"/>
            <a:ext cx="762000" cy="366713"/>
            <a:chOff x="384" y="3381"/>
            <a:chExt cx="480" cy="231"/>
          </a:xfrm>
        </p:grpSpPr>
        <p:sp>
          <p:nvSpPr>
            <p:cNvPr id="43089" name="Line 58"/>
            <p:cNvSpPr>
              <a:spLocks noChangeShapeType="1"/>
            </p:cNvSpPr>
            <p:nvPr/>
          </p:nvSpPr>
          <p:spPr bwMode="auto">
            <a:xfrm>
              <a:off x="384" y="358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090" name="Text Box 59"/>
            <p:cNvSpPr txBox="1">
              <a:spLocks noChangeArrowheads="1"/>
            </p:cNvSpPr>
            <p:nvPr/>
          </p:nvSpPr>
          <p:spPr bwMode="auto">
            <a:xfrm>
              <a:off x="431" y="338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43066" name="Oval 60"/>
          <p:cNvSpPr>
            <a:spLocks noChangeArrowheads="1"/>
          </p:cNvSpPr>
          <p:nvPr/>
        </p:nvSpPr>
        <p:spPr bwMode="auto">
          <a:xfrm>
            <a:off x="3457575" y="35337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114800" y="1219200"/>
            <a:ext cx="4724400" cy="2292350"/>
            <a:chOff x="2592" y="912"/>
            <a:chExt cx="2976" cy="1444"/>
          </a:xfrm>
        </p:grpSpPr>
        <p:sp>
          <p:nvSpPr>
            <p:cNvPr id="43068" name="Oval 62"/>
            <p:cNvSpPr>
              <a:spLocks noChangeArrowheads="1"/>
            </p:cNvSpPr>
            <p:nvPr/>
          </p:nvSpPr>
          <p:spPr bwMode="auto">
            <a:xfrm>
              <a:off x="3301" y="1080"/>
              <a:ext cx="283" cy="2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1,2</a:t>
              </a:r>
            </a:p>
          </p:txBody>
        </p:sp>
        <p:sp>
          <p:nvSpPr>
            <p:cNvPr id="43069" name="Line 63"/>
            <p:cNvSpPr>
              <a:spLocks noChangeShapeType="1"/>
            </p:cNvSpPr>
            <p:nvPr/>
          </p:nvSpPr>
          <p:spPr bwMode="auto">
            <a:xfrm>
              <a:off x="3584" y="122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Oval 64"/>
            <p:cNvSpPr>
              <a:spLocks noChangeArrowheads="1"/>
            </p:cNvSpPr>
            <p:nvPr/>
          </p:nvSpPr>
          <p:spPr bwMode="auto">
            <a:xfrm>
              <a:off x="4293" y="1080"/>
              <a:ext cx="28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4,5</a:t>
              </a:r>
            </a:p>
          </p:txBody>
        </p:sp>
        <p:sp>
          <p:nvSpPr>
            <p:cNvPr id="43071" name="Oval 65"/>
            <p:cNvSpPr>
              <a:spLocks noChangeArrowheads="1"/>
            </p:cNvSpPr>
            <p:nvPr/>
          </p:nvSpPr>
          <p:spPr bwMode="auto">
            <a:xfrm>
              <a:off x="5285" y="1080"/>
              <a:ext cx="28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072" name="Oval 66"/>
            <p:cNvSpPr>
              <a:spLocks noChangeArrowheads="1"/>
            </p:cNvSpPr>
            <p:nvPr/>
          </p:nvSpPr>
          <p:spPr bwMode="auto">
            <a:xfrm>
              <a:off x="3301" y="2073"/>
              <a:ext cx="283" cy="2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3,5</a:t>
              </a:r>
            </a:p>
          </p:txBody>
        </p:sp>
        <p:sp>
          <p:nvSpPr>
            <p:cNvPr id="43073" name="Oval 67"/>
            <p:cNvSpPr>
              <a:spLocks noChangeArrowheads="1"/>
            </p:cNvSpPr>
            <p:nvPr/>
          </p:nvSpPr>
          <p:spPr bwMode="auto">
            <a:xfrm>
              <a:off x="4293" y="2073"/>
              <a:ext cx="283" cy="2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74" name="Line 68"/>
            <p:cNvSpPr>
              <a:spLocks noChangeShapeType="1"/>
            </p:cNvSpPr>
            <p:nvPr/>
          </p:nvSpPr>
          <p:spPr bwMode="auto">
            <a:xfrm>
              <a:off x="4576" y="122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5" name="Line 69"/>
            <p:cNvSpPr>
              <a:spLocks noChangeShapeType="1"/>
            </p:cNvSpPr>
            <p:nvPr/>
          </p:nvSpPr>
          <p:spPr bwMode="auto">
            <a:xfrm>
              <a:off x="3442" y="1364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Line 70"/>
            <p:cNvSpPr>
              <a:spLocks noChangeShapeType="1"/>
            </p:cNvSpPr>
            <p:nvPr/>
          </p:nvSpPr>
          <p:spPr bwMode="auto">
            <a:xfrm>
              <a:off x="3584" y="2214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7" name="Line 71"/>
            <p:cNvSpPr>
              <a:spLocks noChangeShapeType="1"/>
            </p:cNvSpPr>
            <p:nvPr/>
          </p:nvSpPr>
          <p:spPr bwMode="auto">
            <a:xfrm flipV="1">
              <a:off x="4576" y="1364"/>
              <a:ext cx="779" cy="7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Text Box 72"/>
            <p:cNvSpPr txBox="1">
              <a:spLocks noChangeArrowheads="1"/>
            </p:cNvSpPr>
            <p:nvPr/>
          </p:nvSpPr>
          <p:spPr bwMode="auto">
            <a:xfrm>
              <a:off x="4738" y="1008"/>
              <a:ext cx="2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43079" name="Text Box 73"/>
            <p:cNvSpPr txBox="1">
              <a:spLocks noChangeArrowheads="1"/>
            </p:cNvSpPr>
            <p:nvPr/>
          </p:nvSpPr>
          <p:spPr bwMode="auto">
            <a:xfrm>
              <a:off x="5022" y="1611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a,b</a:t>
              </a:r>
            </a:p>
          </p:txBody>
        </p:sp>
        <p:sp>
          <p:nvSpPr>
            <p:cNvPr id="43080" name="Text Box 74"/>
            <p:cNvSpPr txBox="1">
              <a:spLocks noChangeArrowheads="1"/>
            </p:cNvSpPr>
            <p:nvPr/>
          </p:nvSpPr>
          <p:spPr bwMode="auto">
            <a:xfrm>
              <a:off x="3720" y="93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3081" name="Text Box 75"/>
            <p:cNvSpPr txBox="1">
              <a:spLocks noChangeArrowheads="1"/>
            </p:cNvSpPr>
            <p:nvPr/>
          </p:nvSpPr>
          <p:spPr bwMode="auto">
            <a:xfrm>
              <a:off x="3484" y="1547"/>
              <a:ext cx="17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3082" name="Text Box 76"/>
            <p:cNvSpPr txBox="1">
              <a:spLocks noChangeArrowheads="1"/>
            </p:cNvSpPr>
            <p:nvPr/>
          </p:nvSpPr>
          <p:spPr bwMode="auto">
            <a:xfrm>
              <a:off x="3763" y="1972"/>
              <a:ext cx="18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4" name="Group 77"/>
            <p:cNvGrpSpPr>
              <a:grpSpLocks/>
            </p:cNvGrpSpPr>
            <p:nvPr/>
          </p:nvGrpSpPr>
          <p:grpSpPr bwMode="auto">
            <a:xfrm>
              <a:off x="2592" y="912"/>
              <a:ext cx="709" cy="297"/>
              <a:chOff x="384" y="3381"/>
              <a:chExt cx="480" cy="201"/>
            </a:xfrm>
          </p:grpSpPr>
          <p:sp>
            <p:nvSpPr>
              <p:cNvPr id="43087" name="Line 78"/>
              <p:cNvSpPr>
                <a:spLocks noChangeShapeType="1"/>
              </p:cNvSpPr>
              <p:nvPr/>
            </p:nvSpPr>
            <p:spPr bwMode="auto">
              <a:xfrm>
                <a:off x="384" y="358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3088" name="Text Box 79"/>
              <p:cNvSpPr txBox="1">
                <a:spLocks noChangeArrowheads="1"/>
              </p:cNvSpPr>
              <p:nvPr/>
            </p:nvSpPr>
            <p:spPr bwMode="auto">
              <a:xfrm>
                <a:off x="431" y="3381"/>
                <a:ext cx="268" cy="1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start</a:t>
                </a:r>
              </a:p>
            </p:txBody>
          </p:sp>
        </p:grpSp>
        <p:sp>
          <p:nvSpPr>
            <p:cNvPr id="43084" name="Oval 80"/>
            <p:cNvSpPr>
              <a:spLocks noChangeArrowheads="1"/>
            </p:cNvSpPr>
            <p:nvPr/>
          </p:nvSpPr>
          <p:spPr bwMode="auto">
            <a:xfrm>
              <a:off x="5313" y="1107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085" name="Oval 81"/>
            <p:cNvSpPr>
              <a:spLocks noChangeArrowheads="1"/>
            </p:cNvSpPr>
            <p:nvPr/>
          </p:nvSpPr>
          <p:spPr bwMode="auto">
            <a:xfrm>
              <a:off x="4320" y="1110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43086" name="Oval 82"/>
            <p:cNvSpPr>
              <a:spLocks noChangeArrowheads="1"/>
            </p:cNvSpPr>
            <p:nvPr/>
          </p:nvSpPr>
          <p:spPr bwMode="auto">
            <a:xfrm>
              <a:off x="3327" y="2105"/>
              <a:ext cx="228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Subset Construction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3443288" y="3443288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3048000" y="39624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 flipV="1">
            <a:off x="16002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889125" y="34099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3476625" y="347662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Subset Construction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3443288" y="3462338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25908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V="1">
            <a:off x="2743200" y="3733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2743200" y="3124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838325" y="2805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1768475" y="4324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115887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2295525" y="3414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2905125" y="3033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3048000" y="39624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518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6781800" y="2971800"/>
            <a:ext cx="484188" cy="4841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1,3,4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5486400" y="312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5181600" y="3886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7128" name="Oval 24"/>
          <p:cNvSpPr>
            <a:spLocks noChangeArrowheads="1"/>
          </p:cNvSpPr>
          <p:nvPr/>
        </p:nvSpPr>
        <p:spPr bwMode="auto">
          <a:xfrm>
            <a:off x="5181600" y="4876800"/>
            <a:ext cx="484188" cy="48418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1,4,5</a:t>
            </a:r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53340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 flipH="1">
            <a:off x="5486400" y="3200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5775325" y="2805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5089525" y="33385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6156325" y="34734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50895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DFA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 flipH="1" flipV="1">
            <a:off x="16002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1889125" y="34099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7139" name="Oval 35"/>
          <p:cNvSpPr>
            <a:spLocks noChangeArrowheads="1"/>
          </p:cNvSpPr>
          <p:nvPr/>
        </p:nvSpPr>
        <p:spPr bwMode="auto">
          <a:xfrm>
            <a:off x="6781800" y="4114800"/>
            <a:ext cx="593725" cy="59372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1,3,</a:t>
            </a:r>
          </a:p>
          <a:p>
            <a:pPr algn="ctr" eaLnBrk="1" hangingPunct="1"/>
            <a:r>
              <a:rPr lang="en-US" sz="1600">
                <a:latin typeface="Times New Roman" pitchFamily="18" charset="0"/>
              </a:rPr>
              <a:t>4,5</a:t>
            </a:r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70104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 flipV="1">
            <a:off x="5486400" y="41148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V="1">
            <a:off x="5638800" y="4495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43" name="AutoShape 39"/>
          <p:cNvCxnSpPr>
            <a:cxnSpLocks noChangeShapeType="1"/>
            <a:stCxn id="47139" idx="7"/>
            <a:endCxn id="47139" idx="6"/>
          </p:cNvCxnSpPr>
          <p:nvPr/>
        </p:nvCxnSpPr>
        <p:spPr bwMode="auto">
          <a:xfrm rot="5400000" flipV="1">
            <a:off x="7227094" y="4263232"/>
            <a:ext cx="209550" cy="87312"/>
          </a:xfrm>
          <a:prstGeom prst="curvedConnector4">
            <a:avLst>
              <a:gd name="adj1" fmla="val -150759"/>
              <a:gd name="adj2" fmla="val 36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6994525" y="3567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7527925" y="3871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5927725" y="45577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5851525" y="3871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4800600" y="4387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5438775" y="43116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7150" name="Text Box 46"/>
          <p:cNvSpPr txBox="1">
            <a:spLocks noChangeArrowheads="1"/>
          </p:cNvSpPr>
          <p:nvPr/>
        </p:nvSpPr>
        <p:spPr bwMode="auto">
          <a:xfrm>
            <a:off x="6003925" y="52435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1" name="Oval 47"/>
          <p:cNvSpPr>
            <a:spLocks noChangeArrowheads="1"/>
          </p:cNvSpPr>
          <p:nvPr/>
        </p:nvSpPr>
        <p:spPr bwMode="auto">
          <a:xfrm>
            <a:off x="5148263" y="4841875"/>
            <a:ext cx="547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2" name="Oval 48"/>
          <p:cNvSpPr>
            <a:spLocks noChangeArrowheads="1"/>
          </p:cNvSpPr>
          <p:nvPr/>
        </p:nvSpPr>
        <p:spPr bwMode="auto">
          <a:xfrm>
            <a:off x="6810375" y="4148138"/>
            <a:ext cx="520700" cy="520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7153" name="Freeform 49"/>
          <p:cNvSpPr>
            <a:spLocks/>
          </p:cNvSpPr>
          <p:nvPr/>
        </p:nvSpPr>
        <p:spPr bwMode="auto">
          <a:xfrm>
            <a:off x="5029200" y="4191000"/>
            <a:ext cx="276225" cy="685800"/>
          </a:xfrm>
          <a:custGeom>
            <a:avLst/>
            <a:gdLst>
              <a:gd name="T0" fmla="*/ 276225 w 96"/>
              <a:gd name="T1" fmla="*/ 0 h 432"/>
              <a:gd name="T2" fmla="*/ 0 w 96"/>
              <a:gd name="T3" fmla="*/ 381000 h 432"/>
              <a:gd name="T4" fmla="*/ 276225 w 96"/>
              <a:gd name="T5" fmla="*/ 685800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96" y="0"/>
                </a:moveTo>
                <a:cubicBezTo>
                  <a:pt x="48" y="84"/>
                  <a:pt x="0" y="168"/>
                  <a:pt x="0" y="240"/>
                </a:cubicBezTo>
                <a:cubicBezTo>
                  <a:pt x="0" y="312"/>
                  <a:pt x="48" y="372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4" name="Freeform 50"/>
          <p:cNvSpPr>
            <a:spLocks/>
          </p:cNvSpPr>
          <p:nvPr/>
        </p:nvSpPr>
        <p:spPr bwMode="auto">
          <a:xfrm flipH="1">
            <a:off x="5434013" y="4162425"/>
            <a:ext cx="276225" cy="685800"/>
          </a:xfrm>
          <a:custGeom>
            <a:avLst/>
            <a:gdLst>
              <a:gd name="T0" fmla="*/ 276225 w 96"/>
              <a:gd name="T1" fmla="*/ 0 h 432"/>
              <a:gd name="T2" fmla="*/ 0 w 96"/>
              <a:gd name="T3" fmla="*/ 381000 h 432"/>
              <a:gd name="T4" fmla="*/ 276225 w 96"/>
              <a:gd name="T5" fmla="*/ 685800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96" y="0"/>
                </a:moveTo>
                <a:cubicBezTo>
                  <a:pt x="48" y="84"/>
                  <a:pt x="0" y="168"/>
                  <a:pt x="0" y="240"/>
                </a:cubicBezTo>
                <a:cubicBezTo>
                  <a:pt x="0" y="312"/>
                  <a:pt x="48" y="372"/>
                  <a:pt x="9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6" name="Text Box 52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7157" name="Line 53"/>
          <p:cNvSpPr>
            <a:spLocks noChangeShapeType="1"/>
          </p:cNvSpPr>
          <p:nvPr/>
        </p:nvSpPr>
        <p:spPr bwMode="auto">
          <a:xfrm>
            <a:off x="4568825" y="3135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7158" name="Text Box 54"/>
          <p:cNvSpPr txBox="1">
            <a:spLocks noChangeArrowheads="1"/>
          </p:cNvSpPr>
          <p:nvPr/>
        </p:nvSpPr>
        <p:spPr bwMode="auto">
          <a:xfrm>
            <a:off x="4552950" y="2790825"/>
            <a:ext cx="628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7159" name="Oval 55"/>
          <p:cNvSpPr>
            <a:spLocks noChangeArrowheads="1"/>
          </p:cNvSpPr>
          <p:nvPr/>
        </p:nvSpPr>
        <p:spPr bwMode="auto">
          <a:xfrm>
            <a:off x="3476625" y="349091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28600"/>
            <a:ext cx="8174037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Converting Regular Expressions to NFAs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If P and Q are regular expressions with NFAs</a:t>
            </a:r>
            <a:r>
              <a:rPr lang="en-US" sz="2000" smtClean="0">
                <a:latin typeface="Symbol" pitchFamily="18" charset="2"/>
              </a:rPr>
              <a:t> </a:t>
            </a:r>
            <a:r>
              <a:rPr lang="en-US" sz="2000" smtClean="0"/>
              <a:t>N</a:t>
            </a:r>
            <a:r>
              <a:rPr lang="en-US" sz="2000" baseline="-25000" smtClean="0"/>
              <a:t>p</a:t>
            </a:r>
            <a:r>
              <a:rPr lang="en-US" sz="2000" smtClean="0"/>
              <a:t>, N</a:t>
            </a:r>
            <a:r>
              <a:rPr lang="en-US" sz="2000" baseline="-25000" smtClean="0"/>
              <a:t>q</a:t>
            </a:r>
            <a:r>
              <a:rPr lang="en-US" sz="2000" smtClean="0"/>
              <a:t>: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P | Q (union)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PQ (concatenation)</a:t>
            </a:r>
          </a:p>
          <a:p>
            <a:pPr marL="990600" lvl="1" indent="-533400" eaLnBrk="1" hangingPunct="1">
              <a:buFontTx/>
              <a:buNone/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438400"/>
            <a:ext cx="4343400" cy="1254125"/>
            <a:chOff x="1104" y="1536"/>
            <a:chExt cx="2736" cy="790"/>
          </a:xfrm>
        </p:grpSpPr>
        <p:sp>
          <p:nvSpPr>
            <p:cNvPr id="6160" name="Oval 5"/>
            <p:cNvSpPr>
              <a:spLocks noChangeArrowheads="1"/>
            </p:cNvSpPr>
            <p:nvPr/>
          </p:nvSpPr>
          <p:spPr bwMode="auto">
            <a:xfrm>
              <a:off x="2304" y="1558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1" name="Text Box 6"/>
            <p:cNvSpPr txBox="1">
              <a:spLocks noChangeArrowheads="1"/>
            </p:cNvSpPr>
            <p:nvPr/>
          </p:nvSpPr>
          <p:spPr bwMode="auto">
            <a:xfrm>
              <a:off x="2486" y="155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162" name="Oval 7"/>
            <p:cNvSpPr>
              <a:spLocks noChangeArrowheads="1"/>
            </p:cNvSpPr>
            <p:nvPr/>
          </p:nvSpPr>
          <p:spPr bwMode="auto">
            <a:xfrm>
              <a:off x="2352" y="1990"/>
              <a:ext cx="67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3" name="Text Box 8"/>
            <p:cNvSpPr txBox="1">
              <a:spLocks noChangeArrowheads="1"/>
            </p:cNvSpPr>
            <p:nvPr/>
          </p:nvSpPr>
          <p:spPr bwMode="auto">
            <a:xfrm>
              <a:off x="2514" y="20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64" name="Oval 9"/>
            <p:cNvSpPr>
              <a:spLocks noChangeArrowheads="1"/>
            </p:cNvSpPr>
            <p:nvPr/>
          </p:nvSpPr>
          <p:spPr bwMode="auto">
            <a:xfrm>
              <a:off x="2352" y="165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5" name="Oval 10"/>
            <p:cNvSpPr>
              <a:spLocks noChangeArrowheads="1"/>
            </p:cNvSpPr>
            <p:nvPr/>
          </p:nvSpPr>
          <p:spPr bwMode="auto">
            <a:xfrm>
              <a:off x="2880" y="213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6" name="Oval 11"/>
            <p:cNvSpPr>
              <a:spLocks noChangeArrowheads="1"/>
            </p:cNvSpPr>
            <p:nvPr/>
          </p:nvSpPr>
          <p:spPr bwMode="auto">
            <a:xfrm>
              <a:off x="2400" y="213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7" name="Oval 12"/>
            <p:cNvSpPr>
              <a:spLocks noChangeArrowheads="1"/>
            </p:cNvSpPr>
            <p:nvPr/>
          </p:nvSpPr>
          <p:spPr bwMode="auto">
            <a:xfrm>
              <a:off x="2832" y="165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68" name="Oval 13"/>
            <p:cNvSpPr>
              <a:spLocks noChangeArrowheads="1"/>
            </p:cNvSpPr>
            <p:nvPr/>
          </p:nvSpPr>
          <p:spPr bwMode="auto">
            <a:xfrm>
              <a:off x="1728" y="1798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69" name="Oval 14"/>
            <p:cNvSpPr>
              <a:spLocks noChangeArrowheads="1"/>
            </p:cNvSpPr>
            <p:nvPr/>
          </p:nvSpPr>
          <p:spPr bwMode="auto">
            <a:xfrm>
              <a:off x="3600" y="179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70" name="Line 15"/>
            <p:cNvSpPr>
              <a:spLocks noChangeShapeType="1"/>
            </p:cNvSpPr>
            <p:nvPr/>
          </p:nvSpPr>
          <p:spPr bwMode="auto">
            <a:xfrm flipV="1">
              <a:off x="1968" y="175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16"/>
            <p:cNvSpPr>
              <a:spLocks noChangeShapeType="1"/>
            </p:cNvSpPr>
            <p:nvPr/>
          </p:nvSpPr>
          <p:spPr bwMode="auto">
            <a:xfrm>
              <a:off x="1957" y="1993"/>
              <a:ext cx="443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17"/>
            <p:cNvSpPr>
              <a:spLocks noChangeShapeType="1"/>
            </p:cNvSpPr>
            <p:nvPr/>
          </p:nvSpPr>
          <p:spPr bwMode="auto">
            <a:xfrm flipV="1">
              <a:off x="2971" y="1968"/>
              <a:ext cx="629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18"/>
            <p:cNvSpPr>
              <a:spLocks noChangeShapeType="1"/>
            </p:cNvSpPr>
            <p:nvPr/>
          </p:nvSpPr>
          <p:spPr bwMode="auto">
            <a:xfrm>
              <a:off x="2955" y="1719"/>
              <a:ext cx="64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Text Box 19"/>
            <p:cNvSpPr txBox="1">
              <a:spLocks noChangeArrowheads="1"/>
            </p:cNvSpPr>
            <p:nvPr/>
          </p:nvSpPr>
          <p:spPr bwMode="auto">
            <a:xfrm>
              <a:off x="2006" y="158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  <a:sym typeface="Symbol" pitchFamily="18" charset="2"/>
                </a:rPr>
                <a:t></a:t>
              </a:r>
            </a:p>
          </p:txBody>
        </p:sp>
        <p:sp>
          <p:nvSpPr>
            <p:cNvPr id="6175" name="Text Box 20"/>
            <p:cNvSpPr txBox="1">
              <a:spLocks noChangeArrowheads="1"/>
            </p:cNvSpPr>
            <p:nvPr/>
          </p:nvSpPr>
          <p:spPr bwMode="auto">
            <a:xfrm>
              <a:off x="2064" y="203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6" name="Text Box 21"/>
            <p:cNvSpPr txBox="1">
              <a:spLocks noChangeArrowheads="1"/>
            </p:cNvSpPr>
            <p:nvPr/>
          </p:nvSpPr>
          <p:spPr bwMode="auto">
            <a:xfrm>
              <a:off x="3216" y="203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7" name="Text Box 22"/>
            <p:cNvSpPr txBox="1">
              <a:spLocks noChangeArrowheads="1"/>
            </p:cNvSpPr>
            <p:nvPr/>
          </p:nvSpPr>
          <p:spPr bwMode="auto">
            <a:xfrm>
              <a:off x="3168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6178" name="Line 23"/>
            <p:cNvSpPr>
              <a:spLocks noChangeShapeType="1"/>
            </p:cNvSpPr>
            <p:nvPr/>
          </p:nvSpPr>
          <p:spPr bwMode="auto">
            <a:xfrm>
              <a:off x="1104" y="19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79" name="Text Box 24"/>
            <p:cNvSpPr txBox="1">
              <a:spLocks noChangeArrowheads="1"/>
            </p:cNvSpPr>
            <p:nvPr/>
          </p:nvSpPr>
          <p:spPr bwMode="auto">
            <a:xfrm>
              <a:off x="1161" y="1681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6180" name="Oval 25"/>
            <p:cNvSpPr>
              <a:spLocks noChangeArrowheads="1"/>
            </p:cNvSpPr>
            <p:nvPr/>
          </p:nvSpPr>
          <p:spPr bwMode="auto">
            <a:xfrm>
              <a:off x="3618" y="1821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947863" y="5014913"/>
            <a:ext cx="3995737" cy="758825"/>
            <a:chOff x="1227" y="3159"/>
            <a:chExt cx="2517" cy="478"/>
          </a:xfrm>
        </p:grpSpPr>
        <p:sp>
          <p:nvSpPr>
            <p:cNvPr id="6150" name="Oval 27"/>
            <p:cNvSpPr>
              <a:spLocks noChangeArrowheads="1"/>
            </p:cNvSpPr>
            <p:nvPr/>
          </p:nvSpPr>
          <p:spPr bwMode="auto">
            <a:xfrm>
              <a:off x="1776" y="3168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1" name="Text Box 28"/>
            <p:cNvSpPr txBox="1">
              <a:spLocks noChangeArrowheads="1"/>
            </p:cNvSpPr>
            <p:nvPr/>
          </p:nvSpPr>
          <p:spPr bwMode="auto">
            <a:xfrm>
              <a:off x="3041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52" name="Text Box 29"/>
            <p:cNvSpPr txBox="1">
              <a:spLocks noChangeArrowheads="1"/>
            </p:cNvSpPr>
            <p:nvPr/>
          </p:nvSpPr>
          <p:spPr bwMode="auto">
            <a:xfrm>
              <a:off x="2208" y="321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153" name="Oval 30"/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4" name="Oval 31"/>
            <p:cNvSpPr>
              <a:spLocks noChangeArrowheads="1"/>
            </p:cNvSpPr>
            <p:nvPr/>
          </p:nvSpPr>
          <p:spPr bwMode="auto">
            <a:xfrm>
              <a:off x="2544" y="3159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5" name="Oval 32"/>
            <p:cNvSpPr>
              <a:spLocks noChangeArrowheads="1"/>
            </p:cNvSpPr>
            <p:nvPr/>
          </p:nvSpPr>
          <p:spPr bwMode="auto">
            <a:xfrm>
              <a:off x="1845" y="3282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6156" name="Oval 33"/>
            <p:cNvSpPr>
              <a:spLocks noChangeArrowheads="1"/>
            </p:cNvSpPr>
            <p:nvPr/>
          </p:nvSpPr>
          <p:spPr bwMode="auto">
            <a:xfrm>
              <a:off x="3426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157" name="Oval 34"/>
            <p:cNvSpPr>
              <a:spLocks noChangeArrowheads="1"/>
            </p:cNvSpPr>
            <p:nvPr/>
          </p:nvSpPr>
          <p:spPr bwMode="auto">
            <a:xfrm>
              <a:off x="3444" y="3287"/>
              <a:ext cx="202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58" name="Line 35"/>
            <p:cNvSpPr>
              <a:spLocks noChangeShapeType="1"/>
            </p:cNvSpPr>
            <p:nvPr/>
          </p:nvSpPr>
          <p:spPr bwMode="auto">
            <a:xfrm>
              <a:off x="1227" y="340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59" name="Text Box 36"/>
            <p:cNvSpPr txBox="1">
              <a:spLocks noChangeArrowheads="1"/>
            </p:cNvSpPr>
            <p:nvPr/>
          </p:nvSpPr>
          <p:spPr bwMode="auto">
            <a:xfrm>
              <a:off x="1284" y="3167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4: Subset Construction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371600" y="2971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2438400" y="4191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1371600" y="4191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167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524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1676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844675" y="28003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17621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1158875" y="3486150"/>
            <a:ext cx="273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Symbol" pitchFamily="18" charset="2"/>
              </a:rPr>
              <a:t>e</a:t>
            </a: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5715000" y="2971800"/>
            <a:ext cx="484188" cy="4841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1,2,4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3557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NFA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089525" y="1870075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DFA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1736725" y="18907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6003925" y="52435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</a:endParaRPr>
          </a:p>
        </p:txBody>
      </p:sp>
      <p:cxnSp>
        <p:nvCxnSpPr>
          <p:cNvPr id="49170" name="AutoShape 18"/>
          <p:cNvCxnSpPr>
            <a:cxnSpLocks noChangeShapeType="1"/>
            <a:stCxn id="49158" idx="1"/>
            <a:endCxn id="49158" idx="2"/>
          </p:cNvCxnSpPr>
          <p:nvPr/>
        </p:nvCxnSpPr>
        <p:spPr bwMode="auto">
          <a:xfrm rot="-5400000" flipH="1" flipV="1">
            <a:off x="1339850" y="4267200"/>
            <a:ext cx="107950" cy="44450"/>
          </a:xfrm>
          <a:prstGeom prst="curvedConnector4">
            <a:avLst>
              <a:gd name="adj1" fmla="val -252940"/>
              <a:gd name="adj2" fmla="val 614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898525" y="41005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27432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73" name="AutoShape 21"/>
          <p:cNvCxnSpPr>
            <a:cxnSpLocks noChangeShapeType="1"/>
          </p:cNvCxnSpPr>
          <p:nvPr/>
        </p:nvCxnSpPr>
        <p:spPr bwMode="auto">
          <a:xfrm rot="-5400000" flipH="1" flipV="1">
            <a:off x="3580606" y="2909094"/>
            <a:ext cx="1588" cy="215900"/>
          </a:xfrm>
          <a:prstGeom prst="curvedConnector3">
            <a:avLst>
              <a:gd name="adj1" fmla="val -17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260725" y="2652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803525" y="30337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4876800" y="3048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5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H="1">
            <a:off x="51816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Oval 26"/>
          <p:cNvSpPr>
            <a:spLocks noChangeArrowheads="1"/>
          </p:cNvSpPr>
          <p:nvPr/>
        </p:nvSpPr>
        <p:spPr bwMode="auto">
          <a:xfrm>
            <a:off x="5791200" y="3962400"/>
            <a:ext cx="393700" cy="3937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3,4</a:t>
            </a: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6934200" y="3962400"/>
            <a:ext cx="393700" cy="3937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3,5</a:t>
            </a:r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5867400" y="5029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4</a:t>
            </a:r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>
            <a:off x="59436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6172200" y="4114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>
            <a:off x="60198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Line 32"/>
          <p:cNvSpPr>
            <a:spLocks noChangeShapeType="1"/>
          </p:cNvSpPr>
          <p:nvPr/>
        </p:nvSpPr>
        <p:spPr bwMode="auto">
          <a:xfrm flipH="1" flipV="1">
            <a:off x="5029200" y="3352800"/>
            <a:ext cx="838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Oval 33"/>
          <p:cNvSpPr>
            <a:spLocks noChangeArrowheads="1"/>
          </p:cNvSpPr>
          <p:nvPr/>
        </p:nvSpPr>
        <p:spPr bwMode="auto">
          <a:xfrm>
            <a:off x="3429000" y="29718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9186" name="Oval 34"/>
          <p:cNvSpPr>
            <a:spLocks noChangeArrowheads="1"/>
          </p:cNvSpPr>
          <p:nvPr/>
        </p:nvSpPr>
        <p:spPr bwMode="auto">
          <a:xfrm>
            <a:off x="7848600" y="39624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7315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88" name="AutoShape 36"/>
          <p:cNvCxnSpPr>
            <a:cxnSpLocks noChangeShapeType="1"/>
            <a:stCxn id="49180" idx="4"/>
            <a:endCxn id="49180" idx="6"/>
          </p:cNvCxnSpPr>
          <p:nvPr/>
        </p:nvCxnSpPr>
        <p:spPr bwMode="auto">
          <a:xfrm rot="5400000" flipH="1" flipV="1">
            <a:off x="6019800" y="518160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89" name="AutoShape 37"/>
          <p:cNvCxnSpPr>
            <a:cxnSpLocks noChangeShapeType="1"/>
            <a:stCxn id="49186" idx="3"/>
            <a:endCxn id="49186" idx="5"/>
          </p:cNvCxnSpPr>
          <p:nvPr/>
        </p:nvCxnSpPr>
        <p:spPr bwMode="auto">
          <a:xfrm rot="16200000" flipH="1">
            <a:off x="8000206" y="4115594"/>
            <a:ext cx="1588" cy="215900"/>
          </a:xfrm>
          <a:prstGeom prst="curvedConnector3">
            <a:avLst>
              <a:gd name="adj1" fmla="val 172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5318125" y="28813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5165725" y="40243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5927725" y="3490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6308725" y="3795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6003925" y="44815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7375525" y="3795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8061325" y="4329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b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6384925" y="51673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a</a:t>
            </a:r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>
            <a:off x="762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746125" y="2779713"/>
            <a:ext cx="628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>
            <a:off x="6186488" y="32115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6229350" y="2867025"/>
            <a:ext cx="628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start</a:t>
            </a:r>
          </a:p>
        </p:txBody>
      </p:sp>
      <p:sp>
        <p:nvSpPr>
          <p:cNvPr id="49202" name="Oval 50"/>
          <p:cNvSpPr>
            <a:spLocks noChangeArrowheads="1"/>
          </p:cNvSpPr>
          <p:nvPr/>
        </p:nvSpPr>
        <p:spPr bwMode="auto">
          <a:xfrm>
            <a:off x="3462338" y="300037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3" name="Oval 51"/>
          <p:cNvSpPr>
            <a:spLocks noChangeArrowheads="1"/>
          </p:cNvSpPr>
          <p:nvPr/>
        </p:nvSpPr>
        <p:spPr bwMode="auto">
          <a:xfrm>
            <a:off x="2466975" y="422116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4" name="Oval 52"/>
          <p:cNvSpPr>
            <a:spLocks noChangeArrowheads="1"/>
          </p:cNvSpPr>
          <p:nvPr/>
        </p:nvSpPr>
        <p:spPr bwMode="auto">
          <a:xfrm>
            <a:off x="4905375" y="3081338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5" name="Oval 53"/>
          <p:cNvSpPr>
            <a:spLocks noChangeArrowheads="1"/>
          </p:cNvSpPr>
          <p:nvPr/>
        </p:nvSpPr>
        <p:spPr bwMode="auto">
          <a:xfrm>
            <a:off x="7874000" y="399256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6" name="Oval 54"/>
          <p:cNvSpPr>
            <a:spLocks noChangeArrowheads="1"/>
          </p:cNvSpPr>
          <p:nvPr/>
        </p:nvSpPr>
        <p:spPr bwMode="auto">
          <a:xfrm>
            <a:off x="6962775" y="3990975"/>
            <a:ext cx="338138" cy="338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  <p:sp>
        <p:nvSpPr>
          <p:cNvPr id="49207" name="Oval 55"/>
          <p:cNvSpPr>
            <a:spLocks noChangeArrowheads="1"/>
          </p:cNvSpPr>
          <p:nvPr/>
        </p:nvSpPr>
        <p:spPr bwMode="auto">
          <a:xfrm>
            <a:off x="5819775" y="3989388"/>
            <a:ext cx="338138" cy="3381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Converting DFAs to 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smtClean="0"/>
              <a:t>Combine serial links by concatenation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smtClean="0"/>
              <a:t>Combine parallel links by alternation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smtClean="0"/>
              <a:t>Remove self-loops by Kleene closure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smtClean="0"/>
              <a:t>Select a node (other than initial or final) for removal.  Replace it with a set of equivalent links whose path expressions correspond to the in and out links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smtClean="0"/>
              <a:t>Repeat steps 1-4 until the graph consists of a single link between the entry and exit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1828800" y="1524000"/>
            <a:ext cx="1676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9812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9718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1148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2578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477000" y="182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114800" y="2819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6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5257800" y="2819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7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2860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2766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4196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55626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267200" y="2133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44196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410200" y="2133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Freeform 18"/>
          <p:cNvSpPr>
            <a:spLocks/>
          </p:cNvSpPr>
          <p:nvPr/>
        </p:nvSpPr>
        <p:spPr bwMode="auto">
          <a:xfrm>
            <a:off x="2286000" y="1676400"/>
            <a:ext cx="838200" cy="152400"/>
          </a:xfrm>
          <a:custGeom>
            <a:avLst/>
            <a:gdLst>
              <a:gd name="T0" fmla="*/ 0 w 528"/>
              <a:gd name="T1" fmla="*/ 2147483646 h 96"/>
              <a:gd name="T2" fmla="*/ 2147483646 w 528"/>
              <a:gd name="T3" fmla="*/ 0 h 96"/>
              <a:gd name="T4" fmla="*/ 2147483646 w 528"/>
              <a:gd name="T5" fmla="*/ 2147483646 h 96"/>
              <a:gd name="T6" fmla="*/ 0 60000 65536"/>
              <a:gd name="T7" fmla="*/ 0 60000 65536"/>
              <a:gd name="T8" fmla="*/ 0 60000 65536"/>
              <a:gd name="T9" fmla="*/ 0 w 528"/>
              <a:gd name="T10" fmla="*/ 0 h 96"/>
              <a:gd name="T11" fmla="*/ 528 w 52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">
                <a:moveTo>
                  <a:pt x="0" y="96"/>
                </a:moveTo>
                <a:cubicBezTo>
                  <a:pt x="76" y="48"/>
                  <a:pt x="152" y="0"/>
                  <a:pt x="240" y="0"/>
                </a:cubicBezTo>
                <a:cubicBezTo>
                  <a:pt x="328" y="0"/>
                  <a:pt x="480" y="80"/>
                  <a:pt x="52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Freeform 19"/>
          <p:cNvSpPr>
            <a:spLocks/>
          </p:cNvSpPr>
          <p:nvPr/>
        </p:nvSpPr>
        <p:spPr bwMode="auto">
          <a:xfrm>
            <a:off x="2209800" y="2133600"/>
            <a:ext cx="914400" cy="152400"/>
          </a:xfrm>
          <a:custGeom>
            <a:avLst/>
            <a:gdLst>
              <a:gd name="T0" fmla="*/ 0 w 576"/>
              <a:gd name="T1" fmla="*/ 0 h 96"/>
              <a:gd name="T2" fmla="*/ 2147483646 w 576"/>
              <a:gd name="T3" fmla="*/ 2147483646 h 96"/>
              <a:gd name="T4" fmla="*/ 2147483646 w 576"/>
              <a:gd name="T5" fmla="*/ 0 h 96"/>
              <a:gd name="T6" fmla="*/ 0 60000 65536"/>
              <a:gd name="T7" fmla="*/ 0 60000 65536"/>
              <a:gd name="T8" fmla="*/ 0 60000 65536"/>
              <a:gd name="T9" fmla="*/ 0 w 576"/>
              <a:gd name="T10" fmla="*/ 0 h 96"/>
              <a:gd name="T11" fmla="*/ 576 w 57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96">
                <a:moveTo>
                  <a:pt x="0" y="0"/>
                </a:moveTo>
                <a:cubicBezTo>
                  <a:pt x="120" y="48"/>
                  <a:pt x="240" y="96"/>
                  <a:pt x="336" y="96"/>
                </a:cubicBezTo>
                <a:cubicBezTo>
                  <a:pt x="432" y="96"/>
                  <a:pt x="536" y="16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Freeform 20"/>
          <p:cNvSpPr>
            <a:spLocks/>
          </p:cNvSpPr>
          <p:nvPr/>
        </p:nvSpPr>
        <p:spPr bwMode="auto">
          <a:xfrm>
            <a:off x="4419600" y="2654300"/>
            <a:ext cx="914400" cy="241300"/>
          </a:xfrm>
          <a:custGeom>
            <a:avLst/>
            <a:gdLst>
              <a:gd name="T0" fmla="*/ 2147483646 w 576"/>
              <a:gd name="T1" fmla="*/ 2147483646 h 152"/>
              <a:gd name="T2" fmla="*/ 2147483646 w 576"/>
              <a:gd name="T3" fmla="*/ 2147483646 h 152"/>
              <a:gd name="T4" fmla="*/ 0 w 576"/>
              <a:gd name="T5" fmla="*/ 2147483646 h 152"/>
              <a:gd name="T6" fmla="*/ 0 60000 65536"/>
              <a:gd name="T7" fmla="*/ 0 60000 65536"/>
              <a:gd name="T8" fmla="*/ 0 60000 65536"/>
              <a:gd name="T9" fmla="*/ 0 w 576"/>
              <a:gd name="T10" fmla="*/ 0 h 152"/>
              <a:gd name="T11" fmla="*/ 576 w 576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52">
                <a:moveTo>
                  <a:pt x="576" y="152"/>
                </a:moveTo>
                <a:cubicBezTo>
                  <a:pt x="480" y="84"/>
                  <a:pt x="384" y="16"/>
                  <a:pt x="288" y="8"/>
                </a:cubicBezTo>
                <a:cubicBezTo>
                  <a:pt x="192" y="0"/>
                  <a:pt x="96" y="52"/>
                  <a:pt x="0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1447800" y="1676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2514600" y="1404938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438400" y="1676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514600" y="19812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5791200" y="1676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1066800" y="1828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13716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413125" y="16621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556125" y="16621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3946525" y="2347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5394325" y="2271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708525" y="2347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708525" y="2728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6156325" y="47101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4371" name="Oval 35"/>
          <p:cNvSpPr>
            <a:spLocks noChangeArrowheads="1"/>
          </p:cNvSpPr>
          <p:nvPr/>
        </p:nvSpPr>
        <p:spPr bwMode="auto">
          <a:xfrm>
            <a:off x="21336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3124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14373" name="Oval 37"/>
          <p:cNvSpPr>
            <a:spLocks noChangeArrowheads="1"/>
          </p:cNvSpPr>
          <p:nvPr/>
        </p:nvSpPr>
        <p:spPr bwMode="auto">
          <a:xfrm>
            <a:off x="4267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4374" name="Oval 38"/>
          <p:cNvSpPr>
            <a:spLocks noChangeArrowheads="1"/>
          </p:cNvSpPr>
          <p:nvPr/>
        </p:nvSpPr>
        <p:spPr bwMode="auto">
          <a:xfrm>
            <a:off x="5410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4375" name="Oval 39"/>
          <p:cNvSpPr>
            <a:spLocks noChangeArrowheads="1"/>
          </p:cNvSpPr>
          <p:nvPr/>
        </p:nvSpPr>
        <p:spPr bwMode="auto">
          <a:xfrm>
            <a:off x="66294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4376" name="Oval 40"/>
          <p:cNvSpPr>
            <a:spLocks noChangeArrowheads="1"/>
          </p:cNvSpPr>
          <p:nvPr/>
        </p:nvSpPr>
        <p:spPr bwMode="auto">
          <a:xfrm>
            <a:off x="4267200" y="541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6</a:t>
            </a:r>
          </a:p>
        </p:txBody>
      </p:sp>
      <p:sp>
        <p:nvSpPr>
          <p:cNvPr id="14377" name="Oval 41"/>
          <p:cNvSpPr>
            <a:spLocks noChangeArrowheads="1"/>
          </p:cNvSpPr>
          <p:nvPr/>
        </p:nvSpPr>
        <p:spPr bwMode="auto">
          <a:xfrm>
            <a:off x="5410200" y="541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7</a:t>
            </a:r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2438400" y="4572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3429000" y="457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4572000" y="457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Line 45"/>
          <p:cNvSpPr>
            <a:spLocks noChangeShapeType="1"/>
          </p:cNvSpPr>
          <p:nvPr/>
        </p:nvSpPr>
        <p:spPr bwMode="auto">
          <a:xfrm>
            <a:off x="57150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Line 46"/>
          <p:cNvSpPr>
            <a:spLocks noChangeShapeType="1"/>
          </p:cNvSpPr>
          <p:nvPr/>
        </p:nvSpPr>
        <p:spPr bwMode="auto">
          <a:xfrm>
            <a:off x="4419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>
            <a:off x="45720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 flipV="1">
            <a:off x="55626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1600200" y="4267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2590800" y="4267200"/>
            <a:ext cx="549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a|b|c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5943600" y="4267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88" name="Oval 52"/>
          <p:cNvSpPr>
            <a:spLocks noChangeArrowheads="1"/>
          </p:cNvSpPr>
          <p:nvPr/>
        </p:nvSpPr>
        <p:spPr bwMode="auto">
          <a:xfrm>
            <a:off x="1219200" y="44196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>
            <a:off x="152400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3565525" y="4252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4708525" y="4252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4098925" y="4938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5546725" y="48625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4876800" y="5257800"/>
            <a:ext cx="417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b|c</a:t>
            </a:r>
          </a:p>
        </p:txBody>
      </p:sp>
      <p:sp>
        <p:nvSpPr>
          <p:cNvPr id="14395" name="Oval 59"/>
          <p:cNvSpPr>
            <a:spLocks noChangeArrowheads="1"/>
          </p:cNvSpPr>
          <p:nvPr/>
        </p:nvSpPr>
        <p:spPr bwMode="auto">
          <a:xfrm>
            <a:off x="1905000" y="4114800"/>
            <a:ext cx="1676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4396" name="Oval 60"/>
          <p:cNvSpPr>
            <a:spLocks noChangeArrowheads="1"/>
          </p:cNvSpPr>
          <p:nvPr/>
        </p:nvSpPr>
        <p:spPr bwMode="auto">
          <a:xfrm>
            <a:off x="3962400" y="2438400"/>
            <a:ext cx="1676400" cy="914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4397" name="Oval 61"/>
          <p:cNvSpPr>
            <a:spLocks noChangeArrowheads="1"/>
          </p:cNvSpPr>
          <p:nvPr/>
        </p:nvSpPr>
        <p:spPr bwMode="auto">
          <a:xfrm>
            <a:off x="4191000" y="5105400"/>
            <a:ext cx="1676400" cy="914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5638800" y="3505200"/>
            <a:ext cx="2919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parallel edges become alternation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381000" y="1636713"/>
            <a:ext cx="685800" cy="366712"/>
            <a:chOff x="240" y="1031"/>
            <a:chExt cx="432" cy="231"/>
          </a:xfrm>
        </p:grpSpPr>
        <p:sp>
          <p:nvSpPr>
            <p:cNvPr id="14409" name="Line 64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410" name="Text Box 65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519113" y="4233863"/>
            <a:ext cx="685800" cy="366712"/>
            <a:chOff x="240" y="1031"/>
            <a:chExt cx="432" cy="231"/>
          </a:xfrm>
        </p:grpSpPr>
        <p:sp>
          <p:nvSpPr>
            <p:cNvPr id="14407" name="Line 67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408" name="Text Box 68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14401" name="Oval 69"/>
          <p:cNvSpPr>
            <a:spLocks noChangeArrowheads="1"/>
          </p:cNvSpPr>
          <p:nvPr/>
        </p:nvSpPr>
        <p:spPr bwMode="auto">
          <a:xfrm>
            <a:off x="6510338" y="185737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4402" name="Oval 70"/>
          <p:cNvSpPr>
            <a:spLocks noChangeArrowheads="1"/>
          </p:cNvSpPr>
          <p:nvPr/>
        </p:nvSpPr>
        <p:spPr bwMode="auto">
          <a:xfrm>
            <a:off x="6657975" y="444817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4403" name="Line 71"/>
          <p:cNvSpPr>
            <a:spLocks noChangeShapeType="1"/>
          </p:cNvSpPr>
          <p:nvPr/>
        </p:nvSpPr>
        <p:spPr bwMode="auto">
          <a:xfrm>
            <a:off x="22860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4" name="Text Box 72"/>
          <p:cNvSpPr txBox="1">
            <a:spLocks noChangeArrowheads="1"/>
          </p:cNvSpPr>
          <p:nvPr/>
        </p:nvSpPr>
        <p:spPr bwMode="auto">
          <a:xfrm>
            <a:off x="2514600" y="1404938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4405" name="Text Box 73"/>
          <p:cNvSpPr txBox="1">
            <a:spLocks noChangeArrowheads="1"/>
          </p:cNvSpPr>
          <p:nvPr/>
        </p:nvSpPr>
        <p:spPr bwMode="auto">
          <a:xfrm>
            <a:off x="2438400" y="1676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4406" name="Text Box 74"/>
          <p:cNvSpPr txBox="1">
            <a:spLocks noChangeArrowheads="1"/>
          </p:cNvSpPr>
          <p:nvPr/>
        </p:nvSpPr>
        <p:spPr bwMode="auto">
          <a:xfrm>
            <a:off x="2514600" y="19812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94325" y="51308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3505200" y="4840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4648200" y="48402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5867400" y="48402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810000" y="49926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953000" y="49926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041525" y="46736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 (a|b|c) d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181600" y="46878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1508125" y="48260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946525" y="46736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1812925" y="4978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Freeform 14"/>
          <p:cNvSpPr>
            <a:spLocks/>
          </p:cNvSpPr>
          <p:nvPr/>
        </p:nvSpPr>
        <p:spPr bwMode="auto">
          <a:xfrm>
            <a:off x="3641725" y="5130800"/>
            <a:ext cx="1143000" cy="355600"/>
          </a:xfrm>
          <a:custGeom>
            <a:avLst/>
            <a:gdLst>
              <a:gd name="T0" fmla="*/ 2147483646 w 720"/>
              <a:gd name="T1" fmla="*/ 0 h 224"/>
              <a:gd name="T2" fmla="*/ 2147483646 w 720"/>
              <a:gd name="T3" fmla="*/ 2147483646 h 224"/>
              <a:gd name="T4" fmla="*/ 2147483646 w 720"/>
              <a:gd name="T5" fmla="*/ 2147483646 h 224"/>
              <a:gd name="T6" fmla="*/ 0 w 72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24"/>
              <a:gd name="T14" fmla="*/ 720 w 72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24">
                <a:moveTo>
                  <a:pt x="720" y="0"/>
                </a:moveTo>
                <a:cubicBezTo>
                  <a:pt x="672" y="80"/>
                  <a:pt x="624" y="160"/>
                  <a:pt x="528" y="192"/>
                </a:cubicBezTo>
                <a:cubicBezTo>
                  <a:pt x="432" y="224"/>
                  <a:pt x="232" y="216"/>
                  <a:pt x="144" y="192"/>
                </a:cubicBezTo>
                <a:cubicBezTo>
                  <a:pt x="56" y="168"/>
                  <a:pt x="28" y="108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778250" y="5116513"/>
            <a:ext cx="858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 (b|c) d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156325" y="24241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21336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31242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5410200" y="213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6629400" y="213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6</a:t>
            </a:r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54102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7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4384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3429000" y="228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4572000" y="228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5715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4419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45720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V="1">
            <a:off x="5562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1600200" y="1981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590800" y="1981200"/>
            <a:ext cx="549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a|b|c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5943600" y="1981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1219200" y="21336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15240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3565525" y="1966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4708525" y="19669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4098925" y="26527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5546725" y="25765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4876800" y="2971800"/>
            <a:ext cx="417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b|c</a:t>
            </a:r>
          </a:p>
        </p:txBody>
      </p:sp>
      <p:sp>
        <p:nvSpPr>
          <p:cNvPr id="16425" name="Oval 41"/>
          <p:cNvSpPr>
            <a:spLocks noChangeArrowheads="1"/>
          </p:cNvSpPr>
          <p:nvPr/>
        </p:nvSpPr>
        <p:spPr bwMode="auto">
          <a:xfrm>
            <a:off x="1524000" y="1828800"/>
            <a:ext cx="2819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6426" name="Oval 42"/>
          <p:cNvSpPr>
            <a:spLocks noChangeArrowheads="1"/>
          </p:cNvSpPr>
          <p:nvPr/>
        </p:nvSpPr>
        <p:spPr bwMode="auto">
          <a:xfrm>
            <a:off x="4038600" y="2438400"/>
            <a:ext cx="1828800" cy="1295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6427" name="Oval 43"/>
          <p:cNvSpPr>
            <a:spLocks noChangeArrowheads="1"/>
          </p:cNvSpPr>
          <p:nvPr/>
        </p:nvSpPr>
        <p:spPr bwMode="auto">
          <a:xfrm>
            <a:off x="1828800" y="4495800"/>
            <a:ext cx="1676400" cy="9144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6428" name="Oval 44"/>
          <p:cNvSpPr>
            <a:spLocks noChangeArrowheads="1"/>
          </p:cNvSpPr>
          <p:nvPr/>
        </p:nvSpPr>
        <p:spPr bwMode="auto">
          <a:xfrm>
            <a:off x="3505200" y="4876800"/>
            <a:ext cx="1447800" cy="8382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5334000" y="3962400"/>
            <a:ext cx="3008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serial edges become concatenation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09588" y="1927225"/>
            <a:ext cx="685800" cy="366713"/>
            <a:chOff x="240" y="1031"/>
            <a:chExt cx="432" cy="231"/>
          </a:xfrm>
        </p:grpSpPr>
        <p:sp>
          <p:nvSpPr>
            <p:cNvPr id="16436" name="Line 47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37" name="Text Box 48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804863" y="4633913"/>
            <a:ext cx="685800" cy="366712"/>
            <a:chOff x="240" y="1031"/>
            <a:chExt cx="432" cy="231"/>
          </a:xfrm>
        </p:grpSpPr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35" name="Text Box 51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16432" name="Oval 52"/>
          <p:cNvSpPr>
            <a:spLocks noChangeArrowheads="1"/>
          </p:cNvSpPr>
          <p:nvPr/>
        </p:nvSpPr>
        <p:spPr bwMode="auto">
          <a:xfrm>
            <a:off x="6662738" y="2166938"/>
            <a:ext cx="246062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6433" name="Oval 53"/>
          <p:cNvSpPr>
            <a:spLocks noChangeArrowheads="1"/>
          </p:cNvSpPr>
          <p:nvPr/>
        </p:nvSpPr>
        <p:spPr bwMode="auto">
          <a:xfrm>
            <a:off x="5897563" y="487362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867400" y="2362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978275" y="20716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121275" y="207168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340475" y="2071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4283075" y="2224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426075" y="22240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514600" y="19050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 (a|b|c) d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654675" y="19192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1981200" y="20574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419600" y="190500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2286000" y="2209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4114800" y="2362200"/>
            <a:ext cx="1143000" cy="355600"/>
          </a:xfrm>
          <a:custGeom>
            <a:avLst/>
            <a:gdLst>
              <a:gd name="T0" fmla="*/ 2147483646 w 720"/>
              <a:gd name="T1" fmla="*/ 0 h 224"/>
              <a:gd name="T2" fmla="*/ 2147483646 w 720"/>
              <a:gd name="T3" fmla="*/ 2147483646 h 224"/>
              <a:gd name="T4" fmla="*/ 2147483646 w 720"/>
              <a:gd name="T5" fmla="*/ 2147483646 h 224"/>
              <a:gd name="T6" fmla="*/ 0 w 720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24"/>
              <a:gd name="T14" fmla="*/ 720 w 720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24">
                <a:moveTo>
                  <a:pt x="720" y="0"/>
                </a:moveTo>
                <a:cubicBezTo>
                  <a:pt x="672" y="80"/>
                  <a:pt x="624" y="160"/>
                  <a:pt x="528" y="192"/>
                </a:cubicBezTo>
                <a:cubicBezTo>
                  <a:pt x="432" y="224"/>
                  <a:pt x="232" y="216"/>
                  <a:pt x="144" y="192"/>
                </a:cubicBezTo>
                <a:cubicBezTo>
                  <a:pt x="56" y="168"/>
                  <a:pt x="28" y="108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251325" y="2347913"/>
            <a:ext cx="858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 (b|c) d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927725" y="408305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4038600" y="37925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5181600" y="37925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6400800" y="37925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4343400" y="39449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5486400" y="39449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574925" y="362585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 (a|b|c) d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5000" y="36401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d</a:t>
            </a:r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2041525" y="377825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4479925" y="3625850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2346325" y="39306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Freeform 27"/>
          <p:cNvSpPr>
            <a:spLocks/>
          </p:cNvSpPr>
          <p:nvPr/>
        </p:nvSpPr>
        <p:spPr bwMode="auto">
          <a:xfrm>
            <a:off x="4949825" y="4083050"/>
            <a:ext cx="673100" cy="444500"/>
          </a:xfrm>
          <a:custGeom>
            <a:avLst/>
            <a:gdLst>
              <a:gd name="T0" fmla="*/ 2147483646 w 424"/>
              <a:gd name="T1" fmla="*/ 0 h 280"/>
              <a:gd name="T2" fmla="*/ 2147483646 w 424"/>
              <a:gd name="T3" fmla="*/ 2147483646 h 280"/>
              <a:gd name="T4" fmla="*/ 2147483646 w 424"/>
              <a:gd name="T5" fmla="*/ 2147483646 h 280"/>
              <a:gd name="T6" fmla="*/ 2147483646 w 424"/>
              <a:gd name="T7" fmla="*/ 0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424"/>
              <a:gd name="T13" fmla="*/ 0 h 280"/>
              <a:gd name="T14" fmla="*/ 424 w 424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4" h="280">
                <a:moveTo>
                  <a:pt x="328" y="0"/>
                </a:moveTo>
                <a:cubicBezTo>
                  <a:pt x="376" y="100"/>
                  <a:pt x="424" y="200"/>
                  <a:pt x="376" y="240"/>
                </a:cubicBezTo>
                <a:cubicBezTo>
                  <a:pt x="328" y="280"/>
                  <a:pt x="80" y="280"/>
                  <a:pt x="40" y="240"/>
                </a:cubicBezTo>
                <a:cubicBezTo>
                  <a:pt x="0" y="200"/>
                  <a:pt x="68" y="100"/>
                  <a:pt x="1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860925" y="4445000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b(b|c)da</a:t>
            </a:r>
          </a:p>
        </p:txBody>
      </p:sp>
      <p:sp>
        <p:nvSpPr>
          <p:cNvPr id="18461" name="Oval 29"/>
          <p:cNvSpPr>
            <a:spLocks noChangeArrowheads="1"/>
          </p:cNvSpPr>
          <p:nvPr/>
        </p:nvSpPr>
        <p:spPr bwMode="auto">
          <a:xfrm>
            <a:off x="3733800" y="1752600"/>
            <a:ext cx="1981200" cy="1066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4648200" y="3886200"/>
            <a:ext cx="1295400" cy="914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394325" y="2957513"/>
            <a:ext cx="299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Find paths that can be “shortened”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71588" y="1865313"/>
            <a:ext cx="685800" cy="366712"/>
            <a:chOff x="240" y="1031"/>
            <a:chExt cx="432" cy="231"/>
          </a:xfrm>
        </p:grpSpPr>
        <p:sp>
          <p:nvSpPr>
            <p:cNvPr id="18470" name="Line 33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71" name="Text Box 34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343025" y="3609975"/>
            <a:ext cx="685800" cy="366713"/>
            <a:chOff x="240" y="1031"/>
            <a:chExt cx="432" cy="231"/>
          </a:xfrm>
        </p:grpSpPr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240" y="123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69" name="Text Box 37"/>
            <p:cNvSpPr txBox="1">
              <a:spLocks noChangeArrowheads="1"/>
            </p:cNvSpPr>
            <p:nvPr/>
          </p:nvSpPr>
          <p:spPr bwMode="auto">
            <a:xfrm>
              <a:off x="240" y="1031"/>
              <a:ext cx="39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start</a:t>
              </a:r>
            </a:p>
          </p:txBody>
        </p:sp>
      </p:grpSp>
      <p:sp>
        <p:nvSpPr>
          <p:cNvPr id="18466" name="Oval 38"/>
          <p:cNvSpPr>
            <a:spLocks noChangeArrowheads="1"/>
          </p:cNvSpPr>
          <p:nvPr/>
        </p:nvSpPr>
        <p:spPr bwMode="auto">
          <a:xfrm>
            <a:off x="6369050" y="2105025"/>
            <a:ext cx="246063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18467" name="Oval 39"/>
          <p:cNvSpPr>
            <a:spLocks noChangeArrowheads="1"/>
          </p:cNvSpPr>
          <p:nvPr/>
        </p:nvSpPr>
        <p:spPr bwMode="auto">
          <a:xfrm>
            <a:off x="6429375" y="3821113"/>
            <a:ext cx="246063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0" y="2147455"/>
            <a:ext cx="8458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 smtClean="0"/>
              <a:t>Thank You</a:t>
            </a:r>
          </a:p>
          <a:p>
            <a:pPr algn="ctr">
              <a:spcBef>
                <a:spcPct val="50000"/>
              </a:spcBef>
            </a:pPr>
            <a:r>
              <a:rPr lang="en-US" sz="5400" b="1" dirty="0" smtClean="0"/>
              <a:t>Any Questions?</a:t>
            </a:r>
            <a:endParaRPr lang="en-US" sz="5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12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28600"/>
            <a:ext cx="8174037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Converting Regular Expressions to NFAs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000" smtClean="0"/>
              <a:t>If Q is a regular expression with NFA N</a:t>
            </a:r>
            <a:r>
              <a:rPr lang="en-US" sz="2000" baseline="-25000" smtClean="0"/>
              <a:t>q</a:t>
            </a:r>
            <a:r>
              <a:rPr lang="en-US" sz="2000" smtClean="0"/>
              <a:t>:</a:t>
            </a:r>
          </a:p>
          <a:p>
            <a:pPr marL="990600" lvl="1" indent="-533400" eaLnBrk="1" hangingPunct="1">
              <a:buFontTx/>
              <a:buNone/>
            </a:pPr>
            <a:r>
              <a:rPr lang="en-US" sz="2000" smtClean="0"/>
              <a:t>Q* (closure)</a:t>
            </a:r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2000" smtClean="0"/>
          </a:p>
          <a:p>
            <a:pPr marL="990600" lvl="1" indent="-533400" eaLnBrk="1" hangingPunct="1">
              <a:buFontTx/>
              <a:buNone/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2743200"/>
            <a:ext cx="5324475" cy="2090738"/>
            <a:chOff x="1056" y="1728"/>
            <a:chExt cx="3354" cy="1317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2913" y="172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3594" y="247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auto">
            <a:xfrm flipH="1" flipV="1">
              <a:off x="2634" y="1980"/>
              <a:ext cx="816" cy="384"/>
            </a:xfrm>
            <a:custGeom>
              <a:avLst/>
              <a:gdLst>
                <a:gd name="T0" fmla="*/ 816 w 432"/>
                <a:gd name="T1" fmla="*/ 0 h 384"/>
                <a:gd name="T2" fmla="*/ 453 w 432"/>
                <a:gd name="T3" fmla="*/ 384 h 384"/>
                <a:gd name="T4" fmla="*/ 0 w 432"/>
                <a:gd name="T5" fmla="*/ 0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0"/>
                  </a:moveTo>
                  <a:cubicBezTo>
                    <a:pt x="372" y="192"/>
                    <a:pt x="312" y="384"/>
                    <a:pt x="240" y="384"/>
                  </a:cubicBezTo>
                  <a:cubicBezTo>
                    <a:pt x="168" y="384"/>
                    <a:pt x="40" y="6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2463" y="2249"/>
              <a:ext cx="1200" cy="4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2895" y="2297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  <a:r>
                <a:rPr lang="en-US" sz="2400" baseline="-250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3354" y="23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2532" y="236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i="1">
                <a:latin typeface="Times New Roman" pitchFamily="18" charset="0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170" y="2355"/>
              <a:ext cx="240" cy="240"/>
              <a:chOff x="3399" y="3515"/>
              <a:chExt cx="240" cy="240"/>
            </a:xfrm>
          </p:grpSpPr>
          <p:sp>
            <p:nvSpPr>
              <p:cNvPr id="8213" name="Oval 13"/>
              <p:cNvSpPr>
                <a:spLocks noChangeArrowheads="1"/>
              </p:cNvSpPr>
              <p:nvPr/>
            </p:nvSpPr>
            <p:spPr bwMode="auto">
              <a:xfrm>
                <a:off x="3399" y="3515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8214" name="Oval 14"/>
              <p:cNvSpPr>
                <a:spLocks noChangeArrowheads="1"/>
              </p:cNvSpPr>
              <p:nvPr/>
            </p:nvSpPr>
            <p:spPr bwMode="auto">
              <a:xfrm>
                <a:off x="3417" y="3538"/>
                <a:ext cx="202" cy="2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8205" name="Line 15"/>
            <p:cNvSpPr>
              <a:spLocks noChangeShapeType="1"/>
            </p:cNvSpPr>
            <p:nvPr/>
          </p:nvSpPr>
          <p:spPr bwMode="auto">
            <a:xfrm>
              <a:off x="1914" y="248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6" name="Text Box 16"/>
            <p:cNvSpPr txBox="1">
              <a:spLocks noChangeArrowheads="1"/>
            </p:cNvSpPr>
            <p:nvPr/>
          </p:nvSpPr>
          <p:spPr bwMode="auto">
            <a:xfrm>
              <a:off x="1971" y="221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  <a:endParaRPr lang="en-US" sz="2400" baseline="-25000">
                <a:latin typeface="Symbol" pitchFamily="18" charset="2"/>
              </a:endParaRPr>
            </a:p>
          </p:txBody>
        </p:sp>
        <p:sp>
          <p:nvSpPr>
            <p:cNvPr id="8207" name="Oval 17"/>
            <p:cNvSpPr>
              <a:spLocks noChangeArrowheads="1"/>
            </p:cNvSpPr>
            <p:nvPr/>
          </p:nvSpPr>
          <p:spPr bwMode="auto">
            <a:xfrm>
              <a:off x="1674" y="2353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i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208" name="Line 18"/>
            <p:cNvSpPr>
              <a:spLocks noChangeShapeType="1"/>
            </p:cNvSpPr>
            <p:nvPr/>
          </p:nvSpPr>
          <p:spPr bwMode="auto">
            <a:xfrm>
              <a:off x="1056" y="247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9" name="Text Box 19"/>
            <p:cNvSpPr txBox="1">
              <a:spLocks noChangeArrowheads="1"/>
            </p:cNvSpPr>
            <p:nvPr/>
          </p:nvSpPr>
          <p:spPr bwMode="auto">
            <a:xfrm>
              <a:off x="1113" y="2238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8210" name="Text Box 20"/>
            <p:cNvSpPr txBox="1">
              <a:spLocks noChangeArrowheads="1"/>
            </p:cNvSpPr>
            <p:nvPr/>
          </p:nvSpPr>
          <p:spPr bwMode="auto">
            <a:xfrm>
              <a:off x="3735" y="223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  <p:sp>
          <p:nvSpPr>
            <p:cNvPr id="8211" name="Freeform 21"/>
            <p:cNvSpPr>
              <a:spLocks/>
            </p:cNvSpPr>
            <p:nvPr/>
          </p:nvSpPr>
          <p:spPr bwMode="auto">
            <a:xfrm>
              <a:off x="1866" y="2574"/>
              <a:ext cx="2352" cy="288"/>
            </a:xfrm>
            <a:custGeom>
              <a:avLst/>
              <a:gdLst>
                <a:gd name="T0" fmla="*/ 0 w 2352"/>
                <a:gd name="T1" fmla="*/ 0 h 288"/>
                <a:gd name="T2" fmla="*/ 960 w 2352"/>
                <a:gd name="T3" fmla="*/ 288 h 288"/>
                <a:gd name="T4" fmla="*/ 2352 w 2352"/>
                <a:gd name="T5" fmla="*/ 0 h 288"/>
                <a:gd name="T6" fmla="*/ 0 60000 65536"/>
                <a:gd name="T7" fmla="*/ 0 60000 65536"/>
                <a:gd name="T8" fmla="*/ 0 60000 65536"/>
                <a:gd name="T9" fmla="*/ 0 w 2352"/>
                <a:gd name="T10" fmla="*/ 0 h 288"/>
                <a:gd name="T11" fmla="*/ 2352 w 23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2" h="288">
                  <a:moveTo>
                    <a:pt x="0" y="0"/>
                  </a:moveTo>
                  <a:cubicBezTo>
                    <a:pt x="284" y="144"/>
                    <a:pt x="568" y="288"/>
                    <a:pt x="960" y="288"/>
                  </a:cubicBezTo>
                  <a:cubicBezTo>
                    <a:pt x="1352" y="288"/>
                    <a:pt x="1852" y="144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12" name="Text Box 22"/>
            <p:cNvSpPr txBox="1">
              <a:spLocks noChangeArrowheads="1"/>
            </p:cNvSpPr>
            <p:nvPr/>
          </p:nvSpPr>
          <p:spPr bwMode="auto">
            <a:xfrm>
              <a:off x="2778" y="2757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Symbol" pitchFamily="18" charset="2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(ab* | a*b)*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371600" y="3276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22325" y="1489075"/>
            <a:ext cx="192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Starting with: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57713" y="1981200"/>
            <a:ext cx="3443287" cy="1084263"/>
            <a:chOff x="2871" y="1248"/>
            <a:chExt cx="2169" cy="683"/>
          </a:xfrm>
        </p:grpSpPr>
        <p:sp>
          <p:nvSpPr>
            <p:cNvPr id="10287" name="Oval 6"/>
            <p:cNvSpPr>
              <a:spLocks noChangeArrowheads="1"/>
            </p:cNvSpPr>
            <p:nvPr/>
          </p:nvSpPr>
          <p:spPr bwMode="auto">
            <a:xfrm>
              <a:off x="4656" y="13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88" name="Oval 7"/>
            <p:cNvSpPr>
              <a:spLocks noChangeArrowheads="1"/>
            </p:cNvSpPr>
            <p:nvPr/>
          </p:nvSpPr>
          <p:spPr bwMode="auto">
            <a:xfrm>
              <a:off x="4176" y="139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89" name="Text Box 8"/>
            <p:cNvSpPr txBox="1">
              <a:spLocks noChangeArrowheads="1"/>
            </p:cNvSpPr>
            <p:nvPr/>
          </p:nvSpPr>
          <p:spPr bwMode="auto">
            <a:xfrm>
              <a:off x="2871" y="1248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a*b</a:t>
              </a:r>
            </a:p>
          </p:txBody>
        </p:sp>
        <p:sp>
          <p:nvSpPr>
            <p:cNvPr id="10290" name="Line 9"/>
            <p:cNvSpPr>
              <a:spLocks noChangeShapeType="1"/>
            </p:cNvSpPr>
            <p:nvPr/>
          </p:nvSpPr>
          <p:spPr bwMode="auto">
            <a:xfrm>
              <a:off x="4368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Text Box 10"/>
            <p:cNvSpPr txBox="1">
              <a:spLocks noChangeArrowheads="1"/>
            </p:cNvSpPr>
            <p:nvPr/>
          </p:nvSpPr>
          <p:spPr bwMode="auto">
            <a:xfrm>
              <a:off x="4358" y="128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92" name="Freeform 11"/>
            <p:cNvSpPr>
              <a:spLocks/>
            </p:cNvSpPr>
            <p:nvPr/>
          </p:nvSpPr>
          <p:spPr bwMode="auto">
            <a:xfrm>
              <a:off x="4128" y="1536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Text Box 12"/>
            <p:cNvSpPr txBox="1">
              <a:spLocks noChangeArrowheads="1"/>
            </p:cNvSpPr>
            <p:nvPr/>
          </p:nvSpPr>
          <p:spPr bwMode="auto">
            <a:xfrm>
              <a:off x="4166" y="171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94" name="Rectangle 13"/>
            <p:cNvSpPr>
              <a:spLocks noChangeArrowheads="1"/>
            </p:cNvSpPr>
            <p:nvPr/>
          </p:nvSpPr>
          <p:spPr bwMode="auto">
            <a:xfrm>
              <a:off x="3456" y="1296"/>
              <a:ext cx="1584" cy="62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95" name="Line 14"/>
            <p:cNvSpPr>
              <a:spLocks noChangeShapeType="1"/>
            </p:cNvSpPr>
            <p:nvPr/>
          </p:nvSpPr>
          <p:spPr bwMode="auto">
            <a:xfrm>
              <a:off x="3552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96" name="Text Box 15"/>
            <p:cNvSpPr txBox="1">
              <a:spLocks noChangeArrowheads="1"/>
            </p:cNvSpPr>
            <p:nvPr/>
          </p:nvSpPr>
          <p:spPr bwMode="auto">
            <a:xfrm>
              <a:off x="3600" y="1248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97" name="Oval 16"/>
            <p:cNvSpPr>
              <a:spLocks noChangeArrowheads="1"/>
            </p:cNvSpPr>
            <p:nvPr/>
          </p:nvSpPr>
          <p:spPr bwMode="auto">
            <a:xfrm>
              <a:off x="4674" y="1410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03325" y="1962150"/>
            <a:ext cx="3140075" cy="1146175"/>
            <a:chOff x="758" y="1236"/>
            <a:chExt cx="1978" cy="722"/>
          </a:xfrm>
        </p:grpSpPr>
        <p:sp>
          <p:nvSpPr>
            <p:cNvPr id="10276" name="Text Box 18"/>
            <p:cNvSpPr txBox="1">
              <a:spLocks noChangeArrowheads="1"/>
            </p:cNvSpPr>
            <p:nvPr/>
          </p:nvSpPr>
          <p:spPr bwMode="auto">
            <a:xfrm>
              <a:off x="758" y="1274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</a:t>
              </a:r>
            </a:p>
          </p:txBody>
        </p:sp>
        <p:sp>
          <p:nvSpPr>
            <p:cNvPr id="10277" name="Oval 19"/>
            <p:cNvSpPr>
              <a:spLocks noChangeArrowheads="1"/>
            </p:cNvSpPr>
            <p:nvPr/>
          </p:nvSpPr>
          <p:spPr bwMode="auto">
            <a:xfrm>
              <a:off x="1872" y="1371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78" name="Oval 20"/>
            <p:cNvSpPr>
              <a:spLocks noChangeArrowheads="1"/>
            </p:cNvSpPr>
            <p:nvPr/>
          </p:nvSpPr>
          <p:spPr bwMode="auto">
            <a:xfrm>
              <a:off x="2352" y="137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79" name="Line 21"/>
            <p:cNvSpPr>
              <a:spLocks noChangeShapeType="1"/>
            </p:cNvSpPr>
            <p:nvPr/>
          </p:nvSpPr>
          <p:spPr bwMode="auto">
            <a:xfrm>
              <a:off x="2064" y="146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Text Box 22"/>
            <p:cNvSpPr txBox="1">
              <a:spLocks noChangeArrowheads="1"/>
            </p:cNvSpPr>
            <p:nvPr/>
          </p:nvSpPr>
          <p:spPr bwMode="auto">
            <a:xfrm>
              <a:off x="2112" y="1275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81" name="Freeform 23"/>
            <p:cNvSpPr>
              <a:spLocks/>
            </p:cNvSpPr>
            <p:nvPr/>
          </p:nvSpPr>
          <p:spPr bwMode="auto">
            <a:xfrm>
              <a:off x="2320" y="1515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Text Box 24"/>
            <p:cNvSpPr txBox="1">
              <a:spLocks noChangeArrowheads="1"/>
            </p:cNvSpPr>
            <p:nvPr/>
          </p:nvSpPr>
          <p:spPr bwMode="auto">
            <a:xfrm>
              <a:off x="2342" y="174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83" name="Rectangle 25"/>
            <p:cNvSpPr>
              <a:spLocks noChangeArrowheads="1"/>
            </p:cNvSpPr>
            <p:nvPr/>
          </p:nvSpPr>
          <p:spPr bwMode="auto">
            <a:xfrm>
              <a:off x="1104" y="1296"/>
              <a:ext cx="1632" cy="62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84" name="Line 26"/>
            <p:cNvSpPr>
              <a:spLocks noChangeShapeType="1"/>
            </p:cNvSpPr>
            <p:nvPr/>
          </p:nvSpPr>
          <p:spPr bwMode="auto">
            <a:xfrm>
              <a:off x="1236" y="14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85" name="Text Box 27"/>
            <p:cNvSpPr txBox="1">
              <a:spLocks noChangeArrowheads="1"/>
            </p:cNvSpPr>
            <p:nvPr/>
          </p:nvSpPr>
          <p:spPr bwMode="auto">
            <a:xfrm>
              <a:off x="1284" y="1236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86" name="Oval 28"/>
            <p:cNvSpPr>
              <a:spLocks noChangeArrowheads="1"/>
            </p:cNvSpPr>
            <p:nvPr/>
          </p:nvSpPr>
          <p:spPr bwMode="auto">
            <a:xfrm>
              <a:off x="2370" y="1392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286000" y="3733800"/>
            <a:ext cx="3521075" cy="2438400"/>
            <a:chOff x="1440" y="2064"/>
            <a:chExt cx="2218" cy="1536"/>
          </a:xfrm>
        </p:grpSpPr>
        <p:sp>
          <p:nvSpPr>
            <p:cNvPr id="10248" name="Oval 30"/>
            <p:cNvSpPr>
              <a:spLocks noChangeArrowheads="1"/>
            </p:cNvSpPr>
            <p:nvPr/>
          </p:nvSpPr>
          <p:spPr bwMode="auto">
            <a:xfrm>
              <a:off x="2506" y="24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49" name="Oval 31"/>
            <p:cNvSpPr>
              <a:spLocks noChangeArrowheads="1"/>
            </p:cNvSpPr>
            <p:nvPr/>
          </p:nvSpPr>
          <p:spPr bwMode="auto">
            <a:xfrm>
              <a:off x="2986" y="24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50" name="Line 32"/>
            <p:cNvSpPr>
              <a:spLocks noChangeShapeType="1"/>
            </p:cNvSpPr>
            <p:nvPr/>
          </p:nvSpPr>
          <p:spPr bwMode="auto">
            <a:xfrm>
              <a:off x="2698" y="25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Text Box 33"/>
            <p:cNvSpPr txBox="1">
              <a:spLocks noChangeArrowheads="1"/>
            </p:cNvSpPr>
            <p:nvPr/>
          </p:nvSpPr>
          <p:spPr bwMode="auto">
            <a:xfrm>
              <a:off x="2794" y="2332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52" name="Freeform 34"/>
            <p:cNvSpPr>
              <a:spLocks/>
            </p:cNvSpPr>
            <p:nvPr/>
          </p:nvSpPr>
          <p:spPr bwMode="auto">
            <a:xfrm>
              <a:off x="2954" y="2572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Oval 35"/>
            <p:cNvSpPr>
              <a:spLocks noChangeArrowheads="1"/>
            </p:cNvSpPr>
            <p:nvPr/>
          </p:nvSpPr>
          <p:spPr bwMode="auto">
            <a:xfrm>
              <a:off x="2986" y="31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54" name="Oval 36"/>
            <p:cNvSpPr>
              <a:spLocks noChangeArrowheads="1"/>
            </p:cNvSpPr>
            <p:nvPr/>
          </p:nvSpPr>
          <p:spPr bwMode="auto">
            <a:xfrm>
              <a:off x="2506" y="31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55" name="Line 37"/>
            <p:cNvSpPr>
              <a:spLocks noChangeShapeType="1"/>
            </p:cNvSpPr>
            <p:nvPr/>
          </p:nvSpPr>
          <p:spPr bwMode="auto">
            <a:xfrm>
              <a:off x="2698" y="3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Freeform 38"/>
            <p:cNvSpPr>
              <a:spLocks/>
            </p:cNvSpPr>
            <p:nvPr/>
          </p:nvSpPr>
          <p:spPr bwMode="auto">
            <a:xfrm>
              <a:off x="2458" y="3244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Oval 39"/>
            <p:cNvSpPr>
              <a:spLocks noChangeArrowheads="1"/>
            </p:cNvSpPr>
            <p:nvPr/>
          </p:nvSpPr>
          <p:spPr bwMode="auto">
            <a:xfrm>
              <a:off x="2074" y="2764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258" name="Oval 40"/>
            <p:cNvSpPr>
              <a:spLocks noChangeArrowheads="1"/>
            </p:cNvSpPr>
            <p:nvPr/>
          </p:nvSpPr>
          <p:spPr bwMode="auto">
            <a:xfrm>
              <a:off x="3466" y="27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259" name="Line 41"/>
            <p:cNvSpPr>
              <a:spLocks noChangeShapeType="1"/>
            </p:cNvSpPr>
            <p:nvPr/>
          </p:nvSpPr>
          <p:spPr bwMode="auto">
            <a:xfrm flipV="1">
              <a:off x="2218" y="257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42"/>
            <p:cNvSpPr>
              <a:spLocks noChangeShapeType="1"/>
            </p:cNvSpPr>
            <p:nvPr/>
          </p:nvSpPr>
          <p:spPr bwMode="auto">
            <a:xfrm>
              <a:off x="2218" y="2956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43"/>
            <p:cNvSpPr>
              <a:spLocks noChangeShapeType="1"/>
            </p:cNvSpPr>
            <p:nvPr/>
          </p:nvSpPr>
          <p:spPr bwMode="auto">
            <a:xfrm flipV="1">
              <a:off x="3178" y="2956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44"/>
            <p:cNvSpPr>
              <a:spLocks noChangeShapeType="1"/>
            </p:cNvSpPr>
            <p:nvPr/>
          </p:nvSpPr>
          <p:spPr bwMode="auto">
            <a:xfrm>
              <a:off x="3178" y="2524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45"/>
            <p:cNvSpPr txBox="1">
              <a:spLocks noChangeArrowheads="1"/>
            </p:cNvSpPr>
            <p:nvPr/>
          </p:nvSpPr>
          <p:spPr bwMode="auto">
            <a:xfrm>
              <a:off x="1536" y="2064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 | a*b</a:t>
              </a:r>
            </a:p>
          </p:txBody>
        </p:sp>
        <p:sp>
          <p:nvSpPr>
            <p:cNvPr id="10264" name="Text Box 46"/>
            <p:cNvSpPr txBox="1">
              <a:spLocks noChangeArrowheads="1"/>
            </p:cNvSpPr>
            <p:nvPr/>
          </p:nvSpPr>
          <p:spPr bwMode="auto">
            <a:xfrm>
              <a:off x="2112" y="2918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5" name="Text Box 47"/>
            <p:cNvSpPr txBox="1">
              <a:spLocks noChangeArrowheads="1"/>
            </p:cNvSpPr>
            <p:nvPr/>
          </p:nvSpPr>
          <p:spPr bwMode="auto">
            <a:xfrm>
              <a:off x="2218" y="247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6" name="Text Box 48"/>
            <p:cNvSpPr txBox="1">
              <a:spLocks noChangeArrowheads="1"/>
            </p:cNvSpPr>
            <p:nvPr/>
          </p:nvSpPr>
          <p:spPr bwMode="auto">
            <a:xfrm>
              <a:off x="3366" y="248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7" name="Text Box 49"/>
            <p:cNvSpPr txBox="1">
              <a:spLocks noChangeArrowheads="1"/>
            </p:cNvSpPr>
            <p:nvPr/>
          </p:nvSpPr>
          <p:spPr bwMode="auto">
            <a:xfrm>
              <a:off x="3366" y="297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0268" name="Text Box 50"/>
            <p:cNvSpPr txBox="1">
              <a:spLocks noChangeArrowheads="1"/>
            </p:cNvSpPr>
            <p:nvPr/>
          </p:nvSpPr>
          <p:spPr bwMode="auto">
            <a:xfrm>
              <a:off x="2506" y="338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69" name="Text Box 51"/>
            <p:cNvSpPr txBox="1">
              <a:spLocks noChangeArrowheads="1"/>
            </p:cNvSpPr>
            <p:nvPr/>
          </p:nvSpPr>
          <p:spPr bwMode="auto">
            <a:xfrm>
              <a:off x="2746" y="305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70" name="Text Box 52"/>
            <p:cNvSpPr txBox="1">
              <a:spLocks noChangeArrowheads="1"/>
            </p:cNvSpPr>
            <p:nvPr/>
          </p:nvSpPr>
          <p:spPr bwMode="auto">
            <a:xfrm>
              <a:off x="2986" y="271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271" name="Rectangle 53"/>
            <p:cNvSpPr>
              <a:spLocks noChangeArrowheads="1"/>
            </p:cNvSpPr>
            <p:nvPr/>
          </p:nvSpPr>
          <p:spPr bwMode="auto">
            <a:xfrm>
              <a:off x="2400" y="2304"/>
              <a:ext cx="96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72" name="Rectangle 54"/>
            <p:cNvSpPr>
              <a:spLocks noChangeArrowheads="1"/>
            </p:cNvSpPr>
            <p:nvPr/>
          </p:nvSpPr>
          <p:spPr bwMode="auto">
            <a:xfrm>
              <a:off x="2352" y="3024"/>
              <a:ext cx="96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0273" name="Line 55"/>
            <p:cNvSpPr>
              <a:spLocks noChangeShapeType="1"/>
            </p:cNvSpPr>
            <p:nvPr/>
          </p:nvSpPr>
          <p:spPr bwMode="auto">
            <a:xfrm>
              <a:off x="1440" y="285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74" name="Text Box 56"/>
            <p:cNvSpPr txBox="1">
              <a:spLocks noChangeArrowheads="1"/>
            </p:cNvSpPr>
            <p:nvPr/>
          </p:nvSpPr>
          <p:spPr bwMode="auto">
            <a:xfrm>
              <a:off x="1488" y="2613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0275" name="Oval 57"/>
            <p:cNvSpPr>
              <a:spLocks noChangeArrowheads="1"/>
            </p:cNvSpPr>
            <p:nvPr/>
          </p:nvSpPr>
          <p:spPr bwMode="auto">
            <a:xfrm>
              <a:off x="3486" y="2784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(ab* | a*b)*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524000"/>
            <a:ext cx="3521075" cy="2438400"/>
            <a:chOff x="336" y="960"/>
            <a:chExt cx="2218" cy="1536"/>
          </a:xfrm>
        </p:grpSpPr>
        <p:sp>
          <p:nvSpPr>
            <p:cNvPr id="12330" name="Oval 4"/>
            <p:cNvSpPr>
              <a:spLocks noChangeArrowheads="1"/>
            </p:cNvSpPr>
            <p:nvPr/>
          </p:nvSpPr>
          <p:spPr bwMode="auto">
            <a:xfrm>
              <a:off x="1402" y="13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31" name="Oval 5"/>
            <p:cNvSpPr>
              <a:spLocks noChangeArrowheads="1"/>
            </p:cNvSpPr>
            <p:nvPr/>
          </p:nvSpPr>
          <p:spPr bwMode="auto">
            <a:xfrm>
              <a:off x="1882" y="13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32" name="Line 6"/>
            <p:cNvSpPr>
              <a:spLocks noChangeShapeType="1"/>
            </p:cNvSpPr>
            <p:nvPr/>
          </p:nvSpPr>
          <p:spPr bwMode="auto">
            <a:xfrm>
              <a:off x="1594" y="14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Text Box 7"/>
            <p:cNvSpPr txBox="1">
              <a:spLocks noChangeArrowheads="1"/>
            </p:cNvSpPr>
            <p:nvPr/>
          </p:nvSpPr>
          <p:spPr bwMode="auto">
            <a:xfrm>
              <a:off x="1690" y="1228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34" name="Freeform 8"/>
            <p:cNvSpPr>
              <a:spLocks/>
            </p:cNvSpPr>
            <p:nvPr/>
          </p:nvSpPr>
          <p:spPr bwMode="auto">
            <a:xfrm>
              <a:off x="1850" y="1468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Oval 9"/>
            <p:cNvSpPr>
              <a:spLocks noChangeArrowheads="1"/>
            </p:cNvSpPr>
            <p:nvPr/>
          </p:nvSpPr>
          <p:spPr bwMode="auto">
            <a:xfrm>
              <a:off x="1882" y="19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36" name="Oval 10"/>
            <p:cNvSpPr>
              <a:spLocks noChangeArrowheads="1"/>
            </p:cNvSpPr>
            <p:nvPr/>
          </p:nvSpPr>
          <p:spPr bwMode="auto">
            <a:xfrm>
              <a:off x="1402" y="19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37" name="Line 11"/>
            <p:cNvSpPr>
              <a:spLocks noChangeShapeType="1"/>
            </p:cNvSpPr>
            <p:nvPr/>
          </p:nvSpPr>
          <p:spPr bwMode="auto">
            <a:xfrm>
              <a:off x="1594" y="20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Freeform 12"/>
            <p:cNvSpPr>
              <a:spLocks/>
            </p:cNvSpPr>
            <p:nvPr/>
          </p:nvSpPr>
          <p:spPr bwMode="auto">
            <a:xfrm>
              <a:off x="1354" y="2140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Oval 13"/>
            <p:cNvSpPr>
              <a:spLocks noChangeArrowheads="1"/>
            </p:cNvSpPr>
            <p:nvPr/>
          </p:nvSpPr>
          <p:spPr bwMode="auto">
            <a:xfrm>
              <a:off x="970" y="1660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40" name="Oval 14"/>
            <p:cNvSpPr>
              <a:spLocks noChangeArrowheads="1"/>
            </p:cNvSpPr>
            <p:nvPr/>
          </p:nvSpPr>
          <p:spPr bwMode="auto">
            <a:xfrm>
              <a:off x="2362" y="16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41" name="Line 15"/>
            <p:cNvSpPr>
              <a:spLocks noChangeShapeType="1"/>
            </p:cNvSpPr>
            <p:nvPr/>
          </p:nvSpPr>
          <p:spPr bwMode="auto">
            <a:xfrm flipV="1">
              <a:off x="1114" y="1468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16"/>
            <p:cNvSpPr>
              <a:spLocks noChangeShapeType="1"/>
            </p:cNvSpPr>
            <p:nvPr/>
          </p:nvSpPr>
          <p:spPr bwMode="auto">
            <a:xfrm>
              <a:off x="1114" y="185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17"/>
            <p:cNvSpPr>
              <a:spLocks noChangeShapeType="1"/>
            </p:cNvSpPr>
            <p:nvPr/>
          </p:nvSpPr>
          <p:spPr bwMode="auto">
            <a:xfrm flipV="1">
              <a:off x="2074" y="1852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Line 18"/>
            <p:cNvSpPr>
              <a:spLocks noChangeShapeType="1"/>
            </p:cNvSpPr>
            <p:nvPr/>
          </p:nvSpPr>
          <p:spPr bwMode="auto">
            <a:xfrm>
              <a:off x="2074" y="142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Text Box 19"/>
            <p:cNvSpPr txBox="1">
              <a:spLocks noChangeArrowheads="1"/>
            </p:cNvSpPr>
            <p:nvPr/>
          </p:nvSpPr>
          <p:spPr bwMode="auto">
            <a:xfrm>
              <a:off x="432" y="960"/>
              <a:ext cx="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ab* | a*b</a:t>
              </a:r>
            </a:p>
          </p:txBody>
        </p:sp>
        <p:sp>
          <p:nvSpPr>
            <p:cNvPr id="12346" name="Text Box 20"/>
            <p:cNvSpPr txBox="1">
              <a:spLocks noChangeArrowheads="1"/>
            </p:cNvSpPr>
            <p:nvPr/>
          </p:nvSpPr>
          <p:spPr bwMode="auto">
            <a:xfrm>
              <a:off x="1008" y="18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7" name="Text Box 21"/>
            <p:cNvSpPr txBox="1">
              <a:spLocks noChangeArrowheads="1"/>
            </p:cNvSpPr>
            <p:nvPr/>
          </p:nvSpPr>
          <p:spPr bwMode="auto">
            <a:xfrm>
              <a:off x="1114" y="137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8" name="Text Box 22"/>
            <p:cNvSpPr txBox="1">
              <a:spLocks noChangeArrowheads="1"/>
            </p:cNvSpPr>
            <p:nvPr/>
          </p:nvSpPr>
          <p:spPr bwMode="auto">
            <a:xfrm>
              <a:off x="2262" y="138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49" name="Text Box 23"/>
            <p:cNvSpPr txBox="1">
              <a:spLocks noChangeArrowheads="1"/>
            </p:cNvSpPr>
            <p:nvPr/>
          </p:nvSpPr>
          <p:spPr bwMode="auto">
            <a:xfrm>
              <a:off x="2262" y="187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50" name="Text Box 24"/>
            <p:cNvSpPr txBox="1">
              <a:spLocks noChangeArrowheads="1"/>
            </p:cNvSpPr>
            <p:nvPr/>
          </p:nvSpPr>
          <p:spPr bwMode="auto">
            <a:xfrm>
              <a:off x="1402" y="2284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51" name="Text Box 25"/>
            <p:cNvSpPr txBox="1">
              <a:spLocks noChangeArrowheads="1"/>
            </p:cNvSpPr>
            <p:nvPr/>
          </p:nvSpPr>
          <p:spPr bwMode="auto">
            <a:xfrm>
              <a:off x="1642" y="19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52" name="Text Box 26"/>
            <p:cNvSpPr txBox="1">
              <a:spLocks noChangeArrowheads="1"/>
            </p:cNvSpPr>
            <p:nvPr/>
          </p:nvSpPr>
          <p:spPr bwMode="auto">
            <a:xfrm>
              <a:off x="1882" y="16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53" name="Rectangle 27"/>
            <p:cNvSpPr>
              <a:spLocks noChangeArrowheads="1"/>
            </p:cNvSpPr>
            <p:nvPr/>
          </p:nvSpPr>
          <p:spPr bwMode="auto">
            <a:xfrm>
              <a:off x="1296" y="1200"/>
              <a:ext cx="960" cy="57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54" name="Rectangle 28"/>
            <p:cNvSpPr>
              <a:spLocks noChangeArrowheads="1"/>
            </p:cNvSpPr>
            <p:nvPr/>
          </p:nvSpPr>
          <p:spPr bwMode="auto">
            <a:xfrm>
              <a:off x="1248" y="1920"/>
              <a:ext cx="960" cy="57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55" name="Line 29"/>
            <p:cNvSpPr>
              <a:spLocks noChangeShapeType="1"/>
            </p:cNvSpPr>
            <p:nvPr/>
          </p:nvSpPr>
          <p:spPr bwMode="auto">
            <a:xfrm>
              <a:off x="336" y="174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56" name="Text Box 30"/>
            <p:cNvSpPr txBox="1">
              <a:spLocks noChangeArrowheads="1"/>
            </p:cNvSpPr>
            <p:nvPr/>
          </p:nvSpPr>
          <p:spPr bwMode="auto">
            <a:xfrm>
              <a:off x="384" y="1509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2357" name="Oval 31"/>
            <p:cNvSpPr>
              <a:spLocks noChangeArrowheads="1"/>
            </p:cNvSpPr>
            <p:nvPr/>
          </p:nvSpPr>
          <p:spPr bwMode="auto">
            <a:xfrm>
              <a:off x="2382" y="1680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962400" y="3962400"/>
            <a:ext cx="4895850" cy="2514600"/>
            <a:chOff x="2484" y="2496"/>
            <a:chExt cx="3084" cy="1584"/>
          </a:xfrm>
        </p:grpSpPr>
        <p:sp>
          <p:nvSpPr>
            <p:cNvPr id="12293" name="Oval 33"/>
            <p:cNvSpPr>
              <a:spLocks noChangeArrowheads="1"/>
            </p:cNvSpPr>
            <p:nvPr/>
          </p:nvSpPr>
          <p:spPr bwMode="auto">
            <a:xfrm>
              <a:off x="3984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4" name="Oval 34"/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295" name="Line 35"/>
            <p:cNvSpPr>
              <a:spLocks noChangeShapeType="1"/>
            </p:cNvSpPr>
            <p:nvPr/>
          </p:nvSpPr>
          <p:spPr bwMode="auto">
            <a:xfrm>
              <a:off x="4176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36"/>
            <p:cNvSpPr txBox="1">
              <a:spLocks noChangeArrowheads="1"/>
            </p:cNvSpPr>
            <p:nvPr/>
          </p:nvSpPr>
          <p:spPr bwMode="auto">
            <a:xfrm>
              <a:off x="4224" y="2736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297" name="Freeform 37"/>
            <p:cNvSpPr>
              <a:spLocks/>
            </p:cNvSpPr>
            <p:nvPr/>
          </p:nvSpPr>
          <p:spPr bwMode="auto">
            <a:xfrm>
              <a:off x="4432" y="2976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38"/>
            <p:cNvSpPr>
              <a:spLocks noChangeArrowheads="1"/>
            </p:cNvSpPr>
            <p:nvPr/>
          </p:nvSpPr>
          <p:spPr bwMode="auto">
            <a:xfrm>
              <a:off x="4464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299" name="Oval 39"/>
            <p:cNvSpPr>
              <a:spLocks noChangeArrowheads="1"/>
            </p:cNvSpPr>
            <p:nvPr/>
          </p:nvSpPr>
          <p:spPr bwMode="auto">
            <a:xfrm>
              <a:off x="3984" y="35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0" name="Line 40"/>
            <p:cNvSpPr>
              <a:spLocks noChangeShapeType="1"/>
            </p:cNvSpPr>
            <p:nvPr/>
          </p:nvSpPr>
          <p:spPr bwMode="auto">
            <a:xfrm>
              <a:off x="41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Freeform 41"/>
            <p:cNvSpPr>
              <a:spLocks/>
            </p:cNvSpPr>
            <p:nvPr/>
          </p:nvSpPr>
          <p:spPr bwMode="auto">
            <a:xfrm>
              <a:off x="3936" y="3648"/>
              <a:ext cx="256" cy="224"/>
            </a:xfrm>
            <a:custGeom>
              <a:avLst/>
              <a:gdLst>
                <a:gd name="T0" fmla="*/ 32 w 256"/>
                <a:gd name="T1" fmla="*/ 0 h 224"/>
                <a:gd name="T2" fmla="*/ 32 w 256"/>
                <a:gd name="T3" fmla="*/ 192 h 224"/>
                <a:gd name="T4" fmla="*/ 224 w 256"/>
                <a:gd name="T5" fmla="*/ 192 h 224"/>
                <a:gd name="T6" fmla="*/ 224 w 256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6"/>
                <a:gd name="T13" fmla="*/ 0 h 224"/>
                <a:gd name="T14" fmla="*/ 256 w 256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6" h="224">
                  <a:moveTo>
                    <a:pt x="32" y="0"/>
                  </a:moveTo>
                  <a:cubicBezTo>
                    <a:pt x="16" y="80"/>
                    <a:pt x="0" y="160"/>
                    <a:pt x="32" y="192"/>
                  </a:cubicBezTo>
                  <a:cubicBezTo>
                    <a:pt x="64" y="224"/>
                    <a:pt x="192" y="224"/>
                    <a:pt x="224" y="192"/>
                  </a:cubicBezTo>
                  <a:cubicBezTo>
                    <a:pt x="256" y="160"/>
                    <a:pt x="240" y="80"/>
                    <a:pt x="2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42"/>
            <p:cNvSpPr>
              <a:spLocks noChangeArrowheads="1"/>
            </p:cNvSpPr>
            <p:nvPr/>
          </p:nvSpPr>
          <p:spPr bwMode="auto">
            <a:xfrm>
              <a:off x="3552" y="31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03" name="Oval 43"/>
            <p:cNvSpPr>
              <a:spLocks noChangeArrowheads="1"/>
            </p:cNvSpPr>
            <p:nvPr/>
          </p:nvSpPr>
          <p:spPr bwMode="auto">
            <a:xfrm>
              <a:off x="4944" y="31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04" name="Line 44"/>
            <p:cNvSpPr>
              <a:spLocks noChangeShapeType="1"/>
            </p:cNvSpPr>
            <p:nvPr/>
          </p:nvSpPr>
          <p:spPr bwMode="auto">
            <a:xfrm flipV="1">
              <a:off x="3696" y="297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45"/>
            <p:cNvSpPr>
              <a:spLocks noChangeShapeType="1"/>
            </p:cNvSpPr>
            <p:nvPr/>
          </p:nvSpPr>
          <p:spPr bwMode="auto">
            <a:xfrm>
              <a:off x="3696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46"/>
            <p:cNvSpPr>
              <a:spLocks noChangeShapeType="1"/>
            </p:cNvSpPr>
            <p:nvPr/>
          </p:nvSpPr>
          <p:spPr bwMode="auto">
            <a:xfrm flipV="1">
              <a:off x="4656" y="336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47"/>
            <p:cNvSpPr>
              <a:spLocks noChangeShapeType="1"/>
            </p:cNvSpPr>
            <p:nvPr/>
          </p:nvSpPr>
          <p:spPr bwMode="auto">
            <a:xfrm>
              <a:off x="4656" y="292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48"/>
            <p:cNvSpPr>
              <a:spLocks noChangeArrowheads="1"/>
            </p:cNvSpPr>
            <p:nvPr/>
          </p:nvSpPr>
          <p:spPr bwMode="auto">
            <a:xfrm>
              <a:off x="2640" y="2496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(ab* | a*b)*</a:t>
              </a:r>
            </a:p>
          </p:txBody>
        </p:sp>
        <p:sp>
          <p:nvSpPr>
            <p:cNvPr id="12309" name="Oval 49"/>
            <p:cNvSpPr>
              <a:spLocks noChangeArrowheads="1"/>
            </p:cNvSpPr>
            <p:nvPr/>
          </p:nvSpPr>
          <p:spPr bwMode="auto">
            <a:xfrm>
              <a:off x="3120" y="3168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310" name="Oval 50"/>
            <p:cNvSpPr>
              <a:spLocks noChangeArrowheads="1"/>
            </p:cNvSpPr>
            <p:nvPr/>
          </p:nvSpPr>
          <p:spPr bwMode="auto">
            <a:xfrm>
              <a:off x="5376" y="31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311" name="Line 51"/>
            <p:cNvSpPr>
              <a:spLocks noChangeShapeType="1"/>
            </p:cNvSpPr>
            <p:nvPr/>
          </p:nvSpPr>
          <p:spPr bwMode="auto">
            <a:xfrm>
              <a:off x="3312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52"/>
            <p:cNvSpPr>
              <a:spLocks noChangeShapeType="1"/>
            </p:cNvSpPr>
            <p:nvPr/>
          </p:nvSpPr>
          <p:spPr bwMode="auto">
            <a:xfrm>
              <a:off x="5136" y="326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Freeform 53"/>
            <p:cNvSpPr>
              <a:spLocks/>
            </p:cNvSpPr>
            <p:nvPr/>
          </p:nvSpPr>
          <p:spPr bwMode="auto">
            <a:xfrm>
              <a:off x="3504" y="3360"/>
              <a:ext cx="1752" cy="672"/>
            </a:xfrm>
            <a:custGeom>
              <a:avLst/>
              <a:gdLst>
                <a:gd name="T0" fmla="*/ 1536 w 1752"/>
                <a:gd name="T1" fmla="*/ 0 h 608"/>
                <a:gd name="T2" fmla="*/ 1536 w 1752"/>
                <a:gd name="T3" fmla="*/ 531 h 608"/>
                <a:gd name="T4" fmla="*/ 240 w 1752"/>
                <a:gd name="T5" fmla="*/ 584 h 608"/>
                <a:gd name="T6" fmla="*/ 96 w 1752"/>
                <a:gd name="T7" fmla="*/ 0 h 6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52"/>
                <a:gd name="T13" fmla="*/ 0 h 608"/>
                <a:gd name="T14" fmla="*/ 1752 w 1752"/>
                <a:gd name="T15" fmla="*/ 608 h 6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52" h="608">
                  <a:moveTo>
                    <a:pt x="1536" y="0"/>
                  </a:moveTo>
                  <a:cubicBezTo>
                    <a:pt x="1644" y="196"/>
                    <a:pt x="1752" y="392"/>
                    <a:pt x="1536" y="480"/>
                  </a:cubicBezTo>
                  <a:cubicBezTo>
                    <a:pt x="1320" y="568"/>
                    <a:pt x="480" y="608"/>
                    <a:pt x="240" y="528"/>
                  </a:cubicBezTo>
                  <a:cubicBezTo>
                    <a:pt x="0" y="448"/>
                    <a:pt x="48" y="224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Freeform 54"/>
            <p:cNvSpPr>
              <a:spLocks/>
            </p:cNvSpPr>
            <p:nvPr/>
          </p:nvSpPr>
          <p:spPr bwMode="auto">
            <a:xfrm>
              <a:off x="3176" y="3360"/>
              <a:ext cx="2248" cy="720"/>
            </a:xfrm>
            <a:custGeom>
              <a:avLst/>
              <a:gdLst>
                <a:gd name="T0" fmla="*/ 38 w 2336"/>
                <a:gd name="T1" fmla="*/ 0 h 840"/>
                <a:gd name="T2" fmla="*/ 316 w 2336"/>
                <a:gd name="T3" fmla="*/ 617 h 840"/>
                <a:gd name="T4" fmla="*/ 1932 w 2336"/>
                <a:gd name="T5" fmla="*/ 617 h 840"/>
                <a:gd name="T6" fmla="*/ 2210 w 2336"/>
                <a:gd name="T7" fmla="*/ 0 h 8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6"/>
                <a:gd name="T13" fmla="*/ 0 h 840"/>
                <a:gd name="T14" fmla="*/ 2336 w 2336"/>
                <a:gd name="T15" fmla="*/ 840 h 8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6" h="840">
                  <a:moveTo>
                    <a:pt x="40" y="0"/>
                  </a:moveTo>
                  <a:cubicBezTo>
                    <a:pt x="20" y="300"/>
                    <a:pt x="0" y="600"/>
                    <a:pt x="328" y="720"/>
                  </a:cubicBezTo>
                  <a:cubicBezTo>
                    <a:pt x="656" y="840"/>
                    <a:pt x="1680" y="840"/>
                    <a:pt x="2008" y="720"/>
                  </a:cubicBezTo>
                  <a:cubicBezTo>
                    <a:pt x="2336" y="600"/>
                    <a:pt x="2316" y="300"/>
                    <a:pt x="2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Text Box 55"/>
            <p:cNvSpPr txBox="1">
              <a:spLocks noChangeArrowheads="1"/>
            </p:cNvSpPr>
            <p:nvPr/>
          </p:nvSpPr>
          <p:spPr bwMode="auto">
            <a:xfrm>
              <a:off x="3168" y="3408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6" name="Text Box 56"/>
            <p:cNvSpPr txBox="1">
              <a:spLocks noChangeArrowheads="1"/>
            </p:cNvSpPr>
            <p:nvPr/>
          </p:nvSpPr>
          <p:spPr bwMode="auto">
            <a:xfrm>
              <a:off x="3552" y="350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7" name="Text Box 57"/>
            <p:cNvSpPr txBox="1">
              <a:spLocks noChangeArrowheads="1"/>
            </p:cNvSpPr>
            <p:nvPr/>
          </p:nvSpPr>
          <p:spPr bwMode="auto">
            <a:xfrm>
              <a:off x="3264" y="30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8" name="Text Box 58"/>
            <p:cNvSpPr txBox="1">
              <a:spLocks noChangeArrowheads="1"/>
            </p:cNvSpPr>
            <p:nvPr/>
          </p:nvSpPr>
          <p:spPr bwMode="auto">
            <a:xfrm>
              <a:off x="5184" y="301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19" name="Text Box 59"/>
            <p:cNvSpPr txBox="1">
              <a:spLocks noChangeArrowheads="1"/>
            </p:cNvSpPr>
            <p:nvPr/>
          </p:nvSpPr>
          <p:spPr bwMode="auto">
            <a:xfrm>
              <a:off x="3648" y="2880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0" name="Text Box 60"/>
            <p:cNvSpPr txBox="1">
              <a:spLocks noChangeArrowheads="1"/>
            </p:cNvSpPr>
            <p:nvPr/>
          </p:nvSpPr>
          <p:spPr bwMode="auto">
            <a:xfrm>
              <a:off x="3744" y="3216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1" name="Text Box 61"/>
            <p:cNvSpPr txBox="1">
              <a:spLocks noChangeArrowheads="1"/>
            </p:cNvSpPr>
            <p:nvPr/>
          </p:nvSpPr>
          <p:spPr bwMode="auto">
            <a:xfrm>
              <a:off x="4704" y="3264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2" name="Text Box 62"/>
            <p:cNvSpPr txBox="1">
              <a:spLocks noChangeArrowheads="1"/>
            </p:cNvSpPr>
            <p:nvPr/>
          </p:nvSpPr>
          <p:spPr bwMode="auto">
            <a:xfrm>
              <a:off x="4752" y="283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12323" name="Text Box 63"/>
            <p:cNvSpPr txBox="1">
              <a:spLocks noChangeArrowheads="1"/>
            </p:cNvSpPr>
            <p:nvPr/>
          </p:nvSpPr>
          <p:spPr bwMode="auto">
            <a:xfrm>
              <a:off x="4464" y="31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4" name="Text Box 64"/>
            <p:cNvSpPr txBox="1">
              <a:spLocks noChangeArrowheads="1"/>
            </p:cNvSpPr>
            <p:nvPr/>
          </p:nvSpPr>
          <p:spPr bwMode="auto">
            <a:xfrm>
              <a:off x="4224" y="340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325" name="Text Box 65"/>
            <p:cNvSpPr txBox="1">
              <a:spLocks noChangeArrowheads="1"/>
            </p:cNvSpPr>
            <p:nvPr/>
          </p:nvSpPr>
          <p:spPr bwMode="auto">
            <a:xfrm>
              <a:off x="3984" y="3696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326" name="Rectangle 66"/>
            <p:cNvSpPr>
              <a:spLocks noChangeArrowheads="1"/>
            </p:cNvSpPr>
            <p:nvPr/>
          </p:nvSpPr>
          <p:spPr bwMode="auto">
            <a:xfrm>
              <a:off x="3456" y="2784"/>
              <a:ext cx="1776" cy="110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327" name="Line 67"/>
            <p:cNvSpPr>
              <a:spLocks noChangeShapeType="1"/>
            </p:cNvSpPr>
            <p:nvPr/>
          </p:nvSpPr>
          <p:spPr bwMode="auto">
            <a:xfrm>
              <a:off x="2484" y="326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28" name="Text Box 68"/>
            <p:cNvSpPr txBox="1">
              <a:spLocks noChangeArrowheads="1"/>
            </p:cNvSpPr>
            <p:nvPr/>
          </p:nvSpPr>
          <p:spPr bwMode="auto">
            <a:xfrm>
              <a:off x="2532" y="302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latin typeface="Times New Roman" pitchFamily="18" charset="0"/>
                </a:rPr>
                <a:t>start</a:t>
              </a:r>
              <a:endParaRPr lang="en-US" sz="2000" baseline="-25000">
                <a:latin typeface="Times New Roman" pitchFamily="18" charset="0"/>
              </a:endParaRPr>
            </a:p>
          </p:txBody>
        </p:sp>
        <p:sp>
          <p:nvSpPr>
            <p:cNvPr id="12329" name="Oval 69"/>
            <p:cNvSpPr>
              <a:spLocks noChangeArrowheads="1"/>
            </p:cNvSpPr>
            <p:nvPr/>
          </p:nvSpPr>
          <p:spPr bwMode="auto">
            <a:xfrm>
              <a:off x="5394" y="3186"/>
              <a:ext cx="155" cy="1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Properties of Construction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8153400" cy="2246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N(r) has #of states  </a:t>
            </a:r>
            <a:r>
              <a:rPr lang="en-US" sz="2400">
                <a:sym typeface="Symbol" pitchFamily="18" charset="2"/>
              </a:rPr>
              <a:t>  </a:t>
            </a:r>
            <a:r>
              <a:rPr lang="en-US" sz="2400"/>
              <a:t>2*(#symbols + #operators) of r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N(r) has exactly one start and one accepting state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400"/>
              <a:t>Each state of N(r) has at most one outgoing edge a</a:t>
            </a:r>
            <a:r>
              <a:rPr lang="en-US" sz="2400">
                <a:sym typeface="Symbol" pitchFamily="18" charset="2"/>
              </a:rPr>
              <a:t> or at most two outgoing -transition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1370013"/>
            <a:ext cx="74533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2400"/>
              <a:t>Let r be a regular expression, with NFA N(r), then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620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Detailed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209800"/>
            <a:ext cx="5638800" cy="4024313"/>
            <a:chOff x="1584" y="1584"/>
            <a:chExt cx="3552" cy="253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584" y="1584"/>
              <a:ext cx="3408" cy="2352"/>
              <a:chOff x="1584" y="1584"/>
              <a:chExt cx="3408" cy="235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584" y="1584"/>
                <a:ext cx="3312" cy="2103"/>
                <a:chOff x="1104" y="1632"/>
                <a:chExt cx="3312" cy="2103"/>
              </a:xfrm>
            </p:grpSpPr>
            <p:sp>
              <p:nvSpPr>
                <p:cNvPr id="1540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064" y="163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13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832" y="2016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12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84" y="2016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5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104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3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0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544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11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872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4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9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56" y="235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10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984" y="3120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8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68" y="3120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7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744" y="3504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6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200" y="3312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0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36" y="2928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1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  <p:sp>
              <p:nvSpPr>
                <p:cNvPr id="1541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112" y="2928"/>
                  <a:ext cx="43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r</a:t>
                  </a:r>
                  <a:r>
                    <a:rPr lang="en-US" b="1" baseline="-25000">
                      <a:latin typeface="Times New Roman" pitchFamily="18" charset="0"/>
                    </a:rPr>
                    <a:t>2</a:t>
                  </a:r>
                  <a:endParaRPr lang="en-US" b="1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5380" name="Line 20"/>
              <p:cNvSpPr>
                <a:spLocks noChangeShapeType="1"/>
              </p:cNvSpPr>
              <p:nvPr/>
            </p:nvSpPr>
            <p:spPr bwMode="auto">
              <a:xfrm>
                <a:off x="4272" y="2496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Line 21"/>
              <p:cNvSpPr>
                <a:spLocks noChangeShapeType="1"/>
              </p:cNvSpPr>
              <p:nvPr/>
            </p:nvSpPr>
            <p:spPr bwMode="auto">
              <a:xfrm flipV="1">
                <a:off x="1920" y="3072"/>
                <a:ext cx="192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 flipV="1">
                <a:off x="1872" y="2160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 flipV="1">
                <a:off x="2256" y="2496"/>
                <a:ext cx="192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>
                <a:off x="2592" y="2544"/>
                <a:ext cx="14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>
                <a:off x="2352" y="2208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 flipV="1">
                <a:off x="3264" y="2160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Line 27"/>
              <p:cNvSpPr>
                <a:spLocks noChangeShapeType="1"/>
              </p:cNvSpPr>
              <p:nvPr/>
            </p:nvSpPr>
            <p:spPr bwMode="auto">
              <a:xfrm flipV="1">
                <a:off x="4464" y="3264"/>
                <a:ext cx="14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Line 28"/>
              <p:cNvSpPr>
                <a:spLocks noChangeShapeType="1"/>
              </p:cNvSpPr>
              <p:nvPr/>
            </p:nvSpPr>
            <p:spPr bwMode="auto">
              <a:xfrm flipV="1">
                <a:off x="3888" y="2928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Line 29"/>
              <p:cNvSpPr>
                <a:spLocks noChangeShapeType="1"/>
              </p:cNvSpPr>
              <p:nvPr/>
            </p:nvSpPr>
            <p:spPr bwMode="auto">
              <a:xfrm>
                <a:off x="4320" y="2928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Line 30"/>
              <p:cNvSpPr>
                <a:spLocks noChangeShapeType="1"/>
              </p:cNvSpPr>
              <p:nvPr/>
            </p:nvSpPr>
            <p:spPr bwMode="auto">
              <a:xfrm>
                <a:off x="4128" y="2544"/>
                <a:ext cx="4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Line 31"/>
              <p:cNvSpPr>
                <a:spLocks noChangeShapeType="1"/>
              </p:cNvSpPr>
              <p:nvPr/>
            </p:nvSpPr>
            <p:spPr bwMode="auto">
              <a:xfrm>
                <a:off x="3648" y="2208"/>
                <a:ext cx="33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2" name="Line 32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52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Line 33"/>
              <p:cNvSpPr>
                <a:spLocks noChangeShapeType="1"/>
              </p:cNvSpPr>
              <p:nvPr/>
            </p:nvSpPr>
            <p:spPr bwMode="auto">
              <a:xfrm flipV="1">
                <a:off x="2352" y="1776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Line 34"/>
              <p:cNvSpPr>
                <a:spLocks noChangeShapeType="1"/>
              </p:cNvSpPr>
              <p:nvPr/>
            </p:nvSpPr>
            <p:spPr bwMode="auto">
              <a:xfrm>
                <a:off x="2256" y="312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Line 35"/>
              <p:cNvSpPr>
                <a:spLocks noChangeShapeType="1"/>
              </p:cNvSpPr>
              <p:nvPr/>
            </p:nvSpPr>
            <p:spPr bwMode="auto">
              <a:xfrm>
                <a:off x="2784" y="307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Line 36"/>
              <p:cNvSpPr>
                <a:spLocks noChangeShapeType="1"/>
              </p:cNvSpPr>
              <p:nvPr/>
            </p:nvSpPr>
            <p:spPr bwMode="auto">
              <a:xfrm>
                <a:off x="1776" y="249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Line 37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Line 38"/>
              <p:cNvSpPr>
                <a:spLocks noChangeShapeType="1"/>
              </p:cNvSpPr>
              <p:nvPr/>
            </p:nvSpPr>
            <p:spPr bwMode="auto">
              <a:xfrm>
                <a:off x="4752" y="3312"/>
                <a:ext cx="2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Line 39"/>
              <p:cNvSpPr>
                <a:spLocks noChangeShapeType="1"/>
              </p:cNvSpPr>
              <p:nvPr/>
            </p:nvSpPr>
            <p:spPr bwMode="auto">
              <a:xfrm>
                <a:off x="4416" y="37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Line 40"/>
              <p:cNvSpPr>
                <a:spLocks noChangeShapeType="1"/>
              </p:cNvSpPr>
              <p:nvPr/>
            </p:nvSpPr>
            <p:spPr bwMode="auto">
              <a:xfrm>
                <a:off x="3840" y="33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41"/>
              <p:cNvSpPr>
                <a:spLocks noChangeShapeType="1"/>
              </p:cNvSpPr>
              <p:nvPr/>
            </p:nvSpPr>
            <p:spPr bwMode="auto">
              <a:xfrm>
                <a:off x="4176" y="29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Line 42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Line 43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Line 44"/>
              <p:cNvSpPr>
                <a:spLocks noChangeShapeType="1"/>
              </p:cNvSpPr>
              <p:nvPr/>
            </p:nvSpPr>
            <p:spPr bwMode="auto">
              <a:xfrm flipH="1">
                <a:off x="3744" y="2544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7" name="Text Box 45"/>
            <p:cNvSpPr txBox="1">
              <a:spLocks noChangeArrowheads="1"/>
            </p:cNvSpPr>
            <p:nvPr/>
          </p:nvSpPr>
          <p:spPr bwMode="auto">
            <a:xfrm>
              <a:off x="1728" y="374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368" name="Text Box 46"/>
            <p:cNvSpPr txBox="1">
              <a:spLocks noChangeArrowheads="1"/>
            </p:cNvSpPr>
            <p:nvPr/>
          </p:nvSpPr>
          <p:spPr bwMode="auto">
            <a:xfrm>
              <a:off x="2208" y="340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5369" name="Text Box 47"/>
            <p:cNvSpPr txBox="1">
              <a:spLocks noChangeArrowheads="1"/>
            </p:cNvSpPr>
            <p:nvPr/>
          </p:nvSpPr>
          <p:spPr bwMode="auto">
            <a:xfrm>
              <a:off x="2640" y="331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370" name="Text Box 48"/>
            <p:cNvSpPr txBox="1">
              <a:spLocks noChangeArrowheads="1"/>
            </p:cNvSpPr>
            <p:nvPr/>
          </p:nvSpPr>
          <p:spPr bwMode="auto">
            <a:xfrm>
              <a:off x="1632" y="273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71" name="Text Box 49"/>
            <p:cNvSpPr txBox="1">
              <a:spLocks noChangeArrowheads="1"/>
            </p:cNvSpPr>
            <p:nvPr/>
          </p:nvSpPr>
          <p:spPr bwMode="auto">
            <a:xfrm>
              <a:off x="3072" y="2784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72" name="Text Box 50"/>
            <p:cNvSpPr txBox="1">
              <a:spLocks noChangeArrowheads="1"/>
            </p:cNvSpPr>
            <p:nvPr/>
          </p:nvSpPr>
          <p:spPr bwMode="auto">
            <a:xfrm>
              <a:off x="2592" y="2016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15373" name="Text Box 51"/>
            <p:cNvSpPr txBox="1">
              <a:spLocks noChangeArrowheads="1"/>
            </p:cNvSpPr>
            <p:nvPr/>
          </p:nvSpPr>
          <p:spPr bwMode="auto">
            <a:xfrm>
              <a:off x="3504" y="26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15374" name="Text Box 52"/>
            <p:cNvSpPr txBox="1">
              <a:spLocks noChangeArrowheads="1"/>
            </p:cNvSpPr>
            <p:nvPr/>
          </p:nvSpPr>
          <p:spPr bwMode="auto">
            <a:xfrm>
              <a:off x="4464" y="264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375" name="Text Box 53"/>
            <p:cNvSpPr txBox="1">
              <a:spLocks noChangeArrowheads="1"/>
            </p:cNvSpPr>
            <p:nvPr/>
          </p:nvSpPr>
          <p:spPr bwMode="auto">
            <a:xfrm>
              <a:off x="3744" y="360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376" name="Text Box 54"/>
            <p:cNvSpPr txBox="1">
              <a:spLocks noChangeArrowheads="1"/>
            </p:cNvSpPr>
            <p:nvPr/>
          </p:nvSpPr>
          <p:spPr bwMode="auto">
            <a:xfrm>
              <a:off x="4080" y="3120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15377" name="Text Box 55"/>
            <p:cNvSpPr txBox="1">
              <a:spLocks noChangeArrowheads="1"/>
            </p:cNvSpPr>
            <p:nvPr/>
          </p:nvSpPr>
          <p:spPr bwMode="auto">
            <a:xfrm>
              <a:off x="4848" y="3552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5378" name="Text Box 56"/>
            <p:cNvSpPr txBox="1">
              <a:spLocks noChangeArrowheads="1"/>
            </p:cNvSpPr>
            <p:nvPr/>
          </p:nvSpPr>
          <p:spPr bwMode="auto">
            <a:xfrm>
              <a:off x="4272" y="3888"/>
              <a:ext cx="2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5364" name="Text Box 57"/>
          <p:cNvSpPr txBox="1">
            <a:spLocks noChangeArrowheads="1"/>
          </p:cNvSpPr>
          <p:nvPr/>
        </p:nvSpPr>
        <p:spPr bwMode="auto">
          <a:xfrm>
            <a:off x="533400" y="1066800"/>
            <a:ext cx="7467600" cy="974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(ab*c) | (a(b|c*))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400"/>
              <a:t>Parse Tree for this regular expression: </a:t>
            </a:r>
          </a:p>
        </p:txBody>
      </p:sp>
      <p:sp>
        <p:nvSpPr>
          <p:cNvPr id="15365" name="Text Box 58"/>
          <p:cNvSpPr txBox="1">
            <a:spLocks noChangeArrowheads="1"/>
          </p:cNvSpPr>
          <p:nvPr/>
        </p:nvSpPr>
        <p:spPr bwMode="auto">
          <a:xfrm>
            <a:off x="1295400" y="63246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3333FF"/>
                </a:solidFill>
              </a:rPr>
              <a:t>What is the NFA?  Let’s construct it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077200" cy="9144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4000" dirty="0" smtClean="0"/>
              <a:t>Detailed Example – Construction(1)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295400"/>
            <a:ext cx="2743200" cy="2057400"/>
            <a:chOff x="816" y="816"/>
            <a:chExt cx="1728" cy="129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16" y="1296"/>
              <a:ext cx="1728" cy="336"/>
              <a:chOff x="960" y="912"/>
              <a:chExt cx="1728" cy="336"/>
            </a:xfrm>
          </p:grpSpPr>
          <p:sp>
            <p:nvSpPr>
              <p:cNvPr id="16477" name="Text Box 5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3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78" name="Oval 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83" name="Oval 8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84" name="Oval 9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80" name="Line 10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1" name="Line 11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2" name="Text Box 12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816" y="816"/>
              <a:ext cx="1728" cy="336"/>
              <a:chOff x="960" y="912"/>
              <a:chExt cx="1728" cy="336"/>
            </a:xfrm>
          </p:grpSpPr>
          <p:sp>
            <p:nvSpPr>
              <p:cNvPr id="16469" name="Text Box 14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70" name="Oval 15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75" name="Oval 17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76" name="Oval 18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72" name="Line 19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Line 20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Text Box 21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816" y="1776"/>
              <a:ext cx="1728" cy="336"/>
              <a:chOff x="960" y="912"/>
              <a:chExt cx="1728" cy="336"/>
            </a:xfrm>
          </p:grpSpPr>
          <p:sp>
            <p:nvSpPr>
              <p:cNvPr id="16461" name="Text Box 23"/>
              <p:cNvSpPr txBox="1">
                <a:spLocks noChangeArrowheads="1"/>
              </p:cNvSpPr>
              <p:nvPr/>
            </p:nvSpPr>
            <p:spPr bwMode="auto">
              <a:xfrm>
                <a:off x="960" y="912"/>
                <a:ext cx="43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r>
                  <a:rPr lang="en-US" sz="2000" b="1" baseline="-25000">
                    <a:solidFill>
                      <a:srgbClr val="FF3300"/>
                    </a:solidFill>
                    <a:latin typeface="Times New Roman" pitchFamily="18" charset="0"/>
                  </a:rPr>
                  <a:t>2</a:t>
                </a:r>
                <a:r>
                  <a:rPr lang="en-US" sz="2000" b="1">
                    <a:solidFill>
                      <a:srgbClr val="FF3300"/>
                    </a:solidFill>
                    <a:latin typeface="Times New Roman" pitchFamily="18" charset="0"/>
                  </a:rPr>
                  <a:t>:</a:t>
                </a:r>
              </a:p>
            </p:txBody>
          </p:sp>
          <p:sp>
            <p:nvSpPr>
              <p:cNvPr id="16462" name="Oval 2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2400" y="960"/>
                <a:ext cx="288" cy="288"/>
                <a:chOff x="3408" y="1392"/>
                <a:chExt cx="288" cy="288"/>
              </a:xfrm>
            </p:grpSpPr>
            <p:sp>
              <p:nvSpPr>
                <p:cNvPr id="16467" name="Oval 26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68" name="Oval 27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64" name="Line 28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29"/>
              <p:cNvSpPr>
                <a:spLocks noChangeShapeType="1"/>
              </p:cNvSpPr>
              <p:nvPr/>
            </p:nvSpPr>
            <p:spPr bwMode="auto">
              <a:xfrm>
                <a:off x="153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Text Box 30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2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648200" y="1524000"/>
            <a:ext cx="4191000" cy="1509713"/>
            <a:chOff x="2928" y="960"/>
            <a:chExt cx="2640" cy="951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3264" y="1296"/>
              <a:ext cx="2304" cy="289"/>
              <a:chOff x="3024" y="3072"/>
              <a:chExt cx="2304" cy="289"/>
            </a:xfrm>
          </p:grpSpPr>
          <p:sp>
            <p:nvSpPr>
              <p:cNvPr id="16447" name="Oval 33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48" name="Oval 34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49" name="Oval 35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0" name="Oval 36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1" name="Oval 37"/>
              <p:cNvSpPr>
                <a:spLocks noChangeArrowheads="1"/>
              </p:cNvSpPr>
              <p:nvPr/>
            </p:nvSpPr>
            <p:spPr bwMode="auto">
              <a:xfrm>
                <a:off x="5040" y="307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52" name="Line 38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3" name="Line 39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4" name="Line 40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5" name="Line 41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56" name="AutoShape 42"/>
              <p:cNvCxnSpPr>
                <a:cxnSpLocks noChangeShapeType="1"/>
                <a:stCxn id="16447" idx="4"/>
                <a:endCxn id="16451" idx="4"/>
              </p:cNvCxnSpPr>
              <p:nvPr/>
            </p:nvCxnSpPr>
            <p:spPr bwMode="auto">
              <a:xfrm rot="16200000" flipH="1">
                <a:off x="4367" y="2545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57" name="AutoShape 43"/>
              <p:cNvCxnSpPr>
                <a:cxnSpLocks noChangeShapeType="1"/>
                <a:stCxn id="16450" idx="0"/>
                <a:endCxn id="16449" idx="0"/>
              </p:cNvCxnSpPr>
              <p:nvPr/>
            </p:nvCxnSpPr>
            <p:spPr bwMode="auto">
              <a:xfrm rot="-5400000" flipH="1" flipV="1">
                <a:off x="4343" y="2809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</p:grpSp>
        <p:sp>
          <p:nvSpPr>
            <p:cNvPr id="16441" name="Text Box 44"/>
            <p:cNvSpPr txBox="1">
              <a:spLocks noChangeArrowheads="1"/>
            </p:cNvSpPr>
            <p:nvPr/>
          </p:nvSpPr>
          <p:spPr bwMode="auto">
            <a:xfrm>
              <a:off x="4416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442" name="Text Box 45"/>
            <p:cNvSpPr txBox="1">
              <a:spLocks noChangeArrowheads="1"/>
            </p:cNvSpPr>
            <p:nvPr/>
          </p:nvSpPr>
          <p:spPr bwMode="auto">
            <a:xfrm>
              <a:off x="4944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3" name="Text Box 46"/>
            <p:cNvSpPr txBox="1">
              <a:spLocks noChangeArrowheads="1"/>
            </p:cNvSpPr>
            <p:nvPr/>
          </p:nvSpPr>
          <p:spPr bwMode="auto">
            <a:xfrm>
              <a:off x="4368" y="168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4" name="Text Box 47"/>
            <p:cNvSpPr txBox="1">
              <a:spLocks noChangeArrowheads="1"/>
            </p:cNvSpPr>
            <p:nvPr/>
          </p:nvSpPr>
          <p:spPr bwMode="auto">
            <a:xfrm>
              <a:off x="4416" y="960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5" name="Text Box 48"/>
            <p:cNvSpPr txBox="1">
              <a:spLocks noChangeArrowheads="1"/>
            </p:cNvSpPr>
            <p:nvPr/>
          </p:nvSpPr>
          <p:spPr bwMode="auto">
            <a:xfrm>
              <a:off x="3888" y="1248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endParaRPr lang="en-US" b="1">
                <a:solidFill>
                  <a:srgbClr val="663300"/>
                </a:solidFill>
                <a:latin typeface="Times New Roman" pitchFamily="18" charset="0"/>
              </a:endParaRPr>
            </a:p>
          </p:txBody>
        </p:sp>
        <p:sp>
          <p:nvSpPr>
            <p:cNvPr id="16446" name="Text Box 49"/>
            <p:cNvSpPr txBox="1">
              <a:spLocks noChangeArrowheads="1"/>
            </p:cNvSpPr>
            <p:nvPr/>
          </p:nvSpPr>
          <p:spPr bwMode="auto">
            <a:xfrm>
              <a:off x="2928" y="129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rgbClr val="663300"/>
                  </a:solidFill>
                  <a:latin typeface="Times New Roman" pitchFamily="18" charset="0"/>
                </a:rPr>
                <a:t>1</a:t>
              </a:r>
              <a:r>
                <a:rPr lang="en-US" b="1">
                  <a:solidFill>
                    <a:srgbClr val="663300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1295400" y="3429000"/>
            <a:ext cx="5867400" cy="1509713"/>
            <a:chOff x="816" y="2160"/>
            <a:chExt cx="3696" cy="951"/>
          </a:xfrm>
        </p:grpSpPr>
        <p:sp>
          <p:nvSpPr>
            <p:cNvPr id="16418" name="Text Box 51"/>
            <p:cNvSpPr txBox="1">
              <a:spLocks noChangeArrowheads="1"/>
            </p:cNvSpPr>
            <p:nvPr/>
          </p:nvSpPr>
          <p:spPr bwMode="auto">
            <a:xfrm>
              <a:off x="816" y="2496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4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: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r>
                <a:rPr lang="en-US" b="1">
                  <a:solidFill>
                    <a:schemeClr val="accent2"/>
                  </a:solidFill>
                  <a:latin typeface="Times New Roman" pitchFamily="18" charset="0"/>
                </a:rPr>
                <a:t> r</a:t>
              </a:r>
              <a:r>
                <a:rPr lang="en-US" b="1" baseline="-250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1536" y="2160"/>
              <a:ext cx="2976" cy="951"/>
              <a:chOff x="2352" y="2880"/>
              <a:chExt cx="2976" cy="951"/>
            </a:xfrm>
          </p:grpSpPr>
          <p:sp>
            <p:nvSpPr>
              <p:cNvPr id="16420" name="Oval 53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1" name="Oval 54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2" name="Oval 55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3" name="Oval 56"/>
              <p:cNvSpPr>
                <a:spLocks noChangeArrowheads="1"/>
              </p:cNvSpPr>
              <p:nvPr/>
            </p:nvSpPr>
            <p:spPr bwMode="auto">
              <a:xfrm>
                <a:off x="4368" y="321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24" name="Line 57"/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58"/>
              <p:cNvSpPr>
                <a:spLocks noChangeShapeType="1"/>
              </p:cNvSpPr>
              <p:nvPr/>
            </p:nvSpPr>
            <p:spPr bwMode="auto">
              <a:xfrm>
                <a:off x="3024" y="33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59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60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28" name="AutoShape 61"/>
              <p:cNvCxnSpPr>
                <a:cxnSpLocks noChangeShapeType="1"/>
                <a:stCxn id="16420" idx="4"/>
                <a:endCxn id="16423" idx="4"/>
              </p:cNvCxnSpPr>
              <p:nvPr/>
            </p:nvCxnSpPr>
            <p:spPr bwMode="auto">
              <a:xfrm rot="16200000" flipH="1">
                <a:off x="3695" y="2689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29" name="AutoShape 62"/>
              <p:cNvCxnSpPr>
                <a:cxnSpLocks noChangeShapeType="1"/>
                <a:stCxn id="16422" idx="0"/>
                <a:endCxn id="16421" idx="0"/>
              </p:cNvCxnSpPr>
              <p:nvPr/>
            </p:nvCxnSpPr>
            <p:spPr bwMode="auto">
              <a:xfrm rot="-5400000" flipH="1" flipV="1">
                <a:off x="3671" y="2953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16430" name="Text Box 63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31" name="Text Box 64"/>
              <p:cNvSpPr txBox="1">
                <a:spLocks noChangeArrowheads="1"/>
              </p:cNvSpPr>
              <p:nvPr/>
            </p:nvSpPr>
            <p:spPr bwMode="auto">
              <a:xfrm>
                <a:off x="4032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2" name="Text Box 65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3" name="Text Box 66"/>
              <p:cNvSpPr txBox="1">
                <a:spLocks noChangeArrowheads="1"/>
              </p:cNvSpPr>
              <p:nvPr/>
            </p:nvSpPr>
            <p:spPr bwMode="auto">
              <a:xfrm>
                <a:off x="3504" y="2880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34" name="Text Box 67"/>
              <p:cNvSpPr txBox="1">
                <a:spLocks noChangeArrowheads="1"/>
              </p:cNvSpPr>
              <p:nvPr/>
            </p:nvSpPr>
            <p:spPr bwMode="auto">
              <a:xfrm>
                <a:off x="2976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5040" y="3216"/>
                <a:ext cx="288" cy="288"/>
                <a:chOff x="4368" y="3216"/>
                <a:chExt cx="288" cy="288"/>
              </a:xfrm>
            </p:grpSpPr>
            <p:sp>
              <p:nvSpPr>
                <p:cNvPr id="16438" name="Oval 69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39" name="Oval 70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36" name="Line 71"/>
              <p:cNvSpPr>
                <a:spLocks noChangeShapeType="1"/>
              </p:cNvSpPr>
              <p:nvPr/>
            </p:nvSpPr>
            <p:spPr bwMode="auto">
              <a:xfrm>
                <a:off x="4656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Text Box 72"/>
              <p:cNvSpPr txBox="1">
                <a:spLocks noChangeArrowheads="1"/>
              </p:cNvSpPr>
              <p:nvPr/>
            </p:nvSpPr>
            <p:spPr bwMode="auto">
              <a:xfrm>
                <a:off x="4656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solidFill>
                      <a:schemeClr val="accent2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1295400" y="5105400"/>
            <a:ext cx="6858000" cy="1509713"/>
            <a:chOff x="816" y="3216"/>
            <a:chExt cx="4320" cy="951"/>
          </a:xfrm>
        </p:grpSpPr>
        <p:sp>
          <p:nvSpPr>
            <p:cNvPr id="16392" name="Text Box 74"/>
            <p:cNvSpPr txBox="1">
              <a:spLocks noChangeArrowheads="1"/>
            </p:cNvSpPr>
            <p:nvPr/>
          </p:nvSpPr>
          <p:spPr bwMode="auto">
            <a:xfrm>
              <a:off x="816" y="3600"/>
              <a:ext cx="81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r</a:t>
              </a:r>
              <a:r>
                <a:rPr lang="en-US" b="1" baseline="-25000">
                  <a:latin typeface="Times New Roman" pitchFamily="18" charset="0"/>
                </a:rPr>
                <a:t>5</a:t>
              </a:r>
              <a:r>
                <a:rPr lang="en-US" b="1">
                  <a:latin typeface="Times New Roman" pitchFamily="18" charset="0"/>
                </a:rPr>
                <a:t> : r</a:t>
              </a:r>
              <a:r>
                <a:rPr lang="en-US" b="1" baseline="-25000">
                  <a:latin typeface="Times New Roman" pitchFamily="18" charset="0"/>
                </a:rPr>
                <a:t>3</a:t>
              </a:r>
              <a:r>
                <a:rPr lang="en-US" b="1">
                  <a:latin typeface="Times New Roman" pitchFamily="18" charset="0"/>
                </a:rPr>
                <a:t> r</a:t>
              </a:r>
              <a:r>
                <a:rPr lang="en-US" b="1" baseline="-25000">
                  <a:latin typeface="Times New Roman" pitchFamily="18" charset="0"/>
                </a:rPr>
                <a:t>4</a:t>
              </a:r>
              <a:endParaRPr lang="en-US" b="1">
                <a:latin typeface="Times New Roman" pitchFamily="18" charset="0"/>
              </a:endParaRPr>
            </a:p>
          </p:txBody>
        </p:sp>
        <p:grpSp>
          <p:nvGrpSpPr>
            <p:cNvPr id="15" name="Group 75"/>
            <p:cNvGrpSpPr>
              <a:grpSpLocks/>
            </p:cNvGrpSpPr>
            <p:nvPr/>
          </p:nvGrpSpPr>
          <p:grpSpPr bwMode="auto">
            <a:xfrm>
              <a:off x="1488" y="3216"/>
              <a:ext cx="3648" cy="951"/>
              <a:chOff x="1344" y="3168"/>
              <a:chExt cx="3648" cy="951"/>
            </a:xfrm>
          </p:grpSpPr>
          <p:sp>
            <p:nvSpPr>
              <p:cNvPr id="16395" name="Oval 76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6" name="Oval 77"/>
              <p:cNvSpPr>
                <a:spLocks noChangeArrowheads="1"/>
              </p:cNvSpPr>
              <p:nvPr/>
            </p:nvSpPr>
            <p:spPr bwMode="auto">
              <a:xfrm>
                <a:off x="2928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7" name="Oval 78"/>
              <p:cNvSpPr>
                <a:spLocks noChangeArrowheads="1"/>
              </p:cNvSpPr>
              <p:nvPr/>
            </p:nvSpPr>
            <p:spPr bwMode="auto">
              <a:xfrm>
                <a:off x="3456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8" name="Oval 79"/>
              <p:cNvSpPr>
                <a:spLocks noChangeArrowheads="1"/>
              </p:cNvSpPr>
              <p:nvPr/>
            </p:nvSpPr>
            <p:spPr bwMode="auto">
              <a:xfrm>
                <a:off x="4032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399" name="Line 80"/>
              <p:cNvSpPr>
                <a:spLocks noChangeShapeType="1"/>
              </p:cNvSpPr>
              <p:nvPr/>
            </p:nvSpPr>
            <p:spPr bwMode="auto">
              <a:xfrm>
                <a:off x="2016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0" name="Line 81"/>
              <p:cNvSpPr>
                <a:spLocks noChangeShapeType="1"/>
              </p:cNvSpPr>
              <p:nvPr/>
            </p:nvSpPr>
            <p:spPr bwMode="auto">
              <a:xfrm>
                <a:off x="2688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Line 82"/>
              <p:cNvSpPr>
                <a:spLocks noChangeShapeType="1"/>
              </p:cNvSpPr>
              <p:nvPr/>
            </p:nvSpPr>
            <p:spPr bwMode="auto">
              <a:xfrm>
                <a:off x="3216" y="364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Line 83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403" name="AutoShape 84"/>
              <p:cNvCxnSpPr>
                <a:cxnSpLocks noChangeShapeType="1"/>
                <a:stCxn id="16395" idx="4"/>
                <a:endCxn id="16398" idx="4"/>
              </p:cNvCxnSpPr>
              <p:nvPr/>
            </p:nvCxnSpPr>
            <p:spPr bwMode="auto">
              <a:xfrm rot="16200000" flipH="1">
                <a:off x="3359" y="2977"/>
                <a:ext cx="1" cy="1632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cxnSp>
            <p:nvCxnSpPr>
              <p:cNvPr id="16404" name="AutoShape 85"/>
              <p:cNvCxnSpPr>
                <a:cxnSpLocks noChangeShapeType="1"/>
                <a:stCxn id="16397" idx="0"/>
                <a:endCxn id="16396" idx="0"/>
              </p:cNvCxnSpPr>
              <p:nvPr/>
            </p:nvCxnSpPr>
            <p:spPr bwMode="auto">
              <a:xfrm rot="-5400000" flipH="1" flipV="1">
                <a:off x="3335" y="3241"/>
                <a:ext cx="1" cy="528"/>
              </a:xfrm>
              <a:prstGeom prst="curvedConnector3">
                <a:avLst>
                  <a:gd name="adj1" fmla="val -14400005"/>
                </a:avLst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</p:cxnSp>
          <p:sp>
            <p:nvSpPr>
              <p:cNvPr id="16405" name="Text Box 86"/>
              <p:cNvSpPr txBox="1">
                <a:spLocks noChangeArrowheads="1"/>
              </p:cNvSpPr>
              <p:nvPr/>
            </p:nvSpPr>
            <p:spPr bwMode="auto">
              <a:xfrm>
                <a:off x="3168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06" name="Text Box 87"/>
              <p:cNvSpPr txBox="1">
                <a:spLocks noChangeArrowheads="1"/>
              </p:cNvSpPr>
              <p:nvPr/>
            </p:nvSpPr>
            <p:spPr bwMode="auto">
              <a:xfrm>
                <a:off x="3696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7" name="Text Box 88"/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8" name="Text Box 89"/>
              <p:cNvSpPr txBox="1">
                <a:spLocks noChangeArrowheads="1"/>
              </p:cNvSpPr>
              <p:nvPr/>
            </p:nvSpPr>
            <p:spPr bwMode="auto">
              <a:xfrm>
                <a:off x="3168" y="3168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sp>
            <p:nvSpPr>
              <p:cNvPr id="16409" name="Text Box 90"/>
              <p:cNvSpPr txBox="1">
                <a:spLocks noChangeArrowheads="1"/>
              </p:cNvSpPr>
              <p:nvPr/>
            </p:nvSpPr>
            <p:spPr bwMode="auto">
              <a:xfrm>
                <a:off x="2640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  <p:grpSp>
            <p:nvGrpSpPr>
              <p:cNvPr id="16" name="Group 91"/>
              <p:cNvGrpSpPr>
                <a:grpSpLocks/>
              </p:cNvGrpSpPr>
              <p:nvPr/>
            </p:nvGrpSpPr>
            <p:grpSpPr bwMode="auto">
              <a:xfrm>
                <a:off x="4704" y="3504"/>
                <a:ext cx="288" cy="288"/>
                <a:chOff x="4368" y="3216"/>
                <a:chExt cx="288" cy="288"/>
              </a:xfrm>
            </p:grpSpPr>
            <p:sp>
              <p:nvSpPr>
                <p:cNvPr id="16416" name="Oval 92"/>
                <p:cNvSpPr>
                  <a:spLocks noChangeArrowheads="1"/>
                </p:cNvSpPr>
                <p:nvPr/>
              </p:nvSpPr>
              <p:spPr bwMode="auto">
                <a:xfrm>
                  <a:off x="4416" y="3264"/>
                  <a:ext cx="192" cy="19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6417" name="Oval 93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6411" name="Line 94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Text Box 95"/>
              <p:cNvSpPr txBox="1">
                <a:spLocks noChangeArrowheads="1"/>
              </p:cNvSpPr>
              <p:nvPr/>
            </p:nvSpPr>
            <p:spPr bwMode="auto">
              <a:xfrm>
                <a:off x="2016" y="3456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413" name="Oval 96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414" name="Line 97"/>
              <p:cNvSpPr>
                <a:spLocks noChangeShapeType="1"/>
              </p:cNvSpPr>
              <p:nvPr/>
            </p:nvSpPr>
            <p:spPr bwMode="auto">
              <a:xfrm>
                <a:off x="1344" y="36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Text Box 98"/>
              <p:cNvSpPr txBox="1">
                <a:spLocks noChangeArrowheads="1"/>
              </p:cNvSpPr>
              <p:nvPr/>
            </p:nvSpPr>
            <p:spPr bwMode="auto">
              <a:xfrm>
                <a:off x="4416" y="3552"/>
                <a:ext cx="33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16394" name="Text Box 99"/>
            <p:cNvSpPr txBox="1">
              <a:spLocks noChangeArrowheads="1"/>
            </p:cNvSpPr>
            <p:nvPr/>
          </p:nvSpPr>
          <p:spPr bwMode="auto">
            <a:xfrm>
              <a:off x="4512" y="350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6391" name="Text Box 100"/>
          <p:cNvSpPr txBox="1">
            <a:spLocks noChangeArrowheads="1"/>
          </p:cNvSpPr>
          <p:nvPr/>
        </p:nvSpPr>
        <p:spPr bwMode="auto">
          <a:xfrm>
            <a:off x="365125" y="798513"/>
            <a:ext cx="1860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accent2"/>
                </a:solidFill>
              </a:rPr>
              <a:t>(ab*c) | (a(b|c*))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8349</TotalTime>
  <Words>2237</Words>
  <Application>Microsoft Office PowerPoint</Application>
  <PresentationFormat>On-screen Show (4:3)</PresentationFormat>
  <Paragraphs>885</Paragraphs>
  <Slides>35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Equity</vt:lpstr>
      <vt:lpstr>Lexical Analysis</vt:lpstr>
      <vt:lpstr>Converting Regular Expressions to NFAs</vt:lpstr>
      <vt:lpstr>Converting Regular Expressions to NFAs</vt:lpstr>
      <vt:lpstr>Converting Regular Expressions to NFAs</vt:lpstr>
      <vt:lpstr>Example (ab* | a*b)*</vt:lpstr>
      <vt:lpstr>Example (ab* | a*b)*</vt:lpstr>
      <vt:lpstr>Properties of Construction </vt:lpstr>
      <vt:lpstr>Detailed Example</vt:lpstr>
      <vt:lpstr>Detailed Example – Construction(1)</vt:lpstr>
      <vt:lpstr>Detailed Example – Construction(2)</vt:lpstr>
      <vt:lpstr>Detailed Example – Final Step</vt:lpstr>
      <vt:lpstr>Converting NFAs to DFAs (subset construction)</vt:lpstr>
      <vt:lpstr>Terminology: e-closure</vt:lpstr>
      <vt:lpstr>Illustrating Conversion – An Example</vt:lpstr>
      <vt:lpstr>Conversion Example – continued (1)</vt:lpstr>
      <vt:lpstr>Conversion Example – continued (2)</vt:lpstr>
      <vt:lpstr>Conversion Example – continued (3)</vt:lpstr>
      <vt:lpstr>Conversion Example – continued (4)</vt:lpstr>
      <vt:lpstr>Algorithm For Subset Construction</vt:lpstr>
      <vt:lpstr>Algorithm For Subset Construction – (2)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2: Subset Construction</vt:lpstr>
      <vt:lpstr>Example 3: Subset Construction</vt:lpstr>
      <vt:lpstr>Example 3: Subset Construction</vt:lpstr>
      <vt:lpstr>Example 4: Subset Construction</vt:lpstr>
      <vt:lpstr>Converting DFAs to REs</vt:lpstr>
      <vt:lpstr>Example</vt:lpstr>
      <vt:lpstr>Example</vt:lpstr>
      <vt:lpstr>Example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shuvo</dc:creator>
  <cp:lastModifiedBy>iffat</cp:lastModifiedBy>
  <cp:revision>140</cp:revision>
  <dcterms:created xsi:type="dcterms:W3CDTF">2006-08-16T00:00:00Z</dcterms:created>
  <dcterms:modified xsi:type="dcterms:W3CDTF">2018-01-26T17:58:48Z</dcterms:modified>
</cp:coreProperties>
</file>