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294" r:id="rId2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45" autoAdjust="0"/>
    <p:restoredTop sz="99424" autoAdjust="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1529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066800"/>
            <a:ext cx="41529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962400"/>
            <a:ext cx="41529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04</a:t>
            </a:r>
            <a:endParaRPr lang="en-US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endParaRPr lang="en-US" sz="1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Google Class Code:  </a:t>
            </a: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ppor39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Followpos(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/>
              <a:t>):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Tells what positions can follow position i in the syntax tree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b="1"/>
              <a:t>Rule 1: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/>
              <a:t>	If 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 is a cat-node with left child </a:t>
            </a:r>
            <a:r>
              <a:rPr lang="en-US" sz="2200" b="1" i="1">
                <a:latin typeface="Times New Roman" pitchFamily="18" charset="0"/>
              </a:rPr>
              <a:t>c1</a:t>
            </a:r>
            <a:r>
              <a:rPr lang="en-US" sz="2200"/>
              <a:t> and right child </a:t>
            </a:r>
            <a:r>
              <a:rPr lang="en-US" sz="2200" b="1" i="1">
                <a:latin typeface="Times New Roman" pitchFamily="18" charset="0"/>
              </a:rPr>
              <a:t>c2</a:t>
            </a:r>
            <a:r>
              <a:rPr lang="en-US" sz="2200"/>
              <a:t> and 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 is a position in lastpos (</a:t>
            </a:r>
            <a:r>
              <a:rPr lang="en-US" sz="2200" b="1" i="1">
                <a:latin typeface="Times New Roman" pitchFamily="18" charset="0"/>
              </a:rPr>
              <a:t>c1</a:t>
            </a:r>
            <a:r>
              <a:rPr lang="en-US" sz="2200"/>
              <a:t>), then all positions in firstpos(</a:t>
            </a:r>
            <a:r>
              <a:rPr lang="en-US" sz="2200" b="1" i="1">
                <a:latin typeface="Times New Roman" pitchFamily="18" charset="0"/>
              </a:rPr>
              <a:t>c2</a:t>
            </a:r>
            <a:r>
              <a:rPr lang="en-US" sz="2200"/>
              <a:t>) are in followpos(</a:t>
            </a:r>
            <a:r>
              <a:rPr lang="en-US" sz="2200" i="1">
                <a:latin typeface="Times New Roman" pitchFamily="18" charset="0"/>
              </a:rPr>
              <a:t>i</a:t>
            </a:r>
            <a:r>
              <a:rPr lang="en-US" sz="2200"/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b="1"/>
              <a:t>Rule 2: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/>
              <a:t>	If 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 is a star node, and 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 is a position in lastpos(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), then all positions in firstpos(</a:t>
            </a:r>
            <a:r>
              <a:rPr lang="en-US" sz="2200" b="1" i="1">
                <a:latin typeface="Times New Roman" pitchFamily="18" charset="0"/>
              </a:rPr>
              <a:t>n</a:t>
            </a:r>
            <a:r>
              <a:rPr lang="en-US" sz="2200"/>
              <a:t>) are in followpos(</a:t>
            </a:r>
            <a:r>
              <a:rPr lang="en-US" sz="2200" b="1" i="1">
                <a:latin typeface="Times New Roman" pitchFamily="18" charset="0"/>
              </a:rPr>
              <a:t>i</a:t>
            </a:r>
            <a:r>
              <a:rPr lang="en-US" sz="2200"/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/>
              <a:t>After computing </a:t>
            </a:r>
            <a:r>
              <a:rPr lang="en-US" sz="2200">
                <a:solidFill>
                  <a:srgbClr val="CC3300"/>
                </a:solidFill>
              </a:rPr>
              <a:t>firstpos and lastpos for each node</a:t>
            </a:r>
            <a:r>
              <a:rPr lang="en-US" sz="2200"/>
              <a:t> </a:t>
            </a:r>
            <a:r>
              <a:rPr lang="en-US" sz="2200">
                <a:solidFill>
                  <a:srgbClr val="3333FF"/>
                </a:solidFill>
              </a:rPr>
              <a:t>follow pos of each position</a:t>
            </a:r>
            <a:r>
              <a:rPr lang="en-US" sz="2200"/>
              <a:t> can be computed by making depth-first traversal of the syntax tree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 b="1">
              <a:solidFill>
                <a:srgbClr val="CC3300"/>
              </a:solidFill>
              <a:latin typeface="Times New Roman" pitchFamily="18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458200" cy="5410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/>
              <a:t>At star-node: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i="1"/>
              <a:t>lastpos</a:t>
            </a:r>
            <a:r>
              <a:rPr lang="en-US" sz="2000"/>
              <a:t>(*) = {1,2} and </a:t>
            </a:r>
            <a:r>
              <a:rPr lang="en-US" sz="2000" i="1"/>
              <a:t>firstpos</a:t>
            </a:r>
            <a:r>
              <a:rPr lang="en-US" sz="2000"/>
              <a:t>(*)</a:t>
            </a:r>
            <a:r>
              <a:rPr lang="en-US" sz="2000" i="1"/>
              <a:t>=</a:t>
            </a:r>
            <a:r>
              <a:rPr lang="en-US" sz="2000"/>
              <a:t>{1,2}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According to Rule 2: </a:t>
            </a:r>
          </a:p>
          <a:p>
            <a:pPr marL="1463040" lvl="4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1800"/>
              <a:t>followpos{1} = {1,2}</a:t>
            </a:r>
          </a:p>
          <a:p>
            <a:pPr marL="1463040" lvl="4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1800"/>
              <a:t>followpos{2} = {1,2}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200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990600" y="914400"/>
            <a:ext cx="4040188" cy="3857625"/>
            <a:chOff x="624" y="576"/>
            <a:chExt cx="2545" cy="2430"/>
          </a:xfrm>
        </p:grpSpPr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29" name="Text Box 3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30" name="Text Box 3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9731" name="Text Box 3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49" name="Text Box 53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29751" name="Text Box 55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29752" name="Text Box 56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29753" name="Text Box 57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29754" name="Text Box 58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59" name="Text Box 63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1" name="Text Box 65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9762" name="Text Box 66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9764" name="Text Box 68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9765" name="Text Box 69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29767" name="Text Box 71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9768" name="Text Box 72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29769" name="Text Box 73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9770" name="Text Box 74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29771" name="Text Box 75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9772" name="Text Box 76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29773" name="Text Box 77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  <p:graphicFrame>
        <p:nvGraphicFramePr>
          <p:cNvPr id="443501" name="Group 109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2390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At cat-node above the star-node, ‘*’ is left child and ‘a’ is right child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lastpos</a:t>
            </a:r>
            <a:r>
              <a:rPr lang="en-US" sz="2000" smtClean="0"/>
              <a:t>(*) = {1,2} and </a:t>
            </a:r>
            <a:r>
              <a:rPr lang="en-US" sz="2000" i="1" smtClean="0"/>
              <a:t>firstpos(a)=</a:t>
            </a:r>
            <a:r>
              <a:rPr lang="en-US" sz="2000" smtClean="0"/>
              <a:t>{3}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According to Rule 1: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followpos{1} = {3}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followpos{2} = {3}</a:t>
            </a:r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</p:txBody>
      </p:sp>
      <p:graphicFrame>
        <p:nvGraphicFramePr>
          <p:cNvPr id="445493" name="Group 53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838200"/>
            <a:ext cx="4040188" cy="3857625"/>
            <a:chOff x="624" y="576"/>
            <a:chExt cx="2545" cy="2430"/>
          </a:xfrm>
        </p:grpSpPr>
        <p:sp>
          <p:nvSpPr>
            <p:cNvPr id="30751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2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3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4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0755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0756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0757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58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59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0760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0761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2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3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4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5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6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7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8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69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0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1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0772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73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0774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0775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0776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0777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0778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0779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0780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0781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0782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3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0784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5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0786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7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0788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0789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0790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0791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0792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0793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0794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0795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0796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0797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At next cat-node ‘</a:t>
            </a:r>
            <a:r>
              <a:rPr lang="en-US" sz="2200" smtClean="0">
                <a:sym typeface="Symbol" pitchFamily="18" charset="2"/>
              </a:rPr>
              <a:t></a:t>
            </a:r>
            <a:r>
              <a:rPr lang="en-US" sz="2200" smtClean="0"/>
              <a:t>’ is left child and ‘b’ is right child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smtClean="0"/>
              <a:t>lastpos</a:t>
            </a:r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</a:t>
            </a:r>
            <a:r>
              <a:rPr lang="en-US" sz="2000" smtClean="0"/>
              <a:t>) = {3} and </a:t>
            </a:r>
            <a:r>
              <a:rPr lang="en-US" sz="2000" i="1" smtClean="0"/>
              <a:t>firstpos(b) = </a:t>
            </a:r>
            <a:r>
              <a:rPr lang="en-US" sz="2000" smtClean="0"/>
              <a:t>{4}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According to Rule 1: 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1800" smtClean="0"/>
              <a:t>followpos{3} = {4}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Similarly, followpos{4}={5} and followpos{5}={6}</a:t>
            </a:r>
          </a:p>
        </p:txBody>
      </p:sp>
      <p:graphicFrame>
        <p:nvGraphicFramePr>
          <p:cNvPr id="446517" name="Group 53"/>
          <p:cNvGraphicFramePr>
            <a:graphicFrameLocks noGrp="1"/>
          </p:cNvGraphicFramePr>
          <p:nvPr/>
        </p:nvGraphicFramePr>
        <p:xfrm>
          <a:off x="5943600" y="8382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914400"/>
            <a:ext cx="4040188" cy="3857625"/>
            <a:chOff x="624" y="576"/>
            <a:chExt cx="2545" cy="2430"/>
          </a:xfrm>
        </p:grpSpPr>
        <p:sp>
          <p:nvSpPr>
            <p:cNvPr id="31775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6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7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8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1779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1780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1781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2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3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1784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1785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6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7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8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89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0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1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2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3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4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5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1796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97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1798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1799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1800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1801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1802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1803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1804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1805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1806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07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1808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09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1810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11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1812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1813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1814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1815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1816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1817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1818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1819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1820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1821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followpos</a:t>
            </a:r>
            <a:r>
              <a:rPr lang="en-US"/>
              <a:t>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44469" name="Group 53"/>
          <p:cNvGraphicFramePr>
            <a:graphicFrameLocks noGrp="1"/>
          </p:cNvGraphicFramePr>
          <p:nvPr/>
        </p:nvGraphicFramePr>
        <p:xfrm>
          <a:off x="5943600" y="1397000"/>
          <a:ext cx="2743200" cy="4064001"/>
        </p:xfrm>
        <a:graphic>
          <a:graphicData uri="http://schemas.openxmlformats.org/drawingml/2006/table">
            <a:tbl>
              <a:tblPr/>
              <a:tblGrid>
                <a:gridCol w="1150938"/>
                <a:gridCol w="15922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90600" y="1476375"/>
            <a:ext cx="4040188" cy="3857625"/>
            <a:chOff x="624" y="576"/>
            <a:chExt cx="2545" cy="2430"/>
          </a:xfrm>
        </p:grpSpPr>
        <p:sp>
          <p:nvSpPr>
            <p:cNvPr id="32799" name="Text Box 8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0" name="Text Box 8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1" name="Text Box 8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2" name="Text Box 8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2803" name="Text Box 8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2804" name="Text Box 8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2805" name="Text Box 8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6" name="Text Box 8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7" name="Text Box 8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2808" name="Text Box 8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2809" name="Line 9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0" name="Line 9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1" name="Line 9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2" name="Line 9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3" name="Line 9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4" name="Line 9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5" name="Line 9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6" name="Line 9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7" name="Line 9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8" name="Line 9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19" name="Text Box 10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2820" name="Line 10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1" name="Text Box 10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2822" name="Text Box 10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2823" name="Text Box 10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2824" name="Text Box 10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2825" name="Text Box 10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2826" name="Text Box 10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2827" name="Text Box 10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2828" name="Text Box 10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2829" name="Text Box 11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2830" name="Text Box 11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1" name="Text Box 11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2832" name="Text Box 11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3" name="Text Box 11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2834" name="Text Box 11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5" name="Text Box 11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2836" name="Text Box 11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2837" name="Text Box 11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2838" name="Text Box 11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2839" name="Text Box 12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2840" name="Text Box 12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2841" name="Text Box 12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2842" name="Text Box 12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2843" name="Text Box 12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2844" name="Text Box 12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2845" name="Text Box 12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/>
              <a:t>followpos</a:t>
            </a:r>
            <a:r>
              <a:rPr lang="en-US" dirty="0"/>
              <a:t> graph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943600" cy="5638800"/>
          </a:xfrm>
        </p:spPr>
        <p:txBody>
          <a:bodyPr/>
          <a:lstStyle/>
          <a:p>
            <a:pPr eaLnBrk="1" hangingPunct="1"/>
            <a:r>
              <a:rPr lang="en-US" sz="2000" smtClean="0"/>
              <a:t>A node for each position</a:t>
            </a:r>
          </a:p>
          <a:p>
            <a:pPr eaLnBrk="1" hangingPunct="1"/>
            <a:r>
              <a:rPr lang="en-US" sz="2000" smtClean="0"/>
              <a:t>Edge from node i to node j if j </a:t>
            </a:r>
            <a:r>
              <a:rPr lang="en-US" sz="2000" smtClean="0">
                <a:sym typeface="Symbol" pitchFamily="18" charset="2"/>
              </a:rPr>
              <a:t> followpos{i}</a:t>
            </a: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/>
            <a:r>
              <a:rPr lang="en-US" sz="2000" i="1" smtClean="0">
                <a:sym typeface="Symbol" pitchFamily="18" charset="2"/>
              </a:rPr>
              <a:t>followpos</a:t>
            </a:r>
            <a:r>
              <a:rPr lang="en-US" sz="2000" smtClean="0">
                <a:sym typeface="Symbol" pitchFamily="18" charset="2"/>
              </a:rPr>
              <a:t> graph becomes equivalent NFA without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e</a:t>
            </a:r>
            <a:r>
              <a:rPr lang="en-US" sz="2000" smtClean="0">
                <a:sym typeface="Symbol" pitchFamily="18" charset="2"/>
              </a:rPr>
              <a:t>-transition if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All positions in </a:t>
            </a:r>
            <a:r>
              <a:rPr lang="en-US" sz="1800" i="1" smtClean="0">
                <a:sym typeface="Symbol" pitchFamily="18" charset="2"/>
              </a:rPr>
              <a:t>firstpos</a:t>
            </a:r>
            <a:r>
              <a:rPr lang="en-US" sz="1800" smtClean="0">
                <a:sym typeface="Symbol" pitchFamily="18" charset="2"/>
              </a:rPr>
              <a:t> of root become start state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Label edge {i,j} by the symbol at position j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Position associated with # only accepting state</a:t>
            </a:r>
          </a:p>
        </p:txBody>
      </p:sp>
      <p:graphicFrame>
        <p:nvGraphicFramePr>
          <p:cNvPr id="447572" name="Group 84"/>
          <p:cNvGraphicFramePr>
            <a:graphicFrameLocks noGrp="1"/>
          </p:cNvGraphicFramePr>
          <p:nvPr/>
        </p:nvGraphicFramePr>
        <p:xfrm>
          <a:off x="6781800" y="1541463"/>
          <a:ext cx="2133600" cy="2346792"/>
        </p:xfrm>
        <a:graphic>
          <a:graphicData uri="http://schemas.openxmlformats.org/drawingml/2006/table">
            <a:tbl>
              <a:tblPr/>
              <a:tblGrid>
                <a:gridCol w="895350"/>
                <a:gridCol w="123825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066800" y="4495800"/>
            <a:ext cx="5943600" cy="2133600"/>
            <a:chOff x="672" y="2544"/>
            <a:chExt cx="3744" cy="1344"/>
          </a:xfrm>
        </p:grpSpPr>
        <p:sp>
          <p:nvSpPr>
            <p:cNvPr id="33823" name="Oval 79"/>
            <p:cNvSpPr>
              <a:spLocks noChangeArrowheads="1"/>
            </p:cNvSpPr>
            <p:nvPr/>
          </p:nvSpPr>
          <p:spPr bwMode="auto">
            <a:xfrm>
              <a:off x="912" y="2688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33824" name="Oval 85"/>
            <p:cNvSpPr>
              <a:spLocks noChangeArrowheads="1"/>
            </p:cNvSpPr>
            <p:nvPr/>
          </p:nvSpPr>
          <p:spPr bwMode="auto">
            <a:xfrm>
              <a:off x="912" y="3418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33825" name="Oval 86"/>
            <p:cNvSpPr>
              <a:spLocks noChangeArrowheads="1"/>
            </p:cNvSpPr>
            <p:nvPr/>
          </p:nvSpPr>
          <p:spPr bwMode="auto">
            <a:xfrm>
              <a:off x="1594" y="3034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33826" name="Oval 88"/>
            <p:cNvSpPr>
              <a:spLocks noChangeArrowheads="1"/>
            </p:cNvSpPr>
            <p:nvPr/>
          </p:nvSpPr>
          <p:spPr bwMode="auto">
            <a:xfrm>
              <a:off x="2458" y="3033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33827" name="Oval 89"/>
            <p:cNvSpPr>
              <a:spLocks noChangeArrowheads="1"/>
            </p:cNvSpPr>
            <p:nvPr/>
          </p:nvSpPr>
          <p:spPr bwMode="auto">
            <a:xfrm>
              <a:off x="3322" y="3032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33828" name="Oval 90"/>
            <p:cNvSpPr>
              <a:spLocks noChangeArrowheads="1"/>
            </p:cNvSpPr>
            <p:nvPr/>
          </p:nvSpPr>
          <p:spPr bwMode="auto">
            <a:xfrm>
              <a:off x="4186" y="3031"/>
              <a:ext cx="230" cy="23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33829" name="Freeform 94"/>
            <p:cNvSpPr>
              <a:spLocks/>
            </p:cNvSpPr>
            <p:nvPr/>
          </p:nvSpPr>
          <p:spPr bwMode="auto">
            <a:xfrm>
              <a:off x="1056" y="2898"/>
              <a:ext cx="152" cy="528"/>
            </a:xfrm>
            <a:custGeom>
              <a:avLst/>
              <a:gdLst>
                <a:gd name="T0" fmla="*/ 48 w 152"/>
                <a:gd name="T1" fmla="*/ 0 h 528"/>
                <a:gd name="T2" fmla="*/ 144 w 152"/>
                <a:gd name="T3" fmla="*/ 288 h 528"/>
                <a:gd name="T4" fmla="*/ 0 w 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52"/>
                <a:gd name="T10" fmla="*/ 0 h 528"/>
                <a:gd name="T11" fmla="*/ 152 w 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528">
                  <a:moveTo>
                    <a:pt x="48" y="0"/>
                  </a:moveTo>
                  <a:cubicBezTo>
                    <a:pt x="100" y="100"/>
                    <a:pt x="152" y="200"/>
                    <a:pt x="144" y="288"/>
                  </a:cubicBezTo>
                  <a:cubicBezTo>
                    <a:pt x="136" y="376"/>
                    <a:pt x="68" y="452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0" name="Freeform 95"/>
            <p:cNvSpPr>
              <a:spLocks/>
            </p:cNvSpPr>
            <p:nvPr/>
          </p:nvSpPr>
          <p:spPr bwMode="auto">
            <a:xfrm flipH="1" flipV="1">
              <a:off x="861" y="2901"/>
              <a:ext cx="152" cy="528"/>
            </a:xfrm>
            <a:custGeom>
              <a:avLst/>
              <a:gdLst>
                <a:gd name="T0" fmla="*/ 48 w 152"/>
                <a:gd name="T1" fmla="*/ 0 h 528"/>
                <a:gd name="T2" fmla="*/ 144 w 152"/>
                <a:gd name="T3" fmla="*/ 288 h 528"/>
                <a:gd name="T4" fmla="*/ 0 w 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52"/>
                <a:gd name="T10" fmla="*/ 0 h 528"/>
                <a:gd name="T11" fmla="*/ 152 w 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528">
                  <a:moveTo>
                    <a:pt x="48" y="0"/>
                  </a:moveTo>
                  <a:cubicBezTo>
                    <a:pt x="100" y="100"/>
                    <a:pt x="152" y="200"/>
                    <a:pt x="144" y="288"/>
                  </a:cubicBezTo>
                  <a:cubicBezTo>
                    <a:pt x="136" y="376"/>
                    <a:pt x="68" y="452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1" name="Freeform 96"/>
            <p:cNvSpPr>
              <a:spLocks/>
            </p:cNvSpPr>
            <p:nvPr/>
          </p:nvSpPr>
          <p:spPr bwMode="auto">
            <a:xfrm rot="1404540">
              <a:off x="672" y="2544"/>
              <a:ext cx="288" cy="256"/>
            </a:xfrm>
            <a:custGeom>
              <a:avLst/>
              <a:gdLst>
                <a:gd name="T0" fmla="*/ 288 w 288"/>
                <a:gd name="T1" fmla="*/ 200 h 256"/>
                <a:gd name="T2" fmla="*/ 96 w 288"/>
                <a:gd name="T3" fmla="*/ 248 h 256"/>
                <a:gd name="T4" fmla="*/ 0 w 288"/>
                <a:gd name="T5" fmla="*/ 152 h 256"/>
                <a:gd name="T6" fmla="*/ 96 w 288"/>
                <a:gd name="T7" fmla="*/ 8 h 256"/>
                <a:gd name="T8" fmla="*/ 288 w 288"/>
                <a:gd name="T9" fmla="*/ 104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56"/>
                <a:gd name="T17" fmla="*/ 288 w 28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56">
                  <a:moveTo>
                    <a:pt x="288" y="200"/>
                  </a:moveTo>
                  <a:cubicBezTo>
                    <a:pt x="216" y="228"/>
                    <a:pt x="144" y="256"/>
                    <a:pt x="96" y="248"/>
                  </a:cubicBezTo>
                  <a:cubicBezTo>
                    <a:pt x="48" y="240"/>
                    <a:pt x="0" y="192"/>
                    <a:pt x="0" y="152"/>
                  </a:cubicBezTo>
                  <a:cubicBezTo>
                    <a:pt x="0" y="112"/>
                    <a:pt x="48" y="16"/>
                    <a:pt x="96" y="8"/>
                  </a:cubicBezTo>
                  <a:cubicBezTo>
                    <a:pt x="144" y="0"/>
                    <a:pt x="216" y="52"/>
                    <a:pt x="288" y="1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2" name="Freeform 97"/>
            <p:cNvSpPr>
              <a:spLocks/>
            </p:cNvSpPr>
            <p:nvPr/>
          </p:nvSpPr>
          <p:spPr bwMode="auto">
            <a:xfrm rot="-3968943">
              <a:off x="752" y="3616"/>
              <a:ext cx="288" cy="256"/>
            </a:xfrm>
            <a:custGeom>
              <a:avLst/>
              <a:gdLst>
                <a:gd name="T0" fmla="*/ 288 w 288"/>
                <a:gd name="T1" fmla="*/ 200 h 256"/>
                <a:gd name="T2" fmla="*/ 96 w 288"/>
                <a:gd name="T3" fmla="*/ 248 h 256"/>
                <a:gd name="T4" fmla="*/ 0 w 288"/>
                <a:gd name="T5" fmla="*/ 152 h 256"/>
                <a:gd name="T6" fmla="*/ 96 w 288"/>
                <a:gd name="T7" fmla="*/ 8 h 256"/>
                <a:gd name="T8" fmla="*/ 288 w 288"/>
                <a:gd name="T9" fmla="*/ 104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56"/>
                <a:gd name="T17" fmla="*/ 288 w 28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56">
                  <a:moveTo>
                    <a:pt x="288" y="200"/>
                  </a:moveTo>
                  <a:cubicBezTo>
                    <a:pt x="216" y="228"/>
                    <a:pt x="144" y="256"/>
                    <a:pt x="96" y="248"/>
                  </a:cubicBezTo>
                  <a:cubicBezTo>
                    <a:pt x="48" y="240"/>
                    <a:pt x="0" y="192"/>
                    <a:pt x="0" y="152"/>
                  </a:cubicBezTo>
                  <a:cubicBezTo>
                    <a:pt x="0" y="112"/>
                    <a:pt x="48" y="16"/>
                    <a:pt x="96" y="8"/>
                  </a:cubicBezTo>
                  <a:cubicBezTo>
                    <a:pt x="144" y="0"/>
                    <a:pt x="216" y="52"/>
                    <a:pt x="288" y="1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3" name="Line 98"/>
            <p:cNvSpPr>
              <a:spLocks noChangeShapeType="1"/>
            </p:cNvSpPr>
            <p:nvPr/>
          </p:nvSpPr>
          <p:spPr bwMode="auto">
            <a:xfrm>
              <a:off x="1152" y="2832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4" name="Line 99"/>
            <p:cNvSpPr>
              <a:spLocks noChangeShapeType="1"/>
            </p:cNvSpPr>
            <p:nvPr/>
          </p:nvSpPr>
          <p:spPr bwMode="auto">
            <a:xfrm flipV="1">
              <a:off x="1152" y="3216"/>
              <a:ext cx="48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5" name="Line 102"/>
            <p:cNvSpPr>
              <a:spLocks noChangeShapeType="1"/>
            </p:cNvSpPr>
            <p:nvPr/>
          </p:nvSpPr>
          <p:spPr bwMode="auto">
            <a:xfrm>
              <a:off x="1824" y="315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6" name="Line 103"/>
            <p:cNvSpPr>
              <a:spLocks noChangeShapeType="1"/>
            </p:cNvSpPr>
            <p:nvPr/>
          </p:nvSpPr>
          <p:spPr bwMode="auto">
            <a:xfrm>
              <a:off x="2697" y="3147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37" name="Line 104"/>
            <p:cNvSpPr>
              <a:spLocks noChangeShapeType="1"/>
            </p:cNvSpPr>
            <p:nvPr/>
          </p:nvSpPr>
          <p:spPr bwMode="auto">
            <a:xfrm>
              <a:off x="3570" y="31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Construction of DFA from 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95300" indent="-495300" eaLnBrk="1" hangingPunct="1"/>
            <a:r>
              <a:rPr lang="en-US" smtClean="0"/>
              <a:t>Input: A regular expression r</a:t>
            </a:r>
          </a:p>
          <a:p>
            <a:pPr marL="495300" indent="-495300" eaLnBrk="1" hangingPunct="1"/>
            <a:r>
              <a:rPr lang="en-US" smtClean="0"/>
              <a:t>Output: A DFA D that recognizes L(r)</a:t>
            </a:r>
          </a:p>
          <a:p>
            <a:pPr marL="495300" indent="-495300" eaLnBrk="1" hangingPunct="1"/>
            <a:endParaRPr lang="en-US" smtClean="0"/>
          </a:p>
          <a:p>
            <a:pPr marL="495300" indent="-495300" eaLnBrk="1" hangingPunct="1"/>
            <a:r>
              <a:rPr lang="en-US" smtClean="0"/>
              <a:t>Method: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syntax tree ST for augmented RE r#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the functions nullable, firstpos, lastpos and followpos for ST</a:t>
            </a:r>
          </a:p>
          <a:p>
            <a:pPr marL="495300" indent="-495300" eaLnBrk="1" hangingPunct="1">
              <a:buFontTx/>
              <a:buAutoNum type="arabicPeriod"/>
            </a:pPr>
            <a:r>
              <a:rPr lang="en-US" smtClean="0"/>
              <a:t>Construct Dstates: set of states of D</a:t>
            </a:r>
          </a:p>
          <a:p>
            <a:pPr marL="495300" indent="-495300" eaLnBrk="1" hangingPunct="1">
              <a:buFontTx/>
              <a:buNone/>
            </a:pPr>
            <a:r>
              <a:rPr lang="en-US" smtClean="0"/>
              <a:t>                      Dtrans: transition table for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Construction of DFA from 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Initially, the only unmarked state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is </a:t>
            </a:r>
            <a:r>
              <a:rPr lang="en-US" sz="2000" b="1" i="1" smtClean="0">
                <a:latin typeface="Times New Roman" pitchFamily="18" charset="0"/>
              </a:rPr>
              <a:t>firstpos</a:t>
            </a:r>
            <a:r>
              <a:rPr lang="en-US" sz="1800" i="1" smtClean="0">
                <a:latin typeface="Verdana" pitchFamily="34" charset="0"/>
              </a:rPr>
              <a:t>(</a:t>
            </a:r>
            <a:r>
              <a:rPr lang="en-US" sz="1800" b="1" smtClean="0">
                <a:latin typeface="Verdana" pitchFamily="34" charset="0"/>
              </a:rPr>
              <a:t>root</a:t>
            </a:r>
            <a:r>
              <a:rPr lang="en-US" sz="1800" i="1" smtClean="0">
                <a:latin typeface="Verdana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while there is an unmarked state </a:t>
            </a:r>
            <a:r>
              <a:rPr lang="en-US" sz="1800" b="1" smtClean="0">
                <a:latin typeface="Verdana" pitchFamily="34" charset="0"/>
              </a:rPr>
              <a:t>T</a:t>
            </a:r>
            <a:r>
              <a:rPr lang="en-US" sz="1800" smtClean="0">
                <a:latin typeface="Verdana" pitchFamily="34" charset="0"/>
              </a:rPr>
              <a:t>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do begin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Mark T;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For each input symbol </a:t>
            </a:r>
            <a:r>
              <a:rPr lang="en-US" sz="1800" b="1" smtClean="0">
                <a:latin typeface="Verdana" pitchFamily="34" charset="0"/>
              </a:rPr>
              <a:t>a</a:t>
            </a:r>
            <a:r>
              <a:rPr lang="en-US" sz="1800" smtClean="0">
                <a:latin typeface="Verdana" pitchFamily="34" charset="0"/>
              </a:rPr>
              <a:t> do begin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Let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be the set of positions that are in followpos(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) for some position 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 in </a:t>
            </a:r>
            <a:r>
              <a:rPr lang="en-US" sz="1800" b="1" smtClean="0">
                <a:latin typeface="Verdana" pitchFamily="34" charset="0"/>
              </a:rPr>
              <a:t>T</a:t>
            </a:r>
            <a:r>
              <a:rPr lang="en-US" sz="1800" smtClean="0">
                <a:latin typeface="Verdana" pitchFamily="34" charset="0"/>
              </a:rPr>
              <a:t> such that the symbol at position </a:t>
            </a:r>
            <a:r>
              <a:rPr lang="en-US" sz="1800" b="1" smtClean="0">
                <a:latin typeface="Verdana" pitchFamily="34" charset="0"/>
              </a:rPr>
              <a:t>p</a:t>
            </a:r>
            <a:r>
              <a:rPr lang="en-US" sz="1800" smtClean="0">
                <a:latin typeface="Verdana" pitchFamily="34" charset="0"/>
              </a:rPr>
              <a:t> is </a:t>
            </a:r>
            <a:r>
              <a:rPr lang="en-US" sz="1800" b="1" smtClean="0">
                <a:latin typeface="Verdana" pitchFamily="34" charset="0"/>
              </a:rPr>
              <a:t>a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If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is not empty and is not in </a:t>
            </a:r>
            <a:r>
              <a:rPr lang="en-US" sz="1800" b="1" smtClean="0">
                <a:latin typeface="Verdana" pitchFamily="34" charset="0"/>
              </a:rPr>
              <a:t>Dstates</a:t>
            </a:r>
            <a:r>
              <a:rPr lang="en-US" sz="1800" smtClean="0">
                <a:latin typeface="Verdana" pitchFamily="34" charset="0"/>
              </a:rPr>
              <a:t> then</a:t>
            </a:r>
          </a:p>
          <a:p>
            <a:pPr lvl="3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Add </a:t>
            </a:r>
            <a:r>
              <a:rPr lang="en-US" sz="1800" b="1" smtClean="0">
                <a:latin typeface="Verdana" pitchFamily="34" charset="0"/>
              </a:rPr>
              <a:t>U</a:t>
            </a:r>
            <a:r>
              <a:rPr lang="en-US" sz="1800" smtClean="0">
                <a:latin typeface="Verdana" pitchFamily="34" charset="0"/>
              </a:rPr>
              <a:t> as an unmarked states to </a:t>
            </a:r>
            <a:r>
              <a:rPr lang="en-US" sz="1800" b="1" smtClean="0">
                <a:latin typeface="Verdana" pitchFamily="34" charset="0"/>
              </a:rPr>
              <a:t>Dstates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latin typeface="Verdana" pitchFamily="34" charset="0"/>
              </a:rPr>
              <a:t>Dtrans[T,a]=U</a:t>
            </a:r>
          </a:p>
          <a:p>
            <a:pPr lvl="1" eaLnBrk="1" hangingPunct="1">
              <a:buFont typeface="Arial" charset="0"/>
              <a:buNone/>
            </a:pPr>
            <a:r>
              <a:rPr lang="en-US" sz="1800" smtClean="0">
                <a:latin typeface="Verdana" pitchFamily="34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Verdan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0765" name="Group 205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77" name="Group 217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0" name="Text Box 177"/>
          <p:cNvSpPr txBox="1">
            <a:spLocks noChangeArrowheads="1"/>
          </p:cNvSpPr>
          <p:nvPr/>
        </p:nvSpPr>
        <p:spPr bwMode="auto">
          <a:xfrm>
            <a:off x="517525" y="4776788"/>
            <a:ext cx="4311650" cy="256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firstpos{root} = {1,2,3} </a:t>
            </a:r>
            <a:r>
              <a:rPr lang="en-US" sz="1800">
                <a:cs typeface="Arial" charset="0"/>
              </a:rPr>
              <a:t>≡ A  (unmarked)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For the input symbol </a:t>
            </a:r>
            <a:r>
              <a:rPr lang="en-US" sz="1800" b="1"/>
              <a:t>a,</a:t>
            </a:r>
            <a:r>
              <a:rPr lang="en-US" sz="1800"/>
              <a:t> positions are 1, 3</a:t>
            </a:r>
          </a:p>
          <a:p>
            <a:pPr eaLnBrk="1" hangingPunct="1"/>
            <a:r>
              <a:rPr lang="en-US" sz="1800"/>
              <a:t>       </a:t>
            </a:r>
            <a:r>
              <a:rPr lang="en-US" sz="1800">
                <a:sym typeface="Symbol" pitchFamily="18" charset="2"/>
              </a:rPr>
              <a:t> </a:t>
            </a:r>
            <a:r>
              <a:rPr lang="en-US" sz="1800"/>
              <a:t>followpos(1) </a:t>
            </a:r>
            <a:r>
              <a:rPr lang="en-US" sz="18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           ={1,2,3,4} </a:t>
            </a:r>
            <a:r>
              <a:rPr lang="en-US" sz="1800"/>
              <a:t>≡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B</a:t>
            </a:r>
            <a:endParaRPr lang="en-US" sz="1800">
              <a:sym typeface="Symbol" pitchFamily="18" charset="2"/>
            </a:endParaRPr>
          </a:p>
          <a:p>
            <a:pPr eaLnBrk="1" hangingPunct="1"/>
            <a:r>
              <a:rPr lang="en-US" sz="1800"/>
              <a:t>For the input symbol </a:t>
            </a:r>
            <a:r>
              <a:rPr lang="en-US" sz="1800" b="1"/>
              <a:t>b,</a:t>
            </a:r>
            <a:r>
              <a:rPr lang="en-US" sz="1800"/>
              <a:t> positions are   2</a:t>
            </a:r>
          </a:p>
          <a:p>
            <a:pPr eaLnBrk="1" hangingPunct="1"/>
            <a:r>
              <a:rPr lang="en-US" sz="1800">
                <a:sym typeface="Symbol" pitchFamily="18" charset="2"/>
              </a:rPr>
              <a:t>        </a:t>
            </a:r>
            <a:r>
              <a:rPr lang="en-US" sz="1800"/>
              <a:t>followpos(2)=</a:t>
            </a:r>
            <a:r>
              <a:rPr lang="en-US" sz="1800">
                <a:sym typeface="Symbol" pitchFamily="18" charset="2"/>
              </a:rPr>
              <a:t> {1,2,3,} </a:t>
            </a:r>
            <a:r>
              <a:rPr lang="en-US" sz="1800"/>
              <a:t>≡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A</a:t>
            </a:r>
            <a:endParaRPr lang="en-US" sz="1800">
              <a:sym typeface="Symbol" pitchFamily="18" charset="2"/>
            </a:endParaRP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</p:txBody>
      </p:sp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36970" name="Text Box 180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1" name="Text Box 181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2" name="Text Box 182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3" name="Text Box 183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74" name="Text Box 184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6975" name="Text Box 186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6976" name="Text Box 187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6977" name="Text Box 188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6978" name="Text Box 189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6979" name="Text Box 190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6980" name="Line 191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1" name="Line 192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2" name="Line 193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3" name="Line 194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4" name="Line 195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5" name="Line 196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6" name="Line 197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7" name="Line 198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8" name="Line 199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89" name="Line 200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90" name="Text Box 201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6991" name="Line 202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92" name="Text Box 203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2741613" y="762000"/>
            <a:ext cx="4040187" cy="3857625"/>
            <a:chOff x="624" y="576"/>
            <a:chExt cx="2545" cy="2430"/>
          </a:xfrm>
        </p:grpSpPr>
        <p:sp>
          <p:nvSpPr>
            <p:cNvPr id="36923" name="Text Box 220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4" name="Text Box 221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5" name="Text Box 222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6" name="Text Box 223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6927" name="Text Box 224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6928" name="Text Box 225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6929" name="Text Box 226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0" name="Text Box 227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1" name="Text Box 228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6932" name="Text Box 229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6933" name="Line 230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Line 231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5" name="Line 232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6" name="Line 233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7" name="Line 234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8" name="Line 235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9" name="Line 236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0" name="Line 237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1" name="Line 238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2" name="Line 239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3" name="Text Box 240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6944" name="Line 241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45" name="Text Box 242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6946" name="Text Box 243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6947" name="Text Box 244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6948" name="Text Box 245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6949" name="Text Box 246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6950" name="Text Box 247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6951" name="Text Box 248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6952" name="Text Box 249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6953" name="Text Box 250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6954" name="Text Box 251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5" name="Text Box 252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6956" name="Text Box 253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7" name="Text Box 254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6958" name="Text Box 255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59" name="Text Box 256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6960" name="Text Box 257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6961" name="Text Box 258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6962" name="Text Box 259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6963" name="Text Box 260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6964" name="Text Box 261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6965" name="Text Box 262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6966" name="Text Box 263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6967" name="Text Box 264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6968" name="Text Box 265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6969" name="Text Box 266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3764" name="Group 132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4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227513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{1,2,3,4} </a:t>
            </a:r>
            <a:r>
              <a:rPr lang="en-US" sz="1700">
                <a:cs typeface="Arial" charset="0"/>
              </a:rPr>
              <a:t>≡ B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2, 4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 </a:t>
            </a:r>
            <a:r>
              <a:rPr lang="en-US" sz="1700">
                <a:sym typeface="Symbol" pitchFamily="18" charset="2"/>
              </a:rPr>
              <a:t> followpos{4}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{1,2,3,5}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C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130175" y="831850"/>
            <a:ext cx="2917825" cy="3968750"/>
            <a:chOff x="82" y="524"/>
            <a:chExt cx="1838" cy="2500"/>
          </a:xfrm>
        </p:grpSpPr>
        <p:sp>
          <p:nvSpPr>
            <p:cNvPr id="37994" name="Text Box 134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5" name="Text Box 135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6" name="Text Box 136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7" name="Text Box 137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98" name="Text Box 138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7999" name="Text Box 139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8000" name="Text Box 140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8001" name="Text Box 141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8002" name="Text Box 142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8003" name="Text Box 143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8004" name="Line 144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5" name="Line 145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6" name="Line 146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7" name="Line 147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8" name="Line 148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09" name="Line 149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0" name="Line 150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1" name="Line 151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2" name="Line 152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3" name="Line 153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4" name="Text Box 154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8015" name="Line 155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016" name="Text Box 156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2741613" y="762000"/>
            <a:ext cx="4040187" cy="3857625"/>
            <a:chOff x="624" y="576"/>
            <a:chExt cx="2545" cy="2430"/>
          </a:xfrm>
        </p:grpSpPr>
        <p:sp>
          <p:nvSpPr>
            <p:cNvPr id="37947" name="Text Box 158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48" name="Text Box 159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49" name="Text Box 160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50" name="Text Box 161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7951" name="Text Box 162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7952" name="Text Box 163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7953" name="Text Box 164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4" name="Text Box 165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5" name="Text Box 166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7956" name="Text Box 167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7957" name="Line 168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58" name="Line 169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59" name="Line 170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0" name="Line 171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1" name="Line 172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2" name="Line 173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3" name="Line 174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4" name="Line 175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5" name="Line 176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6" name="Line 177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7" name="Text Box 178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7968" name="Line 179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69" name="Text Box 180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7970" name="Text Box 181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7971" name="Text Box 182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7972" name="Text Box 183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7973" name="Text Box 184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7974" name="Text Box 185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7975" name="Text Box 186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7976" name="Text Box 187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7977" name="Text Box 188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7978" name="Text Box 189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79" name="Text Box 190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7980" name="Text Box 191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1" name="Text Box 192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7982" name="Text Box 193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3" name="Text Box 194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7984" name="Text Box 195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7985" name="Text Box 196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7986" name="Text Box 197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7987" name="Text Box 198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7988" name="Text Box 199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7989" name="Text Box 200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7990" name="Text Box 201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7991" name="Text Box 202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7992" name="Text Box 203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7993" name="Text Box 204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Regular Expression to DFA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Important States of NFA</a:t>
            </a:r>
          </a:p>
          <a:p>
            <a:pPr lvl="1" eaLnBrk="1" hangingPunct="1"/>
            <a:r>
              <a:rPr lang="en-US" smtClean="0"/>
              <a:t>If it has a non-</a:t>
            </a:r>
            <a:r>
              <a:rPr lang="en-US" smtClean="0">
                <a:latin typeface="Symbol" pitchFamily="18" charset="2"/>
              </a:rPr>
              <a:t>e</a:t>
            </a:r>
            <a:r>
              <a:rPr lang="en-US" smtClean="0"/>
              <a:t> out-transition</a:t>
            </a:r>
          </a:p>
          <a:p>
            <a:pPr lvl="1" eaLnBrk="1" hangingPunct="1"/>
            <a:r>
              <a:rPr lang="en-US" i="1" smtClean="0">
                <a:latin typeface="Times New Roman" pitchFamily="18" charset="0"/>
              </a:rPr>
              <a:t>move(s,a)</a:t>
            </a:r>
            <a:r>
              <a:rPr lang="en-US" smtClean="0"/>
              <a:t> is non-empty if s is important</a:t>
            </a:r>
          </a:p>
          <a:p>
            <a:pPr lvl="1" eaLnBrk="1" hangingPunct="1"/>
            <a:r>
              <a:rPr lang="en-US" smtClean="0"/>
              <a:t>Accepting states are not important states</a:t>
            </a:r>
          </a:p>
          <a:p>
            <a:pPr lvl="2" eaLnBrk="1" hangingPunct="1"/>
            <a:r>
              <a:rPr lang="en-US" sz="1800" smtClean="0"/>
              <a:t>Adding a unique marker # after the RE r (i.e. r#) we can make the accepting states important</a:t>
            </a:r>
          </a:p>
          <a:p>
            <a:pPr lvl="2" eaLnBrk="1" hangingPunct="1"/>
            <a:r>
              <a:rPr lang="en-US" sz="1800" smtClean="0"/>
              <a:t>Now a state with a transition on # will be accepting state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52400" y="4419600"/>
            <a:ext cx="3810000" cy="1676400"/>
            <a:chOff x="96" y="2784"/>
            <a:chExt cx="2400" cy="1056"/>
          </a:xfrm>
        </p:grpSpPr>
        <p:sp>
          <p:nvSpPr>
            <p:cNvPr id="20500" name="Oval 48"/>
            <p:cNvSpPr>
              <a:spLocks noChangeArrowheads="1"/>
            </p:cNvSpPr>
            <p:nvPr/>
          </p:nvSpPr>
          <p:spPr bwMode="auto">
            <a:xfrm>
              <a:off x="604" y="3370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0</a:t>
              </a:r>
            </a:p>
          </p:txBody>
        </p:sp>
        <p:sp>
          <p:nvSpPr>
            <p:cNvPr id="20501" name="Oval 51"/>
            <p:cNvSpPr>
              <a:spLocks noChangeArrowheads="1"/>
            </p:cNvSpPr>
            <p:nvPr/>
          </p:nvSpPr>
          <p:spPr bwMode="auto">
            <a:xfrm>
              <a:off x="2218" y="3370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0502" name="Line 52"/>
            <p:cNvSpPr>
              <a:spLocks noChangeShapeType="1"/>
            </p:cNvSpPr>
            <p:nvPr/>
          </p:nvSpPr>
          <p:spPr bwMode="auto">
            <a:xfrm>
              <a:off x="297" y="34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3" name="Line 53"/>
            <p:cNvSpPr>
              <a:spLocks noChangeShapeType="1"/>
            </p:cNvSpPr>
            <p:nvPr/>
          </p:nvSpPr>
          <p:spPr bwMode="auto">
            <a:xfrm>
              <a:off x="834" y="347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>
              <a:off x="1926" y="347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505" name="Text Box 56"/>
            <p:cNvSpPr txBox="1">
              <a:spLocks noChangeArrowheads="1"/>
            </p:cNvSpPr>
            <p:nvPr/>
          </p:nvSpPr>
          <p:spPr bwMode="auto">
            <a:xfrm>
              <a:off x="96" y="3264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start</a:t>
              </a:r>
            </a:p>
          </p:txBody>
        </p:sp>
        <p:sp>
          <p:nvSpPr>
            <p:cNvPr id="20506" name="Text Box 57"/>
            <p:cNvSpPr txBox="1">
              <a:spLocks noChangeArrowheads="1"/>
            </p:cNvSpPr>
            <p:nvPr/>
          </p:nvSpPr>
          <p:spPr bwMode="auto">
            <a:xfrm>
              <a:off x="1332" y="2784"/>
              <a:ext cx="1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r</a:t>
              </a:r>
            </a:p>
          </p:txBody>
        </p:sp>
        <p:sp>
          <p:nvSpPr>
            <p:cNvPr id="20507" name="Oval 60"/>
            <p:cNvSpPr>
              <a:spLocks noChangeArrowheads="1"/>
            </p:cNvSpPr>
            <p:nvPr/>
          </p:nvSpPr>
          <p:spPr bwMode="auto">
            <a:xfrm>
              <a:off x="2244" y="3391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  <p:sp>
          <p:nvSpPr>
            <p:cNvPr id="20508" name="Oval 61"/>
            <p:cNvSpPr>
              <a:spLocks noChangeArrowheads="1"/>
            </p:cNvSpPr>
            <p:nvPr/>
          </p:nvSpPr>
          <p:spPr bwMode="auto">
            <a:xfrm>
              <a:off x="480" y="3120"/>
              <a:ext cx="2016" cy="72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509" name="Text Box 81"/>
            <p:cNvSpPr txBox="1">
              <a:spLocks noChangeArrowheads="1"/>
            </p:cNvSpPr>
            <p:nvPr/>
          </p:nvSpPr>
          <p:spPr bwMode="auto">
            <a:xfrm>
              <a:off x="1356" y="3317"/>
              <a:ext cx="2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ym typeface="Symbol" pitchFamily="18" charset="2"/>
                </a:rPr>
                <a:t>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481513" y="4495800"/>
            <a:ext cx="4586287" cy="1676400"/>
            <a:chOff x="2823" y="2832"/>
            <a:chExt cx="2889" cy="1056"/>
          </a:xfrm>
        </p:grpSpPr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2823" y="2832"/>
              <a:ext cx="2889" cy="1056"/>
              <a:chOff x="2880" y="2784"/>
              <a:chExt cx="2889" cy="1056"/>
            </a:xfrm>
          </p:grpSpPr>
          <p:sp>
            <p:nvSpPr>
              <p:cNvPr id="20488" name="Oval 11"/>
              <p:cNvSpPr>
                <a:spLocks noChangeArrowheads="1"/>
              </p:cNvSpPr>
              <p:nvPr/>
            </p:nvSpPr>
            <p:spPr bwMode="auto">
              <a:xfrm>
                <a:off x="5001" y="3351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F</a:t>
                </a:r>
              </a:p>
            </p:txBody>
          </p:sp>
          <p:sp>
            <p:nvSpPr>
              <p:cNvPr id="20489" name="Oval 12"/>
              <p:cNvSpPr>
                <a:spLocks noChangeArrowheads="1"/>
              </p:cNvSpPr>
              <p:nvPr/>
            </p:nvSpPr>
            <p:spPr bwMode="auto">
              <a:xfrm>
                <a:off x="5539" y="3351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F</a:t>
                </a:r>
                <a:r>
                  <a:rPr lang="en-US" sz="1800" b="1">
                    <a:cs typeface="Arial" charset="0"/>
                  </a:rPr>
                  <a:t>′</a:t>
                </a:r>
              </a:p>
            </p:txBody>
          </p:sp>
          <p:sp>
            <p:nvSpPr>
              <p:cNvPr id="20490" name="Line 23"/>
              <p:cNvSpPr>
                <a:spLocks noChangeShapeType="1"/>
              </p:cNvSpPr>
              <p:nvPr/>
            </p:nvSpPr>
            <p:spPr bwMode="auto">
              <a:xfrm>
                <a:off x="5247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1" name="Text Box 45"/>
              <p:cNvSpPr txBox="1">
                <a:spLocks noChangeArrowheads="1"/>
              </p:cNvSpPr>
              <p:nvPr/>
            </p:nvSpPr>
            <p:spPr bwMode="auto">
              <a:xfrm>
                <a:off x="5277" y="3216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/>
                  <a:t>#</a:t>
                </a:r>
              </a:p>
            </p:txBody>
          </p:sp>
          <p:sp>
            <p:nvSpPr>
              <p:cNvPr id="20492" name="Oval 47"/>
              <p:cNvSpPr>
                <a:spLocks noChangeArrowheads="1"/>
              </p:cNvSpPr>
              <p:nvPr/>
            </p:nvSpPr>
            <p:spPr bwMode="auto">
              <a:xfrm>
                <a:off x="5565" y="3372"/>
                <a:ext cx="184" cy="184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 b="1"/>
              </a:p>
            </p:txBody>
          </p:sp>
          <p:sp>
            <p:nvSpPr>
              <p:cNvPr id="20493" name="Oval 71"/>
              <p:cNvSpPr>
                <a:spLocks noChangeArrowheads="1"/>
              </p:cNvSpPr>
              <p:nvPr/>
            </p:nvSpPr>
            <p:spPr bwMode="auto">
              <a:xfrm>
                <a:off x="3388" y="3370"/>
                <a:ext cx="230" cy="23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b="1"/>
                  <a:t>0</a:t>
                </a:r>
              </a:p>
            </p:txBody>
          </p:sp>
          <p:sp>
            <p:nvSpPr>
              <p:cNvPr id="20494" name="Line 73"/>
              <p:cNvSpPr>
                <a:spLocks noChangeShapeType="1"/>
              </p:cNvSpPr>
              <p:nvPr/>
            </p:nvSpPr>
            <p:spPr bwMode="auto">
              <a:xfrm>
                <a:off x="3081" y="34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618" y="347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6" name="Line 75"/>
              <p:cNvSpPr>
                <a:spLocks noChangeShapeType="1"/>
              </p:cNvSpPr>
              <p:nvPr/>
            </p:nvSpPr>
            <p:spPr bwMode="auto">
              <a:xfrm>
                <a:off x="4710" y="347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497" name="Text Box 76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/>
                  <a:t>start</a:t>
                </a:r>
              </a:p>
            </p:txBody>
          </p:sp>
          <p:sp>
            <p:nvSpPr>
              <p:cNvPr id="20498" name="Text Box 77"/>
              <p:cNvSpPr txBox="1">
                <a:spLocks noChangeArrowheads="1"/>
              </p:cNvSpPr>
              <p:nvPr/>
            </p:nvSpPr>
            <p:spPr bwMode="auto">
              <a:xfrm>
                <a:off x="4116" y="2784"/>
                <a:ext cx="25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/>
                  <a:t>r#</a:t>
                </a:r>
              </a:p>
            </p:txBody>
          </p:sp>
          <p:sp>
            <p:nvSpPr>
              <p:cNvPr id="20499" name="Oval 79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2016" cy="72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0487" name="Text Box 82"/>
            <p:cNvSpPr txBox="1">
              <a:spLocks noChangeArrowheads="1"/>
            </p:cNvSpPr>
            <p:nvPr/>
          </p:nvSpPr>
          <p:spPr bwMode="auto">
            <a:xfrm>
              <a:off x="4080" y="3413"/>
              <a:ext cx="2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ym typeface="Symbol" pitchFamily="18" charset="2"/>
                </a:rPr>
                <a:t>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4660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735" name="Group 79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8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227513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{1,2,3,5} </a:t>
            </a:r>
            <a:r>
              <a:rPr lang="en-US" sz="1700">
                <a:cs typeface="Arial" charset="0"/>
              </a:rPr>
              <a:t>≡ C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2, 5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 </a:t>
            </a:r>
            <a:r>
              <a:rPr lang="en-US" sz="1700">
                <a:sym typeface="Symbol" pitchFamily="18" charset="2"/>
              </a:rPr>
              <a:t> followpos{5}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{1,2,3,6}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D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06375" y="831850"/>
            <a:ext cx="2917825" cy="3968750"/>
            <a:chOff x="82" y="524"/>
            <a:chExt cx="1838" cy="2500"/>
          </a:xfrm>
        </p:grpSpPr>
        <p:sp>
          <p:nvSpPr>
            <p:cNvPr id="39018" name="Text Box 132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19" name="Text Box 133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0" name="Text Box 134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1" name="Text Box 135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022" name="Text Box 136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9023" name="Text Box 137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39024" name="Text Box 138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39025" name="Text Box 139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39026" name="Text Box 140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39027" name="Text Box 141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39028" name="Line 142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29" name="Line 143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0" name="Line 144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1" name="Line 145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2" name="Line 146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3" name="Line 147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4" name="Line 148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5" name="Line 149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6" name="Line 150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7" name="Line 151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38" name="Text Box 152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39039" name="Line 153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040" name="Text Box 154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817813" y="762000"/>
            <a:ext cx="4040187" cy="3857625"/>
            <a:chOff x="624" y="576"/>
            <a:chExt cx="2545" cy="2430"/>
          </a:xfrm>
        </p:grpSpPr>
        <p:sp>
          <p:nvSpPr>
            <p:cNvPr id="38971" name="Text Box 156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2" name="Text Box 157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3" name="Text Box 158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4" name="Text Box 159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8975" name="Text Box 160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38976" name="Text Box 161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38977" name="Text Box 162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78" name="Text Box 163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79" name="Text Box 164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8980" name="Text Box 165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38981" name="Line 166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2" name="Line 167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Line 168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4" name="Line 169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Line 170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6" name="Line 171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7" name="Line 172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8" name="Line 173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9" name="Line 174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0" name="Line 175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1" name="Text Box 176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38992" name="Line 177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93" name="Text Box 178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38994" name="Text Box 179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38995" name="Text Box 180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38996" name="Text Box 181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38997" name="Text Box 182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38998" name="Text Box 183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8999" name="Text Box 184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9000" name="Text Box 185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39001" name="Text Box 186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39002" name="Text Box 187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3" name="Text Box 188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9004" name="Text Box 189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5" name="Text Box 190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9006" name="Text Box 191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7" name="Text Box 192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9008" name="Text Box 193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39009" name="Text Box 194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39010" name="Text Box 195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39011" name="Text Box 196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39012" name="Text Box 197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39013" name="Text Box 198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39014" name="Text Box 199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39015" name="Text Box 200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39016" name="Text Box 20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39017" name="Text Box 202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</p:txBody>
      </p:sp>
      <p:graphicFrame>
        <p:nvGraphicFramePr>
          <p:cNvPr id="455684" name="Group 4"/>
          <p:cNvGraphicFramePr>
            <a:graphicFrameLocks noGrp="1"/>
          </p:cNvGraphicFramePr>
          <p:nvPr>
            <p:ph sz="quarter" idx="2"/>
          </p:nvPr>
        </p:nvGraphicFramePr>
        <p:xfrm>
          <a:off x="7010400" y="1066800"/>
          <a:ext cx="1981200" cy="2346792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followpos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{6}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5759" name="Group 79"/>
          <p:cNvGraphicFramePr>
            <a:graphicFrameLocks noGrp="1"/>
          </p:cNvGraphicFramePr>
          <p:nvPr>
            <p:ph sz="quarter" idx="3"/>
          </p:nvPr>
        </p:nvGraphicFramePr>
        <p:xfrm>
          <a:off x="5486400" y="3962400"/>
          <a:ext cx="3505200" cy="2743201"/>
        </p:xfrm>
        <a:graphic>
          <a:graphicData uri="http://schemas.openxmlformats.org/drawingml/2006/table">
            <a:tbl>
              <a:tblPr/>
              <a:tblGrid>
                <a:gridCol w="1828800"/>
                <a:gridCol w="838200"/>
                <a:gridCol w="8382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{1,2,3,4}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{1,2,3,5}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C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{1,2,3,6}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≡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92" name="Text Box 105"/>
          <p:cNvSpPr txBox="1">
            <a:spLocks noChangeArrowheads="1"/>
          </p:cNvSpPr>
          <p:nvPr/>
        </p:nvSpPr>
        <p:spPr bwMode="auto">
          <a:xfrm>
            <a:off x="517525" y="4724400"/>
            <a:ext cx="4095750" cy="267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700"/>
              <a:t>{1,2,3,6} </a:t>
            </a:r>
            <a:r>
              <a:rPr lang="en-US" sz="1700">
                <a:cs typeface="Arial" charset="0"/>
              </a:rPr>
              <a:t>≡ D (unmarked)</a:t>
            </a:r>
          </a:p>
          <a:p>
            <a:pPr eaLnBrk="1" hangingPunct="1"/>
            <a:endParaRPr lang="en-US" sz="1700"/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a,</a:t>
            </a:r>
            <a:r>
              <a:rPr lang="en-US" sz="1700"/>
              <a:t> positions are 1, 3</a:t>
            </a:r>
          </a:p>
          <a:p>
            <a:pPr eaLnBrk="1" hangingPunct="1"/>
            <a:r>
              <a:rPr lang="en-US" sz="1700"/>
              <a:t>       </a:t>
            </a:r>
            <a:r>
              <a:rPr lang="en-US" sz="1700">
                <a:sym typeface="Symbol" pitchFamily="18" charset="2"/>
              </a:rPr>
              <a:t> </a:t>
            </a:r>
            <a:r>
              <a:rPr lang="en-US" sz="1700"/>
              <a:t>followpos(1) </a:t>
            </a:r>
            <a:r>
              <a:rPr lang="en-US" sz="1700">
                <a:sym typeface="Symbol" pitchFamily="18" charset="2"/>
              </a:rPr>
              <a:t> followpos{3}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    ={1,2,3,4}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B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/>
              <a:t>For the input symbol </a:t>
            </a:r>
            <a:r>
              <a:rPr lang="en-US" sz="1700" b="1"/>
              <a:t>b,</a:t>
            </a:r>
            <a:r>
              <a:rPr lang="en-US" sz="1700"/>
              <a:t> positions are   2</a:t>
            </a:r>
          </a:p>
          <a:p>
            <a:pPr eaLnBrk="1" hangingPunct="1"/>
            <a:r>
              <a:rPr lang="en-US" sz="1700">
                <a:sym typeface="Symbol" pitchFamily="18" charset="2"/>
              </a:rPr>
              <a:t>        </a:t>
            </a:r>
            <a:r>
              <a:rPr lang="en-US" sz="1700"/>
              <a:t>followpos(2)</a:t>
            </a:r>
            <a:endParaRPr lang="en-US" sz="1700">
              <a:sym typeface="Symbol" pitchFamily="18" charset="2"/>
            </a:endParaRPr>
          </a:p>
          <a:p>
            <a:pPr eaLnBrk="1" hangingPunct="1"/>
            <a:r>
              <a:rPr lang="en-US" sz="1700">
                <a:sym typeface="Symbol" pitchFamily="18" charset="2"/>
              </a:rPr>
              <a:t>           = {1,2,3} </a:t>
            </a:r>
            <a:r>
              <a:rPr lang="en-US" sz="1700"/>
              <a:t>≡</a:t>
            </a:r>
            <a:r>
              <a:rPr lang="en-US" sz="1700">
                <a:sym typeface="Symbol" pitchFamily="18" charset="2"/>
              </a:rPr>
              <a:t> </a:t>
            </a:r>
            <a:r>
              <a:rPr lang="en-US" sz="1700"/>
              <a:t>A</a:t>
            </a:r>
            <a:endParaRPr lang="en-US" sz="1700">
              <a:sym typeface="Symbol" pitchFamily="18" charset="2"/>
            </a:endParaRPr>
          </a:p>
          <a:p>
            <a:pPr eaLnBrk="1" hangingPunct="1"/>
            <a:endParaRPr lang="en-US" sz="1700"/>
          </a:p>
          <a:p>
            <a:pPr eaLnBrk="1" hangingPunct="1"/>
            <a:endParaRPr lang="en-US" sz="17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06375" y="831850"/>
            <a:ext cx="2917825" cy="3968750"/>
            <a:chOff x="82" y="524"/>
            <a:chExt cx="1838" cy="2500"/>
          </a:xfrm>
        </p:grpSpPr>
        <p:sp>
          <p:nvSpPr>
            <p:cNvPr id="40042" name="Text Box 132"/>
            <p:cNvSpPr txBox="1">
              <a:spLocks noChangeArrowheads="1"/>
            </p:cNvSpPr>
            <p:nvPr/>
          </p:nvSpPr>
          <p:spPr bwMode="auto">
            <a:xfrm>
              <a:off x="1318" y="52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3" name="Text Box 133"/>
            <p:cNvSpPr txBox="1">
              <a:spLocks noChangeArrowheads="1"/>
            </p:cNvSpPr>
            <p:nvPr/>
          </p:nvSpPr>
          <p:spPr bwMode="auto">
            <a:xfrm>
              <a:off x="1061" y="851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4" name="Text Box 134"/>
            <p:cNvSpPr txBox="1">
              <a:spLocks noChangeArrowheads="1"/>
            </p:cNvSpPr>
            <p:nvPr/>
          </p:nvSpPr>
          <p:spPr bwMode="auto">
            <a:xfrm>
              <a:off x="803" y="117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5" name="Text Box 135"/>
            <p:cNvSpPr txBox="1">
              <a:spLocks noChangeArrowheads="1"/>
            </p:cNvSpPr>
            <p:nvPr/>
          </p:nvSpPr>
          <p:spPr bwMode="auto">
            <a:xfrm>
              <a:off x="545" y="1504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40046" name="Text Box 136"/>
            <p:cNvSpPr txBox="1">
              <a:spLocks noChangeArrowheads="1"/>
            </p:cNvSpPr>
            <p:nvPr/>
          </p:nvSpPr>
          <p:spPr bwMode="auto">
            <a:xfrm>
              <a:off x="296" y="1849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40047" name="Text Box 137"/>
            <p:cNvSpPr txBox="1">
              <a:spLocks noChangeArrowheads="1"/>
            </p:cNvSpPr>
            <p:nvPr/>
          </p:nvSpPr>
          <p:spPr bwMode="auto">
            <a:xfrm>
              <a:off x="1724" y="843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40048" name="Text Box 138"/>
            <p:cNvSpPr txBox="1">
              <a:spLocks noChangeArrowheads="1"/>
            </p:cNvSpPr>
            <p:nvPr/>
          </p:nvSpPr>
          <p:spPr bwMode="auto">
            <a:xfrm>
              <a:off x="1421" y="1181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40049" name="Text Box 139"/>
            <p:cNvSpPr txBox="1">
              <a:spLocks noChangeArrowheads="1"/>
            </p:cNvSpPr>
            <p:nvPr/>
          </p:nvSpPr>
          <p:spPr bwMode="auto">
            <a:xfrm>
              <a:off x="1150" y="15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40050" name="Text Box 140"/>
            <p:cNvSpPr txBox="1">
              <a:spLocks noChangeArrowheads="1"/>
            </p:cNvSpPr>
            <p:nvPr/>
          </p:nvSpPr>
          <p:spPr bwMode="auto">
            <a:xfrm>
              <a:off x="878" y="185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40051" name="Text Box 141"/>
            <p:cNvSpPr txBox="1">
              <a:spLocks noChangeArrowheads="1"/>
            </p:cNvSpPr>
            <p:nvPr/>
          </p:nvSpPr>
          <p:spPr bwMode="auto">
            <a:xfrm>
              <a:off x="607" y="2619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40052" name="Line 142"/>
            <p:cNvSpPr>
              <a:spLocks noChangeShapeType="1"/>
            </p:cNvSpPr>
            <p:nvPr/>
          </p:nvSpPr>
          <p:spPr bwMode="auto">
            <a:xfrm flipH="1">
              <a:off x="1194" y="717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3" name="Line 143"/>
            <p:cNvSpPr>
              <a:spLocks noChangeShapeType="1"/>
            </p:cNvSpPr>
            <p:nvPr/>
          </p:nvSpPr>
          <p:spPr bwMode="auto">
            <a:xfrm flipH="1">
              <a:off x="944" y="104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4" name="Line 144"/>
            <p:cNvSpPr>
              <a:spLocks noChangeShapeType="1"/>
            </p:cNvSpPr>
            <p:nvPr/>
          </p:nvSpPr>
          <p:spPr bwMode="auto">
            <a:xfrm flipH="1">
              <a:off x="685" y="1370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5" name="Line 145"/>
            <p:cNvSpPr>
              <a:spLocks noChangeShapeType="1"/>
            </p:cNvSpPr>
            <p:nvPr/>
          </p:nvSpPr>
          <p:spPr bwMode="auto">
            <a:xfrm flipH="1">
              <a:off x="427" y="169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6" name="Line 146"/>
            <p:cNvSpPr>
              <a:spLocks noChangeShapeType="1"/>
            </p:cNvSpPr>
            <p:nvPr/>
          </p:nvSpPr>
          <p:spPr bwMode="auto">
            <a:xfrm flipH="1">
              <a:off x="177" y="2441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7" name="Line 147"/>
            <p:cNvSpPr>
              <a:spLocks noChangeShapeType="1"/>
            </p:cNvSpPr>
            <p:nvPr/>
          </p:nvSpPr>
          <p:spPr bwMode="auto">
            <a:xfrm>
              <a:off x="1517" y="717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8" name="Line 148"/>
            <p:cNvSpPr>
              <a:spLocks noChangeShapeType="1"/>
            </p:cNvSpPr>
            <p:nvPr/>
          </p:nvSpPr>
          <p:spPr bwMode="auto">
            <a:xfrm>
              <a:off x="1214" y="102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59" name="Line 149"/>
            <p:cNvSpPr>
              <a:spLocks noChangeShapeType="1"/>
            </p:cNvSpPr>
            <p:nvPr/>
          </p:nvSpPr>
          <p:spPr bwMode="auto">
            <a:xfrm>
              <a:off x="958" y="1355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0" name="Line 150"/>
            <p:cNvSpPr>
              <a:spLocks noChangeShapeType="1"/>
            </p:cNvSpPr>
            <p:nvPr/>
          </p:nvSpPr>
          <p:spPr bwMode="auto">
            <a:xfrm>
              <a:off x="694" y="1672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1" name="Line 151"/>
            <p:cNvSpPr>
              <a:spLocks noChangeShapeType="1"/>
            </p:cNvSpPr>
            <p:nvPr/>
          </p:nvSpPr>
          <p:spPr bwMode="auto">
            <a:xfrm>
              <a:off x="427" y="24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2" name="Text Box 152"/>
            <p:cNvSpPr txBox="1">
              <a:spLocks noChangeArrowheads="1"/>
            </p:cNvSpPr>
            <p:nvPr/>
          </p:nvSpPr>
          <p:spPr bwMode="auto">
            <a:xfrm>
              <a:off x="82" y="2619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40063" name="Line 153"/>
            <p:cNvSpPr>
              <a:spLocks noChangeShapeType="1"/>
            </p:cNvSpPr>
            <p:nvPr/>
          </p:nvSpPr>
          <p:spPr bwMode="auto">
            <a:xfrm>
              <a:off x="385" y="2036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64" name="Text Box 154"/>
            <p:cNvSpPr txBox="1">
              <a:spLocks noChangeArrowheads="1"/>
            </p:cNvSpPr>
            <p:nvPr/>
          </p:nvSpPr>
          <p:spPr bwMode="auto">
            <a:xfrm>
              <a:off x="310" y="2291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817813" y="762000"/>
            <a:ext cx="4040187" cy="3857625"/>
            <a:chOff x="624" y="576"/>
            <a:chExt cx="2545" cy="2430"/>
          </a:xfrm>
        </p:grpSpPr>
        <p:sp>
          <p:nvSpPr>
            <p:cNvPr id="39995" name="Text Box 156"/>
            <p:cNvSpPr txBox="1">
              <a:spLocks noChangeArrowheads="1"/>
            </p:cNvSpPr>
            <p:nvPr/>
          </p:nvSpPr>
          <p:spPr bwMode="auto">
            <a:xfrm>
              <a:off x="2052" y="60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6" name="Text Box 157"/>
            <p:cNvSpPr txBox="1">
              <a:spLocks noChangeArrowheads="1"/>
            </p:cNvSpPr>
            <p:nvPr/>
          </p:nvSpPr>
          <p:spPr bwMode="auto">
            <a:xfrm>
              <a:off x="1795" y="92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7" name="Text Box 158"/>
            <p:cNvSpPr txBox="1">
              <a:spLocks noChangeArrowheads="1"/>
            </p:cNvSpPr>
            <p:nvPr/>
          </p:nvSpPr>
          <p:spPr bwMode="auto">
            <a:xfrm>
              <a:off x="1537" y="1256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8" name="Text Box 159"/>
            <p:cNvSpPr txBox="1">
              <a:spLocks noChangeArrowheads="1"/>
            </p:cNvSpPr>
            <p:nvPr/>
          </p:nvSpPr>
          <p:spPr bwMode="auto">
            <a:xfrm>
              <a:off x="1279" y="1582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39999" name="Text Box 160"/>
            <p:cNvSpPr txBox="1">
              <a:spLocks noChangeArrowheads="1"/>
            </p:cNvSpPr>
            <p:nvPr/>
          </p:nvSpPr>
          <p:spPr bwMode="auto">
            <a:xfrm>
              <a:off x="1030" y="1927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40000" name="Text Box 161"/>
            <p:cNvSpPr txBox="1">
              <a:spLocks noChangeArrowheads="1"/>
            </p:cNvSpPr>
            <p:nvPr/>
          </p:nvSpPr>
          <p:spPr bwMode="auto">
            <a:xfrm>
              <a:off x="2766" y="118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40001" name="Text Box 162"/>
            <p:cNvSpPr txBox="1">
              <a:spLocks noChangeArrowheads="1"/>
            </p:cNvSpPr>
            <p:nvPr/>
          </p:nvSpPr>
          <p:spPr bwMode="auto">
            <a:xfrm>
              <a:off x="2463" y="1520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2" name="Text Box 163"/>
            <p:cNvSpPr txBox="1">
              <a:spLocks noChangeArrowheads="1"/>
            </p:cNvSpPr>
            <p:nvPr/>
          </p:nvSpPr>
          <p:spPr bwMode="auto">
            <a:xfrm>
              <a:off x="2160" y="180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3" name="Text Box 164"/>
            <p:cNvSpPr txBox="1">
              <a:spLocks noChangeArrowheads="1"/>
            </p:cNvSpPr>
            <p:nvPr/>
          </p:nvSpPr>
          <p:spPr bwMode="auto">
            <a:xfrm>
              <a:off x="1916" y="214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40004" name="Text Box 165"/>
            <p:cNvSpPr txBox="1">
              <a:spLocks noChangeArrowheads="1"/>
            </p:cNvSpPr>
            <p:nvPr/>
          </p:nvSpPr>
          <p:spPr bwMode="auto">
            <a:xfrm>
              <a:off x="1341" y="269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40005" name="Line 166"/>
            <p:cNvSpPr>
              <a:spLocks noChangeShapeType="1"/>
            </p:cNvSpPr>
            <p:nvPr/>
          </p:nvSpPr>
          <p:spPr bwMode="auto">
            <a:xfrm flipH="1">
              <a:off x="1928" y="795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6" name="Line 167"/>
            <p:cNvSpPr>
              <a:spLocks noChangeShapeType="1"/>
            </p:cNvSpPr>
            <p:nvPr/>
          </p:nvSpPr>
          <p:spPr bwMode="auto">
            <a:xfrm flipH="1">
              <a:off x="1678" y="1125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7" name="Line 168"/>
            <p:cNvSpPr>
              <a:spLocks noChangeShapeType="1"/>
            </p:cNvSpPr>
            <p:nvPr/>
          </p:nvSpPr>
          <p:spPr bwMode="auto">
            <a:xfrm flipH="1">
              <a:off x="1419" y="1448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8" name="Line 169"/>
            <p:cNvSpPr>
              <a:spLocks noChangeShapeType="1"/>
            </p:cNvSpPr>
            <p:nvPr/>
          </p:nvSpPr>
          <p:spPr bwMode="auto">
            <a:xfrm flipH="1">
              <a:off x="1161" y="177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09" name="Line 170"/>
            <p:cNvSpPr>
              <a:spLocks noChangeShapeType="1"/>
            </p:cNvSpPr>
            <p:nvPr/>
          </p:nvSpPr>
          <p:spPr bwMode="auto">
            <a:xfrm flipH="1">
              <a:off x="911" y="2519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0" name="Line 171"/>
            <p:cNvSpPr>
              <a:spLocks noChangeShapeType="1"/>
            </p:cNvSpPr>
            <p:nvPr/>
          </p:nvSpPr>
          <p:spPr bwMode="auto">
            <a:xfrm>
              <a:off x="2251" y="795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1" name="Line 172"/>
            <p:cNvSpPr>
              <a:spLocks noChangeShapeType="1"/>
            </p:cNvSpPr>
            <p:nvPr/>
          </p:nvSpPr>
          <p:spPr bwMode="auto">
            <a:xfrm>
              <a:off x="1948" y="1106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2" name="Line 173"/>
            <p:cNvSpPr>
              <a:spLocks noChangeShapeType="1"/>
            </p:cNvSpPr>
            <p:nvPr/>
          </p:nvSpPr>
          <p:spPr bwMode="auto">
            <a:xfrm>
              <a:off x="1692" y="1433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3" name="Line 174"/>
            <p:cNvSpPr>
              <a:spLocks noChangeShapeType="1"/>
            </p:cNvSpPr>
            <p:nvPr/>
          </p:nvSpPr>
          <p:spPr bwMode="auto">
            <a:xfrm>
              <a:off x="1428" y="1750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4" name="Line 175"/>
            <p:cNvSpPr>
              <a:spLocks noChangeShapeType="1"/>
            </p:cNvSpPr>
            <p:nvPr/>
          </p:nvSpPr>
          <p:spPr bwMode="auto">
            <a:xfrm>
              <a:off x="1161" y="250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5" name="Text Box 176"/>
            <p:cNvSpPr txBox="1">
              <a:spLocks noChangeArrowheads="1"/>
            </p:cNvSpPr>
            <p:nvPr/>
          </p:nvSpPr>
          <p:spPr bwMode="auto">
            <a:xfrm>
              <a:off x="816" y="26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40016" name="Line 177"/>
            <p:cNvSpPr>
              <a:spLocks noChangeShapeType="1"/>
            </p:cNvSpPr>
            <p:nvPr/>
          </p:nvSpPr>
          <p:spPr bwMode="auto">
            <a:xfrm>
              <a:off x="1119" y="2114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017" name="Text Box 178"/>
            <p:cNvSpPr txBox="1">
              <a:spLocks noChangeArrowheads="1"/>
            </p:cNvSpPr>
            <p:nvPr/>
          </p:nvSpPr>
          <p:spPr bwMode="auto">
            <a:xfrm>
              <a:off x="1044" y="2369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40018" name="Text Box 179"/>
            <p:cNvSpPr txBox="1">
              <a:spLocks noChangeArrowheads="1"/>
            </p:cNvSpPr>
            <p:nvPr/>
          </p:nvSpPr>
          <p:spPr bwMode="auto">
            <a:xfrm>
              <a:off x="624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40019" name="Text Box 180"/>
            <p:cNvSpPr txBox="1">
              <a:spLocks noChangeArrowheads="1"/>
            </p:cNvSpPr>
            <p:nvPr/>
          </p:nvSpPr>
          <p:spPr bwMode="auto">
            <a:xfrm>
              <a:off x="118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40020" name="Text Box 181"/>
            <p:cNvSpPr txBox="1">
              <a:spLocks noChangeArrowheads="1"/>
            </p:cNvSpPr>
            <p:nvPr/>
          </p:nvSpPr>
          <p:spPr bwMode="auto">
            <a:xfrm>
              <a:off x="1440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40021" name="Text Box 182"/>
            <p:cNvSpPr txBox="1">
              <a:spLocks noChangeArrowheads="1"/>
            </p:cNvSpPr>
            <p:nvPr/>
          </p:nvSpPr>
          <p:spPr bwMode="auto">
            <a:xfrm>
              <a:off x="903" y="27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40022" name="Text Box 183"/>
            <p:cNvSpPr txBox="1">
              <a:spLocks noChangeArrowheads="1"/>
            </p:cNvSpPr>
            <p:nvPr/>
          </p:nvSpPr>
          <p:spPr bwMode="auto">
            <a:xfrm>
              <a:off x="624" y="238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40023" name="Text Box 184"/>
            <p:cNvSpPr txBox="1">
              <a:spLocks noChangeArrowheads="1"/>
            </p:cNvSpPr>
            <p:nvPr/>
          </p:nvSpPr>
          <p:spPr bwMode="auto">
            <a:xfrm>
              <a:off x="1200" y="236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40024" name="Text Box 185"/>
            <p:cNvSpPr txBox="1">
              <a:spLocks noChangeArrowheads="1"/>
            </p:cNvSpPr>
            <p:nvPr/>
          </p:nvSpPr>
          <p:spPr bwMode="auto">
            <a:xfrm>
              <a:off x="696" y="1922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40025" name="Text Box 186"/>
            <p:cNvSpPr txBox="1">
              <a:spLocks noChangeArrowheads="1"/>
            </p:cNvSpPr>
            <p:nvPr/>
          </p:nvSpPr>
          <p:spPr bwMode="auto">
            <a:xfrm>
              <a:off x="1145" y="1930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40026" name="Text Box 187"/>
            <p:cNvSpPr txBox="1">
              <a:spLocks noChangeArrowheads="1"/>
            </p:cNvSpPr>
            <p:nvPr/>
          </p:nvSpPr>
          <p:spPr bwMode="auto">
            <a:xfrm>
              <a:off x="768" y="156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27" name="Text Box 188"/>
            <p:cNvSpPr txBox="1">
              <a:spLocks noChangeArrowheads="1"/>
            </p:cNvSpPr>
            <p:nvPr/>
          </p:nvSpPr>
          <p:spPr bwMode="auto">
            <a:xfrm>
              <a:off x="1441" y="157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40028" name="Text Box 189"/>
            <p:cNvSpPr txBox="1">
              <a:spLocks noChangeArrowheads="1"/>
            </p:cNvSpPr>
            <p:nvPr/>
          </p:nvSpPr>
          <p:spPr bwMode="auto">
            <a:xfrm>
              <a:off x="978" y="1239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29" name="Text Box 190"/>
            <p:cNvSpPr txBox="1">
              <a:spLocks noChangeArrowheads="1"/>
            </p:cNvSpPr>
            <p:nvPr/>
          </p:nvSpPr>
          <p:spPr bwMode="auto">
            <a:xfrm>
              <a:off x="1651" y="1247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40030" name="Text Box 191"/>
            <p:cNvSpPr txBox="1">
              <a:spLocks noChangeArrowheads="1"/>
            </p:cNvSpPr>
            <p:nvPr/>
          </p:nvSpPr>
          <p:spPr bwMode="auto">
            <a:xfrm>
              <a:off x="1248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31" name="Text Box 192"/>
            <p:cNvSpPr txBox="1">
              <a:spLocks noChangeArrowheads="1"/>
            </p:cNvSpPr>
            <p:nvPr/>
          </p:nvSpPr>
          <p:spPr bwMode="auto">
            <a:xfrm>
              <a:off x="1921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40032" name="Text Box 193"/>
            <p:cNvSpPr txBox="1">
              <a:spLocks noChangeArrowheads="1"/>
            </p:cNvSpPr>
            <p:nvPr/>
          </p:nvSpPr>
          <p:spPr bwMode="auto">
            <a:xfrm>
              <a:off x="1554" y="576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40033" name="Text Box 194"/>
            <p:cNvSpPr txBox="1">
              <a:spLocks noChangeArrowheads="1"/>
            </p:cNvSpPr>
            <p:nvPr/>
          </p:nvSpPr>
          <p:spPr bwMode="auto">
            <a:xfrm>
              <a:off x="2227" y="58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40034" name="Text Box 195"/>
            <p:cNvSpPr txBox="1">
              <a:spLocks noChangeArrowheads="1"/>
            </p:cNvSpPr>
            <p:nvPr/>
          </p:nvSpPr>
          <p:spPr bwMode="auto">
            <a:xfrm>
              <a:off x="1729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40035" name="Text Box 196"/>
            <p:cNvSpPr txBox="1">
              <a:spLocks noChangeArrowheads="1"/>
            </p:cNvSpPr>
            <p:nvPr/>
          </p:nvSpPr>
          <p:spPr bwMode="auto">
            <a:xfrm>
              <a:off x="2065" y="226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40036" name="Text Box 197"/>
            <p:cNvSpPr txBox="1">
              <a:spLocks noChangeArrowheads="1"/>
            </p:cNvSpPr>
            <p:nvPr/>
          </p:nvSpPr>
          <p:spPr bwMode="auto">
            <a:xfrm>
              <a:off x="1968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40037" name="Text Box 198"/>
            <p:cNvSpPr txBox="1">
              <a:spLocks noChangeArrowheads="1"/>
            </p:cNvSpPr>
            <p:nvPr/>
          </p:nvSpPr>
          <p:spPr bwMode="auto">
            <a:xfrm>
              <a:off x="2304" y="19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40038" name="Text Box 199"/>
            <p:cNvSpPr txBox="1">
              <a:spLocks noChangeArrowheads="1"/>
            </p:cNvSpPr>
            <p:nvPr/>
          </p:nvSpPr>
          <p:spPr bwMode="auto">
            <a:xfrm>
              <a:off x="2257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40039" name="Text Box 200"/>
            <p:cNvSpPr txBox="1">
              <a:spLocks noChangeArrowheads="1"/>
            </p:cNvSpPr>
            <p:nvPr/>
          </p:nvSpPr>
          <p:spPr bwMode="auto">
            <a:xfrm>
              <a:off x="2593" y="1594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40040" name="Text Box 20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40041" name="Text Box 202"/>
            <p:cNvSpPr txBox="1">
              <a:spLocks noChangeArrowheads="1"/>
            </p:cNvSpPr>
            <p:nvPr/>
          </p:nvSpPr>
          <p:spPr bwMode="auto">
            <a:xfrm>
              <a:off x="2882" y="128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DFA for (a|b)*abb#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76400" y="1981200"/>
            <a:ext cx="5649913" cy="2041525"/>
            <a:chOff x="1056" y="1248"/>
            <a:chExt cx="3559" cy="1286"/>
          </a:xfrm>
        </p:grpSpPr>
        <p:sp>
          <p:nvSpPr>
            <p:cNvPr id="40965" name="Oval 4"/>
            <p:cNvSpPr>
              <a:spLocks noChangeArrowheads="1"/>
            </p:cNvSpPr>
            <p:nvPr/>
          </p:nvSpPr>
          <p:spPr bwMode="auto">
            <a:xfrm>
              <a:off x="1056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</a:t>
              </a:r>
            </a:p>
          </p:txBody>
        </p:sp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2016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1234</a:t>
              </a:r>
            </a:p>
          </p:txBody>
        </p:sp>
        <p:sp>
          <p:nvSpPr>
            <p:cNvPr id="40967" name="Oval 6"/>
            <p:cNvSpPr>
              <a:spLocks noChangeArrowheads="1"/>
            </p:cNvSpPr>
            <p:nvPr/>
          </p:nvSpPr>
          <p:spPr bwMode="auto">
            <a:xfrm>
              <a:off x="3072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1235</a:t>
              </a:r>
            </a:p>
          </p:txBody>
        </p:sp>
        <p:sp>
          <p:nvSpPr>
            <p:cNvPr id="40968" name="Oval 7"/>
            <p:cNvSpPr>
              <a:spLocks noChangeArrowheads="1"/>
            </p:cNvSpPr>
            <p:nvPr/>
          </p:nvSpPr>
          <p:spPr bwMode="auto">
            <a:xfrm>
              <a:off x="4128" y="2016"/>
              <a:ext cx="487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/>
                <a:t>1236</a:t>
              </a:r>
            </a:p>
          </p:txBody>
        </p:sp>
        <p:sp>
          <p:nvSpPr>
            <p:cNvPr id="40969" name="Freeform 13"/>
            <p:cNvSpPr>
              <a:spLocks/>
            </p:cNvSpPr>
            <p:nvPr/>
          </p:nvSpPr>
          <p:spPr bwMode="auto">
            <a:xfrm>
              <a:off x="1117" y="1768"/>
              <a:ext cx="331" cy="248"/>
            </a:xfrm>
            <a:custGeom>
              <a:avLst/>
              <a:gdLst>
                <a:gd name="T0" fmla="*/ 245 w 352"/>
                <a:gd name="T1" fmla="*/ 157 h 312"/>
                <a:gd name="T2" fmla="*/ 286 w 352"/>
                <a:gd name="T3" fmla="*/ 85 h 312"/>
                <a:gd name="T4" fmla="*/ 206 w 352"/>
                <a:gd name="T5" fmla="*/ 12 h 312"/>
                <a:gd name="T6" fmla="*/ 87 w 352"/>
                <a:gd name="T7" fmla="*/ 12 h 312"/>
                <a:gd name="T8" fmla="*/ 8 w 352"/>
                <a:gd name="T9" fmla="*/ 85 h 312"/>
                <a:gd name="T10" fmla="*/ 47 w 352"/>
                <a:gd name="T11" fmla="*/ 157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312"/>
                <a:gd name="T20" fmla="*/ 352 w 352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31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0" name="Freeform 14"/>
            <p:cNvSpPr>
              <a:spLocks/>
            </p:cNvSpPr>
            <p:nvPr/>
          </p:nvSpPr>
          <p:spPr bwMode="auto">
            <a:xfrm rot="-10382665">
              <a:off x="2016" y="2256"/>
              <a:ext cx="331" cy="248"/>
            </a:xfrm>
            <a:custGeom>
              <a:avLst/>
              <a:gdLst>
                <a:gd name="T0" fmla="*/ 245 w 352"/>
                <a:gd name="T1" fmla="*/ 157 h 312"/>
                <a:gd name="T2" fmla="*/ 286 w 352"/>
                <a:gd name="T3" fmla="*/ 85 h 312"/>
                <a:gd name="T4" fmla="*/ 206 w 352"/>
                <a:gd name="T5" fmla="*/ 12 h 312"/>
                <a:gd name="T6" fmla="*/ 87 w 352"/>
                <a:gd name="T7" fmla="*/ 12 h 312"/>
                <a:gd name="T8" fmla="*/ 8 w 352"/>
                <a:gd name="T9" fmla="*/ 85 h 312"/>
                <a:gd name="T10" fmla="*/ 47 w 352"/>
                <a:gd name="T11" fmla="*/ 157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312"/>
                <a:gd name="T20" fmla="*/ 352 w 352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312">
                  <a:moveTo>
                    <a:pt x="296" y="312"/>
                  </a:moveTo>
                  <a:cubicBezTo>
                    <a:pt x="324" y="264"/>
                    <a:pt x="352" y="216"/>
                    <a:pt x="344" y="168"/>
                  </a:cubicBezTo>
                  <a:cubicBezTo>
                    <a:pt x="336" y="120"/>
                    <a:pt x="288" y="48"/>
                    <a:pt x="248" y="24"/>
                  </a:cubicBezTo>
                  <a:cubicBezTo>
                    <a:pt x="208" y="0"/>
                    <a:pt x="144" y="0"/>
                    <a:pt x="104" y="24"/>
                  </a:cubicBezTo>
                  <a:cubicBezTo>
                    <a:pt x="64" y="48"/>
                    <a:pt x="16" y="120"/>
                    <a:pt x="8" y="168"/>
                  </a:cubicBezTo>
                  <a:cubicBezTo>
                    <a:pt x="0" y="216"/>
                    <a:pt x="48" y="288"/>
                    <a:pt x="56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1" name="Line 15"/>
            <p:cNvSpPr>
              <a:spLocks noChangeShapeType="1"/>
            </p:cNvSpPr>
            <p:nvPr/>
          </p:nvSpPr>
          <p:spPr bwMode="auto">
            <a:xfrm>
              <a:off x="1536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2" name="Line 16"/>
            <p:cNvSpPr>
              <a:spLocks noChangeShapeType="1"/>
            </p:cNvSpPr>
            <p:nvPr/>
          </p:nvSpPr>
          <p:spPr bwMode="auto">
            <a:xfrm>
              <a:off x="2496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3552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4" name="Freeform 18"/>
            <p:cNvSpPr>
              <a:spLocks/>
            </p:cNvSpPr>
            <p:nvPr/>
          </p:nvSpPr>
          <p:spPr bwMode="auto">
            <a:xfrm>
              <a:off x="2457" y="1785"/>
              <a:ext cx="652" cy="281"/>
            </a:xfrm>
            <a:custGeom>
              <a:avLst/>
              <a:gdLst>
                <a:gd name="T0" fmla="*/ 470 w 768"/>
                <a:gd name="T1" fmla="*/ 602 h 192"/>
                <a:gd name="T2" fmla="*/ 412 w 768"/>
                <a:gd name="T3" fmla="*/ 149 h 192"/>
                <a:gd name="T4" fmla="*/ 235 w 768"/>
                <a:gd name="T5" fmla="*/ 0 h 192"/>
                <a:gd name="T6" fmla="*/ 59 w 768"/>
                <a:gd name="T7" fmla="*/ 149 h 192"/>
                <a:gd name="T8" fmla="*/ 0 w 768"/>
                <a:gd name="T9" fmla="*/ 60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92"/>
                <a:gd name="T17" fmla="*/ 768 w 76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92">
                  <a:moveTo>
                    <a:pt x="768" y="192"/>
                  </a:moveTo>
                  <a:cubicBezTo>
                    <a:pt x="752" y="136"/>
                    <a:pt x="736" y="80"/>
                    <a:pt x="672" y="48"/>
                  </a:cubicBezTo>
                  <a:cubicBezTo>
                    <a:pt x="608" y="16"/>
                    <a:pt x="480" y="0"/>
                    <a:pt x="384" y="0"/>
                  </a:cubicBezTo>
                  <a:cubicBezTo>
                    <a:pt x="288" y="0"/>
                    <a:pt x="160" y="16"/>
                    <a:pt x="96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5" name="Freeform 19"/>
            <p:cNvSpPr>
              <a:spLocks/>
            </p:cNvSpPr>
            <p:nvPr/>
          </p:nvSpPr>
          <p:spPr bwMode="auto">
            <a:xfrm>
              <a:off x="1488" y="1440"/>
              <a:ext cx="2736" cy="624"/>
            </a:xfrm>
            <a:custGeom>
              <a:avLst/>
              <a:gdLst>
                <a:gd name="T0" fmla="*/ 2736 w 2736"/>
                <a:gd name="T1" fmla="*/ 576 h 624"/>
                <a:gd name="T2" fmla="*/ 2448 w 2736"/>
                <a:gd name="T3" fmla="*/ 192 h 624"/>
                <a:gd name="T4" fmla="*/ 1488 w 2736"/>
                <a:gd name="T5" fmla="*/ 0 h 624"/>
                <a:gd name="T6" fmla="*/ 528 w 2736"/>
                <a:gd name="T7" fmla="*/ 192 h 624"/>
                <a:gd name="T8" fmla="*/ 0 w 2736"/>
                <a:gd name="T9" fmla="*/ 624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6"/>
                <a:gd name="T16" fmla="*/ 0 h 624"/>
                <a:gd name="T17" fmla="*/ 2736 w 2736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6" h="624">
                  <a:moveTo>
                    <a:pt x="2736" y="576"/>
                  </a:moveTo>
                  <a:cubicBezTo>
                    <a:pt x="2696" y="432"/>
                    <a:pt x="2656" y="288"/>
                    <a:pt x="2448" y="192"/>
                  </a:cubicBezTo>
                  <a:cubicBezTo>
                    <a:pt x="2240" y="96"/>
                    <a:pt x="1808" y="0"/>
                    <a:pt x="1488" y="0"/>
                  </a:cubicBezTo>
                  <a:cubicBezTo>
                    <a:pt x="1168" y="0"/>
                    <a:pt x="776" y="88"/>
                    <a:pt x="528" y="192"/>
                  </a:cubicBezTo>
                  <a:cubicBezTo>
                    <a:pt x="280" y="296"/>
                    <a:pt x="140" y="460"/>
                    <a:pt x="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6" name="Freeform 20"/>
            <p:cNvSpPr>
              <a:spLocks/>
            </p:cNvSpPr>
            <p:nvPr/>
          </p:nvSpPr>
          <p:spPr bwMode="auto">
            <a:xfrm>
              <a:off x="2400" y="2208"/>
              <a:ext cx="1824" cy="320"/>
            </a:xfrm>
            <a:custGeom>
              <a:avLst/>
              <a:gdLst>
                <a:gd name="T0" fmla="*/ 1824 w 1824"/>
                <a:gd name="T1" fmla="*/ 0 h 320"/>
                <a:gd name="T2" fmla="*/ 1248 w 1824"/>
                <a:gd name="T3" fmla="*/ 240 h 320"/>
                <a:gd name="T4" fmla="*/ 480 w 1824"/>
                <a:gd name="T5" fmla="*/ 288 h 320"/>
                <a:gd name="T6" fmla="*/ 0 w 1824"/>
                <a:gd name="T7" fmla="*/ 48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20"/>
                <a:gd name="T14" fmla="*/ 1824 w 1824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20">
                  <a:moveTo>
                    <a:pt x="1824" y="0"/>
                  </a:moveTo>
                  <a:cubicBezTo>
                    <a:pt x="1648" y="96"/>
                    <a:pt x="1472" y="192"/>
                    <a:pt x="1248" y="240"/>
                  </a:cubicBezTo>
                  <a:cubicBezTo>
                    <a:pt x="1024" y="288"/>
                    <a:pt x="688" y="320"/>
                    <a:pt x="480" y="288"/>
                  </a:cubicBezTo>
                  <a:cubicBezTo>
                    <a:pt x="272" y="256"/>
                    <a:pt x="136" y="1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1190" y="1526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78" name="Text Box 22"/>
            <p:cNvSpPr txBox="1">
              <a:spLocks noChangeArrowheads="1"/>
            </p:cNvSpPr>
            <p:nvPr/>
          </p:nvSpPr>
          <p:spPr bwMode="auto">
            <a:xfrm>
              <a:off x="2832" y="1248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79" name="Text Box 23"/>
            <p:cNvSpPr txBox="1">
              <a:spLocks noChangeArrowheads="1"/>
            </p:cNvSpPr>
            <p:nvPr/>
          </p:nvSpPr>
          <p:spPr bwMode="auto">
            <a:xfrm>
              <a:off x="3744" y="1872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80" name="Text Box 24"/>
            <p:cNvSpPr txBox="1">
              <a:spLocks noChangeArrowheads="1"/>
            </p:cNvSpPr>
            <p:nvPr/>
          </p:nvSpPr>
          <p:spPr bwMode="auto">
            <a:xfrm>
              <a:off x="2688" y="1920"/>
              <a:ext cx="1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b</a:t>
              </a:r>
            </a:p>
          </p:txBody>
        </p:sp>
        <p:sp>
          <p:nvSpPr>
            <p:cNvPr id="40981" name="Text Box 25"/>
            <p:cNvSpPr txBox="1">
              <a:spLocks noChangeArrowheads="1"/>
            </p:cNvSpPr>
            <p:nvPr/>
          </p:nvSpPr>
          <p:spPr bwMode="auto">
            <a:xfrm>
              <a:off x="1680" y="1920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2" name="Text Box 26"/>
            <p:cNvSpPr txBox="1">
              <a:spLocks noChangeArrowheads="1"/>
            </p:cNvSpPr>
            <p:nvPr/>
          </p:nvSpPr>
          <p:spPr bwMode="auto">
            <a:xfrm>
              <a:off x="2736" y="1584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3" name="Text Box 27"/>
            <p:cNvSpPr txBox="1">
              <a:spLocks noChangeArrowheads="1"/>
            </p:cNvSpPr>
            <p:nvPr/>
          </p:nvSpPr>
          <p:spPr bwMode="auto">
            <a:xfrm>
              <a:off x="3072" y="2322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  <p:sp>
          <p:nvSpPr>
            <p:cNvPr id="40984" name="Text Box 28"/>
            <p:cNvSpPr txBox="1">
              <a:spLocks noChangeArrowheads="1"/>
            </p:cNvSpPr>
            <p:nvPr/>
          </p:nvSpPr>
          <p:spPr bwMode="auto">
            <a:xfrm>
              <a:off x="2073" y="2304"/>
              <a:ext cx="1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Syntax Tree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Augmented RE (r#) can be represented by a syntax tree</a:t>
            </a:r>
          </a:p>
          <a:p>
            <a:pPr lvl="1" eaLnBrk="1" hangingPunct="1"/>
            <a:r>
              <a:rPr lang="en-US" sz="2200" smtClean="0"/>
              <a:t>Leaves contain: Alphabet symbols or </a:t>
            </a:r>
            <a:r>
              <a:rPr lang="en-US" sz="2200" smtClean="0">
                <a:latin typeface="Symbol" pitchFamily="18" charset="2"/>
              </a:rPr>
              <a:t>e</a:t>
            </a:r>
            <a:r>
              <a:rPr lang="en-US" sz="2200" smtClean="0"/>
              <a:t> </a:t>
            </a:r>
          </a:p>
          <a:p>
            <a:pPr lvl="2" eaLnBrk="1" hangingPunct="1"/>
            <a:r>
              <a:rPr lang="en-US" sz="1800" smtClean="0"/>
              <a:t>Each non-</a:t>
            </a:r>
            <a:r>
              <a:rPr lang="en-US" sz="1800" smtClean="0">
                <a:latin typeface="Symbol" pitchFamily="18" charset="2"/>
              </a:rPr>
              <a:t>e</a:t>
            </a:r>
            <a:r>
              <a:rPr lang="en-US" sz="1800" smtClean="0"/>
              <a:t> leaf is associated with a unique number- </a:t>
            </a:r>
            <a:r>
              <a:rPr lang="en-US" sz="1800" i="1" smtClean="0"/>
              <a:t>position</a:t>
            </a:r>
            <a:r>
              <a:rPr lang="en-US" sz="1800" smtClean="0"/>
              <a:t> of the leaf and </a:t>
            </a:r>
            <a:r>
              <a:rPr lang="en-US" sz="1800" i="1" smtClean="0"/>
              <a:t>position</a:t>
            </a:r>
            <a:r>
              <a:rPr lang="en-US" sz="1800" smtClean="0"/>
              <a:t> of the symbol</a:t>
            </a:r>
          </a:p>
          <a:p>
            <a:pPr lvl="1" eaLnBrk="1" hangingPunct="1"/>
            <a:r>
              <a:rPr lang="en-US" sz="2200" smtClean="0"/>
              <a:t>Internal nodes contain: Operators</a:t>
            </a:r>
          </a:p>
          <a:p>
            <a:pPr lvl="2" eaLnBrk="1" hangingPunct="1"/>
            <a:r>
              <a:rPr lang="en-US" sz="1800" i="1" smtClean="0"/>
              <a:t>cat-node</a:t>
            </a:r>
            <a:r>
              <a:rPr lang="en-US" sz="1800" smtClean="0"/>
              <a:t>, </a:t>
            </a:r>
            <a:r>
              <a:rPr lang="en-US" sz="1800" i="1" smtClean="0"/>
              <a:t>or-node</a:t>
            </a:r>
            <a:r>
              <a:rPr lang="en-US" sz="1800" smtClean="0"/>
              <a:t> or </a:t>
            </a:r>
            <a:r>
              <a:rPr lang="en-US" sz="1800" i="1" smtClean="0"/>
              <a:t>star-node</a:t>
            </a:r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mtClean="0"/>
              <a:t>Syntax tree for </a:t>
            </a:r>
            <a:r>
              <a:rPr lang="en-US" smtClean="0">
                <a:solidFill>
                  <a:srgbClr val="CC3300"/>
                </a:solidFill>
              </a:rPr>
              <a:t>r# =</a:t>
            </a:r>
            <a:r>
              <a:rPr lang="en-US" smtClean="0"/>
              <a:t> </a:t>
            </a:r>
            <a:r>
              <a:rPr lang="en-US" smtClean="0">
                <a:solidFill>
                  <a:srgbClr val="CC3300"/>
                </a:solidFill>
              </a:rPr>
              <a:t>(a|b)*abb#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715000" y="2433638"/>
            <a:ext cx="3124200" cy="4424362"/>
            <a:chOff x="3600" y="1533"/>
            <a:chExt cx="1968" cy="2787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4934" y="1533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4656" y="190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1" name="Text Box 6"/>
            <p:cNvSpPr txBox="1">
              <a:spLocks noChangeArrowheads="1"/>
            </p:cNvSpPr>
            <p:nvPr/>
          </p:nvSpPr>
          <p:spPr bwMode="auto">
            <a:xfrm>
              <a:off x="4378" y="2277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4100" y="2649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3831" y="3040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5372" y="189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5045" y="2280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1516" name="Text Box 17"/>
            <p:cNvSpPr txBox="1">
              <a:spLocks noChangeArrowheads="1"/>
            </p:cNvSpPr>
            <p:nvPr/>
          </p:nvSpPr>
          <p:spPr bwMode="auto">
            <a:xfrm>
              <a:off x="4752" y="2664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1517" name="Text Box 18"/>
            <p:cNvSpPr txBox="1">
              <a:spLocks noChangeArrowheads="1"/>
            </p:cNvSpPr>
            <p:nvPr/>
          </p:nvSpPr>
          <p:spPr bwMode="auto">
            <a:xfrm>
              <a:off x="4459" y="3048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4166" y="3916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1519" name="Line 20"/>
            <p:cNvSpPr>
              <a:spLocks noChangeShapeType="1"/>
            </p:cNvSpPr>
            <p:nvPr/>
          </p:nvSpPr>
          <p:spPr bwMode="auto">
            <a:xfrm flipH="1">
              <a:off x="4800" y="1752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0" name="Line 25"/>
            <p:cNvSpPr>
              <a:spLocks noChangeShapeType="1"/>
            </p:cNvSpPr>
            <p:nvPr/>
          </p:nvSpPr>
          <p:spPr bwMode="auto">
            <a:xfrm flipH="1">
              <a:off x="4530" y="2128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1" name="Line 26"/>
            <p:cNvSpPr>
              <a:spLocks noChangeShapeType="1"/>
            </p:cNvSpPr>
            <p:nvPr/>
          </p:nvSpPr>
          <p:spPr bwMode="auto">
            <a:xfrm flipH="1">
              <a:off x="4251" y="2495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2" name="Line 27"/>
            <p:cNvSpPr>
              <a:spLocks noChangeShapeType="1"/>
            </p:cNvSpPr>
            <p:nvPr/>
          </p:nvSpPr>
          <p:spPr bwMode="auto">
            <a:xfrm flipH="1">
              <a:off x="3972" y="2862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3" name="Line 28"/>
            <p:cNvSpPr>
              <a:spLocks noChangeShapeType="1"/>
            </p:cNvSpPr>
            <p:nvPr/>
          </p:nvSpPr>
          <p:spPr bwMode="auto">
            <a:xfrm flipH="1">
              <a:off x="3702" y="3713"/>
              <a:ext cx="168" cy="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4" name="Line 29"/>
            <p:cNvSpPr>
              <a:spLocks noChangeShapeType="1"/>
            </p:cNvSpPr>
            <p:nvPr/>
          </p:nvSpPr>
          <p:spPr bwMode="auto">
            <a:xfrm>
              <a:off x="5148" y="1752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5" name="Line 30"/>
            <p:cNvSpPr>
              <a:spLocks noChangeShapeType="1"/>
            </p:cNvSpPr>
            <p:nvPr/>
          </p:nvSpPr>
          <p:spPr bwMode="auto">
            <a:xfrm>
              <a:off x="4821" y="2106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>
              <a:off x="4545" y="2478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>
              <a:off x="4260" y="2838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8" name="Line 33"/>
            <p:cNvSpPr>
              <a:spLocks noChangeShapeType="1"/>
            </p:cNvSpPr>
            <p:nvPr/>
          </p:nvSpPr>
          <p:spPr bwMode="auto">
            <a:xfrm>
              <a:off x="3972" y="3694"/>
              <a:ext cx="216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3600" y="3916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1530" name="Line 36"/>
            <p:cNvSpPr>
              <a:spLocks noChangeShapeType="1"/>
            </p:cNvSpPr>
            <p:nvPr/>
          </p:nvSpPr>
          <p:spPr bwMode="auto">
            <a:xfrm>
              <a:off x="3927" y="3252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46" y="3543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NFA for 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err="1"/>
              <a:t>abb</a:t>
            </a:r>
            <a:r>
              <a:rPr lang="en-US" dirty="0"/>
              <a:t>#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715000" cy="5638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Lettered states are non-important states</a:t>
            </a:r>
          </a:p>
          <a:p>
            <a:pPr eaLnBrk="1" hangingPunct="1"/>
            <a:r>
              <a:rPr lang="en-US" smtClean="0"/>
              <a:t>Number states are important states</a:t>
            </a:r>
          </a:p>
          <a:p>
            <a:pPr lvl="1" eaLnBrk="1" hangingPunct="1"/>
            <a:r>
              <a:rPr lang="en-US" smtClean="0"/>
              <a:t>Numbers correspond to the number in syntax tree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38150" y="609600"/>
            <a:ext cx="8096250" cy="3262313"/>
            <a:chOff x="36" y="1296"/>
            <a:chExt cx="5100" cy="2055"/>
          </a:xfrm>
        </p:grpSpPr>
        <p:sp>
          <p:nvSpPr>
            <p:cNvPr id="22557" name="Oval 4"/>
            <p:cNvSpPr>
              <a:spLocks noChangeArrowheads="1"/>
            </p:cNvSpPr>
            <p:nvPr/>
          </p:nvSpPr>
          <p:spPr bwMode="auto">
            <a:xfrm>
              <a:off x="43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A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97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B</a:t>
              </a: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21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E</a:t>
              </a: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2754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2561" name="Oval 8"/>
            <p:cNvSpPr>
              <a:spLocks noChangeArrowheads="1"/>
            </p:cNvSpPr>
            <p:nvPr/>
          </p:nvSpPr>
          <p:spPr bwMode="auto">
            <a:xfrm>
              <a:off x="329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22562" name="Oval 9"/>
            <p:cNvSpPr>
              <a:spLocks noChangeArrowheads="1"/>
            </p:cNvSpPr>
            <p:nvPr/>
          </p:nvSpPr>
          <p:spPr bwMode="auto">
            <a:xfrm>
              <a:off x="383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22563" name="Oval 10"/>
            <p:cNvSpPr>
              <a:spLocks noChangeArrowheads="1"/>
            </p:cNvSpPr>
            <p:nvPr/>
          </p:nvSpPr>
          <p:spPr bwMode="auto">
            <a:xfrm>
              <a:off x="4368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22564" name="Oval 11"/>
            <p:cNvSpPr>
              <a:spLocks noChangeArrowheads="1"/>
            </p:cNvSpPr>
            <p:nvPr/>
          </p:nvSpPr>
          <p:spPr bwMode="auto">
            <a:xfrm>
              <a:off x="490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2565" name="Oval 12"/>
            <p:cNvSpPr>
              <a:spLocks noChangeArrowheads="1"/>
            </p:cNvSpPr>
            <p:nvPr/>
          </p:nvSpPr>
          <p:spPr bwMode="auto">
            <a:xfrm>
              <a:off x="1296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22566" name="Oval 13"/>
            <p:cNvSpPr>
              <a:spLocks noChangeArrowheads="1"/>
            </p:cNvSpPr>
            <p:nvPr/>
          </p:nvSpPr>
          <p:spPr bwMode="auto">
            <a:xfrm>
              <a:off x="1834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</a:t>
              </a:r>
            </a:p>
          </p:txBody>
        </p:sp>
        <p:sp>
          <p:nvSpPr>
            <p:cNvPr id="22567" name="Oval 14"/>
            <p:cNvSpPr>
              <a:spLocks noChangeArrowheads="1"/>
            </p:cNvSpPr>
            <p:nvPr/>
          </p:nvSpPr>
          <p:spPr bwMode="auto">
            <a:xfrm>
              <a:off x="1296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22568" name="Oval 15"/>
            <p:cNvSpPr>
              <a:spLocks noChangeArrowheads="1"/>
            </p:cNvSpPr>
            <p:nvPr/>
          </p:nvSpPr>
          <p:spPr bwMode="auto">
            <a:xfrm>
              <a:off x="1834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D</a:t>
              </a:r>
            </a:p>
          </p:txBody>
        </p:sp>
        <p:sp>
          <p:nvSpPr>
            <p:cNvPr id="22569" name="Line 16"/>
            <p:cNvSpPr>
              <a:spLocks noChangeShapeType="1"/>
            </p:cNvSpPr>
            <p:nvPr/>
          </p:nvSpPr>
          <p:spPr bwMode="auto">
            <a:xfrm>
              <a:off x="123" y="233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0" name="Line 17"/>
            <p:cNvSpPr>
              <a:spLocks noChangeShapeType="1"/>
            </p:cNvSpPr>
            <p:nvPr/>
          </p:nvSpPr>
          <p:spPr bwMode="auto">
            <a:xfrm>
              <a:off x="681" y="233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1" name="Line 18"/>
            <p:cNvSpPr>
              <a:spLocks noChangeShapeType="1"/>
            </p:cNvSpPr>
            <p:nvPr/>
          </p:nvSpPr>
          <p:spPr bwMode="auto">
            <a:xfrm>
              <a:off x="2457" y="23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2" name="Line 19"/>
            <p:cNvSpPr>
              <a:spLocks noChangeShapeType="1"/>
            </p:cNvSpPr>
            <p:nvPr/>
          </p:nvSpPr>
          <p:spPr bwMode="auto">
            <a:xfrm>
              <a:off x="2985" y="23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3" name="Line 20"/>
            <p:cNvSpPr>
              <a:spLocks noChangeShapeType="1"/>
            </p:cNvSpPr>
            <p:nvPr/>
          </p:nvSpPr>
          <p:spPr bwMode="auto">
            <a:xfrm>
              <a:off x="3522" y="23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4" name="Line 21"/>
            <p:cNvSpPr>
              <a:spLocks noChangeShapeType="1"/>
            </p:cNvSpPr>
            <p:nvPr/>
          </p:nvSpPr>
          <p:spPr bwMode="auto">
            <a:xfrm>
              <a:off x="4068" y="2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5" name="Line 22"/>
            <p:cNvSpPr>
              <a:spLocks noChangeShapeType="1"/>
            </p:cNvSpPr>
            <p:nvPr/>
          </p:nvSpPr>
          <p:spPr bwMode="auto">
            <a:xfrm>
              <a:off x="4614" y="23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6" name="Text Box 23"/>
            <p:cNvSpPr txBox="1">
              <a:spLocks noChangeArrowheads="1"/>
            </p:cNvSpPr>
            <p:nvPr/>
          </p:nvSpPr>
          <p:spPr bwMode="auto">
            <a:xfrm>
              <a:off x="36" y="2103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2577" name="Text Box 24"/>
            <p:cNvSpPr txBox="1">
              <a:spLocks noChangeArrowheads="1"/>
            </p:cNvSpPr>
            <p:nvPr/>
          </p:nvSpPr>
          <p:spPr bwMode="auto">
            <a:xfrm>
              <a:off x="694" y="2101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78" name="Line 25"/>
            <p:cNvSpPr>
              <a:spLocks noChangeShapeType="1"/>
            </p:cNvSpPr>
            <p:nvPr/>
          </p:nvSpPr>
          <p:spPr bwMode="auto">
            <a:xfrm>
              <a:off x="1545" y="18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9" name="Line 26"/>
            <p:cNvSpPr>
              <a:spLocks noChangeShapeType="1"/>
            </p:cNvSpPr>
            <p:nvPr/>
          </p:nvSpPr>
          <p:spPr bwMode="auto">
            <a:xfrm>
              <a:off x="1542" y="28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0" name="Line 27"/>
            <p:cNvSpPr>
              <a:spLocks noChangeShapeType="1"/>
            </p:cNvSpPr>
            <p:nvPr/>
          </p:nvSpPr>
          <p:spPr bwMode="auto">
            <a:xfrm>
              <a:off x="1152" y="2457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1" name="Line 28"/>
            <p:cNvSpPr>
              <a:spLocks noChangeShapeType="1"/>
            </p:cNvSpPr>
            <p:nvPr/>
          </p:nvSpPr>
          <p:spPr bwMode="auto">
            <a:xfrm>
              <a:off x="2055" y="1977"/>
              <a:ext cx="203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2" name="Line 29"/>
            <p:cNvSpPr>
              <a:spLocks noChangeShapeType="1"/>
            </p:cNvSpPr>
            <p:nvPr/>
          </p:nvSpPr>
          <p:spPr bwMode="auto">
            <a:xfrm flipV="1">
              <a:off x="1131" y="1982"/>
              <a:ext cx="186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3" name="Line 30"/>
            <p:cNvSpPr>
              <a:spLocks noChangeShapeType="1"/>
            </p:cNvSpPr>
            <p:nvPr/>
          </p:nvSpPr>
          <p:spPr bwMode="auto">
            <a:xfrm flipV="1">
              <a:off x="1998" y="2439"/>
              <a:ext cx="262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4" name="Freeform 31"/>
            <p:cNvSpPr>
              <a:spLocks/>
            </p:cNvSpPr>
            <p:nvPr/>
          </p:nvSpPr>
          <p:spPr bwMode="auto">
            <a:xfrm>
              <a:off x="504" y="2448"/>
              <a:ext cx="2328" cy="728"/>
            </a:xfrm>
            <a:custGeom>
              <a:avLst/>
              <a:gdLst>
                <a:gd name="T0" fmla="*/ 24 w 2328"/>
                <a:gd name="T1" fmla="*/ 0 h 728"/>
                <a:gd name="T2" fmla="*/ 312 w 2328"/>
                <a:gd name="T3" fmla="*/ 624 h 728"/>
                <a:gd name="T4" fmla="*/ 1896 w 2328"/>
                <a:gd name="T5" fmla="*/ 624 h 728"/>
                <a:gd name="T6" fmla="*/ 2328 w 2328"/>
                <a:gd name="T7" fmla="*/ 0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8"/>
                <a:gd name="T13" fmla="*/ 0 h 728"/>
                <a:gd name="T14" fmla="*/ 2328 w 2328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8" h="728">
                  <a:moveTo>
                    <a:pt x="24" y="0"/>
                  </a:moveTo>
                  <a:cubicBezTo>
                    <a:pt x="12" y="260"/>
                    <a:pt x="0" y="520"/>
                    <a:pt x="312" y="624"/>
                  </a:cubicBezTo>
                  <a:cubicBezTo>
                    <a:pt x="624" y="728"/>
                    <a:pt x="1560" y="728"/>
                    <a:pt x="1896" y="624"/>
                  </a:cubicBezTo>
                  <a:cubicBezTo>
                    <a:pt x="2232" y="520"/>
                    <a:pt x="2280" y="260"/>
                    <a:pt x="2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5" name="Freeform 32"/>
            <p:cNvSpPr>
              <a:spLocks/>
            </p:cNvSpPr>
            <p:nvPr/>
          </p:nvSpPr>
          <p:spPr bwMode="auto">
            <a:xfrm>
              <a:off x="1056" y="1480"/>
              <a:ext cx="1344" cy="728"/>
            </a:xfrm>
            <a:custGeom>
              <a:avLst/>
              <a:gdLst>
                <a:gd name="T0" fmla="*/ 1344 w 1344"/>
                <a:gd name="T1" fmla="*/ 728 h 728"/>
                <a:gd name="T2" fmla="*/ 1104 w 1344"/>
                <a:gd name="T3" fmla="*/ 104 h 728"/>
                <a:gd name="T4" fmla="*/ 192 w 1344"/>
                <a:gd name="T5" fmla="*/ 104 h 728"/>
                <a:gd name="T6" fmla="*/ 0 w 1344"/>
                <a:gd name="T7" fmla="*/ 728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728"/>
                <a:gd name="T14" fmla="*/ 1344 w 1344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728">
                  <a:moveTo>
                    <a:pt x="1344" y="728"/>
                  </a:moveTo>
                  <a:cubicBezTo>
                    <a:pt x="1320" y="468"/>
                    <a:pt x="1296" y="208"/>
                    <a:pt x="1104" y="104"/>
                  </a:cubicBezTo>
                  <a:cubicBezTo>
                    <a:pt x="912" y="0"/>
                    <a:pt x="376" y="0"/>
                    <a:pt x="192" y="104"/>
                  </a:cubicBezTo>
                  <a:cubicBezTo>
                    <a:pt x="8" y="208"/>
                    <a:pt x="4" y="468"/>
                    <a:pt x="0" y="7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86" name="Text Box 33"/>
            <p:cNvSpPr txBox="1">
              <a:spLocks noChangeArrowheads="1"/>
            </p:cNvSpPr>
            <p:nvPr/>
          </p:nvSpPr>
          <p:spPr bwMode="auto">
            <a:xfrm>
              <a:off x="1680" y="1296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7" name="Text Box 34"/>
            <p:cNvSpPr txBox="1">
              <a:spLocks noChangeArrowheads="1"/>
            </p:cNvSpPr>
            <p:nvPr/>
          </p:nvSpPr>
          <p:spPr bwMode="auto">
            <a:xfrm>
              <a:off x="2112" y="18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8" name="Text Box 35"/>
            <p:cNvSpPr txBox="1">
              <a:spLocks noChangeArrowheads="1"/>
            </p:cNvSpPr>
            <p:nvPr/>
          </p:nvSpPr>
          <p:spPr bwMode="auto">
            <a:xfrm>
              <a:off x="1056" y="24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89" name="Text Box 36"/>
            <p:cNvSpPr txBox="1">
              <a:spLocks noChangeArrowheads="1"/>
            </p:cNvSpPr>
            <p:nvPr/>
          </p:nvSpPr>
          <p:spPr bwMode="auto">
            <a:xfrm>
              <a:off x="2070" y="2544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0" name="Text Box 37"/>
            <p:cNvSpPr txBox="1">
              <a:spLocks noChangeArrowheads="1"/>
            </p:cNvSpPr>
            <p:nvPr/>
          </p:nvSpPr>
          <p:spPr bwMode="auto">
            <a:xfrm>
              <a:off x="1152" y="2037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1" name="Text Box 38"/>
            <p:cNvSpPr txBox="1">
              <a:spLocks noChangeArrowheads="1"/>
            </p:cNvSpPr>
            <p:nvPr/>
          </p:nvSpPr>
          <p:spPr bwMode="auto">
            <a:xfrm>
              <a:off x="1584" y="3120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2" name="Text Box 39"/>
            <p:cNvSpPr txBox="1">
              <a:spLocks noChangeArrowheads="1"/>
            </p:cNvSpPr>
            <p:nvPr/>
          </p:nvSpPr>
          <p:spPr bwMode="auto">
            <a:xfrm>
              <a:off x="1584" y="26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3" name="Text Box 40"/>
            <p:cNvSpPr txBox="1">
              <a:spLocks noChangeArrowheads="1"/>
            </p:cNvSpPr>
            <p:nvPr/>
          </p:nvSpPr>
          <p:spPr bwMode="auto">
            <a:xfrm>
              <a:off x="1584" y="182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2594" name="Text Box 41"/>
            <p:cNvSpPr txBox="1">
              <a:spLocks noChangeArrowheads="1"/>
            </p:cNvSpPr>
            <p:nvPr/>
          </p:nvSpPr>
          <p:spPr bwMode="auto">
            <a:xfrm>
              <a:off x="2976" y="211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2595" name="Text Box 42"/>
            <p:cNvSpPr txBox="1">
              <a:spLocks noChangeArrowheads="1"/>
            </p:cNvSpPr>
            <p:nvPr/>
          </p:nvSpPr>
          <p:spPr bwMode="auto">
            <a:xfrm>
              <a:off x="3540" y="2094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6" name="Text Box 43"/>
            <p:cNvSpPr txBox="1">
              <a:spLocks noChangeArrowheads="1"/>
            </p:cNvSpPr>
            <p:nvPr/>
          </p:nvSpPr>
          <p:spPr bwMode="auto">
            <a:xfrm>
              <a:off x="4104" y="207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2597" name="Text Box 44"/>
            <p:cNvSpPr txBox="1">
              <a:spLocks noChangeArrowheads="1"/>
            </p:cNvSpPr>
            <p:nvPr/>
          </p:nvSpPr>
          <p:spPr bwMode="auto">
            <a:xfrm>
              <a:off x="4644" y="207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2598" name="Text Box 45"/>
            <p:cNvSpPr txBox="1">
              <a:spLocks noChangeArrowheads="1"/>
            </p:cNvSpPr>
            <p:nvPr/>
          </p:nvSpPr>
          <p:spPr bwMode="auto">
            <a:xfrm>
              <a:off x="2461" y="2103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2599" name="Oval 46"/>
            <p:cNvSpPr>
              <a:spLocks noChangeArrowheads="1"/>
            </p:cNvSpPr>
            <p:nvPr/>
          </p:nvSpPr>
          <p:spPr bwMode="auto">
            <a:xfrm>
              <a:off x="4932" y="2229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921375" y="2889250"/>
            <a:ext cx="2917825" cy="3968750"/>
            <a:chOff x="3730" y="1820"/>
            <a:chExt cx="1838" cy="2500"/>
          </a:xfrm>
        </p:grpSpPr>
        <p:sp>
          <p:nvSpPr>
            <p:cNvPr id="22534" name="Text Box 49"/>
            <p:cNvSpPr txBox="1">
              <a:spLocks noChangeArrowheads="1"/>
            </p:cNvSpPr>
            <p:nvPr/>
          </p:nvSpPr>
          <p:spPr bwMode="auto">
            <a:xfrm>
              <a:off x="4966" y="1820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5" name="Text Box 50"/>
            <p:cNvSpPr txBox="1">
              <a:spLocks noChangeArrowheads="1"/>
            </p:cNvSpPr>
            <p:nvPr/>
          </p:nvSpPr>
          <p:spPr bwMode="auto">
            <a:xfrm>
              <a:off x="4709" y="2147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6" name="Text Box 51"/>
            <p:cNvSpPr txBox="1">
              <a:spLocks noChangeArrowheads="1"/>
            </p:cNvSpPr>
            <p:nvPr/>
          </p:nvSpPr>
          <p:spPr bwMode="auto">
            <a:xfrm>
              <a:off x="4451" y="2474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7" name="Text Box 52"/>
            <p:cNvSpPr txBox="1">
              <a:spLocks noChangeArrowheads="1"/>
            </p:cNvSpPr>
            <p:nvPr/>
          </p:nvSpPr>
          <p:spPr bwMode="auto">
            <a:xfrm>
              <a:off x="4193" y="2800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2538" name="Text Box 53"/>
            <p:cNvSpPr txBox="1">
              <a:spLocks noChangeArrowheads="1"/>
            </p:cNvSpPr>
            <p:nvPr/>
          </p:nvSpPr>
          <p:spPr bwMode="auto">
            <a:xfrm>
              <a:off x="3944" y="3145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2539" name="Text Box 55"/>
            <p:cNvSpPr txBox="1">
              <a:spLocks noChangeArrowheads="1"/>
            </p:cNvSpPr>
            <p:nvPr/>
          </p:nvSpPr>
          <p:spPr bwMode="auto">
            <a:xfrm>
              <a:off x="5372" y="2139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2540" name="Text Box 56"/>
            <p:cNvSpPr txBox="1">
              <a:spLocks noChangeArrowheads="1"/>
            </p:cNvSpPr>
            <p:nvPr/>
          </p:nvSpPr>
          <p:spPr bwMode="auto">
            <a:xfrm>
              <a:off x="5069" y="2477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2541" name="Text Box 57"/>
            <p:cNvSpPr txBox="1">
              <a:spLocks noChangeArrowheads="1"/>
            </p:cNvSpPr>
            <p:nvPr/>
          </p:nvSpPr>
          <p:spPr bwMode="auto">
            <a:xfrm>
              <a:off x="4798" y="281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2542" name="Text Box 58"/>
            <p:cNvSpPr txBox="1">
              <a:spLocks noChangeArrowheads="1"/>
            </p:cNvSpPr>
            <p:nvPr/>
          </p:nvSpPr>
          <p:spPr bwMode="auto">
            <a:xfrm>
              <a:off x="4526" y="3152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2543" name="Text Box 59"/>
            <p:cNvSpPr txBox="1">
              <a:spLocks noChangeArrowheads="1"/>
            </p:cNvSpPr>
            <p:nvPr/>
          </p:nvSpPr>
          <p:spPr bwMode="auto">
            <a:xfrm>
              <a:off x="4255" y="391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2544" name="Line 60"/>
            <p:cNvSpPr>
              <a:spLocks noChangeShapeType="1"/>
            </p:cNvSpPr>
            <p:nvPr/>
          </p:nvSpPr>
          <p:spPr bwMode="auto">
            <a:xfrm flipH="1">
              <a:off x="4842" y="2013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5" name="Line 61"/>
            <p:cNvSpPr>
              <a:spLocks noChangeShapeType="1"/>
            </p:cNvSpPr>
            <p:nvPr/>
          </p:nvSpPr>
          <p:spPr bwMode="auto">
            <a:xfrm flipH="1">
              <a:off x="4592" y="2343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6" name="Line 62"/>
            <p:cNvSpPr>
              <a:spLocks noChangeShapeType="1"/>
            </p:cNvSpPr>
            <p:nvPr/>
          </p:nvSpPr>
          <p:spPr bwMode="auto">
            <a:xfrm flipH="1">
              <a:off x="4333" y="2666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7" name="Line 63"/>
            <p:cNvSpPr>
              <a:spLocks noChangeShapeType="1"/>
            </p:cNvSpPr>
            <p:nvPr/>
          </p:nvSpPr>
          <p:spPr bwMode="auto">
            <a:xfrm flipH="1">
              <a:off x="4075" y="2989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8" name="Line 64"/>
            <p:cNvSpPr>
              <a:spLocks noChangeShapeType="1"/>
            </p:cNvSpPr>
            <p:nvPr/>
          </p:nvSpPr>
          <p:spPr bwMode="auto">
            <a:xfrm flipH="1">
              <a:off x="3825" y="3737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9" name="Line 65"/>
            <p:cNvSpPr>
              <a:spLocks noChangeShapeType="1"/>
            </p:cNvSpPr>
            <p:nvPr/>
          </p:nvSpPr>
          <p:spPr bwMode="auto">
            <a:xfrm>
              <a:off x="5165" y="2013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0" name="Line 66"/>
            <p:cNvSpPr>
              <a:spLocks noChangeShapeType="1"/>
            </p:cNvSpPr>
            <p:nvPr/>
          </p:nvSpPr>
          <p:spPr bwMode="auto">
            <a:xfrm>
              <a:off x="4862" y="2324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1" name="Line 67"/>
            <p:cNvSpPr>
              <a:spLocks noChangeShapeType="1"/>
            </p:cNvSpPr>
            <p:nvPr/>
          </p:nvSpPr>
          <p:spPr bwMode="auto">
            <a:xfrm>
              <a:off x="4606" y="2651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2" name="Line 68"/>
            <p:cNvSpPr>
              <a:spLocks noChangeShapeType="1"/>
            </p:cNvSpPr>
            <p:nvPr/>
          </p:nvSpPr>
          <p:spPr bwMode="auto">
            <a:xfrm>
              <a:off x="4342" y="2968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3" name="Line 69"/>
            <p:cNvSpPr>
              <a:spLocks noChangeShapeType="1"/>
            </p:cNvSpPr>
            <p:nvPr/>
          </p:nvSpPr>
          <p:spPr bwMode="auto">
            <a:xfrm>
              <a:off x="4075" y="3720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4" name="Text Box 70"/>
            <p:cNvSpPr txBox="1">
              <a:spLocks noChangeArrowheads="1"/>
            </p:cNvSpPr>
            <p:nvPr/>
          </p:nvSpPr>
          <p:spPr bwMode="auto">
            <a:xfrm>
              <a:off x="3730" y="3915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2555" name="Line 71"/>
            <p:cNvSpPr>
              <a:spLocks noChangeShapeType="1"/>
            </p:cNvSpPr>
            <p:nvPr/>
          </p:nvSpPr>
          <p:spPr bwMode="auto">
            <a:xfrm>
              <a:off x="4033" y="3332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6" name="Text Box 72"/>
            <p:cNvSpPr txBox="1">
              <a:spLocks noChangeArrowheads="1"/>
            </p:cNvSpPr>
            <p:nvPr/>
          </p:nvSpPr>
          <p:spPr bwMode="auto">
            <a:xfrm>
              <a:off x="3958" y="3587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DFA for 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err="1"/>
              <a:t>abb</a:t>
            </a:r>
            <a:r>
              <a:rPr lang="en-US" dirty="0"/>
              <a:t>#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5715000" cy="5638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8150" y="609600"/>
            <a:ext cx="8096250" cy="3262313"/>
            <a:chOff x="36" y="1296"/>
            <a:chExt cx="5100" cy="2055"/>
          </a:xfrm>
        </p:grpSpPr>
        <p:sp>
          <p:nvSpPr>
            <p:cNvPr id="23581" name="Oval 5"/>
            <p:cNvSpPr>
              <a:spLocks noChangeArrowheads="1"/>
            </p:cNvSpPr>
            <p:nvPr/>
          </p:nvSpPr>
          <p:spPr bwMode="auto">
            <a:xfrm>
              <a:off x="43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A</a:t>
              </a:r>
            </a:p>
          </p:txBody>
        </p:sp>
        <p:sp>
          <p:nvSpPr>
            <p:cNvPr id="23582" name="Oval 6"/>
            <p:cNvSpPr>
              <a:spLocks noChangeArrowheads="1"/>
            </p:cNvSpPr>
            <p:nvPr/>
          </p:nvSpPr>
          <p:spPr bwMode="auto">
            <a:xfrm>
              <a:off x="97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B</a:t>
              </a:r>
            </a:p>
          </p:txBody>
        </p:sp>
        <p:sp>
          <p:nvSpPr>
            <p:cNvPr id="23583" name="Oval 7"/>
            <p:cNvSpPr>
              <a:spLocks noChangeArrowheads="1"/>
            </p:cNvSpPr>
            <p:nvPr/>
          </p:nvSpPr>
          <p:spPr bwMode="auto">
            <a:xfrm>
              <a:off x="221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E</a:t>
              </a:r>
            </a:p>
          </p:txBody>
        </p:sp>
        <p:sp>
          <p:nvSpPr>
            <p:cNvPr id="23584" name="Oval 8"/>
            <p:cNvSpPr>
              <a:spLocks noChangeArrowheads="1"/>
            </p:cNvSpPr>
            <p:nvPr/>
          </p:nvSpPr>
          <p:spPr bwMode="auto">
            <a:xfrm>
              <a:off x="2754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3585" name="Oval 9"/>
            <p:cNvSpPr>
              <a:spLocks noChangeArrowheads="1"/>
            </p:cNvSpPr>
            <p:nvPr/>
          </p:nvSpPr>
          <p:spPr bwMode="auto">
            <a:xfrm>
              <a:off x="3292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4</a:t>
              </a:r>
            </a:p>
          </p:txBody>
        </p:sp>
        <p:sp>
          <p:nvSpPr>
            <p:cNvPr id="23586" name="Oval 10"/>
            <p:cNvSpPr>
              <a:spLocks noChangeArrowheads="1"/>
            </p:cNvSpPr>
            <p:nvPr/>
          </p:nvSpPr>
          <p:spPr bwMode="auto">
            <a:xfrm>
              <a:off x="3830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5</a:t>
              </a:r>
            </a:p>
          </p:txBody>
        </p:sp>
        <p:sp>
          <p:nvSpPr>
            <p:cNvPr id="23587" name="Oval 11"/>
            <p:cNvSpPr>
              <a:spLocks noChangeArrowheads="1"/>
            </p:cNvSpPr>
            <p:nvPr/>
          </p:nvSpPr>
          <p:spPr bwMode="auto">
            <a:xfrm>
              <a:off x="4368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6</a:t>
              </a:r>
            </a:p>
          </p:txBody>
        </p:sp>
        <p:sp>
          <p:nvSpPr>
            <p:cNvPr id="23588" name="Oval 12"/>
            <p:cNvSpPr>
              <a:spLocks noChangeArrowheads="1"/>
            </p:cNvSpPr>
            <p:nvPr/>
          </p:nvSpPr>
          <p:spPr bwMode="auto">
            <a:xfrm>
              <a:off x="4906" y="2208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F</a:t>
              </a:r>
            </a:p>
          </p:txBody>
        </p:sp>
        <p:sp>
          <p:nvSpPr>
            <p:cNvPr id="23589" name="Oval 13"/>
            <p:cNvSpPr>
              <a:spLocks noChangeArrowheads="1"/>
            </p:cNvSpPr>
            <p:nvPr/>
          </p:nvSpPr>
          <p:spPr bwMode="auto">
            <a:xfrm>
              <a:off x="1296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</a:t>
              </a:r>
            </a:p>
          </p:txBody>
        </p:sp>
        <p:sp>
          <p:nvSpPr>
            <p:cNvPr id="23590" name="Oval 14"/>
            <p:cNvSpPr>
              <a:spLocks noChangeArrowheads="1"/>
            </p:cNvSpPr>
            <p:nvPr/>
          </p:nvSpPr>
          <p:spPr bwMode="auto">
            <a:xfrm>
              <a:off x="1834" y="177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</a:t>
              </a:r>
            </a:p>
          </p:txBody>
        </p:sp>
        <p:sp>
          <p:nvSpPr>
            <p:cNvPr id="23591" name="Oval 15"/>
            <p:cNvSpPr>
              <a:spLocks noChangeArrowheads="1"/>
            </p:cNvSpPr>
            <p:nvPr/>
          </p:nvSpPr>
          <p:spPr bwMode="auto">
            <a:xfrm>
              <a:off x="1296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2</a:t>
              </a:r>
            </a:p>
          </p:txBody>
        </p:sp>
        <p:sp>
          <p:nvSpPr>
            <p:cNvPr id="23592" name="Oval 16"/>
            <p:cNvSpPr>
              <a:spLocks noChangeArrowheads="1"/>
            </p:cNvSpPr>
            <p:nvPr/>
          </p:nvSpPr>
          <p:spPr bwMode="auto">
            <a:xfrm>
              <a:off x="1834" y="2746"/>
              <a:ext cx="230" cy="2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D</a:t>
              </a:r>
            </a:p>
          </p:txBody>
        </p:sp>
        <p:sp>
          <p:nvSpPr>
            <p:cNvPr id="23593" name="Line 17"/>
            <p:cNvSpPr>
              <a:spLocks noChangeShapeType="1"/>
            </p:cNvSpPr>
            <p:nvPr/>
          </p:nvSpPr>
          <p:spPr bwMode="auto">
            <a:xfrm>
              <a:off x="123" y="233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4" name="Line 18"/>
            <p:cNvSpPr>
              <a:spLocks noChangeShapeType="1"/>
            </p:cNvSpPr>
            <p:nvPr/>
          </p:nvSpPr>
          <p:spPr bwMode="auto">
            <a:xfrm>
              <a:off x="681" y="233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5" name="Line 19"/>
            <p:cNvSpPr>
              <a:spLocks noChangeShapeType="1"/>
            </p:cNvSpPr>
            <p:nvPr/>
          </p:nvSpPr>
          <p:spPr bwMode="auto">
            <a:xfrm>
              <a:off x="2457" y="23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6" name="Line 20"/>
            <p:cNvSpPr>
              <a:spLocks noChangeShapeType="1"/>
            </p:cNvSpPr>
            <p:nvPr/>
          </p:nvSpPr>
          <p:spPr bwMode="auto">
            <a:xfrm>
              <a:off x="2985" y="23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7" name="Line 21"/>
            <p:cNvSpPr>
              <a:spLocks noChangeShapeType="1"/>
            </p:cNvSpPr>
            <p:nvPr/>
          </p:nvSpPr>
          <p:spPr bwMode="auto">
            <a:xfrm>
              <a:off x="3522" y="23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8" name="Line 22"/>
            <p:cNvSpPr>
              <a:spLocks noChangeShapeType="1"/>
            </p:cNvSpPr>
            <p:nvPr/>
          </p:nvSpPr>
          <p:spPr bwMode="auto">
            <a:xfrm>
              <a:off x="4068" y="2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99" name="Line 23"/>
            <p:cNvSpPr>
              <a:spLocks noChangeShapeType="1"/>
            </p:cNvSpPr>
            <p:nvPr/>
          </p:nvSpPr>
          <p:spPr bwMode="auto">
            <a:xfrm>
              <a:off x="4614" y="23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0" name="Text Box 24"/>
            <p:cNvSpPr txBox="1">
              <a:spLocks noChangeArrowheads="1"/>
            </p:cNvSpPr>
            <p:nvPr/>
          </p:nvSpPr>
          <p:spPr bwMode="auto">
            <a:xfrm>
              <a:off x="36" y="2103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3601" name="Text Box 25"/>
            <p:cNvSpPr txBox="1">
              <a:spLocks noChangeArrowheads="1"/>
            </p:cNvSpPr>
            <p:nvPr/>
          </p:nvSpPr>
          <p:spPr bwMode="auto">
            <a:xfrm>
              <a:off x="694" y="2101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02" name="Line 26"/>
            <p:cNvSpPr>
              <a:spLocks noChangeShapeType="1"/>
            </p:cNvSpPr>
            <p:nvPr/>
          </p:nvSpPr>
          <p:spPr bwMode="auto">
            <a:xfrm>
              <a:off x="1545" y="18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3" name="Line 27"/>
            <p:cNvSpPr>
              <a:spLocks noChangeShapeType="1"/>
            </p:cNvSpPr>
            <p:nvPr/>
          </p:nvSpPr>
          <p:spPr bwMode="auto">
            <a:xfrm>
              <a:off x="1542" y="28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4" name="Line 28"/>
            <p:cNvSpPr>
              <a:spLocks noChangeShapeType="1"/>
            </p:cNvSpPr>
            <p:nvPr/>
          </p:nvSpPr>
          <p:spPr bwMode="auto">
            <a:xfrm>
              <a:off x="1152" y="2457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5" name="Line 29"/>
            <p:cNvSpPr>
              <a:spLocks noChangeShapeType="1"/>
            </p:cNvSpPr>
            <p:nvPr/>
          </p:nvSpPr>
          <p:spPr bwMode="auto">
            <a:xfrm>
              <a:off x="2055" y="1977"/>
              <a:ext cx="203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6" name="Line 30"/>
            <p:cNvSpPr>
              <a:spLocks noChangeShapeType="1"/>
            </p:cNvSpPr>
            <p:nvPr/>
          </p:nvSpPr>
          <p:spPr bwMode="auto">
            <a:xfrm flipV="1">
              <a:off x="1131" y="1982"/>
              <a:ext cx="186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7" name="Line 31"/>
            <p:cNvSpPr>
              <a:spLocks noChangeShapeType="1"/>
            </p:cNvSpPr>
            <p:nvPr/>
          </p:nvSpPr>
          <p:spPr bwMode="auto">
            <a:xfrm flipV="1">
              <a:off x="1998" y="2439"/>
              <a:ext cx="262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8" name="Freeform 32"/>
            <p:cNvSpPr>
              <a:spLocks/>
            </p:cNvSpPr>
            <p:nvPr/>
          </p:nvSpPr>
          <p:spPr bwMode="auto">
            <a:xfrm>
              <a:off x="504" y="2448"/>
              <a:ext cx="2328" cy="728"/>
            </a:xfrm>
            <a:custGeom>
              <a:avLst/>
              <a:gdLst>
                <a:gd name="T0" fmla="*/ 24 w 2328"/>
                <a:gd name="T1" fmla="*/ 0 h 728"/>
                <a:gd name="T2" fmla="*/ 312 w 2328"/>
                <a:gd name="T3" fmla="*/ 624 h 728"/>
                <a:gd name="T4" fmla="*/ 1896 w 2328"/>
                <a:gd name="T5" fmla="*/ 624 h 728"/>
                <a:gd name="T6" fmla="*/ 2328 w 2328"/>
                <a:gd name="T7" fmla="*/ 0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8"/>
                <a:gd name="T13" fmla="*/ 0 h 728"/>
                <a:gd name="T14" fmla="*/ 2328 w 2328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8" h="728">
                  <a:moveTo>
                    <a:pt x="24" y="0"/>
                  </a:moveTo>
                  <a:cubicBezTo>
                    <a:pt x="12" y="260"/>
                    <a:pt x="0" y="520"/>
                    <a:pt x="312" y="624"/>
                  </a:cubicBezTo>
                  <a:cubicBezTo>
                    <a:pt x="624" y="728"/>
                    <a:pt x="1560" y="728"/>
                    <a:pt x="1896" y="624"/>
                  </a:cubicBezTo>
                  <a:cubicBezTo>
                    <a:pt x="2232" y="520"/>
                    <a:pt x="2280" y="260"/>
                    <a:pt x="2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09" name="Freeform 33"/>
            <p:cNvSpPr>
              <a:spLocks/>
            </p:cNvSpPr>
            <p:nvPr/>
          </p:nvSpPr>
          <p:spPr bwMode="auto">
            <a:xfrm>
              <a:off x="1056" y="1480"/>
              <a:ext cx="1344" cy="728"/>
            </a:xfrm>
            <a:custGeom>
              <a:avLst/>
              <a:gdLst>
                <a:gd name="T0" fmla="*/ 1344 w 1344"/>
                <a:gd name="T1" fmla="*/ 728 h 728"/>
                <a:gd name="T2" fmla="*/ 1104 w 1344"/>
                <a:gd name="T3" fmla="*/ 104 h 728"/>
                <a:gd name="T4" fmla="*/ 192 w 1344"/>
                <a:gd name="T5" fmla="*/ 104 h 728"/>
                <a:gd name="T6" fmla="*/ 0 w 1344"/>
                <a:gd name="T7" fmla="*/ 728 h 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728"/>
                <a:gd name="T14" fmla="*/ 1344 w 1344"/>
                <a:gd name="T15" fmla="*/ 728 h 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728">
                  <a:moveTo>
                    <a:pt x="1344" y="728"/>
                  </a:moveTo>
                  <a:cubicBezTo>
                    <a:pt x="1320" y="468"/>
                    <a:pt x="1296" y="208"/>
                    <a:pt x="1104" y="104"/>
                  </a:cubicBezTo>
                  <a:cubicBezTo>
                    <a:pt x="912" y="0"/>
                    <a:pt x="376" y="0"/>
                    <a:pt x="192" y="104"/>
                  </a:cubicBezTo>
                  <a:cubicBezTo>
                    <a:pt x="8" y="208"/>
                    <a:pt x="4" y="468"/>
                    <a:pt x="0" y="7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10" name="Text Box 3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1" name="Text Box 35"/>
            <p:cNvSpPr txBox="1">
              <a:spLocks noChangeArrowheads="1"/>
            </p:cNvSpPr>
            <p:nvPr/>
          </p:nvSpPr>
          <p:spPr bwMode="auto">
            <a:xfrm>
              <a:off x="2112" y="18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2" name="Text Box 36"/>
            <p:cNvSpPr txBox="1">
              <a:spLocks noChangeArrowheads="1"/>
            </p:cNvSpPr>
            <p:nvPr/>
          </p:nvSpPr>
          <p:spPr bwMode="auto">
            <a:xfrm>
              <a:off x="1056" y="2499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3" name="Text Box 37"/>
            <p:cNvSpPr txBox="1">
              <a:spLocks noChangeArrowheads="1"/>
            </p:cNvSpPr>
            <p:nvPr/>
          </p:nvSpPr>
          <p:spPr bwMode="auto">
            <a:xfrm>
              <a:off x="2070" y="2544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4" name="Text Box 38"/>
            <p:cNvSpPr txBox="1">
              <a:spLocks noChangeArrowheads="1"/>
            </p:cNvSpPr>
            <p:nvPr/>
          </p:nvSpPr>
          <p:spPr bwMode="auto">
            <a:xfrm>
              <a:off x="1152" y="2037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5" name="Text Box 39"/>
            <p:cNvSpPr txBox="1">
              <a:spLocks noChangeArrowheads="1"/>
            </p:cNvSpPr>
            <p:nvPr/>
          </p:nvSpPr>
          <p:spPr bwMode="auto">
            <a:xfrm>
              <a:off x="1584" y="3120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16" name="Text Box 40"/>
            <p:cNvSpPr txBox="1">
              <a:spLocks noChangeArrowheads="1"/>
            </p:cNvSpPr>
            <p:nvPr/>
          </p:nvSpPr>
          <p:spPr bwMode="auto">
            <a:xfrm>
              <a:off x="1584" y="26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17" name="Text Box 41"/>
            <p:cNvSpPr txBox="1">
              <a:spLocks noChangeArrowheads="1"/>
            </p:cNvSpPr>
            <p:nvPr/>
          </p:nvSpPr>
          <p:spPr bwMode="auto">
            <a:xfrm>
              <a:off x="1584" y="182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618" name="Text Box 42"/>
            <p:cNvSpPr txBox="1">
              <a:spLocks noChangeArrowheads="1"/>
            </p:cNvSpPr>
            <p:nvPr/>
          </p:nvSpPr>
          <p:spPr bwMode="auto">
            <a:xfrm>
              <a:off x="2976" y="2112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619" name="Text Box 43"/>
            <p:cNvSpPr txBox="1">
              <a:spLocks noChangeArrowheads="1"/>
            </p:cNvSpPr>
            <p:nvPr/>
          </p:nvSpPr>
          <p:spPr bwMode="auto">
            <a:xfrm>
              <a:off x="3540" y="2094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20" name="Text Box 44"/>
            <p:cNvSpPr txBox="1">
              <a:spLocks noChangeArrowheads="1"/>
            </p:cNvSpPr>
            <p:nvPr/>
          </p:nvSpPr>
          <p:spPr bwMode="auto">
            <a:xfrm>
              <a:off x="4104" y="207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621" name="Text Box 45"/>
            <p:cNvSpPr txBox="1">
              <a:spLocks noChangeArrowheads="1"/>
            </p:cNvSpPr>
            <p:nvPr/>
          </p:nvSpPr>
          <p:spPr bwMode="auto">
            <a:xfrm>
              <a:off x="4644" y="207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3622" name="Text Box 46"/>
            <p:cNvSpPr txBox="1">
              <a:spLocks noChangeArrowheads="1"/>
            </p:cNvSpPr>
            <p:nvPr/>
          </p:nvSpPr>
          <p:spPr bwMode="auto">
            <a:xfrm>
              <a:off x="2461" y="2103"/>
              <a:ext cx="17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Symbol" pitchFamily="18" charset="2"/>
                </a:rPr>
                <a:t>e</a:t>
              </a:r>
            </a:p>
          </p:txBody>
        </p:sp>
        <p:sp>
          <p:nvSpPr>
            <p:cNvPr id="23623" name="Oval 47"/>
            <p:cNvSpPr>
              <a:spLocks noChangeArrowheads="1"/>
            </p:cNvSpPr>
            <p:nvPr/>
          </p:nvSpPr>
          <p:spPr bwMode="auto">
            <a:xfrm>
              <a:off x="4932" y="2229"/>
              <a:ext cx="184" cy="1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976313" y="4386263"/>
            <a:ext cx="7100887" cy="2319337"/>
            <a:chOff x="423" y="2667"/>
            <a:chExt cx="4473" cy="1461"/>
          </a:xfrm>
        </p:grpSpPr>
        <p:sp>
          <p:nvSpPr>
            <p:cNvPr id="23558" name="Oval 117"/>
            <p:cNvSpPr>
              <a:spLocks noChangeArrowheads="1"/>
            </p:cNvSpPr>
            <p:nvPr/>
          </p:nvSpPr>
          <p:spPr bwMode="auto">
            <a:xfrm>
              <a:off x="1008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</a:t>
              </a:r>
            </a:p>
          </p:txBody>
        </p:sp>
        <p:sp>
          <p:nvSpPr>
            <p:cNvPr id="23559" name="Oval 118"/>
            <p:cNvSpPr>
              <a:spLocks noChangeArrowheads="1"/>
            </p:cNvSpPr>
            <p:nvPr/>
          </p:nvSpPr>
          <p:spPr bwMode="auto">
            <a:xfrm>
              <a:off x="2112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3, 4</a:t>
              </a:r>
            </a:p>
          </p:txBody>
        </p:sp>
        <p:sp>
          <p:nvSpPr>
            <p:cNvPr id="23560" name="Oval 119"/>
            <p:cNvSpPr>
              <a:spLocks noChangeArrowheads="1"/>
            </p:cNvSpPr>
            <p:nvPr/>
          </p:nvSpPr>
          <p:spPr bwMode="auto">
            <a:xfrm>
              <a:off x="3216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3, 5</a:t>
              </a:r>
            </a:p>
          </p:txBody>
        </p:sp>
        <p:sp>
          <p:nvSpPr>
            <p:cNvPr id="23561" name="Oval 120"/>
            <p:cNvSpPr>
              <a:spLocks noChangeArrowheads="1"/>
            </p:cNvSpPr>
            <p:nvPr/>
          </p:nvSpPr>
          <p:spPr bwMode="auto">
            <a:xfrm>
              <a:off x="4320" y="3120"/>
              <a:ext cx="576" cy="57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1, 2,</a:t>
              </a:r>
            </a:p>
            <a:p>
              <a:pPr algn="ctr" eaLnBrk="1" hangingPunct="1"/>
              <a:r>
                <a:rPr lang="en-US" sz="1800" b="1"/>
                <a:t>3, 6</a:t>
              </a:r>
            </a:p>
          </p:txBody>
        </p:sp>
        <p:sp>
          <p:nvSpPr>
            <p:cNvPr id="23562" name="Oval 121"/>
            <p:cNvSpPr>
              <a:spLocks noChangeArrowheads="1"/>
            </p:cNvSpPr>
            <p:nvPr/>
          </p:nvSpPr>
          <p:spPr bwMode="auto">
            <a:xfrm>
              <a:off x="4350" y="3150"/>
              <a:ext cx="518" cy="51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 b="1"/>
            </a:p>
          </p:txBody>
        </p:sp>
        <p:sp>
          <p:nvSpPr>
            <p:cNvPr id="23563" name="Line 122"/>
            <p:cNvSpPr>
              <a:spLocks noChangeShapeType="1"/>
            </p:cNvSpPr>
            <p:nvPr/>
          </p:nvSpPr>
          <p:spPr bwMode="auto">
            <a:xfrm>
              <a:off x="423" y="341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4" name="Line 123"/>
            <p:cNvSpPr>
              <a:spLocks noChangeShapeType="1"/>
            </p:cNvSpPr>
            <p:nvPr/>
          </p:nvSpPr>
          <p:spPr bwMode="auto">
            <a:xfrm>
              <a:off x="1611" y="34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5" name="Line 124"/>
            <p:cNvSpPr>
              <a:spLocks noChangeShapeType="1"/>
            </p:cNvSpPr>
            <p:nvPr/>
          </p:nvSpPr>
          <p:spPr bwMode="auto">
            <a:xfrm>
              <a:off x="2718" y="34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6" name="Line 125"/>
            <p:cNvSpPr>
              <a:spLocks noChangeShapeType="1"/>
            </p:cNvSpPr>
            <p:nvPr/>
          </p:nvSpPr>
          <p:spPr bwMode="auto">
            <a:xfrm>
              <a:off x="3834" y="34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7" name="Text Box 126"/>
            <p:cNvSpPr txBox="1">
              <a:spLocks noChangeArrowheads="1"/>
            </p:cNvSpPr>
            <p:nvPr/>
          </p:nvSpPr>
          <p:spPr bwMode="auto">
            <a:xfrm>
              <a:off x="436" y="3159"/>
              <a:ext cx="4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start</a:t>
              </a:r>
            </a:p>
          </p:txBody>
        </p:sp>
        <p:sp>
          <p:nvSpPr>
            <p:cNvPr id="23568" name="Freeform 128"/>
            <p:cNvSpPr>
              <a:spLocks/>
            </p:cNvSpPr>
            <p:nvPr/>
          </p:nvSpPr>
          <p:spPr bwMode="auto">
            <a:xfrm>
              <a:off x="1115" y="2728"/>
              <a:ext cx="360" cy="392"/>
            </a:xfrm>
            <a:custGeom>
              <a:avLst/>
              <a:gdLst>
                <a:gd name="T0" fmla="*/ 256 w 360"/>
                <a:gd name="T1" fmla="*/ 392 h 392"/>
                <a:gd name="T2" fmla="*/ 352 w 360"/>
                <a:gd name="T3" fmla="*/ 152 h 392"/>
                <a:gd name="T4" fmla="*/ 208 w 360"/>
                <a:gd name="T5" fmla="*/ 8 h 392"/>
                <a:gd name="T6" fmla="*/ 16 w 360"/>
                <a:gd name="T7" fmla="*/ 104 h 392"/>
                <a:gd name="T8" fmla="*/ 112 w 360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92"/>
                <a:gd name="T17" fmla="*/ 360 w 360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92">
                  <a:moveTo>
                    <a:pt x="256" y="392"/>
                  </a:moveTo>
                  <a:cubicBezTo>
                    <a:pt x="308" y="304"/>
                    <a:pt x="360" y="216"/>
                    <a:pt x="352" y="152"/>
                  </a:cubicBezTo>
                  <a:cubicBezTo>
                    <a:pt x="344" y="88"/>
                    <a:pt x="264" y="16"/>
                    <a:pt x="208" y="8"/>
                  </a:cubicBezTo>
                  <a:cubicBezTo>
                    <a:pt x="152" y="0"/>
                    <a:pt x="32" y="40"/>
                    <a:pt x="16" y="104"/>
                  </a:cubicBezTo>
                  <a:cubicBezTo>
                    <a:pt x="0" y="168"/>
                    <a:pt x="56" y="280"/>
                    <a:pt x="112" y="3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69" name="Freeform 129"/>
            <p:cNvSpPr>
              <a:spLocks/>
            </p:cNvSpPr>
            <p:nvPr/>
          </p:nvSpPr>
          <p:spPr bwMode="auto">
            <a:xfrm rot="-9319124">
              <a:off x="1968" y="3622"/>
              <a:ext cx="360" cy="392"/>
            </a:xfrm>
            <a:custGeom>
              <a:avLst/>
              <a:gdLst>
                <a:gd name="T0" fmla="*/ 256 w 360"/>
                <a:gd name="T1" fmla="*/ 392 h 392"/>
                <a:gd name="T2" fmla="*/ 352 w 360"/>
                <a:gd name="T3" fmla="*/ 152 h 392"/>
                <a:gd name="T4" fmla="*/ 208 w 360"/>
                <a:gd name="T5" fmla="*/ 8 h 392"/>
                <a:gd name="T6" fmla="*/ 16 w 360"/>
                <a:gd name="T7" fmla="*/ 104 h 392"/>
                <a:gd name="T8" fmla="*/ 112 w 360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92"/>
                <a:gd name="T17" fmla="*/ 360 w 360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92">
                  <a:moveTo>
                    <a:pt x="256" y="392"/>
                  </a:moveTo>
                  <a:cubicBezTo>
                    <a:pt x="308" y="304"/>
                    <a:pt x="360" y="216"/>
                    <a:pt x="352" y="152"/>
                  </a:cubicBezTo>
                  <a:cubicBezTo>
                    <a:pt x="344" y="88"/>
                    <a:pt x="264" y="16"/>
                    <a:pt x="208" y="8"/>
                  </a:cubicBezTo>
                  <a:cubicBezTo>
                    <a:pt x="152" y="0"/>
                    <a:pt x="32" y="40"/>
                    <a:pt x="16" y="104"/>
                  </a:cubicBezTo>
                  <a:cubicBezTo>
                    <a:pt x="0" y="168"/>
                    <a:pt x="56" y="280"/>
                    <a:pt x="112" y="3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0" name="Freeform 130"/>
            <p:cNvSpPr>
              <a:spLocks/>
            </p:cNvSpPr>
            <p:nvPr/>
          </p:nvSpPr>
          <p:spPr bwMode="auto">
            <a:xfrm>
              <a:off x="1488" y="2679"/>
              <a:ext cx="2928" cy="504"/>
            </a:xfrm>
            <a:custGeom>
              <a:avLst/>
              <a:gdLst>
                <a:gd name="T0" fmla="*/ 2928 w 2928"/>
                <a:gd name="T1" fmla="*/ 504 h 504"/>
                <a:gd name="T2" fmla="*/ 2400 w 2928"/>
                <a:gd name="T3" fmla="*/ 72 h 504"/>
                <a:gd name="T4" fmla="*/ 576 w 2928"/>
                <a:gd name="T5" fmla="*/ 72 h 504"/>
                <a:gd name="T6" fmla="*/ 0 w 2928"/>
                <a:gd name="T7" fmla="*/ 504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504"/>
                <a:gd name="T14" fmla="*/ 2928 w 2928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504">
                  <a:moveTo>
                    <a:pt x="2928" y="504"/>
                  </a:moveTo>
                  <a:cubicBezTo>
                    <a:pt x="2860" y="324"/>
                    <a:pt x="2792" y="144"/>
                    <a:pt x="2400" y="72"/>
                  </a:cubicBezTo>
                  <a:cubicBezTo>
                    <a:pt x="2008" y="0"/>
                    <a:pt x="976" y="0"/>
                    <a:pt x="576" y="72"/>
                  </a:cubicBezTo>
                  <a:cubicBezTo>
                    <a:pt x="176" y="144"/>
                    <a:pt x="88" y="324"/>
                    <a:pt x="0" y="5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1" name="Freeform 131"/>
            <p:cNvSpPr>
              <a:spLocks/>
            </p:cNvSpPr>
            <p:nvPr/>
          </p:nvSpPr>
          <p:spPr bwMode="auto">
            <a:xfrm>
              <a:off x="2640" y="3552"/>
              <a:ext cx="624" cy="152"/>
            </a:xfrm>
            <a:custGeom>
              <a:avLst/>
              <a:gdLst>
                <a:gd name="T0" fmla="*/ 624 w 624"/>
                <a:gd name="T1" fmla="*/ 0 h 152"/>
                <a:gd name="T2" fmla="*/ 336 w 624"/>
                <a:gd name="T3" fmla="*/ 144 h 152"/>
                <a:gd name="T4" fmla="*/ 0 w 624"/>
                <a:gd name="T5" fmla="*/ 48 h 152"/>
                <a:gd name="T6" fmla="*/ 0 60000 65536"/>
                <a:gd name="T7" fmla="*/ 0 60000 65536"/>
                <a:gd name="T8" fmla="*/ 0 60000 65536"/>
                <a:gd name="T9" fmla="*/ 0 w 624"/>
                <a:gd name="T10" fmla="*/ 0 h 152"/>
                <a:gd name="T11" fmla="*/ 624 w 62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152">
                  <a:moveTo>
                    <a:pt x="624" y="0"/>
                  </a:moveTo>
                  <a:cubicBezTo>
                    <a:pt x="532" y="68"/>
                    <a:pt x="440" y="136"/>
                    <a:pt x="336" y="144"/>
                  </a:cubicBezTo>
                  <a:cubicBezTo>
                    <a:pt x="232" y="152"/>
                    <a:pt x="116" y="100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2" name="Freeform 132"/>
            <p:cNvSpPr>
              <a:spLocks/>
            </p:cNvSpPr>
            <p:nvPr/>
          </p:nvSpPr>
          <p:spPr bwMode="auto">
            <a:xfrm>
              <a:off x="2448" y="3648"/>
              <a:ext cx="2016" cy="432"/>
            </a:xfrm>
            <a:custGeom>
              <a:avLst/>
              <a:gdLst>
                <a:gd name="T0" fmla="*/ 2016 w 2016"/>
                <a:gd name="T1" fmla="*/ 0 h 432"/>
                <a:gd name="T2" fmla="*/ 1728 w 2016"/>
                <a:gd name="T3" fmla="*/ 336 h 432"/>
                <a:gd name="T4" fmla="*/ 432 w 2016"/>
                <a:gd name="T5" fmla="*/ 384 h 432"/>
                <a:gd name="T6" fmla="*/ 0 w 2016"/>
                <a:gd name="T7" fmla="*/ 48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432"/>
                <a:gd name="T14" fmla="*/ 2016 w 201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432">
                  <a:moveTo>
                    <a:pt x="2016" y="0"/>
                  </a:moveTo>
                  <a:cubicBezTo>
                    <a:pt x="2004" y="136"/>
                    <a:pt x="1992" y="272"/>
                    <a:pt x="1728" y="336"/>
                  </a:cubicBezTo>
                  <a:cubicBezTo>
                    <a:pt x="1464" y="400"/>
                    <a:pt x="720" y="432"/>
                    <a:pt x="432" y="384"/>
                  </a:cubicBezTo>
                  <a:cubicBezTo>
                    <a:pt x="144" y="336"/>
                    <a:pt x="72" y="192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3" name="Text Box 133"/>
            <p:cNvSpPr txBox="1">
              <a:spLocks noChangeArrowheads="1"/>
            </p:cNvSpPr>
            <p:nvPr/>
          </p:nvSpPr>
          <p:spPr bwMode="auto">
            <a:xfrm>
              <a:off x="1191" y="273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4" name="Text Box 134"/>
            <p:cNvSpPr txBox="1">
              <a:spLocks noChangeArrowheads="1"/>
            </p:cNvSpPr>
            <p:nvPr/>
          </p:nvSpPr>
          <p:spPr bwMode="auto">
            <a:xfrm>
              <a:off x="2976" y="2667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5" name="Text Box 135"/>
            <p:cNvSpPr txBox="1">
              <a:spLocks noChangeArrowheads="1"/>
            </p:cNvSpPr>
            <p:nvPr/>
          </p:nvSpPr>
          <p:spPr bwMode="auto">
            <a:xfrm>
              <a:off x="1728" y="319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76" name="Text Box 136"/>
            <p:cNvSpPr txBox="1">
              <a:spLocks noChangeArrowheads="1"/>
            </p:cNvSpPr>
            <p:nvPr/>
          </p:nvSpPr>
          <p:spPr bwMode="auto">
            <a:xfrm>
              <a:off x="2820" y="318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7" name="Text Box 137"/>
            <p:cNvSpPr txBox="1">
              <a:spLocks noChangeArrowheads="1"/>
            </p:cNvSpPr>
            <p:nvPr/>
          </p:nvSpPr>
          <p:spPr bwMode="auto">
            <a:xfrm>
              <a:off x="3912" y="318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3578" name="Text Box 138"/>
            <p:cNvSpPr txBox="1">
              <a:spLocks noChangeArrowheads="1"/>
            </p:cNvSpPr>
            <p:nvPr/>
          </p:nvSpPr>
          <p:spPr bwMode="auto">
            <a:xfrm>
              <a:off x="3456" y="3840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79" name="Text Box 139"/>
            <p:cNvSpPr txBox="1">
              <a:spLocks noChangeArrowheads="1"/>
            </p:cNvSpPr>
            <p:nvPr/>
          </p:nvSpPr>
          <p:spPr bwMode="auto">
            <a:xfrm>
              <a:off x="2832" y="366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3580" name="Text Box 140"/>
            <p:cNvSpPr txBox="1">
              <a:spLocks noChangeArrowheads="1"/>
            </p:cNvSpPr>
            <p:nvPr/>
          </p:nvSpPr>
          <p:spPr bwMode="auto">
            <a:xfrm>
              <a:off x="1872" y="3897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Nullable: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Nodes that are the root of some sub-expression that generate empty string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true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false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nullable(c1) or nullable (c2)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nullable(c1) and nullable (c2)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0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nullable (n) = true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77000" y="3810000"/>
            <a:ext cx="987425" cy="958850"/>
            <a:chOff x="4992" y="2411"/>
            <a:chExt cx="672" cy="634"/>
          </a:xfrm>
        </p:grpSpPr>
        <p:sp>
          <p:nvSpPr>
            <p:cNvPr id="24593" name="Oval 4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4594" name="Oval 5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95" name="Oval 6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7" name="Line 8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Text Box 9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53200" y="4876800"/>
            <a:ext cx="987425" cy="958850"/>
            <a:chOff x="4992" y="2411"/>
            <a:chExt cx="672" cy="634"/>
          </a:xfrm>
        </p:grpSpPr>
        <p:sp>
          <p:nvSpPr>
            <p:cNvPr id="24587" name="Oval 19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4588" name="Oval 20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89" name="Oval 21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4590" name="Line 22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1" name="Line 23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2" name="Text Box 24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629400" y="5791200"/>
            <a:ext cx="561975" cy="1019175"/>
            <a:chOff x="4176" y="3648"/>
            <a:chExt cx="354" cy="642"/>
          </a:xfrm>
        </p:grpSpPr>
        <p:sp>
          <p:nvSpPr>
            <p:cNvPr id="24583" name="Oval 26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4584" name="Oval 27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4585" name="Line 30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86" name="Text Box 31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Firstpos(n):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Set of positions that can match the first symbol of a string generated by the sub-expression rooted at n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{i}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firstpos(c1)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firstpos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firstpos(n) = If nullable (c1) then firstpos(c1)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firstpos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                         else firstpos(c1)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8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firstpos (n) = firstpos(c1)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3352800"/>
            <a:ext cx="987425" cy="958850"/>
            <a:chOff x="4992" y="2411"/>
            <a:chExt cx="672" cy="634"/>
          </a:xfrm>
        </p:grpSpPr>
        <p:sp>
          <p:nvSpPr>
            <p:cNvPr id="25617" name="Oval 5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5618" name="Oval 6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5619" name="Oval 7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22" name="Text Box 10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39000" y="4419600"/>
            <a:ext cx="987425" cy="958850"/>
            <a:chOff x="4992" y="2411"/>
            <a:chExt cx="672" cy="634"/>
          </a:xfrm>
        </p:grpSpPr>
        <p:sp>
          <p:nvSpPr>
            <p:cNvPr id="25611" name="Oval 12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5612" name="Oval 13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15200" y="5334000"/>
            <a:ext cx="561975" cy="1019175"/>
            <a:chOff x="4176" y="3648"/>
            <a:chExt cx="354" cy="642"/>
          </a:xfrm>
        </p:grpSpPr>
        <p:sp>
          <p:nvSpPr>
            <p:cNvPr id="25607" name="Oval 19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5608" name="Oval 20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5609" name="Line 21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10" name="Text Box 22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Terminology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Lastpos(n):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/>
              <a:t>Set of positions that can match the last symbol of a string generated by the sub-expression rooted at n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by </a:t>
            </a:r>
            <a:r>
              <a:rPr lang="en-US" sz="2000">
                <a:latin typeface="Symbol" pitchFamily="18" charset="2"/>
              </a:rPr>
              <a:t>e</a:t>
            </a:r>
            <a:r>
              <a:rPr lang="en-US" sz="2000"/>
              <a:t> then 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 leaf labeled with position </a:t>
            </a:r>
            <a:r>
              <a:rPr lang="en-US" sz="2000" i="1">
                <a:latin typeface="Times New Roman" pitchFamily="18" charset="0"/>
              </a:rPr>
              <a:t>i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{i}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or-node (|)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lastpos(c1)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lastpos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cat-node (</a:t>
            </a:r>
            <a:r>
              <a:rPr lang="en-US" sz="2000">
                <a:sym typeface="Symbol" pitchFamily="18" charset="2"/>
              </a:rPr>
              <a:t></a:t>
            </a:r>
            <a:r>
              <a:rPr lang="en-US" sz="2000"/>
              <a:t>) with children c1 and c2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lastpos(n) = If nullable (c2) then lastpos(c1) 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lastpos 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                     else lastpos(c2)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800" b="1">
              <a:solidFill>
                <a:srgbClr val="CC3300"/>
              </a:solidFill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/>
              <a:t>If n is an star-node (</a:t>
            </a:r>
            <a:r>
              <a:rPr lang="en-US" sz="2800">
                <a:sym typeface="Symbol" pitchFamily="18" charset="2"/>
              </a:rPr>
              <a:t>*</a:t>
            </a:r>
            <a:r>
              <a:rPr lang="en-US" sz="2000"/>
              <a:t>) with children c1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b="1">
                <a:solidFill>
                  <a:srgbClr val="CC3300"/>
                </a:solidFill>
                <a:latin typeface="Times New Roman" pitchFamily="18" charset="0"/>
              </a:rPr>
              <a:t>lastpos (n) = lastpos(c1)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>
              <a:solidFill>
                <a:srgbClr val="CC33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0400" y="3352800"/>
            <a:ext cx="987425" cy="958850"/>
            <a:chOff x="4992" y="2411"/>
            <a:chExt cx="672" cy="634"/>
          </a:xfrm>
        </p:grpSpPr>
        <p:sp>
          <p:nvSpPr>
            <p:cNvPr id="26641" name="Oval 5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|</a:t>
              </a:r>
            </a:p>
          </p:txBody>
        </p:sp>
        <p:sp>
          <p:nvSpPr>
            <p:cNvPr id="26642" name="Oval 6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6643" name="Oval 7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5" name="Line 9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086600" y="4419600"/>
            <a:ext cx="987425" cy="958850"/>
            <a:chOff x="4992" y="2411"/>
            <a:chExt cx="672" cy="634"/>
          </a:xfrm>
        </p:grpSpPr>
        <p:sp>
          <p:nvSpPr>
            <p:cNvPr id="26635" name="Oval 12"/>
            <p:cNvSpPr>
              <a:spLocks noChangeArrowheads="1"/>
            </p:cNvSpPr>
            <p:nvPr/>
          </p:nvSpPr>
          <p:spPr bwMode="auto">
            <a:xfrm>
              <a:off x="5232" y="2448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ym typeface="Symbol" pitchFamily="18" charset="2"/>
                </a:rPr>
                <a:t></a:t>
              </a:r>
            </a:p>
          </p:txBody>
        </p:sp>
        <p:sp>
          <p:nvSpPr>
            <p:cNvPr id="26636" name="Oval 13"/>
            <p:cNvSpPr>
              <a:spLocks noChangeArrowheads="1"/>
            </p:cNvSpPr>
            <p:nvPr/>
          </p:nvSpPr>
          <p:spPr bwMode="auto">
            <a:xfrm>
              <a:off x="5472" y="2832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c2</a:t>
              </a:r>
            </a:p>
          </p:txBody>
        </p:sp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4992" y="2853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 flipH="1">
              <a:off x="5136" y="264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>
              <a:off x="5415" y="263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40" name="Text Box 17"/>
            <p:cNvSpPr txBox="1">
              <a:spLocks noChangeArrowheads="1"/>
            </p:cNvSpPr>
            <p:nvPr/>
          </p:nvSpPr>
          <p:spPr bwMode="auto">
            <a:xfrm>
              <a:off x="5042" y="2411"/>
              <a:ext cx="22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162800" y="5334000"/>
            <a:ext cx="561975" cy="1019175"/>
            <a:chOff x="4176" y="3648"/>
            <a:chExt cx="354" cy="642"/>
          </a:xfrm>
        </p:grpSpPr>
        <p:sp>
          <p:nvSpPr>
            <p:cNvPr id="26631" name="Oval 19"/>
            <p:cNvSpPr>
              <a:spLocks noChangeArrowheads="1"/>
            </p:cNvSpPr>
            <p:nvPr/>
          </p:nvSpPr>
          <p:spPr bwMode="auto">
            <a:xfrm>
              <a:off x="4352" y="3683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228600" anchor="ctr"/>
            <a:lstStyle/>
            <a:p>
              <a:pPr algn="ctr" eaLnBrk="1" hangingPunct="1"/>
              <a:r>
                <a:rPr lang="en-US" sz="2800" b="1">
                  <a:sym typeface="Symbol" pitchFamily="18" charset="2"/>
                </a:rPr>
                <a:t>*</a:t>
              </a:r>
            </a:p>
          </p:txBody>
        </p:sp>
        <p:sp>
          <p:nvSpPr>
            <p:cNvPr id="26632" name="Oval 20"/>
            <p:cNvSpPr>
              <a:spLocks noChangeArrowheads="1"/>
            </p:cNvSpPr>
            <p:nvPr/>
          </p:nvSpPr>
          <p:spPr bwMode="auto">
            <a:xfrm>
              <a:off x="4343" y="4107"/>
              <a:ext cx="178" cy="18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c1</a:t>
              </a:r>
            </a:p>
          </p:txBody>
        </p:sp>
        <p:sp>
          <p:nvSpPr>
            <p:cNvPr id="26633" name="Line 21"/>
            <p:cNvSpPr>
              <a:spLocks noChangeShapeType="1"/>
            </p:cNvSpPr>
            <p:nvPr/>
          </p:nvSpPr>
          <p:spPr bwMode="auto">
            <a:xfrm>
              <a:off x="4442" y="3897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34" name="Text Box 22"/>
            <p:cNvSpPr txBox="1">
              <a:spLocks noChangeArrowheads="1"/>
            </p:cNvSpPr>
            <p:nvPr/>
          </p:nvSpPr>
          <p:spPr bwMode="auto">
            <a:xfrm>
              <a:off x="4176" y="3648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firstpos</a:t>
            </a:r>
            <a:r>
              <a:rPr lang="en-US"/>
              <a:t> and </a:t>
            </a:r>
            <a:r>
              <a:rPr lang="en-US" i="1"/>
              <a:t>lastpos</a:t>
            </a:r>
            <a:r>
              <a:rPr lang="en-US"/>
              <a:t>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371600" y="1219200"/>
            <a:ext cx="2917825" cy="3968750"/>
            <a:chOff x="864" y="768"/>
            <a:chExt cx="1838" cy="2500"/>
          </a:xfrm>
        </p:grpSpPr>
        <p:sp>
          <p:nvSpPr>
            <p:cNvPr id="27701" name="Text Box 5"/>
            <p:cNvSpPr txBox="1">
              <a:spLocks noChangeArrowheads="1"/>
            </p:cNvSpPr>
            <p:nvPr/>
          </p:nvSpPr>
          <p:spPr bwMode="auto">
            <a:xfrm>
              <a:off x="2100" y="76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2" name="Text Box 6"/>
            <p:cNvSpPr txBox="1">
              <a:spLocks noChangeArrowheads="1"/>
            </p:cNvSpPr>
            <p:nvPr/>
          </p:nvSpPr>
          <p:spPr bwMode="auto">
            <a:xfrm>
              <a:off x="1843" y="109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3" name="Text Box 7"/>
            <p:cNvSpPr txBox="1">
              <a:spLocks noChangeArrowheads="1"/>
            </p:cNvSpPr>
            <p:nvPr/>
          </p:nvSpPr>
          <p:spPr bwMode="auto">
            <a:xfrm>
              <a:off x="1585" y="142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4" name="Text Box 8"/>
            <p:cNvSpPr txBox="1">
              <a:spLocks noChangeArrowheads="1"/>
            </p:cNvSpPr>
            <p:nvPr/>
          </p:nvSpPr>
          <p:spPr bwMode="auto">
            <a:xfrm>
              <a:off x="1327" y="1748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705" name="Text Box 9"/>
            <p:cNvSpPr txBox="1">
              <a:spLocks noChangeArrowheads="1"/>
            </p:cNvSpPr>
            <p:nvPr/>
          </p:nvSpPr>
          <p:spPr bwMode="auto">
            <a:xfrm>
              <a:off x="1078" y="2093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7706" name="Text Box 11"/>
            <p:cNvSpPr txBox="1">
              <a:spLocks noChangeArrowheads="1"/>
            </p:cNvSpPr>
            <p:nvPr/>
          </p:nvSpPr>
          <p:spPr bwMode="auto">
            <a:xfrm>
              <a:off x="2506" y="1087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  <a:p>
              <a:pPr eaLnBrk="1" hangingPunct="1"/>
              <a:r>
                <a:rPr lang="en-US" sz="1800" b="1"/>
                <a:t>6</a:t>
              </a:r>
            </a:p>
          </p:txBody>
        </p:sp>
        <p:sp>
          <p:nvSpPr>
            <p:cNvPr id="27707" name="Text Box 12"/>
            <p:cNvSpPr txBox="1">
              <a:spLocks noChangeArrowheads="1"/>
            </p:cNvSpPr>
            <p:nvPr/>
          </p:nvSpPr>
          <p:spPr bwMode="auto">
            <a:xfrm>
              <a:off x="2203" y="1425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5</a:t>
              </a:r>
            </a:p>
          </p:txBody>
        </p:sp>
        <p:sp>
          <p:nvSpPr>
            <p:cNvPr id="27708" name="Text Box 13"/>
            <p:cNvSpPr txBox="1">
              <a:spLocks noChangeArrowheads="1"/>
            </p:cNvSpPr>
            <p:nvPr/>
          </p:nvSpPr>
          <p:spPr bwMode="auto">
            <a:xfrm>
              <a:off x="1932" y="1763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4</a:t>
              </a:r>
            </a:p>
          </p:txBody>
        </p:sp>
        <p:sp>
          <p:nvSpPr>
            <p:cNvPr id="27709" name="Text Box 14"/>
            <p:cNvSpPr txBox="1">
              <a:spLocks noChangeArrowheads="1"/>
            </p:cNvSpPr>
            <p:nvPr/>
          </p:nvSpPr>
          <p:spPr bwMode="auto">
            <a:xfrm>
              <a:off x="1660" y="2100"/>
              <a:ext cx="19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3</a:t>
              </a:r>
            </a:p>
          </p:txBody>
        </p:sp>
        <p:sp>
          <p:nvSpPr>
            <p:cNvPr id="27710" name="Text Box 15"/>
            <p:cNvSpPr txBox="1">
              <a:spLocks noChangeArrowheads="1"/>
            </p:cNvSpPr>
            <p:nvPr/>
          </p:nvSpPr>
          <p:spPr bwMode="auto">
            <a:xfrm>
              <a:off x="1389" y="2863"/>
              <a:ext cx="20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  <a:p>
              <a:pPr eaLnBrk="1" hangingPunct="1"/>
              <a:r>
                <a:rPr lang="en-US" sz="1800" b="1"/>
                <a:t>2</a:t>
              </a:r>
            </a:p>
          </p:txBody>
        </p:sp>
        <p:sp>
          <p:nvSpPr>
            <p:cNvPr id="27711" name="Line 16"/>
            <p:cNvSpPr>
              <a:spLocks noChangeShapeType="1"/>
            </p:cNvSpPr>
            <p:nvPr/>
          </p:nvSpPr>
          <p:spPr bwMode="auto">
            <a:xfrm flipH="1">
              <a:off x="1976" y="961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2" name="Line 17"/>
            <p:cNvSpPr>
              <a:spLocks noChangeShapeType="1"/>
            </p:cNvSpPr>
            <p:nvPr/>
          </p:nvSpPr>
          <p:spPr bwMode="auto">
            <a:xfrm flipH="1">
              <a:off x="1726" y="129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3" name="Line 18"/>
            <p:cNvSpPr>
              <a:spLocks noChangeShapeType="1"/>
            </p:cNvSpPr>
            <p:nvPr/>
          </p:nvSpPr>
          <p:spPr bwMode="auto">
            <a:xfrm flipH="1">
              <a:off x="1467" y="1614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4" name="Line 19"/>
            <p:cNvSpPr>
              <a:spLocks noChangeShapeType="1"/>
            </p:cNvSpPr>
            <p:nvPr/>
          </p:nvSpPr>
          <p:spPr bwMode="auto">
            <a:xfrm flipH="1">
              <a:off x="1209" y="193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5" name="Line 20"/>
            <p:cNvSpPr>
              <a:spLocks noChangeShapeType="1"/>
            </p:cNvSpPr>
            <p:nvPr/>
          </p:nvSpPr>
          <p:spPr bwMode="auto">
            <a:xfrm flipH="1">
              <a:off x="959" y="2685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6" name="Line 21"/>
            <p:cNvSpPr>
              <a:spLocks noChangeShapeType="1"/>
            </p:cNvSpPr>
            <p:nvPr/>
          </p:nvSpPr>
          <p:spPr bwMode="auto">
            <a:xfrm>
              <a:off x="2299" y="961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7" name="Line 22"/>
            <p:cNvSpPr>
              <a:spLocks noChangeShapeType="1"/>
            </p:cNvSpPr>
            <p:nvPr/>
          </p:nvSpPr>
          <p:spPr bwMode="auto">
            <a:xfrm>
              <a:off x="1996" y="1272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8" name="Line 23"/>
            <p:cNvSpPr>
              <a:spLocks noChangeShapeType="1"/>
            </p:cNvSpPr>
            <p:nvPr/>
          </p:nvSpPr>
          <p:spPr bwMode="auto">
            <a:xfrm>
              <a:off x="1740" y="1599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19" name="Line 24"/>
            <p:cNvSpPr>
              <a:spLocks noChangeShapeType="1"/>
            </p:cNvSpPr>
            <p:nvPr/>
          </p:nvSpPr>
          <p:spPr bwMode="auto">
            <a:xfrm>
              <a:off x="1476" y="1916"/>
              <a:ext cx="200" cy="16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0" name="Line 25"/>
            <p:cNvSpPr>
              <a:spLocks noChangeShapeType="1"/>
            </p:cNvSpPr>
            <p:nvPr/>
          </p:nvSpPr>
          <p:spPr bwMode="auto">
            <a:xfrm>
              <a:off x="1209" y="266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1" name="Text Box 26"/>
            <p:cNvSpPr txBox="1">
              <a:spLocks noChangeArrowheads="1"/>
            </p:cNvSpPr>
            <p:nvPr/>
          </p:nvSpPr>
          <p:spPr bwMode="auto">
            <a:xfrm>
              <a:off x="864" y="2863"/>
              <a:ext cx="196" cy="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  <a:p>
              <a:pPr eaLnBrk="1" hangingPunct="1"/>
              <a:r>
                <a:rPr lang="en-US" sz="1800" b="1"/>
                <a:t>1</a:t>
              </a:r>
            </a:p>
          </p:txBody>
        </p:sp>
        <p:sp>
          <p:nvSpPr>
            <p:cNvPr id="27722" name="Line 27"/>
            <p:cNvSpPr>
              <a:spLocks noChangeShapeType="1"/>
            </p:cNvSpPr>
            <p:nvPr/>
          </p:nvSpPr>
          <p:spPr bwMode="auto">
            <a:xfrm>
              <a:off x="1167" y="2280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723" name="Text Box 28"/>
            <p:cNvSpPr txBox="1">
              <a:spLocks noChangeArrowheads="1"/>
            </p:cNvSpPr>
            <p:nvPr/>
          </p:nvSpPr>
          <p:spPr bwMode="auto">
            <a:xfrm>
              <a:off x="1092" y="2535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800600" y="1447800"/>
            <a:ext cx="4040188" cy="3857625"/>
            <a:chOff x="3024" y="912"/>
            <a:chExt cx="2545" cy="2430"/>
          </a:xfrm>
        </p:grpSpPr>
        <p:sp>
          <p:nvSpPr>
            <p:cNvPr id="27654" name="Text Box 30"/>
            <p:cNvSpPr txBox="1">
              <a:spLocks noChangeArrowheads="1"/>
            </p:cNvSpPr>
            <p:nvPr/>
          </p:nvSpPr>
          <p:spPr bwMode="auto">
            <a:xfrm>
              <a:off x="4452" y="938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5" name="Text Box 31"/>
            <p:cNvSpPr txBox="1">
              <a:spLocks noChangeArrowheads="1"/>
            </p:cNvSpPr>
            <p:nvPr/>
          </p:nvSpPr>
          <p:spPr bwMode="auto">
            <a:xfrm>
              <a:off x="4195" y="1265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6" name="Text Box 32"/>
            <p:cNvSpPr txBox="1">
              <a:spLocks noChangeArrowheads="1"/>
            </p:cNvSpPr>
            <p:nvPr/>
          </p:nvSpPr>
          <p:spPr bwMode="auto">
            <a:xfrm>
              <a:off x="3937" y="1592"/>
              <a:ext cx="18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7" name="Text Box 33"/>
            <p:cNvSpPr txBox="1">
              <a:spLocks noChangeArrowheads="1"/>
            </p:cNvSpPr>
            <p:nvPr/>
          </p:nvSpPr>
          <p:spPr bwMode="auto">
            <a:xfrm>
              <a:off x="3679" y="1918"/>
              <a:ext cx="16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800">
                  <a:sym typeface="Symbol" pitchFamily="18" charset="2"/>
                </a:rPr>
                <a:t></a:t>
              </a:r>
            </a:p>
          </p:txBody>
        </p:sp>
        <p:sp>
          <p:nvSpPr>
            <p:cNvPr id="27658" name="Text Box 34"/>
            <p:cNvSpPr txBox="1">
              <a:spLocks noChangeArrowheads="1"/>
            </p:cNvSpPr>
            <p:nvPr/>
          </p:nvSpPr>
          <p:spPr bwMode="auto">
            <a:xfrm>
              <a:off x="3430" y="2263"/>
              <a:ext cx="19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ym typeface="Symbol" pitchFamily="18" charset="2"/>
                </a:rPr>
                <a:t>*</a:t>
              </a:r>
            </a:p>
          </p:txBody>
        </p:sp>
        <p:sp>
          <p:nvSpPr>
            <p:cNvPr id="27659" name="Text Box 36"/>
            <p:cNvSpPr txBox="1">
              <a:spLocks noChangeArrowheads="1"/>
            </p:cNvSpPr>
            <p:nvPr/>
          </p:nvSpPr>
          <p:spPr bwMode="auto">
            <a:xfrm>
              <a:off x="5166" y="151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#</a:t>
              </a:r>
            </a:p>
          </p:txBody>
        </p:sp>
        <p:sp>
          <p:nvSpPr>
            <p:cNvPr id="27660" name="Text Box 37"/>
            <p:cNvSpPr txBox="1">
              <a:spLocks noChangeArrowheads="1"/>
            </p:cNvSpPr>
            <p:nvPr/>
          </p:nvSpPr>
          <p:spPr bwMode="auto">
            <a:xfrm>
              <a:off x="4863" y="185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1" name="Text Box 38"/>
            <p:cNvSpPr txBox="1">
              <a:spLocks noChangeArrowheads="1"/>
            </p:cNvSpPr>
            <p:nvPr/>
          </p:nvSpPr>
          <p:spPr bwMode="auto">
            <a:xfrm>
              <a:off x="4560" y="2142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2" name="Text Box 39"/>
            <p:cNvSpPr txBox="1">
              <a:spLocks noChangeArrowheads="1"/>
            </p:cNvSpPr>
            <p:nvPr/>
          </p:nvSpPr>
          <p:spPr bwMode="auto">
            <a:xfrm>
              <a:off x="4316" y="247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7663" name="Text Box 40"/>
            <p:cNvSpPr txBox="1">
              <a:spLocks noChangeArrowheads="1"/>
            </p:cNvSpPr>
            <p:nvPr/>
          </p:nvSpPr>
          <p:spPr bwMode="auto">
            <a:xfrm>
              <a:off x="3741" y="303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b</a:t>
              </a:r>
            </a:p>
          </p:txBody>
        </p:sp>
        <p:sp>
          <p:nvSpPr>
            <p:cNvPr id="27664" name="Line 41"/>
            <p:cNvSpPr>
              <a:spLocks noChangeShapeType="1"/>
            </p:cNvSpPr>
            <p:nvPr/>
          </p:nvSpPr>
          <p:spPr bwMode="auto">
            <a:xfrm flipH="1">
              <a:off x="4328" y="1131"/>
              <a:ext cx="156" cy="17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5" name="Line 42"/>
            <p:cNvSpPr>
              <a:spLocks noChangeShapeType="1"/>
            </p:cNvSpPr>
            <p:nvPr/>
          </p:nvSpPr>
          <p:spPr bwMode="auto">
            <a:xfrm flipH="1">
              <a:off x="4078" y="1461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6" name="Line 43"/>
            <p:cNvSpPr>
              <a:spLocks noChangeShapeType="1"/>
            </p:cNvSpPr>
            <p:nvPr/>
          </p:nvSpPr>
          <p:spPr bwMode="auto">
            <a:xfrm flipH="1">
              <a:off x="3819" y="1784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7" name="Line 44"/>
            <p:cNvSpPr>
              <a:spLocks noChangeShapeType="1"/>
            </p:cNvSpPr>
            <p:nvPr/>
          </p:nvSpPr>
          <p:spPr bwMode="auto">
            <a:xfrm flipH="1">
              <a:off x="3561" y="2107"/>
              <a:ext cx="156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8" name="Line 45"/>
            <p:cNvSpPr>
              <a:spLocks noChangeShapeType="1"/>
            </p:cNvSpPr>
            <p:nvPr/>
          </p:nvSpPr>
          <p:spPr bwMode="auto">
            <a:xfrm flipH="1">
              <a:off x="3311" y="2855"/>
              <a:ext cx="155" cy="1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69" name="Line 46"/>
            <p:cNvSpPr>
              <a:spLocks noChangeShapeType="1"/>
            </p:cNvSpPr>
            <p:nvPr/>
          </p:nvSpPr>
          <p:spPr bwMode="auto">
            <a:xfrm>
              <a:off x="4651" y="1131"/>
              <a:ext cx="437" cy="36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0" name="Line 47"/>
            <p:cNvSpPr>
              <a:spLocks noChangeShapeType="1"/>
            </p:cNvSpPr>
            <p:nvPr/>
          </p:nvSpPr>
          <p:spPr bwMode="auto">
            <a:xfrm>
              <a:off x="4348" y="1442"/>
              <a:ext cx="500" cy="42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1" name="Line 48"/>
            <p:cNvSpPr>
              <a:spLocks noChangeShapeType="1"/>
            </p:cNvSpPr>
            <p:nvPr/>
          </p:nvSpPr>
          <p:spPr bwMode="auto">
            <a:xfrm>
              <a:off x="4092" y="1769"/>
              <a:ext cx="468" cy="39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2" name="Line 49"/>
            <p:cNvSpPr>
              <a:spLocks noChangeShapeType="1"/>
            </p:cNvSpPr>
            <p:nvPr/>
          </p:nvSpPr>
          <p:spPr bwMode="auto">
            <a:xfrm>
              <a:off x="3828" y="2086"/>
              <a:ext cx="492" cy="4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3" name="Line 50"/>
            <p:cNvSpPr>
              <a:spLocks noChangeShapeType="1"/>
            </p:cNvSpPr>
            <p:nvPr/>
          </p:nvSpPr>
          <p:spPr bwMode="auto">
            <a:xfrm>
              <a:off x="3561" y="2838"/>
              <a:ext cx="200" cy="16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4" name="Text Box 51"/>
            <p:cNvSpPr txBox="1">
              <a:spLocks noChangeArrowheads="1"/>
            </p:cNvSpPr>
            <p:nvPr/>
          </p:nvSpPr>
          <p:spPr bwMode="auto">
            <a:xfrm>
              <a:off x="3216" y="3033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a</a:t>
              </a:r>
            </a:p>
          </p:txBody>
        </p:sp>
        <p:sp>
          <p:nvSpPr>
            <p:cNvPr id="27675" name="Line 52"/>
            <p:cNvSpPr>
              <a:spLocks noChangeShapeType="1"/>
            </p:cNvSpPr>
            <p:nvPr/>
          </p:nvSpPr>
          <p:spPr bwMode="auto">
            <a:xfrm>
              <a:off x="3519" y="2450"/>
              <a:ext cx="0" cy="21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676" name="Text Box 53"/>
            <p:cNvSpPr txBox="1">
              <a:spLocks noChangeArrowheads="1"/>
            </p:cNvSpPr>
            <p:nvPr/>
          </p:nvSpPr>
          <p:spPr bwMode="auto">
            <a:xfrm>
              <a:off x="3444" y="2705"/>
              <a:ext cx="156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/>
                <a:t>|</a:t>
              </a:r>
            </a:p>
          </p:txBody>
        </p:sp>
        <p:sp>
          <p:nvSpPr>
            <p:cNvPr id="27677" name="Text Box 55"/>
            <p:cNvSpPr txBox="1">
              <a:spLocks noChangeArrowheads="1"/>
            </p:cNvSpPr>
            <p:nvPr/>
          </p:nvSpPr>
          <p:spPr bwMode="auto">
            <a:xfrm>
              <a:off x="3024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{1}</a:t>
              </a:r>
            </a:p>
          </p:txBody>
        </p:sp>
        <p:sp>
          <p:nvSpPr>
            <p:cNvPr id="27678" name="Text Box 59"/>
            <p:cNvSpPr txBox="1">
              <a:spLocks noChangeArrowheads="1"/>
            </p:cNvSpPr>
            <p:nvPr/>
          </p:nvSpPr>
          <p:spPr bwMode="auto">
            <a:xfrm>
              <a:off x="3580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{2}</a:t>
              </a:r>
            </a:p>
          </p:txBody>
        </p:sp>
        <p:sp>
          <p:nvSpPr>
            <p:cNvPr id="27679" name="Text Box 60"/>
            <p:cNvSpPr txBox="1">
              <a:spLocks noChangeArrowheads="1"/>
            </p:cNvSpPr>
            <p:nvPr/>
          </p:nvSpPr>
          <p:spPr bwMode="auto">
            <a:xfrm>
              <a:off x="3840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{2}</a:t>
              </a:r>
            </a:p>
          </p:txBody>
        </p:sp>
        <p:sp>
          <p:nvSpPr>
            <p:cNvPr id="27680" name="Text Box 61"/>
            <p:cNvSpPr txBox="1">
              <a:spLocks noChangeArrowheads="1"/>
            </p:cNvSpPr>
            <p:nvPr/>
          </p:nvSpPr>
          <p:spPr bwMode="auto">
            <a:xfrm>
              <a:off x="3303" y="31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{1}</a:t>
              </a:r>
            </a:p>
          </p:txBody>
        </p:sp>
        <p:sp>
          <p:nvSpPr>
            <p:cNvPr id="27681" name="Text Box 62"/>
            <p:cNvSpPr txBox="1">
              <a:spLocks noChangeArrowheads="1"/>
            </p:cNvSpPr>
            <p:nvPr/>
          </p:nvSpPr>
          <p:spPr bwMode="auto">
            <a:xfrm>
              <a:off x="3024" y="271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7682" name="Text Box 63"/>
            <p:cNvSpPr txBox="1">
              <a:spLocks noChangeArrowheads="1"/>
            </p:cNvSpPr>
            <p:nvPr/>
          </p:nvSpPr>
          <p:spPr bwMode="auto">
            <a:xfrm>
              <a:off x="3600" y="269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7683" name="Text Box 64"/>
            <p:cNvSpPr txBox="1">
              <a:spLocks noChangeArrowheads="1"/>
            </p:cNvSpPr>
            <p:nvPr/>
          </p:nvSpPr>
          <p:spPr bwMode="auto">
            <a:xfrm>
              <a:off x="3096" y="2258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2}</a:t>
              </a:r>
            </a:p>
          </p:txBody>
        </p:sp>
        <p:sp>
          <p:nvSpPr>
            <p:cNvPr id="27684" name="Text Box 65"/>
            <p:cNvSpPr txBox="1">
              <a:spLocks noChangeArrowheads="1"/>
            </p:cNvSpPr>
            <p:nvPr/>
          </p:nvSpPr>
          <p:spPr bwMode="auto">
            <a:xfrm>
              <a:off x="3545" y="2266"/>
              <a:ext cx="43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{1, 2}</a:t>
              </a:r>
            </a:p>
          </p:txBody>
        </p:sp>
        <p:sp>
          <p:nvSpPr>
            <p:cNvPr id="27685" name="Text Box 66"/>
            <p:cNvSpPr txBox="1">
              <a:spLocks noChangeArrowheads="1"/>
            </p:cNvSpPr>
            <p:nvPr/>
          </p:nvSpPr>
          <p:spPr bwMode="auto">
            <a:xfrm>
              <a:off x="3168" y="190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86" name="Text Box 67"/>
            <p:cNvSpPr txBox="1">
              <a:spLocks noChangeArrowheads="1"/>
            </p:cNvSpPr>
            <p:nvPr/>
          </p:nvSpPr>
          <p:spPr bwMode="auto">
            <a:xfrm>
              <a:off x="3841" y="191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7687" name="Text Box 68"/>
            <p:cNvSpPr txBox="1">
              <a:spLocks noChangeArrowheads="1"/>
            </p:cNvSpPr>
            <p:nvPr/>
          </p:nvSpPr>
          <p:spPr bwMode="auto">
            <a:xfrm>
              <a:off x="3378" y="1575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88" name="Text Box 69"/>
            <p:cNvSpPr txBox="1">
              <a:spLocks noChangeArrowheads="1"/>
            </p:cNvSpPr>
            <p:nvPr/>
          </p:nvSpPr>
          <p:spPr bwMode="auto">
            <a:xfrm>
              <a:off x="4051" y="1583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7689" name="Text Box 70"/>
            <p:cNvSpPr txBox="1">
              <a:spLocks noChangeArrowheads="1"/>
            </p:cNvSpPr>
            <p:nvPr/>
          </p:nvSpPr>
          <p:spPr bwMode="auto">
            <a:xfrm>
              <a:off x="3648" y="1248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90" name="Text Box 71"/>
            <p:cNvSpPr txBox="1">
              <a:spLocks noChangeArrowheads="1"/>
            </p:cNvSpPr>
            <p:nvPr/>
          </p:nvSpPr>
          <p:spPr bwMode="auto">
            <a:xfrm>
              <a:off x="4321" y="1256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7691" name="Text Box 72"/>
            <p:cNvSpPr txBox="1">
              <a:spLocks noChangeArrowheads="1"/>
            </p:cNvSpPr>
            <p:nvPr/>
          </p:nvSpPr>
          <p:spPr bwMode="auto">
            <a:xfrm>
              <a:off x="3954" y="912"/>
              <a:ext cx="57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{1, 2, 3}</a:t>
              </a:r>
            </a:p>
          </p:txBody>
        </p:sp>
        <p:sp>
          <p:nvSpPr>
            <p:cNvPr id="27692" name="Text Box 73"/>
            <p:cNvSpPr txBox="1">
              <a:spLocks noChangeArrowheads="1"/>
            </p:cNvSpPr>
            <p:nvPr/>
          </p:nvSpPr>
          <p:spPr bwMode="auto">
            <a:xfrm>
              <a:off x="4627" y="92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  <p:sp>
          <p:nvSpPr>
            <p:cNvPr id="27693" name="Text Box 74"/>
            <p:cNvSpPr txBox="1">
              <a:spLocks noChangeArrowheads="1"/>
            </p:cNvSpPr>
            <p:nvPr/>
          </p:nvSpPr>
          <p:spPr bwMode="auto">
            <a:xfrm>
              <a:off x="4129" y="26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{3}</a:t>
              </a:r>
            </a:p>
          </p:txBody>
        </p:sp>
        <p:sp>
          <p:nvSpPr>
            <p:cNvPr id="27694" name="Text Box 75"/>
            <p:cNvSpPr txBox="1">
              <a:spLocks noChangeArrowheads="1"/>
            </p:cNvSpPr>
            <p:nvPr/>
          </p:nvSpPr>
          <p:spPr bwMode="auto">
            <a:xfrm>
              <a:off x="4465" y="260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{3}</a:t>
              </a:r>
            </a:p>
          </p:txBody>
        </p:sp>
        <p:sp>
          <p:nvSpPr>
            <p:cNvPr id="27695" name="Text Box 76"/>
            <p:cNvSpPr txBox="1">
              <a:spLocks noChangeArrowheads="1"/>
            </p:cNvSpPr>
            <p:nvPr/>
          </p:nvSpPr>
          <p:spPr bwMode="auto">
            <a:xfrm>
              <a:off x="4368" y="2238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{4}</a:t>
              </a:r>
            </a:p>
          </p:txBody>
        </p:sp>
        <p:sp>
          <p:nvSpPr>
            <p:cNvPr id="27696" name="Text Box 77"/>
            <p:cNvSpPr txBox="1">
              <a:spLocks noChangeArrowheads="1"/>
            </p:cNvSpPr>
            <p:nvPr/>
          </p:nvSpPr>
          <p:spPr bwMode="auto">
            <a:xfrm>
              <a:off x="4704" y="2238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{4}</a:t>
              </a:r>
            </a:p>
          </p:txBody>
        </p:sp>
        <p:sp>
          <p:nvSpPr>
            <p:cNvPr id="27697" name="Text Box 78"/>
            <p:cNvSpPr txBox="1">
              <a:spLocks noChangeArrowheads="1"/>
            </p:cNvSpPr>
            <p:nvPr/>
          </p:nvSpPr>
          <p:spPr bwMode="auto">
            <a:xfrm>
              <a:off x="4657" y="19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{5}</a:t>
              </a:r>
            </a:p>
          </p:txBody>
        </p:sp>
        <p:sp>
          <p:nvSpPr>
            <p:cNvPr id="27698" name="Text Box 79"/>
            <p:cNvSpPr txBox="1">
              <a:spLocks noChangeArrowheads="1"/>
            </p:cNvSpPr>
            <p:nvPr/>
          </p:nvSpPr>
          <p:spPr bwMode="auto">
            <a:xfrm>
              <a:off x="4993" y="1930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{5}</a:t>
              </a:r>
            </a:p>
          </p:txBody>
        </p:sp>
        <p:sp>
          <p:nvSpPr>
            <p:cNvPr id="27699" name="Text Box 80"/>
            <p:cNvSpPr txBox="1">
              <a:spLocks noChangeArrowheads="1"/>
            </p:cNvSpPr>
            <p:nvPr/>
          </p:nvSpPr>
          <p:spPr bwMode="auto">
            <a:xfrm>
              <a:off x="4946" y="162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009900"/>
                  </a:solidFill>
                </a:rPr>
                <a:t>{6}</a:t>
              </a:r>
            </a:p>
          </p:txBody>
        </p:sp>
        <p:sp>
          <p:nvSpPr>
            <p:cNvPr id="27700" name="Text Box 81"/>
            <p:cNvSpPr txBox="1">
              <a:spLocks noChangeArrowheads="1"/>
            </p:cNvSpPr>
            <p:nvPr/>
          </p:nvSpPr>
          <p:spPr bwMode="auto">
            <a:xfrm>
              <a:off x="5282" y="1622"/>
              <a:ext cx="28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solidFill>
                    <a:srgbClr val="CC3300"/>
                  </a:solidFill>
                </a:rPr>
                <a:t>{6}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8349</TotalTime>
  <Words>2690</Words>
  <Application>Microsoft Office PowerPoint</Application>
  <PresentationFormat>On-screen Show (4:3)</PresentationFormat>
  <Paragraphs>997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Lexical Analysis</vt:lpstr>
      <vt:lpstr>Regular Expression to DFA</vt:lpstr>
      <vt:lpstr>Syntax Tree </vt:lpstr>
      <vt:lpstr>NFA for (a|b)*abb#</vt:lpstr>
      <vt:lpstr>DFA for (a|b)*abb#</vt:lpstr>
      <vt:lpstr>Terminology</vt:lpstr>
      <vt:lpstr>Terminology</vt:lpstr>
      <vt:lpstr>Terminology</vt:lpstr>
      <vt:lpstr>firstpos and lastpos example</vt:lpstr>
      <vt:lpstr>Terminology</vt:lpstr>
      <vt:lpstr>followpos example</vt:lpstr>
      <vt:lpstr>followpos example</vt:lpstr>
      <vt:lpstr>followpos example</vt:lpstr>
      <vt:lpstr>followpos example</vt:lpstr>
      <vt:lpstr>followpos graph</vt:lpstr>
      <vt:lpstr>Construction of DFA from RE</vt:lpstr>
      <vt:lpstr>Construction of DFA from RE</vt:lpstr>
      <vt:lpstr>DFA for (a|b)*abb#</vt:lpstr>
      <vt:lpstr>DFA for (a|b)*abb#</vt:lpstr>
      <vt:lpstr>DFA for (a|b)*abb#</vt:lpstr>
      <vt:lpstr>DFA for (a|b)*abb#</vt:lpstr>
      <vt:lpstr>DFA for (a|b)*abb#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140</cp:revision>
  <dcterms:created xsi:type="dcterms:W3CDTF">2006-08-16T00:00:00Z</dcterms:created>
  <dcterms:modified xsi:type="dcterms:W3CDTF">2018-01-26T17:59:24Z</dcterms:modified>
</cp:coreProperties>
</file>