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1" r:id="rId3"/>
    <p:sldId id="262" r:id="rId4"/>
    <p:sldId id="263" r:id="rId5"/>
    <p:sldId id="264" r:id="rId6"/>
    <p:sldId id="259" r:id="rId7"/>
    <p:sldId id="260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9820" autoAdjust="0"/>
  </p:normalViewPr>
  <p:slideViewPr>
    <p:cSldViewPr>
      <p:cViewPr varScale="1">
        <p:scale>
          <a:sx n="73" d="100"/>
          <a:sy n="73" d="100"/>
        </p:scale>
        <p:origin x="-4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46DB8-5053-4694-86E9-144300B23D64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3DC10-7DCA-4605-9BD0-093D17B64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6652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7DD5ED-F6B3-4A52-AB1D-0FFA723A0EFD}" type="slidenum">
              <a:rPr lang="en-US"/>
              <a:pPr/>
              <a:t>3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52243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72D16-B17D-480C-BFAC-E041FDAF58E9}" type="slidenum">
              <a:rPr lang="en-US"/>
              <a:pPr/>
              <a:t>4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72183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F9D23-E4E0-4485-A487-3F560BA75E23}" type="slidenum">
              <a:rPr lang="en-US"/>
              <a:pPr/>
              <a:t>5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229010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FA03E75-81B7-4A11-B6D5-9E557E690B13}" type="datetime1">
              <a:rPr lang="en-US" smtClean="0"/>
              <a:pPr/>
              <a:t>3/11/2018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FEED-DC9F-4222-9DD5-546E72050A84}" type="datetime1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0FEA-2B35-4F38-B4B7-A76EF4A9BB01}" type="datetime1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EED71D6-3217-44B1-9E23-D8F51A5C2D23}" type="datetime1">
              <a:rPr lang="en-US" smtClean="0"/>
              <a:pPr/>
              <a:t>3/11/2018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2B36883-5D26-4C1A-A955-EAE1E34C729D}" type="datetime1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720A-F505-49FC-B3F7-8B3B89D27CF0}" type="datetime1">
              <a:rPr lang="en-US" smtClean="0"/>
              <a:pPr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08A3-9B87-4AE3-AB59-77C7471D992A}" type="datetime1">
              <a:rPr lang="en-US" smtClean="0"/>
              <a:pPr/>
              <a:t>3/11/2018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F21D6F1-B57F-4538-886D-9F5EAF9B3D0A}" type="datetime1">
              <a:rPr lang="en-US" smtClean="0"/>
              <a:pPr/>
              <a:t>3/11/2018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D397-6F34-4610-9FD0-B5A9967DDB78}" type="datetime1">
              <a:rPr lang="en-US" smtClean="0"/>
              <a:pPr/>
              <a:t>3/11/2018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F92E821-418F-4657-89D7-DD58720659CA}" type="datetime1">
              <a:rPr lang="en-US" smtClean="0"/>
              <a:pPr/>
              <a:t>3/11/2018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1BA14BE-6016-4596-AC6E-BDC3C804A16D}" type="datetime1">
              <a:rPr lang="en-US" smtClean="0"/>
              <a:pPr/>
              <a:t>3/11/2018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AB3AFEF-BF3C-4AF0-B687-B4B90E0429E7}" type="datetime1">
              <a:rPr lang="en-US" smtClean="0"/>
              <a:pPr/>
              <a:t>3/11/2018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900" dirty="0" smtClean="0">
                <a:solidFill>
                  <a:schemeClr val="accent1">
                    <a:lumMod val="50000"/>
                  </a:schemeClr>
                </a:solidFill>
                <a:ea typeface="Batang" pitchFamily="18" charset="-127"/>
              </a:rPr>
              <a:t>Syntax Analysis</a:t>
            </a:r>
            <a:br>
              <a:rPr lang="en-US" sz="4900" dirty="0" smtClean="0">
                <a:solidFill>
                  <a:schemeClr val="accent1">
                    <a:lumMod val="50000"/>
                  </a:schemeClr>
                </a:solidFill>
                <a:ea typeface="Batang" pitchFamily="18" charset="-127"/>
              </a:rPr>
            </a:br>
            <a:r>
              <a:rPr lang="en-US" sz="4900" dirty="0" smtClean="0">
                <a:solidFill>
                  <a:schemeClr val="accent1">
                    <a:lumMod val="50000"/>
                  </a:schemeClr>
                </a:solidFill>
                <a:ea typeface="Batang" pitchFamily="18" charset="-127"/>
              </a:rPr>
              <a:t>Or</a:t>
            </a:r>
            <a:br>
              <a:rPr lang="en-US" sz="4900" dirty="0" smtClean="0">
                <a:solidFill>
                  <a:schemeClr val="accent1">
                    <a:lumMod val="50000"/>
                  </a:schemeClr>
                </a:solidFill>
                <a:ea typeface="Batang" pitchFamily="18" charset="-127"/>
              </a:rPr>
            </a:br>
            <a:r>
              <a:rPr lang="en-US" sz="4900" dirty="0" smtClean="0">
                <a:solidFill>
                  <a:schemeClr val="accent1">
                    <a:lumMod val="50000"/>
                  </a:schemeClr>
                </a:solidFill>
                <a:ea typeface="Batang" pitchFamily="18" charset="-127"/>
              </a:rPr>
              <a:t>Parsing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ea typeface="Batang" pitchFamily="18" charset="-127"/>
              </a:rPr>
              <a:t/>
            </a:r>
            <a:br>
              <a:rPr lang="en-US" sz="3200" dirty="0" smtClean="0">
                <a:solidFill>
                  <a:schemeClr val="accent1">
                    <a:lumMod val="50000"/>
                  </a:schemeClr>
                </a:solidFill>
                <a:ea typeface="Batang" pitchFamily="18" charset="-127"/>
              </a:rPr>
            </a:b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4267200"/>
            <a:ext cx="6172200" cy="1371600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Lecture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10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05800" cy="868362"/>
          </a:xfrm>
        </p:spPr>
        <p:txBody>
          <a:bodyPr/>
          <a:lstStyle/>
          <a:p>
            <a:pPr eaLnBrk="1" hangingPunct="1"/>
            <a:r>
              <a:rPr lang="en-US" dirty="0" smtClean="0"/>
              <a:t>Construction of LR(1) Parsing Tables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4873752"/>
          </a:xfrm>
        </p:spPr>
        <p:txBody>
          <a:bodyPr>
            <a:noAutofit/>
          </a:bodyPr>
          <a:lstStyle/>
          <a:p>
            <a:pPr marL="457200" indent="-457200" eaLnBrk="1" hangingPunct="1">
              <a:buFontTx/>
              <a:buAutoNum type="arabicPeriod"/>
            </a:pPr>
            <a:r>
              <a:rPr lang="en-US" sz="1800" dirty="0" smtClean="0"/>
              <a:t>Construct the canonical collection of sets of LR(1) items  for G’.    	C</a:t>
            </a:r>
            <a:r>
              <a:rPr lang="en-US" sz="1800" dirty="0" smtClean="0">
                <a:sym typeface="Symbol" pitchFamily="18" charset="2"/>
              </a:rPr>
              <a:t>{I</a:t>
            </a:r>
            <a:r>
              <a:rPr lang="en-US" sz="1800" baseline="-25000" dirty="0" smtClean="0">
                <a:sym typeface="Symbol" pitchFamily="18" charset="2"/>
              </a:rPr>
              <a:t>0</a:t>
            </a:r>
            <a:r>
              <a:rPr lang="en-US" sz="1800" dirty="0" smtClean="0">
                <a:sym typeface="Symbol" pitchFamily="18" charset="2"/>
              </a:rPr>
              <a:t>,...,I</a:t>
            </a:r>
            <a:r>
              <a:rPr lang="en-US" sz="1800" baseline="-25000" dirty="0" smtClean="0">
                <a:sym typeface="Symbol" pitchFamily="18" charset="2"/>
              </a:rPr>
              <a:t>n</a:t>
            </a:r>
            <a:r>
              <a:rPr lang="en-US" sz="1800" dirty="0" smtClean="0">
                <a:sym typeface="Symbol" pitchFamily="18" charset="2"/>
              </a:rPr>
              <a:t>}</a:t>
            </a:r>
            <a:endParaRPr lang="en-US" sz="1800" dirty="0" smtClean="0"/>
          </a:p>
          <a:p>
            <a:pPr marL="457200" indent="-457200" eaLnBrk="1" hangingPunct="1">
              <a:buFontTx/>
              <a:buAutoNum type="arabicPeriod"/>
            </a:pPr>
            <a:endParaRPr lang="en-US" sz="800" dirty="0" smtClean="0"/>
          </a:p>
          <a:p>
            <a:pPr marL="457200" indent="-457200" eaLnBrk="1" hangingPunct="1">
              <a:buFontTx/>
              <a:buAutoNum type="arabicPeriod"/>
            </a:pPr>
            <a:r>
              <a:rPr lang="en-US" sz="1800" dirty="0" smtClean="0"/>
              <a:t>Create the parsing action table as follows</a:t>
            </a:r>
          </a:p>
          <a:p>
            <a:pPr marL="800100" lvl="1" indent="-342900" eaLnBrk="1" hangingPunct="1">
              <a:lnSpc>
                <a:spcPts val="2600"/>
              </a:lnSpc>
              <a:spcBef>
                <a:spcPct val="0"/>
              </a:spcBef>
              <a:buFontTx/>
              <a:buChar char="•"/>
            </a:pPr>
            <a:r>
              <a:rPr lang="en-US" sz="1800" dirty="0" smtClean="0"/>
              <a:t>If  a is a terminal, A</a:t>
            </a:r>
            <a:r>
              <a:rPr lang="en-US" sz="1800" dirty="0" smtClean="0">
                <a:sym typeface="Symbol" pitchFamily="18" charset="2"/>
              </a:rPr>
              <a:t></a:t>
            </a:r>
            <a:r>
              <a:rPr lang="en-US" sz="4000" dirty="0" smtClean="0">
                <a:sym typeface="Symbol" pitchFamily="18" charset="2"/>
              </a:rPr>
              <a:t>.</a:t>
            </a:r>
            <a:r>
              <a:rPr lang="en-US" sz="1800" dirty="0" err="1" smtClean="0">
                <a:sym typeface="Symbol" pitchFamily="18" charset="2"/>
              </a:rPr>
              <a:t>a,b</a:t>
            </a:r>
            <a:r>
              <a:rPr lang="en-US" sz="1800" dirty="0" smtClean="0">
                <a:sym typeface="Symbol" pitchFamily="18" charset="2"/>
              </a:rPr>
              <a:t> in I</a:t>
            </a:r>
            <a:r>
              <a:rPr lang="en-US" sz="1800" baseline="-25000" dirty="0" smtClean="0">
                <a:sym typeface="Symbol" pitchFamily="18" charset="2"/>
              </a:rPr>
              <a:t>i </a:t>
            </a:r>
            <a:r>
              <a:rPr lang="en-US" sz="1800" dirty="0" smtClean="0">
                <a:sym typeface="Symbol" pitchFamily="18" charset="2"/>
              </a:rPr>
              <a:t> and </a:t>
            </a:r>
            <a:r>
              <a:rPr lang="en-US" sz="1800" dirty="0" err="1" smtClean="0">
                <a:sym typeface="Symbol" pitchFamily="18" charset="2"/>
              </a:rPr>
              <a:t>goto</a:t>
            </a:r>
            <a:r>
              <a:rPr lang="en-US" sz="1800" dirty="0" smtClean="0">
                <a:sym typeface="Symbol" pitchFamily="18" charset="2"/>
              </a:rPr>
              <a:t>(</a:t>
            </a:r>
            <a:r>
              <a:rPr lang="en-US" sz="1800" dirty="0" err="1" smtClean="0">
                <a:sym typeface="Symbol" pitchFamily="18" charset="2"/>
              </a:rPr>
              <a:t>I</a:t>
            </a:r>
            <a:r>
              <a:rPr lang="en-US" sz="1800" baseline="-25000" dirty="0" err="1" smtClean="0">
                <a:sym typeface="Symbol" pitchFamily="18" charset="2"/>
              </a:rPr>
              <a:t>i</a:t>
            </a:r>
            <a:r>
              <a:rPr lang="en-US" sz="1800" dirty="0" err="1" smtClean="0">
                <a:sym typeface="Symbol" pitchFamily="18" charset="2"/>
              </a:rPr>
              <a:t>,a</a:t>
            </a:r>
            <a:r>
              <a:rPr lang="en-US" sz="1800" dirty="0" smtClean="0">
                <a:sym typeface="Symbol" pitchFamily="18" charset="2"/>
              </a:rPr>
              <a:t>)=</a:t>
            </a:r>
            <a:r>
              <a:rPr lang="en-US" sz="1800" dirty="0" err="1" smtClean="0">
                <a:sym typeface="Symbol" pitchFamily="18" charset="2"/>
              </a:rPr>
              <a:t>I</a:t>
            </a:r>
            <a:r>
              <a:rPr lang="en-US" sz="1800" baseline="-25000" dirty="0" err="1" smtClean="0">
                <a:sym typeface="Symbol" pitchFamily="18" charset="2"/>
              </a:rPr>
              <a:t>j</a:t>
            </a:r>
            <a:r>
              <a:rPr lang="en-US" sz="1800" dirty="0" smtClean="0">
                <a:sym typeface="Symbol" pitchFamily="18" charset="2"/>
              </a:rPr>
              <a:t>  then action[</a:t>
            </a:r>
            <a:r>
              <a:rPr lang="en-US" sz="1800" dirty="0" err="1" smtClean="0">
                <a:sym typeface="Symbol" pitchFamily="18" charset="2"/>
              </a:rPr>
              <a:t>i,a</a:t>
            </a:r>
            <a:r>
              <a:rPr lang="en-US" sz="1800" dirty="0" smtClean="0">
                <a:sym typeface="Symbol" pitchFamily="18" charset="2"/>
              </a:rPr>
              <a:t>] is  </a:t>
            </a:r>
            <a:r>
              <a:rPr lang="en-US" sz="1800" b="1" i="1" dirty="0" smtClean="0">
                <a:sym typeface="Symbol" pitchFamily="18" charset="2"/>
              </a:rPr>
              <a:t>shift j</a:t>
            </a:r>
            <a:r>
              <a:rPr lang="en-US" sz="1800" b="1" dirty="0" smtClean="0">
                <a:sym typeface="Symbol" pitchFamily="18" charset="2"/>
              </a:rPr>
              <a:t>.</a:t>
            </a:r>
          </a:p>
          <a:p>
            <a:pPr marL="800100" lvl="1" indent="-342900" eaLnBrk="1" hangingPunct="1">
              <a:lnSpc>
                <a:spcPts val="2600"/>
              </a:lnSpc>
              <a:spcBef>
                <a:spcPct val="0"/>
              </a:spcBef>
              <a:buFontTx/>
              <a:buChar char="•"/>
            </a:pPr>
            <a:r>
              <a:rPr lang="en-US" sz="1800" dirty="0" smtClean="0">
                <a:sym typeface="Symbol" pitchFamily="18" charset="2"/>
              </a:rPr>
              <a:t>If 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 pitchFamily="18" charset="2"/>
              </a:rPr>
              <a:t></a:t>
            </a:r>
            <a:r>
              <a:rPr lang="en-US" sz="4000" dirty="0" smtClean="0">
                <a:sym typeface="Symbol" pitchFamily="18" charset="2"/>
              </a:rPr>
              <a:t>.</a:t>
            </a:r>
            <a:r>
              <a:rPr lang="en-US" sz="1800" dirty="0" smtClean="0">
                <a:sym typeface="Symbol" pitchFamily="18" charset="2"/>
              </a:rPr>
              <a:t>,a  is in I</a:t>
            </a:r>
            <a:r>
              <a:rPr lang="en-US" sz="1800" baseline="-25000" dirty="0" smtClean="0">
                <a:sym typeface="Symbol" pitchFamily="18" charset="2"/>
              </a:rPr>
              <a:t>i </a:t>
            </a:r>
            <a:r>
              <a:rPr lang="en-US" sz="1800" dirty="0" smtClean="0">
                <a:sym typeface="Symbol" pitchFamily="18" charset="2"/>
              </a:rPr>
              <a:t>, then action[</a:t>
            </a:r>
            <a:r>
              <a:rPr lang="en-US" sz="1800" dirty="0" err="1" smtClean="0">
                <a:sym typeface="Symbol" pitchFamily="18" charset="2"/>
              </a:rPr>
              <a:t>i,a</a:t>
            </a:r>
            <a:r>
              <a:rPr lang="en-US" sz="1800" dirty="0" smtClean="0">
                <a:sym typeface="Symbol" pitchFamily="18" charset="2"/>
              </a:rPr>
              <a:t>] is  </a:t>
            </a:r>
            <a:r>
              <a:rPr lang="en-US" sz="1800" b="1" i="1" dirty="0" smtClean="0">
                <a:sym typeface="Symbol" pitchFamily="18" charset="2"/>
              </a:rPr>
              <a:t>reduce </a:t>
            </a:r>
            <a:r>
              <a:rPr lang="en-US" sz="1800" b="1" i="1" dirty="0" smtClean="0"/>
              <a:t>A</a:t>
            </a:r>
            <a:r>
              <a:rPr lang="en-US" sz="1800" b="1" i="1" dirty="0" smtClean="0">
                <a:sym typeface="Symbol" pitchFamily="18" charset="2"/>
              </a:rPr>
              <a:t></a:t>
            </a:r>
            <a:r>
              <a:rPr lang="en-US" sz="1800" dirty="0" smtClean="0">
                <a:sym typeface="Symbol" pitchFamily="18" charset="2"/>
              </a:rPr>
              <a:t>  where AS’.</a:t>
            </a:r>
          </a:p>
          <a:p>
            <a:pPr marL="800100" lvl="1" indent="-342900" eaLnBrk="1" hangingPunct="1">
              <a:lnSpc>
                <a:spcPts val="2600"/>
              </a:lnSpc>
              <a:spcBef>
                <a:spcPct val="0"/>
              </a:spcBef>
              <a:buFontTx/>
              <a:buChar char="•"/>
            </a:pPr>
            <a:r>
              <a:rPr lang="en-US" sz="1800" dirty="0" smtClean="0">
                <a:sym typeface="Symbol" pitchFamily="18" charset="2"/>
              </a:rPr>
              <a:t>If  </a:t>
            </a:r>
            <a:r>
              <a:rPr lang="en-US" sz="1800" dirty="0" smtClean="0"/>
              <a:t>S’</a:t>
            </a:r>
            <a:r>
              <a:rPr lang="en-US" sz="1800" dirty="0" smtClean="0">
                <a:sym typeface="Symbol" pitchFamily="18" charset="2"/>
              </a:rPr>
              <a:t>S</a:t>
            </a:r>
            <a:r>
              <a:rPr lang="en-US" sz="4000" dirty="0" smtClean="0">
                <a:sym typeface="Symbol" pitchFamily="18" charset="2"/>
              </a:rPr>
              <a:t>.</a:t>
            </a:r>
            <a:r>
              <a:rPr lang="en-US" sz="1800" dirty="0" smtClean="0">
                <a:sym typeface="Symbol" pitchFamily="18" charset="2"/>
              </a:rPr>
              <a:t>,$  is in I</a:t>
            </a:r>
            <a:r>
              <a:rPr lang="en-US" sz="1800" baseline="-25000" dirty="0" smtClean="0">
                <a:sym typeface="Symbol" pitchFamily="18" charset="2"/>
              </a:rPr>
              <a:t>i </a:t>
            </a:r>
            <a:r>
              <a:rPr lang="en-US" sz="1800" dirty="0" smtClean="0">
                <a:sym typeface="Symbol" pitchFamily="18" charset="2"/>
              </a:rPr>
              <a:t>, then action[</a:t>
            </a:r>
            <a:r>
              <a:rPr lang="en-US" sz="1800" dirty="0" err="1" smtClean="0">
                <a:sym typeface="Symbol" pitchFamily="18" charset="2"/>
              </a:rPr>
              <a:t>i</a:t>
            </a:r>
            <a:r>
              <a:rPr lang="en-US" sz="1800" dirty="0" smtClean="0">
                <a:sym typeface="Symbol" pitchFamily="18" charset="2"/>
              </a:rPr>
              <a:t>,$] is  </a:t>
            </a:r>
            <a:r>
              <a:rPr lang="en-US" sz="1800" b="1" i="1" dirty="0" smtClean="0">
                <a:sym typeface="Symbol" pitchFamily="18" charset="2"/>
              </a:rPr>
              <a:t>accept</a:t>
            </a:r>
            <a:r>
              <a:rPr lang="en-US" sz="1800" dirty="0" smtClean="0">
                <a:sym typeface="Symbol" pitchFamily="18" charset="2"/>
              </a:rPr>
              <a:t>.</a:t>
            </a:r>
          </a:p>
          <a:p>
            <a:pPr marL="800100" lvl="1" indent="-342900" eaLnBrk="1" hangingPunct="1">
              <a:lnSpc>
                <a:spcPts val="2600"/>
              </a:lnSpc>
              <a:spcBef>
                <a:spcPct val="0"/>
              </a:spcBef>
              <a:buFontTx/>
              <a:buChar char="•"/>
            </a:pPr>
            <a:r>
              <a:rPr lang="en-US" sz="1800" dirty="0" smtClean="0">
                <a:sym typeface="Symbol" pitchFamily="18" charset="2"/>
              </a:rPr>
              <a:t>If any conflicting actions generated by these rules, the grammar is not LR(1).</a:t>
            </a:r>
          </a:p>
          <a:p>
            <a:pPr marL="457200" indent="-457200" eaLnBrk="1" hangingPunct="1"/>
            <a:endParaRPr lang="en-US" sz="800" dirty="0" smtClean="0">
              <a:sym typeface="Symbol" pitchFamily="18" charset="2"/>
            </a:endParaRPr>
          </a:p>
          <a:p>
            <a:pPr marL="457200" indent="-457200" eaLnBrk="1" hangingPunct="1">
              <a:buClr>
                <a:schemeClr val="tx1"/>
              </a:buClr>
              <a:buFontTx/>
              <a:buAutoNum type="arabicPeriod" startAt="3"/>
            </a:pPr>
            <a:r>
              <a:rPr lang="en-US" sz="1800" dirty="0" smtClean="0">
                <a:sym typeface="Symbol" pitchFamily="18" charset="2"/>
              </a:rPr>
              <a:t>Create the parsing </a:t>
            </a:r>
            <a:r>
              <a:rPr lang="en-US" sz="1800" dirty="0" err="1" smtClean="0">
                <a:sym typeface="Symbol" pitchFamily="18" charset="2"/>
              </a:rPr>
              <a:t>goto</a:t>
            </a:r>
            <a:r>
              <a:rPr lang="en-US" sz="1800" dirty="0" smtClean="0">
                <a:sym typeface="Symbol" pitchFamily="18" charset="2"/>
              </a:rPr>
              <a:t> table</a:t>
            </a:r>
          </a:p>
          <a:p>
            <a:pPr marL="800100" lvl="1" indent="-342900" eaLnBrk="1" hangingPunct="1">
              <a:buFontTx/>
              <a:buChar char="•"/>
            </a:pPr>
            <a:r>
              <a:rPr lang="en-US" sz="1800" dirty="0" smtClean="0">
                <a:sym typeface="Symbol" pitchFamily="18" charset="2"/>
              </a:rPr>
              <a:t>for all non-terminals A,  if </a:t>
            </a:r>
            <a:r>
              <a:rPr lang="en-US" sz="1800" dirty="0" err="1" smtClean="0">
                <a:sym typeface="Symbol" pitchFamily="18" charset="2"/>
              </a:rPr>
              <a:t>goto</a:t>
            </a:r>
            <a:r>
              <a:rPr lang="en-US" sz="1800" dirty="0" smtClean="0">
                <a:sym typeface="Symbol" pitchFamily="18" charset="2"/>
              </a:rPr>
              <a:t>(</a:t>
            </a:r>
            <a:r>
              <a:rPr lang="en-US" sz="1800" dirty="0" err="1" smtClean="0">
                <a:sym typeface="Symbol" pitchFamily="18" charset="2"/>
              </a:rPr>
              <a:t>I</a:t>
            </a:r>
            <a:r>
              <a:rPr lang="en-US" sz="1800" baseline="-25000" dirty="0" err="1" smtClean="0">
                <a:sym typeface="Symbol" pitchFamily="18" charset="2"/>
              </a:rPr>
              <a:t>i</a:t>
            </a:r>
            <a:r>
              <a:rPr lang="en-US" sz="1800" dirty="0" err="1" smtClean="0">
                <a:sym typeface="Symbol" pitchFamily="18" charset="2"/>
              </a:rPr>
              <a:t>,A</a:t>
            </a:r>
            <a:r>
              <a:rPr lang="en-US" sz="1800" dirty="0" smtClean="0">
                <a:sym typeface="Symbol" pitchFamily="18" charset="2"/>
              </a:rPr>
              <a:t>)=</a:t>
            </a:r>
            <a:r>
              <a:rPr lang="en-US" sz="1800" dirty="0" err="1" smtClean="0">
                <a:sym typeface="Symbol" pitchFamily="18" charset="2"/>
              </a:rPr>
              <a:t>I</a:t>
            </a:r>
            <a:r>
              <a:rPr lang="en-US" sz="1800" baseline="-25000" dirty="0" err="1" smtClean="0">
                <a:sym typeface="Symbol" pitchFamily="18" charset="2"/>
              </a:rPr>
              <a:t>j</a:t>
            </a:r>
            <a:r>
              <a:rPr lang="en-US" sz="1800" dirty="0" smtClean="0">
                <a:sym typeface="Symbol" pitchFamily="18" charset="2"/>
              </a:rPr>
              <a:t>  then </a:t>
            </a:r>
            <a:r>
              <a:rPr lang="en-US" sz="1800" dirty="0" err="1" smtClean="0">
                <a:sym typeface="Symbol" pitchFamily="18" charset="2"/>
              </a:rPr>
              <a:t>goto</a:t>
            </a:r>
            <a:r>
              <a:rPr lang="en-US" sz="1800" dirty="0" smtClean="0">
                <a:sym typeface="Symbol" pitchFamily="18" charset="2"/>
              </a:rPr>
              <a:t>[</a:t>
            </a:r>
            <a:r>
              <a:rPr lang="en-US" sz="1800" dirty="0" err="1" smtClean="0">
                <a:sym typeface="Symbol" pitchFamily="18" charset="2"/>
              </a:rPr>
              <a:t>i,A</a:t>
            </a:r>
            <a:r>
              <a:rPr lang="en-US" sz="1800" dirty="0" smtClean="0">
                <a:sym typeface="Symbol" pitchFamily="18" charset="2"/>
              </a:rPr>
              <a:t>]=j</a:t>
            </a:r>
          </a:p>
          <a:p>
            <a:pPr marL="457200" indent="-457200" eaLnBrk="1" hangingPunct="1"/>
            <a:endParaRPr lang="en-US" sz="800" dirty="0" smtClean="0">
              <a:sym typeface="Symbol" pitchFamily="18" charset="2"/>
            </a:endParaRPr>
          </a:p>
          <a:p>
            <a:pPr marL="457200" indent="-457200" eaLnBrk="1" hangingPunct="1">
              <a:buClr>
                <a:schemeClr val="tx1"/>
              </a:buClr>
              <a:buFontTx/>
              <a:buAutoNum type="arabicPeriod" startAt="4"/>
            </a:pPr>
            <a:r>
              <a:rPr lang="en-US" sz="1800" dirty="0" smtClean="0">
                <a:sym typeface="Symbol" pitchFamily="18" charset="2"/>
              </a:rPr>
              <a:t>All entries not defined by (2) and (3) are errors.</a:t>
            </a:r>
          </a:p>
          <a:p>
            <a:pPr marL="457200" indent="-457200" eaLnBrk="1" hangingPunct="1">
              <a:buClr>
                <a:schemeClr val="tx1"/>
              </a:buClr>
              <a:buFontTx/>
              <a:buAutoNum type="arabicPeriod" startAt="4"/>
            </a:pPr>
            <a:endParaRPr lang="en-US" sz="800" dirty="0" smtClean="0">
              <a:sym typeface="Symbol" pitchFamily="18" charset="2"/>
            </a:endParaRPr>
          </a:p>
          <a:p>
            <a:pPr marL="457200" indent="-457200" eaLnBrk="1" hangingPunct="1">
              <a:buClr>
                <a:schemeClr val="tx1"/>
              </a:buClr>
              <a:buFontTx/>
              <a:buAutoNum type="arabicPeriod" startAt="4"/>
            </a:pPr>
            <a:r>
              <a:rPr lang="en-US" sz="1800" dirty="0" smtClean="0">
                <a:sym typeface="Symbol" pitchFamily="18" charset="2"/>
              </a:rPr>
              <a:t>Initial state of the parser contains  S’.S,$</a:t>
            </a:r>
          </a:p>
          <a:p>
            <a:pPr marL="457200" indent="-457200" eaLnBrk="1" hangingPunct="1"/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002" y="704401"/>
            <a:ext cx="7747577" cy="5062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800" spc="-4" dirty="0">
                <a:solidFill>
                  <a:srgbClr val="CC3300"/>
                </a:solidFill>
                <a:latin typeface="Arial"/>
                <a:cs typeface="Arial"/>
              </a:rPr>
              <a:t>LALR Parsing</a:t>
            </a:r>
            <a:r>
              <a:rPr sz="2800" spc="-31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4" dirty="0">
                <a:solidFill>
                  <a:srgbClr val="CC3300"/>
                </a:solidFill>
                <a:latin typeface="Arial"/>
                <a:cs typeface="Arial"/>
              </a:rPr>
              <a:t>Tables</a:t>
            </a:r>
            <a:endParaRPr sz="280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2200">
              <a:latin typeface="Times New Roman"/>
              <a:cs typeface="Times New Roman"/>
            </a:endParaRPr>
          </a:p>
          <a:p>
            <a:pPr marL="524261" indent="-308288">
              <a:buClr>
                <a:srgbClr val="CC3300"/>
              </a:buClr>
              <a:buFont typeface="Arial"/>
              <a:buChar char="•"/>
              <a:tabLst>
                <a:tab pos="524261" algn="l"/>
                <a:tab pos="1477618" algn="l"/>
              </a:tabLst>
            </a:pPr>
            <a:r>
              <a:rPr sz="2300" b="1" spc="-4" dirty="0">
                <a:latin typeface="Arial"/>
                <a:cs typeface="Arial"/>
              </a:rPr>
              <a:t>LALR	</a:t>
            </a:r>
            <a:r>
              <a:rPr sz="2300" spc="-4" dirty="0">
                <a:latin typeface="Arial"/>
                <a:cs typeface="Arial"/>
              </a:rPr>
              <a:t>stands for </a:t>
            </a:r>
            <a:r>
              <a:rPr sz="2300" b="1" spc="-4" dirty="0">
                <a:latin typeface="Arial"/>
                <a:cs typeface="Arial"/>
              </a:rPr>
              <a:t>LookAhead</a:t>
            </a:r>
            <a:r>
              <a:rPr sz="2300" b="1" spc="4" dirty="0">
                <a:latin typeface="Arial"/>
                <a:cs typeface="Arial"/>
              </a:rPr>
              <a:t> </a:t>
            </a:r>
            <a:r>
              <a:rPr sz="2300" b="1" spc="-4" dirty="0">
                <a:latin typeface="Arial"/>
                <a:cs typeface="Arial"/>
              </a:rPr>
              <a:t>LR.</a:t>
            </a:r>
            <a:endParaRPr sz="2300">
              <a:latin typeface="Arial"/>
              <a:cs typeface="Arial"/>
            </a:endParaRPr>
          </a:p>
          <a:p>
            <a:pPr>
              <a:spcBef>
                <a:spcPts val="9"/>
              </a:spcBef>
              <a:buClr>
                <a:srgbClr val="CC3300"/>
              </a:buClr>
              <a:buFont typeface="Arial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524261" marR="352737" indent="-308288">
              <a:buClr>
                <a:srgbClr val="CC3300"/>
              </a:buClr>
              <a:buChar char="•"/>
              <a:tabLst>
                <a:tab pos="524261" algn="l"/>
              </a:tabLst>
            </a:pPr>
            <a:r>
              <a:rPr sz="2300" spc="-4" dirty="0">
                <a:latin typeface="Arial"/>
                <a:cs typeface="Arial"/>
              </a:rPr>
              <a:t>LALR parsers are often used in practice because  LALR parsing tables are smaller than LR(1) parsing  tables.</a:t>
            </a:r>
            <a:endParaRPr sz="2300">
              <a:latin typeface="Arial"/>
              <a:cs typeface="Arial"/>
            </a:endParaRPr>
          </a:p>
          <a:p>
            <a:pPr marL="524261" marR="4559" indent="-308288">
              <a:spcBef>
                <a:spcPts val="565"/>
              </a:spcBef>
              <a:buClr>
                <a:srgbClr val="CC3300"/>
              </a:buClr>
              <a:buChar char="•"/>
              <a:tabLst>
                <a:tab pos="524261" algn="l"/>
              </a:tabLst>
            </a:pPr>
            <a:r>
              <a:rPr sz="2300" spc="-4" dirty="0">
                <a:latin typeface="Arial"/>
                <a:cs typeface="Arial"/>
              </a:rPr>
              <a:t>The number of states in SLR and LALR parsing tables  for a grammar G are</a:t>
            </a:r>
            <a:r>
              <a:rPr sz="2300" spc="18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equal.</a:t>
            </a:r>
            <a:endParaRPr sz="2300">
              <a:latin typeface="Arial"/>
              <a:cs typeface="Arial"/>
            </a:endParaRPr>
          </a:p>
          <a:p>
            <a:pPr marL="524261" marR="569279" indent="-308288">
              <a:spcBef>
                <a:spcPts val="565"/>
              </a:spcBef>
              <a:buClr>
                <a:srgbClr val="CC3300"/>
              </a:buClr>
              <a:buChar char="•"/>
              <a:tabLst>
                <a:tab pos="524261" algn="l"/>
              </a:tabLst>
            </a:pPr>
            <a:r>
              <a:rPr sz="2300" spc="-4" dirty="0">
                <a:latin typeface="Arial"/>
                <a:cs typeface="Arial"/>
              </a:rPr>
              <a:t>But LALR parsers recognize more grammars than  SLR</a:t>
            </a:r>
            <a:r>
              <a:rPr sz="2300" spc="-49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parsers.</a:t>
            </a:r>
            <a:endParaRPr sz="2300">
              <a:latin typeface="Arial"/>
              <a:cs typeface="Arial"/>
            </a:endParaRPr>
          </a:p>
          <a:p>
            <a:pPr marL="524261" marR="517423" indent="-308288">
              <a:spcBef>
                <a:spcPts val="565"/>
              </a:spcBef>
              <a:buClr>
                <a:srgbClr val="CC3300"/>
              </a:buClr>
              <a:buChar char="•"/>
              <a:tabLst>
                <a:tab pos="524261" algn="l"/>
              </a:tabLst>
            </a:pPr>
            <a:r>
              <a:rPr sz="2300" spc="-4" smtClean="0">
                <a:latin typeface="Arial"/>
                <a:cs typeface="Arial"/>
              </a:rPr>
              <a:t>A </a:t>
            </a:r>
            <a:r>
              <a:rPr sz="2300" spc="-4" dirty="0">
                <a:latin typeface="Arial"/>
                <a:cs typeface="Arial"/>
              </a:rPr>
              <a:t>state of LALR parser will be again a set of LR(1)  items.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Creating LALR Parsing</a:t>
            </a:r>
            <a:r>
              <a:rPr dirty="0"/>
              <a:t> </a:t>
            </a:r>
            <a:r>
              <a:rPr spc="-4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808" y="1596625"/>
            <a:ext cx="3162299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300" spc="-4" dirty="0">
                <a:latin typeface="Arial"/>
                <a:cs typeface="Arial"/>
              </a:rPr>
              <a:t>Canonical LR(1)</a:t>
            </a:r>
            <a:r>
              <a:rPr sz="2300" spc="-13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Parser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67200" y="1600200"/>
            <a:ext cx="343477" cy="358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300" spc="1189" dirty="0">
                <a:latin typeface="Microsoft Sans Serif"/>
                <a:cs typeface="Microsoft Sans Serif"/>
              </a:rPr>
              <a:t>€</a:t>
            </a:r>
            <a:endParaRPr sz="23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8200" y="1600200"/>
            <a:ext cx="1744518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300" spc="-4" dirty="0">
                <a:latin typeface="Arial"/>
                <a:cs typeface="Arial"/>
              </a:rPr>
              <a:t>LALR</a:t>
            </a:r>
            <a:r>
              <a:rPr sz="2300" spc="-5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Parser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2778" y="2016835"/>
            <a:ext cx="7370041" cy="3262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3727"/>
            <a:r>
              <a:rPr sz="2300" spc="-4" dirty="0">
                <a:latin typeface="Arial"/>
                <a:cs typeface="Arial"/>
              </a:rPr>
              <a:t>shrink # of</a:t>
            </a:r>
            <a:r>
              <a:rPr sz="2300" spc="-27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states</a:t>
            </a:r>
            <a:endParaRPr sz="2300">
              <a:latin typeface="Arial"/>
              <a:cs typeface="Arial"/>
            </a:endParaRPr>
          </a:p>
          <a:p>
            <a:pPr>
              <a:spcBef>
                <a:spcPts val="9"/>
              </a:spcBef>
            </a:pPr>
            <a:endParaRPr sz="3400">
              <a:latin typeface="Times New Roman"/>
              <a:cs typeface="Times New Roman"/>
            </a:endParaRPr>
          </a:p>
          <a:p>
            <a:pPr marL="319115" marR="4559" indent="-307718" algn="just"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300" spc="-4" dirty="0">
                <a:latin typeface="Arial"/>
                <a:cs typeface="Arial"/>
              </a:rPr>
              <a:t>This shrink process may introduce a </a:t>
            </a:r>
            <a:r>
              <a:rPr sz="2300" b="1" spc="-4" dirty="0">
                <a:latin typeface="Arial"/>
                <a:cs typeface="Arial"/>
              </a:rPr>
              <a:t>reduce/reduce  </a:t>
            </a:r>
            <a:r>
              <a:rPr sz="2300" spc="-4" dirty="0">
                <a:latin typeface="Arial"/>
                <a:cs typeface="Arial"/>
              </a:rPr>
              <a:t>conflict in the resulting LALR parser (so the grammar  is NOT</a:t>
            </a:r>
            <a:r>
              <a:rPr sz="2300" spc="-5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LALR)</a:t>
            </a:r>
            <a:endParaRPr sz="2300">
              <a:latin typeface="Arial"/>
              <a:cs typeface="Arial"/>
            </a:endParaRPr>
          </a:p>
          <a:p>
            <a:pPr>
              <a:spcBef>
                <a:spcPts val="9"/>
              </a:spcBef>
              <a:buClr>
                <a:srgbClr val="CC3300"/>
              </a:buClr>
              <a:buFont typeface="Arial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319115" indent="-307718"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300" spc="-4" dirty="0">
                <a:latin typeface="Arial"/>
                <a:cs typeface="Arial"/>
              </a:rPr>
              <a:t>But, this shrink process does not produce</a:t>
            </a:r>
            <a:r>
              <a:rPr sz="2300" spc="9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a</a:t>
            </a:r>
            <a:endParaRPr sz="2300">
              <a:latin typeface="Arial"/>
              <a:cs typeface="Arial"/>
            </a:endParaRPr>
          </a:p>
          <a:p>
            <a:pPr marL="319115">
              <a:spcBef>
                <a:spcPts val="4"/>
              </a:spcBef>
            </a:pPr>
            <a:r>
              <a:rPr sz="2300" b="1" spc="-4" dirty="0">
                <a:latin typeface="Arial"/>
                <a:cs typeface="Arial"/>
              </a:rPr>
              <a:t>shift/reduce</a:t>
            </a:r>
            <a:r>
              <a:rPr sz="2300" b="1" spc="-9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conflict.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304800"/>
            <a:ext cx="4420177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300" spc="-4" dirty="0">
                <a:solidFill>
                  <a:srgbClr val="CC3300"/>
                </a:solidFill>
                <a:latin typeface="Arial"/>
                <a:cs typeface="Arial"/>
              </a:rPr>
              <a:t>The Core of A Set of LR(1)</a:t>
            </a:r>
            <a:r>
              <a:rPr sz="2300" spc="54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300" spc="-4" dirty="0">
                <a:solidFill>
                  <a:srgbClr val="CC3300"/>
                </a:solidFill>
                <a:latin typeface="Arial"/>
                <a:cs typeface="Arial"/>
              </a:rPr>
              <a:t>Items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11" y="1354342"/>
            <a:ext cx="615892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indent="-307718">
              <a:buClr>
                <a:srgbClr val="CC3300"/>
              </a:buClr>
              <a:buChar char="•"/>
              <a:tabLst>
                <a:tab pos="319115" algn="l"/>
                <a:tab pos="1728352" algn="l"/>
              </a:tabLst>
            </a:pPr>
            <a:r>
              <a:rPr sz="2000" dirty="0">
                <a:latin typeface="Arial"/>
                <a:cs typeface="Arial"/>
              </a:rPr>
              <a:t>The  core  of	a set of LR(1) items is the set of its</a:t>
            </a:r>
            <a:r>
              <a:rPr sz="2000" spc="-6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first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5591" y="1676400"/>
            <a:ext cx="135197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000" dirty="0">
                <a:latin typeface="Arial"/>
                <a:cs typeface="Arial"/>
              </a:rPr>
              <a:t>component.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11" y="2058968"/>
            <a:ext cx="155805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831410" algn="l"/>
              </a:tabLst>
            </a:pPr>
            <a:r>
              <a:rPr sz="2000" spc="-4" dirty="0">
                <a:latin typeface="Arial"/>
                <a:cs typeface="Arial"/>
              </a:rPr>
              <a:t>Ex:	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36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8713" y="2058968"/>
            <a:ext cx="56688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000" spc="-4" dirty="0">
                <a:latin typeface="Arial"/>
                <a:cs typeface="Arial"/>
              </a:rPr>
              <a:t>=R,$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20202" y="1577115"/>
            <a:ext cx="333894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2057725" algn="l"/>
              </a:tabLst>
            </a:pPr>
            <a:r>
              <a:rPr sz="5400" dirty="0">
                <a:latin typeface="Arial"/>
                <a:cs typeface="Arial"/>
              </a:rPr>
              <a:t>.	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L</a:t>
            </a:r>
            <a:r>
              <a:rPr sz="54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=R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7084" y="1879685"/>
            <a:ext cx="116089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000" dirty="0">
                <a:latin typeface="Arial"/>
                <a:cs typeface="Arial"/>
              </a:rPr>
              <a:t>R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27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L</a:t>
            </a:r>
            <a:r>
              <a:rPr sz="54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,$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3520" y="1879674"/>
            <a:ext cx="949036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000" dirty="0">
                <a:latin typeface="Arial"/>
                <a:cs typeface="Arial"/>
              </a:rPr>
              <a:t>R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31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L</a:t>
            </a:r>
            <a:r>
              <a:rPr sz="5400" spc="-4" dirty="0">
                <a:latin typeface="Arial"/>
                <a:cs typeface="Arial"/>
              </a:rPr>
              <a:t>.</a:t>
            </a:r>
            <a:endParaRPr sz="5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811" y="3037538"/>
            <a:ext cx="7499927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lnSpc>
                <a:spcPct val="89900"/>
              </a:lnSpc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We will find the states (sets of LR(1) items) in a canonical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LR(1)  parser with same cores. Then we will merge them as a single  state.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99327" y="3928995"/>
            <a:ext cx="117590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000" dirty="0">
                <a:latin typeface="Arial"/>
                <a:cs typeface="Arial"/>
              </a:rPr>
              <a:t>L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13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id</a:t>
            </a:r>
            <a:r>
              <a:rPr sz="54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,$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7539" y="3724612"/>
            <a:ext cx="7113732" cy="1461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>
              <a:lnSpc>
                <a:spcPts val="5743"/>
              </a:lnSpc>
              <a:tabLst>
                <a:tab pos="3946204" algn="l"/>
                <a:tab pos="5465992" algn="l"/>
              </a:tabLst>
            </a:pPr>
            <a:r>
              <a:rPr sz="2000" spc="-4" dirty="0">
                <a:latin typeface="Arial"/>
                <a:cs typeface="Arial"/>
              </a:rPr>
              <a:t>I</a:t>
            </a:r>
            <a:r>
              <a:rPr sz="2000" spc="-6" baseline="-22222" dirty="0">
                <a:latin typeface="Arial"/>
                <a:cs typeface="Arial"/>
              </a:rPr>
              <a:t>1</a:t>
            </a:r>
            <a:r>
              <a:rPr sz="2000" spc="-4" dirty="0">
                <a:latin typeface="Arial"/>
                <a:cs typeface="Arial"/>
              </a:rPr>
              <a:t>:L   </a:t>
            </a:r>
            <a:r>
              <a:rPr sz="2000" spc="63" dirty="0">
                <a:latin typeface="Arial"/>
                <a:cs typeface="Arial"/>
              </a:rPr>
              <a:t>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  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id</a:t>
            </a:r>
            <a:r>
              <a:rPr sz="54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,=</a:t>
            </a:r>
            <a:r>
              <a:rPr sz="2000" spc="-4">
                <a:latin typeface="Arial"/>
                <a:cs typeface="Arial"/>
              </a:rPr>
              <a:t>	</a:t>
            </a:r>
            <a:r>
              <a:rPr sz="2000" smtClean="0">
                <a:latin typeface="Arial"/>
                <a:cs typeface="Arial"/>
              </a:rPr>
              <a:t>A </a:t>
            </a:r>
            <a:r>
              <a:rPr sz="2000" spc="18" smtClean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new </a:t>
            </a:r>
            <a:r>
              <a:rPr sz="2000" spc="22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state:	I</a:t>
            </a:r>
            <a:r>
              <a:rPr sz="2000" spc="-6" baseline="-22222" dirty="0">
                <a:latin typeface="Arial"/>
                <a:cs typeface="Arial"/>
              </a:rPr>
              <a:t>12</a:t>
            </a:r>
            <a:r>
              <a:rPr sz="2000" spc="-4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31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id</a:t>
            </a:r>
            <a:r>
              <a:rPr sz="54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,=  I</a:t>
            </a:r>
            <a:r>
              <a:rPr sz="2000" spc="-6" baseline="-22222" dirty="0">
                <a:latin typeface="Arial"/>
                <a:cs typeface="Arial"/>
              </a:rPr>
              <a:t>2</a:t>
            </a:r>
            <a:r>
              <a:rPr sz="2000" spc="-4" dirty="0">
                <a:latin typeface="Arial"/>
                <a:cs typeface="Arial"/>
              </a:rPr>
              <a:t>:L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9" dirty="0">
                <a:latin typeface="Times New Roman"/>
                <a:cs typeface="Times New Roman"/>
              </a:rPr>
              <a:t> </a:t>
            </a:r>
            <a:r>
              <a:rPr sz="2000" spc="-4">
                <a:latin typeface="Arial"/>
                <a:cs typeface="Arial"/>
              </a:rPr>
              <a:t>id</a:t>
            </a:r>
            <a:r>
              <a:rPr sz="5400" spc="-4" smtClean="0">
                <a:latin typeface="Arial"/>
                <a:cs typeface="Arial"/>
              </a:rPr>
              <a:t>.</a:t>
            </a:r>
            <a:r>
              <a:rPr sz="2000" spc="-4" smtClean="0">
                <a:latin typeface="Arial"/>
                <a:cs typeface="Arial"/>
              </a:rPr>
              <a:t>,$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5800" y="5298589"/>
            <a:ext cx="7245927" cy="1141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lnSpc>
                <a:spcPts val="2136"/>
              </a:lnSpc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We will do this for all states of a canonical LR(1) parser to</a:t>
            </a:r>
            <a:r>
              <a:rPr sz="2000" spc="-58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get  the states of the LALR</a:t>
            </a:r>
            <a:r>
              <a:rPr sz="2000" spc="-7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parser.</a:t>
            </a:r>
            <a:endParaRPr sz="2000">
              <a:latin typeface="Arial"/>
              <a:cs typeface="Arial"/>
            </a:endParaRPr>
          </a:p>
          <a:p>
            <a:pPr marL="319115" marR="476394" indent="-307718">
              <a:lnSpc>
                <a:spcPts val="2136"/>
              </a:lnSpc>
              <a:spcBef>
                <a:spcPts val="462"/>
              </a:spcBef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In fact, the number of the states of the LALR parser for a  grammar will be equal to the number of states of the</a:t>
            </a:r>
            <a:r>
              <a:rPr sz="2000" spc="-58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SLR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12653" y="2265156"/>
            <a:ext cx="831273" cy="201706"/>
          </a:xfrm>
          <a:custGeom>
            <a:avLst/>
            <a:gdLst/>
            <a:ahLst/>
            <a:cxnLst/>
            <a:rect l="l" t="t" r="r" b="b"/>
            <a:pathLst>
              <a:path w="914400" h="228600">
                <a:moveTo>
                  <a:pt x="228600" y="76199"/>
                </a:moveTo>
                <a:lnTo>
                  <a:pt x="228600" y="0"/>
                </a:lnTo>
                <a:lnTo>
                  <a:pt x="0" y="114299"/>
                </a:lnTo>
                <a:lnTo>
                  <a:pt x="190500" y="209549"/>
                </a:lnTo>
                <a:lnTo>
                  <a:pt x="190500" y="76199"/>
                </a:lnTo>
                <a:lnTo>
                  <a:pt x="228600" y="76199"/>
                </a:lnTo>
                <a:close/>
              </a:path>
              <a:path w="914400" h="228600">
                <a:moveTo>
                  <a:pt x="914400" y="152399"/>
                </a:moveTo>
                <a:lnTo>
                  <a:pt x="914400" y="76199"/>
                </a:lnTo>
                <a:lnTo>
                  <a:pt x="190500" y="76199"/>
                </a:lnTo>
                <a:lnTo>
                  <a:pt x="190500" y="152399"/>
                </a:lnTo>
                <a:lnTo>
                  <a:pt x="914400" y="152399"/>
                </a:lnTo>
                <a:close/>
              </a:path>
              <a:path w="914400" h="228600">
                <a:moveTo>
                  <a:pt x="228600" y="228599"/>
                </a:moveTo>
                <a:lnTo>
                  <a:pt x="228600" y="152399"/>
                </a:lnTo>
                <a:lnTo>
                  <a:pt x="190500" y="152399"/>
                </a:lnTo>
                <a:lnTo>
                  <a:pt x="190500" y="209549"/>
                </a:lnTo>
                <a:lnTo>
                  <a:pt x="228600" y="2285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24018" y="2129566"/>
            <a:ext cx="76026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400" b="1" dirty="0">
                <a:solidFill>
                  <a:srgbClr val="CC3300"/>
                </a:solidFill>
                <a:latin typeface="Arial"/>
                <a:cs typeface="Arial"/>
              </a:rPr>
              <a:t>Core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45900" y="2151530"/>
            <a:ext cx="887845" cy="428625"/>
          </a:xfrm>
          <a:custGeom>
            <a:avLst/>
            <a:gdLst/>
            <a:ahLst/>
            <a:cxnLst/>
            <a:rect l="l" t="t" r="r" b="b"/>
            <a:pathLst>
              <a:path w="976629" h="485775">
                <a:moveTo>
                  <a:pt x="732282" y="364235"/>
                </a:moveTo>
                <a:lnTo>
                  <a:pt x="732282" y="121157"/>
                </a:lnTo>
                <a:lnTo>
                  <a:pt x="0" y="121157"/>
                </a:lnTo>
                <a:lnTo>
                  <a:pt x="0" y="364235"/>
                </a:lnTo>
                <a:lnTo>
                  <a:pt x="732282" y="364235"/>
                </a:lnTo>
                <a:close/>
              </a:path>
              <a:path w="976629" h="485775">
                <a:moveTo>
                  <a:pt x="976122" y="243077"/>
                </a:moveTo>
                <a:lnTo>
                  <a:pt x="732282" y="0"/>
                </a:lnTo>
                <a:lnTo>
                  <a:pt x="732282" y="485393"/>
                </a:lnTo>
                <a:lnTo>
                  <a:pt x="976122" y="243077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45900" y="2151530"/>
            <a:ext cx="887845" cy="428625"/>
          </a:xfrm>
          <a:custGeom>
            <a:avLst/>
            <a:gdLst/>
            <a:ahLst/>
            <a:cxnLst/>
            <a:rect l="l" t="t" r="r" b="b"/>
            <a:pathLst>
              <a:path w="976629" h="485775">
                <a:moveTo>
                  <a:pt x="732282" y="0"/>
                </a:moveTo>
                <a:lnTo>
                  <a:pt x="732282" y="121157"/>
                </a:lnTo>
                <a:lnTo>
                  <a:pt x="0" y="121157"/>
                </a:lnTo>
                <a:lnTo>
                  <a:pt x="0" y="364235"/>
                </a:lnTo>
                <a:lnTo>
                  <a:pt x="732282" y="364235"/>
                </a:lnTo>
                <a:lnTo>
                  <a:pt x="732282" y="485393"/>
                </a:lnTo>
                <a:lnTo>
                  <a:pt x="976122" y="243077"/>
                </a:lnTo>
                <a:lnTo>
                  <a:pt x="732282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00400" y="4343400"/>
            <a:ext cx="887845" cy="428625"/>
          </a:xfrm>
          <a:custGeom>
            <a:avLst/>
            <a:gdLst/>
            <a:ahLst/>
            <a:cxnLst/>
            <a:rect l="l" t="t" r="r" b="b"/>
            <a:pathLst>
              <a:path w="976629" h="485775">
                <a:moveTo>
                  <a:pt x="732282" y="364236"/>
                </a:moveTo>
                <a:lnTo>
                  <a:pt x="732282" y="121158"/>
                </a:lnTo>
                <a:lnTo>
                  <a:pt x="0" y="121158"/>
                </a:lnTo>
                <a:lnTo>
                  <a:pt x="0" y="364236"/>
                </a:lnTo>
                <a:lnTo>
                  <a:pt x="732282" y="364236"/>
                </a:lnTo>
                <a:close/>
              </a:path>
              <a:path w="976629" h="485775">
                <a:moveTo>
                  <a:pt x="976122" y="243077"/>
                </a:moveTo>
                <a:lnTo>
                  <a:pt x="732282" y="0"/>
                </a:lnTo>
                <a:lnTo>
                  <a:pt x="732282" y="485394"/>
                </a:lnTo>
                <a:lnTo>
                  <a:pt x="976122" y="243077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124200" y="4114800"/>
            <a:ext cx="122843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b="1" spc="-4" dirty="0">
                <a:solidFill>
                  <a:srgbClr val="008000"/>
                </a:solidFill>
                <a:latin typeface="Arial"/>
                <a:cs typeface="Arial"/>
              </a:rPr>
              <a:t>Same</a:t>
            </a:r>
            <a:r>
              <a:rPr b="1" spc="-72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008000"/>
                </a:solidFill>
                <a:latin typeface="Arial"/>
                <a:cs typeface="Arial"/>
              </a:rPr>
              <a:t>Core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48000" y="4724400"/>
            <a:ext cx="138256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b="1" spc="-4" dirty="0">
                <a:solidFill>
                  <a:srgbClr val="008000"/>
                </a:solidFill>
                <a:latin typeface="Arial"/>
                <a:cs typeface="Arial"/>
              </a:rPr>
              <a:t>Merge</a:t>
            </a:r>
            <a:r>
              <a:rPr b="1" spc="-63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008000"/>
                </a:solidFill>
                <a:latin typeface="Arial"/>
                <a:cs typeface="Arial"/>
              </a:rPr>
              <a:t>Them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Creation of LALR Parsing</a:t>
            </a:r>
            <a:r>
              <a:rPr spc="31" dirty="0"/>
              <a:t> </a:t>
            </a:r>
            <a:r>
              <a:rPr spc="-4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820" y="1387512"/>
            <a:ext cx="7416223" cy="1410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lnSpc>
                <a:spcPts val="2136"/>
              </a:lnSpc>
              <a:buClr>
                <a:srgbClr val="CC3300"/>
              </a:buClr>
              <a:buChar char="•"/>
              <a:tabLst>
                <a:tab pos="319115" algn="l"/>
                <a:tab pos="891814" algn="l"/>
              </a:tabLst>
            </a:pPr>
            <a:r>
              <a:rPr sz="2000" dirty="0">
                <a:latin typeface="Arial"/>
                <a:cs typeface="Arial"/>
              </a:rPr>
              <a:t>Create the canonical LR(1) collection of the sets of LR(1)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items  for	the given</a:t>
            </a:r>
            <a:r>
              <a:rPr sz="2000" spc="-8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grammar.</a:t>
            </a:r>
            <a:endParaRPr sz="2000">
              <a:latin typeface="Arial"/>
              <a:cs typeface="Arial"/>
            </a:endParaRPr>
          </a:p>
          <a:p>
            <a:pPr marL="319115" marR="299741" indent="-307718">
              <a:lnSpc>
                <a:spcPts val="2136"/>
              </a:lnSpc>
              <a:spcBef>
                <a:spcPts val="462"/>
              </a:spcBef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Find each core; find all sets having that same core; replace  those sets having same cores with a single set which is</a:t>
            </a:r>
            <a:r>
              <a:rPr sz="2000" spc="-58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their  union.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4104" y="2805280"/>
            <a:ext cx="317557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1326039" algn="l"/>
                <a:tab pos="1733481" algn="l"/>
              </a:tabLst>
            </a:pPr>
            <a:r>
              <a:rPr sz="2000" dirty="0">
                <a:latin typeface="Arial"/>
                <a:cs typeface="Arial"/>
              </a:rPr>
              <a:t>C={I</a:t>
            </a:r>
            <a:r>
              <a:rPr sz="2000" baseline="-22222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,...,I</a:t>
            </a:r>
            <a:r>
              <a:rPr sz="2000" baseline="-22222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}	</a:t>
            </a:r>
            <a:r>
              <a:rPr sz="2000" spc="1010" dirty="0">
                <a:latin typeface="Microsoft Sans Serif"/>
                <a:cs typeface="Microsoft Sans Serif"/>
              </a:rPr>
              <a:t>€	</a:t>
            </a:r>
            <a:r>
              <a:rPr sz="2000" spc="-4" dirty="0">
                <a:latin typeface="Arial"/>
                <a:cs typeface="Arial"/>
              </a:rPr>
              <a:t>C’={J</a:t>
            </a:r>
            <a:r>
              <a:rPr sz="2000" spc="-6" baseline="-22222" dirty="0">
                <a:latin typeface="Arial"/>
                <a:cs typeface="Arial"/>
              </a:rPr>
              <a:t>1</a:t>
            </a:r>
            <a:r>
              <a:rPr sz="2000" spc="-4" dirty="0">
                <a:latin typeface="Arial"/>
                <a:cs typeface="Arial"/>
              </a:rPr>
              <a:t>,...,J</a:t>
            </a:r>
            <a:r>
              <a:rPr sz="2000" spc="-6" baseline="-22222" dirty="0">
                <a:latin typeface="Arial"/>
                <a:cs typeface="Arial"/>
              </a:rPr>
              <a:t>m</a:t>
            </a:r>
            <a:r>
              <a:rPr sz="2000" spc="-4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9178" y="2805280"/>
            <a:ext cx="142124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000" spc="-4" dirty="0">
                <a:latin typeface="Arial"/>
                <a:cs typeface="Arial"/>
              </a:rPr>
              <a:t>where </a:t>
            </a:r>
            <a:r>
              <a:rPr sz="2000" dirty="0">
                <a:latin typeface="Arial"/>
                <a:cs typeface="Arial"/>
              </a:rPr>
              <a:t>m </a:t>
            </a:r>
            <a:r>
              <a:rPr sz="2000" spc="-4" dirty="0">
                <a:latin typeface="Symbol"/>
                <a:cs typeface="Symbol"/>
              </a:rPr>
              <a:t>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2807" y="3161180"/>
            <a:ext cx="7360227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lnSpc>
                <a:spcPts val="2136"/>
              </a:lnSpc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000" dirty="0">
                <a:latin typeface="Arial"/>
                <a:cs typeface="Arial"/>
              </a:rPr>
              <a:t>Create the parsing tables (action and goto tables) same as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 construction of the parsing tables of LR(1)</a:t>
            </a:r>
            <a:r>
              <a:rPr sz="2000" spc="-63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parser.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8456" y="3718559"/>
            <a:ext cx="128039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267259" algn="l"/>
              </a:tabLst>
            </a:pPr>
            <a:r>
              <a:rPr spc="-4" dirty="0">
                <a:solidFill>
                  <a:srgbClr val="CC3300"/>
                </a:solidFill>
                <a:latin typeface="Arial"/>
                <a:cs typeface="Arial"/>
              </a:rPr>
              <a:t>–	</a:t>
            </a:r>
            <a:r>
              <a:rPr spc="-4" dirty="0">
                <a:latin typeface="Arial"/>
                <a:cs typeface="Arial"/>
              </a:rPr>
              <a:t>Note</a:t>
            </a:r>
            <a:r>
              <a:rPr spc="-81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that: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2821" y="3718559"/>
            <a:ext cx="7536295" cy="18620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1435">
              <a:tabLst>
                <a:tab pos="2723308" algn="l"/>
                <a:tab pos="4146221" algn="l"/>
              </a:tabLst>
            </a:pPr>
            <a:r>
              <a:rPr spc="-4" dirty="0">
                <a:latin typeface="Arial"/>
                <a:cs typeface="Arial"/>
              </a:rPr>
              <a:t>If	J=I</a:t>
            </a:r>
            <a:r>
              <a:rPr sz="1700" spc="-6" baseline="-21367" dirty="0">
                <a:latin typeface="Arial"/>
                <a:cs typeface="Arial"/>
              </a:rPr>
              <a:t>1  </a:t>
            </a:r>
            <a:r>
              <a:rPr spc="-4" dirty="0">
                <a:latin typeface="Symbol"/>
                <a:cs typeface="Symbol"/>
              </a:rPr>
              <a:t></a:t>
            </a:r>
            <a:r>
              <a:rPr spc="-4" dirty="0">
                <a:latin typeface="Times New Roman"/>
                <a:cs typeface="Times New Roman"/>
              </a:rPr>
              <a:t>  </a:t>
            </a:r>
            <a:r>
              <a:rPr spc="-4" dirty="0">
                <a:latin typeface="Arial"/>
                <a:cs typeface="Arial"/>
              </a:rPr>
              <a:t>...</a:t>
            </a:r>
            <a:r>
              <a:rPr spc="18" dirty="0">
                <a:latin typeface="Arial"/>
                <a:cs typeface="Arial"/>
              </a:rPr>
              <a:t> </a:t>
            </a:r>
            <a:r>
              <a:rPr spc="-4" dirty="0">
                <a:latin typeface="Symbol"/>
                <a:cs typeface="Symbol"/>
              </a:rPr>
              <a:t></a:t>
            </a:r>
            <a:r>
              <a:rPr spc="31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Arial"/>
                <a:cs typeface="Arial"/>
              </a:rPr>
              <a:t>I</a:t>
            </a:r>
            <a:r>
              <a:rPr sz="1700" spc="-6" baseline="-21367" dirty="0">
                <a:latin typeface="Arial"/>
                <a:cs typeface="Arial"/>
              </a:rPr>
              <a:t>k	</a:t>
            </a:r>
            <a:r>
              <a:rPr spc="-4" dirty="0">
                <a:latin typeface="Arial"/>
                <a:cs typeface="Arial"/>
              </a:rPr>
              <a:t>since I</a:t>
            </a:r>
            <a:r>
              <a:rPr sz="1700" spc="-6" baseline="-21367" dirty="0">
                <a:latin typeface="Arial"/>
                <a:cs typeface="Arial"/>
              </a:rPr>
              <a:t>1</a:t>
            </a:r>
            <a:r>
              <a:rPr spc="-4" dirty="0">
                <a:latin typeface="Arial"/>
                <a:cs typeface="Arial"/>
              </a:rPr>
              <a:t>,...,I</a:t>
            </a:r>
            <a:r>
              <a:rPr sz="1700" spc="-6" baseline="-21367" dirty="0">
                <a:latin typeface="Arial"/>
                <a:cs typeface="Arial"/>
              </a:rPr>
              <a:t>k  </a:t>
            </a:r>
            <a:r>
              <a:rPr spc="-4" dirty="0">
                <a:latin typeface="Arial"/>
                <a:cs typeface="Arial"/>
              </a:rPr>
              <a:t>have </a:t>
            </a:r>
            <a:r>
              <a:rPr spc="-9" dirty="0">
                <a:latin typeface="Arial"/>
                <a:cs typeface="Arial"/>
              </a:rPr>
              <a:t>same</a:t>
            </a:r>
            <a:r>
              <a:rPr spc="-179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cores</a:t>
            </a:r>
            <a:endParaRPr>
              <a:latin typeface="Arial"/>
              <a:cs typeface="Arial"/>
            </a:endParaRPr>
          </a:p>
          <a:p>
            <a:pPr marL="2472575">
              <a:spcBef>
                <a:spcPts val="193"/>
              </a:spcBef>
            </a:pPr>
            <a:r>
              <a:rPr spc="911" dirty="0">
                <a:latin typeface="Microsoft Sans Serif"/>
                <a:cs typeface="Microsoft Sans Serif"/>
              </a:rPr>
              <a:t>€</a:t>
            </a:r>
            <a:r>
              <a:rPr spc="99" dirty="0">
                <a:latin typeface="Microsoft Sans Serif"/>
                <a:cs typeface="Microsoft Sans Serif"/>
              </a:rPr>
              <a:t> </a:t>
            </a:r>
            <a:r>
              <a:rPr spc="-9" dirty="0">
                <a:latin typeface="Arial"/>
                <a:cs typeface="Arial"/>
              </a:rPr>
              <a:t>cores of goto(I</a:t>
            </a:r>
            <a:r>
              <a:rPr sz="1700" spc="-13" baseline="-21367" dirty="0">
                <a:latin typeface="Arial"/>
                <a:cs typeface="Arial"/>
              </a:rPr>
              <a:t>1</a:t>
            </a:r>
            <a:r>
              <a:rPr spc="-9" dirty="0">
                <a:latin typeface="Arial"/>
                <a:cs typeface="Arial"/>
              </a:rPr>
              <a:t>,X),...,goto(I</a:t>
            </a:r>
            <a:r>
              <a:rPr sz="1700" spc="-13" baseline="-21367" dirty="0">
                <a:latin typeface="Arial"/>
                <a:cs typeface="Arial"/>
              </a:rPr>
              <a:t>2</a:t>
            </a:r>
            <a:r>
              <a:rPr spc="-9" dirty="0">
                <a:latin typeface="Arial"/>
                <a:cs typeface="Arial"/>
              </a:rPr>
              <a:t>,X) </a:t>
            </a:r>
            <a:r>
              <a:rPr spc="-4" dirty="0">
                <a:latin typeface="Arial"/>
                <a:cs typeface="Arial"/>
              </a:rPr>
              <a:t>must be </a:t>
            </a:r>
            <a:r>
              <a:rPr spc="-9" dirty="0">
                <a:latin typeface="Arial"/>
                <a:cs typeface="Arial"/>
              </a:rPr>
              <a:t>same.</a:t>
            </a:r>
            <a:endParaRPr>
              <a:latin typeface="Arial"/>
              <a:cs typeface="Arial"/>
            </a:endParaRPr>
          </a:p>
          <a:p>
            <a:pPr marL="677550" marR="333362" indent="-256432">
              <a:lnSpc>
                <a:spcPts val="1947"/>
              </a:lnSpc>
              <a:spcBef>
                <a:spcPts val="444"/>
              </a:spcBef>
              <a:tabLst>
                <a:tab pos="677550" algn="l"/>
                <a:tab pos="2416730" algn="l"/>
              </a:tabLst>
            </a:pPr>
            <a:r>
              <a:rPr spc="-4" dirty="0">
                <a:solidFill>
                  <a:srgbClr val="CC3300"/>
                </a:solidFill>
                <a:latin typeface="Arial"/>
                <a:cs typeface="Arial"/>
              </a:rPr>
              <a:t>–	</a:t>
            </a:r>
            <a:r>
              <a:rPr spc="-4" dirty="0">
                <a:latin typeface="Arial"/>
                <a:cs typeface="Arial"/>
              </a:rPr>
              <a:t>So,  </a:t>
            </a:r>
            <a:r>
              <a:rPr spc="85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goto(J,X)=K	where </a:t>
            </a:r>
            <a:r>
              <a:rPr spc="-4" dirty="0">
                <a:latin typeface="Arial"/>
                <a:cs typeface="Arial"/>
              </a:rPr>
              <a:t>K is the union of all sets of</a:t>
            </a:r>
            <a:r>
              <a:rPr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items </a:t>
            </a:r>
            <a:r>
              <a:rPr spc="-9" dirty="0">
                <a:latin typeface="Arial"/>
                <a:cs typeface="Arial"/>
              </a:rPr>
              <a:t>having  same cores </a:t>
            </a:r>
            <a:r>
              <a:rPr spc="-4" dirty="0">
                <a:latin typeface="Arial"/>
                <a:cs typeface="Arial"/>
              </a:rPr>
              <a:t>as</a:t>
            </a:r>
            <a:r>
              <a:rPr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goto(I</a:t>
            </a:r>
            <a:r>
              <a:rPr sz="1700" spc="-13" baseline="-21367" dirty="0">
                <a:latin typeface="Arial"/>
                <a:cs typeface="Arial"/>
              </a:rPr>
              <a:t>1</a:t>
            </a:r>
            <a:r>
              <a:rPr spc="-9" dirty="0">
                <a:latin typeface="Arial"/>
                <a:cs typeface="Arial"/>
              </a:rPr>
              <a:t>,X).</a:t>
            </a:r>
            <a:endParaRPr>
              <a:latin typeface="Arial"/>
              <a:cs typeface="Arial"/>
            </a:endParaRPr>
          </a:p>
          <a:p>
            <a:pPr marL="319115" marR="317976" indent="-307718">
              <a:lnSpc>
                <a:spcPts val="2136"/>
              </a:lnSpc>
              <a:spcBef>
                <a:spcPts val="1647"/>
              </a:spcBef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If no conflict is introduced, the grammar is LALR(1)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grammar.  (We may only introduce reduce/reduce conflicts; we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cannot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4558" y="5527626"/>
            <a:ext cx="389659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1392711" algn="l"/>
              </a:tabLst>
            </a:pPr>
            <a:r>
              <a:rPr sz="2000" dirty="0">
                <a:latin typeface="Arial"/>
                <a:cs typeface="Arial"/>
              </a:rPr>
              <a:t>introduce	a shift/reduce</a:t>
            </a:r>
            <a:r>
              <a:rPr sz="2000" spc="-7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conflict)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Shift/Reduce</a:t>
            </a:r>
            <a:r>
              <a:rPr spc="-18" dirty="0"/>
              <a:t> </a:t>
            </a:r>
            <a:r>
              <a:rPr spc="-4" dirty="0"/>
              <a:t>Conflict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820" y="1387512"/>
            <a:ext cx="7259781" cy="1141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lnSpc>
                <a:spcPts val="2136"/>
              </a:lnSpc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We say that we cannot introduce a shift/reduce conflict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during  the shrink process for the creation of the states of a LALR  parser.</a:t>
            </a:r>
            <a:endParaRPr sz="2000">
              <a:latin typeface="Arial"/>
              <a:cs typeface="Arial"/>
            </a:endParaRPr>
          </a:p>
          <a:p>
            <a:pPr marL="319115" indent="-307718">
              <a:spcBef>
                <a:spcPts val="197"/>
              </a:spcBef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Assume that we can introduce a shift/reduce conflict. In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4559" y="2477833"/>
            <a:ext cx="456103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000" dirty="0">
                <a:latin typeface="Arial"/>
                <a:cs typeface="Arial"/>
              </a:rPr>
              <a:t>case, a state of LALR parser must</a:t>
            </a:r>
            <a:r>
              <a:rPr sz="2000" spc="-6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4751" y="2526477"/>
            <a:ext cx="3795568" cy="815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1582471" algn="l"/>
                <a:tab pos="2403053" algn="l"/>
              </a:tabLst>
            </a:pPr>
            <a:r>
              <a:rPr sz="2000" dirty="0">
                <a:latin typeface="Arial"/>
                <a:cs typeface="Arial"/>
              </a:rPr>
              <a:t>A  </a:t>
            </a:r>
            <a:r>
              <a:rPr sz="2000" spc="426" dirty="0">
                <a:latin typeface="Arial"/>
                <a:cs typeface="Arial"/>
              </a:rPr>
              <a:t>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  </a:t>
            </a:r>
            <a:r>
              <a:rPr sz="2000" spc="9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</a:t>
            </a:r>
            <a:r>
              <a:rPr sz="530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,a	and	B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13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Symbol"/>
                <a:cs typeface="Symbol"/>
              </a:rPr>
              <a:t></a:t>
            </a:r>
            <a:r>
              <a:rPr sz="53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a</a:t>
            </a:r>
            <a:r>
              <a:rPr sz="2000" spc="-4" dirty="0">
                <a:latin typeface="Symbol"/>
                <a:cs typeface="Symbol"/>
              </a:rPr>
              <a:t></a:t>
            </a:r>
            <a:r>
              <a:rPr sz="2000" spc="-4" dirty="0">
                <a:latin typeface="Arial"/>
                <a:cs typeface="Arial"/>
              </a:rPr>
              <a:t>,b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2822" y="3295523"/>
            <a:ext cx="6952095" cy="652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lnSpc>
                <a:spcPct val="106100"/>
              </a:lnSpc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This means that a state of the canonical LR(1) parser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must  have: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04103" y="3684931"/>
            <a:ext cx="3851564" cy="815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1651991" algn="l"/>
                <a:tab pos="2473145" algn="l"/>
              </a:tabLst>
            </a:pPr>
            <a:r>
              <a:rPr sz="2000" dirty="0">
                <a:latin typeface="Arial"/>
                <a:cs typeface="Arial"/>
              </a:rPr>
              <a:t>A  </a:t>
            </a:r>
            <a:r>
              <a:rPr sz="2000" spc="431" dirty="0">
                <a:latin typeface="Arial"/>
                <a:cs typeface="Arial"/>
              </a:rPr>
              <a:t>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  </a:t>
            </a:r>
            <a:r>
              <a:rPr sz="2000" spc="8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</a:t>
            </a:r>
            <a:r>
              <a:rPr sz="530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,a	and	B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13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Symbol"/>
                <a:cs typeface="Symbol"/>
              </a:rPr>
              <a:t></a:t>
            </a:r>
            <a:r>
              <a:rPr sz="53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a</a:t>
            </a:r>
            <a:r>
              <a:rPr sz="2000" spc="-4" dirty="0">
                <a:latin typeface="Symbol"/>
                <a:cs typeface="Symbol"/>
              </a:rPr>
              <a:t></a:t>
            </a:r>
            <a:r>
              <a:rPr sz="2000" spc="-4" dirty="0">
                <a:latin typeface="Arial"/>
                <a:cs typeface="Arial"/>
              </a:rPr>
              <a:t>,c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4536" y="4453986"/>
            <a:ext cx="6919190" cy="1369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>
              <a:lnSpc>
                <a:spcPct val="106100"/>
              </a:lnSpc>
            </a:pPr>
            <a:r>
              <a:rPr sz="2000" spc="-4" dirty="0">
                <a:latin typeface="Arial"/>
                <a:cs typeface="Arial"/>
              </a:rPr>
              <a:t>But, this state has also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4" dirty="0">
                <a:latin typeface="Arial"/>
                <a:cs typeface="Arial"/>
              </a:rPr>
              <a:t>shift/reduce </a:t>
            </a:r>
            <a:r>
              <a:rPr sz="2000" dirty="0">
                <a:latin typeface="Arial"/>
                <a:cs typeface="Arial"/>
              </a:rPr>
              <a:t>conflict. i.e. The original  canonical LR(1) parser has a</a:t>
            </a:r>
            <a:r>
              <a:rPr sz="2000" spc="-7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conflict.</a:t>
            </a:r>
            <a:endParaRPr sz="2000">
              <a:latin typeface="Arial"/>
              <a:cs typeface="Arial"/>
            </a:endParaRPr>
          </a:p>
          <a:p>
            <a:pPr marL="11397" marR="614867">
              <a:lnSpc>
                <a:spcPct val="106100"/>
              </a:lnSpc>
              <a:spcBef>
                <a:spcPts val="467"/>
              </a:spcBef>
            </a:pPr>
            <a:r>
              <a:rPr sz="2000" dirty="0">
                <a:latin typeface="Arial"/>
                <a:cs typeface="Arial"/>
              </a:rPr>
              <a:t>(Reason for this, the shift operation does not depend</a:t>
            </a:r>
            <a:r>
              <a:rPr sz="2000" spc="-58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  </a:t>
            </a:r>
            <a:r>
              <a:rPr sz="2000" spc="-4" dirty="0">
                <a:latin typeface="Arial"/>
                <a:cs typeface="Arial"/>
              </a:rPr>
              <a:t>lookaheads)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002" y="704401"/>
            <a:ext cx="7469332" cy="13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300" spc="-4" dirty="0">
                <a:solidFill>
                  <a:srgbClr val="CC3300"/>
                </a:solidFill>
                <a:latin typeface="Arial"/>
                <a:cs typeface="Arial"/>
              </a:rPr>
              <a:t>Reduce/Reduce</a:t>
            </a:r>
            <a:r>
              <a:rPr sz="2300" spc="-18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300" spc="-4" dirty="0">
                <a:solidFill>
                  <a:srgbClr val="CC3300"/>
                </a:solidFill>
                <a:latin typeface="Arial"/>
                <a:cs typeface="Arial"/>
              </a:rPr>
              <a:t>Conflict</a:t>
            </a:r>
            <a:endParaRPr sz="2300">
              <a:latin typeface="Arial"/>
              <a:cs typeface="Arial"/>
            </a:endParaRPr>
          </a:p>
          <a:p>
            <a:pPr>
              <a:spcBef>
                <a:spcPts val="19"/>
              </a:spcBef>
            </a:pPr>
            <a:endParaRPr sz="2200">
              <a:latin typeface="Times New Roman"/>
              <a:cs typeface="Times New Roman"/>
            </a:endParaRPr>
          </a:p>
          <a:p>
            <a:pPr marL="524261" marR="4559" indent="-307718">
              <a:buClr>
                <a:srgbClr val="CC3300"/>
              </a:buClr>
              <a:buChar char="•"/>
              <a:tabLst>
                <a:tab pos="524831" algn="l"/>
              </a:tabLst>
            </a:pPr>
            <a:r>
              <a:rPr sz="2000" dirty="0">
                <a:latin typeface="Arial"/>
                <a:cs typeface="Arial"/>
              </a:rPr>
              <a:t>But, we may introduce a reduce/reduce conflict during the  shrink process for the creation of the states of a LALR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parser.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5205" y="2404054"/>
            <a:ext cx="1570759" cy="1011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9666" marR="4559" indent="-418839">
              <a:lnSpc>
                <a:spcPct val="59500"/>
              </a:lnSpc>
            </a:pPr>
            <a:r>
              <a:rPr sz="2000" spc="-4" dirty="0">
                <a:latin typeface="Arial"/>
                <a:cs typeface="Arial"/>
              </a:rPr>
              <a:t>I</a:t>
            </a:r>
            <a:r>
              <a:rPr sz="2000" spc="-6" baseline="-22222" dirty="0">
                <a:latin typeface="Arial"/>
                <a:cs typeface="Arial"/>
              </a:rPr>
              <a:t>1 </a:t>
            </a:r>
            <a:r>
              <a:rPr sz="2000" dirty="0">
                <a:latin typeface="Arial"/>
                <a:cs typeface="Arial"/>
              </a:rPr>
              <a:t>: A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</a:t>
            </a:r>
            <a:r>
              <a:rPr sz="530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,a  B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</a:t>
            </a:r>
            <a:r>
              <a:rPr sz="530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,b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7297" y="3157817"/>
            <a:ext cx="329623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3900" spc="-4" dirty="0">
                <a:latin typeface="Symbol"/>
                <a:cs typeface="Symbol"/>
              </a:rPr>
              <a:t>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9186" y="2404042"/>
            <a:ext cx="2853459" cy="188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145" marR="1354531" indent="-349317">
              <a:lnSpc>
                <a:spcPct val="59500"/>
              </a:lnSpc>
            </a:pPr>
            <a:r>
              <a:rPr sz="2000" spc="-4" dirty="0">
                <a:latin typeface="Arial"/>
                <a:cs typeface="Arial"/>
              </a:rPr>
              <a:t>I</a:t>
            </a:r>
            <a:r>
              <a:rPr sz="2000" spc="-6" baseline="-22222" dirty="0">
                <a:latin typeface="Arial"/>
                <a:cs typeface="Arial"/>
              </a:rPr>
              <a:t>2</a:t>
            </a:r>
            <a:r>
              <a:rPr sz="2000" spc="-4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</a:t>
            </a:r>
            <a:r>
              <a:rPr sz="530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,b  B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</a:t>
            </a:r>
            <a:r>
              <a:rPr sz="530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,c</a:t>
            </a:r>
            <a:endParaRPr sz="2000">
              <a:latin typeface="Arial"/>
              <a:cs typeface="Arial"/>
            </a:endParaRPr>
          </a:p>
          <a:p>
            <a:pPr marL="11397">
              <a:spcBef>
                <a:spcPts val="4200"/>
              </a:spcBef>
            </a:pPr>
            <a:r>
              <a:rPr sz="2000" spc="1010" dirty="0">
                <a:solidFill>
                  <a:srgbClr val="CC0000"/>
                </a:solidFill>
                <a:latin typeface="Microsoft Sans Serif"/>
                <a:cs typeface="Microsoft Sans Serif"/>
              </a:rPr>
              <a:t>€</a:t>
            </a:r>
            <a:r>
              <a:rPr sz="2000" spc="-49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reduce/reduce conflict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6682" y="3779677"/>
            <a:ext cx="1768763" cy="1011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236" marR="4559" indent="-419408">
              <a:lnSpc>
                <a:spcPct val="59500"/>
              </a:lnSpc>
            </a:pPr>
            <a:r>
              <a:rPr sz="2000" spc="-4" dirty="0">
                <a:latin typeface="Arial"/>
                <a:cs typeface="Arial"/>
              </a:rPr>
              <a:t>I</a:t>
            </a:r>
            <a:r>
              <a:rPr sz="2000" spc="-6" baseline="-22222" dirty="0">
                <a:latin typeface="Arial"/>
                <a:cs typeface="Arial"/>
              </a:rPr>
              <a:t>12</a:t>
            </a:r>
            <a:r>
              <a:rPr sz="2000" spc="-4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Symbol"/>
                <a:cs typeface="Symbol"/>
              </a:rPr>
              <a:t></a:t>
            </a:r>
            <a:r>
              <a:rPr sz="53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,a/</a:t>
            </a:r>
            <a:r>
              <a:rPr sz="2000" spc="-4" dirty="0">
                <a:solidFill>
                  <a:srgbClr val="CC0000"/>
                </a:solidFill>
                <a:latin typeface="Arial"/>
                <a:cs typeface="Arial"/>
              </a:rPr>
              <a:t>b  </a:t>
            </a:r>
            <a:r>
              <a:rPr sz="2000" dirty="0">
                <a:latin typeface="Arial"/>
                <a:cs typeface="Arial"/>
              </a:rPr>
              <a:t>B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22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Symbol"/>
                <a:cs typeface="Symbol"/>
              </a:rPr>
              <a:t></a:t>
            </a:r>
            <a:r>
              <a:rPr sz="53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,</a:t>
            </a:r>
            <a:r>
              <a:rPr sz="2000" spc="-4" dirty="0">
                <a:solidFill>
                  <a:srgbClr val="CC0000"/>
                </a:solidFill>
                <a:latin typeface="Arial"/>
                <a:cs typeface="Arial"/>
              </a:rPr>
              <a:t>b</a:t>
            </a:r>
            <a:r>
              <a:rPr sz="2000" spc="-4" dirty="0">
                <a:latin typeface="Arial"/>
                <a:cs typeface="Arial"/>
              </a:rPr>
              <a:t>/c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3600" y="2819400"/>
            <a:ext cx="5791200" cy="36545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Any Questions ?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LR(1) Item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10600" cy="487375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200" dirty="0" smtClean="0"/>
              <a:t>To avoid some of invalid reductions, the states need to carry more information.</a:t>
            </a:r>
          </a:p>
          <a:p>
            <a:pPr eaLnBrk="1" hangingPunct="1"/>
            <a:endParaRPr lang="en-US" sz="2200" dirty="0" smtClean="0"/>
          </a:p>
          <a:p>
            <a:pPr eaLnBrk="1" hangingPunct="1"/>
            <a:r>
              <a:rPr lang="en-US" sz="2200" dirty="0" smtClean="0"/>
              <a:t>Extra information is put into a state by including a terminal symbol as a second component in an item.</a:t>
            </a:r>
          </a:p>
          <a:p>
            <a:pPr eaLnBrk="1" hangingPunct="1"/>
            <a:endParaRPr lang="en-US" sz="2200" dirty="0" smtClean="0"/>
          </a:p>
          <a:p>
            <a:pPr eaLnBrk="1" hangingPunct="1"/>
            <a:endParaRPr lang="en-US" sz="800" dirty="0" smtClean="0"/>
          </a:p>
          <a:p>
            <a:pPr eaLnBrk="1" hangingPunct="1"/>
            <a:r>
              <a:rPr lang="en-US" sz="2200" dirty="0" smtClean="0"/>
              <a:t>A LR(1) item is:</a:t>
            </a:r>
          </a:p>
          <a:p>
            <a:pPr eaLnBrk="1" hangingPunct="1">
              <a:lnSpc>
                <a:spcPts val="2800"/>
              </a:lnSpc>
              <a:buFontTx/>
              <a:buNone/>
            </a:pPr>
            <a:r>
              <a:rPr lang="en-US" sz="3100" dirty="0" smtClean="0"/>
              <a:t>		</a:t>
            </a:r>
            <a:r>
              <a:rPr lang="en-US" sz="2200" dirty="0" smtClean="0"/>
              <a:t>A </a:t>
            </a:r>
            <a:r>
              <a:rPr lang="en-US" sz="2200" dirty="0" smtClean="0">
                <a:sym typeface="Symbol" pitchFamily="18" charset="2"/>
              </a:rPr>
              <a:t> </a:t>
            </a:r>
            <a:r>
              <a:rPr lang="en-US" sz="4800" dirty="0" smtClean="0">
                <a:sym typeface="Symbol" pitchFamily="18" charset="2"/>
              </a:rPr>
              <a:t>.</a:t>
            </a:r>
            <a:r>
              <a:rPr lang="en-US" sz="2200" dirty="0" smtClean="0">
                <a:sym typeface="Symbol" pitchFamily="18" charset="2"/>
              </a:rPr>
              <a:t>,a	    where </a:t>
            </a:r>
            <a:r>
              <a:rPr lang="en-US" sz="2200" b="1" dirty="0" smtClean="0">
                <a:sym typeface="Symbol" pitchFamily="18" charset="2"/>
              </a:rPr>
              <a:t>a</a:t>
            </a:r>
            <a:r>
              <a:rPr lang="en-US" sz="2200" dirty="0" smtClean="0">
                <a:sym typeface="Symbol" pitchFamily="18" charset="2"/>
              </a:rPr>
              <a:t> is the look-head of the LR(1) item</a:t>
            </a:r>
          </a:p>
          <a:p>
            <a:pPr eaLnBrk="1" hangingPunct="1">
              <a:buFontTx/>
              <a:buNone/>
            </a:pPr>
            <a:r>
              <a:rPr lang="en-US" sz="2200" dirty="0" smtClean="0">
                <a:sym typeface="Symbol" pitchFamily="18" charset="2"/>
              </a:rPr>
              <a:t>				(</a:t>
            </a:r>
            <a:r>
              <a:rPr lang="en-US" sz="2200" b="1" dirty="0" smtClean="0">
                <a:sym typeface="Symbol" pitchFamily="18" charset="2"/>
              </a:rPr>
              <a:t>a</a:t>
            </a:r>
            <a:r>
              <a:rPr lang="en-US" sz="2200" dirty="0" smtClean="0">
                <a:sym typeface="Symbol" pitchFamily="18" charset="2"/>
              </a:rPr>
              <a:t> is a terminal or end-marker.)</a:t>
            </a:r>
            <a:endParaRPr lang="en-US" sz="2200" dirty="0" smtClean="0"/>
          </a:p>
          <a:p>
            <a:pPr eaLnBrk="1" hangingPunct="1">
              <a:buFontTx/>
              <a:buNone/>
            </a:pPr>
            <a:r>
              <a:rPr lang="en-US" sz="2200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eaLnBrk="1" hangingPunct="1"/>
            <a:r>
              <a:rPr lang="en-US" b="1" dirty="0" smtClean="0"/>
              <a:t>LR (1) Items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763000" y="914400"/>
            <a:ext cx="152400" cy="5410200"/>
            <a:chOff x="5520" y="576"/>
            <a:chExt cx="96" cy="3408"/>
          </a:xfrm>
        </p:grpSpPr>
        <p:sp>
          <p:nvSpPr>
            <p:cNvPr id="8198" name="Rectangle 5"/>
            <p:cNvSpPr>
              <a:spLocks noChangeArrowheads="1"/>
            </p:cNvSpPr>
            <p:nvPr/>
          </p:nvSpPr>
          <p:spPr bwMode="auto">
            <a:xfrm>
              <a:off x="5554" y="576"/>
              <a:ext cx="62" cy="1296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Rectangle 6"/>
            <p:cNvSpPr>
              <a:spLocks noChangeArrowheads="1"/>
            </p:cNvSpPr>
            <p:nvPr/>
          </p:nvSpPr>
          <p:spPr bwMode="auto">
            <a:xfrm flipH="1">
              <a:off x="5520" y="2103"/>
              <a:ext cx="96" cy="188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819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66800"/>
            <a:ext cx="8458200" cy="4251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7620000" cy="792162"/>
          </a:xfrm>
        </p:spPr>
        <p:txBody>
          <a:bodyPr/>
          <a:lstStyle/>
          <a:p>
            <a:pPr eaLnBrk="1" hangingPunct="1"/>
            <a:r>
              <a:rPr lang="en-US" b="1" dirty="0" smtClean="0"/>
              <a:t>Intuition behind LR (1) Items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763000" y="914400"/>
            <a:ext cx="152400" cy="5410200"/>
            <a:chOff x="5520" y="576"/>
            <a:chExt cx="96" cy="3408"/>
          </a:xfrm>
        </p:grpSpPr>
        <p:sp>
          <p:nvSpPr>
            <p:cNvPr id="9223" name="Rectangle 5"/>
            <p:cNvSpPr>
              <a:spLocks noChangeArrowheads="1"/>
            </p:cNvSpPr>
            <p:nvPr/>
          </p:nvSpPr>
          <p:spPr bwMode="auto">
            <a:xfrm>
              <a:off x="5554" y="576"/>
              <a:ext cx="62" cy="1296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Rectangle 6"/>
            <p:cNvSpPr>
              <a:spLocks noChangeArrowheads="1"/>
            </p:cNvSpPr>
            <p:nvPr/>
          </p:nvSpPr>
          <p:spPr bwMode="auto">
            <a:xfrm flipH="1">
              <a:off x="5520" y="2103"/>
              <a:ext cx="96" cy="188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922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66800"/>
            <a:ext cx="6781800" cy="3873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922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471488"/>
            <a:ext cx="1828800" cy="1528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eaLnBrk="1" hangingPunct="1"/>
            <a:r>
              <a:rPr lang="en-US" b="1" dirty="0" smtClean="0"/>
              <a:t>Intuition behind LR (1) Items</a:t>
            </a:r>
            <a:endParaRPr lang="en-US" dirty="0" smtClean="0"/>
          </a:p>
        </p:txBody>
      </p:sp>
      <p:sp>
        <p:nvSpPr>
          <p:cNvPr id="10243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763000" y="914400"/>
            <a:ext cx="152400" cy="5410200"/>
            <a:chOff x="5520" y="576"/>
            <a:chExt cx="96" cy="3408"/>
          </a:xfrm>
        </p:grpSpPr>
        <p:sp>
          <p:nvSpPr>
            <p:cNvPr id="10247" name="Rectangle 5"/>
            <p:cNvSpPr>
              <a:spLocks noChangeArrowheads="1"/>
            </p:cNvSpPr>
            <p:nvPr/>
          </p:nvSpPr>
          <p:spPr bwMode="auto">
            <a:xfrm>
              <a:off x="5554" y="576"/>
              <a:ext cx="62" cy="1296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Rectangle 6"/>
            <p:cNvSpPr>
              <a:spLocks noChangeArrowheads="1"/>
            </p:cNvSpPr>
            <p:nvPr/>
          </p:nvSpPr>
          <p:spPr bwMode="auto">
            <a:xfrm flipH="1">
              <a:off x="5520" y="2103"/>
              <a:ext cx="96" cy="188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024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66800"/>
            <a:ext cx="7848600" cy="5573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4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604838"/>
            <a:ext cx="1828800" cy="1528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eaLnBrk="1" hangingPunct="1"/>
            <a:r>
              <a:rPr lang="en-US" b="1" dirty="0" smtClean="0"/>
              <a:t>The CLOSURE Function</a:t>
            </a:r>
            <a:endParaRPr 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7924800" cy="5627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304800"/>
            <a:ext cx="2058988" cy="2143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467600" cy="792162"/>
          </a:xfrm>
        </p:spPr>
        <p:txBody>
          <a:bodyPr/>
          <a:lstStyle/>
          <a:p>
            <a:pPr eaLnBrk="1" hangingPunct="1"/>
            <a:r>
              <a:rPr lang="en-US" b="1" dirty="0" smtClean="0"/>
              <a:t>The CLOSURE Function</a:t>
            </a:r>
            <a:endParaRPr 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7696200" cy="55800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 (1)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S -&gt; CC</a:t>
            </a:r>
          </a:p>
          <a:p>
            <a:r>
              <a:rPr lang="en-US" dirty="0" smtClean="0"/>
              <a:t>C -&gt; </a:t>
            </a:r>
            <a:r>
              <a:rPr lang="en-US" dirty="0" err="1" smtClean="0"/>
              <a:t>cC</a:t>
            </a:r>
            <a:endParaRPr lang="en-US" dirty="0" smtClean="0"/>
          </a:p>
          <a:p>
            <a:r>
              <a:rPr lang="en-US" dirty="0" smtClean="0"/>
              <a:t>C -&gt; 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199"/>
            <a:ext cx="1600200" cy="16412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eaLnBrk="1" hangingPunct="1"/>
            <a:r>
              <a:rPr lang="en-US" b="1" dirty="0" smtClean="0"/>
              <a:t>The GOTO Function</a:t>
            </a:r>
            <a:endParaRPr 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8610600" cy="541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755063" y="1033463"/>
            <a:ext cx="236537" cy="5519737"/>
            <a:chOff x="5515" y="651"/>
            <a:chExt cx="149" cy="3477"/>
          </a:xfrm>
        </p:grpSpPr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5515" y="651"/>
              <a:ext cx="78" cy="624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7" name="Rectangle 7"/>
            <p:cNvSpPr>
              <a:spLocks noChangeArrowheads="1"/>
            </p:cNvSpPr>
            <p:nvPr/>
          </p:nvSpPr>
          <p:spPr bwMode="auto">
            <a:xfrm>
              <a:off x="5518" y="2718"/>
              <a:ext cx="146" cy="141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5527" y="2077"/>
              <a:ext cx="137" cy="21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178</TotalTime>
  <Words>526</Words>
  <Application>Microsoft Office PowerPoint</Application>
  <PresentationFormat>On-screen Show (4:3)</PresentationFormat>
  <Paragraphs>116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Syntax Analysis Or Parsing  </vt:lpstr>
      <vt:lpstr>LR(1) Item</vt:lpstr>
      <vt:lpstr>LR (1) Items</vt:lpstr>
      <vt:lpstr>Intuition behind LR (1) Items</vt:lpstr>
      <vt:lpstr>Intuition behind LR (1) Items</vt:lpstr>
      <vt:lpstr>The CLOSURE Function</vt:lpstr>
      <vt:lpstr>The CLOSURE Function</vt:lpstr>
      <vt:lpstr>LR (1) Example</vt:lpstr>
      <vt:lpstr>The GOTO Function</vt:lpstr>
      <vt:lpstr>Construction of LR(1) Parsing Tables</vt:lpstr>
      <vt:lpstr>Slide 11</vt:lpstr>
      <vt:lpstr>Creating LALR Parsing Tables</vt:lpstr>
      <vt:lpstr>Slide 13</vt:lpstr>
      <vt:lpstr>Creation of LALR Parsing Tables</vt:lpstr>
      <vt:lpstr>Shift/Reduce Conflict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Analysis Or Parsing</dc:title>
  <dc:creator>iffat</dc:creator>
  <cp:lastModifiedBy>iffat</cp:lastModifiedBy>
  <cp:revision>30</cp:revision>
  <dcterms:created xsi:type="dcterms:W3CDTF">2015-10-17T18:25:34Z</dcterms:created>
  <dcterms:modified xsi:type="dcterms:W3CDTF">2018-03-11T17:24:04Z</dcterms:modified>
</cp:coreProperties>
</file>