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sldIdLst>
    <p:sldId id="264" r:id="rId2"/>
    <p:sldId id="265" r:id="rId3"/>
    <p:sldId id="266" r:id="rId4"/>
    <p:sldId id="310" r:id="rId5"/>
    <p:sldId id="311" r:id="rId6"/>
    <p:sldId id="268" r:id="rId7"/>
    <p:sldId id="269" r:id="rId8"/>
    <p:sldId id="312" r:id="rId9"/>
    <p:sldId id="313" r:id="rId10"/>
    <p:sldId id="270" r:id="rId11"/>
    <p:sldId id="271" r:id="rId12"/>
    <p:sldId id="272" r:id="rId13"/>
    <p:sldId id="273" r:id="rId14"/>
    <p:sldId id="382" r:id="rId15"/>
    <p:sldId id="274" r:id="rId16"/>
    <p:sldId id="275" r:id="rId17"/>
    <p:sldId id="380" r:id="rId18"/>
    <p:sldId id="381" r:id="rId19"/>
    <p:sldId id="281" r:id="rId20"/>
    <p:sldId id="282" r:id="rId21"/>
    <p:sldId id="283" r:id="rId22"/>
    <p:sldId id="286" r:id="rId23"/>
    <p:sldId id="287" r:id="rId24"/>
    <p:sldId id="288" r:id="rId25"/>
    <p:sldId id="289" r:id="rId26"/>
    <p:sldId id="290" r:id="rId27"/>
    <p:sldId id="383" r:id="rId28"/>
    <p:sldId id="317" r:id="rId29"/>
    <p:sldId id="315" r:id="rId30"/>
    <p:sldId id="389" r:id="rId31"/>
    <p:sldId id="390" r:id="rId32"/>
    <p:sldId id="292" r:id="rId33"/>
    <p:sldId id="293" r:id="rId34"/>
    <p:sldId id="294" r:id="rId35"/>
    <p:sldId id="385" r:id="rId36"/>
    <p:sldId id="387" r:id="rId37"/>
    <p:sldId id="388" r:id="rId38"/>
    <p:sldId id="384" r:id="rId39"/>
    <p:sldId id="386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8" r:id="rId48"/>
    <p:sldId id="357" r:id="rId49"/>
    <p:sldId id="318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3300"/>
    <a:srgbClr val="009900"/>
    <a:srgbClr val="008000"/>
    <a:srgbClr val="CC3300"/>
    <a:srgbClr val="3333FF"/>
    <a:srgbClr val="FF33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2427" autoAdjust="0"/>
  </p:normalViewPr>
  <p:slideViewPr>
    <p:cSldViewPr>
      <p:cViewPr varScale="1">
        <p:scale>
          <a:sx n="74" d="100"/>
          <a:sy n="74" d="100"/>
        </p:scale>
        <p:origin x="3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A5AF5F3-1D25-41A9-AD2F-BF173685D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DC52-21D6-4865-A435-527FAC36191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13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828D2-55E9-4B09-9AB6-2490952F49E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2950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B75C1-439A-4F01-AFD7-B9C8F3BE5D2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344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8DAFE-261D-431E-A44A-D4AD0D41B4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970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D6CC9-FEEE-4CB5-A500-E35B368D930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874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6A995-ADFA-4ED9-B51F-769CB47B557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120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CC440-66E6-40FA-BCAC-C1F61F47371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2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6AB1F-3FA3-4C6C-929E-882E2C5A89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32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D4B0D-A869-4494-B12F-2D533C58228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332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50E5A-89DC-4E2C-B48B-7C8233C50D4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279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D3736-5021-416A-ACF2-EC792C94FA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69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D127-99E6-4740-800B-235881AC4C7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865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6A420-F119-4832-B357-F21C7BAD22C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1360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998B6-C59E-475B-9F81-3182213FD99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3635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1CE58-C9C5-4BFE-8E87-E6B9EB67601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6824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77109-C649-4D91-BD26-97A8838DCB0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064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B570C-8334-46AC-A4CE-8232E1AE516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530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67E3B-B592-4628-B803-BE5C8E47DA8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5366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D9476-DCA4-4EF1-ABD0-89757E7AA74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0281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19CF-13C4-4A4C-A90E-6D9DE31EA79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369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8610E-FC26-4076-A376-895155541CA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11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68FBE-6051-44E6-BD5C-055FE5E83E5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477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BC3E-97D8-4C1C-82EE-28F99B04915C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ADEA3-2898-4E52-A356-8A814BC08C15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21943-1CAE-4E5E-A340-78CFDC39B34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2446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BA7F5-D666-413F-9207-9870D93EECB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0682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48617-3F10-47C7-B628-B8986562D94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774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AEAA9-1082-4E04-A334-8D63C0472E0C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40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50F8FE-5E5D-464B-924D-4851002F81E8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2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C2AC7-1B3F-4642-BC08-FD3AE44129D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098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278AE-7B00-44B5-B24F-E63215F788F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22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9DBFC-A129-47C3-AFB7-ABA1EBC4846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39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2C4AA-4C62-42C0-BFDC-379E84D078A9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725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B0876-D5A7-4224-876B-F12FC0158A4B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3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9D762-C848-47FC-8EB3-A5BA258F47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186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49318-2C73-46F0-B6F2-7212DBBD15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24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51253-F7C9-46F3-8C0C-4F7246653218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1389-6684-4F8E-9D27-46CFFC0947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4F7CB-B602-409D-A3DC-833BF495B41A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C6A9-EF7D-450D-BFE0-152E6EA73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037B3-E30C-41AB-B810-F2A6EC63739C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8811-40DB-4988-93DF-8227FA3B9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6D40E-F0C6-4828-8212-F6829B917B6C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EEB8B7-0F7D-4CFB-B61B-6F27B7C02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BE78-8892-4536-95DF-A105AA4966FF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A105E-820B-4345-805E-D0AFED67C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A97B-E255-4305-9AAF-021F27C5B4DD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D5B5C-83C7-4E07-ADF2-00BF9D675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2A874-AAA6-4B90-8E49-982438A8AAE9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F2FE-E54E-42FB-B70B-596A2E51B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BDE8E6-7819-40EC-A6F5-4ED981A5EF7E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79404C-A432-4193-9955-6FFE12148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4F32-DEE9-4A05-86F5-962E8BFAB440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C836-4D49-43CB-90FB-A9C312AD1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8BBE8B-9442-4718-A251-CD85D9BF7F75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6ABFC-7258-4A10-A4D7-9B8C21CE31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767E71-4602-4482-AA24-11BA8F705423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B1B737-5701-4C34-85DC-9D38BB7871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03215E-38D9-434B-9E9B-FAAD06DAC400}" type="datetime1">
              <a:rPr lang="en-US" smtClean="0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5D0ED8-9C93-4F6A-9350-88B71BBB1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1" r:id="rId4"/>
    <p:sldLayoutId id="2147483742" r:id="rId5"/>
    <p:sldLayoutId id="2147483749" r:id="rId6"/>
    <p:sldLayoutId id="2147483743" r:id="rId7"/>
    <p:sldLayoutId id="2147483750" r:id="rId8"/>
    <p:sldLayoutId id="2147483751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51054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Code Generation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smtClean="0"/>
              <a:t>Lecture 14-15</a:t>
            </a:r>
            <a:endParaRPr lang="en-US" sz="4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Instruction selection: Machine Idioms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7924800" cy="5065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A2BF03-5E0C-405D-9E46-C5760F773BD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Register Allocation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382000" cy="5638800"/>
          </a:xfrm>
        </p:spPr>
        <p:txBody>
          <a:bodyPr/>
          <a:lstStyle/>
          <a:p>
            <a:pPr eaLnBrk="1" hangingPunct="1"/>
            <a:r>
              <a:rPr lang="en-US" smtClean="0"/>
              <a:t>How to best use the bounded number of registers.  </a:t>
            </a:r>
          </a:p>
          <a:p>
            <a:pPr eaLnBrk="1" hangingPunct="1"/>
            <a:r>
              <a:rPr lang="en-US" smtClean="0"/>
              <a:t>Use or registers</a:t>
            </a:r>
          </a:p>
          <a:p>
            <a:pPr lvl="1" eaLnBrk="1" hangingPunct="1"/>
            <a:r>
              <a:rPr lang="en-US" smtClean="0">
                <a:solidFill>
                  <a:srgbClr val="CC3300"/>
                </a:solidFill>
              </a:rPr>
              <a:t>Register allocation</a:t>
            </a:r>
          </a:p>
          <a:p>
            <a:pPr lvl="2" eaLnBrk="1" hangingPunct="1"/>
            <a:r>
              <a:rPr lang="en-US" sz="1800" smtClean="0"/>
              <a:t>We select a set of variables that will reside in registers at each point in the program</a:t>
            </a:r>
          </a:p>
          <a:p>
            <a:pPr lvl="1" eaLnBrk="1" hangingPunct="1"/>
            <a:r>
              <a:rPr lang="en-US" smtClean="0">
                <a:solidFill>
                  <a:srgbClr val="CC3300"/>
                </a:solidFill>
              </a:rPr>
              <a:t>Register assignment</a:t>
            </a:r>
          </a:p>
          <a:p>
            <a:pPr lvl="2" eaLnBrk="1" hangingPunct="1"/>
            <a:r>
              <a:rPr lang="en-US" sz="1800" smtClean="0"/>
              <a:t>We pick the specific register that a variable will reside in.</a:t>
            </a:r>
          </a:p>
          <a:p>
            <a:pPr eaLnBrk="1" hangingPunct="1"/>
            <a:r>
              <a:rPr lang="en-US" smtClean="0"/>
              <a:t>Complications: </a:t>
            </a:r>
          </a:p>
          <a:p>
            <a:pPr lvl="1" eaLnBrk="1" hangingPunct="1"/>
            <a:r>
              <a:rPr lang="en-US" smtClean="0"/>
              <a:t>special purpose registers </a:t>
            </a:r>
          </a:p>
          <a:p>
            <a:pPr lvl="1" eaLnBrk="1" hangingPunct="1"/>
            <a:r>
              <a:rPr lang="en-US" smtClean="0"/>
              <a:t>operators requiring multiple registers. </a:t>
            </a:r>
          </a:p>
          <a:p>
            <a:pPr eaLnBrk="1" hangingPunct="1"/>
            <a:r>
              <a:rPr lang="en-US" smtClean="0"/>
              <a:t>Optimal assignment is NP-complete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D7405A-C4E0-4535-9BAC-FAF57C912CF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Register Allocation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78000"/>
            <a:ext cx="8458200" cy="38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800600" y="24638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781550" y="2368550"/>
            <a:ext cx="41751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  <a:latin typeface="Times New Roman" pitchFamily="18" charset="0"/>
              </a:rPr>
              <a:t>r4</a:t>
            </a:r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55D640B-DFC6-40EB-B6A9-B7881604F5A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Register Allocation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7391400" cy="539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030843-8D3C-4A73-847A-AA9AD87A5D4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7467600" cy="4873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Example Target Machine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b="1872"/>
          <a:stretch>
            <a:fillRect/>
          </a:stretch>
        </p:blipFill>
        <p:spPr bwMode="auto">
          <a:xfrm>
            <a:off x="152400" y="762000"/>
            <a:ext cx="8153400" cy="5907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757D82-55AB-44C3-BC4B-DD2615FA7D7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Evaluation Order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79248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Choosing the order of instructions to best utilize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Picking the optimal order is NP-complete problem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/>
            <a:r>
              <a:rPr lang="en-US" dirty="0" smtClean="0"/>
              <a:t>Simplest Approach</a:t>
            </a:r>
          </a:p>
          <a:p>
            <a:pPr lvl="1" eaLnBrk="1" hangingPunct="1"/>
            <a:r>
              <a:rPr lang="en-US" dirty="0" smtClean="0"/>
              <a:t>Don’t mess with re-ordering.</a:t>
            </a:r>
          </a:p>
          <a:p>
            <a:pPr lvl="1" eaLnBrk="1" hangingPunct="1"/>
            <a:r>
              <a:rPr lang="en-US" dirty="0" smtClean="0"/>
              <a:t>Target code will perform all operations in the same order as the IR code</a:t>
            </a:r>
          </a:p>
          <a:p>
            <a:pPr eaLnBrk="1" hangingPunct="1"/>
            <a:r>
              <a:rPr lang="en-US" dirty="0" smtClean="0"/>
              <a:t>Trickier Approach</a:t>
            </a:r>
          </a:p>
          <a:p>
            <a:pPr lvl="1" eaLnBrk="1" hangingPunct="1"/>
            <a:r>
              <a:rPr lang="en-US" dirty="0" smtClean="0"/>
              <a:t>Consider re-ordering operations</a:t>
            </a:r>
          </a:p>
          <a:p>
            <a:pPr lvl="1" eaLnBrk="1" hangingPunct="1"/>
            <a:r>
              <a:rPr lang="en-US" dirty="0" smtClean="0"/>
              <a:t>May produce better code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 smtClean="0"/>
              <a:t>	... Get operands into registers just before they are needed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 smtClean="0"/>
              <a:t>		... May use registers more efficiently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A6C404-C8D6-4C25-8FC5-BF6F3AE12F3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Moving Results Back to Memory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When to move results from registers back into memory?</a:t>
            </a:r>
          </a:p>
          <a:p>
            <a:pPr lvl="1" eaLnBrk="1" hangingPunct="1"/>
            <a:r>
              <a:rPr lang="en-US" dirty="0" smtClean="0"/>
              <a:t>After an operation, the result will be in a register.</a:t>
            </a:r>
          </a:p>
          <a:p>
            <a:pPr eaLnBrk="1" hangingPunct="1"/>
            <a:r>
              <a:rPr lang="en-US" b="1" dirty="0" smtClean="0">
                <a:solidFill>
                  <a:srgbClr val="3333FF"/>
                </a:solidFill>
              </a:rPr>
              <a:t>Immediately</a:t>
            </a:r>
          </a:p>
          <a:p>
            <a:pPr lvl="1" eaLnBrk="1" hangingPunct="1"/>
            <a:r>
              <a:rPr lang="en-US" dirty="0" smtClean="0"/>
              <a:t>Move data back to memory just after it is computed.</a:t>
            </a:r>
          </a:p>
          <a:p>
            <a:pPr lvl="1" eaLnBrk="1" hangingPunct="1"/>
            <a:r>
              <a:rPr lang="en-US" dirty="0" smtClean="0"/>
              <a:t>May make more registers available for use elsewhere.</a:t>
            </a:r>
          </a:p>
          <a:p>
            <a:pPr eaLnBrk="1" hangingPunct="1"/>
            <a:r>
              <a:rPr lang="en-US" b="1" i="1" dirty="0" smtClean="0">
                <a:solidFill>
                  <a:srgbClr val="3333FF"/>
                </a:solidFill>
              </a:rPr>
              <a:t>Wait as long as possible </a:t>
            </a:r>
            <a:r>
              <a:rPr lang="en-US" b="1" dirty="0" smtClean="0">
                <a:solidFill>
                  <a:srgbClr val="3333FF"/>
                </a:solidFill>
              </a:rPr>
              <a:t>before moving it back</a:t>
            </a:r>
            <a:endParaRPr lang="en-US" dirty="0" smtClean="0"/>
          </a:p>
          <a:p>
            <a:pPr lvl="1" eaLnBrk="1" hangingPunct="1"/>
            <a:r>
              <a:rPr lang="en-US" dirty="0" smtClean="0"/>
              <a:t>Only move data back to memory “at the end”</a:t>
            </a:r>
          </a:p>
          <a:p>
            <a:pPr lvl="2" eaLnBrk="1" hangingPunct="1"/>
            <a:r>
              <a:rPr lang="en-US" sz="1800" dirty="0" smtClean="0"/>
              <a:t>or “when absolutely necessary”</a:t>
            </a:r>
          </a:p>
          <a:p>
            <a:pPr lvl="1" eaLnBrk="1" hangingPunct="1"/>
            <a:r>
              <a:rPr lang="en-US" dirty="0" smtClean="0"/>
              <a:t>May be able to avoid re-loading it later!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ECAFFC2-2934-408F-88F1-01CE19A99C0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smtClean="0"/>
              <a:t>Evaluating A Potential Code Sequence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Each instruction has a “</a:t>
            </a:r>
            <a:r>
              <a:rPr lang="en-US" i="1" dirty="0" smtClean="0"/>
              <a:t>cost”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800" b="1" dirty="0" smtClean="0">
                <a:solidFill>
                  <a:srgbClr val="FF0000"/>
                </a:solidFill>
              </a:rPr>
              <a:t>Cost = Execution Time</a:t>
            </a:r>
            <a:endParaRPr lang="en-US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Execution Time is difficult to predict.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Pipelining, Branches, Delay Slots, etc.</a:t>
            </a:r>
          </a:p>
          <a:p>
            <a:pPr eaLnBrk="1" hangingPunct="1"/>
            <a:r>
              <a:rPr lang="en-US" b="1" dirty="0" smtClean="0"/>
              <a:t>Goal: </a:t>
            </a:r>
            <a:r>
              <a:rPr lang="en-US" dirty="0" smtClean="0"/>
              <a:t>Approximate the real cost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A “</a:t>
            </a:r>
            <a:r>
              <a:rPr lang="en-US" b="1" i="1" dirty="0" smtClean="0"/>
              <a:t>Cost Model</a:t>
            </a:r>
            <a:r>
              <a:rPr lang="en-US" dirty="0" smtClean="0"/>
              <a:t>”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440237"/>
            <a:ext cx="5029200" cy="157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EEB8B7-0F7D-4CFB-B61B-6F27B7C02B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A Better Cost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0" cy="563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EEB8B7-0F7D-4CFB-B61B-6F27B7C02B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Cost Generation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382000" cy="540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D6F8B8-F806-4C3A-87DE-8BE4696F257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Code Generation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code generation problem is the task of mapping intermediate code to machine code.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Requirements: </a:t>
            </a:r>
            <a:r>
              <a:rPr lang="en-US" dirty="0" smtClean="0"/>
              <a:t>  </a:t>
            </a:r>
          </a:p>
          <a:p>
            <a:pPr eaLnBrk="1" hangingPunct="1"/>
            <a:r>
              <a:rPr lang="en-US" dirty="0" smtClean="0"/>
              <a:t>Correctness</a:t>
            </a:r>
          </a:p>
          <a:p>
            <a:pPr lvl="1" eaLnBrk="1" hangingPunct="1"/>
            <a:r>
              <a:rPr lang="en-US" dirty="0" smtClean="0"/>
              <a:t>Must preserve semantic meaning of source program </a:t>
            </a:r>
          </a:p>
          <a:p>
            <a:pPr eaLnBrk="1" hangingPunct="1"/>
            <a:r>
              <a:rPr lang="en-US" dirty="0" smtClean="0"/>
              <a:t>Efficiency </a:t>
            </a:r>
          </a:p>
          <a:p>
            <a:pPr lvl="1" eaLnBrk="1" hangingPunct="1"/>
            <a:r>
              <a:rPr lang="en-US" dirty="0" smtClean="0"/>
              <a:t>Make effective use of available resources</a:t>
            </a:r>
          </a:p>
          <a:p>
            <a:pPr lvl="1" eaLnBrk="1" hangingPunct="1"/>
            <a:r>
              <a:rPr lang="en-US" dirty="0" smtClean="0"/>
              <a:t>Code Generator itself must run efficiently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DB7A98B-CA0B-4E0E-8A38-5393D96FEFCD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Basic Blocks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229600" cy="4786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622A7A0-F6B4-44E1-A259-0E3F5A9A1479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Basic Blocks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5715000" cy="5176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97A5E7-C968-43FA-8101-F58AD92E284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/>
              <a:t>Algorithm to Partition Instructions into Basic Blocks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92263"/>
            <a:ext cx="8382000" cy="4884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C71B93-509A-46BC-994C-B5154A86617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1: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5943600" cy="564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C5D659-08CA-45D0-AD16-3F54D1CFE3F4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1: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229600" cy="554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416FCE-94D2-4563-80B4-FBC748A5B0E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1: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772400" cy="5557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0AFEB6-CB47-4079-AC71-974443CB2535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315200" cy="561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B41F2C-D04B-406E-A910-35796A9EC74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Flow Graph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5943600" cy="559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E760AC-D0BC-40F8-9782-0F31B7945C7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2: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/>
          <a:srcRect b="4271"/>
          <a:stretch>
            <a:fillRect/>
          </a:stretch>
        </p:blipFill>
        <p:spPr bwMode="auto">
          <a:xfrm>
            <a:off x="2895600" y="1066800"/>
            <a:ext cx="3684588" cy="563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519A93-4AF7-451B-9296-54945F7A4D8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/>
              <a:t>Identify Leaders – Example 2:</a:t>
            </a:r>
          </a:p>
        </p:txBody>
      </p:sp>
      <p:sp>
        <p:nvSpPr>
          <p:cNvPr id="1546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0" y="1066800"/>
            <a:ext cx="4038600" cy="30480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3333FF"/>
                </a:solidFill>
              </a:rPr>
              <a:t>According to rule 1 : 1</a:t>
            </a:r>
          </a:p>
          <a:p>
            <a:pPr eaLnBrk="1" hangingPunct="1"/>
            <a:r>
              <a:rPr lang="en-US" sz="2000" smtClean="0">
                <a:solidFill>
                  <a:srgbClr val="3333FF"/>
                </a:solidFill>
              </a:rPr>
              <a:t>According to rule 2 : 3, 2, 13</a:t>
            </a:r>
          </a:p>
          <a:p>
            <a:pPr eaLnBrk="1" hangingPunct="1"/>
            <a:r>
              <a:rPr lang="en-US" sz="2000" smtClean="0">
                <a:solidFill>
                  <a:srgbClr val="3333FF"/>
                </a:solidFill>
              </a:rPr>
              <a:t>According to rule 3 : 10, 12</a:t>
            </a:r>
          </a:p>
          <a:p>
            <a:pPr eaLnBrk="1" hangingPunct="1"/>
            <a:endParaRPr lang="en-US" sz="2000" smtClean="0">
              <a:solidFill>
                <a:srgbClr val="3333FF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b="4271"/>
          <a:stretch>
            <a:fillRect/>
          </a:stretch>
        </p:blipFill>
        <p:spPr bwMode="auto">
          <a:xfrm>
            <a:off x="838200" y="990600"/>
            <a:ext cx="3684588" cy="563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9409F92-7CBF-44C8-B0A0-E9AD64B24B82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Compiler Architecture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-57150" y="1381125"/>
            <a:ext cx="9315450" cy="4562475"/>
            <a:chOff x="-45" y="870"/>
            <a:chExt cx="5868" cy="2874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589" y="1250"/>
              <a:ext cx="622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Scanner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(lexical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  analysis)</a:t>
              </a:r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1514" y="1250"/>
              <a:ext cx="622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Parser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(syntax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  analysis)</a:t>
              </a: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1212" y="1467"/>
              <a:ext cx="3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2136" y="1467"/>
              <a:ext cx="3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3693" y="1250"/>
              <a:ext cx="623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Code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Optimizer</a:t>
              </a: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2500" y="1250"/>
              <a:ext cx="778" cy="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Semantic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(IC generator)</a:t>
              </a:r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628" y="1250"/>
              <a:ext cx="622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Code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Generator</a:t>
              </a:r>
            </a:p>
            <a:p>
              <a:pPr algn="ctr"/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329" y="1467"/>
              <a:ext cx="2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5250" y="1467"/>
              <a:ext cx="2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2344" y="3039"/>
              <a:ext cx="830" cy="70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Symbol</a:t>
              </a:r>
            </a:p>
            <a:p>
              <a:pPr algn="ctr"/>
              <a:r>
                <a:rPr lang="en-US" sz="2400" dirty="0"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1047" y="1684"/>
              <a:ext cx="1297" cy="1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1877" y="1684"/>
              <a:ext cx="519" cy="1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H="1">
              <a:off x="2604" y="1738"/>
              <a:ext cx="518" cy="1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 flipH="1">
              <a:off x="2967" y="1684"/>
              <a:ext cx="882" cy="1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 flipH="1">
              <a:off x="3174" y="1684"/>
              <a:ext cx="1609" cy="1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-45" y="1288"/>
              <a:ext cx="5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Source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1156" y="1095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tokens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2031" y="960"/>
              <a:ext cx="53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Syntactic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structure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3054" y="888"/>
              <a:ext cx="98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latin typeface="Times New Roman" pitchFamily="18" charset="0"/>
                </a:rPr>
                <a:t>Intermediate</a:t>
              </a:r>
            </a:p>
            <a:p>
              <a:pPr algn="ctr"/>
              <a:r>
                <a:rPr lang="en-US" b="1" dirty="0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5302" y="1297"/>
              <a:ext cx="5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Target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278" y="1467"/>
              <a:ext cx="41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4316" y="1467"/>
              <a:ext cx="3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>
              <a:off x="3122" y="870"/>
              <a:ext cx="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3122" y="870"/>
              <a:ext cx="171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 flipV="1">
              <a:off x="4835" y="870"/>
              <a:ext cx="1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4524" y="1087"/>
              <a:ext cx="784" cy="69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953" y="922"/>
              <a:ext cx="9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Intermediate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Language</a:t>
              </a:r>
            </a:p>
          </p:txBody>
        </p:sp>
      </p:grpSp>
      <p:sp>
        <p:nvSpPr>
          <p:cNvPr id="10244" name="Slide Number Placeholder 3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3E323A-AEE2-4D06-B348-D26FA1C7B30A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ea typeface="宋体" charset="-122"/>
              </a:rPr>
              <a:t>Code optimization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40877"/>
            <a:ext cx="7467600" cy="4498731"/>
          </a:xfrm>
        </p:spPr>
        <p:txBody>
          <a:bodyPr/>
          <a:lstStyle/>
          <a:p>
            <a:pPr eaLnBrk="1" hangingPunct="1"/>
            <a:r>
              <a:rPr lang="en-US" altLang="zh-CN" smtClean="0"/>
              <a:t>Elimination of unnecessary instructions</a:t>
            </a:r>
          </a:p>
          <a:p>
            <a:pPr eaLnBrk="1" hangingPunct="1"/>
            <a:r>
              <a:rPr lang="en-US" altLang="zh-CN" smtClean="0"/>
              <a:t>Replacement of one sequence of instructions by a faster sequence of instructions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Local optimization</a:t>
            </a:r>
          </a:p>
          <a:p>
            <a:pPr eaLnBrk="1" hangingPunct="1"/>
            <a:r>
              <a:rPr lang="en-US" altLang="zh-CN" smtClean="0"/>
              <a:t>Global optimizations</a:t>
            </a:r>
          </a:p>
          <a:p>
            <a:pPr lvl="1" eaLnBrk="1" hangingPunct="1"/>
            <a:r>
              <a:rPr lang="en-US" altLang="zh-CN" smtClean="0"/>
              <a:t>based on data flow analyses</a:t>
            </a:r>
            <a:endParaRPr lang="zh-CN" altLang="en-US" smtClean="0"/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ABFE68-ABC9-4F7D-9D00-0D6E6924CC69}" type="slidenum">
              <a:rPr lang="en-US" altLang="zh-CN" sz="1292">
                <a:solidFill>
                  <a:srgbClr val="FFFFFF"/>
                </a:solidFill>
              </a:rPr>
              <a:pPr/>
              <a:t>30</a:t>
            </a:fld>
            <a:endParaRPr lang="en-US" altLang="zh-CN" sz="1292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281"/>
            <a:ext cx="8382000" cy="105507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92" b="1" dirty="0"/>
              <a:t>Themes behind Optimization Techniques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 rot="5400000">
            <a:off x="7112978" y="3698631"/>
            <a:ext cx="2954215" cy="366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68FA7AF1-5F7E-4A96-8210-C4F0F87FBD49}" type="slidenum">
              <a:rPr lang="en-US" sz="1108" b="0">
                <a:solidFill>
                  <a:schemeClr val="tx2"/>
                </a:solidFill>
              </a:rPr>
              <a:pPr algn="l"/>
              <a:t>31</a:t>
            </a:fld>
            <a:endParaRPr lang="en-US" sz="1108" b="0">
              <a:solidFill>
                <a:schemeClr val="tx2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11215"/>
            <a:ext cx="7772400" cy="42203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85"/>
              <a:t>Avoid redundancy: </a:t>
            </a:r>
            <a:r>
              <a:rPr lang="en-US" smtClean="0">
                <a:solidFill>
                  <a:srgbClr val="7030A0"/>
                </a:solidFill>
              </a:rPr>
              <a:t>something already computed need not be computed again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Smaller code: </a:t>
            </a:r>
            <a:r>
              <a:rPr lang="en-US" smtClean="0">
                <a:solidFill>
                  <a:srgbClr val="7030A0"/>
                </a:solidFill>
              </a:rPr>
              <a:t>less work for CPU, cache, and memory!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Less jumps</a:t>
            </a:r>
            <a:r>
              <a:rPr lang="en-US" sz="2585">
                <a:solidFill>
                  <a:srgbClr val="7030A0"/>
                </a:solidFill>
              </a:rPr>
              <a:t>: </a:t>
            </a:r>
            <a:r>
              <a:rPr lang="en-US" smtClean="0">
                <a:solidFill>
                  <a:srgbClr val="7030A0"/>
                </a:solidFill>
              </a:rPr>
              <a:t>jumps interfere with code pre-fetch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Code locality: </a:t>
            </a:r>
            <a:r>
              <a:rPr lang="en-US" smtClean="0">
                <a:solidFill>
                  <a:srgbClr val="7030A0"/>
                </a:solidFill>
              </a:rPr>
              <a:t>codes executed close together in time is generated close together in memory – increase locality of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2585"/>
              <a:t>Extract more information about code: </a:t>
            </a:r>
            <a:r>
              <a:rPr lang="en-US" smtClean="0">
                <a:solidFill>
                  <a:srgbClr val="7030A0"/>
                </a:solidFill>
              </a:rPr>
              <a:t>More info – better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726968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Common Sub-Expression Elimination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229600" cy="431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3812FF5-D4D4-4548-B0AF-5BE73B08CA8F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Common Sub-Expression Elimination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0" cy="476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9B062E5-399E-4559-9915-C42ABDDBD149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Reordering Instructions in a Basic Block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0" cy="508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2709BB-E109-47E1-9434-B4A5D3794E3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>
                <a:solidFill>
                  <a:srgbClr val="FF0000"/>
                </a:solidFill>
              </a:rPr>
              <a:t>Algebraic</a:t>
            </a:r>
            <a:r>
              <a:rPr spc="-49" dirty="0">
                <a:solidFill>
                  <a:srgbClr val="FF0000"/>
                </a:solidFill>
              </a:rPr>
              <a:t> </a:t>
            </a:r>
            <a:r>
              <a:rPr spc="-4" dirty="0">
                <a:solidFill>
                  <a:srgbClr val="FF0000"/>
                </a:solidFill>
              </a:rPr>
              <a:t>Transformation</a:t>
            </a:r>
          </a:p>
        </p:txBody>
      </p:sp>
      <p:sp>
        <p:nvSpPr>
          <p:cNvPr id="54275" name="object 3"/>
          <p:cNvSpPr>
            <a:spLocks noChangeArrowheads="1"/>
          </p:cNvSpPr>
          <p:nvPr/>
        </p:nvSpPr>
        <p:spPr bwMode="auto">
          <a:xfrm>
            <a:off x="900113" y="1316038"/>
            <a:ext cx="7135812" cy="4735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7B92D1-AB6F-4110-9571-6909E8C38652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Usage of Machine idioms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 rot="5400000">
            <a:off x="7112978" y="3698631"/>
            <a:ext cx="2954215" cy="366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7F25D173-CD47-4401-A6E2-725AEA4B5242}" type="slidenum">
              <a:rPr lang="en-US" sz="1108" b="0">
                <a:solidFill>
                  <a:schemeClr val="tx2"/>
                </a:solidFill>
              </a:rPr>
              <a:pPr algn="l"/>
              <a:t>36</a:t>
            </a:fld>
            <a:endParaRPr lang="en-US" sz="1108" b="0">
              <a:solidFill>
                <a:schemeClr val="tx2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40877"/>
            <a:ext cx="7467600" cy="4498731"/>
          </a:xfrm>
        </p:spPr>
        <p:txBody>
          <a:bodyPr/>
          <a:lstStyle/>
          <a:p>
            <a:pPr eaLnBrk="1" hangingPunct="1"/>
            <a:r>
              <a:rPr lang="en-US" smtClean="0"/>
              <a:t>Use machine specific hardware instruction which may be less costly.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			i := i + 1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	ADD i, #1  		INC i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3886200" y="44137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92"/>
          </a:p>
        </p:txBody>
      </p:sp>
    </p:spTree>
    <p:extLst>
      <p:ext uri="{BB962C8B-B14F-4D97-AF65-F5344CB8AC3E}">
        <p14:creationId xmlns:p14="http://schemas.microsoft.com/office/powerpoint/2010/main" val="1279054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Replace Multiply by Shift</a:t>
            </a:r>
            <a:endParaRPr lang="en-US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 rot="5400000">
            <a:off x="7112978" y="3698631"/>
            <a:ext cx="2954215" cy="366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A7C4C54-A0CD-42A0-B6AC-E934ECCE9623}" type="slidenum">
              <a:rPr lang="en-US" sz="1108" b="0">
                <a:solidFill>
                  <a:schemeClr val="tx2"/>
                </a:solidFill>
              </a:rPr>
              <a:pPr algn="l"/>
              <a:t>37</a:t>
            </a:fld>
            <a:endParaRPr lang="en-US" sz="1108" b="0">
              <a:solidFill>
                <a:schemeClr val="tx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40877"/>
            <a:ext cx="7467600" cy="4498731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315"/>
              </a:spcAft>
            </a:pPr>
            <a:r>
              <a:rPr lang="en-GB" sz="2492" b="1">
                <a:latin typeface="Courier New" panose="02070309020205020404" pitchFamily="49" charset="0"/>
              </a:rPr>
              <a:t>A := A * 4;</a:t>
            </a:r>
          </a:p>
          <a:p>
            <a:pPr lvl="1" eaLnBrk="1" hangingPunct="1">
              <a:spcBef>
                <a:spcPct val="0"/>
              </a:spcBef>
              <a:spcAft>
                <a:spcPts val="1038"/>
              </a:spcAft>
            </a:pPr>
            <a:r>
              <a:rPr lang="en-GB" sz="2123"/>
              <a:t>Can be replaced by 2-bit left shift (signed/unsigned)</a:t>
            </a:r>
          </a:p>
          <a:p>
            <a:pPr lvl="1" eaLnBrk="1" hangingPunct="1">
              <a:spcBef>
                <a:spcPct val="0"/>
              </a:spcBef>
              <a:spcAft>
                <a:spcPts val="1038"/>
              </a:spcAft>
            </a:pPr>
            <a:r>
              <a:rPr lang="en-GB" sz="2123"/>
              <a:t>But must worry about overflow if language does</a:t>
            </a:r>
          </a:p>
          <a:p>
            <a:pPr eaLnBrk="1" hangingPunct="1">
              <a:spcBef>
                <a:spcPct val="0"/>
              </a:spcBef>
              <a:spcAft>
                <a:spcPts val="1315"/>
              </a:spcAft>
            </a:pPr>
            <a:r>
              <a:rPr lang="en-GB" sz="2492" b="1">
                <a:latin typeface="Courier New" panose="02070309020205020404" pitchFamily="49" charset="0"/>
              </a:rPr>
              <a:t>A := A / 4;</a:t>
            </a:r>
          </a:p>
          <a:p>
            <a:pPr lvl="1" eaLnBrk="1" hangingPunct="1">
              <a:spcBef>
                <a:spcPct val="0"/>
              </a:spcBef>
              <a:spcAft>
                <a:spcPts val="1038"/>
              </a:spcAft>
            </a:pPr>
            <a:r>
              <a:rPr lang="en-GB" sz="2123"/>
              <a:t>If unsigned, can replace with shift right</a:t>
            </a:r>
          </a:p>
          <a:p>
            <a:pPr lvl="1" eaLnBrk="1" hangingPunct="1">
              <a:spcBef>
                <a:spcPct val="0"/>
              </a:spcBef>
              <a:spcAft>
                <a:spcPts val="1038"/>
              </a:spcAft>
            </a:pPr>
            <a:r>
              <a:rPr lang="en-GB" sz="2123"/>
              <a:t>But shift right arithmetic is a well-known problem</a:t>
            </a:r>
          </a:p>
          <a:p>
            <a:pPr lvl="1" eaLnBrk="1" hangingPunct="1">
              <a:spcBef>
                <a:spcPct val="0"/>
              </a:spcBef>
              <a:spcAft>
                <a:spcPts val="1038"/>
              </a:spcAft>
            </a:pPr>
            <a:r>
              <a:rPr lang="en-GB" sz="2123"/>
              <a:t>Language may allow it anyway (traditional C)</a:t>
            </a:r>
            <a:endParaRPr lang="en-US" sz="2215"/>
          </a:p>
        </p:txBody>
      </p:sp>
    </p:spTree>
    <p:extLst>
      <p:ext uri="{BB962C8B-B14F-4D97-AF65-F5344CB8AC3E}">
        <p14:creationId xmlns:p14="http://schemas.microsoft.com/office/powerpoint/2010/main" val="11374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Look at Each Basic Block in Isolation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 b="14697"/>
          <a:stretch>
            <a:fillRect/>
          </a:stretch>
        </p:blipFill>
        <p:spPr bwMode="auto">
          <a:xfrm>
            <a:off x="381000" y="1066800"/>
            <a:ext cx="7848600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513A10-2262-454F-AC73-0BC255CEDA44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Definition and Use of</a:t>
            </a:r>
            <a:r>
              <a:rPr spc="-81" dirty="0"/>
              <a:t> </a:t>
            </a:r>
            <a:r>
              <a:rPr dirty="0"/>
              <a:t>variables</a:t>
            </a:r>
          </a:p>
        </p:txBody>
      </p:sp>
      <p:sp>
        <p:nvSpPr>
          <p:cNvPr id="64515" name="object 3"/>
          <p:cNvSpPr>
            <a:spLocks noChangeArrowheads="1"/>
          </p:cNvSpPr>
          <p:nvPr/>
        </p:nvSpPr>
        <p:spPr bwMode="auto">
          <a:xfrm>
            <a:off x="900113" y="1344613"/>
            <a:ext cx="7343775" cy="4491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8114B5C-C024-409C-8916-709063887C3E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Input to the Code Generator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 assume, front end has </a:t>
            </a:r>
          </a:p>
          <a:p>
            <a:pPr lvl="1" eaLnBrk="1" hangingPunct="1"/>
            <a:r>
              <a:rPr lang="en-US" sz="2400" dirty="0" smtClean="0"/>
              <a:t>Scanned, parsed and translate the source program into a reasonably detailed intermediate representations</a:t>
            </a:r>
          </a:p>
          <a:p>
            <a:pPr lvl="1" eaLnBrk="1" hangingPunct="1"/>
            <a:r>
              <a:rPr lang="en-US" sz="2400" dirty="0" smtClean="0"/>
              <a:t>Type checking, type conversion and obvious semantic errors have already been detected</a:t>
            </a:r>
          </a:p>
          <a:p>
            <a:pPr lvl="1" eaLnBrk="1" hangingPunct="1"/>
            <a:r>
              <a:rPr lang="en-US" sz="2400" dirty="0" smtClean="0"/>
              <a:t>Symbol table is able to provide run-time address of the data objects</a:t>
            </a:r>
          </a:p>
          <a:p>
            <a:pPr lvl="1" eaLnBrk="1" hangingPunct="1"/>
            <a:r>
              <a:rPr lang="en-US" sz="2400" dirty="0" smtClean="0"/>
              <a:t>Intermediate representations may be</a:t>
            </a:r>
          </a:p>
          <a:p>
            <a:pPr lvl="2" eaLnBrk="1" hangingPunct="1"/>
            <a:r>
              <a:rPr lang="en-US" sz="2000" dirty="0" smtClean="0"/>
              <a:t>Postfix notations</a:t>
            </a:r>
          </a:p>
          <a:p>
            <a:pPr lvl="2" eaLnBrk="1" hangingPunct="1"/>
            <a:r>
              <a:rPr lang="en-US" sz="2000" dirty="0" smtClean="0"/>
              <a:t>Three address representations</a:t>
            </a:r>
          </a:p>
          <a:p>
            <a:pPr lvl="2" eaLnBrk="1" hangingPunct="1"/>
            <a:r>
              <a:rPr lang="en-US" sz="2000" dirty="0" smtClean="0"/>
              <a:t>Syntax tree</a:t>
            </a:r>
          </a:p>
          <a:p>
            <a:pPr lvl="2" eaLnBrk="1" hangingPunct="1"/>
            <a:r>
              <a:rPr lang="en-US" sz="2000" dirty="0" smtClean="0"/>
              <a:t>DAG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E1FBE0-C3E8-4BB4-B984-E24DF83BDD3F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46083" name="object 3"/>
          <p:cNvSpPr>
            <a:spLocks noChangeArrowheads="1"/>
          </p:cNvSpPr>
          <p:nvPr/>
        </p:nvSpPr>
        <p:spPr bwMode="auto">
          <a:xfrm>
            <a:off x="457200" y="1143000"/>
            <a:ext cx="7827962" cy="4927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B30A260-201B-4F1D-9654-4DD30C71D5DB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Dead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47107" name="object 3"/>
          <p:cNvSpPr>
            <a:spLocks noChangeArrowheads="1"/>
          </p:cNvSpPr>
          <p:nvPr/>
        </p:nvSpPr>
        <p:spPr bwMode="auto">
          <a:xfrm>
            <a:off x="900113" y="1344613"/>
            <a:ext cx="6303962" cy="2778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6CEF5C7-CFB9-4B92-9A71-B944BD34BC18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Liveness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Example</a:t>
            </a:r>
          </a:p>
        </p:txBody>
      </p:sp>
      <p:sp>
        <p:nvSpPr>
          <p:cNvPr id="48131" name="object 3"/>
          <p:cNvSpPr>
            <a:spLocks noChangeArrowheads="1"/>
          </p:cNvSpPr>
          <p:nvPr/>
        </p:nvSpPr>
        <p:spPr bwMode="auto">
          <a:xfrm>
            <a:off x="900113" y="1344613"/>
            <a:ext cx="6927850" cy="2225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84A5AA5-BD68-47B1-8039-2E7FA6A5C5E6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Liveness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Example</a:t>
            </a:r>
          </a:p>
        </p:txBody>
      </p:sp>
      <p:sp>
        <p:nvSpPr>
          <p:cNvPr id="49155" name="object 3"/>
          <p:cNvSpPr>
            <a:spLocks noChangeArrowheads="1"/>
          </p:cNvSpPr>
          <p:nvPr/>
        </p:nvSpPr>
        <p:spPr bwMode="auto">
          <a:xfrm>
            <a:off x="512762" y="1173162"/>
            <a:ext cx="7716838" cy="4313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387DC1-2445-4641-9B01-2DEE67ED3C40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 Variable</a:t>
            </a:r>
            <a:r>
              <a:rPr b="1" spc="-72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50179" name="object 3"/>
          <p:cNvSpPr>
            <a:spLocks noChangeArrowheads="1"/>
          </p:cNvSpPr>
          <p:nvPr/>
        </p:nvSpPr>
        <p:spPr bwMode="auto">
          <a:xfrm>
            <a:off x="900113" y="1344613"/>
            <a:ext cx="7481887" cy="4054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1739FB-0081-4E3B-B237-B3D0BE62EB42}" type="slidenum">
              <a:rPr lang="en-US" smtClean="0"/>
              <a:pPr/>
              <a:t>44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spc="-4" dirty="0">
                <a:latin typeface="Arial"/>
                <a:cs typeface="Arial"/>
              </a:rPr>
              <a:t>Temporaries</a:t>
            </a:r>
          </a:p>
        </p:txBody>
      </p:sp>
      <p:sp>
        <p:nvSpPr>
          <p:cNvPr id="51203" name="object 3"/>
          <p:cNvSpPr>
            <a:spLocks noChangeArrowheads="1"/>
          </p:cNvSpPr>
          <p:nvPr/>
        </p:nvSpPr>
        <p:spPr bwMode="auto">
          <a:xfrm>
            <a:off x="900113" y="1344613"/>
            <a:ext cx="7481887" cy="4840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DE0157-1F36-46C4-8004-A6942DD31621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4" dirty="0"/>
              <a:t>Dead</a:t>
            </a:r>
            <a:r>
              <a:rPr spc="-102" dirty="0"/>
              <a:t> </a:t>
            </a:r>
            <a:r>
              <a:rPr dirty="0"/>
              <a:t>Code</a:t>
            </a:r>
          </a:p>
        </p:txBody>
      </p:sp>
      <p:sp>
        <p:nvSpPr>
          <p:cNvPr id="52227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646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EC47EA-58A8-4279-A188-2D912AAA499B}" type="slidenum">
              <a:rPr lang="en-US" smtClean="0"/>
              <a:pPr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Control </a:t>
            </a:r>
            <a:r>
              <a:rPr spc="-4" dirty="0"/>
              <a:t>Flow</a:t>
            </a:r>
            <a:r>
              <a:rPr spc="-76" dirty="0"/>
              <a:t> </a:t>
            </a:r>
            <a:r>
              <a:rPr dirty="0"/>
              <a:t>Graphs</a:t>
            </a:r>
          </a:p>
        </p:txBody>
      </p:sp>
      <p:sp>
        <p:nvSpPr>
          <p:cNvPr id="55299" name="object 3"/>
          <p:cNvSpPr>
            <a:spLocks noChangeArrowheads="1"/>
          </p:cNvSpPr>
          <p:nvPr/>
        </p:nvSpPr>
        <p:spPr bwMode="auto">
          <a:xfrm>
            <a:off x="990600" y="1344613"/>
            <a:ext cx="6907213" cy="46751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3D38AA0-A5CF-4F56-9277-54F1D2CF8E22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Data Needed </a:t>
            </a:r>
            <a:r>
              <a:rPr spc="-4" dirty="0"/>
              <a:t>during </a:t>
            </a:r>
            <a:r>
              <a:rPr spc="4" dirty="0"/>
              <a:t>Code</a:t>
            </a:r>
            <a:r>
              <a:rPr spc="-54" dirty="0"/>
              <a:t> </a:t>
            </a:r>
            <a:r>
              <a:rPr dirty="0"/>
              <a:t>Generation</a:t>
            </a:r>
          </a:p>
        </p:txBody>
      </p:sp>
      <p:sp>
        <p:nvSpPr>
          <p:cNvPr id="84995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789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585EDC-4C0E-4A7C-B7F5-F37A94FB0DF4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534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/>
              <a:t>Any Question ?</a:t>
            </a:r>
            <a:endParaRPr lang="en-US" sz="4000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A035321-F2B1-4C0B-8686-8AA23CDE8023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467600" cy="7921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Target Programs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534400" cy="48736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The output of the code generator is the target program.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Target architecture: must be </a:t>
            </a:r>
            <a:r>
              <a:rPr lang="en-US" b="1" dirty="0" smtClean="0"/>
              <a:t>well</a:t>
            </a:r>
            <a:r>
              <a:rPr lang="en-US" dirty="0" smtClean="0"/>
              <a:t> understood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Significantly influences the difficulty of code generation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RISC, CISC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Target program may be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Absolute machine language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000" dirty="0" smtClean="0"/>
              <a:t>It can be placed in a fixed location of memory and immediately executed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Re-locatable machine language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000" dirty="0" smtClean="0"/>
              <a:t>Subprograms to be compiled separately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000" dirty="0" smtClean="0"/>
              <a:t>A set of re-locatable object modules can be linked together and loaded for execution by a linker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81593E-1378-4F9E-B748-A7552DBEB2D2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Issues in the Design of a Code Generator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Instruction Selection </a:t>
            </a:r>
          </a:p>
          <a:p>
            <a:pPr eaLnBrk="1" hangingPunct="1"/>
            <a:r>
              <a:rPr lang="en-US" dirty="0" smtClean="0"/>
              <a:t>Register Allocation </a:t>
            </a:r>
          </a:p>
          <a:p>
            <a:pPr eaLnBrk="1" hangingPunct="1"/>
            <a:r>
              <a:rPr lang="en-US" dirty="0" smtClean="0"/>
              <a:t>Evaluation Order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CE98FE-76CD-4431-98AE-AD80D32DE3B6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Selection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There may be a </a:t>
            </a:r>
            <a:r>
              <a:rPr lang="en-US" i="1" dirty="0" smtClean="0"/>
              <a:t>large number of ‘candidate’ </a:t>
            </a:r>
            <a:r>
              <a:rPr lang="en-US" dirty="0" smtClean="0"/>
              <a:t>machine instructions for a given IR instruction</a:t>
            </a:r>
          </a:p>
          <a:p>
            <a:pPr lvl="1" eaLnBrk="1" hangingPunct="1"/>
            <a:r>
              <a:rPr lang="en-US" sz="2400" dirty="0" smtClean="0"/>
              <a:t>Level of IR</a:t>
            </a:r>
          </a:p>
          <a:p>
            <a:pPr lvl="2" eaLnBrk="1" hangingPunct="1"/>
            <a:r>
              <a:rPr lang="en-US" sz="2000" dirty="0" smtClean="0"/>
              <a:t>High: Each IR translates into many machine instructions </a:t>
            </a:r>
          </a:p>
          <a:p>
            <a:pPr lvl="2" eaLnBrk="1" hangingPunct="1"/>
            <a:r>
              <a:rPr lang="en-US" sz="2000" dirty="0" smtClean="0"/>
              <a:t>Low: Reflects many low-level details of machine</a:t>
            </a:r>
          </a:p>
          <a:p>
            <a:pPr lvl="1" eaLnBrk="1" hangingPunct="1"/>
            <a:r>
              <a:rPr lang="en-US" sz="2400" dirty="0" smtClean="0"/>
              <a:t>Nature of the instruction set</a:t>
            </a:r>
          </a:p>
          <a:p>
            <a:pPr lvl="2" eaLnBrk="1" hangingPunct="1"/>
            <a:r>
              <a:rPr lang="en-US" sz="2000" dirty="0" smtClean="0"/>
              <a:t>Uniformity and completeness</a:t>
            </a:r>
          </a:p>
          <a:p>
            <a:pPr lvl="1" eaLnBrk="1" hangingPunct="1"/>
            <a:r>
              <a:rPr lang="en-US" sz="2400" dirty="0" smtClean="0"/>
              <a:t>Each has own cost and constraints</a:t>
            </a:r>
          </a:p>
          <a:p>
            <a:pPr lvl="2" eaLnBrk="1" hangingPunct="1"/>
            <a:r>
              <a:rPr lang="en-US" sz="2000" dirty="0" smtClean="0"/>
              <a:t>Accurate cost information is difficult to obtain</a:t>
            </a:r>
          </a:p>
          <a:p>
            <a:pPr lvl="2" eaLnBrk="1" hangingPunct="1"/>
            <a:r>
              <a:rPr lang="en-US" sz="2000" dirty="0" smtClean="0"/>
              <a:t>Cost may be influenced by surrounding context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BB77EFC-7A2E-4444-806B-26F9EA38F08F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Instruction Selection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458200" cy="3946525"/>
          </a:xfrm>
        </p:spPr>
        <p:txBody>
          <a:bodyPr/>
          <a:lstStyle/>
          <a:p>
            <a:pPr eaLnBrk="1" hangingPunct="1"/>
            <a:r>
              <a:rPr lang="en-US" dirty="0" smtClean="0"/>
              <a:t>For each type of three-address statement, </a:t>
            </a:r>
            <a:r>
              <a:rPr lang="en-US" i="1" dirty="0" smtClean="0"/>
              <a:t>a code skeleton</a:t>
            </a:r>
            <a:r>
              <a:rPr lang="en-US" dirty="0" smtClean="0"/>
              <a:t> can be designed that outlines the target code to be generated for that construct.</a:t>
            </a:r>
          </a:p>
          <a:p>
            <a:pPr lvl="1" eaLnBrk="1" hangingPunct="1"/>
            <a:r>
              <a:rPr lang="en-US" dirty="0" smtClean="0"/>
              <a:t>Say, x := y + z</a:t>
            </a:r>
          </a:p>
          <a:p>
            <a:pPr lvl="2" eaLnBrk="1" hangingPunct="1">
              <a:buFontTx/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y, R0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Add z, R0</a:t>
            </a:r>
          </a:p>
          <a:p>
            <a:pPr lvl="2" eaLnBrk="1" hangingPunct="1">
              <a:buFontTx/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R0, x</a:t>
            </a:r>
          </a:p>
          <a:p>
            <a:pPr lvl="2"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80772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ctr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Arial Narrow" pitchFamily="34" charset="0"/>
              </a:rPr>
              <a:t>Statement by statement code generation often produces poor code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9F50192-7B0E-4903-A71A-6DD845F4CC9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5438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Instruction Selection</a:t>
            </a:r>
          </a:p>
        </p:txBody>
      </p:sp>
      <p:sp>
        <p:nvSpPr>
          <p:cNvPr id="1539075" name="Text Box 3"/>
          <p:cNvSpPr txBox="1">
            <a:spLocks noChangeArrowheads="1"/>
          </p:cNvSpPr>
          <p:nvPr/>
        </p:nvSpPr>
        <p:spPr bwMode="auto">
          <a:xfrm>
            <a:off x="3048000" y="1371600"/>
            <a:ext cx="2514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 := b + c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d := a + e</a:t>
            </a:r>
          </a:p>
        </p:txBody>
      </p:sp>
      <p:sp>
        <p:nvSpPr>
          <p:cNvPr id="1539076" name="Text Box 4"/>
          <p:cNvSpPr txBox="1">
            <a:spLocks noChangeArrowheads="1"/>
          </p:cNvSpPr>
          <p:nvPr/>
        </p:nvSpPr>
        <p:spPr bwMode="auto">
          <a:xfrm>
            <a:off x="3505200" y="2590800"/>
            <a:ext cx="1524000" cy="26828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b,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ADD c,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R0, a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a,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ADD e,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R0, d</a:t>
            </a:r>
          </a:p>
        </p:txBody>
      </p:sp>
      <p:sp>
        <p:nvSpPr>
          <p:cNvPr id="1539077" name="Rectangle 5"/>
          <p:cNvSpPr>
            <a:spLocks noChangeArrowheads="1"/>
          </p:cNvSpPr>
          <p:nvPr/>
        </p:nvSpPr>
        <p:spPr bwMode="auto">
          <a:xfrm>
            <a:off x="2438400" y="39624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a, R0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9078" name="Rectangle 6"/>
          <p:cNvSpPr>
            <a:spLocks noChangeArrowheads="1"/>
          </p:cNvSpPr>
          <p:nvPr/>
        </p:nvSpPr>
        <p:spPr bwMode="auto">
          <a:xfrm>
            <a:off x="2438400" y="35052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R0, 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9079" name="Text Box 7"/>
          <p:cNvSpPr txBox="1">
            <a:spLocks noChangeArrowheads="1"/>
          </p:cNvSpPr>
          <p:nvPr/>
        </p:nvSpPr>
        <p:spPr bwMode="auto">
          <a:xfrm>
            <a:off x="6477000" y="3505200"/>
            <a:ext cx="2362200" cy="6413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If a is subsequently used</a:t>
            </a:r>
          </a:p>
        </p:txBody>
      </p:sp>
      <p:sp>
        <p:nvSpPr>
          <p:cNvPr id="1539080" name="Line 8"/>
          <p:cNvSpPr>
            <a:spLocks noChangeShapeType="1"/>
          </p:cNvSpPr>
          <p:nvPr/>
        </p:nvSpPr>
        <p:spPr bwMode="auto">
          <a:xfrm>
            <a:off x="5867400" y="37338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544560-DD52-45F9-9FFF-A5350026C7F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75" grpId="0" animBg="1" autoUpdateAnimBg="0"/>
      <p:bldP spid="1539076" grpId="0" animBg="1" autoUpdateAnimBg="0"/>
      <p:bldP spid="1539077" grpId="0" animBg="1" autoUpdateAnimBg="0"/>
      <p:bldP spid="1539078" grpId="0" animBg="1" autoUpdateAnimBg="0"/>
      <p:bldP spid="1539079" grpId="0" animBg="1" autoUpdateAnimBg="0"/>
      <p:bldP spid="153908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14468</TotalTime>
  <Words>1001</Words>
  <Application>Microsoft Office PowerPoint</Application>
  <PresentationFormat>On-screen Show (4:3)</PresentationFormat>
  <Paragraphs>277</Paragraphs>
  <Slides>49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宋体</vt:lpstr>
      <vt:lpstr>Arial</vt:lpstr>
      <vt:lpstr>Arial Narrow</vt:lpstr>
      <vt:lpstr>Century Schoolbook</vt:lpstr>
      <vt:lpstr>Courier New</vt:lpstr>
      <vt:lpstr>Times New Roman</vt:lpstr>
      <vt:lpstr>Wingdings</vt:lpstr>
      <vt:lpstr>Wingdings 2</vt:lpstr>
      <vt:lpstr>Oriel</vt:lpstr>
      <vt:lpstr>Code Generation Lecture 14-15</vt:lpstr>
      <vt:lpstr>Code Generation</vt:lpstr>
      <vt:lpstr>Compiler Architecture</vt:lpstr>
      <vt:lpstr>Input to the Code Generator</vt:lpstr>
      <vt:lpstr>Target Programs</vt:lpstr>
      <vt:lpstr>Issues in the Design of a Code Generator</vt:lpstr>
      <vt:lpstr>Instruction Selection</vt:lpstr>
      <vt:lpstr>Instruction Selection</vt:lpstr>
      <vt:lpstr>Instruction Selection</vt:lpstr>
      <vt:lpstr>Instruction selection: Machine Idioms</vt:lpstr>
      <vt:lpstr>Register Allocation</vt:lpstr>
      <vt:lpstr>Register Allocation</vt:lpstr>
      <vt:lpstr>Register Allocation</vt:lpstr>
      <vt:lpstr>Example Target Machine</vt:lpstr>
      <vt:lpstr>Evaluation Order</vt:lpstr>
      <vt:lpstr>Moving Results Back to Memory</vt:lpstr>
      <vt:lpstr>Evaluating A Potential Code Sequence</vt:lpstr>
      <vt:lpstr>A Better Cost Model</vt:lpstr>
      <vt:lpstr>Cost Generation Example</vt:lpstr>
      <vt:lpstr>Basic Blocks</vt:lpstr>
      <vt:lpstr>Basic Blocks</vt:lpstr>
      <vt:lpstr>Algorithm to Partition Instructions into Basic Blocks</vt:lpstr>
      <vt:lpstr>Identify Leaders – Example 1:</vt:lpstr>
      <vt:lpstr>Identify Leaders – Example 1:</vt:lpstr>
      <vt:lpstr>Identify Leaders – Example 1:</vt:lpstr>
      <vt:lpstr>Identify Leaders</vt:lpstr>
      <vt:lpstr>Control Flow Graph</vt:lpstr>
      <vt:lpstr>Identify Leaders – Example 2:</vt:lpstr>
      <vt:lpstr>Identify Leaders – Example 2:</vt:lpstr>
      <vt:lpstr>Code optimization</vt:lpstr>
      <vt:lpstr>Themes behind Optimization Techniques</vt:lpstr>
      <vt:lpstr>Common Sub-Expression Elimination</vt:lpstr>
      <vt:lpstr>Common Sub-Expression Elimination</vt:lpstr>
      <vt:lpstr>Reordering Instructions in a Basic Block</vt:lpstr>
      <vt:lpstr>Algebraic Transformation</vt:lpstr>
      <vt:lpstr>Usage of Machine idioms</vt:lpstr>
      <vt:lpstr>Replace Multiply by Shift</vt:lpstr>
      <vt:lpstr>Look at Each Basic Block in Isolation</vt:lpstr>
      <vt:lpstr>Definition and Use of variables</vt:lpstr>
      <vt:lpstr>Live Variables</vt:lpstr>
      <vt:lpstr>Dead Variables</vt:lpstr>
      <vt:lpstr>Liveness Example</vt:lpstr>
      <vt:lpstr>Liveness Example</vt:lpstr>
      <vt:lpstr>Live Variable Analysis</vt:lpstr>
      <vt:lpstr>Temporaries</vt:lpstr>
      <vt:lpstr>Dead Code</vt:lpstr>
      <vt:lpstr>Control Flow Graphs</vt:lpstr>
      <vt:lpstr>Data Needed during Code Generation</vt:lpstr>
      <vt:lpstr>Any Question ?</vt:lpstr>
    </vt:vector>
  </TitlesOfParts>
  <Company>CSE, 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Lafifa Jamal</dc:creator>
  <cp:lastModifiedBy>Iffat Anjum</cp:lastModifiedBy>
  <cp:revision>1007</cp:revision>
  <dcterms:created xsi:type="dcterms:W3CDTF">2007-06-26T23:33:51Z</dcterms:created>
  <dcterms:modified xsi:type="dcterms:W3CDTF">2017-12-02T04:10:05Z</dcterms:modified>
</cp:coreProperties>
</file>