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4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926F2D-5524-4D11-953B-6A86CCB40C33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4629D7-AAE4-435C-B46B-81847BA3C631}" type="datetime1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240360"/>
            <a:ext cx="8305904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smtClean="0">
                <a:solidFill>
                  <a:schemeClr val="tx1"/>
                </a:solidFill>
              </a:rPr>
              <a:t>5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rgbClr val="00B0F0"/>
                </a:solidFill>
                <a:cs typeface="+mn-cs"/>
              </a:rPr>
              <a:t>Solution of Simultaneous Linear Equation : Gaussian Elimination Method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Thanks to</a:t>
            </a: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en-US" sz="2800" dirty="0" smtClean="0">
                <a:solidFill>
                  <a:srgbClr val="FFFF00"/>
                </a:solidFill>
              </a:rPr>
              <a:t> for the slides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 Substitution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48291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Now the equations are solved starting from the last equation as it has only one unknown.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Then the second last equation, that is the  (n-1)</a:t>
            </a:r>
            <a:r>
              <a:rPr lang="en-US" sz="2600" baseline="30000" dirty="0" err="1" smtClean="0"/>
              <a:t>th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 equation, has two unknowns: 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and x</a:t>
            </a:r>
            <a:r>
              <a:rPr lang="en-US" sz="2600" baseline="-25000" dirty="0" smtClean="0"/>
              <a:t>n+1</a:t>
            </a:r>
            <a:r>
              <a:rPr lang="en-US" sz="2600" dirty="0" smtClean="0"/>
              <a:t> and , but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is already known.  This reduces the (n-1)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equation also to one unknown.  Back substitution hence can be represented for all equations by the formula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 for  n = n-1, n-2, …2, 1</a:t>
            </a:r>
          </a:p>
          <a:p>
            <a:pPr>
              <a:buNone/>
            </a:pPr>
            <a:r>
              <a:rPr lang="en-US" sz="1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14876" y="2055503"/>
          <a:ext cx="1285884" cy="87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672840" imgH="457200" progId="Equation.3">
                  <p:embed/>
                </p:oleObj>
              </mc:Choice>
              <mc:Fallback>
                <p:oleObj name="Equation" r:id="rId3" imgW="672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055503"/>
                        <a:ext cx="1285884" cy="87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928926" y="4643446"/>
          <a:ext cx="2433358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1384200" imgH="609480" progId="Equation.3">
                  <p:embed/>
                </p:oleObj>
              </mc:Choice>
              <mc:Fallback>
                <p:oleObj name="Equation" r:id="rId5" imgW="138420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43446"/>
                        <a:ext cx="2433358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74646" y="5817691"/>
          <a:ext cx="1336682" cy="90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7" imgW="672840" imgH="457200" progId="Equation.3">
                  <p:embed/>
                </p:oleObj>
              </mc:Choice>
              <mc:Fallback>
                <p:oleObj name="Equation" r:id="rId7" imgW="6728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646" y="5817691"/>
                        <a:ext cx="1336682" cy="907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143535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The upward velocity of a rocket is given at three different times in Table 1.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600" dirty="0" smtClean="0"/>
          </a:p>
          <a:p>
            <a:r>
              <a:rPr lang="en-US" sz="2600" dirty="0" smtClean="0"/>
              <a:t>The velocity data is approximated by a polynomial as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Find the values of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using the Gauss elimination method.  Find the velocity at  t = 6, 7.5, 9, 11 seconds.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08" y="2428869"/>
          <a:ext cx="4000528" cy="1857389"/>
        </p:xfrm>
        <a:graphic>
          <a:graphicData uri="http://schemas.openxmlformats.org/drawingml/2006/table">
            <a:tbl>
              <a:tblPr/>
              <a:tblGrid>
                <a:gridCol w="2000264"/>
                <a:gridCol w="2000264"/>
              </a:tblGrid>
              <a:tr h="5558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Time 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Velocity 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66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106.8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177.2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4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279.2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88746" imgH="152136" progId="Equation.3">
                  <p:embed/>
                </p:oleObj>
              </mc:Choice>
              <mc:Fallback>
                <p:oleObj name="Equation" r:id="rId3" imgW="88746" imgH="15213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57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0"/>
          <a:ext cx="1143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14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14550" y="4737100"/>
          <a:ext cx="5029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7" imgW="2209680" imgH="241200" progId="Equation.3">
                  <p:embed/>
                </p:oleObj>
              </mc:Choice>
              <mc:Fallback>
                <p:oleObj name="Equation" r:id="rId7" imgW="2209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737100"/>
                        <a:ext cx="5029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The three equations can be written as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106.8 …. …. …. …. … …. (1)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64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177.2 …. …. …. …. … …. (2)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144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+ 12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279.2 …. …. …. …. … …. (3)</a:t>
            </a:r>
          </a:p>
          <a:p>
            <a:endParaRPr lang="en-US" sz="2600" dirty="0" smtClean="0"/>
          </a:p>
          <a:p>
            <a:r>
              <a:rPr lang="en-US" sz="2600" dirty="0" smtClean="0"/>
              <a:t>Pivoting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600" dirty="0" smtClean="0"/>
              <a:t> in equation (1)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 from equation (2) and (3). The changed equation becomes,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(4)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- 96.28 … … .. …. (5)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- 16.8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- 4.76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- 335.968 .. .. .. .. .. (6)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 (contd.)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0720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Now, with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00" dirty="0" smtClean="0"/>
              <a:t>as pivot element we can eliminate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from equation (6), the previous three equation now become,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	        25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+ 5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 106.8 … …  .. … (7)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- 4.8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 1.56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- 96.28 … … .. …. (8)</a:t>
            </a:r>
          </a:p>
          <a:p>
            <a:pPr>
              <a:lnSpc>
                <a:spcPct val="11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                          0.7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0.76  … ... ... ... .... (9)</a:t>
            </a:r>
          </a:p>
          <a:p>
            <a:pPr>
              <a:lnSpc>
                <a:spcPct val="110000"/>
              </a:lnSpc>
              <a:buSzPct val="60000"/>
              <a:buNone/>
            </a:pPr>
            <a:r>
              <a:rPr lang="en-US" sz="2600" b="1" u="sng" dirty="0" smtClean="0"/>
              <a:t>BACK SUBSTITUTION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(9),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= 1.08571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(8),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 19.6905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From equation (7), using the value of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 0.290472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Hence the equation for the velocity is  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v(t)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10000"/>
              </a:lnSpc>
              <a:buSzPct val="60000"/>
              <a:buFont typeface="Wingdings" pitchFamily="2" charset="2"/>
              <a:buChar char="q"/>
            </a:pPr>
            <a:r>
              <a:rPr lang="en-US" sz="2600" dirty="0" smtClean="0"/>
              <a:t>The velocity at 6,7.5, 9 and 11 can be found by putting the time value in the equation.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Pitfalls in Gauss Elimination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are two pitfalls in Gauss Elimination Method</a:t>
            </a:r>
          </a:p>
          <a:p>
            <a:pPr>
              <a:buNone/>
            </a:pPr>
            <a:r>
              <a:rPr lang="en-US" sz="2600" dirty="0" smtClean="0"/>
              <a:t>		(a) Division by zero</a:t>
            </a:r>
          </a:p>
          <a:p>
            <a:pPr>
              <a:buNone/>
            </a:pPr>
            <a:r>
              <a:rPr lang="en-US" sz="2600" dirty="0" smtClean="0"/>
              <a:t>		(b) Round off error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 of Pitfall of “Division by Zero”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 the set of equations, where division by zero is a problem at the beginning,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Consider another set of equations, where division by zero is a problem,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708489" y="2743196"/>
          <a:ext cx="1935081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89" y="2743196"/>
                        <a:ext cx="1935081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00363" y="3214686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218960" imgH="228600" progId="Equation.3">
                  <p:embed/>
                </p:oleObj>
              </mc:Choice>
              <mc:Fallback>
                <p:oleObj name="Equation" r:id="rId5" imgW="1218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3" y="3214686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00364" y="3643314"/>
          <a:ext cx="26670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643314"/>
                        <a:ext cx="2667019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119446" y="5000639"/>
          <a:ext cx="2667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9" imgW="1218960" imgH="228600" progId="Equation.3">
                  <p:embed/>
                </p:oleObj>
              </mc:Choice>
              <mc:Fallback>
                <p:oleObj name="Equation" r:id="rId9" imgW="1218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46" y="5000639"/>
                        <a:ext cx="2667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863850" y="5429267"/>
          <a:ext cx="2971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429267"/>
                        <a:ext cx="2971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776538" y="5929334"/>
          <a:ext cx="3167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13" imgW="1447560" imgH="228600" progId="Equation.3">
                  <p:embed/>
                </p:oleObj>
              </mc:Choice>
              <mc:Fallback>
                <p:oleObj name="Equation" r:id="rId13" imgW="14475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929334"/>
                        <a:ext cx="31670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of Pitfall of “Round off error”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Let us consider, the following set of equations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When they are solved, considering numbers of six significant digits, the solution is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=0.9625,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=1.05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=0.999995</a:t>
            </a:r>
          </a:p>
          <a:p>
            <a:r>
              <a:rPr lang="en-US" sz="2600" dirty="0" smtClean="0"/>
              <a:t>But when numbers of five significant digits are considered, the solution becomes,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/>
              <a:t>=0.625,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=1.5 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=0.99995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836863" y="2500313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500313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482850" y="292893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5" imgW="1777680" imgH="228600" progId="Equation.3">
                  <p:embed/>
                </p:oleObj>
              </mc:Choice>
              <mc:Fallback>
                <p:oleObj name="Equ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92893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278188" y="3357563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357563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to improve the Gaussian Elimination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 more significant digits for eliminating the round off error</a:t>
            </a:r>
          </a:p>
          <a:p>
            <a:r>
              <a:rPr lang="en-US" sz="2600" dirty="0" smtClean="0"/>
              <a:t>To avoid division by zero as well as to reduce round off error gauss elimination method with partial pivoting is used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66" y="1571612"/>
            <a:ext cx="8929718" cy="524543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two methods are the same, except in the beginning of each step of forward elimination, a row switching is done based on the following criterion.  </a:t>
            </a:r>
          </a:p>
          <a:p>
            <a:r>
              <a:rPr lang="en-US" sz="2500" b="1" dirty="0" smtClean="0"/>
              <a:t>Criteria</a:t>
            </a:r>
            <a:r>
              <a:rPr lang="en-US" sz="2500" dirty="0" smtClean="0"/>
              <a:t>: If there are </a:t>
            </a:r>
            <a:r>
              <a:rPr lang="en-US" sz="2500" i="1" dirty="0" smtClean="0"/>
              <a:t>n</a:t>
            </a:r>
            <a:r>
              <a:rPr lang="en-US" sz="2500" dirty="0" smtClean="0"/>
              <a:t> equations, then there are </a:t>
            </a:r>
            <a:r>
              <a:rPr lang="en-US" sz="2500" i="1" dirty="0" smtClean="0"/>
              <a:t>n-1</a:t>
            </a:r>
            <a:r>
              <a:rPr lang="en-US" sz="2500" dirty="0" smtClean="0"/>
              <a:t> forward elimination steps.  In the </a:t>
            </a:r>
            <a:r>
              <a:rPr lang="en-US" sz="2500" i="1" dirty="0" err="1" smtClean="0"/>
              <a:t>k</a:t>
            </a:r>
            <a:r>
              <a:rPr lang="en-US" sz="2500" i="1" baseline="30000" dirty="0" err="1" smtClean="0"/>
              <a:t>th</a:t>
            </a:r>
            <a:r>
              <a:rPr lang="en-US" sz="2500" i="1" baseline="30000" dirty="0" smtClean="0"/>
              <a:t> </a:t>
            </a:r>
            <a:r>
              <a:rPr lang="en-US" sz="2500" dirty="0" smtClean="0"/>
              <a:t> step of forward elimination, one finds the elements of the </a:t>
            </a:r>
            <a:r>
              <a:rPr lang="en-US" sz="2500" dirty="0" err="1" smtClean="0"/>
              <a:t>kth</a:t>
            </a:r>
            <a:r>
              <a:rPr lang="en-US" sz="2500" dirty="0" smtClean="0"/>
              <a:t> column below </a:t>
            </a:r>
            <a:r>
              <a:rPr lang="en-US" sz="2500" i="1" dirty="0" smtClean="0"/>
              <a:t>k-1</a:t>
            </a:r>
            <a:r>
              <a:rPr lang="en-US" sz="2500" dirty="0" smtClean="0"/>
              <a:t> row </a:t>
            </a:r>
          </a:p>
          <a:p>
            <a:pPr>
              <a:buNone/>
            </a:pPr>
            <a:r>
              <a:rPr lang="en-US" sz="2500" dirty="0" smtClean="0"/>
              <a:t>			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kk</a:t>
            </a:r>
            <a:r>
              <a:rPr lang="en-US" sz="2500" dirty="0" smtClean="0"/>
              <a:t>|, |</a:t>
            </a:r>
            <a:r>
              <a:rPr lang="en-US" sz="2500" i="1" dirty="0" smtClean="0"/>
              <a:t>a</a:t>
            </a:r>
            <a:r>
              <a:rPr lang="en-US" sz="2500" baseline="-25000" dirty="0" smtClean="0"/>
              <a:t>k+1,k</a:t>
            </a:r>
            <a:r>
              <a:rPr lang="en-US" sz="2500" dirty="0" smtClean="0"/>
              <a:t>|,……….|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nk</a:t>
            </a:r>
            <a:r>
              <a:rPr lang="en-US" sz="2500" dirty="0" smtClean="0"/>
              <a:t>|</a:t>
            </a:r>
          </a:p>
          <a:p>
            <a:r>
              <a:rPr lang="en-US" sz="2500" dirty="0" smtClean="0"/>
              <a:t>Then, if the maximum of these values is 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pk</a:t>
            </a:r>
            <a:r>
              <a:rPr lang="en-US" sz="2500" dirty="0" smtClean="0"/>
              <a:t>| in the </a:t>
            </a:r>
            <a:r>
              <a:rPr lang="en-US" sz="2500" i="1" dirty="0" err="1" smtClean="0"/>
              <a:t>p</a:t>
            </a:r>
            <a:r>
              <a:rPr lang="en-US" sz="2500" baseline="30000" dirty="0" err="1" smtClean="0"/>
              <a:t>th</a:t>
            </a:r>
            <a:r>
              <a:rPr lang="en-US" sz="2500" dirty="0" smtClean="0"/>
              <a:t> row, then switch rows </a:t>
            </a:r>
            <a:r>
              <a:rPr lang="en-US" sz="2500" i="1" dirty="0" smtClean="0"/>
              <a:t>p</a:t>
            </a:r>
            <a:r>
              <a:rPr lang="en-US" sz="2500" dirty="0" smtClean="0"/>
              <a:t> and </a:t>
            </a:r>
            <a:r>
              <a:rPr lang="en-US" sz="2500" i="1" dirty="0" smtClean="0"/>
              <a:t>k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other steps of forward elimination are the same as the Gauss elimination method.  </a:t>
            </a:r>
          </a:p>
          <a:p>
            <a:r>
              <a:rPr lang="en-US" sz="2500" dirty="0" smtClean="0"/>
              <a:t>The back substitution steps stay exactly the same as the Gauss elimination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of partial pivoting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Consider the set of equations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In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step, the absolute values the elements in the first column are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20, 3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/>
              <a:t>.Among them 20 is the largest. No interchange.</a:t>
            </a:r>
          </a:p>
          <a:p>
            <a:r>
              <a:rPr lang="en-US" sz="2600" dirty="0" smtClean="0"/>
              <a:t>At the end of first step, the equations become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In step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, among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2.75, 2.75 </a:t>
            </a:r>
            <a:r>
              <a:rPr lang="en-US" sz="2600" dirty="0" smtClean="0"/>
              <a:t>is the largest and since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2.75</a:t>
            </a:r>
            <a:r>
              <a:rPr lang="en-US" sz="2600" dirty="0" smtClean="0"/>
              <a:t> is in the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row, so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/>
              <a:t> (largest) and row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/>
              <a:t> (pivot) has to be interchanged and the next process is as usual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836863" y="1785926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785926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482850" y="2214558"/>
          <a:ext cx="3887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5" imgW="1777680" imgH="228600" progId="Equation.3">
                  <p:embed/>
                </p:oleObj>
              </mc:Choice>
              <mc:Fallback>
                <p:oleObj name="Equ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214558"/>
                        <a:ext cx="38877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278188" y="2643182"/>
          <a:ext cx="2332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643182"/>
                        <a:ext cx="23320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148025" y="4143380"/>
          <a:ext cx="3138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9" imgW="1434960" imgH="228600" progId="Equation.3">
                  <p:embed/>
                </p:oleObj>
              </mc:Choice>
              <mc:Fallback>
                <p:oleObj name="Equation" r:id="rId9" imgW="14349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25" y="4143380"/>
                        <a:ext cx="31384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548077" y="4572011"/>
          <a:ext cx="3167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11" imgW="1447560" imgH="228600" progId="Equation.3">
                  <p:embed/>
                </p:oleObj>
              </mc:Choice>
              <mc:Fallback>
                <p:oleObj name="Equation" r:id="rId11" imgW="14475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77" y="4572011"/>
                        <a:ext cx="31670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500430" y="5000639"/>
          <a:ext cx="3305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13" imgW="1511280" imgH="228600" progId="Equation.3">
                  <p:embed/>
                </p:oleObj>
              </mc:Choice>
              <mc:Fallback>
                <p:oleObj name="Equation" r:id="rId13" imgW="15112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000639"/>
                        <a:ext cx="3305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1628800"/>
            <a:ext cx="8892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One of the most popular techniques for solving simultaneous linear equations is the Gaussian elimination method.  </a:t>
            </a:r>
            <a:endParaRPr lang="bn-BD" sz="2600" dirty="0" smtClean="0"/>
          </a:p>
          <a:p>
            <a:pPr marL="352425" indent="-352425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600" dirty="0" smtClean="0"/>
              <a:t>The approach is designed to solve a general set of  equations and  unknowns</a:t>
            </a:r>
          </a:p>
          <a:p>
            <a:pPr marL="273050" indent="-273050">
              <a:buFont typeface="Arial" pitchFamily="34" charset="0"/>
              <a:buChar char="•"/>
            </a:pPr>
            <a:endParaRPr lang="en-US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051720" y="3212976"/>
          <a:ext cx="4987888" cy="311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197080" imgH="1371600" progId="Equation.3">
                  <p:embed/>
                </p:oleObj>
              </mc:Choice>
              <mc:Fallback>
                <p:oleObj name="Equation" r:id="rId3" imgW="2197080" imgH="1371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12976"/>
                        <a:ext cx="4987888" cy="3113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Two Steps in </a:t>
            </a:r>
            <a:r>
              <a:rPr lang="en-US" dirty="0" smtClean="0"/>
              <a:t>Gaussian </a:t>
            </a:r>
            <a:r>
              <a:rPr lang="bn-BD" dirty="0" smtClean="0"/>
              <a:t>E</a:t>
            </a:r>
            <a:r>
              <a:rPr lang="en-US" dirty="0" err="1" smtClean="0"/>
              <a:t>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b="1" u="sng" dirty="0" smtClean="0"/>
              <a:t>Forward Elimination of Unknowns</a:t>
            </a:r>
            <a:r>
              <a:rPr lang="en-US" sz="2600" dirty="0" smtClean="0"/>
              <a:t>: In this step, the unknown is eliminated in each equation starting with the first equation.  This way, the equations are </a:t>
            </a:r>
            <a:r>
              <a:rPr lang="en-US" sz="2600" i="1" dirty="0" smtClean="0"/>
              <a:t>reduced</a:t>
            </a:r>
            <a:r>
              <a:rPr lang="en-US" sz="2600" dirty="0" smtClean="0"/>
              <a:t> to one equation and one unknown in each equation.</a:t>
            </a:r>
          </a:p>
          <a:p>
            <a:pPr lvl="0"/>
            <a:endParaRPr lang="bn-BD" sz="2600" b="1" u="sng" dirty="0" smtClean="0"/>
          </a:p>
          <a:p>
            <a:pPr lvl="0"/>
            <a:r>
              <a:rPr lang="en-US" sz="2600" b="1" u="sng" dirty="0" smtClean="0"/>
              <a:t>Back Substitution</a:t>
            </a:r>
            <a:r>
              <a:rPr lang="en-US" sz="2600" dirty="0" smtClean="0"/>
              <a:t>:  In this step, starting from the last equation, each of the unknowns is found.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Forward Elimination of Unknowns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628801"/>
            <a:ext cx="8686800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In the first step of forward elimination, the first unknown,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is eliminated from all rows below the first row.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The first equation is selected as the pivot equation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cs typeface="Times New Roman" pitchFamily="18" charset="0"/>
              </a:rPr>
              <a:t>.  </a:t>
            </a:r>
            <a:endParaRPr lang="bn-BD" sz="3400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So, to eliminate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in the second equation, one divides the first equation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400" dirty="0" smtClean="0">
                <a:cs typeface="Times New Roman" pitchFamily="18" charset="0"/>
              </a:rPr>
              <a:t> (hence called the pivot element) and then multiplies it by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bn-BD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cs typeface="Times New Roman" pitchFamily="18" charset="0"/>
              </a:rPr>
              <a:t>This is the same as multiplying the first equation by  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bn-BD" sz="3400" i="1" dirty="0" smtClean="0">
                <a:latin typeface="Times New Roman" pitchFamily="18" charset="0"/>
                <a:cs typeface="Times New Roman" pitchFamily="18" charset="0"/>
              </a:rPr>
              <a:t>/a</a:t>
            </a:r>
            <a:r>
              <a:rPr lang="bn-BD" sz="3400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bn-BD" sz="3400" dirty="0" smtClean="0">
                <a:cs typeface="Times New Roman" pitchFamily="18" charset="0"/>
              </a:rPr>
              <a:t> </a:t>
            </a:r>
            <a:r>
              <a:rPr lang="en-US" sz="3400" dirty="0" smtClean="0">
                <a:cs typeface="Times New Roman" pitchFamily="18" charset="0"/>
              </a:rPr>
              <a:t>to give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35696" y="5085184"/>
          <a:ext cx="5119683" cy="9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361960" imgH="431640" progId="Equation.3">
                  <p:embed/>
                </p:oleObj>
              </mc:Choice>
              <mc:Fallback>
                <p:oleObj name="Equation" r:id="rId3" imgW="2361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5119683" cy="93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625609"/>
          </a:xfrm>
        </p:spPr>
        <p:txBody>
          <a:bodyPr/>
          <a:lstStyle/>
          <a:p>
            <a:r>
              <a:rPr lang="en-US" sz="2600" dirty="0" smtClean="0"/>
              <a:t>Now, this equation can be subtracted from the second equation to give</a:t>
            </a:r>
            <a:endParaRPr lang="bn-BD" sz="2600" dirty="0" smtClean="0"/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sz="2600" dirty="0" smtClean="0"/>
              <a:t>	or</a:t>
            </a:r>
          </a:p>
          <a:p>
            <a:pPr>
              <a:buNone/>
            </a:pP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where,</a:t>
            </a:r>
            <a:r>
              <a:rPr lang="en-US" sz="2600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63688" y="2636912"/>
          <a:ext cx="4864429" cy="7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149280" imgH="482400" progId="Equation.3">
                  <p:embed/>
                </p:oleObj>
              </mc:Choice>
              <mc:Fallback>
                <p:oleObj name="Equation" r:id="rId3" imgW="31492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4864429" cy="74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411761" y="3573016"/>
          <a:ext cx="2520279" cy="43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320480" imgH="228600" progId="Equation.3">
                  <p:embed/>
                </p:oleObj>
              </mc:Choice>
              <mc:Fallback>
                <p:oleObj name="Equation" r:id="rId5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3573016"/>
                        <a:ext cx="2520279" cy="436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420640" y="4227748"/>
          <a:ext cx="2583408" cy="19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422360" imgH="1066680" progId="Equation.3">
                  <p:embed/>
                </p:oleObj>
              </mc:Choice>
              <mc:Fallback>
                <p:oleObj name="Equation" r:id="rId7" imgW="1422360" imgH="1066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640" y="4227748"/>
                        <a:ext cx="2583408" cy="193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Forward Elimination of Unknowns</a:t>
            </a:r>
            <a:r>
              <a:rPr lang="bn-BD" sz="48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This procedure of eliminating , is now repeated </a:t>
            </a:r>
            <a:r>
              <a:rPr lang="bn-BD" sz="2600" dirty="0" smtClean="0"/>
              <a:t>(with the first equation as pivot) </a:t>
            </a:r>
            <a:r>
              <a:rPr lang="en-US" sz="2600" dirty="0" smtClean="0"/>
              <a:t>for the third equation to the </a:t>
            </a:r>
            <a:r>
              <a:rPr lang="bn-BD" sz="2600" dirty="0" smtClean="0"/>
              <a:t>n</a:t>
            </a:r>
            <a:r>
              <a:rPr lang="bn-BD" sz="2600" baseline="30000" dirty="0" smtClean="0"/>
              <a:t>th</a:t>
            </a:r>
            <a:r>
              <a:rPr lang="en-US" sz="2600" dirty="0" smtClean="0"/>
              <a:t> equation to reduce the set of equations as</a:t>
            </a:r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	This is the end of first step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123728" y="3079839"/>
          <a:ext cx="4320480" cy="279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765080" imgH="1143000" progId="Equation.3">
                  <p:embed/>
                </p:oleObj>
              </mc:Choice>
              <mc:Fallback>
                <p:oleObj name="Equation" r:id="rId3" imgW="17650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79839"/>
                        <a:ext cx="4320480" cy="2797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Forward Elimination of Unknowns</a:t>
            </a:r>
            <a:r>
              <a:rPr lang="bn-BD" sz="4400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Now for the second step of forward elimination, we start with the second equation as the pivot equation and 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bn-BD" sz="2600" baseline="-25000" dirty="0" smtClean="0"/>
              <a:t> </a:t>
            </a:r>
            <a:r>
              <a:rPr lang="en-US" sz="2600" dirty="0" smtClean="0"/>
              <a:t>as the pivot element.  </a:t>
            </a:r>
            <a:endParaRPr lang="bn-BD" sz="2600" dirty="0" smtClean="0"/>
          </a:p>
          <a:p>
            <a:r>
              <a:rPr lang="en-US" sz="2600" dirty="0" smtClean="0"/>
              <a:t>So, to eliminate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en-US" sz="2600" dirty="0" smtClean="0"/>
              <a:t> in the third equation, one divides the second equation by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(the pivot element) and then multiply it by </a:t>
            </a:r>
            <a:r>
              <a:rPr lang="en-US" sz="2600" i="1" dirty="0" smtClean="0"/>
              <a:t>a’</a:t>
            </a:r>
            <a:r>
              <a:rPr lang="en-US" sz="2600" i="1" baseline="-25000" dirty="0" smtClean="0"/>
              <a:t>32</a:t>
            </a:r>
            <a:r>
              <a:rPr lang="en-US" sz="2600" dirty="0" smtClean="0"/>
              <a:t>.  </a:t>
            </a:r>
            <a:endParaRPr lang="bn-BD" sz="2600" dirty="0" smtClean="0"/>
          </a:p>
          <a:p>
            <a:r>
              <a:rPr lang="en-US" sz="2600" dirty="0" smtClean="0"/>
              <a:t>This is the same as multiplying the second equation by</a:t>
            </a:r>
            <a:r>
              <a:rPr lang="bn-BD" sz="2600" dirty="0" smtClean="0"/>
              <a:t> </a:t>
            </a:r>
            <a:r>
              <a:rPr lang="bn-BD" sz="2600" i="1" dirty="0" smtClean="0"/>
              <a:t>a’</a:t>
            </a:r>
            <a:r>
              <a:rPr lang="bn-BD" sz="2600" i="1" baseline="-25000" dirty="0" smtClean="0"/>
              <a:t>32 </a:t>
            </a:r>
            <a:r>
              <a:rPr lang="bn-BD" sz="2600" i="1" dirty="0" smtClean="0"/>
              <a:t>/ a’</a:t>
            </a:r>
            <a:r>
              <a:rPr lang="bn-BD" sz="2600" i="1" baseline="-25000" dirty="0" smtClean="0"/>
              <a:t>22</a:t>
            </a:r>
            <a:r>
              <a:rPr lang="en-US" sz="2600" dirty="0" smtClean="0"/>
              <a:t>  and subtracting it from the third equation.  </a:t>
            </a:r>
            <a:endParaRPr lang="bn-BD" sz="2600" dirty="0" smtClean="0"/>
          </a:p>
          <a:p>
            <a:r>
              <a:rPr lang="en-US" sz="2600" dirty="0" smtClean="0"/>
              <a:t>This makes the coefficient of 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2</a:t>
            </a:r>
            <a:r>
              <a:rPr lang="bn-BD" sz="2600" dirty="0" smtClean="0"/>
              <a:t> </a:t>
            </a:r>
            <a:r>
              <a:rPr lang="en-US" sz="2600" dirty="0" smtClean="0"/>
              <a:t>zero in the third equation.  </a:t>
            </a:r>
            <a:endParaRPr lang="bn-BD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same procedure is now repeated for the fourth equation till the </a:t>
            </a:r>
            <a:r>
              <a:rPr lang="bn-BD" sz="2600" i="1" dirty="0" smtClean="0"/>
              <a:t>n</a:t>
            </a:r>
            <a:r>
              <a:rPr lang="bn-BD" sz="2600" i="1" baseline="30000" dirty="0" smtClean="0"/>
              <a:t>th</a:t>
            </a:r>
            <a:r>
              <a:rPr lang="bn-BD" sz="2600" dirty="0" smtClean="0"/>
              <a:t> </a:t>
            </a:r>
            <a:r>
              <a:rPr lang="en-US" sz="2600" dirty="0" smtClean="0"/>
              <a:t>equation to give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39752" y="2636912"/>
          <a:ext cx="2892648" cy="250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320480" imgH="1143000" progId="Equation.3">
                  <p:embed/>
                </p:oleObj>
              </mc:Choice>
              <mc:Fallback>
                <p:oleObj name="Equation" r:id="rId3" imgW="132048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36912"/>
                        <a:ext cx="2892648" cy="2503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650"/>
            <a:ext cx="9144000" cy="4944670"/>
          </a:xfrm>
        </p:spPr>
        <p:txBody>
          <a:bodyPr/>
          <a:lstStyle/>
          <a:p>
            <a:r>
              <a:rPr lang="en-US" sz="2600" dirty="0" smtClean="0"/>
              <a:t>The next steps of forward elimination are conducted by using the third equation as a pivot equation and so on.  </a:t>
            </a:r>
            <a:endParaRPr lang="bn-BD" sz="2600" dirty="0" smtClean="0"/>
          </a:p>
          <a:p>
            <a:r>
              <a:rPr lang="en-US" sz="2600" dirty="0" smtClean="0"/>
              <a:t>There will be a total of </a:t>
            </a:r>
            <a:r>
              <a:rPr lang="bn-BD" sz="2600" dirty="0" smtClean="0"/>
              <a:t>(n-1)</a:t>
            </a:r>
            <a:r>
              <a:rPr lang="en-US" sz="2600" dirty="0" smtClean="0"/>
              <a:t> steps of forward elimination.  </a:t>
            </a:r>
            <a:endParaRPr lang="bn-BD" sz="2600" dirty="0" smtClean="0"/>
          </a:p>
          <a:p>
            <a:r>
              <a:rPr lang="en-US" sz="2600" dirty="0" smtClean="0"/>
              <a:t>At the end of  </a:t>
            </a:r>
            <a:r>
              <a:rPr lang="bn-BD" sz="2600" dirty="0" smtClean="0"/>
              <a:t>(n-1) </a:t>
            </a:r>
            <a:r>
              <a:rPr lang="en-US" sz="2600" dirty="0" smtClean="0"/>
              <a:t>steps of forward elimination, we get a set of equations that look like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1680" y="3501008"/>
          <a:ext cx="5205149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2336760" imgH="1422360" progId="Equation.3">
                  <p:embed/>
                </p:oleObj>
              </mc:Choice>
              <mc:Fallback>
                <p:oleObj name="Equation" r:id="rId3" imgW="2336760" imgH="1422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501008"/>
                        <a:ext cx="5205149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1093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Vrinda</vt:lpstr>
      <vt:lpstr>Wingdings</vt:lpstr>
      <vt:lpstr>Wingdings 2</vt:lpstr>
      <vt:lpstr>Wingdings 3</vt:lpstr>
      <vt:lpstr>Module</vt:lpstr>
      <vt:lpstr>Equation</vt:lpstr>
      <vt:lpstr>PowerPoint Presentation</vt:lpstr>
      <vt:lpstr>Introduction</vt:lpstr>
      <vt:lpstr>Two Steps in Gaussian Elimination</vt:lpstr>
      <vt:lpstr>Forward Elimination of Unknowns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Forward Elimination of Unknowns (continued)</vt:lpstr>
      <vt:lpstr>Back Substitution</vt:lpstr>
      <vt:lpstr>Example 1</vt:lpstr>
      <vt:lpstr>Solution to Example 1 (contd.)</vt:lpstr>
      <vt:lpstr>Solution to Example 1 (contd.)</vt:lpstr>
      <vt:lpstr>Pitfalls in Gauss Elimination Method</vt:lpstr>
      <vt:lpstr>Example of Pitfall of “Division by Zero”</vt:lpstr>
      <vt:lpstr>Example of Pitfall of “Round off error”</vt:lpstr>
      <vt:lpstr>Technique to improve the Gaussian Elimination Method</vt:lpstr>
      <vt:lpstr>Partial Pivoting</vt:lpstr>
      <vt:lpstr>Example of partial pivoting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283</cp:revision>
  <dcterms:created xsi:type="dcterms:W3CDTF">2013-01-12T13:11:26Z</dcterms:created>
  <dcterms:modified xsi:type="dcterms:W3CDTF">2015-05-27T07:25:57Z</dcterms:modified>
</cp:coreProperties>
</file>