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4" r:id="rId3"/>
    <p:sldId id="371" r:id="rId4"/>
    <p:sldId id="372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4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1" autoAdjust="0"/>
    <p:restoredTop sz="86441" autoAdjust="0"/>
  </p:normalViewPr>
  <p:slideViewPr>
    <p:cSldViewPr>
      <p:cViewPr varScale="1">
        <p:scale>
          <a:sx n="78" d="100"/>
          <a:sy n="78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A54-90EF-49BB-93BD-5CA5D1E92B3E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ACC-32BD-4D0E-9E79-AA17AC2FFDDE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1F0-41A3-40CC-ABA9-EC337CC99376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760-9AB8-4FDB-9F7C-2BD339065D40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B665-E7E0-4C3B-9A5E-17740D63E505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564-5E11-4E28-9C44-3CE0ACE26F8A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18F-83A6-4A14-BCB6-B0E49CDFEDE7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3C0B-0C74-4EC9-8407-61CCE5DA1287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5AA-7AF7-47D6-804E-F7D0601CA626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5245-A0A1-44F0-BCB2-F24EC157E8A3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A926F2D-5524-4D11-953B-6A86CCB40C33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54629D7-AAE4-435C-B46B-81847BA3C631}" type="datetime1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52442" y="3240360"/>
            <a:ext cx="8305904" cy="3501008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2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en-US" sz="3200" dirty="0" smtClean="0">
                <a:solidFill>
                  <a:srgbClr val="00B0F0"/>
                </a:solidFill>
                <a:cs typeface="+mn-cs"/>
              </a:rPr>
              <a:t>Programming for</a:t>
            </a:r>
          </a:p>
          <a:p>
            <a:r>
              <a:rPr lang="bn-BD" sz="3200" dirty="0" smtClean="0">
                <a:solidFill>
                  <a:srgbClr val="00B0F0"/>
                </a:solidFill>
                <a:cs typeface="+mn-cs"/>
              </a:rPr>
              <a:t>Gaussian Elimination Method</a:t>
            </a:r>
            <a:endParaRPr lang="en-US" sz="18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bn-BD" sz="2800" dirty="0" smtClean="0">
                <a:solidFill>
                  <a:srgbClr val="FFFF00"/>
                </a:solidFill>
              </a:rPr>
              <a:t>Dr.</a:t>
            </a:r>
            <a:r>
              <a:rPr lang="bn-BD" sz="4400" dirty="0" smtClean="0">
                <a:solidFill>
                  <a:srgbClr val="FFFF00"/>
                </a:solidFill>
              </a:rPr>
              <a:t> </a:t>
            </a:r>
            <a:r>
              <a:rPr lang="bn-BD" sz="2800" dirty="0" smtClean="0">
                <a:solidFill>
                  <a:srgbClr val="FFFF00"/>
                </a:solidFill>
              </a:rPr>
              <a:t>S. M. Lutful Kabir</a:t>
            </a:r>
            <a:r>
              <a:rPr lang="bn-BD" sz="2800" dirty="0" smtClean="0">
                <a:solidFill>
                  <a:schemeClr val="tx1"/>
                </a:solidFill>
              </a:rPr>
              <a:t/>
            </a:r>
            <a:br>
              <a:rPr lang="bn-BD" sz="2800" dirty="0" smtClean="0">
                <a:solidFill>
                  <a:schemeClr val="tx1"/>
                </a:solidFill>
              </a:rPr>
            </a:br>
            <a:r>
              <a:rPr lang="bn-BD" sz="2800" dirty="0" smtClean="0">
                <a:solidFill>
                  <a:schemeClr val="tx1"/>
                </a:solidFill>
              </a:rPr>
              <a:t>Visiting Professor, BRAC University</a:t>
            </a:r>
          </a:p>
          <a:p>
            <a:r>
              <a:rPr lang="bn-BD" sz="2800" dirty="0" smtClean="0">
                <a:solidFill>
                  <a:schemeClr val="tx1"/>
                </a:solidFill>
              </a:rPr>
              <a:t>&amp; Professor (On-leave), BUET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318"/>
            <a:ext cx="9144000" cy="5286388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7400" dirty="0" smtClean="0">
                <a:solidFill>
                  <a:schemeClr val="accent6"/>
                </a:solidFill>
              </a:rPr>
              <a:t>	%  BACK SUBSTITUTION</a:t>
            </a:r>
          </a:p>
          <a:p>
            <a:pPr>
              <a:buNone/>
            </a:pPr>
            <a:r>
              <a:rPr lang="en-US" sz="7400" dirty="0" smtClean="0">
                <a:solidFill>
                  <a:schemeClr val="accent6"/>
                </a:solidFill>
              </a:rPr>
              <a:t>	%  find the value of </a:t>
            </a:r>
            <a:r>
              <a:rPr lang="en-US" sz="7400" dirty="0" err="1" smtClean="0">
                <a:solidFill>
                  <a:schemeClr val="accent6"/>
                </a:solidFill>
              </a:rPr>
              <a:t>xn</a:t>
            </a:r>
            <a:r>
              <a:rPr lang="en-US" sz="7400" dirty="0" smtClean="0">
                <a:solidFill>
                  <a:schemeClr val="accent6"/>
                </a:solidFill>
              </a:rPr>
              <a:t> from the last equation</a:t>
            </a:r>
          </a:p>
          <a:p>
            <a:pPr>
              <a:buNone/>
            </a:pPr>
            <a:r>
              <a:rPr lang="en-US" sz="7400" dirty="0" smtClean="0"/>
              <a:t>	x(n)=b(n)/a(</a:t>
            </a:r>
            <a:r>
              <a:rPr lang="en-US" sz="7400" dirty="0" err="1" smtClean="0"/>
              <a:t>n,n</a:t>
            </a:r>
            <a:r>
              <a:rPr lang="en-US" sz="7400" dirty="0" smtClean="0"/>
              <a:t>);</a:t>
            </a:r>
          </a:p>
          <a:p>
            <a:pPr>
              <a:buNone/>
            </a:pPr>
            <a:r>
              <a:rPr lang="en-US" sz="7400" dirty="0" smtClean="0"/>
              <a:t>	</a:t>
            </a:r>
            <a:r>
              <a:rPr lang="en-US" sz="7400" dirty="0" smtClean="0">
                <a:solidFill>
                  <a:schemeClr val="accent6"/>
                </a:solidFill>
              </a:rPr>
              <a:t>%  start finding value of x(n-1), then x(n-2) and so on </a:t>
            </a:r>
            <a:r>
              <a:rPr lang="en-US" sz="7400" dirty="0" err="1" smtClean="0">
                <a:solidFill>
                  <a:schemeClr val="accent6"/>
                </a:solidFill>
              </a:rPr>
              <a:t>upto</a:t>
            </a:r>
            <a:r>
              <a:rPr lang="en-US" sz="7400" dirty="0" smtClean="0">
                <a:solidFill>
                  <a:schemeClr val="accent6"/>
                </a:solidFill>
              </a:rPr>
              <a:t> x3, x3 and</a:t>
            </a:r>
          </a:p>
          <a:p>
            <a:pPr>
              <a:buNone/>
            </a:pPr>
            <a:r>
              <a:rPr lang="en-US" sz="7400" dirty="0" smtClean="0">
                <a:solidFill>
                  <a:schemeClr val="accent6"/>
                </a:solidFill>
              </a:rPr>
              <a:t>	%  x1 using the equations (n-1)</a:t>
            </a:r>
            <a:r>
              <a:rPr lang="en-US" sz="7400" dirty="0" err="1" smtClean="0">
                <a:solidFill>
                  <a:schemeClr val="accent6"/>
                </a:solidFill>
              </a:rPr>
              <a:t>th</a:t>
            </a:r>
            <a:r>
              <a:rPr lang="en-US" sz="7400" dirty="0" smtClean="0">
                <a:solidFill>
                  <a:schemeClr val="accent6"/>
                </a:solidFill>
              </a:rPr>
              <a:t>, (n-2)</a:t>
            </a:r>
            <a:r>
              <a:rPr lang="en-US" sz="7400" dirty="0" err="1" smtClean="0">
                <a:solidFill>
                  <a:schemeClr val="accent6"/>
                </a:solidFill>
              </a:rPr>
              <a:t>th</a:t>
            </a:r>
            <a:r>
              <a:rPr lang="en-US" sz="7400" dirty="0" smtClean="0">
                <a:solidFill>
                  <a:schemeClr val="accent6"/>
                </a:solidFill>
              </a:rPr>
              <a:t>, </a:t>
            </a:r>
            <a:r>
              <a:rPr lang="en-US" sz="7400" dirty="0" err="1" smtClean="0">
                <a:solidFill>
                  <a:schemeClr val="accent6"/>
                </a:solidFill>
              </a:rPr>
              <a:t>upto</a:t>
            </a:r>
            <a:r>
              <a:rPr lang="en-US" sz="7400" dirty="0" smtClean="0">
                <a:solidFill>
                  <a:schemeClr val="accent6"/>
                </a:solidFill>
              </a:rPr>
              <a:t> 2nd, 1st equations</a:t>
            </a:r>
          </a:p>
          <a:p>
            <a:pPr>
              <a:buNone/>
            </a:pPr>
            <a:r>
              <a:rPr lang="en-US" sz="7400" dirty="0" smtClean="0">
                <a:solidFill>
                  <a:schemeClr val="accent6"/>
                </a:solidFill>
              </a:rPr>
              <a:t>	%  sequentially in backward direction</a:t>
            </a:r>
          </a:p>
          <a:p>
            <a:pPr>
              <a:buNone/>
            </a:pPr>
            <a:endParaRPr lang="en-US" sz="7400" dirty="0" smtClean="0"/>
          </a:p>
          <a:p>
            <a:pPr>
              <a:buNone/>
            </a:pPr>
            <a:r>
              <a:rPr lang="en-US" sz="7400" dirty="0" smtClean="0"/>
              <a:t>	for </a:t>
            </a:r>
            <a:r>
              <a:rPr lang="en-US" sz="7400" dirty="0" err="1" smtClean="0"/>
              <a:t>kk</a:t>
            </a:r>
            <a:r>
              <a:rPr lang="en-US" sz="7400" dirty="0" smtClean="0"/>
              <a:t>=n-1:-1:1</a:t>
            </a:r>
          </a:p>
          <a:p>
            <a:pPr>
              <a:buNone/>
            </a:pPr>
            <a:r>
              <a:rPr lang="en-US" sz="7400" dirty="0" smtClean="0"/>
              <a:t>    		</a:t>
            </a:r>
            <a:r>
              <a:rPr lang="en-US" sz="7400" dirty="0" err="1" smtClean="0"/>
              <a:t>sumtotal</a:t>
            </a:r>
            <a:r>
              <a:rPr lang="en-US" sz="7400" dirty="0" smtClean="0"/>
              <a:t>=0;</a:t>
            </a:r>
          </a:p>
          <a:p>
            <a:pPr>
              <a:buNone/>
            </a:pPr>
            <a:r>
              <a:rPr lang="en-US" sz="7400" dirty="0" smtClean="0"/>
              <a:t>    		for </a:t>
            </a:r>
            <a:r>
              <a:rPr lang="en-US" sz="7400" dirty="0" err="1" smtClean="0"/>
              <a:t>jj</a:t>
            </a:r>
            <a:r>
              <a:rPr lang="en-US" sz="7400" dirty="0" smtClean="0"/>
              <a:t>=kk+1:n</a:t>
            </a:r>
          </a:p>
          <a:p>
            <a:pPr>
              <a:buNone/>
            </a:pPr>
            <a:r>
              <a:rPr lang="en-US" sz="7400" dirty="0" smtClean="0"/>
              <a:t>        		</a:t>
            </a:r>
            <a:r>
              <a:rPr lang="en-US" sz="7400" dirty="0" err="1" smtClean="0"/>
              <a:t>sumtotal</a:t>
            </a:r>
            <a:r>
              <a:rPr lang="en-US" sz="7400" dirty="0" smtClean="0"/>
              <a:t>=</a:t>
            </a:r>
            <a:r>
              <a:rPr lang="en-US" sz="7400" dirty="0" err="1" smtClean="0"/>
              <a:t>sumtotal+a</a:t>
            </a:r>
            <a:r>
              <a:rPr lang="en-US" sz="7400" dirty="0" smtClean="0"/>
              <a:t>(</a:t>
            </a:r>
            <a:r>
              <a:rPr lang="en-US" sz="7400" dirty="0" err="1" smtClean="0"/>
              <a:t>kk,jj</a:t>
            </a:r>
            <a:r>
              <a:rPr lang="en-US" sz="7400" dirty="0" smtClean="0"/>
              <a:t>)*x(</a:t>
            </a:r>
            <a:r>
              <a:rPr lang="en-US" sz="7400" dirty="0" err="1" smtClean="0"/>
              <a:t>jj</a:t>
            </a:r>
            <a:r>
              <a:rPr lang="en-US" sz="7400" dirty="0" smtClean="0"/>
              <a:t>);</a:t>
            </a:r>
          </a:p>
          <a:p>
            <a:pPr>
              <a:buNone/>
            </a:pPr>
            <a:r>
              <a:rPr lang="en-US" sz="7400" dirty="0" smtClean="0"/>
              <a:t>    		end</a:t>
            </a:r>
          </a:p>
          <a:p>
            <a:pPr>
              <a:buNone/>
            </a:pPr>
            <a:r>
              <a:rPr lang="en-US" sz="7400" dirty="0" smtClean="0"/>
              <a:t>    		x(</a:t>
            </a:r>
            <a:r>
              <a:rPr lang="en-US" sz="7400" dirty="0" err="1" smtClean="0"/>
              <a:t>kk</a:t>
            </a:r>
            <a:r>
              <a:rPr lang="en-US" sz="7400" dirty="0" smtClean="0"/>
              <a:t>)=(b(</a:t>
            </a:r>
            <a:r>
              <a:rPr lang="en-US" sz="7400" dirty="0" err="1" smtClean="0"/>
              <a:t>kk</a:t>
            </a:r>
            <a:r>
              <a:rPr lang="en-US" sz="7400" dirty="0" smtClean="0"/>
              <a:t>)-</a:t>
            </a:r>
            <a:r>
              <a:rPr lang="en-US" sz="7400" dirty="0" err="1" smtClean="0"/>
              <a:t>sumtotal</a:t>
            </a:r>
            <a:r>
              <a:rPr lang="en-US" sz="7400" dirty="0" smtClean="0"/>
              <a:t>)/a(</a:t>
            </a:r>
            <a:r>
              <a:rPr lang="en-US" sz="7400" dirty="0" err="1" smtClean="0"/>
              <a:t>kk,kk</a:t>
            </a:r>
            <a:r>
              <a:rPr lang="en-US" sz="7400" dirty="0" smtClean="0"/>
              <a:t>);</a:t>
            </a:r>
          </a:p>
          <a:p>
            <a:pPr>
              <a:buNone/>
            </a:pPr>
            <a:r>
              <a:rPr lang="en-US" sz="7400" dirty="0" smtClean="0"/>
              <a:t>	end</a:t>
            </a:r>
          </a:p>
          <a:p>
            <a:pPr>
              <a:buNone/>
            </a:pPr>
            <a:r>
              <a:rPr lang="en-US" sz="7400" dirty="0" smtClean="0"/>
              <a:t>	a</a:t>
            </a:r>
          </a:p>
          <a:p>
            <a:pPr>
              <a:buNone/>
            </a:pPr>
            <a:r>
              <a:rPr lang="en-US" sz="7400" dirty="0" smtClean="0"/>
              <a:t>	b</a:t>
            </a:r>
          </a:p>
          <a:p>
            <a:pPr>
              <a:buNone/>
            </a:pPr>
            <a:r>
              <a:rPr lang="en-US" sz="7400" dirty="0" smtClean="0"/>
              <a:t>	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Solve the following simultaneous linear equations using Gaussian elimination 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 -x</a:t>
            </a:r>
            <a:r>
              <a:rPr lang="en-US" baseline="-25000" dirty="0" smtClean="0"/>
              <a:t>1</a:t>
            </a:r>
            <a:r>
              <a:rPr lang="en-US" dirty="0" smtClean="0"/>
              <a:t>+4x</a:t>
            </a:r>
            <a:r>
              <a:rPr lang="en-US" baseline="-25000" dirty="0" smtClean="0"/>
              <a:t>2</a:t>
            </a:r>
            <a:r>
              <a:rPr lang="en-US" dirty="0" smtClean="0"/>
              <a:t>+3x</a:t>
            </a:r>
            <a:r>
              <a:rPr lang="en-US" baseline="-25000" dirty="0" smtClean="0"/>
              <a:t>3</a:t>
            </a:r>
            <a:r>
              <a:rPr lang="en-US" dirty="0" smtClean="0"/>
              <a:t>= 18	….	….	….	(1) 	3x</a:t>
            </a:r>
            <a:r>
              <a:rPr lang="en-US" baseline="-25000" dirty="0" smtClean="0"/>
              <a:t>1</a:t>
            </a:r>
            <a:r>
              <a:rPr lang="en-US" dirty="0" smtClean="0"/>
              <a:t>+2x</a:t>
            </a:r>
            <a:r>
              <a:rPr lang="en-US" baseline="-25000" dirty="0" smtClean="0"/>
              <a:t>2</a:t>
            </a:r>
            <a:r>
              <a:rPr lang="en-US" dirty="0" smtClean="0"/>
              <a:t>-x</a:t>
            </a:r>
            <a:r>
              <a:rPr lang="en-US" baseline="-25000" dirty="0" smtClean="0"/>
              <a:t>3</a:t>
            </a:r>
            <a:r>
              <a:rPr lang="en-US" dirty="0" smtClean="0"/>
              <a:t>= -2	….	….	….	(2)</a:t>
            </a:r>
          </a:p>
          <a:p>
            <a:pPr>
              <a:buNone/>
            </a:pPr>
            <a:r>
              <a:rPr lang="en-US" dirty="0" smtClean="0"/>
              <a:t>		2x</a:t>
            </a:r>
            <a:r>
              <a:rPr lang="en-US" baseline="-25000" dirty="0" smtClean="0"/>
              <a:t>1</a:t>
            </a:r>
            <a:r>
              <a:rPr lang="en-US" dirty="0" smtClean="0"/>
              <a:t>-3x</a:t>
            </a:r>
            <a:r>
              <a:rPr lang="en-US" baseline="-25000" dirty="0" smtClean="0"/>
              <a:t>2</a:t>
            </a:r>
            <a:r>
              <a:rPr lang="en-US" dirty="0" smtClean="0"/>
              <a:t>+7x</a:t>
            </a:r>
            <a:r>
              <a:rPr lang="en-US" baseline="-25000" dirty="0" smtClean="0"/>
              <a:t>3</a:t>
            </a:r>
            <a:r>
              <a:rPr lang="en-US" dirty="0" smtClean="0"/>
              <a:t>= 13	….	….	….	(3)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50979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bn-BD" sz="8800" dirty="0" smtClean="0"/>
              <a:t>Thanks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Two Steps in </a:t>
            </a:r>
            <a:r>
              <a:rPr lang="en-US" dirty="0" smtClean="0"/>
              <a:t>Gaussian </a:t>
            </a:r>
            <a:r>
              <a:rPr lang="bn-BD" dirty="0" smtClean="0"/>
              <a:t>E</a:t>
            </a:r>
            <a:r>
              <a:rPr lang="en-US" dirty="0" err="1" smtClean="0"/>
              <a:t>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600" b="1" u="sng" dirty="0" smtClean="0"/>
              <a:t>Forward Elimination of Unknowns</a:t>
            </a:r>
            <a:r>
              <a:rPr lang="en-US" sz="2600" dirty="0" smtClean="0"/>
              <a:t>: In this step, the unknown is eliminated in each equation starting with the first equation.  This way, the equations are </a:t>
            </a:r>
            <a:r>
              <a:rPr lang="en-US" sz="2600" i="1" dirty="0" smtClean="0"/>
              <a:t>reduced</a:t>
            </a:r>
            <a:r>
              <a:rPr lang="en-US" sz="2600" dirty="0" smtClean="0"/>
              <a:t> to one equation and one unknown in each equation.</a:t>
            </a:r>
          </a:p>
          <a:p>
            <a:pPr lvl="0"/>
            <a:endParaRPr lang="bn-BD" sz="2600" b="1" u="sng" dirty="0" smtClean="0"/>
          </a:p>
          <a:p>
            <a:pPr lvl="0"/>
            <a:r>
              <a:rPr lang="en-US" sz="2600" b="1" u="sng" dirty="0" smtClean="0"/>
              <a:t>Back Substitution</a:t>
            </a:r>
            <a:r>
              <a:rPr lang="en-US" sz="2600" dirty="0" smtClean="0"/>
              <a:t>:  In this step, starting from the last equation, each of the unknowns is found.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Elimination of Unknowns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8964"/>
            <a:ext cx="9144000" cy="1564284"/>
          </a:xfrm>
        </p:spPr>
        <p:txBody>
          <a:bodyPr/>
          <a:lstStyle/>
          <a:p>
            <a:r>
              <a:rPr lang="en-US" sz="2600" dirty="0" smtClean="0"/>
              <a:t>There will be a total of </a:t>
            </a:r>
            <a:r>
              <a:rPr lang="bn-BD" sz="2600" dirty="0" smtClean="0"/>
              <a:t>(n-1)</a:t>
            </a:r>
            <a:r>
              <a:rPr lang="en-US" sz="2600" dirty="0" smtClean="0"/>
              <a:t> steps of forward elimination.  </a:t>
            </a:r>
            <a:endParaRPr lang="bn-BD" sz="2600" dirty="0" smtClean="0"/>
          </a:p>
          <a:p>
            <a:r>
              <a:rPr lang="en-US" sz="2600" dirty="0" smtClean="0"/>
              <a:t>At the end of  </a:t>
            </a:r>
            <a:r>
              <a:rPr lang="bn-BD" sz="2600" dirty="0" smtClean="0"/>
              <a:t>(n-1) </a:t>
            </a:r>
            <a:r>
              <a:rPr lang="en-US" sz="2600" dirty="0" smtClean="0"/>
              <a:t>steps of forward elimination, we get a set of equations that look like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91680" y="3000372"/>
          <a:ext cx="5205149" cy="3168352"/>
        </p:xfrm>
        <a:graphic>
          <a:graphicData uri="http://schemas.openxmlformats.org/presentationml/2006/ole">
            <p:oleObj spid="_x0000_s6146" name="Equation" r:id="rId3" imgW="2336760" imgH="1422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Back Substitution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3"/>
            <a:ext cx="9144000" cy="482918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Now the equations are solved starting from the last equation as it has only one unknown.  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600" dirty="0" smtClean="0"/>
              <a:t>Then the second last equation, that is the  (n-1)</a:t>
            </a:r>
            <a:r>
              <a:rPr lang="en-US" sz="2600" baseline="30000" dirty="0" err="1" smtClean="0"/>
              <a:t>th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 equation, has two unknowns:  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and x</a:t>
            </a:r>
            <a:r>
              <a:rPr lang="en-US" sz="2600" baseline="-25000" dirty="0" smtClean="0"/>
              <a:t>n+1</a:t>
            </a:r>
            <a:r>
              <a:rPr lang="en-US" sz="2600" dirty="0" smtClean="0"/>
              <a:t> and , but 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is already known.  This reduces the (n-1)</a:t>
            </a:r>
            <a:r>
              <a:rPr lang="en-US" sz="2600" baseline="30000" dirty="0" err="1" smtClean="0"/>
              <a:t>th</a:t>
            </a:r>
            <a:r>
              <a:rPr lang="en-US" sz="2600" dirty="0" smtClean="0"/>
              <a:t> equation also to one unknown.  Back substitution hence can be represented for all equations by the formula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				 for  n = n-1, n-2, …2, 1</a:t>
            </a:r>
          </a:p>
          <a:p>
            <a:pPr>
              <a:buNone/>
            </a:pPr>
            <a:r>
              <a:rPr lang="en-US" sz="100" i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and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714876" y="2055503"/>
          <a:ext cx="1285884" cy="873431"/>
        </p:xfrm>
        <a:graphic>
          <a:graphicData uri="http://schemas.openxmlformats.org/presentationml/2006/ole">
            <p:oleObj spid="_x0000_s23554" name="Equation" r:id="rId3" imgW="672840" imgH="4572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928926" y="4643446"/>
          <a:ext cx="2433358" cy="1071570"/>
        </p:xfrm>
        <a:graphic>
          <a:graphicData uri="http://schemas.openxmlformats.org/presentationml/2006/ole">
            <p:oleObj spid="_x0000_s23555" name="Equation" r:id="rId4" imgW="1384200" imgH="60948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974646" y="5817691"/>
          <a:ext cx="1336682" cy="907935"/>
        </p:xfrm>
        <a:graphic>
          <a:graphicData uri="http://schemas.openxmlformats.org/presentationml/2006/ole">
            <p:oleObj spid="_x0000_s23556" name="Equation" r:id="rId5" imgW="6728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66" y="1571612"/>
            <a:ext cx="8929718" cy="5245430"/>
          </a:xfrm>
        </p:spPr>
        <p:txBody>
          <a:bodyPr>
            <a:noAutofit/>
          </a:bodyPr>
          <a:lstStyle/>
          <a:p>
            <a:r>
              <a:rPr lang="en-US" sz="2500" dirty="0" smtClean="0"/>
              <a:t>The two methods are the same, except in the beginning of each step of forward elimination, a row switching is done based on the following criterion.  </a:t>
            </a:r>
          </a:p>
          <a:p>
            <a:r>
              <a:rPr lang="en-US" sz="2500" b="1" dirty="0" smtClean="0"/>
              <a:t>Criteria</a:t>
            </a:r>
            <a:r>
              <a:rPr lang="en-US" sz="2500" dirty="0" smtClean="0"/>
              <a:t>: If there are </a:t>
            </a:r>
            <a:r>
              <a:rPr lang="en-US" sz="2500" i="1" dirty="0" smtClean="0"/>
              <a:t>n</a:t>
            </a:r>
            <a:r>
              <a:rPr lang="en-US" sz="2500" dirty="0" smtClean="0"/>
              <a:t> equations, then there are </a:t>
            </a:r>
            <a:r>
              <a:rPr lang="en-US" sz="2500" i="1" dirty="0" smtClean="0"/>
              <a:t>n-1</a:t>
            </a:r>
            <a:r>
              <a:rPr lang="en-US" sz="2500" dirty="0" smtClean="0"/>
              <a:t> forward elimination steps.  In the </a:t>
            </a:r>
            <a:r>
              <a:rPr lang="en-US" sz="2500" i="1" dirty="0" err="1" smtClean="0"/>
              <a:t>k</a:t>
            </a:r>
            <a:r>
              <a:rPr lang="en-US" sz="2500" i="1" baseline="30000" dirty="0" err="1" smtClean="0"/>
              <a:t>th</a:t>
            </a:r>
            <a:r>
              <a:rPr lang="en-US" sz="2500" i="1" baseline="30000" dirty="0" smtClean="0"/>
              <a:t> </a:t>
            </a:r>
            <a:r>
              <a:rPr lang="en-US" sz="2500" dirty="0" smtClean="0"/>
              <a:t> step of forward elimination, one finds the elements of the </a:t>
            </a:r>
            <a:r>
              <a:rPr lang="en-US" sz="2500" dirty="0" err="1" smtClean="0"/>
              <a:t>kth</a:t>
            </a:r>
            <a:r>
              <a:rPr lang="en-US" sz="2500" dirty="0" smtClean="0"/>
              <a:t> column below </a:t>
            </a:r>
            <a:r>
              <a:rPr lang="en-US" sz="2500" i="1" dirty="0" smtClean="0"/>
              <a:t>k-1</a:t>
            </a:r>
            <a:r>
              <a:rPr lang="en-US" sz="2500" dirty="0" smtClean="0"/>
              <a:t> row </a:t>
            </a:r>
          </a:p>
          <a:p>
            <a:pPr>
              <a:buNone/>
            </a:pPr>
            <a:r>
              <a:rPr lang="en-US" sz="2500" dirty="0" smtClean="0"/>
              <a:t>			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kk</a:t>
            </a:r>
            <a:r>
              <a:rPr lang="en-US" sz="2500" dirty="0" smtClean="0"/>
              <a:t>|, |</a:t>
            </a:r>
            <a:r>
              <a:rPr lang="en-US" sz="2500" i="1" dirty="0" smtClean="0"/>
              <a:t>a</a:t>
            </a:r>
            <a:r>
              <a:rPr lang="en-US" sz="2500" baseline="-25000" dirty="0" smtClean="0"/>
              <a:t>k+1,k</a:t>
            </a:r>
            <a:r>
              <a:rPr lang="en-US" sz="2500" dirty="0" smtClean="0"/>
              <a:t>|,……….|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nk</a:t>
            </a:r>
            <a:r>
              <a:rPr lang="en-US" sz="2500" dirty="0" smtClean="0"/>
              <a:t>|</a:t>
            </a:r>
          </a:p>
          <a:p>
            <a:r>
              <a:rPr lang="en-US" sz="2500" dirty="0" smtClean="0"/>
              <a:t>Then, if the maximum of these values is 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pk</a:t>
            </a:r>
            <a:r>
              <a:rPr lang="en-US" sz="2500" dirty="0" smtClean="0"/>
              <a:t>| in the </a:t>
            </a:r>
            <a:r>
              <a:rPr lang="en-US" sz="2500" i="1" dirty="0" err="1" smtClean="0"/>
              <a:t>p</a:t>
            </a:r>
            <a:r>
              <a:rPr lang="en-US" sz="2500" baseline="30000" dirty="0" err="1" smtClean="0"/>
              <a:t>th</a:t>
            </a:r>
            <a:r>
              <a:rPr lang="en-US" sz="2500" dirty="0" smtClean="0"/>
              <a:t> row, then switch rows </a:t>
            </a:r>
            <a:r>
              <a:rPr lang="en-US" sz="2500" i="1" dirty="0" smtClean="0"/>
              <a:t>p</a:t>
            </a:r>
            <a:r>
              <a:rPr lang="en-US" sz="2500" dirty="0" smtClean="0"/>
              <a:t> and </a:t>
            </a:r>
            <a:r>
              <a:rPr lang="en-US" sz="2500" i="1" dirty="0" smtClean="0"/>
              <a:t>k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The other steps of forward elimination are the same as the Gauss elimination method.  </a:t>
            </a:r>
          </a:p>
          <a:p>
            <a:r>
              <a:rPr lang="en-US" sz="2500" dirty="0" smtClean="0"/>
              <a:t>The back substitution steps stay exactly the same as the Gauss elimination method.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% Defining ‘a’ and ‘b’ matrices of the equation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% [a][x]=[b], [x] is the unknown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a=[20  15  10;  -3  -2.249  7;  5  1  3];</a:t>
            </a:r>
          </a:p>
          <a:p>
            <a:pPr>
              <a:buNone/>
            </a:pPr>
            <a:r>
              <a:rPr lang="en-US" dirty="0" smtClean="0"/>
              <a:t>b=[45  1.751  9];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% n is the dimension of a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n=3;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0210" y="1452048"/>
            <a:ext cx="9724308" cy="54059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 smtClean="0"/>
              <a:t>% FORWARD ELIMINATION</a:t>
            </a:r>
          </a:p>
          <a:p>
            <a:pPr>
              <a:buNone/>
            </a:pPr>
            <a:r>
              <a:rPr lang="en-US" sz="3400" dirty="0" smtClean="0"/>
              <a:t> 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% start with 1st row as pivot row, next is the second row and similarly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% </a:t>
            </a:r>
            <a:r>
              <a:rPr lang="en-US" sz="3600" dirty="0" err="1" smtClean="0">
                <a:solidFill>
                  <a:schemeClr val="accent6"/>
                </a:solidFill>
              </a:rPr>
              <a:t>upto</a:t>
            </a:r>
            <a:r>
              <a:rPr lang="en-US" sz="3600" dirty="0" smtClean="0">
                <a:solidFill>
                  <a:schemeClr val="accent6"/>
                </a:solidFill>
              </a:rPr>
              <a:t> (n-1)</a:t>
            </a:r>
            <a:r>
              <a:rPr lang="en-US" sz="3600" dirty="0" err="1" smtClean="0">
                <a:solidFill>
                  <a:schemeClr val="accent6"/>
                </a:solidFill>
              </a:rPr>
              <a:t>th</a:t>
            </a:r>
            <a:r>
              <a:rPr lang="en-US" sz="3600" dirty="0" smtClean="0">
                <a:solidFill>
                  <a:schemeClr val="accent6"/>
                </a:solidFill>
              </a:rPr>
              <a:t> row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for </a:t>
            </a:r>
            <a:r>
              <a:rPr lang="en-US" sz="3600" dirty="0" err="1" smtClean="0"/>
              <a:t>PivotRow</a:t>
            </a:r>
            <a:r>
              <a:rPr lang="en-US" sz="3600" dirty="0" smtClean="0"/>
              <a:t>=1:n-1</a:t>
            </a:r>
          </a:p>
          <a:p>
            <a:pPr>
              <a:buNone/>
            </a:pPr>
            <a:r>
              <a:rPr lang="en-US" sz="3600" dirty="0" smtClean="0"/>
              <a:t>    </a:t>
            </a:r>
            <a:r>
              <a:rPr lang="en-US" sz="3600" dirty="0" smtClean="0">
                <a:solidFill>
                  <a:schemeClr val="accent6"/>
                </a:solidFill>
              </a:rPr>
              <a:t>% finding maximum absolute value of the elements in the column 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    % equal to pivot row and below the pivot row  </a:t>
            </a:r>
          </a:p>
          <a:p>
            <a:pPr>
              <a:buNone/>
            </a:pPr>
            <a:r>
              <a:rPr lang="en-US" sz="3600" dirty="0" smtClean="0"/>
              <a:t>    	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MaxPosition</a:t>
            </a:r>
            <a:r>
              <a:rPr lang="en-US" sz="3600" dirty="0" smtClean="0"/>
              <a:t>=</a:t>
            </a:r>
            <a:r>
              <a:rPr lang="en-US" sz="3600" dirty="0" err="1" smtClean="0"/>
              <a:t>PivotRow</a:t>
            </a:r>
            <a:r>
              <a:rPr lang="en-US" sz="3600" dirty="0" smtClean="0"/>
              <a:t>;</a:t>
            </a:r>
          </a:p>
          <a:p>
            <a:pPr>
              <a:buNone/>
            </a:pPr>
            <a:r>
              <a:rPr lang="en-US" sz="3600" dirty="0" smtClean="0"/>
              <a:t>    		</a:t>
            </a:r>
            <a:r>
              <a:rPr lang="en-US" sz="3600" dirty="0" err="1" smtClean="0"/>
              <a:t>MaxValue</a:t>
            </a:r>
            <a:r>
              <a:rPr lang="en-US" sz="3600" dirty="0" smtClean="0"/>
              <a:t>=abs(a(</a:t>
            </a:r>
            <a:r>
              <a:rPr lang="en-US" sz="3600" dirty="0" err="1" smtClean="0"/>
              <a:t>PivotRow,PivotRow</a:t>
            </a:r>
            <a:r>
              <a:rPr lang="en-US" sz="3600" dirty="0" smtClean="0"/>
              <a:t>));</a:t>
            </a:r>
          </a:p>
          <a:p>
            <a:pPr>
              <a:buNone/>
            </a:pPr>
            <a:r>
              <a:rPr lang="en-US" sz="3600" dirty="0" smtClean="0"/>
              <a:t>    		for </a:t>
            </a:r>
            <a:r>
              <a:rPr lang="en-US" sz="3600" dirty="0" err="1" smtClean="0"/>
              <a:t>kk</a:t>
            </a:r>
            <a:r>
              <a:rPr lang="en-US" sz="3600" dirty="0" smtClean="0"/>
              <a:t>= PivotRow+1 : n</a:t>
            </a:r>
          </a:p>
          <a:p>
            <a:pPr>
              <a:buNone/>
            </a:pPr>
            <a:r>
              <a:rPr lang="en-US" sz="3600" dirty="0" smtClean="0"/>
              <a:t>        		if abs(a(</a:t>
            </a:r>
            <a:r>
              <a:rPr lang="en-US" sz="3600" dirty="0" err="1" smtClean="0"/>
              <a:t>kk,PivotRow</a:t>
            </a:r>
            <a:r>
              <a:rPr lang="en-US" sz="3600" dirty="0" smtClean="0"/>
              <a:t>))&gt;</a:t>
            </a:r>
            <a:r>
              <a:rPr lang="en-US" sz="3600" dirty="0" err="1" smtClean="0"/>
              <a:t>MaxValue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          			</a:t>
            </a:r>
            <a:r>
              <a:rPr lang="en-US" sz="3600" dirty="0" err="1" smtClean="0"/>
              <a:t>MaxValue</a:t>
            </a:r>
            <a:r>
              <a:rPr lang="en-US" sz="3600" dirty="0" smtClean="0"/>
              <a:t>=abs(a(</a:t>
            </a:r>
            <a:r>
              <a:rPr lang="en-US" sz="3600" dirty="0" err="1" smtClean="0"/>
              <a:t>kk,PivotRow</a:t>
            </a:r>
            <a:r>
              <a:rPr lang="en-US" sz="3600" dirty="0" smtClean="0"/>
              <a:t>));</a:t>
            </a:r>
          </a:p>
          <a:p>
            <a:pPr>
              <a:buNone/>
            </a:pPr>
            <a:r>
              <a:rPr lang="en-US" sz="3600" dirty="0" smtClean="0"/>
              <a:t>            			</a:t>
            </a:r>
            <a:r>
              <a:rPr lang="en-US" sz="3600" dirty="0" err="1" smtClean="0"/>
              <a:t>MaxPosition</a:t>
            </a:r>
            <a:r>
              <a:rPr lang="en-US" sz="3600" dirty="0" smtClean="0"/>
              <a:t>=</a:t>
            </a:r>
            <a:r>
              <a:rPr lang="en-US" sz="3600" dirty="0" err="1" smtClean="0"/>
              <a:t>kk</a:t>
            </a:r>
            <a:r>
              <a:rPr lang="en-US" sz="3600" dirty="0" smtClean="0"/>
              <a:t>;</a:t>
            </a:r>
          </a:p>
          <a:p>
            <a:pPr>
              <a:buNone/>
            </a:pPr>
            <a:r>
              <a:rPr lang="en-US" sz="3600" dirty="0" smtClean="0"/>
              <a:t>        		end</a:t>
            </a:r>
          </a:p>
          <a:p>
            <a:pPr>
              <a:buNone/>
            </a:pPr>
            <a:r>
              <a:rPr lang="en-US" sz="3600" dirty="0" smtClean="0"/>
              <a:t>    		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501222" cy="54292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 %   if row other than </a:t>
            </a:r>
            <a:r>
              <a:rPr lang="en-US" sz="3600" dirty="0" err="1" smtClean="0">
                <a:solidFill>
                  <a:schemeClr val="accent6"/>
                </a:solidFill>
              </a:rPr>
              <a:t>pivotrow</a:t>
            </a:r>
            <a:r>
              <a:rPr lang="en-US" sz="3600" dirty="0" smtClean="0">
                <a:solidFill>
                  <a:schemeClr val="accent6"/>
                </a:solidFill>
              </a:rPr>
              <a:t> is found to have maximum element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 %   interchange all elements of that row with the corresponding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 %   elements of pivot row</a:t>
            </a:r>
          </a:p>
          <a:p>
            <a:pPr>
              <a:buNone/>
            </a:pPr>
            <a:r>
              <a:rPr lang="en-US" sz="3600" dirty="0" smtClean="0"/>
              <a:t>    </a:t>
            </a:r>
          </a:p>
          <a:p>
            <a:pPr>
              <a:buNone/>
            </a:pPr>
            <a:r>
              <a:rPr lang="en-US" sz="3600" dirty="0" smtClean="0"/>
              <a:t>    if </a:t>
            </a:r>
            <a:r>
              <a:rPr lang="en-US" sz="3600" dirty="0" err="1" smtClean="0"/>
              <a:t>MaxPosition</a:t>
            </a:r>
            <a:r>
              <a:rPr lang="en-US" sz="3600" dirty="0" smtClean="0"/>
              <a:t>  ~=  </a:t>
            </a:r>
            <a:r>
              <a:rPr lang="en-US" sz="3600" dirty="0" err="1" smtClean="0"/>
              <a:t>PivotRow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      		a</a:t>
            </a:r>
          </a:p>
          <a:p>
            <a:pPr>
              <a:buNone/>
            </a:pPr>
            <a:r>
              <a:rPr lang="en-US" sz="3600" dirty="0" smtClean="0"/>
              <a:t>        		for </a:t>
            </a:r>
            <a:r>
              <a:rPr lang="en-US" sz="3600" dirty="0" err="1" smtClean="0"/>
              <a:t>jj</a:t>
            </a:r>
            <a:r>
              <a:rPr lang="en-US" sz="3600" dirty="0" smtClean="0"/>
              <a:t>=</a:t>
            </a:r>
            <a:r>
              <a:rPr lang="en-US" sz="3600" dirty="0" err="1" smtClean="0"/>
              <a:t>PivotRow</a:t>
            </a:r>
            <a:r>
              <a:rPr lang="en-US" sz="3600" dirty="0" smtClean="0"/>
              <a:t> : n</a:t>
            </a:r>
          </a:p>
          <a:p>
            <a:pPr>
              <a:buNone/>
            </a:pPr>
            <a:r>
              <a:rPr lang="en-US" sz="3600" dirty="0" smtClean="0"/>
              <a:t>            			temp=a(</a:t>
            </a:r>
            <a:r>
              <a:rPr lang="en-US" sz="3600" dirty="0" err="1" smtClean="0"/>
              <a:t>PivotRow,jj</a:t>
            </a:r>
            <a:r>
              <a:rPr lang="en-US" sz="3600" dirty="0" smtClean="0"/>
              <a:t>);</a:t>
            </a:r>
          </a:p>
          <a:p>
            <a:pPr>
              <a:buNone/>
            </a:pPr>
            <a:r>
              <a:rPr lang="en-US" sz="3600" dirty="0" smtClean="0"/>
              <a:t>            			a(</a:t>
            </a:r>
            <a:r>
              <a:rPr lang="en-US" sz="3600" dirty="0" err="1" smtClean="0"/>
              <a:t>PivotRow,jj</a:t>
            </a:r>
            <a:r>
              <a:rPr lang="en-US" sz="3600" dirty="0" smtClean="0"/>
              <a:t>)=a(</a:t>
            </a:r>
            <a:r>
              <a:rPr lang="en-US" sz="3600" dirty="0" err="1" smtClean="0"/>
              <a:t>MaxPosition,jj</a:t>
            </a:r>
            <a:r>
              <a:rPr lang="en-US" sz="3600" dirty="0" smtClean="0"/>
              <a:t>);</a:t>
            </a:r>
          </a:p>
          <a:p>
            <a:pPr>
              <a:buNone/>
            </a:pPr>
            <a:r>
              <a:rPr lang="en-US" sz="3600" dirty="0" smtClean="0"/>
              <a:t>            			a(</a:t>
            </a:r>
            <a:r>
              <a:rPr lang="en-US" sz="3600" dirty="0" err="1" smtClean="0"/>
              <a:t>MaxPosition,jj</a:t>
            </a:r>
            <a:r>
              <a:rPr lang="en-US" sz="3600" dirty="0" smtClean="0"/>
              <a:t>)=temp;</a:t>
            </a:r>
          </a:p>
          <a:p>
            <a:pPr>
              <a:buNone/>
            </a:pPr>
            <a:r>
              <a:rPr lang="en-US" sz="3600" dirty="0" smtClean="0"/>
              <a:t>        		end</a:t>
            </a:r>
          </a:p>
          <a:p>
            <a:pPr>
              <a:buNone/>
            </a:pPr>
            <a:r>
              <a:rPr lang="en-US" sz="3600" dirty="0" smtClean="0"/>
              <a:t>        		temp=b(</a:t>
            </a:r>
            <a:r>
              <a:rPr lang="en-US" sz="3600" dirty="0" err="1" smtClean="0"/>
              <a:t>PivotRow</a:t>
            </a:r>
            <a:r>
              <a:rPr lang="en-US" sz="3600" dirty="0" smtClean="0"/>
              <a:t>);</a:t>
            </a:r>
          </a:p>
          <a:p>
            <a:pPr>
              <a:buNone/>
            </a:pPr>
            <a:r>
              <a:rPr lang="en-US" sz="3600" dirty="0" smtClean="0"/>
              <a:t>        		b(</a:t>
            </a:r>
            <a:r>
              <a:rPr lang="en-US" sz="3600" dirty="0" err="1" smtClean="0"/>
              <a:t>PivotRow</a:t>
            </a:r>
            <a:r>
              <a:rPr lang="en-US" sz="3600" dirty="0" smtClean="0"/>
              <a:t>)=b(</a:t>
            </a:r>
            <a:r>
              <a:rPr lang="en-US" sz="3600" dirty="0" err="1" smtClean="0"/>
              <a:t>MaxPosition</a:t>
            </a:r>
            <a:r>
              <a:rPr lang="en-US" sz="3600" dirty="0" smtClean="0"/>
              <a:t>);</a:t>
            </a:r>
          </a:p>
          <a:p>
            <a:pPr>
              <a:buNone/>
            </a:pPr>
            <a:r>
              <a:rPr lang="en-US" sz="3600" dirty="0" smtClean="0"/>
              <a:t>        		b(</a:t>
            </a:r>
            <a:r>
              <a:rPr lang="en-US" sz="3600" dirty="0" err="1" smtClean="0"/>
              <a:t>MaxPosition</a:t>
            </a:r>
            <a:r>
              <a:rPr lang="en-US" sz="3600" dirty="0" smtClean="0"/>
              <a:t>)=temp;</a:t>
            </a:r>
          </a:p>
          <a:p>
            <a:pPr>
              <a:buNone/>
            </a:pPr>
            <a:r>
              <a:rPr lang="en-US" sz="3600" dirty="0" smtClean="0"/>
              <a:t>        		a</a:t>
            </a:r>
          </a:p>
          <a:p>
            <a:pPr>
              <a:buNone/>
            </a:pPr>
            <a:r>
              <a:rPr lang="en-US" sz="3600" dirty="0" smtClean="0"/>
              <a:t>    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1333986"/>
            <a:ext cx="9501222" cy="55007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		</a:t>
            </a:r>
            <a:r>
              <a:rPr lang="en-US" sz="2400" dirty="0" smtClean="0">
                <a:solidFill>
                  <a:schemeClr val="accent6"/>
                </a:solidFill>
              </a:rPr>
              <a:t>%  now assign Pivot element as diagonal element of the pivot row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    	</a:t>
            </a:r>
            <a:r>
              <a:rPr lang="en-US" sz="2400" dirty="0" smtClean="0"/>
              <a:t>	</a:t>
            </a:r>
            <a:r>
              <a:rPr lang="en-US" sz="2400" dirty="0" err="1" smtClean="0"/>
              <a:t>PivotElement</a:t>
            </a:r>
            <a:r>
              <a:rPr lang="en-US" sz="2400" dirty="0" smtClean="0"/>
              <a:t> = a(</a:t>
            </a:r>
            <a:r>
              <a:rPr lang="en-US" sz="2400" dirty="0" err="1" smtClean="0"/>
              <a:t>PivotRow,PivotRow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	</a:t>
            </a:r>
            <a:r>
              <a:rPr lang="en-US" sz="2400" dirty="0" smtClean="0">
                <a:solidFill>
                  <a:schemeClr val="accent6"/>
                </a:solidFill>
              </a:rPr>
              <a:t>	%  in order to eliminate elements below pivot element start with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    		%  PivotRow+1 and repeat </a:t>
            </a:r>
            <a:r>
              <a:rPr lang="en-US" sz="2400" dirty="0" err="1" smtClean="0">
                <a:solidFill>
                  <a:schemeClr val="accent6"/>
                </a:solidFill>
              </a:rPr>
              <a:t>upto</a:t>
            </a:r>
            <a:r>
              <a:rPr lang="en-US" sz="2400" dirty="0" smtClean="0">
                <a:solidFill>
                  <a:schemeClr val="accent6"/>
                </a:solidFill>
              </a:rPr>
              <a:t> last row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    	</a:t>
            </a:r>
            <a:r>
              <a:rPr lang="en-US" sz="2400" dirty="0" smtClean="0"/>
              <a:t>	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PivotRow+1 : n</a:t>
            </a:r>
          </a:p>
          <a:p>
            <a:pPr>
              <a:buNone/>
            </a:pPr>
            <a:r>
              <a:rPr lang="en-US" sz="2400" dirty="0" smtClean="0"/>
              <a:t>        		</a:t>
            </a:r>
            <a:r>
              <a:rPr lang="en-US" sz="2400" dirty="0" smtClean="0">
                <a:solidFill>
                  <a:schemeClr val="accent6"/>
                </a:solidFill>
              </a:rPr>
              <a:t>%  start with  removal element as the element just below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        		%  pivot element and then the element below and so on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       		</a:t>
            </a:r>
            <a:r>
              <a:rPr lang="en-US" sz="2400" dirty="0" err="1" smtClean="0"/>
              <a:t>RemovalElement</a:t>
            </a:r>
            <a:r>
              <a:rPr lang="en-US" sz="2400" dirty="0" smtClean="0"/>
              <a:t> = a(</a:t>
            </a:r>
            <a:r>
              <a:rPr lang="en-US" sz="2400" dirty="0" err="1" smtClean="0"/>
              <a:t>i,PivotRow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    		for j = </a:t>
            </a:r>
            <a:r>
              <a:rPr lang="en-US" sz="2400" dirty="0" err="1" smtClean="0"/>
              <a:t>PivotRow:n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		     </a:t>
            </a:r>
            <a:r>
              <a:rPr lang="en-US" sz="2200" dirty="0" smtClean="0"/>
              <a:t>a(</a:t>
            </a:r>
            <a:r>
              <a:rPr lang="en-US" sz="2200" dirty="0" err="1" smtClean="0"/>
              <a:t>i,j</a:t>
            </a:r>
            <a:r>
              <a:rPr lang="en-US" sz="2200" dirty="0" smtClean="0"/>
              <a:t>) = a(</a:t>
            </a:r>
            <a:r>
              <a:rPr lang="en-US" sz="2200" dirty="0" err="1" smtClean="0"/>
              <a:t>i,j</a:t>
            </a:r>
            <a:r>
              <a:rPr lang="en-US" sz="2200" dirty="0" smtClean="0"/>
              <a:t>) - a(</a:t>
            </a:r>
            <a:r>
              <a:rPr lang="en-US" sz="2200" dirty="0" err="1" smtClean="0"/>
              <a:t>PivotRow,j</a:t>
            </a:r>
            <a:r>
              <a:rPr lang="en-US" sz="2200" dirty="0" smtClean="0"/>
              <a:t>) * </a:t>
            </a:r>
            <a:r>
              <a:rPr lang="en-US" sz="2200" dirty="0" err="1" smtClean="0"/>
              <a:t>RemovalElement</a:t>
            </a:r>
            <a:r>
              <a:rPr lang="en-US" sz="2200" dirty="0" smtClean="0"/>
              <a:t> / </a:t>
            </a:r>
            <a:r>
              <a:rPr lang="en-US" sz="2200" dirty="0" err="1" smtClean="0"/>
              <a:t>PivotElement</a:t>
            </a:r>
            <a:r>
              <a:rPr lang="en-US" sz="22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  		end</a:t>
            </a:r>
          </a:p>
          <a:p>
            <a:pPr>
              <a:buNone/>
            </a:pPr>
            <a:r>
              <a:rPr lang="en-US" sz="2400" dirty="0" smtClean="0"/>
              <a:t>        		</a:t>
            </a:r>
            <a:r>
              <a:rPr lang="en-US" sz="2400" dirty="0" smtClean="0">
                <a:solidFill>
                  <a:schemeClr val="accent6"/>
                </a:solidFill>
              </a:rPr>
              <a:t>% make corresponding operation of the element of b matrix</a:t>
            </a:r>
          </a:p>
          <a:p>
            <a:pPr>
              <a:buNone/>
            </a:pPr>
            <a:r>
              <a:rPr lang="en-US" sz="2400" dirty="0" smtClean="0"/>
              <a:t>        		b(</a:t>
            </a:r>
            <a:r>
              <a:rPr lang="en-US" sz="2400" dirty="0" err="1" smtClean="0"/>
              <a:t>i</a:t>
            </a:r>
            <a:r>
              <a:rPr lang="en-US" sz="2400" dirty="0" smtClean="0"/>
              <a:t>) = b(</a:t>
            </a:r>
            <a:r>
              <a:rPr lang="en-US" sz="2400" dirty="0" err="1" smtClean="0"/>
              <a:t>i</a:t>
            </a:r>
            <a:r>
              <a:rPr lang="en-US" sz="2400" dirty="0" smtClean="0"/>
              <a:t>) - b(</a:t>
            </a:r>
            <a:r>
              <a:rPr lang="en-US" sz="2400" dirty="0" err="1" smtClean="0"/>
              <a:t>PivotRow</a:t>
            </a:r>
            <a:r>
              <a:rPr lang="en-US" sz="2400" dirty="0" smtClean="0"/>
              <a:t>) * </a:t>
            </a:r>
            <a:r>
              <a:rPr lang="en-US" sz="2400" dirty="0" err="1" smtClean="0"/>
              <a:t>RemovalElement</a:t>
            </a:r>
            <a:r>
              <a:rPr lang="en-US" sz="2400" dirty="0" smtClean="0"/>
              <a:t> / </a:t>
            </a:r>
            <a:r>
              <a:rPr lang="en-US" sz="2400" dirty="0" err="1" smtClean="0"/>
              <a:t>PivotElement</a:t>
            </a:r>
            <a:r>
              <a:rPr lang="en-US" sz="2400" dirty="0" smtClean="0"/>
              <a:t>;</a:t>
            </a:r>
          </a:p>
          <a:p>
            <a:pPr>
              <a:lnSpc>
                <a:spcPts val="2200"/>
              </a:lnSpc>
              <a:buNone/>
            </a:pPr>
            <a:r>
              <a:rPr lang="en-US" sz="2400" dirty="0" smtClean="0"/>
              <a:t>       	end</a:t>
            </a:r>
          </a:p>
          <a:p>
            <a:pPr>
              <a:lnSpc>
                <a:spcPts val="2200"/>
              </a:lnSpc>
              <a:buNone/>
            </a:pPr>
            <a:r>
              <a:rPr lang="en-US" sz="2400" dirty="0" smtClean="0"/>
              <a:t>      end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12250</TotalTime>
  <Words>499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Module</vt:lpstr>
      <vt:lpstr>Equation</vt:lpstr>
      <vt:lpstr>Slide 1</vt:lpstr>
      <vt:lpstr>Two Steps in Gaussian Elimination</vt:lpstr>
      <vt:lpstr>Forward Elimination of Unknowns</vt:lpstr>
      <vt:lpstr>Back Substitution</vt:lpstr>
      <vt:lpstr>Partial Pivoting</vt:lpstr>
      <vt:lpstr>Program</vt:lpstr>
      <vt:lpstr>Program (continued)</vt:lpstr>
      <vt:lpstr>Program (continued)</vt:lpstr>
      <vt:lpstr>Program (continued)</vt:lpstr>
      <vt:lpstr>Program (continued)</vt:lpstr>
      <vt:lpstr>Exercise-1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Amitabha Chakrabarty</cp:lastModifiedBy>
  <cp:revision>295</cp:revision>
  <dcterms:created xsi:type="dcterms:W3CDTF">2013-01-12T13:11:26Z</dcterms:created>
  <dcterms:modified xsi:type="dcterms:W3CDTF">2014-07-07T04:10:39Z</dcterms:modified>
</cp:coreProperties>
</file>