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56" r:id="rId2"/>
    <p:sldId id="345" r:id="rId3"/>
    <p:sldId id="346" r:id="rId4"/>
    <p:sldId id="347" r:id="rId5"/>
    <p:sldId id="350" r:id="rId6"/>
    <p:sldId id="351" r:id="rId7"/>
    <p:sldId id="352" r:id="rId8"/>
    <p:sldId id="353" r:id="rId9"/>
    <p:sldId id="354" r:id="rId10"/>
    <p:sldId id="355" r:id="rId11"/>
    <p:sldId id="356" r:id="rId12"/>
    <p:sldId id="357" r:id="rId13"/>
    <p:sldId id="359" r:id="rId14"/>
    <p:sldId id="361" r:id="rId15"/>
    <p:sldId id="362" r:id="rId16"/>
    <p:sldId id="363" r:id="rId17"/>
    <p:sldId id="360" r:id="rId18"/>
    <p:sldId id="364" r:id="rId19"/>
    <p:sldId id="365" r:id="rId20"/>
    <p:sldId id="366" r:id="rId21"/>
    <p:sldId id="367" r:id="rId22"/>
    <p:sldId id="343" r:id="rId2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501" autoAdjust="0"/>
    <p:restoredTop sz="86441" autoAdjust="0"/>
  </p:normalViewPr>
  <p:slideViewPr>
    <p:cSldViewPr>
      <p:cViewPr varScale="1">
        <p:scale>
          <a:sx n="78" d="100"/>
          <a:sy n="78" d="100"/>
        </p:scale>
        <p:origin x="-113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424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4" Type="http://schemas.openxmlformats.org/officeDocument/2006/relationships/image" Target="../media/image37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4" Type="http://schemas.openxmlformats.org/officeDocument/2006/relationships/image" Target="../media/image4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81C209C9-A101-4130-B75B-51ADCADC221D}" type="datetimeFigureOut">
              <a:rPr lang="en-US" smtClean="0"/>
              <a:pPr/>
              <a:t>3/18/2014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FA01FF1-DC69-434B-8E3F-14DD4190023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8FA97C9F-F747-42B6-AB67-8F7A9F7B170E}" type="datetimeFigureOut">
              <a:rPr lang="en-US" smtClean="0"/>
              <a:pPr/>
              <a:t>3/18/2014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FA82103-92EB-41B5-A25E-489A2021F50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82103-92EB-41B5-A25E-489A2021F50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EB301-DB3B-4AF3-ACFE-542AE4FC8FA6}" type="datetime1">
              <a:rPr lang="en-US" smtClean="0"/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7F5AD-21CA-4286-A5D7-F9B1C8B592BC}" type="datetime1">
              <a:rPr lang="en-US" smtClean="0"/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526B2-C2DE-4A8B-ABFF-F7BA09A8541F}" type="datetime1">
              <a:rPr lang="en-US" smtClean="0"/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92A1-4189-49EE-A1A7-0D9904D027FA}" type="datetime1">
              <a:rPr lang="en-US" smtClean="0"/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96BB-0F30-4E93-8B47-B023D0E05308}" type="datetime1">
              <a:rPr lang="en-US" smtClean="0"/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9C61-8825-4702-8A2B-798475AD91B1}" type="datetime1">
              <a:rPr lang="en-US" smtClean="0"/>
              <a:t>3/18/2014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7952-0EA9-48D0-AF1E-563D16D6246B}" type="datetime1">
              <a:rPr lang="en-US" smtClean="0"/>
              <a:t>3/18/2014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646F3-198F-4AAD-A915-A8D2F3DCC940}" type="datetime1">
              <a:rPr lang="en-US" smtClean="0"/>
              <a:t>3/18/2014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39220-B902-4D6A-AF47-96971925D2FD}" type="datetime1">
              <a:rPr lang="en-US" smtClean="0"/>
              <a:t>3/18/2014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948E1-5CCF-40F4-AC49-5578842E9228}" type="datetime1">
              <a:rPr lang="en-US" smtClean="0"/>
              <a:t>3/18/2014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CE4B5B47-2D62-48CC-B193-F3A2382D0918}" type="datetime1">
              <a:rPr lang="en-US" smtClean="0"/>
              <a:t>3/18/2014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144CE59-2B59-4B5A-AD6C-BE80EFAC54C5}" type="datetime1">
              <a:rPr lang="en-US" smtClean="0"/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17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2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25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27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oleObject" Target="../embeddings/oleObject30.bin"/><Relationship Id="rId4" Type="http://schemas.openxmlformats.org/officeDocument/2006/relationships/oleObject" Target="../embeddings/oleObject29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oleObject" Target="../embeddings/oleObject33.bin"/><Relationship Id="rId4" Type="http://schemas.openxmlformats.org/officeDocument/2006/relationships/oleObject" Target="../embeddings/oleObject32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7.bin"/><Relationship Id="rId5" Type="http://schemas.openxmlformats.org/officeDocument/2006/relationships/oleObject" Target="../embeddings/oleObject36.bin"/><Relationship Id="rId4" Type="http://schemas.openxmlformats.org/officeDocument/2006/relationships/oleObject" Target="../embeddings/oleObject35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42.bin"/><Relationship Id="rId5" Type="http://schemas.openxmlformats.org/officeDocument/2006/relationships/oleObject" Target="../embeddings/oleObject41.bin"/><Relationship Id="rId4" Type="http://schemas.openxmlformats.org/officeDocument/2006/relationships/oleObject" Target="../embeddings/oleObject40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1071538" y="2857496"/>
            <a:ext cx="7407990" cy="3501008"/>
          </a:xfrm>
          <a:prstGeom prst="rect">
            <a:avLst/>
          </a:prstGeom>
        </p:spPr>
        <p:txBody>
          <a:bodyPr vert="horz" lIns="91440" tIns="0" rIns="45720" bIns="0" rtlCol="0" anchor="t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7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bn-BD" sz="3200" dirty="0" smtClean="0">
                <a:solidFill>
                  <a:schemeClr val="tx1"/>
                </a:solidFill>
                <a:cs typeface="+mn-cs"/>
              </a:rPr>
              <a:t>Lecture </a:t>
            </a:r>
            <a:r>
              <a:rPr lang="en-US" sz="3200" dirty="0" smtClean="0">
                <a:solidFill>
                  <a:schemeClr val="tx1"/>
                </a:solidFill>
                <a:cs typeface="+mn-cs"/>
              </a:rPr>
              <a:t>13</a:t>
            </a:r>
            <a:r>
              <a:rPr lang="bn-BD" sz="3200" dirty="0" smtClean="0">
                <a:solidFill>
                  <a:schemeClr val="tx1"/>
                </a:solidFill>
                <a:cs typeface="+mn-cs"/>
              </a:rPr>
              <a:t/>
            </a:r>
            <a:br>
              <a:rPr lang="bn-BD" sz="3200" dirty="0" smtClean="0">
                <a:solidFill>
                  <a:schemeClr val="tx1"/>
                </a:solidFill>
                <a:cs typeface="+mn-cs"/>
              </a:rPr>
            </a:br>
            <a:r>
              <a:rPr lang="bn-BD" sz="3200" dirty="0" smtClean="0">
                <a:solidFill>
                  <a:srgbClr val="00B0F0"/>
                </a:solidFill>
                <a:cs typeface="+mn-cs"/>
              </a:rPr>
              <a:t>Solution of Simultaneous Linear Equation : </a:t>
            </a:r>
            <a:r>
              <a:rPr lang="en-US" sz="3200" dirty="0" smtClean="0">
                <a:solidFill>
                  <a:srgbClr val="00B0F0"/>
                </a:solidFill>
                <a:cs typeface="+mn-cs"/>
              </a:rPr>
              <a:t>LU Decomposition</a:t>
            </a:r>
            <a:endParaRPr lang="en-US" sz="1800" dirty="0" smtClean="0">
              <a:solidFill>
                <a:schemeClr val="tx1"/>
              </a:solidFill>
              <a:cs typeface="+mn-cs"/>
            </a:endParaRPr>
          </a:p>
          <a:p>
            <a:r>
              <a:rPr lang="en-US" sz="3200" dirty="0" smtClean="0">
                <a:solidFill>
                  <a:schemeClr val="tx1"/>
                </a:solidFill>
                <a:cs typeface="+mn-cs"/>
              </a:rPr>
              <a:t> </a:t>
            </a:r>
            <a:r>
              <a:rPr lang="bn-BD" sz="3600" dirty="0" smtClean="0">
                <a:solidFill>
                  <a:schemeClr val="tx1"/>
                </a:solidFill>
              </a:rPr>
              <a:t/>
            </a:r>
            <a:br>
              <a:rPr lang="bn-BD" sz="3600" dirty="0" smtClean="0">
                <a:solidFill>
                  <a:schemeClr val="tx1"/>
                </a:solidFill>
              </a:rPr>
            </a:br>
            <a:r>
              <a:rPr lang="en-US" sz="4000" dirty="0" smtClean="0">
                <a:solidFill>
                  <a:schemeClr val="tx1"/>
                </a:solidFill>
              </a:rPr>
              <a:t>For Slides Thanks to</a:t>
            </a:r>
            <a:endParaRPr lang="en-US" sz="2800" dirty="0" smtClean="0">
              <a:solidFill>
                <a:schemeClr val="tx1"/>
              </a:solidFill>
            </a:endParaRPr>
          </a:p>
          <a:p>
            <a:r>
              <a:rPr lang="bn-BD" sz="2800" dirty="0" smtClean="0">
                <a:solidFill>
                  <a:srgbClr val="FFFF00"/>
                </a:solidFill>
              </a:rPr>
              <a:t>Dr.</a:t>
            </a:r>
            <a:r>
              <a:rPr lang="bn-BD" sz="4400" dirty="0" smtClean="0">
                <a:solidFill>
                  <a:srgbClr val="FFFF00"/>
                </a:solidFill>
              </a:rPr>
              <a:t> </a:t>
            </a:r>
            <a:r>
              <a:rPr lang="bn-BD" sz="2800" dirty="0" smtClean="0">
                <a:solidFill>
                  <a:srgbClr val="FFFF00"/>
                </a:solidFill>
              </a:rPr>
              <a:t>S. M. Lutful Kabir</a:t>
            </a:r>
            <a:r>
              <a:rPr lang="bn-BD" sz="2800" dirty="0" smtClean="0">
                <a:solidFill>
                  <a:schemeClr val="tx1"/>
                </a:solidFill>
              </a:rPr>
              <a:t/>
            </a:r>
            <a:br>
              <a:rPr lang="bn-BD" sz="2800" dirty="0" smtClean="0">
                <a:solidFill>
                  <a:schemeClr val="tx1"/>
                </a:solidFill>
              </a:rPr>
            </a:br>
            <a:r>
              <a:rPr lang="bn-BD" sz="2800" dirty="0" smtClean="0">
                <a:solidFill>
                  <a:schemeClr val="tx1"/>
                </a:solidFill>
              </a:rPr>
              <a:t>Visiting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bn-BD" sz="2800" dirty="0" smtClean="0">
                <a:solidFill>
                  <a:schemeClr val="tx1"/>
                </a:solidFill>
              </a:rPr>
              <a:t>Professor, BRAC University</a:t>
            </a:r>
          </a:p>
          <a:p>
            <a:r>
              <a:rPr lang="bn-BD" sz="2800" dirty="0" smtClean="0">
                <a:solidFill>
                  <a:schemeClr val="tx1"/>
                </a:solidFill>
              </a:rPr>
              <a:t>&amp; Professor, BUET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/>
        </p:nvSpPr>
        <p:spPr>
          <a:xfrm>
            <a:off x="533400" y="1311510"/>
            <a:ext cx="8077200" cy="1499616"/>
          </a:xfrm>
          <a:prstGeom prst="rect">
            <a:avLst/>
          </a:prstGeom>
        </p:spPr>
        <p:txBody>
          <a:bodyPr vert="horz" lIns="118872" tIns="0" rIns="45720" bIns="0" rtlCol="0" anchor="b">
            <a:normAutofit/>
          </a:bodyPr>
          <a:lstStyle>
            <a:lvl1pPr marL="0" indent="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None/>
              <a:defRPr kumimoji="0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None/>
              <a:defRPr kumimoji="0" lang="en-US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None/>
              <a:defRPr kumimoji="0"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bn-BD" sz="47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Numerical Methods</a:t>
            </a:r>
            <a:endParaRPr lang="en-US" sz="47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84" y="142852"/>
            <a:ext cx="7786678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Does [L][U] = [A]?</a:t>
            </a:r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1" name="Object 9"/>
          <p:cNvGraphicFramePr>
            <a:graphicFrameLocks noChangeAspect="1"/>
          </p:cNvGraphicFramePr>
          <p:nvPr/>
        </p:nvGraphicFramePr>
        <p:xfrm>
          <a:off x="1155700" y="2671768"/>
          <a:ext cx="5816600" cy="1543050"/>
        </p:xfrm>
        <a:graphic>
          <a:graphicData uri="http://schemas.openxmlformats.org/presentationml/2006/ole">
            <p:oleObj spid="_x0000_s52229" name="Equation" r:id="rId3" imgW="2692080" imgH="711000" progId="Equation.3">
              <p:embed/>
            </p:oleObj>
          </a:graphicData>
        </a:graphic>
      </p:graphicFrame>
      <p:sp>
        <p:nvSpPr>
          <p:cNvPr id="22" name="TextBox 10"/>
          <p:cNvSpPr txBox="1">
            <a:spLocks noChangeArrowheads="1"/>
          </p:cNvSpPr>
          <p:nvPr/>
        </p:nvSpPr>
        <p:spPr bwMode="auto">
          <a:xfrm>
            <a:off x="7010400" y="3038475"/>
            <a:ext cx="5334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540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42908" y="214290"/>
            <a:ext cx="9001092" cy="838200"/>
          </a:xfrm>
        </p:spPr>
        <p:txBody>
          <a:bodyPr/>
          <a:lstStyle/>
          <a:p>
            <a:r>
              <a:rPr lang="en-US" sz="4000" dirty="0" smtClean="0"/>
              <a:t>Using LU Decomposition to solve SLEs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914400" y="1981200"/>
            <a:ext cx="32766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dirty="0">
                <a:latin typeface="Arial" charset="0"/>
              </a:rPr>
              <a:t>Solve the following set of linear equations using LU Decomposition</a:t>
            </a:r>
          </a:p>
        </p:txBody>
      </p:sp>
      <p:graphicFrame>
        <p:nvGraphicFramePr>
          <p:cNvPr id="10" name="Object 5"/>
          <p:cNvGraphicFramePr>
            <a:graphicFrameLocks noChangeAspect="1"/>
          </p:cNvGraphicFramePr>
          <p:nvPr/>
        </p:nvGraphicFramePr>
        <p:xfrm>
          <a:off x="4587875" y="1905000"/>
          <a:ext cx="3103563" cy="1295400"/>
        </p:xfrm>
        <a:graphic>
          <a:graphicData uri="http://schemas.openxmlformats.org/presentationml/2006/ole">
            <p:oleObj spid="_x0000_s53250" name="Equation" r:id="rId3" imgW="1714320" imgH="711000" progId="Equation.3">
              <p:embed/>
            </p:oleObj>
          </a:graphicData>
        </a:graphic>
      </p:graphicFrame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1143000" y="3657600"/>
            <a:ext cx="6400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dirty="0">
                <a:latin typeface="Arial" charset="0"/>
              </a:rPr>
              <a:t>Using the procedure for finding the [</a:t>
            </a:r>
            <a:r>
              <a:rPr lang="en-US" sz="2400" i="1" dirty="0">
                <a:latin typeface="Arial" charset="0"/>
              </a:rPr>
              <a:t>L</a:t>
            </a:r>
            <a:r>
              <a:rPr lang="en-US" sz="2400" dirty="0">
                <a:latin typeface="Arial" charset="0"/>
              </a:rPr>
              <a:t>] and [</a:t>
            </a:r>
            <a:r>
              <a:rPr lang="en-US" sz="2400" i="1" dirty="0">
                <a:latin typeface="Arial" charset="0"/>
              </a:rPr>
              <a:t>U</a:t>
            </a:r>
            <a:r>
              <a:rPr lang="en-US" sz="2400" dirty="0">
                <a:latin typeface="Arial" charset="0"/>
              </a:rPr>
              <a:t>] matrices</a:t>
            </a:r>
          </a:p>
        </p:txBody>
      </p:sp>
      <p:graphicFrame>
        <p:nvGraphicFramePr>
          <p:cNvPr id="13" name="Object 8"/>
          <p:cNvGraphicFramePr>
            <a:graphicFrameLocks noChangeAspect="1"/>
          </p:cNvGraphicFramePr>
          <p:nvPr/>
        </p:nvGraphicFramePr>
        <p:xfrm>
          <a:off x="1371600" y="4343400"/>
          <a:ext cx="6172200" cy="1428750"/>
        </p:xfrm>
        <a:graphic>
          <a:graphicData uri="http://schemas.openxmlformats.org/presentationml/2006/ole">
            <p:oleObj spid="_x0000_s53251" name="Equation" r:id="rId4" imgW="3086100" imgH="71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42908" y="214290"/>
            <a:ext cx="8572496" cy="1143000"/>
          </a:xfrm>
        </p:spPr>
        <p:txBody>
          <a:bodyPr/>
          <a:lstStyle/>
          <a:p>
            <a:r>
              <a:rPr lang="en-US" dirty="0" smtClean="0"/>
              <a:t>Example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066800" y="2305050"/>
            <a:ext cx="2362200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>
                <a:latin typeface="Arial" charset="0"/>
              </a:rPr>
              <a:t>Set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= 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algn="l">
              <a:spcBef>
                <a:spcPct val="50000"/>
              </a:spcBef>
            </a:pPr>
            <a:endParaRPr lang="en-US" sz="2000" dirty="0">
              <a:latin typeface="Arial" charset="0"/>
            </a:endParaRPr>
          </a:p>
          <a:p>
            <a:pPr algn="l">
              <a:spcBef>
                <a:spcPct val="50000"/>
              </a:spcBef>
            </a:pPr>
            <a:endParaRPr lang="en-US" sz="2000" dirty="0">
              <a:latin typeface="Arial" charset="0"/>
            </a:endParaRPr>
          </a:p>
          <a:p>
            <a:pPr algn="l">
              <a:spcBef>
                <a:spcPct val="50000"/>
              </a:spcBef>
            </a:pPr>
            <a:r>
              <a:rPr lang="en-US" sz="2000" dirty="0">
                <a:latin typeface="Arial" charset="0"/>
              </a:rPr>
              <a:t>Solve for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3886200" y="2209800"/>
          <a:ext cx="3505200" cy="1314450"/>
        </p:xfrm>
        <a:graphic>
          <a:graphicData uri="http://schemas.openxmlformats.org/presentationml/2006/ole">
            <p:oleObj spid="_x0000_s54274" name="Equation" r:id="rId3" imgW="1905000" imgH="711200" progId="Equation.3">
              <p:embed/>
            </p:oleObj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1135063" y="4264025"/>
          <a:ext cx="3300412" cy="1379538"/>
        </p:xfrm>
        <a:graphic>
          <a:graphicData uri="http://schemas.openxmlformats.org/presentationml/2006/ole">
            <p:oleObj spid="_x0000_s54275" name="Equation" r:id="rId4" imgW="1638000" imgH="685800" progId="Equation.3">
              <p:embed/>
            </p:oleObj>
          </a:graphicData>
        </a:graphic>
      </p:graphicFrame>
      <p:graphicFrame>
        <p:nvGraphicFramePr>
          <p:cNvPr id="54276" name="Object 9"/>
          <p:cNvGraphicFramePr>
            <a:graphicFrameLocks noChangeAspect="1"/>
          </p:cNvGraphicFramePr>
          <p:nvPr/>
        </p:nvGraphicFramePr>
        <p:xfrm>
          <a:off x="5643570" y="4174591"/>
          <a:ext cx="2800343" cy="1468987"/>
        </p:xfrm>
        <a:graphic>
          <a:graphicData uri="http://schemas.openxmlformats.org/presentationml/2006/ole">
            <p:oleObj spid="_x0000_s54276" name="Equation" r:id="rId5" imgW="1358640" imgH="711000" progId="Equation.3">
              <p:embed/>
            </p:oleObj>
          </a:graphicData>
        </a:graphic>
      </p:graphicFrame>
      <p:sp>
        <p:nvSpPr>
          <p:cNvPr id="15" name="Right Arrow 14"/>
          <p:cNvSpPr/>
          <p:nvPr/>
        </p:nvSpPr>
        <p:spPr>
          <a:xfrm>
            <a:off x="4071934" y="4714884"/>
            <a:ext cx="1071570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84" y="142852"/>
            <a:ext cx="7072298" cy="1143000"/>
          </a:xfrm>
        </p:spPr>
        <p:txBody>
          <a:bodyPr/>
          <a:lstStyle/>
          <a:p>
            <a:r>
              <a:rPr lang="en-US" dirty="0" smtClean="0"/>
              <a:t>Example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762000" y="2214554"/>
            <a:ext cx="6400800" cy="270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>
                <a:latin typeface="Arial" charset="0"/>
              </a:rPr>
              <a:t>Set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= 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algn="l">
              <a:spcBef>
                <a:spcPct val="50000"/>
              </a:spcBef>
            </a:pPr>
            <a:endParaRPr lang="en-US" sz="2000" dirty="0">
              <a:latin typeface="Arial" charset="0"/>
            </a:endParaRPr>
          </a:p>
          <a:p>
            <a:pPr algn="l">
              <a:spcBef>
                <a:spcPct val="50000"/>
              </a:spcBef>
            </a:pPr>
            <a:endParaRPr lang="en-US" sz="2000" dirty="0">
              <a:latin typeface="Arial" charset="0"/>
            </a:endParaRPr>
          </a:p>
          <a:p>
            <a:pPr algn="l">
              <a:spcBef>
                <a:spcPct val="50000"/>
              </a:spcBef>
            </a:pPr>
            <a:endParaRPr lang="en-US" sz="2000" dirty="0">
              <a:latin typeface="Arial" charset="0"/>
            </a:endParaRPr>
          </a:p>
          <a:p>
            <a:pPr algn="l">
              <a:spcBef>
                <a:spcPct val="50000"/>
              </a:spcBef>
            </a:pPr>
            <a:r>
              <a:rPr lang="en-US" sz="2000" dirty="0">
                <a:latin typeface="Arial" charset="0"/>
              </a:rPr>
              <a:t>Solve for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	</a:t>
            </a:r>
            <a:endParaRPr lang="en-US" sz="2000" dirty="0">
              <a:latin typeface="Arial" charset="0"/>
            </a:endParaRPr>
          </a:p>
          <a:p>
            <a:pPr algn="l">
              <a:spcBef>
                <a:spcPct val="50000"/>
              </a:spcBef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1" name="Object 9"/>
          <p:cNvGraphicFramePr>
            <a:graphicFrameLocks noChangeAspect="1"/>
          </p:cNvGraphicFramePr>
          <p:nvPr/>
        </p:nvGraphicFramePr>
        <p:xfrm>
          <a:off x="3200400" y="1898650"/>
          <a:ext cx="4711700" cy="1530350"/>
        </p:xfrm>
        <a:graphic>
          <a:graphicData uri="http://schemas.openxmlformats.org/presentationml/2006/ole">
            <p:oleObj spid="_x0000_s56323" name="Equation" r:id="rId3" imgW="2197080" imgH="711000" progId="Equation.3">
              <p:embed/>
            </p:oleObj>
          </a:graphicData>
        </a:graphic>
      </p:graphicFrame>
      <p:graphicFrame>
        <p:nvGraphicFramePr>
          <p:cNvPr id="56324" name="Object 9"/>
          <p:cNvGraphicFramePr>
            <a:graphicFrameLocks noChangeAspect="1"/>
          </p:cNvGraphicFramePr>
          <p:nvPr/>
        </p:nvGraphicFramePr>
        <p:xfrm>
          <a:off x="3729038" y="3857625"/>
          <a:ext cx="2333625" cy="1639888"/>
        </p:xfrm>
        <a:graphic>
          <a:graphicData uri="http://schemas.openxmlformats.org/presentationml/2006/ole">
            <p:oleObj spid="_x0000_s56324" name="Equation" r:id="rId4" imgW="1015920" imgH="711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60" y="61898"/>
            <a:ext cx="8501058" cy="1295400"/>
          </a:xfrm>
        </p:spPr>
        <p:txBody>
          <a:bodyPr>
            <a:noAutofit/>
          </a:bodyPr>
          <a:lstStyle/>
          <a:p>
            <a:pPr>
              <a:spcBef>
                <a:spcPct val="50000"/>
              </a:spcBef>
            </a:pPr>
            <a:r>
              <a:rPr lang="en-US" sz="4000" dirty="0" smtClean="0">
                <a:latin typeface="Arial" charset="0"/>
              </a:rPr>
              <a:t>Finding the inverse of a square matrix</a:t>
            </a: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762000" y="1700213"/>
            <a:ext cx="76454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dirty="0">
                <a:latin typeface="Arial" charset="0"/>
              </a:rPr>
              <a:t>The inverse [B] of a square matrix [</a:t>
            </a:r>
            <a:r>
              <a:rPr lang="en-US" sz="2400" i="1" dirty="0">
                <a:latin typeface="Arial" charset="0"/>
              </a:rPr>
              <a:t>A</a:t>
            </a:r>
            <a:r>
              <a:rPr lang="en-US" sz="2400" dirty="0">
                <a:latin typeface="Arial" charset="0"/>
              </a:rPr>
              <a:t>] is defined as</a:t>
            </a:r>
          </a:p>
          <a:p>
            <a:pPr algn="l">
              <a:spcBef>
                <a:spcPct val="50000"/>
              </a:spcBef>
            </a:pPr>
            <a:endParaRPr lang="en-US" sz="1800" dirty="0"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40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][</a:t>
            </a:r>
            <a:r>
              <a:rPr lang="en-US" sz="40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] = [</a:t>
            </a:r>
            <a:r>
              <a:rPr lang="en-US" sz="40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] = [</a:t>
            </a:r>
            <a:r>
              <a:rPr lang="en-US" sz="40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][</a:t>
            </a:r>
            <a:r>
              <a:rPr lang="en-US" sz="40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]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157304" y="3929063"/>
          <a:ext cx="5772150" cy="2071687"/>
        </p:xfrm>
        <a:graphic>
          <a:graphicData uri="http://schemas.openxmlformats.org/presentationml/2006/ole">
            <p:oleObj spid="_x0000_s74753" name="Equation" r:id="rId3" imgW="1981080" imgH="711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1414"/>
            <a:ext cx="9144000" cy="1287462"/>
          </a:xfrm>
        </p:spPr>
        <p:txBody>
          <a:bodyPr>
            <a:noAutofit/>
          </a:bodyPr>
          <a:lstStyle/>
          <a:p>
            <a:pPr>
              <a:spcBef>
                <a:spcPct val="50000"/>
              </a:spcBef>
            </a:pPr>
            <a:r>
              <a:rPr lang="en-US" sz="4000" dirty="0" smtClean="0">
                <a:latin typeface="Arial" charset="0"/>
              </a:rPr>
              <a:t>Finding the inverse of a square matrix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428596" y="1500174"/>
            <a:ext cx="8286808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200" dirty="0">
                <a:latin typeface="Arial" charset="0"/>
              </a:rPr>
              <a:t>How can LU Decomposition be used to find the inverse?</a:t>
            </a:r>
          </a:p>
          <a:p>
            <a:pPr algn="l">
              <a:spcBef>
                <a:spcPct val="50000"/>
              </a:spcBef>
            </a:pPr>
            <a:r>
              <a:rPr lang="en-US" sz="2200" dirty="0">
                <a:latin typeface="Arial" charset="0"/>
              </a:rPr>
              <a:t>Assume the first column of [</a:t>
            </a:r>
            <a:r>
              <a:rPr lang="en-US" sz="2200" i="1" dirty="0">
                <a:latin typeface="Arial" charset="0"/>
              </a:rPr>
              <a:t>B</a:t>
            </a:r>
            <a:r>
              <a:rPr lang="en-US" sz="2200" dirty="0">
                <a:latin typeface="Arial" charset="0"/>
              </a:rPr>
              <a:t>] to be [</a:t>
            </a:r>
            <a:r>
              <a:rPr lang="en-US" sz="2200" i="1" dirty="0">
                <a:latin typeface="Arial" charset="0"/>
              </a:rPr>
              <a:t>b</a:t>
            </a:r>
            <a:r>
              <a:rPr lang="en-US" sz="2200" i="1" baseline="-25000" dirty="0">
                <a:latin typeface="Arial" charset="0"/>
              </a:rPr>
              <a:t>11</a:t>
            </a:r>
            <a:r>
              <a:rPr lang="en-US" sz="2200" i="1" dirty="0">
                <a:latin typeface="Arial" charset="0"/>
              </a:rPr>
              <a:t>  b</a:t>
            </a:r>
            <a:r>
              <a:rPr lang="en-US" sz="2200" i="1" baseline="-25000" dirty="0">
                <a:latin typeface="Arial" charset="0"/>
              </a:rPr>
              <a:t>12</a:t>
            </a:r>
            <a:r>
              <a:rPr lang="en-US" sz="2200" i="1" dirty="0">
                <a:latin typeface="Arial" charset="0"/>
              </a:rPr>
              <a:t>  … b</a:t>
            </a:r>
            <a:r>
              <a:rPr lang="en-US" sz="2200" i="1" baseline="-25000" dirty="0">
                <a:latin typeface="Arial" charset="0"/>
              </a:rPr>
              <a:t>n1</a:t>
            </a:r>
            <a:r>
              <a:rPr lang="en-US" sz="2200" dirty="0">
                <a:latin typeface="Arial" charset="0"/>
              </a:rPr>
              <a:t>]</a:t>
            </a:r>
            <a:r>
              <a:rPr lang="en-US" sz="2200" i="1" baseline="30000" dirty="0">
                <a:latin typeface="Arial" charset="0"/>
              </a:rPr>
              <a:t>T</a:t>
            </a:r>
          </a:p>
          <a:p>
            <a:pPr algn="l">
              <a:spcBef>
                <a:spcPct val="50000"/>
              </a:spcBef>
            </a:pPr>
            <a:r>
              <a:rPr lang="en-US" sz="2200" dirty="0">
                <a:latin typeface="Arial" charset="0"/>
              </a:rPr>
              <a:t>Using this and the definition of matrix multiplication</a:t>
            </a:r>
          </a:p>
          <a:p>
            <a:pPr algn="l"/>
            <a:endParaRPr lang="en-US" sz="2200" dirty="0">
              <a:latin typeface="Arial" charset="0"/>
            </a:endParaRPr>
          </a:p>
          <a:p>
            <a:pPr algn="l"/>
            <a:r>
              <a:rPr lang="en-US" sz="2200" dirty="0">
                <a:latin typeface="Arial" charset="0"/>
              </a:rPr>
              <a:t>     First column of [</a:t>
            </a:r>
            <a:r>
              <a:rPr lang="en-US" sz="2200" i="1" dirty="0">
                <a:latin typeface="Arial" charset="0"/>
              </a:rPr>
              <a:t>B</a:t>
            </a:r>
            <a:r>
              <a:rPr lang="en-US" sz="2200" dirty="0">
                <a:latin typeface="Arial" charset="0"/>
              </a:rPr>
              <a:t>]      	 	      Second column of [</a:t>
            </a:r>
            <a:r>
              <a:rPr lang="en-US" sz="2200" i="1" dirty="0">
                <a:latin typeface="Arial" charset="0"/>
              </a:rPr>
              <a:t>B</a:t>
            </a:r>
            <a:r>
              <a:rPr lang="en-US" sz="2200" dirty="0">
                <a:latin typeface="Arial" charset="0"/>
              </a:rPr>
              <a:t>]</a:t>
            </a:r>
          </a:p>
        </p:txBody>
      </p:sp>
      <p:graphicFrame>
        <p:nvGraphicFramePr>
          <p:cNvPr id="11" name="Object 9"/>
          <p:cNvGraphicFramePr>
            <a:graphicFrameLocks noChangeAspect="1"/>
          </p:cNvGraphicFramePr>
          <p:nvPr/>
        </p:nvGraphicFramePr>
        <p:xfrm>
          <a:off x="1142976" y="3653552"/>
          <a:ext cx="1716111" cy="1775712"/>
        </p:xfrm>
        <a:graphic>
          <a:graphicData uri="http://schemas.openxmlformats.org/presentationml/2006/ole">
            <p:oleObj spid="_x0000_s57346" name="Equation" r:id="rId3" imgW="914400" imgH="939600" progId="Equation.3">
              <p:embed/>
            </p:oleObj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5643570" y="3562367"/>
          <a:ext cx="1795459" cy="1795459"/>
        </p:xfrm>
        <a:graphic>
          <a:graphicData uri="http://schemas.openxmlformats.org/presentationml/2006/ole">
            <p:oleObj spid="_x0000_s57347" name="Equation" r:id="rId4" imgW="939600" imgH="939600" progId="Equation.3">
              <p:embed/>
            </p:oleObj>
          </a:graphicData>
        </a:graphic>
      </p:graphicFrame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571472" y="5784195"/>
            <a:ext cx="807249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200" dirty="0">
                <a:latin typeface="Arial" charset="0"/>
              </a:rPr>
              <a:t>The remaining columns in [</a:t>
            </a:r>
            <a:r>
              <a:rPr lang="en-US" sz="2200" i="1" dirty="0">
                <a:latin typeface="Arial" charset="0"/>
              </a:rPr>
              <a:t>B</a:t>
            </a:r>
            <a:r>
              <a:rPr lang="en-US" sz="2200" dirty="0">
                <a:latin typeface="Arial" charset="0"/>
              </a:rPr>
              <a:t>] can be found in the same manner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1414"/>
            <a:ext cx="91440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Example: Inverse of a Matrix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609600" y="1828800"/>
            <a:ext cx="79248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dirty="0">
                <a:latin typeface="Arial" charset="0"/>
              </a:rPr>
              <a:t>Find the inverse of a square matrix [</a:t>
            </a:r>
            <a:r>
              <a:rPr lang="en-US" sz="2200" i="1" dirty="0">
                <a:latin typeface="Arial" charset="0"/>
              </a:rPr>
              <a:t>A</a:t>
            </a:r>
            <a:r>
              <a:rPr lang="en-US" sz="2200" dirty="0">
                <a:latin typeface="Arial" charset="0"/>
              </a:rPr>
              <a:t>]</a:t>
            </a:r>
          </a:p>
        </p:txBody>
      </p:sp>
      <p:graphicFrame>
        <p:nvGraphicFramePr>
          <p:cNvPr id="10" name="Object 4"/>
          <p:cNvGraphicFramePr>
            <a:graphicFrameLocks noChangeAspect="1"/>
          </p:cNvGraphicFramePr>
          <p:nvPr/>
        </p:nvGraphicFramePr>
        <p:xfrm>
          <a:off x="3048000" y="2362200"/>
          <a:ext cx="2438400" cy="1463675"/>
        </p:xfrm>
        <a:graphic>
          <a:graphicData uri="http://schemas.openxmlformats.org/presentationml/2006/ole">
            <p:oleObj spid="_x0000_s58370" name="Equation" r:id="rId3" imgW="1193800" imgH="711200" progId="Equation.3">
              <p:embed/>
            </p:oleObj>
          </a:graphicData>
        </a:graphic>
      </p:graphicFrame>
      <p:graphicFrame>
        <p:nvGraphicFramePr>
          <p:cNvPr id="11" name="Object 6"/>
          <p:cNvGraphicFramePr>
            <a:graphicFrameLocks noChangeAspect="1"/>
          </p:cNvGraphicFramePr>
          <p:nvPr/>
        </p:nvGraphicFramePr>
        <p:xfrm>
          <a:off x="1785918" y="4572000"/>
          <a:ext cx="5764977" cy="1500206"/>
        </p:xfrm>
        <a:graphic>
          <a:graphicData uri="http://schemas.openxmlformats.org/presentationml/2006/ole">
            <p:oleObj spid="_x0000_s58371" name="Equation" r:id="rId4" imgW="2895480" imgH="711000" progId="Equation.3">
              <p:embed/>
            </p:oleObj>
          </a:graphicData>
        </a:graphic>
      </p:graphicFrame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714404" y="3857628"/>
            <a:ext cx="8001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200" dirty="0">
                <a:latin typeface="Arial" charset="0"/>
              </a:rPr>
              <a:t>Using the decomposition procedure, the [</a:t>
            </a:r>
            <a:r>
              <a:rPr lang="en-US" sz="2200" i="1" dirty="0">
                <a:latin typeface="Arial" charset="0"/>
              </a:rPr>
              <a:t>L</a:t>
            </a:r>
            <a:r>
              <a:rPr lang="en-US" sz="2200" dirty="0">
                <a:latin typeface="Arial" charset="0"/>
              </a:rPr>
              <a:t>] and [</a:t>
            </a:r>
            <a:r>
              <a:rPr lang="en-US" sz="2200" i="1" dirty="0">
                <a:latin typeface="Arial" charset="0"/>
              </a:rPr>
              <a:t>U</a:t>
            </a:r>
            <a:r>
              <a:rPr lang="en-US" sz="2200" dirty="0">
                <a:latin typeface="Arial" charset="0"/>
              </a:rPr>
              <a:t>] matrices are found to be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42908" y="214290"/>
            <a:ext cx="91440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Example: Inverse of a Matrix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42910" y="1785926"/>
            <a:ext cx="730570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 dirty="0">
                <a:latin typeface="Arial" charset="0"/>
              </a:rPr>
              <a:t>Solving for the each column of [</a:t>
            </a:r>
            <a:r>
              <a:rPr lang="en-US" sz="2200" i="1" dirty="0">
                <a:latin typeface="Arial" charset="0"/>
              </a:rPr>
              <a:t>B</a:t>
            </a:r>
            <a:r>
              <a:rPr lang="en-US" sz="2200" dirty="0">
                <a:latin typeface="Arial" charset="0"/>
              </a:rPr>
              <a:t>] requires two steps</a:t>
            </a:r>
          </a:p>
          <a:p>
            <a:pPr marL="342900" indent="-342900" algn="l">
              <a:spcBef>
                <a:spcPct val="50000"/>
              </a:spcBef>
              <a:buFontTx/>
              <a:buAutoNum type="arabicParenR"/>
              <a:defRPr/>
            </a:pPr>
            <a:r>
              <a:rPr lang="en-US" sz="2200" dirty="0">
                <a:latin typeface="Arial" charset="0"/>
              </a:rPr>
              <a:t>Solve [</a:t>
            </a:r>
            <a:r>
              <a:rPr lang="en-US" sz="2200" i="1" dirty="0">
                <a:latin typeface="Arial" charset="0"/>
              </a:rPr>
              <a:t>L</a:t>
            </a:r>
            <a:r>
              <a:rPr lang="en-US" sz="2200" dirty="0">
                <a:latin typeface="Arial" charset="0"/>
              </a:rPr>
              <a:t>] [</a:t>
            </a:r>
            <a:r>
              <a:rPr lang="en-US" sz="2200" i="1" dirty="0">
                <a:latin typeface="Arial" charset="0"/>
              </a:rPr>
              <a:t>Z</a:t>
            </a:r>
            <a:r>
              <a:rPr lang="en-US" sz="2200" dirty="0">
                <a:latin typeface="Arial" charset="0"/>
              </a:rPr>
              <a:t>] = [</a:t>
            </a:r>
            <a:r>
              <a:rPr lang="en-US" sz="2200" i="1" dirty="0">
                <a:latin typeface="Arial" charset="0"/>
              </a:rPr>
              <a:t>C</a:t>
            </a:r>
            <a:r>
              <a:rPr lang="en-US" sz="2200" dirty="0">
                <a:latin typeface="Arial" charset="0"/>
              </a:rPr>
              <a:t>] for [</a:t>
            </a:r>
            <a:r>
              <a:rPr lang="en-US" sz="2200" i="1" dirty="0">
                <a:latin typeface="Arial" charset="0"/>
              </a:rPr>
              <a:t>Z</a:t>
            </a:r>
            <a:r>
              <a:rPr lang="en-US" sz="2200" dirty="0">
                <a:latin typeface="Arial" charset="0"/>
              </a:rPr>
              <a:t>] </a:t>
            </a:r>
          </a:p>
          <a:p>
            <a:pPr marL="342900" indent="-342900" algn="l">
              <a:spcBef>
                <a:spcPct val="50000"/>
              </a:spcBef>
              <a:buFontTx/>
              <a:buAutoNum type="arabicParenR"/>
              <a:defRPr/>
            </a:pPr>
            <a:r>
              <a:rPr lang="en-US" sz="2200" dirty="0">
                <a:latin typeface="Arial" charset="0"/>
              </a:rPr>
              <a:t>Solve [</a:t>
            </a:r>
            <a:r>
              <a:rPr lang="en-US" sz="2200" i="1" dirty="0">
                <a:latin typeface="Arial" charset="0"/>
              </a:rPr>
              <a:t>U</a:t>
            </a:r>
            <a:r>
              <a:rPr lang="en-US" sz="2200" dirty="0">
                <a:latin typeface="Arial" charset="0"/>
              </a:rPr>
              <a:t>] [</a:t>
            </a:r>
            <a:r>
              <a:rPr lang="en-US" sz="2200" i="1" dirty="0">
                <a:latin typeface="Arial" charset="0"/>
              </a:rPr>
              <a:t>X</a:t>
            </a:r>
            <a:r>
              <a:rPr lang="en-US" sz="2200" dirty="0">
                <a:latin typeface="Arial" charset="0"/>
              </a:rPr>
              <a:t>] = [</a:t>
            </a:r>
            <a:r>
              <a:rPr lang="en-US" sz="2200" i="1" dirty="0">
                <a:latin typeface="Arial" charset="0"/>
              </a:rPr>
              <a:t>Z</a:t>
            </a:r>
            <a:r>
              <a:rPr lang="en-US" sz="2200" dirty="0">
                <a:latin typeface="Arial" charset="0"/>
              </a:rPr>
              <a:t>] for [</a:t>
            </a:r>
            <a:r>
              <a:rPr lang="en-US" sz="2200" i="1" dirty="0">
                <a:latin typeface="Arial" charset="0"/>
              </a:rPr>
              <a:t>X</a:t>
            </a:r>
            <a:r>
              <a:rPr lang="en-US" sz="2200" dirty="0">
                <a:latin typeface="Arial" charset="0"/>
              </a:rPr>
              <a:t>] 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071538" y="3603625"/>
            <a:ext cx="144306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200" dirty="0">
                <a:latin typeface="Arial" charset="0"/>
              </a:rPr>
              <a:t>Step 1:</a:t>
            </a:r>
          </a:p>
        </p:txBody>
      </p:sp>
      <p:graphicFrame>
        <p:nvGraphicFramePr>
          <p:cNvPr id="10" name="Object 6"/>
          <p:cNvGraphicFramePr>
            <a:graphicFrameLocks noChangeAspect="1"/>
          </p:cNvGraphicFramePr>
          <p:nvPr/>
        </p:nvGraphicFramePr>
        <p:xfrm>
          <a:off x="2438400" y="3146425"/>
          <a:ext cx="4513263" cy="1349375"/>
        </p:xfrm>
        <a:graphic>
          <a:graphicData uri="http://schemas.openxmlformats.org/presentationml/2006/ole">
            <p:oleObj spid="_x0000_s59394" name="Equation" r:id="rId3" imgW="2425680" imgH="711000" progId="Equation.3">
              <p:embed/>
            </p:oleObj>
          </a:graphicData>
        </a:graphic>
      </p:graphicFrame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533400" y="4510088"/>
            <a:ext cx="32004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200" dirty="0">
                <a:latin typeface="Arial" charset="0"/>
              </a:rPr>
              <a:t>This generates the equations:</a:t>
            </a:r>
          </a:p>
        </p:txBody>
      </p:sp>
      <p:graphicFrame>
        <p:nvGraphicFramePr>
          <p:cNvPr id="12" name="Object 13"/>
          <p:cNvGraphicFramePr>
            <a:graphicFrameLocks noChangeAspect="1"/>
          </p:cNvGraphicFramePr>
          <p:nvPr/>
        </p:nvGraphicFramePr>
        <p:xfrm>
          <a:off x="1714480" y="4767283"/>
          <a:ext cx="3271838" cy="1662113"/>
        </p:xfrm>
        <a:graphic>
          <a:graphicData uri="http://schemas.openxmlformats.org/presentationml/2006/ole">
            <p:oleObj spid="_x0000_s59395" name="Equation" r:id="rId4" imgW="1371600" imgH="685800" progId="Equation.3">
              <p:embed/>
            </p:oleObj>
          </a:graphicData>
        </a:graphic>
      </p:graphicFrame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0" y="3040063"/>
            <a:ext cx="6413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>
              <a:tabLst>
                <a:tab pos="457200" algn="l"/>
              </a:tabLst>
            </a:pPr>
            <a:r>
              <a:rPr lang="en-US" sz="1200">
                <a:latin typeface="Arial" charset="0"/>
                <a:cs typeface="Times New Roman" pitchFamily="18" charset="0"/>
              </a:rPr>
              <a:t>	</a:t>
            </a:r>
            <a:endParaRPr lang="en-US" sz="1100">
              <a:latin typeface="Arial" charset="0"/>
            </a:endParaRPr>
          </a:p>
          <a:p>
            <a:pPr algn="l" eaLnBrk="0" hangingPunct="0">
              <a:tabLst>
                <a:tab pos="457200" algn="l"/>
              </a:tabLst>
            </a:pPr>
            <a:endParaRPr lang="en-US" sz="1800">
              <a:latin typeface="Arial" charset="0"/>
            </a:endParaRPr>
          </a:p>
        </p:txBody>
      </p:sp>
      <p:graphicFrame>
        <p:nvGraphicFramePr>
          <p:cNvPr id="59396" name="Object 21"/>
          <p:cNvGraphicFramePr>
            <a:graphicFrameLocks noChangeAspect="1"/>
          </p:cNvGraphicFramePr>
          <p:nvPr/>
        </p:nvGraphicFramePr>
        <p:xfrm>
          <a:off x="5643590" y="4908571"/>
          <a:ext cx="2857500" cy="1592263"/>
        </p:xfrm>
        <a:graphic>
          <a:graphicData uri="http://schemas.openxmlformats.org/presentationml/2006/ole">
            <p:oleObj spid="_x0000_s59396" name="Equation" r:id="rId5" imgW="1282680" imgH="711000" progId="Equation.3">
              <p:embed/>
            </p:oleObj>
          </a:graphicData>
        </a:graphic>
      </p:graphicFrame>
      <p:sp>
        <p:nvSpPr>
          <p:cNvPr id="17" name="Right Arrow 16"/>
          <p:cNvSpPr/>
          <p:nvPr/>
        </p:nvSpPr>
        <p:spPr>
          <a:xfrm>
            <a:off x="5000628" y="5444504"/>
            <a:ext cx="571504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84" y="214290"/>
            <a:ext cx="8215306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Example: Inverse of a Matrix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428596" y="2428868"/>
            <a:ext cx="353380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200" dirty="0">
                <a:latin typeface="Arial" charset="0"/>
              </a:rPr>
              <a:t>Solving [</a:t>
            </a:r>
            <a:r>
              <a:rPr lang="en-US" sz="2200" i="1" dirty="0">
                <a:latin typeface="Arial" charset="0"/>
              </a:rPr>
              <a:t>U</a:t>
            </a:r>
            <a:r>
              <a:rPr lang="en-US" sz="2200" dirty="0">
                <a:latin typeface="Arial" charset="0"/>
              </a:rPr>
              <a:t>][</a:t>
            </a:r>
            <a:r>
              <a:rPr lang="en-US" sz="2200" i="1" dirty="0">
                <a:latin typeface="Arial" charset="0"/>
              </a:rPr>
              <a:t>X</a:t>
            </a:r>
            <a:r>
              <a:rPr lang="en-US" sz="2200" dirty="0">
                <a:latin typeface="Arial" charset="0"/>
              </a:rPr>
              <a:t>] = [</a:t>
            </a:r>
            <a:r>
              <a:rPr lang="en-US" sz="2200" i="1" dirty="0">
                <a:latin typeface="Arial" charset="0"/>
              </a:rPr>
              <a:t>Z</a:t>
            </a:r>
            <a:r>
              <a:rPr lang="en-US" sz="2200" dirty="0">
                <a:latin typeface="Arial" charset="0"/>
              </a:rPr>
              <a:t>] for [</a:t>
            </a:r>
            <a:r>
              <a:rPr lang="en-US" sz="2200" i="1" dirty="0">
                <a:latin typeface="Arial" charset="0"/>
              </a:rPr>
              <a:t>X</a:t>
            </a:r>
            <a:r>
              <a:rPr lang="en-US" sz="2200" dirty="0">
                <a:latin typeface="Arial" charset="0"/>
              </a:rPr>
              <a:t>]			 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3533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4256088"/>
            <a:ext cx="10985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/>
            <a:r>
              <a:rPr lang="en-US" sz="1200">
                <a:latin typeface="Arial" charset="0"/>
                <a:cs typeface="Times New Roman" pitchFamily="18" charset="0"/>
              </a:rPr>
              <a:t>	</a:t>
            </a:r>
            <a:endParaRPr lang="en-US" sz="1800">
              <a:latin typeface="Arial" charset="0"/>
            </a:endParaRPr>
          </a:p>
        </p:txBody>
      </p:sp>
      <p:graphicFrame>
        <p:nvGraphicFramePr>
          <p:cNvPr id="14" name="Object 11"/>
          <p:cNvGraphicFramePr>
            <a:graphicFrameLocks noChangeAspect="1"/>
          </p:cNvGraphicFramePr>
          <p:nvPr/>
        </p:nvGraphicFramePr>
        <p:xfrm>
          <a:off x="4191000" y="2209800"/>
          <a:ext cx="3886200" cy="1235075"/>
        </p:xfrm>
        <a:graphic>
          <a:graphicData uri="http://schemas.openxmlformats.org/presentationml/2006/ole">
            <p:oleObj spid="_x0000_s60418" name="Equation" r:id="rId3" imgW="2247840" imgH="711000" progId="Equation.3">
              <p:embed/>
            </p:oleObj>
          </a:graphicData>
        </a:graphic>
      </p:graphicFrame>
      <p:graphicFrame>
        <p:nvGraphicFramePr>
          <p:cNvPr id="15" name="Object 15"/>
          <p:cNvGraphicFramePr>
            <a:graphicFrameLocks noChangeAspect="1"/>
          </p:cNvGraphicFramePr>
          <p:nvPr/>
        </p:nvGraphicFramePr>
        <p:xfrm>
          <a:off x="609600" y="3581400"/>
          <a:ext cx="3805238" cy="1666875"/>
        </p:xfrm>
        <a:graphic>
          <a:graphicData uri="http://schemas.openxmlformats.org/presentationml/2006/ole">
            <p:oleObj spid="_x0000_s60419" name="Equation" r:id="rId4" imgW="1562040" imgH="685800" progId="Equation.3">
              <p:embed/>
            </p:oleObj>
          </a:graphicData>
        </a:graphic>
      </p:graphicFrame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0" y="3406775"/>
            <a:ext cx="9556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/>
            <a:r>
              <a:rPr lang="en-US" sz="1200">
                <a:latin typeface="Arial" charset="0"/>
                <a:cs typeface="Times New Roman" pitchFamily="18" charset="0"/>
              </a:rPr>
              <a:t>                  </a:t>
            </a:r>
            <a:endParaRPr lang="en-US" sz="1800">
              <a:latin typeface="Arial" charset="0"/>
            </a:endParaRPr>
          </a:p>
        </p:txBody>
      </p:sp>
      <p:graphicFrame>
        <p:nvGraphicFramePr>
          <p:cNvPr id="60420" name="Object 18"/>
          <p:cNvGraphicFramePr>
            <a:graphicFrameLocks noChangeAspect="1"/>
          </p:cNvGraphicFramePr>
          <p:nvPr/>
        </p:nvGraphicFramePr>
        <p:xfrm>
          <a:off x="5262586" y="3714752"/>
          <a:ext cx="2667000" cy="1612900"/>
        </p:xfrm>
        <a:graphic>
          <a:graphicData uri="http://schemas.openxmlformats.org/presentationml/2006/ole">
            <p:oleObj spid="_x0000_s60420" name="Equation" r:id="rId5" imgW="1180588" imgH="710891" progId="Equation.3">
              <p:embed/>
            </p:oleObj>
          </a:graphicData>
        </a:graphic>
      </p:graphicFrame>
      <p:sp>
        <p:nvSpPr>
          <p:cNvPr id="18" name="Right Arrow 17"/>
          <p:cNvSpPr/>
          <p:nvPr/>
        </p:nvSpPr>
        <p:spPr>
          <a:xfrm>
            <a:off x="4572000" y="4286256"/>
            <a:ext cx="571504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84" y="142852"/>
            <a:ext cx="842962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Example: Inverse of a Matrix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57224" y="1678062"/>
            <a:ext cx="754380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200" dirty="0">
                <a:latin typeface="Arial" charset="0"/>
              </a:rPr>
              <a:t>Repeating for the second and third columns of the inverse</a:t>
            </a:r>
          </a:p>
          <a:p>
            <a:pPr algn="l"/>
            <a:endParaRPr lang="en-US" sz="2200" dirty="0">
              <a:latin typeface="Arial" charset="0"/>
            </a:endParaRPr>
          </a:p>
          <a:p>
            <a:pPr algn="l"/>
            <a:r>
              <a:rPr lang="en-US" sz="2200" dirty="0">
                <a:latin typeface="Arial" charset="0"/>
              </a:rPr>
              <a:t>       Second Column			Third Column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4256088"/>
            <a:ext cx="10985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/>
            <a:r>
              <a:rPr lang="en-US" sz="1200">
                <a:latin typeface="Arial" charset="0"/>
                <a:cs typeface="Times New Roman" pitchFamily="18" charset="0"/>
              </a:rPr>
              <a:t>	</a:t>
            </a:r>
            <a:endParaRPr lang="en-US" sz="1800">
              <a:latin typeface="Arial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3406775"/>
            <a:ext cx="9556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/>
            <a:r>
              <a:rPr lang="en-US" sz="1200">
                <a:latin typeface="Arial" charset="0"/>
                <a:cs typeface="Times New Roman" pitchFamily="18" charset="0"/>
              </a:rPr>
              <a:t>                  </a:t>
            </a:r>
            <a:endParaRPr lang="en-US" sz="1800">
              <a:latin typeface="Arial" charset="0"/>
            </a:endParaRPr>
          </a:p>
        </p:txBody>
      </p:sp>
      <p:graphicFrame>
        <p:nvGraphicFramePr>
          <p:cNvPr id="14" name="Object 15"/>
          <p:cNvGraphicFramePr>
            <a:graphicFrameLocks noChangeAspect="1"/>
          </p:cNvGraphicFramePr>
          <p:nvPr/>
        </p:nvGraphicFramePr>
        <p:xfrm>
          <a:off x="1071538" y="2857496"/>
          <a:ext cx="3071834" cy="1431389"/>
        </p:xfrm>
        <a:graphic>
          <a:graphicData uri="http://schemas.openxmlformats.org/presentationml/2006/ole">
            <p:oleObj spid="_x0000_s61442" name="Equation" r:id="rId3" imgW="1536700" imgH="711200" progId="Equation.3">
              <p:embed/>
            </p:oleObj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1571604" y="4400552"/>
          <a:ext cx="2437496" cy="1385902"/>
        </p:xfrm>
        <a:graphic>
          <a:graphicData uri="http://schemas.openxmlformats.org/presentationml/2006/ole">
            <p:oleObj spid="_x0000_s61443" name="Equation" r:id="rId4" imgW="1257300" imgH="711200" progId="Equation.3">
              <p:embed/>
            </p:oleObj>
          </a:graphicData>
        </a:graphic>
      </p:graphicFrame>
      <p:graphicFrame>
        <p:nvGraphicFramePr>
          <p:cNvPr id="17" name="Object 19"/>
          <p:cNvGraphicFramePr>
            <a:graphicFrameLocks noChangeAspect="1"/>
          </p:cNvGraphicFramePr>
          <p:nvPr/>
        </p:nvGraphicFramePr>
        <p:xfrm>
          <a:off x="5200650" y="2978150"/>
          <a:ext cx="3018721" cy="1379544"/>
        </p:xfrm>
        <a:graphic>
          <a:graphicData uri="http://schemas.openxmlformats.org/presentationml/2006/ole">
            <p:oleObj spid="_x0000_s61444" name="Equation" r:id="rId5" imgW="1562040" imgH="711000" progId="Equation.3">
              <p:embed/>
            </p:oleObj>
          </a:graphicData>
        </a:graphic>
      </p:graphicFrame>
      <p:graphicFrame>
        <p:nvGraphicFramePr>
          <p:cNvPr id="18" name="Object 18"/>
          <p:cNvGraphicFramePr>
            <a:graphicFrameLocks noChangeAspect="1"/>
          </p:cNvGraphicFramePr>
          <p:nvPr/>
        </p:nvGraphicFramePr>
        <p:xfrm>
          <a:off x="5500694" y="4483102"/>
          <a:ext cx="2272108" cy="1374790"/>
        </p:xfrm>
        <a:graphic>
          <a:graphicData uri="http://schemas.openxmlformats.org/presentationml/2006/ole">
            <p:oleObj spid="_x0000_s61445" name="Equation" r:id="rId6" imgW="1180588" imgH="710891" progId="Equation.3">
              <p:embed/>
            </p:oleObj>
          </a:graphicData>
        </a:graphic>
      </p:graphicFrame>
      <p:cxnSp>
        <p:nvCxnSpPr>
          <p:cNvPr id="12" name="Straight Connector 11"/>
          <p:cNvCxnSpPr/>
          <p:nvPr/>
        </p:nvCxnSpPr>
        <p:spPr>
          <a:xfrm rot="5400000">
            <a:off x="3000364" y="4143380"/>
            <a:ext cx="3286148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ct val="50000"/>
              </a:spcBef>
            </a:pPr>
            <a:r>
              <a:rPr lang="en-US" sz="2600" dirty="0" smtClean="0">
                <a:latin typeface="Arial" charset="0"/>
              </a:rPr>
              <a:t>LU Decomposition is another method to solve a set of simultaneous linear equations</a:t>
            </a:r>
          </a:p>
          <a:p>
            <a:pPr>
              <a:spcBef>
                <a:spcPct val="50000"/>
              </a:spcBef>
            </a:pPr>
            <a:r>
              <a:rPr lang="en-US" sz="2600" dirty="0" smtClean="0">
                <a:latin typeface="Arial" charset="0"/>
              </a:rPr>
              <a:t>For most non-singular matrix [</a:t>
            </a:r>
            <a:r>
              <a:rPr lang="en-US" sz="2600" i="1" dirty="0" smtClean="0">
                <a:latin typeface="Arial" charset="0"/>
              </a:rPr>
              <a:t>A</a:t>
            </a:r>
            <a:r>
              <a:rPr lang="en-US" sz="2600" dirty="0" smtClean="0">
                <a:latin typeface="Arial" charset="0"/>
              </a:rPr>
              <a:t>] that one could conduct Gauss Elimination forward elimination steps, one can always write it as</a:t>
            </a:r>
          </a:p>
          <a:p>
            <a:pPr>
              <a:spcBef>
                <a:spcPct val="50000"/>
              </a:spcBef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	[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] = [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][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>
              <a:spcBef>
                <a:spcPct val="50000"/>
              </a:spcBef>
              <a:buNone/>
            </a:pPr>
            <a:r>
              <a:rPr lang="en-US" sz="2600" dirty="0" smtClean="0">
                <a:latin typeface="Arial" charset="0"/>
              </a:rPr>
              <a:t>	where</a:t>
            </a:r>
          </a:p>
          <a:p>
            <a:pPr>
              <a:spcBef>
                <a:spcPct val="50000"/>
              </a:spcBef>
              <a:buNone/>
            </a:pPr>
            <a:r>
              <a:rPr lang="en-US" sz="2600" dirty="0" smtClean="0">
                <a:latin typeface="Arial" charset="0"/>
              </a:rPr>
              <a:t>    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sz="2600" dirty="0" smtClean="0">
                <a:latin typeface="Arial" charset="0"/>
              </a:rPr>
              <a:t>= lower triangular matrix</a:t>
            </a:r>
          </a:p>
          <a:p>
            <a:pPr>
              <a:spcBef>
                <a:spcPct val="50000"/>
              </a:spcBef>
              <a:buNone/>
            </a:pPr>
            <a:r>
              <a:rPr lang="en-US" sz="2600" dirty="0" smtClean="0">
                <a:latin typeface="Arial" charset="0"/>
              </a:rPr>
              <a:t>    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sz="2600" dirty="0" smtClean="0">
                <a:latin typeface="Arial" charset="0"/>
              </a:rPr>
              <a:t>= upper triangular matrix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71470" y="142852"/>
            <a:ext cx="9144000" cy="1143000"/>
          </a:xfrm>
        </p:spPr>
        <p:txBody>
          <a:bodyPr/>
          <a:lstStyle/>
          <a:p>
            <a:r>
              <a:rPr lang="en-US" dirty="0" smtClean="0"/>
              <a:t>Example: Inverse of a Matrix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524000" y="2133600"/>
            <a:ext cx="59436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dirty="0">
                <a:latin typeface="Arial" charset="0"/>
              </a:rPr>
              <a:t>The inverse of [</a:t>
            </a:r>
            <a:r>
              <a:rPr lang="en-US" sz="2200" i="1" dirty="0">
                <a:latin typeface="Arial" charset="0"/>
              </a:rPr>
              <a:t>A</a:t>
            </a:r>
            <a:r>
              <a:rPr lang="en-US" sz="2200" dirty="0">
                <a:latin typeface="Arial" charset="0"/>
              </a:rPr>
              <a:t>] is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256088"/>
            <a:ext cx="10985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/>
            <a:r>
              <a:rPr lang="en-US" sz="1200">
                <a:latin typeface="Arial" charset="0"/>
                <a:cs typeface="Times New Roman" pitchFamily="18" charset="0"/>
              </a:rPr>
              <a:t>	</a:t>
            </a:r>
            <a:endParaRPr lang="en-US" sz="1800">
              <a:latin typeface="Arial" charset="0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0" y="3406775"/>
            <a:ext cx="9556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/>
            <a:r>
              <a:rPr lang="en-US" sz="1200">
                <a:latin typeface="Arial" charset="0"/>
                <a:cs typeface="Times New Roman" pitchFamily="18" charset="0"/>
              </a:rPr>
              <a:t>                  </a:t>
            </a:r>
            <a:endParaRPr lang="en-US" sz="1800">
              <a:latin typeface="Arial" charset="0"/>
            </a:endParaRPr>
          </a:p>
        </p:txBody>
      </p:sp>
      <p:graphicFrame>
        <p:nvGraphicFramePr>
          <p:cNvPr id="14" name="Object 15"/>
          <p:cNvGraphicFramePr>
            <a:graphicFrameLocks noChangeAspect="1"/>
          </p:cNvGraphicFramePr>
          <p:nvPr/>
        </p:nvGraphicFramePr>
        <p:xfrm>
          <a:off x="2133600" y="2743200"/>
          <a:ext cx="4633913" cy="1301750"/>
        </p:xfrm>
        <a:graphic>
          <a:graphicData uri="http://schemas.openxmlformats.org/presentationml/2006/ole">
            <p:oleObj spid="_x0000_s62466" name="Equation" r:id="rId3" imgW="2539800" imgH="711000" progId="Equation.3">
              <p:embed/>
            </p:oleObj>
          </a:graphicData>
        </a:graphic>
      </p:graphicFrame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1524000" y="4267200"/>
            <a:ext cx="5943600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dirty="0">
                <a:latin typeface="Arial" charset="0"/>
              </a:rPr>
              <a:t>To check your work do the following operation</a:t>
            </a:r>
          </a:p>
          <a:p>
            <a:pPr>
              <a:spcBef>
                <a:spcPct val="50000"/>
              </a:spcBef>
            </a:pPr>
            <a:r>
              <a:rPr lang="en-US" sz="3600" dirty="0">
                <a:latin typeface="Arial" charset="0"/>
              </a:rPr>
              <a:t>[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600" dirty="0">
                <a:latin typeface="Arial" charset="0"/>
              </a:rPr>
              <a:t>][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600" dirty="0">
                <a:latin typeface="Arial" charset="0"/>
              </a:rPr>
              <a:t>]</a:t>
            </a:r>
            <a:r>
              <a:rPr lang="en-US" sz="3600" baseline="30000" dirty="0">
                <a:latin typeface="Arial" charset="0"/>
              </a:rPr>
              <a:t>-1</a:t>
            </a:r>
            <a:r>
              <a:rPr lang="en-US" sz="3600" dirty="0">
                <a:latin typeface="Arial" charset="0"/>
              </a:rPr>
              <a:t> = [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600" dirty="0">
                <a:latin typeface="Arial" charset="0"/>
              </a:rPr>
              <a:t>] = [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600" dirty="0">
                <a:latin typeface="Arial" charset="0"/>
              </a:rPr>
              <a:t>]</a:t>
            </a:r>
            <a:r>
              <a:rPr lang="en-US" sz="3600" baseline="30000" dirty="0">
                <a:latin typeface="Arial" charset="0"/>
              </a:rPr>
              <a:t>-1</a:t>
            </a:r>
            <a:r>
              <a:rPr lang="en-US" sz="3600" dirty="0">
                <a:latin typeface="Arial" charset="0"/>
              </a:rPr>
              <a:t>[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600" dirty="0">
                <a:latin typeface="Arial" charset="0"/>
              </a:rPr>
              <a:t>]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6" y="71414"/>
            <a:ext cx="8858280" cy="1252728"/>
          </a:xfrm>
        </p:spPr>
        <p:txBody>
          <a:bodyPr>
            <a:noAutofit/>
          </a:bodyPr>
          <a:lstStyle/>
          <a:p>
            <a:r>
              <a:rPr lang="en-US" sz="4000" dirty="0" smtClean="0"/>
              <a:t>Find the inverse of the following matrix using LU decomposition method</a:t>
            </a:r>
            <a:endParaRPr lang="en-US" sz="40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786050" y="1471931"/>
          <a:ext cx="2786082" cy="1814193"/>
        </p:xfrm>
        <a:graphic>
          <a:graphicData uri="http://schemas.openxmlformats.org/presentationml/2006/ole">
            <p:oleObj spid="_x0000_s81922" name="Equation" r:id="rId3" imgW="1091880" imgH="711000" progId="Equation.3">
              <p:embed/>
            </p:oleObj>
          </a:graphicData>
        </a:graphic>
      </p:graphicFrame>
      <p:graphicFrame>
        <p:nvGraphicFramePr>
          <p:cNvPr id="81923" name="Object 3"/>
          <p:cNvGraphicFramePr>
            <a:graphicFrameLocks noChangeAspect="1"/>
          </p:cNvGraphicFramePr>
          <p:nvPr/>
        </p:nvGraphicFramePr>
        <p:xfrm>
          <a:off x="857224" y="4942610"/>
          <a:ext cx="6715172" cy="1843976"/>
        </p:xfrm>
        <a:graphic>
          <a:graphicData uri="http://schemas.openxmlformats.org/presentationml/2006/ole">
            <p:oleObj spid="_x0000_s81923" name="Equation" r:id="rId4" imgW="2590560" imgH="711000" progId="Equation.3">
              <p:embed/>
            </p:oleObj>
          </a:graphicData>
        </a:graphic>
      </p:graphicFrame>
      <p:graphicFrame>
        <p:nvGraphicFramePr>
          <p:cNvPr id="81924" name="Object 4"/>
          <p:cNvGraphicFramePr>
            <a:graphicFrameLocks noChangeAspect="1"/>
          </p:cNvGraphicFramePr>
          <p:nvPr/>
        </p:nvGraphicFramePr>
        <p:xfrm>
          <a:off x="1285852" y="3214686"/>
          <a:ext cx="3049585" cy="1725161"/>
        </p:xfrm>
        <a:graphic>
          <a:graphicData uri="http://schemas.openxmlformats.org/presentationml/2006/ole">
            <p:oleObj spid="_x0000_s81924" name="Equation" r:id="rId5" imgW="1257120" imgH="711000" progId="Equation.3">
              <p:embed/>
            </p:oleObj>
          </a:graphicData>
        </a:graphic>
      </p:graphicFrame>
      <p:graphicFrame>
        <p:nvGraphicFramePr>
          <p:cNvPr id="81925" name="Object 5"/>
          <p:cNvGraphicFramePr>
            <a:graphicFrameLocks noChangeAspect="1"/>
          </p:cNvGraphicFramePr>
          <p:nvPr/>
        </p:nvGraphicFramePr>
        <p:xfrm>
          <a:off x="4714876" y="3244386"/>
          <a:ext cx="2857520" cy="1684812"/>
        </p:xfrm>
        <a:graphic>
          <a:graphicData uri="http://schemas.openxmlformats.org/presentationml/2006/ole">
            <p:oleObj spid="_x0000_s81925" name="Equation" r:id="rId6" imgW="1206360" imgH="711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1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1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1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2936"/>
            <a:ext cx="8229600" cy="150979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bn-BD" sz="8800" dirty="0" smtClean="0"/>
              <a:t>Thanks</a:t>
            </a:r>
            <a:endParaRPr lang="en-US" sz="8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Method (continued)</a:t>
            </a:r>
            <a:endParaRPr lang="en-US" dirty="0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52422" y="1785926"/>
            <a:ext cx="9448800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numCol="2" spcCol="457200">
            <a:spAutoFit/>
          </a:bodyPr>
          <a:lstStyle/>
          <a:p>
            <a:pPr algn="r">
              <a:spcBef>
                <a:spcPts val="600"/>
              </a:spcBef>
              <a:defRPr/>
            </a:pPr>
            <a:r>
              <a:rPr lang="en-US" sz="2000" dirty="0">
                <a:latin typeface="Arial" charset="0"/>
              </a:rPr>
              <a:t>If solving a set of linear equations</a:t>
            </a:r>
          </a:p>
          <a:p>
            <a:pPr algn="r">
              <a:spcBef>
                <a:spcPts val="600"/>
              </a:spcBef>
              <a:defRPr/>
            </a:pPr>
            <a:r>
              <a:rPr lang="en-US" sz="2000" dirty="0">
                <a:latin typeface="Arial" charset="0"/>
              </a:rPr>
              <a:t>If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= 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 </a:t>
            </a:r>
            <a:r>
              <a:rPr lang="en-US" sz="2000" dirty="0">
                <a:latin typeface="Arial" charset="0"/>
              </a:rPr>
              <a:t>then</a:t>
            </a:r>
          </a:p>
          <a:p>
            <a:pPr algn="r">
              <a:spcBef>
                <a:spcPts val="600"/>
              </a:spcBef>
              <a:defRPr/>
            </a:pPr>
            <a:r>
              <a:rPr lang="en-US" sz="2000" dirty="0">
                <a:latin typeface="Arial" charset="0"/>
              </a:rPr>
              <a:t>Multiply by</a:t>
            </a:r>
          </a:p>
          <a:p>
            <a:pPr algn="r">
              <a:spcBef>
                <a:spcPts val="600"/>
              </a:spcBef>
              <a:defRPr/>
            </a:pPr>
            <a:r>
              <a:rPr lang="en-US" sz="2000" dirty="0">
                <a:latin typeface="Arial" charset="0"/>
              </a:rPr>
              <a:t>Which gives</a:t>
            </a:r>
          </a:p>
          <a:p>
            <a:pPr algn="r">
              <a:spcBef>
                <a:spcPts val="600"/>
              </a:spcBef>
              <a:defRPr/>
            </a:pPr>
            <a:r>
              <a:rPr lang="en-US" sz="2000" dirty="0">
                <a:latin typeface="Arial" charset="0"/>
              </a:rPr>
              <a:t>Remember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sz="2000" baseline="30000" dirty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= 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sz="2000" dirty="0">
                <a:latin typeface="Arial" charset="0"/>
              </a:rPr>
              <a:t>which leads to</a:t>
            </a:r>
          </a:p>
          <a:p>
            <a:pPr algn="r">
              <a:spcBef>
                <a:spcPts val="600"/>
              </a:spcBef>
              <a:defRPr/>
            </a:pPr>
            <a:r>
              <a:rPr lang="en-US" sz="2000" dirty="0">
                <a:latin typeface="Arial" charset="0"/>
              </a:rPr>
              <a:t>Now, if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= 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sz="2000" dirty="0">
                <a:latin typeface="Arial" charset="0"/>
              </a:rPr>
              <a:t> then</a:t>
            </a:r>
          </a:p>
          <a:p>
            <a:pPr algn="r">
              <a:spcBef>
                <a:spcPts val="600"/>
              </a:spcBef>
              <a:defRPr/>
            </a:pPr>
            <a:r>
              <a:rPr lang="en-US" sz="2000" dirty="0">
                <a:latin typeface="Arial" charset="0"/>
              </a:rPr>
              <a:t>Now, let</a:t>
            </a:r>
          </a:p>
          <a:p>
            <a:pPr algn="r">
              <a:spcBef>
                <a:spcPts val="600"/>
              </a:spcBef>
              <a:defRPr/>
            </a:pPr>
            <a:r>
              <a:rPr lang="en-US" sz="2000" dirty="0">
                <a:latin typeface="Arial" charset="0"/>
              </a:rPr>
              <a:t>Which ends with</a:t>
            </a:r>
          </a:p>
          <a:p>
            <a:pPr algn="r">
              <a:spcBef>
                <a:spcPts val="600"/>
              </a:spcBef>
              <a:defRPr/>
            </a:pPr>
            <a:r>
              <a:rPr lang="en-US" sz="2000" dirty="0">
                <a:latin typeface="Arial" charset="0"/>
              </a:rPr>
              <a:t>and</a:t>
            </a:r>
          </a:p>
          <a:p>
            <a:pPr algn="l">
              <a:spcBef>
                <a:spcPts val="600"/>
              </a:spcBef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= 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algn="l">
              <a:spcBef>
                <a:spcPts val="600"/>
              </a:spcBef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= 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algn="l">
              <a:spcBef>
                <a:spcPts val="600"/>
              </a:spcBef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sz="2000" baseline="30000" dirty="0">
                <a:latin typeface="Times New Roman" pitchFamily="18" charset="0"/>
                <a:cs typeface="Times New Roman" pitchFamily="18" charset="0"/>
              </a:rPr>
              <a:t>-1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spcBef>
                <a:spcPts val="600"/>
              </a:spcBef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sz="2000" baseline="30000" dirty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= 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sz="2000" baseline="30000" dirty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algn="l">
              <a:spcBef>
                <a:spcPts val="600"/>
              </a:spcBef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= 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sz="2000" baseline="30000" dirty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algn="l">
              <a:spcBef>
                <a:spcPts val="600"/>
              </a:spcBef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= 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sz="2000" baseline="30000" dirty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algn="l">
              <a:spcBef>
                <a:spcPts val="600"/>
              </a:spcBef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sz="2000" baseline="30000" dirty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]=[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algn="l">
              <a:spcBef>
                <a:spcPts val="600"/>
              </a:spcBef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= 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  (1)</a:t>
            </a:r>
          </a:p>
          <a:p>
            <a:pPr algn="l">
              <a:spcBef>
                <a:spcPts val="600"/>
              </a:spcBef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= 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  (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" charset="0"/>
              </a:rPr>
              <a:t>How can this be used?</a:t>
            </a:r>
            <a:endParaRPr lang="en-US" sz="4000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857356" y="2428868"/>
            <a:ext cx="5257800" cy="2539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>
              <a:spcBef>
                <a:spcPct val="50000"/>
              </a:spcBef>
              <a:spcAft>
                <a:spcPts val="600"/>
              </a:spcAft>
            </a:pPr>
            <a:r>
              <a:rPr lang="en-US" sz="2800" dirty="0">
                <a:latin typeface="Arial" charset="0"/>
              </a:rPr>
              <a:t>Given 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][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] = [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]       </a:t>
            </a:r>
          </a:p>
          <a:p>
            <a:pPr marL="457200" indent="-457200" algn="l">
              <a:spcBef>
                <a:spcPct val="50000"/>
              </a:spcBef>
              <a:buFontTx/>
              <a:buAutoNum type="arabicPeriod"/>
            </a:pPr>
            <a:r>
              <a:rPr lang="en-US" sz="2200" dirty="0">
                <a:latin typeface="Arial" charset="0"/>
              </a:rPr>
              <a:t>Decompose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sz="2200" dirty="0">
                <a:latin typeface="Arial" charset="0"/>
              </a:rPr>
              <a:t>into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sz="2200" dirty="0">
                <a:latin typeface="Arial" charset="0"/>
              </a:rPr>
              <a:t>and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[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marL="457200" indent="-457200" algn="l">
              <a:spcBef>
                <a:spcPct val="50000"/>
              </a:spcBef>
              <a:buFontTx/>
              <a:buAutoNum type="arabicPeriod"/>
            </a:pPr>
            <a:r>
              <a:rPr lang="en-US" sz="2200" dirty="0">
                <a:latin typeface="Arial" charset="0"/>
              </a:rPr>
              <a:t>Solve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][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] = [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sz="2200" dirty="0">
                <a:latin typeface="Arial" charset="0"/>
              </a:rPr>
              <a:t>for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]  </a:t>
            </a:r>
            <a:endParaRPr lang="en-US" sz="2200" dirty="0">
              <a:latin typeface="Arial" charset="0"/>
              <a:cs typeface="Times New Roman" pitchFamily="18" charset="0"/>
            </a:endParaRPr>
          </a:p>
          <a:p>
            <a:pPr marL="457200" indent="-457200" algn="l">
              <a:spcBef>
                <a:spcPct val="50000"/>
              </a:spcBef>
              <a:buFontTx/>
              <a:buAutoNum type="arabicPeriod"/>
            </a:pPr>
            <a:r>
              <a:rPr lang="en-US" sz="2200" dirty="0">
                <a:latin typeface="Arial" charset="0"/>
              </a:rPr>
              <a:t>Solve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][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] = [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sz="2200" dirty="0">
                <a:latin typeface="Arial" charset="0"/>
              </a:rPr>
              <a:t>for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marL="457200" indent="-457200" algn="l">
              <a:spcBef>
                <a:spcPct val="50000"/>
              </a:spcBef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latin typeface="Arial" charset="0"/>
              </a:rPr>
              <a:t>Method: [A] Decompose to [L] and [U]</a:t>
            </a:r>
            <a:endParaRPr lang="en-US" sz="4000" dirty="0"/>
          </a:p>
        </p:txBody>
      </p:sp>
      <p:graphicFrame>
        <p:nvGraphicFramePr>
          <p:cNvPr id="47106" name="Object 4"/>
          <p:cNvGraphicFramePr>
            <a:graphicFrameLocks noChangeAspect="1"/>
          </p:cNvGraphicFramePr>
          <p:nvPr>
            <p:ph idx="1"/>
          </p:nvPr>
        </p:nvGraphicFramePr>
        <p:xfrm>
          <a:off x="1285852" y="2000240"/>
          <a:ext cx="6090090" cy="1571636"/>
        </p:xfrm>
        <a:graphic>
          <a:graphicData uri="http://schemas.openxmlformats.org/presentationml/2006/ole">
            <p:oleObj spid="_x0000_s47106" name="Equation" r:id="rId3" imgW="2755900" imgH="711200" progId="Equation.3">
              <p:embed/>
            </p:oleObj>
          </a:graphicData>
        </a:graphic>
      </p:graphicFrame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914400" y="4038600"/>
            <a:ext cx="73152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dirty="0">
                <a:latin typeface="Arial" charset="0"/>
              </a:rPr>
              <a:t>[</a:t>
            </a:r>
            <a:r>
              <a:rPr lang="en-US" sz="2400" i="1" dirty="0">
                <a:latin typeface="Arial" charset="0"/>
              </a:rPr>
              <a:t>U</a:t>
            </a:r>
            <a:r>
              <a:rPr lang="en-US" sz="2400" dirty="0">
                <a:latin typeface="Arial" charset="0"/>
              </a:rPr>
              <a:t>] is the same as the coefficient matrix at the end of the forward elimination step.</a:t>
            </a:r>
          </a:p>
          <a:p>
            <a:pPr algn="l">
              <a:spcBef>
                <a:spcPct val="50000"/>
              </a:spcBef>
            </a:pPr>
            <a:r>
              <a:rPr lang="en-US" sz="2400" dirty="0">
                <a:latin typeface="Arial" charset="0"/>
              </a:rPr>
              <a:t>[</a:t>
            </a:r>
            <a:r>
              <a:rPr lang="en-US" sz="2400" i="1" dirty="0">
                <a:latin typeface="Arial" charset="0"/>
              </a:rPr>
              <a:t>L</a:t>
            </a:r>
            <a:r>
              <a:rPr lang="en-US" sz="2400" dirty="0">
                <a:latin typeface="Arial" charset="0"/>
              </a:rPr>
              <a:t>] is obtained using the </a:t>
            </a:r>
            <a:r>
              <a:rPr lang="en-US" sz="2400" i="1" dirty="0">
                <a:latin typeface="Arial" charset="0"/>
              </a:rPr>
              <a:t>multipliers</a:t>
            </a:r>
            <a:r>
              <a:rPr lang="en-US" sz="2400" dirty="0">
                <a:latin typeface="Arial" charset="0"/>
              </a:rPr>
              <a:t> that were used in the forward elimination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42908" y="142852"/>
            <a:ext cx="91440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rial" charset="0"/>
              </a:rPr>
              <a:t>Finding the [</a:t>
            </a:r>
            <a:r>
              <a:rPr lang="en-US" sz="4000" i="1" dirty="0" smtClean="0">
                <a:latin typeface="Arial" charset="0"/>
              </a:rPr>
              <a:t>U</a:t>
            </a:r>
            <a:r>
              <a:rPr lang="en-US" sz="4000" dirty="0" smtClean="0">
                <a:latin typeface="Arial" charset="0"/>
              </a:rPr>
              <a:t>] matrix</a:t>
            </a:r>
            <a:endParaRPr lang="en-US" sz="4000" dirty="0" smtClean="0"/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142844" y="1500174"/>
            <a:ext cx="864396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latin typeface="Arial" charset="0"/>
              </a:rPr>
              <a:t>Using the Forward Elimination Procedure of Gauss </a:t>
            </a:r>
            <a:r>
              <a:rPr lang="en-US" sz="2400" dirty="0" smtClean="0">
                <a:latin typeface="Arial" charset="0"/>
              </a:rPr>
              <a:t>Elimination (</a:t>
            </a:r>
            <a:r>
              <a:rPr lang="en-US" sz="2400" i="1" dirty="0" smtClean="0">
                <a:latin typeface="Arial" charset="0"/>
              </a:rPr>
              <a:t>without partial pivoting technique</a:t>
            </a:r>
            <a:r>
              <a:rPr lang="en-US" sz="2400" dirty="0" smtClean="0">
                <a:latin typeface="Arial" charset="0"/>
              </a:rPr>
              <a:t>)</a:t>
            </a:r>
            <a:endParaRPr lang="en-US" sz="2400" dirty="0">
              <a:latin typeface="Arial" charset="0"/>
            </a:endParaRPr>
          </a:p>
        </p:txBody>
      </p:sp>
      <p:graphicFrame>
        <p:nvGraphicFramePr>
          <p:cNvPr id="13" name="Object 4"/>
          <p:cNvGraphicFramePr>
            <a:graphicFrameLocks noChangeAspect="1"/>
          </p:cNvGraphicFramePr>
          <p:nvPr/>
        </p:nvGraphicFramePr>
        <p:xfrm>
          <a:off x="3311525" y="2143116"/>
          <a:ext cx="1870075" cy="1476375"/>
        </p:xfrm>
        <a:graphic>
          <a:graphicData uri="http://schemas.openxmlformats.org/presentationml/2006/ole">
            <p:oleObj spid="_x0000_s48131" name="Equation" r:id="rId3" imgW="901309" imgH="710891" progId="Equation.3">
              <p:embed/>
            </p:oleObj>
          </a:graphicData>
        </a:graphic>
      </p:graphicFrame>
      <p:graphicFrame>
        <p:nvGraphicFramePr>
          <p:cNvPr id="15" name="Object 6"/>
          <p:cNvGraphicFramePr>
            <a:graphicFrameLocks noChangeAspect="1"/>
          </p:cNvGraphicFramePr>
          <p:nvPr/>
        </p:nvGraphicFramePr>
        <p:xfrm>
          <a:off x="1598613" y="3643314"/>
          <a:ext cx="6089650" cy="1287463"/>
        </p:xfrm>
        <a:graphic>
          <a:graphicData uri="http://schemas.openxmlformats.org/presentationml/2006/ole">
            <p:oleObj spid="_x0000_s48132" name="Equation" r:id="rId4" imgW="3377880" imgH="711000" progId="Equation.3">
              <p:embed/>
            </p:oleObj>
          </a:graphicData>
        </a:graphic>
      </p:graphicFrame>
      <p:graphicFrame>
        <p:nvGraphicFramePr>
          <p:cNvPr id="16" name="Object 8"/>
          <p:cNvGraphicFramePr>
            <a:graphicFrameLocks noChangeAspect="1"/>
          </p:cNvGraphicFramePr>
          <p:nvPr/>
        </p:nvGraphicFramePr>
        <p:xfrm>
          <a:off x="1597025" y="5149215"/>
          <a:ext cx="6099175" cy="1266825"/>
        </p:xfrm>
        <a:graphic>
          <a:graphicData uri="http://schemas.openxmlformats.org/presentationml/2006/ole">
            <p:oleObj spid="_x0000_s48133" name="Equation" r:id="rId5" imgW="3441600" imgH="711000" progId="Equation.3">
              <p:embed/>
            </p:oleObj>
          </a:graphicData>
        </a:graphic>
      </p:graphicFrame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304800" y="4000504"/>
            <a:ext cx="1447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400" dirty="0"/>
              <a:t>Step 1: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60" y="142852"/>
            <a:ext cx="842962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Finding the [U] Matrix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838200" y="3810000"/>
            <a:ext cx="1371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>
                <a:latin typeface="Arial" charset="0"/>
              </a:rPr>
              <a:t>Step 2:</a:t>
            </a:r>
          </a:p>
        </p:txBody>
      </p:sp>
      <p:graphicFrame>
        <p:nvGraphicFramePr>
          <p:cNvPr id="10" name="Object 4"/>
          <p:cNvGraphicFramePr>
            <a:graphicFrameLocks noChangeAspect="1"/>
          </p:cNvGraphicFramePr>
          <p:nvPr/>
        </p:nvGraphicFramePr>
        <p:xfrm>
          <a:off x="4800600" y="1905000"/>
          <a:ext cx="2389188" cy="1219200"/>
        </p:xfrm>
        <a:graphic>
          <a:graphicData uri="http://schemas.openxmlformats.org/presentationml/2006/ole">
            <p:oleObj spid="_x0000_s49154" name="Equation" r:id="rId3" imgW="1397000" imgH="711200" progId="Equation.3">
              <p:embed/>
            </p:oleObj>
          </a:graphicData>
        </a:graphic>
      </p:graphicFrame>
      <p:graphicFrame>
        <p:nvGraphicFramePr>
          <p:cNvPr id="12" name="Object 6"/>
          <p:cNvGraphicFramePr>
            <a:graphicFrameLocks noChangeAspect="1"/>
          </p:cNvGraphicFramePr>
          <p:nvPr/>
        </p:nvGraphicFramePr>
        <p:xfrm>
          <a:off x="1981200" y="3429000"/>
          <a:ext cx="6129338" cy="1295400"/>
        </p:xfrm>
        <a:graphic>
          <a:graphicData uri="http://schemas.openxmlformats.org/presentationml/2006/ole">
            <p:oleObj spid="_x0000_s49155" name="Equation" r:id="rId4" imgW="3377880" imgH="711000" progId="Equation.3">
              <p:embed/>
            </p:oleObj>
          </a:graphicData>
        </a:graphic>
      </p:graphicFrame>
      <p:graphicFrame>
        <p:nvGraphicFramePr>
          <p:cNvPr id="14" name="Object 8"/>
          <p:cNvGraphicFramePr>
            <a:graphicFrameLocks noChangeAspect="1"/>
          </p:cNvGraphicFramePr>
          <p:nvPr/>
        </p:nvGraphicFramePr>
        <p:xfrm>
          <a:off x="2819400" y="4876800"/>
          <a:ext cx="2819400" cy="1395413"/>
        </p:xfrm>
        <a:graphic>
          <a:graphicData uri="http://schemas.openxmlformats.org/presentationml/2006/ole">
            <p:oleObj spid="_x0000_s49156" name="Equation" r:id="rId5" imgW="1638300" imgH="711200" progId="Equation.3">
              <p:embed/>
            </p:oleObj>
          </a:graphicData>
        </a:graphic>
      </p:graphicFrame>
      <p:sp>
        <p:nvSpPr>
          <p:cNvPr id="15" name="TextBox 10"/>
          <p:cNvSpPr txBox="1">
            <a:spLocks noChangeArrowheads="1"/>
          </p:cNvSpPr>
          <p:nvPr/>
        </p:nvSpPr>
        <p:spPr bwMode="auto">
          <a:xfrm>
            <a:off x="1905000" y="2133600"/>
            <a:ext cx="2819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400" dirty="0"/>
              <a:t>Matrix after Step 1: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84" y="142852"/>
            <a:ext cx="8215306" cy="1143000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sz="4000" dirty="0" smtClean="0">
                <a:latin typeface="Arial" charset="0"/>
              </a:rPr>
              <a:t>Finding the [</a:t>
            </a:r>
            <a:r>
              <a:rPr lang="en-US" sz="4000" i="1" dirty="0" smtClean="0">
                <a:latin typeface="Arial" charset="0"/>
              </a:rPr>
              <a:t>L</a:t>
            </a:r>
            <a:r>
              <a:rPr lang="en-US" sz="4000" dirty="0" smtClean="0">
                <a:latin typeface="Arial" charset="0"/>
              </a:rPr>
              <a:t>] matrix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71470" y="3429000"/>
            <a:ext cx="9144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latin typeface="Arial" charset="0"/>
              </a:rPr>
              <a:t>Using the multipliers used during the Forward Elimination Procedure</a:t>
            </a:r>
          </a:p>
        </p:txBody>
      </p:sp>
      <p:graphicFrame>
        <p:nvGraphicFramePr>
          <p:cNvPr id="10" name="Object 4"/>
          <p:cNvGraphicFramePr>
            <a:graphicFrameLocks noChangeAspect="1"/>
          </p:cNvGraphicFramePr>
          <p:nvPr/>
        </p:nvGraphicFramePr>
        <p:xfrm>
          <a:off x="3429000" y="1857364"/>
          <a:ext cx="1819275" cy="1406525"/>
        </p:xfrm>
        <a:graphic>
          <a:graphicData uri="http://schemas.openxmlformats.org/presentationml/2006/ole">
            <p:oleObj spid="_x0000_s50178" name="Equation" r:id="rId3" imgW="927100" imgH="711200" progId="Equation.3">
              <p:embed/>
            </p:oleObj>
          </a:graphicData>
        </a:graphic>
      </p:graphicFrame>
      <p:graphicFrame>
        <p:nvGraphicFramePr>
          <p:cNvPr id="11" name="Object 6"/>
          <p:cNvGraphicFramePr>
            <a:graphicFrameLocks noChangeAspect="1"/>
          </p:cNvGraphicFramePr>
          <p:nvPr/>
        </p:nvGraphicFramePr>
        <p:xfrm>
          <a:off x="4953000" y="4133850"/>
          <a:ext cx="2209800" cy="722313"/>
        </p:xfrm>
        <a:graphic>
          <a:graphicData uri="http://schemas.openxmlformats.org/presentationml/2006/ole">
            <p:oleObj spid="_x0000_s50179" name="Equation" r:id="rId4" imgW="1371600" imgH="444500" progId="Equation.3">
              <p:embed/>
            </p:oleObj>
          </a:graphicData>
        </a:graphic>
      </p:graphicFrame>
      <p:graphicFrame>
        <p:nvGraphicFramePr>
          <p:cNvPr id="12" name="Object 8"/>
          <p:cNvGraphicFramePr>
            <a:graphicFrameLocks noChangeAspect="1"/>
          </p:cNvGraphicFramePr>
          <p:nvPr/>
        </p:nvGraphicFramePr>
        <p:xfrm>
          <a:off x="4953000" y="4924425"/>
          <a:ext cx="2286000" cy="711200"/>
        </p:xfrm>
        <a:graphic>
          <a:graphicData uri="http://schemas.openxmlformats.org/presentationml/2006/ole">
            <p:oleObj spid="_x0000_s50180" name="Equation" r:id="rId5" imgW="1435100" imgH="444500" progId="Equation.3">
              <p:embed/>
            </p:oleObj>
          </a:graphicData>
        </a:graphic>
      </p:graphicFrame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609600" y="4286250"/>
            <a:ext cx="21336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>
                <a:latin typeface="Arial" charset="0"/>
              </a:rPr>
              <a:t>From the first step of forward elimination</a:t>
            </a:r>
          </a:p>
        </p:txBody>
      </p:sp>
      <p:graphicFrame>
        <p:nvGraphicFramePr>
          <p:cNvPr id="16" name="Object 16"/>
          <p:cNvGraphicFramePr>
            <a:graphicFrameLocks noChangeAspect="1"/>
          </p:cNvGraphicFramePr>
          <p:nvPr/>
        </p:nvGraphicFramePr>
        <p:xfrm>
          <a:off x="2743200" y="4210050"/>
          <a:ext cx="1870075" cy="1476375"/>
        </p:xfrm>
        <a:graphic>
          <a:graphicData uri="http://schemas.openxmlformats.org/presentationml/2006/ole">
            <p:oleObj spid="_x0000_s50181" name="Equation" r:id="rId6" imgW="901309" imgH="710891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84" y="142852"/>
            <a:ext cx="7500926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Finding the [L] Matrix</a:t>
            </a:r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2438400" y="4038600"/>
          <a:ext cx="2963863" cy="1600200"/>
        </p:xfrm>
        <a:graphic>
          <a:graphicData uri="http://schemas.openxmlformats.org/presentationml/2006/ole">
            <p:oleObj spid="_x0000_s51202" name="Equation" r:id="rId3" imgW="1320227" imgH="710891" progId="Equation.3">
              <p:embed/>
            </p:oleObj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762000" y="2438400"/>
            <a:ext cx="21336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>
                <a:latin typeface="Arial" charset="0"/>
              </a:rPr>
              <a:t>From the second step of forward elimination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2895600" y="2390775"/>
          <a:ext cx="2417763" cy="1266825"/>
        </p:xfrm>
        <a:graphic>
          <a:graphicData uri="http://schemas.openxmlformats.org/presentationml/2006/ole">
            <p:oleObj spid="_x0000_s51203" name="Equation" r:id="rId4" imgW="1358310" imgH="710891" progId="Equation.3">
              <p:embed/>
            </p:oleObj>
          </a:graphicData>
        </a:graphic>
      </p:graphicFrame>
      <p:graphicFrame>
        <p:nvGraphicFramePr>
          <p:cNvPr id="14" name="Object 14"/>
          <p:cNvGraphicFramePr>
            <a:graphicFrameLocks noChangeAspect="1"/>
          </p:cNvGraphicFramePr>
          <p:nvPr/>
        </p:nvGraphicFramePr>
        <p:xfrm>
          <a:off x="5486400" y="2590800"/>
          <a:ext cx="2590800" cy="765175"/>
        </p:xfrm>
        <a:graphic>
          <a:graphicData uri="http://schemas.openxmlformats.org/presentationml/2006/ole">
            <p:oleObj spid="_x0000_s51204" name="Equation" r:id="rId5" imgW="1511300" imgH="4445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12806</TotalTime>
  <Words>728</Words>
  <Application>Microsoft Office PowerPoint</Application>
  <PresentationFormat>On-screen Show (4:3)</PresentationFormat>
  <Paragraphs>107</Paragraphs>
  <Slides>22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Module</vt:lpstr>
      <vt:lpstr>Equation</vt:lpstr>
      <vt:lpstr>Slide 1</vt:lpstr>
      <vt:lpstr>The Method</vt:lpstr>
      <vt:lpstr>The Method (continued)</vt:lpstr>
      <vt:lpstr>How can this be used?</vt:lpstr>
      <vt:lpstr>Method: [A] Decompose to [L] and [U]</vt:lpstr>
      <vt:lpstr>Finding the [U] matrix</vt:lpstr>
      <vt:lpstr>Finding the [U] Matrix</vt:lpstr>
      <vt:lpstr>Finding the [L] matrix</vt:lpstr>
      <vt:lpstr>Finding the [L] Matrix</vt:lpstr>
      <vt:lpstr>Does [L][U] = [A]?</vt:lpstr>
      <vt:lpstr>Using LU Decomposition to solve SLEs</vt:lpstr>
      <vt:lpstr>Example</vt:lpstr>
      <vt:lpstr>Example</vt:lpstr>
      <vt:lpstr>Finding the inverse of a square matrix</vt:lpstr>
      <vt:lpstr>Finding the inverse of a square matrix</vt:lpstr>
      <vt:lpstr>Example: Inverse of a Matrix</vt:lpstr>
      <vt:lpstr>Example: Inverse of a Matrix</vt:lpstr>
      <vt:lpstr>Example: Inverse of a Matrix</vt:lpstr>
      <vt:lpstr>Example: Inverse of a Matrix</vt:lpstr>
      <vt:lpstr>Example: Inverse of a Matrix</vt:lpstr>
      <vt:lpstr>Find the inverse of the following matrix using LU decomposition method</vt:lpstr>
      <vt:lpstr>Slide 22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Introduction   S. M. Lutful Kabir Visiting Research Professor Brac University</dc:title>
  <dc:creator>S. M. Lutful Kabir</dc:creator>
  <cp:lastModifiedBy>Amitabha Chakrabarty</cp:lastModifiedBy>
  <cp:revision>307</cp:revision>
  <dcterms:created xsi:type="dcterms:W3CDTF">2013-01-12T13:11:26Z</dcterms:created>
  <dcterms:modified xsi:type="dcterms:W3CDTF">2014-03-18T05:22:42Z</dcterms:modified>
</cp:coreProperties>
</file>