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44" r:id="rId3"/>
    <p:sldId id="367" r:id="rId4"/>
    <p:sldId id="372" r:id="rId5"/>
    <p:sldId id="373" r:id="rId6"/>
    <p:sldId id="368" r:id="rId7"/>
    <p:sldId id="369" r:id="rId8"/>
    <p:sldId id="370" r:id="rId9"/>
    <p:sldId id="371" r:id="rId10"/>
    <p:sldId id="375" r:id="rId11"/>
    <p:sldId id="376" r:id="rId12"/>
    <p:sldId id="377" r:id="rId13"/>
    <p:sldId id="378" r:id="rId14"/>
    <p:sldId id="384" r:id="rId15"/>
    <p:sldId id="379" r:id="rId16"/>
    <p:sldId id="380" r:id="rId17"/>
    <p:sldId id="381" r:id="rId18"/>
    <p:sldId id="382" r:id="rId19"/>
    <p:sldId id="383" r:id="rId20"/>
    <p:sldId id="385" r:id="rId21"/>
    <p:sldId id="386" r:id="rId22"/>
    <p:sldId id="387" r:id="rId23"/>
    <p:sldId id="388" r:id="rId24"/>
    <p:sldId id="343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01" autoAdjust="0"/>
    <p:restoredTop sz="94982" autoAdjust="0"/>
  </p:normalViewPr>
  <p:slideViewPr>
    <p:cSldViewPr>
      <p:cViewPr varScale="1">
        <p:scale>
          <a:sx n="87" d="100"/>
          <a:sy n="87" d="100"/>
        </p:scale>
        <p:origin x="-8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2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C209C9-A101-4130-B75B-51ADCADC221D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FA01FF1-DC69-434B-8E3F-14DD41900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AA1-1919-4B23-BAE9-EA9494BB6E29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2917-8AFA-4708-BDE8-9D353B527F8F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6C04-D44B-4DEA-9807-A12F6C0D940B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62AB-9FEF-4B92-BF0B-1BB239B346DD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7657-D67A-4205-B9CA-03B6FD7A0AC3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A8B-5CD2-4D90-BA14-7F655B1350A3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63A5-BEBF-447D-9189-868196BC8D10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5327-B54E-49A5-AE67-1EFA218591B4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2D58-8BD1-46EE-A70D-B2DCB0DD57BC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A559-043F-4A21-BF3B-1082965EE60D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A06A365-917F-4F0F-8005-A45973DC8797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3B03DCA-247F-44A7-9E95-6EA927228F2C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052442" y="3714206"/>
            <a:ext cx="7407990" cy="3000942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32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3200" dirty="0" smtClean="0">
                <a:solidFill>
                  <a:schemeClr val="tx1"/>
                </a:solidFill>
                <a:cs typeface="+mn-cs"/>
              </a:rPr>
              <a:t>14</a:t>
            </a:r>
            <a:r>
              <a:rPr lang="bn-BD" sz="32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3200" dirty="0" smtClean="0">
                <a:solidFill>
                  <a:schemeClr val="tx1"/>
                </a:solidFill>
                <a:cs typeface="+mn-cs"/>
              </a:rPr>
            </a:br>
            <a:r>
              <a:rPr lang="en-US" sz="3200" dirty="0" smtClean="0"/>
              <a:t>Differentiation-Continuous Functions</a:t>
            </a:r>
            <a:endParaRPr lang="en-US" sz="1800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3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bn-BD" sz="3600" dirty="0" smtClean="0">
                <a:solidFill>
                  <a:schemeClr val="tx1"/>
                </a:solidFill>
              </a:rPr>
              <a:t/>
            </a:r>
            <a:br>
              <a:rPr lang="bn-BD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For the </a:t>
            </a:r>
            <a:r>
              <a:rPr lang="en-US" sz="3600" smtClean="0">
                <a:solidFill>
                  <a:schemeClr val="tx1"/>
                </a:solidFill>
              </a:rPr>
              <a:t>slides Thanks to:</a:t>
            </a:r>
          </a:p>
          <a:p>
            <a:r>
              <a:rPr lang="bn-BD" sz="2800" dirty="0" smtClean="0">
                <a:solidFill>
                  <a:srgbClr val="FFFF00"/>
                </a:solidFill>
              </a:rPr>
              <a:t>Dr</a:t>
            </a:r>
            <a:r>
              <a:rPr lang="bn-BD" sz="2800" dirty="0" smtClean="0">
                <a:solidFill>
                  <a:srgbClr val="FFFF00"/>
                </a:solidFill>
              </a:rPr>
              <a:t>.</a:t>
            </a:r>
            <a:r>
              <a:rPr lang="bn-BD" sz="4400" dirty="0" smtClean="0">
                <a:solidFill>
                  <a:srgbClr val="FFFF00"/>
                </a:solidFill>
              </a:rPr>
              <a:t> </a:t>
            </a:r>
            <a:r>
              <a:rPr lang="bn-BD" sz="2800" dirty="0" smtClean="0">
                <a:solidFill>
                  <a:srgbClr val="FFFF00"/>
                </a:solidFill>
              </a:rPr>
              <a:t>S. M. Lutful Kabir</a:t>
            </a:r>
            <a:r>
              <a:rPr lang="bn-BD" sz="2800" dirty="0" smtClean="0">
                <a:solidFill>
                  <a:schemeClr val="tx1"/>
                </a:solidFill>
              </a:rPr>
              <a:t/>
            </a:r>
            <a:br>
              <a:rPr lang="bn-BD" sz="2800" dirty="0" smtClean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Numerical Methods</a:t>
            </a:r>
            <a:endParaRPr lang="en-US" sz="4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06" y="142852"/>
            <a:ext cx="8901146" cy="1143000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4000" dirty="0" smtClean="0"/>
              <a:t>Derive the Central difference approximation from Taylor series (cont.)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1643050"/>
            <a:ext cx="2479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2400" dirty="0"/>
              <a:t>From Taylor series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819150" y="2986088"/>
          <a:ext cx="6161088" cy="646112"/>
        </p:xfrm>
        <a:graphic>
          <a:graphicData uri="http://schemas.openxmlformats.org/presentationml/2006/ole">
            <p:oleObj spid="_x0000_s89091" name="Equation" r:id="rId3" imgW="3784320" imgH="393480" progId="Equation.3">
              <p:embed/>
            </p:oleObj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82316" y="3746836"/>
            <a:ext cx="54713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2400" dirty="0"/>
              <a:t>Subtracting </a:t>
            </a:r>
            <a:r>
              <a:rPr lang="en-US" sz="2400" dirty="0" smtClean="0"/>
              <a:t>equation (2) </a:t>
            </a:r>
            <a:r>
              <a:rPr lang="en-US" sz="2400" dirty="0"/>
              <a:t>from </a:t>
            </a:r>
            <a:r>
              <a:rPr lang="en-US" sz="2400" dirty="0" smtClean="0"/>
              <a:t>the first (1),</a:t>
            </a:r>
            <a:endParaRPr lang="en-US" sz="1900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914399" y="4388276"/>
          <a:ext cx="5647867" cy="714388"/>
        </p:xfrm>
        <a:graphic>
          <a:graphicData uri="http://schemas.openxmlformats.org/presentationml/2006/ole">
            <p:oleObj spid="_x0000_s89092" name="Equation" r:id="rId4" imgW="3086100" imgH="393700" progId="Equation.3">
              <p:embed/>
            </p:oleObj>
          </a:graphicData>
        </a:graphic>
      </p:graphicFrame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990600" y="5257800"/>
          <a:ext cx="4994738" cy="742968"/>
        </p:xfrm>
        <a:graphic>
          <a:graphicData uri="http://schemas.openxmlformats.org/presentationml/2006/ole">
            <p:oleObj spid="_x0000_s89093" name="Equation" r:id="rId5" imgW="2755900" imgH="406400" progId="Equation.3">
              <p:embed/>
            </p:oleObj>
          </a:graphicData>
        </a:graphic>
      </p:graphicFrame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" name="Object 14"/>
          <p:cNvGraphicFramePr>
            <a:graphicFrameLocks noChangeAspect="1"/>
          </p:cNvGraphicFramePr>
          <p:nvPr/>
        </p:nvGraphicFramePr>
        <p:xfrm>
          <a:off x="850900" y="6032500"/>
          <a:ext cx="4213225" cy="773113"/>
        </p:xfrm>
        <a:graphic>
          <a:graphicData uri="http://schemas.openxmlformats.org/presentationml/2006/ole">
            <p:oleObj spid="_x0000_s89094" name="Equation" r:id="rId6" imgW="2158920" imgH="393480" progId="Equation.3">
              <p:embed/>
            </p:oleObj>
          </a:graphicData>
        </a:graphic>
      </p:graphicFrame>
      <p:graphicFrame>
        <p:nvGraphicFramePr>
          <p:cNvPr id="89095" name="Object 21"/>
          <p:cNvGraphicFramePr>
            <a:graphicFrameLocks noChangeAspect="1"/>
          </p:cNvGraphicFramePr>
          <p:nvPr/>
        </p:nvGraphicFramePr>
        <p:xfrm>
          <a:off x="792163" y="2214563"/>
          <a:ext cx="6321425" cy="693737"/>
        </p:xfrm>
        <a:graphic>
          <a:graphicData uri="http://schemas.openxmlformats.org/presentationml/2006/ole">
            <p:oleObj spid="_x0000_s89095" name="Equation" r:id="rId7" imgW="3555720" imgH="393480" progId="Equation.3">
              <p:embed/>
            </p:oleObj>
          </a:graphicData>
        </a:graphic>
      </p:graphicFrame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0892" y="6415110"/>
            <a:ext cx="1905000" cy="228600"/>
          </a:xfrm>
          <a:noFill/>
        </p:spPr>
        <p:txBody>
          <a:bodyPr anchor="b"/>
          <a:lstStyle/>
          <a:p>
            <a:fld id="{56BECE60-2C6C-4332-979A-798040C5678A}" type="slidenum">
              <a:rPr lang="en-US" smtClean="0">
                <a:latin typeface="Tahoma" pitchFamily="34" charset="0"/>
              </a:rPr>
              <a:pPr/>
              <a:t>11</a:t>
            </a:fld>
            <a:endParaRPr lang="en-US" dirty="0" smtClean="0">
              <a:latin typeface="Tahoma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71462"/>
            <a:ext cx="8229600" cy="1143000"/>
          </a:xfrm>
        </p:spPr>
        <p:txBody>
          <a:bodyPr anchor="b"/>
          <a:lstStyle/>
          <a:p>
            <a:pPr eaLnBrk="1" hangingPunct="1"/>
            <a:r>
              <a:rPr lang="en-US" smtClean="0"/>
              <a:t>Central Divided Difference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1042" y="1711300"/>
            <a:ext cx="8305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en-US" sz="2200" dirty="0"/>
              <a:t>Hence showing that we have obtained a more accurate formula as the 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0034" y="2092300"/>
            <a:ext cx="341311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200" dirty="0"/>
              <a:t>error is of the order of           .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3103563" y="2071688"/>
          <a:ext cx="985837" cy="422275"/>
        </p:xfrm>
        <a:graphic>
          <a:graphicData uri="http://schemas.openxmlformats.org/presentationml/2006/ole">
            <p:oleObj spid="_x0000_s90114" name="Equation" r:id="rId3" imgW="558720" imgH="241200" progId="Equation.3">
              <p:embed/>
            </p:oleObj>
          </a:graphicData>
        </a:graphic>
      </p:graphicFrame>
      <p:grpSp>
        <p:nvGrpSpPr>
          <p:cNvPr id="12" name="Group 30"/>
          <p:cNvGrpSpPr>
            <a:grpSpLocks/>
          </p:cNvGrpSpPr>
          <p:nvPr/>
        </p:nvGrpSpPr>
        <p:grpSpPr bwMode="auto">
          <a:xfrm>
            <a:off x="1214414" y="2428868"/>
            <a:ext cx="5429288" cy="3429024"/>
            <a:chOff x="1698" y="2254"/>
            <a:chExt cx="2298" cy="1422"/>
          </a:xfrm>
        </p:grpSpPr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2400" y="2326"/>
              <a:ext cx="0" cy="1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V="1">
              <a:off x="2136" y="3286"/>
              <a:ext cx="15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3684" y="3286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2400" y="2254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rc 17"/>
            <p:cNvSpPr>
              <a:spLocks/>
            </p:cNvSpPr>
            <p:nvPr/>
          </p:nvSpPr>
          <p:spPr bwMode="auto">
            <a:xfrm flipV="1">
              <a:off x="1698" y="2292"/>
              <a:ext cx="1681" cy="1231"/>
            </a:xfrm>
            <a:custGeom>
              <a:avLst/>
              <a:gdLst>
                <a:gd name="T0" fmla="*/ 3 w 21015"/>
                <a:gd name="T1" fmla="*/ 0 h 20514"/>
                <a:gd name="T2" fmla="*/ 11 w 21015"/>
                <a:gd name="T3" fmla="*/ 3 h 20514"/>
                <a:gd name="T4" fmla="*/ 0 w 21015"/>
                <a:gd name="T5" fmla="*/ 4 h 20514"/>
                <a:gd name="T6" fmla="*/ 0 60000 65536"/>
                <a:gd name="T7" fmla="*/ 0 60000 65536"/>
                <a:gd name="T8" fmla="*/ 0 60000 65536"/>
                <a:gd name="T9" fmla="*/ 0 w 21015"/>
                <a:gd name="T10" fmla="*/ 0 h 20514"/>
                <a:gd name="T11" fmla="*/ 21015 w 21015"/>
                <a:gd name="T12" fmla="*/ 20514 h 205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15" h="20514" fill="none" extrusionOk="0">
                  <a:moveTo>
                    <a:pt x="6762" y="0"/>
                  </a:moveTo>
                  <a:cubicBezTo>
                    <a:pt x="13886" y="2348"/>
                    <a:pt x="19282" y="8224"/>
                    <a:pt x="21015" y="15522"/>
                  </a:cubicBezTo>
                </a:path>
                <a:path w="21015" h="20514" stroke="0" extrusionOk="0">
                  <a:moveTo>
                    <a:pt x="6762" y="0"/>
                  </a:moveTo>
                  <a:cubicBezTo>
                    <a:pt x="13886" y="2348"/>
                    <a:pt x="19282" y="8224"/>
                    <a:pt x="21015" y="15522"/>
                  </a:cubicBezTo>
                  <a:lnTo>
                    <a:pt x="0" y="2051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2784" y="2568"/>
              <a:ext cx="648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360" y="2632"/>
              <a:ext cx="0" cy="6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000" y="3132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3780" y="3202"/>
              <a:ext cx="216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120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2064" y="2400"/>
              <a:ext cx="288" cy="2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f(x)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2856" y="3288"/>
              <a:ext cx="906" cy="2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x-Δx      x     x+Δx</a:t>
              </a:r>
              <a:r>
                <a:rPr lang="en-US" sz="1200">
                  <a:latin typeface="Times New Roman" pitchFamily="18" charset="0"/>
                  <a:cs typeface="Times New Roman" pitchFamily="18" charset="0"/>
                </a:rPr>
                <a:t>       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3216" y="2928"/>
              <a:ext cx="0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290513" y="190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290513" y="190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595314" y="5802831"/>
            <a:ext cx="84772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sz="2200" b="1" dirty="0"/>
              <a:t>Figure 3 </a:t>
            </a:r>
            <a:r>
              <a:rPr lang="en-US" sz="2200" dirty="0"/>
              <a:t>Graphical Representation of central difference approximation of first derivative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85728"/>
            <a:ext cx="8229600" cy="846134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4000" dirty="0" smtClean="0"/>
              <a:t>Example 1 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307178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914400" y="1771624"/>
            <a:ext cx="68008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sz="2400" dirty="0"/>
              <a:t>The velocity of a rocket is given by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0" y="305273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290033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graphicFrame>
        <p:nvGraphicFramePr>
          <p:cNvPr id="14" name="Object 18"/>
          <p:cNvGraphicFramePr>
            <a:graphicFrameLocks noChangeAspect="1"/>
          </p:cNvGraphicFramePr>
          <p:nvPr/>
        </p:nvGraphicFramePr>
        <p:xfrm>
          <a:off x="990599" y="2381224"/>
          <a:ext cx="5669433" cy="904900"/>
        </p:xfrm>
        <a:graphic>
          <a:graphicData uri="http://schemas.openxmlformats.org/presentationml/2006/ole">
            <p:oleObj spid="_x0000_s91138" name="Equation" r:id="rId3" imgW="3035300" imgH="482600" progId="Equation.3">
              <p:embed/>
            </p:oleObj>
          </a:graphicData>
        </a:graphic>
      </p:graphicFrame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914400" y="3295624"/>
            <a:ext cx="1039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400"/>
              <a:t>where 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0" y="305273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graphicFrame>
        <p:nvGraphicFramePr>
          <p:cNvPr id="17" name="Object 21"/>
          <p:cNvGraphicFramePr>
            <a:graphicFrameLocks noChangeAspect="1"/>
          </p:cNvGraphicFramePr>
          <p:nvPr/>
        </p:nvGraphicFramePr>
        <p:xfrm>
          <a:off x="1752600" y="3371824"/>
          <a:ext cx="304800" cy="304800"/>
        </p:xfrm>
        <a:graphic>
          <a:graphicData uri="http://schemas.openxmlformats.org/presentationml/2006/ole">
            <p:oleObj spid="_x0000_s91139" name="Equation" r:id="rId4" imgW="177492" imgH="177492" progId="Equation.3">
              <p:embed/>
            </p:oleObj>
          </a:graphicData>
        </a:graphic>
      </p:graphicFrame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2089484" y="3276399"/>
            <a:ext cx="25571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400" dirty="0"/>
              <a:t>is given in m/s and 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0" y="305273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graphicFrame>
        <p:nvGraphicFramePr>
          <p:cNvPr id="20" name="Object 24"/>
          <p:cNvGraphicFramePr>
            <a:graphicFrameLocks noChangeAspect="1"/>
          </p:cNvGraphicFramePr>
          <p:nvPr/>
        </p:nvGraphicFramePr>
        <p:xfrm>
          <a:off x="4552618" y="3339740"/>
          <a:ext cx="273050" cy="304800"/>
        </p:xfrm>
        <a:graphic>
          <a:graphicData uri="http://schemas.openxmlformats.org/presentationml/2006/ole">
            <p:oleObj spid="_x0000_s91140" name="Equation" r:id="rId5" imgW="164814" imgH="177492" progId="Equation.3">
              <p:embed/>
            </p:oleObj>
          </a:graphicData>
        </a:graphic>
      </p:graphicFrame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4831940" y="3292441"/>
            <a:ext cx="26645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400" dirty="0"/>
              <a:t>is given in seconds. 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0" y="303368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0" y="305273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0" y="291621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305273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33400" y="3929066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 algn="l" eaLnBrk="0" hangingPunct="0">
              <a:buFontTx/>
              <a:buAutoNum type="alphaLcParenBoth"/>
            </a:pPr>
            <a:r>
              <a:rPr lang="en-US" sz="2400" dirty="0"/>
              <a:t>Use </a:t>
            </a:r>
            <a:r>
              <a:rPr lang="en-US" sz="2400" dirty="0" smtClean="0"/>
              <a:t>forward, backward and central </a:t>
            </a:r>
            <a:r>
              <a:rPr lang="en-US" sz="2400" dirty="0"/>
              <a:t>divided difference approximation of the first derivative of </a:t>
            </a:r>
            <a:r>
              <a:rPr lang="en-US" sz="2400" dirty="0" smtClean="0"/>
              <a:t>         to </a:t>
            </a:r>
            <a:r>
              <a:rPr lang="en-US" sz="2400" dirty="0"/>
              <a:t>calculate the acceleration at           </a:t>
            </a:r>
            <a:r>
              <a:rPr lang="en-US" sz="2400" dirty="0" smtClean="0"/>
              <a:t>  . </a:t>
            </a:r>
            <a:r>
              <a:rPr lang="en-US" sz="2400" dirty="0"/>
              <a:t>Use a step size of           </a:t>
            </a:r>
            <a:r>
              <a:rPr lang="en-US" sz="2400" dirty="0" smtClean="0"/>
              <a:t>    .</a:t>
            </a:r>
            <a:endParaRPr lang="en-US" sz="2400" dirty="0"/>
          </a:p>
          <a:p>
            <a:pPr marL="457200" indent="-457200" algn="l" eaLnBrk="0" hangingPunct="0">
              <a:buFontTx/>
              <a:buAutoNum type="alphaLcParenBoth"/>
            </a:pPr>
            <a:r>
              <a:rPr lang="en-US" sz="2400" dirty="0"/>
              <a:t>Find the absolute relative true error for part (a).</a:t>
            </a:r>
          </a:p>
        </p:txBody>
      </p:sp>
      <p:graphicFrame>
        <p:nvGraphicFramePr>
          <p:cNvPr id="27" name="Object 28"/>
          <p:cNvGraphicFramePr>
            <a:graphicFrameLocks noChangeAspect="1"/>
          </p:cNvGraphicFramePr>
          <p:nvPr/>
        </p:nvGraphicFramePr>
        <p:xfrm>
          <a:off x="6000760" y="4373736"/>
          <a:ext cx="457200" cy="390525"/>
        </p:xfrm>
        <a:graphic>
          <a:graphicData uri="http://schemas.openxmlformats.org/presentationml/2006/ole">
            <p:oleObj spid="_x0000_s91141" name="Equation" r:id="rId6" imgW="253780" imgH="215713" progId="Equation.3">
              <p:embed/>
            </p:oleObj>
          </a:graphicData>
        </a:graphic>
      </p:graphicFrame>
      <p:graphicFrame>
        <p:nvGraphicFramePr>
          <p:cNvPr id="28" name="Object 31"/>
          <p:cNvGraphicFramePr>
            <a:graphicFrameLocks noChangeAspect="1"/>
          </p:cNvGraphicFramePr>
          <p:nvPr/>
        </p:nvGraphicFramePr>
        <p:xfrm>
          <a:off x="2952238" y="4754238"/>
          <a:ext cx="762000" cy="295275"/>
        </p:xfrm>
        <a:graphic>
          <a:graphicData uri="http://schemas.openxmlformats.org/presentationml/2006/ole">
            <p:oleObj spid="_x0000_s91142" name="Equation" r:id="rId7" imgW="469696" imgH="177723" progId="Equation.3">
              <p:embed/>
            </p:oleObj>
          </a:graphicData>
        </a:graphic>
      </p:graphicFrame>
      <p:graphicFrame>
        <p:nvGraphicFramePr>
          <p:cNvPr id="29" name="Object 35"/>
          <p:cNvGraphicFramePr>
            <a:graphicFrameLocks noChangeAspect="1"/>
          </p:cNvGraphicFramePr>
          <p:nvPr/>
        </p:nvGraphicFramePr>
        <p:xfrm>
          <a:off x="6007116" y="4755740"/>
          <a:ext cx="850900" cy="304800"/>
        </p:xfrm>
        <a:graphic>
          <a:graphicData uri="http://schemas.openxmlformats.org/presentationml/2006/ole">
            <p:oleObj spid="_x0000_s91143" name="Equation" r:id="rId8" imgW="507780" imgH="177723" progId="Equation.3">
              <p:embed/>
            </p:oleObj>
          </a:graphicData>
        </a:graphic>
      </p:graphicFrame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26176"/>
            <a:ext cx="1905000" cy="228600"/>
          </a:xfrm>
          <a:noFill/>
        </p:spPr>
        <p:txBody>
          <a:bodyPr anchor="b"/>
          <a:lstStyle/>
          <a:p>
            <a:pPr algn="l"/>
            <a:fld id="{2E8CFFAB-1139-4594-B927-F8FF505D3045}" type="slidenum">
              <a:rPr lang="en-US" smtClean="0">
                <a:latin typeface="Tahoma" pitchFamily="34" charset="0"/>
              </a:rPr>
              <a:pPr algn="l"/>
              <a:t>13</a:t>
            </a:fld>
            <a:endParaRPr lang="en-US" smtClean="0">
              <a:latin typeface="Tahoma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1414"/>
            <a:ext cx="8229600" cy="1143000"/>
          </a:xfrm>
        </p:spPr>
        <p:txBody>
          <a:bodyPr anchor="b"/>
          <a:lstStyle/>
          <a:p>
            <a:pPr eaLnBrk="1" hangingPunct="1"/>
            <a:r>
              <a:rPr lang="en-US" sz="4000" dirty="0" smtClean="0"/>
              <a:t>Comparison of FDD, BDD, CDD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14414" y="1714488"/>
            <a:ext cx="707236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en-US" sz="2200" dirty="0"/>
              <a:t>The results from the three difference approximations are given in Table 1.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904875" y="2647926"/>
            <a:ext cx="12176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904875" y="2647926"/>
            <a:ext cx="1177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904875" y="2647926"/>
            <a:ext cx="8509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904875" y="2647926"/>
            <a:ext cx="923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" name="Rectangle 83"/>
          <p:cNvSpPr>
            <a:spLocks noChangeArrowheads="1"/>
          </p:cNvSpPr>
          <p:nvPr/>
        </p:nvSpPr>
        <p:spPr bwMode="auto">
          <a:xfrm>
            <a:off x="904875" y="2647926"/>
            <a:ext cx="12176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" name="Rectangle 85"/>
          <p:cNvSpPr>
            <a:spLocks noChangeArrowheads="1"/>
          </p:cNvSpPr>
          <p:nvPr/>
        </p:nvSpPr>
        <p:spPr bwMode="auto">
          <a:xfrm>
            <a:off x="904875" y="2647926"/>
            <a:ext cx="1177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" name="Rectangle 87"/>
          <p:cNvSpPr>
            <a:spLocks noChangeArrowheads="1"/>
          </p:cNvSpPr>
          <p:nvPr/>
        </p:nvSpPr>
        <p:spPr bwMode="auto">
          <a:xfrm>
            <a:off x="904875" y="2647926"/>
            <a:ext cx="8509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" name="Rectangle 182"/>
          <p:cNvSpPr>
            <a:spLocks noChangeArrowheads="1"/>
          </p:cNvSpPr>
          <p:nvPr/>
        </p:nvSpPr>
        <p:spPr bwMode="auto">
          <a:xfrm>
            <a:off x="0" y="264792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8" name="Group 224"/>
          <p:cNvGraphicFramePr>
            <a:graphicFrameLocks noGrp="1"/>
          </p:cNvGraphicFramePr>
          <p:nvPr/>
        </p:nvGraphicFramePr>
        <p:xfrm>
          <a:off x="1900237" y="3864170"/>
          <a:ext cx="5529283" cy="1993722"/>
        </p:xfrm>
        <a:graphic>
          <a:graphicData uri="http://schemas.openxmlformats.org/drawingml/2006/table">
            <a:tbl>
              <a:tblPr/>
              <a:tblGrid>
                <a:gridCol w="2332666"/>
                <a:gridCol w="1852094"/>
                <a:gridCol w="1344523"/>
              </a:tblGrid>
              <a:tr h="75091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Type of Difference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Approximation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280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Forward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Backward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Central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30.475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28.915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29.695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2.6967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2.5584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0.069157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Rectangle 176"/>
          <p:cNvSpPr>
            <a:spLocks noChangeArrowheads="1"/>
          </p:cNvSpPr>
          <p:nvPr/>
        </p:nvSpPr>
        <p:spPr bwMode="auto">
          <a:xfrm>
            <a:off x="1857356" y="2857496"/>
            <a:ext cx="66437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2200" b="1" dirty="0"/>
              <a:t>Table 1</a:t>
            </a:r>
            <a:r>
              <a:rPr lang="en-US" sz="2200" dirty="0"/>
              <a:t> Summary of </a:t>
            </a:r>
            <a:r>
              <a:rPr lang="en-US" sz="2200" i="1" dirty="0"/>
              <a:t>a </a:t>
            </a:r>
            <a:r>
              <a:rPr lang="en-US" sz="2200" dirty="0"/>
              <a:t>(16) using different divided difference approximations </a:t>
            </a:r>
          </a:p>
        </p:txBody>
      </p:sp>
      <p:graphicFrame>
        <p:nvGraphicFramePr>
          <p:cNvPr id="20" name="Object 180"/>
          <p:cNvGraphicFramePr>
            <a:graphicFrameLocks noChangeAspect="1"/>
          </p:cNvGraphicFramePr>
          <p:nvPr/>
        </p:nvGraphicFramePr>
        <p:xfrm>
          <a:off x="4824418" y="3883030"/>
          <a:ext cx="533400" cy="331788"/>
        </p:xfrm>
        <a:graphic>
          <a:graphicData uri="http://schemas.openxmlformats.org/presentationml/2006/ole">
            <p:oleObj spid="_x0000_s92162" name="Equation" r:id="rId3" imgW="355292" imgH="215713" progId="Equation.3">
              <p:embed/>
            </p:oleObj>
          </a:graphicData>
        </a:graphic>
      </p:graphicFrame>
      <p:graphicFrame>
        <p:nvGraphicFramePr>
          <p:cNvPr id="21" name="Object 179"/>
          <p:cNvGraphicFramePr>
            <a:graphicFrameLocks noChangeAspect="1"/>
          </p:cNvGraphicFramePr>
          <p:nvPr/>
        </p:nvGraphicFramePr>
        <p:xfrm>
          <a:off x="4819656" y="4202120"/>
          <a:ext cx="609600" cy="298450"/>
        </p:xfrm>
        <a:graphic>
          <a:graphicData uri="http://schemas.openxmlformats.org/presentationml/2006/ole">
            <p:oleObj spid="_x0000_s92163" name="Equation" r:id="rId4" imgW="469900" imgH="228600" progId="Equation.3">
              <p:embed/>
            </p:oleObj>
          </a:graphicData>
        </a:graphic>
      </p:graphicFrame>
      <p:graphicFrame>
        <p:nvGraphicFramePr>
          <p:cNvPr id="22" name="Object 178"/>
          <p:cNvGraphicFramePr>
            <a:graphicFrameLocks noChangeAspect="1"/>
          </p:cNvGraphicFramePr>
          <p:nvPr/>
        </p:nvGraphicFramePr>
        <p:xfrm>
          <a:off x="6462730" y="4056070"/>
          <a:ext cx="609600" cy="444500"/>
        </p:xfrm>
        <a:graphic>
          <a:graphicData uri="http://schemas.openxmlformats.org/presentationml/2006/ole">
            <p:oleObj spid="_x0000_s92164" name="Equation" r:id="rId5" imgW="355292" imgH="2537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 of step size on the accuracy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71736" y="2573340"/>
          <a:ext cx="4374856" cy="2212982"/>
        </p:xfrm>
        <a:graphic>
          <a:graphicData uri="http://schemas.openxmlformats.org/drawingml/2006/table">
            <a:tbl>
              <a:tblPr/>
              <a:tblGrid>
                <a:gridCol w="1637877"/>
                <a:gridCol w="1508571"/>
                <a:gridCol w="1228408"/>
              </a:tblGrid>
              <a:tr h="368831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%Error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4151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0.5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0.25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0.125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28.915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29.289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29.480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29.577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29.625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1.2792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0.64787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0.32604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0.16355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0" y="0"/>
          <a:ext cx="190500" cy="180975"/>
        </p:xfrm>
        <a:graphic>
          <a:graphicData uri="http://schemas.openxmlformats.org/presentationml/2006/ole">
            <p:oleObj spid="_x0000_s102403" name="Equation" r:id="rId3" imgW="190335" imgH="177646" progId="Equation.3">
              <p:embed/>
            </p:oleObj>
          </a:graphicData>
        </a:graphic>
      </p:graphicFrame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0" y="0"/>
          <a:ext cx="295275" cy="219075"/>
        </p:xfrm>
        <a:graphic>
          <a:graphicData uri="http://schemas.openxmlformats.org/presentationml/2006/ole">
            <p:oleObj spid="_x0000_s102402" name="Equation" r:id="rId4" imgW="291847" imgH="215713" progId="Equation.3">
              <p:embed/>
            </p:oleObj>
          </a:graphicData>
        </a:graphic>
      </p:graphicFrame>
      <p:graphicFrame>
        <p:nvGraphicFramePr>
          <p:cNvPr id="102401" name="Object 1"/>
          <p:cNvGraphicFramePr>
            <a:graphicFrameLocks noChangeAspect="1"/>
          </p:cNvGraphicFramePr>
          <p:nvPr/>
        </p:nvGraphicFramePr>
        <p:xfrm>
          <a:off x="0" y="0"/>
          <a:ext cx="381000" cy="257175"/>
        </p:xfrm>
        <a:graphic>
          <a:graphicData uri="http://schemas.openxmlformats.org/presentationml/2006/ole">
            <p:oleObj spid="_x0000_s102401" name="Equation" r:id="rId5" imgW="380835" imgH="253890" progId="Equation.3">
              <p:embed/>
            </p:oleObj>
          </a:graphicData>
        </a:graphic>
      </p:graphicFrame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0" y="0"/>
          <a:ext cx="190500" cy="180975"/>
        </p:xfrm>
        <a:graphic>
          <a:graphicData uri="http://schemas.openxmlformats.org/presentationml/2006/ole">
            <p:oleObj spid="_x0000_s102404" name="Equation" r:id="rId6" imgW="190335" imgH="177646" progId="Equation.3">
              <p:embed/>
            </p:oleObj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3071802" y="2643182"/>
          <a:ext cx="357190" cy="285752"/>
        </p:xfrm>
        <a:graphic>
          <a:graphicData uri="http://schemas.openxmlformats.org/presentationml/2006/ole">
            <p:oleObj spid="_x0000_s102406" name="Equation" r:id="rId7" imgW="190440" imgH="177480" progId="Equation.3">
              <p:embed/>
            </p:oleObj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4726512" y="2628434"/>
          <a:ext cx="446488" cy="285752"/>
        </p:xfrm>
        <a:graphic>
          <a:graphicData uri="http://schemas.openxmlformats.org/presentationml/2006/ole">
            <p:oleObj spid="_x0000_s102407" name="Equation" r:id="rId8" imgW="3171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74944"/>
            <a:ext cx="8229600" cy="1143000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4000" b="1" dirty="0" smtClean="0"/>
              <a:t>Finite Difference Approximation of Higher Derivatives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1714488"/>
            <a:ext cx="796416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200" dirty="0"/>
              <a:t>One can use Taylor series to approximate a higher order derivative.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57224" y="2143116"/>
            <a:ext cx="360226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200" dirty="0"/>
              <a:t>For example, to approximate 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286248" y="2214554"/>
          <a:ext cx="609600" cy="350838"/>
        </p:xfrm>
        <a:graphic>
          <a:graphicData uri="http://schemas.openxmlformats.org/presentationml/2006/ole">
            <p:oleObj spid="_x0000_s93186" name="Equation" r:id="rId3" imgW="380835" imgH="215806" progId="Equation.3">
              <p:embed/>
            </p:oleObj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811379" y="2166428"/>
            <a:ext cx="263418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200" dirty="0"/>
              <a:t>, the Taylor series for 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2949551"/>
            <a:ext cx="1847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200"/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914400" y="2714620"/>
          <a:ext cx="7846548" cy="789014"/>
        </p:xfrm>
        <a:graphic>
          <a:graphicData uri="http://schemas.openxmlformats.org/presentationml/2006/ole">
            <p:oleObj spid="_x0000_s93187" name="Equation" r:id="rId4" imgW="4064000" imgH="406400" progId="Equation.3">
              <p:embed/>
            </p:oleObj>
          </a:graphicData>
        </a:graphic>
      </p:graphicFrame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914400" y="3528988"/>
            <a:ext cx="9124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2200" dirty="0"/>
              <a:t>where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3040038"/>
            <a:ext cx="1847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200"/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990599" y="3929066"/>
          <a:ext cx="2096491" cy="508032"/>
        </p:xfrm>
        <a:graphic>
          <a:graphicData uri="http://schemas.openxmlformats.org/presentationml/2006/ole">
            <p:oleObj spid="_x0000_s93188" name="Equation" r:id="rId5" imgW="939800" imgH="228600" progId="Equation.3">
              <p:embed/>
            </p:oleObj>
          </a:graphicData>
        </a:graphic>
      </p:graphicFrame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2949551"/>
            <a:ext cx="1847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200"/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976979" y="4357694"/>
          <a:ext cx="7708213" cy="857256"/>
        </p:xfrm>
        <a:graphic>
          <a:graphicData uri="http://schemas.openxmlformats.org/presentationml/2006/ole">
            <p:oleObj spid="_x0000_s93189" name="Equation" r:id="rId6" imgW="3683000" imgH="406400" progId="Equation.3">
              <p:embed/>
            </p:oleObj>
          </a:graphicData>
        </a:graphic>
      </p:graphicFrame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990600" y="5129188"/>
            <a:ext cx="9124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2200"/>
              <a:t>where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3040038"/>
            <a:ext cx="1847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200"/>
          </a:p>
        </p:txBody>
      </p:sp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973138" y="5668963"/>
          <a:ext cx="1979612" cy="546100"/>
        </p:xfrm>
        <a:graphic>
          <a:graphicData uri="http://schemas.openxmlformats.org/presentationml/2006/ole">
            <p:oleObj spid="_x0000_s93190" name="Equation" r:id="rId7" imgW="825480" imgH="228600" progId="Equation.3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572528" y="3286124"/>
            <a:ext cx="50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572528" y="4845618"/>
            <a:ext cx="50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42860"/>
            <a:ext cx="8229600" cy="1143000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4000" b="1" dirty="0" smtClean="0"/>
              <a:t>Finite Difference Approximation of Higher Derivatives (cont.)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14400" y="1776388"/>
            <a:ext cx="7242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2400" dirty="0"/>
              <a:t>Subtracting 2 times equation (4) from equation (3) gives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302575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914400" y="2468538"/>
          <a:ext cx="7417570" cy="531834"/>
        </p:xfrm>
        <a:graphic>
          <a:graphicData uri="http://schemas.openxmlformats.org/presentationml/2006/ole">
            <p:oleObj spid="_x0000_s94210" name="Equation" r:id="rId3" imgW="3581400" imgH="254000" progId="Equation.3">
              <p:embed/>
            </p:oleObj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293050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990600" y="3459138"/>
          <a:ext cx="5977550" cy="827118"/>
        </p:xfrm>
        <a:graphic>
          <a:graphicData uri="http://schemas.openxmlformats.org/presentationml/2006/ole">
            <p:oleObj spid="_x0000_s94211" name="Equation" r:id="rId4" imgW="3225800" imgH="444500" progId="Equation.3">
              <p:embed/>
            </p:oleObj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293050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1038225" y="4651375"/>
          <a:ext cx="4843463" cy="817563"/>
        </p:xfrm>
        <a:graphic>
          <a:graphicData uri="http://schemas.openxmlformats.org/presentationml/2006/ole">
            <p:oleObj spid="_x0000_s94212" name="Equation" r:id="rId5" imgW="2577960" imgH="431640" progId="Equation.3">
              <p:embed/>
            </p:oleObj>
          </a:graphicData>
        </a:graphic>
      </p:graphicFrame>
      <p:sp>
        <p:nvSpPr>
          <p:cNvPr id="16" name="Rectangle 11"/>
          <p:cNvSpPr>
            <a:spLocks noChangeArrowheads="1"/>
          </p:cNvSpPr>
          <p:nvPr/>
        </p:nvSpPr>
        <p:spPr bwMode="auto">
          <a:xfrm flipH="1">
            <a:off x="6357950" y="4857760"/>
            <a:ext cx="100013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900" dirty="0"/>
              <a:t>(5)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1490" y="285736"/>
            <a:ext cx="8229600" cy="1143000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4000" dirty="0" smtClean="0"/>
              <a:t>Higher order accuracy of higher order derivatives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2" y="1681451"/>
            <a:ext cx="80172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465138" indent="-465138" algn="l" eaLnBrk="0" hangingPunct="0">
              <a:buFont typeface="Wingdings" pitchFamily="2" charset="2"/>
              <a:buChar char="q"/>
            </a:pPr>
            <a:r>
              <a:rPr lang="en-US" sz="2400" dirty="0"/>
              <a:t>The formula given by equation (5) is a forward </a:t>
            </a:r>
            <a:r>
              <a:rPr lang="en-US" sz="2400" dirty="0" smtClean="0"/>
              <a:t>difference</a:t>
            </a:r>
            <a:endParaRPr lang="en-US" sz="2400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0034" y="2214554"/>
            <a:ext cx="7072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sz="2400" dirty="0" smtClean="0"/>
              <a:t>approximation of 2nd </a:t>
            </a:r>
            <a:r>
              <a:rPr lang="en-US" sz="2400" dirty="0"/>
              <a:t>derivative and </a:t>
            </a:r>
            <a:r>
              <a:rPr lang="en-US" sz="2400" dirty="0" smtClean="0"/>
              <a:t>has error </a:t>
            </a:r>
            <a:endParaRPr lang="en-US" sz="2400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31116" y="2214554"/>
            <a:ext cx="20633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400" dirty="0"/>
              <a:t>of the order of 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8215338" y="2320900"/>
          <a:ext cx="457200" cy="328613"/>
        </p:xfrm>
        <a:graphic>
          <a:graphicData uri="http://schemas.openxmlformats.org/presentationml/2006/ole">
            <p:oleObj spid="_x0000_s95234" name="Equation" r:id="rId3" imgW="304536" imgH="215713" progId="Equation.3">
              <p:embed/>
            </p:oleObj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-32" y="2786058"/>
            <a:ext cx="8849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465138" indent="-465138" algn="l" eaLnBrk="0" hangingPunct="0">
              <a:buFont typeface="Wingdings" pitchFamily="2" charset="2"/>
              <a:buChar char="q"/>
            </a:pPr>
            <a:r>
              <a:rPr lang="en-US" sz="2400" dirty="0" smtClean="0"/>
              <a:t>Can we get a formula </a:t>
            </a:r>
            <a:r>
              <a:rPr lang="en-US" sz="2400" dirty="0"/>
              <a:t>that has a better accuracy?  We can get the 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97953" y="3311500"/>
            <a:ext cx="75745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400" dirty="0" smtClean="0"/>
              <a:t>Central difference approximation </a:t>
            </a:r>
            <a:r>
              <a:rPr lang="en-US" sz="2400" dirty="0"/>
              <a:t>of the second derivative. 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-33327" y="3921100"/>
            <a:ext cx="32480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465138" indent="-465138" algn="just" eaLnBrk="0" hangingPunct="0">
              <a:buFont typeface="Wingdings" pitchFamily="2" charset="2"/>
              <a:buChar char="q"/>
              <a:tabLst>
                <a:tab pos="457200" algn="l"/>
                <a:tab pos="800100" algn="l"/>
              </a:tabLst>
            </a:pPr>
            <a:r>
              <a:rPr lang="en-US" sz="2400" dirty="0"/>
              <a:t>The Taylor series for 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-357222" y="287811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338102" y="4572008"/>
          <a:ext cx="7948674" cy="714380"/>
        </p:xfrm>
        <a:graphic>
          <a:graphicData uri="http://schemas.openxmlformats.org/presentationml/2006/ole">
            <p:oleObj spid="_x0000_s95235" name="Equation" r:id="rId4" imgW="4559300" imgH="406400" progId="Equation.3">
              <p:embed/>
            </p:oleObj>
          </a:graphicData>
        </a:graphic>
      </p:graphicFrame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50575" y="5216500"/>
            <a:ext cx="978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>
              <a:tabLst>
                <a:tab pos="457200" algn="l"/>
                <a:tab pos="800100" algn="l"/>
              </a:tabLst>
            </a:pPr>
            <a:r>
              <a:rPr lang="en-US" sz="2400" dirty="0"/>
              <a:t>where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-357222" y="29686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480977" y="5673700"/>
          <a:ext cx="2054253" cy="541382"/>
        </p:xfrm>
        <a:graphic>
          <a:graphicData uri="http://schemas.openxmlformats.org/presentationml/2006/ole">
            <p:oleObj spid="_x0000_s95236" name="Equation" r:id="rId5" imgW="863225" imgH="228501" progId="Equation.3">
              <p:embed/>
            </p:oleObj>
          </a:graphicData>
        </a:graphic>
      </p:graphicFrame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8254324" y="4683100"/>
            <a:ext cx="5325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(6)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1158" y="190986"/>
            <a:ext cx="8229600" cy="1143000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4000" dirty="0" smtClean="0"/>
              <a:t>Higher order accuracy of higher order derivatives (cont.)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714543" y="1914532"/>
          <a:ext cx="7286481" cy="657212"/>
        </p:xfrm>
        <a:graphic>
          <a:graphicData uri="http://schemas.openxmlformats.org/presentationml/2006/ole">
            <p:oleObj spid="_x0000_s96258" name="Equation" r:id="rId3" imgW="4546600" imgH="406400" progId="Equation.3">
              <p:embed/>
            </p:oleObj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4348" y="2539976"/>
            <a:ext cx="978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>
              <a:tabLst>
                <a:tab pos="457200" algn="l"/>
                <a:tab pos="800100" algn="l"/>
              </a:tabLst>
            </a:pPr>
            <a:r>
              <a:rPr lang="en-US" sz="2400" dirty="0"/>
              <a:t>where</a:t>
            </a: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714348" y="3073376"/>
          <a:ext cx="1618340" cy="427062"/>
        </p:xfrm>
        <a:graphic>
          <a:graphicData uri="http://schemas.openxmlformats.org/presentationml/2006/ole">
            <p:oleObj spid="_x0000_s96259" name="Equation" r:id="rId4" imgW="863225" imgH="228501" progId="Equation.3">
              <p:embed/>
            </p:oleObj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001000" y="2006576"/>
            <a:ext cx="4475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(7)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42910" y="3571876"/>
            <a:ext cx="45496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>
              <a:tabLst>
                <a:tab pos="457200" algn="l"/>
                <a:tab pos="800100" algn="l"/>
              </a:tabLst>
            </a:pPr>
            <a:r>
              <a:rPr lang="en-US" sz="2400" dirty="0"/>
              <a:t>Adding equations (6) and (7), gives</a:t>
            </a: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669833" y="3987776"/>
          <a:ext cx="5759555" cy="727108"/>
        </p:xfrm>
        <a:graphic>
          <a:graphicData uri="http://schemas.openxmlformats.org/presentationml/2006/ole">
            <p:oleObj spid="_x0000_s96260" name="Equation" r:id="rId5" imgW="3378200" imgH="431800" progId="Equation.3">
              <p:embed/>
            </p:oleObj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/>
        </p:nvGraphicFramePr>
        <p:xfrm>
          <a:off x="642910" y="4902176"/>
          <a:ext cx="4902332" cy="741402"/>
        </p:xfrm>
        <a:graphic>
          <a:graphicData uri="http://schemas.openxmlformats.org/presentationml/2006/ole">
            <p:oleObj spid="_x0000_s96261" name="Equation" r:id="rId6" imgW="3086100" imgH="469900" progId="Equation.3">
              <p:embed/>
            </p:oleObj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/>
        </p:nvGraphicFramePr>
        <p:xfrm>
          <a:off x="682625" y="5848350"/>
          <a:ext cx="4430713" cy="712788"/>
        </p:xfrm>
        <a:graphic>
          <a:graphicData uri="http://schemas.openxmlformats.org/presentationml/2006/ole">
            <p:oleObj spid="_x0000_s96262" name="Equation" r:id="rId7" imgW="2705040" imgH="431640" progId="Equation.3">
              <p:embed/>
            </p:oleObj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1905000" cy="228600"/>
          </a:xfrm>
          <a:noFill/>
        </p:spPr>
        <p:txBody>
          <a:bodyPr anchor="b"/>
          <a:lstStyle/>
          <a:p>
            <a:pPr algn="l"/>
            <a:fld id="{698F2FE0-C2F1-4D0C-A61D-2E98B6308E25}" type="slidenum">
              <a:rPr lang="en-US" smtClean="0">
                <a:latin typeface="Tahoma" pitchFamily="34" charset="0"/>
              </a:rPr>
              <a:pPr algn="l"/>
              <a:t>19</a:t>
            </a:fld>
            <a:endParaRPr lang="en-US" smtClean="0">
              <a:latin typeface="Tahoma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1414"/>
            <a:ext cx="8229600" cy="11430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4000" b="1" dirty="0" smtClean="0"/>
              <a:t>Example 2 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38200" y="1857364"/>
            <a:ext cx="41529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>
              <a:tabLst>
                <a:tab pos="457200" algn="l"/>
              </a:tabLst>
            </a:pPr>
            <a:r>
              <a:rPr lang="en-US" sz="2200" dirty="0"/>
              <a:t>The velocity of a rocket is given by</a:t>
            </a: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000100" y="2609848"/>
          <a:ext cx="6014680" cy="962028"/>
        </p:xfrm>
        <a:graphic>
          <a:graphicData uri="http://schemas.openxmlformats.org/presentationml/2006/ole">
            <p:oleObj spid="_x0000_s97282" name="Equation" r:id="rId3" imgW="3035300" imgH="482600" progId="Equation.3">
              <p:embed/>
            </p:oleObj>
          </a:graphicData>
        </a:graphic>
      </p:graphicFrame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43004" y="4088319"/>
            <a:ext cx="7772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en-US" sz="2200" dirty="0"/>
              <a:t>Use central difference approximation of second derivative of        </a:t>
            </a:r>
            <a:r>
              <a:rPr lang="en-US" sz="2200" dirty="0" smtClean="0"/>
              <a:t> </a:t>
            </a:r>
            <a:r>
              <a:rPr lang="en-US" sz="2200" dirty="0"/>
              <a:t>at     </a:t>
            </a:r>
            <a:r>
              <a:rPr lang="en-US" sz="2200" dirty="0" smtClean="0"/>
              <a:t>             . Use </a:t>
            </a:r>
            <a:r>
              <a:rPr lang="en-US" sz="2200" dirty="0"/>
              <a:t>a step size of           .</a:t>
            </a: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8067202" y="4098758"/>
          <a:ext cx="457200" cy="388938"/>
        </p:xfrm>
        <a:graphic>
          <a:graphicData uri="http://schemas.openxmlformats.org/presentationml/2006/ole">
            <p:oleObj spid="_x0000_s97283" name="Equation" r:id="rId4" imgW="253780" imgH="215713" progId="Equation.3">
              <p:embed/>
            </p:oleObj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1290622" y="4500570"/>
          <a:ext cx="1066800" cy="331788"/>
        </p:xfrm>
        <a:graphic>
          <a:graphicData uri="http://schemas.openxmlformats.org/presentationml/2006/ole">
            <p:oleObj spid="_x0000_s97284" name="Equation" r:id="rId5" imgW="457002" imgH="177723" progId="Equation.3">
              <p:embed/>
            </p:oleObj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4376742" y="4500570"/>
          <a:ext cx="838200" cy="300038"/>
        </p:xfrm>
        <a:graphic>
          <a:graphicData uri="http://schemas.openxmlformats.org/presentationml/2006/ole">
            <p:oleObj spid="_x0000_s97285" name="Equation" r:id="rId6" imgW="507780" imgH="17772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Forward Difference Approximation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14752"/>
            <a:ext cx="8229600" cy="725115"/>
          </a:xfrm>
        </p:spPr>
        <p:txBody>
          <a:bodyPr>
            <a:normAutofit/>
          </a:bodyPr>
          <a:lstStyle/>
          <a:p>
            <a:pPr algn="just" eaLnBrk="0" hangingPunct="0"/>
            <a:r>
              <a:rPr lang="en-US" sz="2600" dirty="0" smtClean="0">
                <a:cs typeface="Times New Roman" pitchFamily="18" charset="0"/>
              </a:rPr>
              <a:t>For a finite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9633" name="Object 102"/>
          <p:cNvGraphicFramePr>
            <a:graphicFrameLocks noChangeAspect="1"/>
          </p:cNvGraphicFramePr>
          <p:nvPr/>
        </p:nvGraphicFramePr>
        <p:xfrm>
          <a:off x="1509730" y="2193924"/>
          <a:ext cx="5562600" cy="1163638"/>
        </p:xfrm>
        <a:graphic>
          <a:graphicData uri="http://schemas.openxmlformats.org/presentationml/2006/ole">
            <p:oleObj spid="_x0000_s69633" name="Equation" r:id="rId3" imgW="2044700" imgH="431800" progId="Equation.3">
              <p:embed/>
            </p:oleObj>
          </a:graphicData>
        </a:graphic>
      </p:graphicFrame>
      <p:graphicFrame>
        <p:nvGraphicFramePr>
          <p:cNvPr id="69634" name="Object 107"/>
          <p:cNvGraphicFramePr>
            <a:graphicFrameLocks noChangeAspect="1"/>
          </p:cNvGraphicFramePr>
          <p:nvPr/>
        </p:nvGraphicFramePr>
        <p:xfrm>
          <a:off x="2500298" y="4500570"/>
          <a:ext cx="4395786" cy="1126193"/>
        </p:xfrm>
        <a:graphic>
          <a:graphicData uri="http://schemas.openxmlformats.org/presentationml/2006/ole">
            <p:oleObj spid="_x0000_s69634" name="Equation" r:id="rId4" imgW="1523880" imgH="393480" progId="Equation.3">
              <p:embed/>
            </p:oleObj>
          </a:graphicData>
        </a:graphic>
      </p:graphicFrame>
      <p:graphicFrame>
        <p:nvGraphicFramePr>
          <p:cNvPr id="69635" name="Object 104"/>
          <p:cNvGraphicFramePr>
            <a:graphicFrameLocks noChangeAspect="1"/>
          </p:cNvGraphicFramePr>
          <p:nvPr/>
        </p:nvGraphicFramePr>
        <p:xfrm>
          <a:off x="2428860" y="3814768"/>
          <a:ext cx="609600" cy="400050"/>
        </p:xfrm>
        <a:graphic>
          <a:graphicData uri="http://schemas.openxmlformats.org/presentationml/2006/ole">
            <p:oleObj spid="_x0000_s69635" name="Equation" r:id="rId5" imgW="279158" imgH="17764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775191"/>
            <a:ext cx="9001156" cy="462560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clear all;</a:t>
            </a:r>
          </a:p>
          <a:p>
            <a:pPr>
              <a:buNone/>
            </a:pPr>
            <a:r>
              <a:rPr lang="en-US" dirty="0" err="1" smtClean="0"/>
              <a:t>clc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f=@(t)(10*exp(-t)-3);</a:t>
            </a:r>
          </a:p>
          <a:p>
            <a:pPr>
              <a:buNone/>
            </a:pPr>
            <a:r>
              <a:rPr lang="en-US" dirty="0" smtClean="0"/>
              <a:t>f1=@(t)(-10*exp(-t));</a:t>
            </a:r>
          </a:p>
          <a:p>
            <a:pPr>
              <a:buNone/>
            </a:pPr>
            <a:r>
              <a:rPr lang="en-US" dirty="0" smtClean="0"/>
              <a:t>f2=@(t)(10*exp(-t));</a:t>
            </a:r>
          </a:p>
          <a:p>
            <a:pPr>
              <a:buNone/>
            </a:pPr>
            <a:r>
              <a:rPr lang="en-US" dirty="0" smtClean="0"/>
              <a:t>t=1;</a:t>
            </a:r>
          </a:p>
          <a:p>
            <a:pPr>
              <a:buNone/>
            </a:pPr>
            <a:r>
              <a:rPr lang="en-US" dirty="0" smtClean="0"/>
              <a:t>delta=0.2;</a:t>
            </a:r>
          </a:p>
          <a:p>
            <a:pPr>
              <a:buNone/>
            </a:pPr>
            <a:r>
              <a:rPr lang="en-US" dirty="0" smtClean="0"/>
              <a:t>decrement=0.04;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disp</a:t>
            </a:r>
            <a:r>
              <a:rPr lang="en-US" dirty="0" smtClean="0"/>
              <a:t>('                                    First Derivative')</a:t>
            </a:r>
          </a:p>
          <a:p>
            <a:pPr>
              <a:buNone/>
            </a:pPr>
            <a:r>
              <a:rPr lang="en-US" dirty="0" err="1" smtClean="0"/>
              <a:t>disp</a:t>
            </a:r>
            <a:r>
              <a:rPr lang="en-US" dirty="0" smtClean="0"/>
              <a:t>('                                    ------------------')</a:t>
            </a:r>
          </a:p>
          <a:p>
            <a:pPr>
              <a:buNone/>
            </a:pPr>
            <a:r>
              <a:rPr lang="en-US" dirty="0" err="1" smtClean="0"/>
              <a:t>disp</a:t>
            </a:r>
            <a:r>
              <a:rPr lang="en-US" dirty="0" smtClean="0"/>
              <a:t>( '     Delta    Actual    </a:t>
            </a:r>
            <a:r>
              <a:rPr lang="en-US" dirty="0" err="1" smtClean="0"/>
              <a:t>Forw</a:t>
            </a:r>
            <a:r>
              <a:rPr lang="en-US" dirty="0" smtClean="0"/>
              <a:t>       Back     Central   %</a:t>
            </a:r>
            <a:r>
              <a:rPr lang="en-US" dirty="0" err="1" smtClean="0"/>
              <a:t>Err_F</a:t>
            </a:r>
            <a:r>
              <a:rPr lang="en-US" dirty="0" smtClean="0"/>
              <a:t>    %</a:t>
            </a:r>
            <a:r>
              <a:rPr lang="en-US" dirty="0" err="1" smtClean="0"/>
              <a:t>Err_B</a:t>
            </a:r>
            <a:r>
              <a:rPr lang="en-US" dirty="0" smtClean="0"/>
              <a:t>    %</a:t>
            </a:r>
            <a:r>
              <a:rPr lang="en-US" dirty="0" err="1" smtClean="0"/>
              <a:t>Err_C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err="1" smtClean="0"/>
              <a:t>disp</a:t>
            </a:r>
            <a:r>
              <a:rPr lang="en-US" dirty="0" smtClean="0"/>
              <a:t>( '    ----------------------------------------------------------------------------------')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=1:5</a:t>
            </a:r>
          </a:p>
          <a:p>
            <a:pPr>
              <a:buNone/>
            </a:pPr>
            <a:r>
              <a:rPr lang="en-US" dirty="0" smtClean="0"/>
              <a:t>    F1F=(f(</a:t>
            </a:r>
            <a:r>
              <a:rPr lang="en-US" dirty="0" err="1" smtClean="0"/>
              <a:t>t+delta</a:t>
            </a:r>
            <a:r>
              <a:rPr lang="en-US" dirty="0" smtClean="0"/>
              <a:t>)-f(t))/delta;</a:t>
            </a:r>
          </a:p>
          <a:p>
            <a:pPr>
              <a:buNone/>
            </a:pPr>
            <a:r>
              <a:rPr lang="en-US" dirty="0" smtClean="0"/>
              <a:t>    F1B=(f(t)-f(t-delta))/delta;</a:t>
            </a:r>
          </a:p>
          <a:p>
            <a:pPr>
              <a:buNone/>
            </a:pPr>
            <a:r>
              <a:rPr lang="en-US" dirty="0" smtClean="0"/>
              <a:t>    F1C=(f(</a:t>
            </a:r>
            <a:r>
              <a:rPr lang="en-US" dirty="0" err="1" smtClean="0"/>
              <a:t>t+delta</a:t>
            </a:r>
            <a:r>
              <a:rPr lang="en-US" dirty="0" smtClean="0"/>
              <a:t>)-f(t-delta))/(2*delta);</a:t>
            </a:r>
          </a:p>
          <a:p>
            <a:pPr>
              <a:buNone/>
            </a:pPr>
            <a:r>
              <a:rPr lang="en-US" dirty="0" smtClean="0"/>
              <a:t>    F1A=f1(t);</a:t>
            </a:r>
          </a:p>
          <a:p>
            <a:pPr>
              <a:buNone/>
            </a:pPr>
            <a:r>
              <a:rPr lang="en-US" dirty="0" smtClean="0"/>
              <a:t>    Y(1)=delta;</a:t>
            </a:r>
          </a:p>
          <a:p>
            <a:pPr>
              <a:buNone/>
            </a:pPr>
            <a:r>
              <a:rPr lang="en-US" dirty="0" smtClean="0"/>
              <a:t>    Y(2)=F1A;</a:t>
            </a:r>
          </a:p>
          <a:p>
            <a:pPr>
              <a:buNone/>
            </a:pPr>
            <a:r>
              <a:rPr lang="en-US" dirty="0" smtClean="0"/>
              <a:t>    Y(3)=F1F;</a:t>
            </a:r>
          </a:p>
          <a:p>
            <a:pPr>
              <a:buNone/>
            </a:pPr>
            <a:r>
              <a:rPr lang="en-US" dirty="0" smtClean="0"/>
              <a:t>    Y(4)=F1B;</a:t>
            </a:r>
          </a:p>
          <a:p>
            <a:pPr>
              <a:buNone/>
            </a:pPr>
            <a:r>
              <a:rPr lang="en-US" dirty="0" smtClean="0"/>
              <a:t>    Y(5)=F1C;</a:t>
            </a:r>
          </a:p>
          <a:p>
            <a:pPr>
              <a:buNone/>
            </a:pPr>
            <a:r>
              <a:rPr lang="en-US" dirty="0" smtClean="0"/>
              <a:t>    Y(6)=abs((F1F-F1A)*100/F1A);</a:t>
            </a:r>
          </a:p>
          <a:p>
            <a:pPr>
              <a:buNone/>
            </a:pPr>
            <a:r>
              <a:rPr lang="en-US" dirty="0" smtClean="0"/>
              <a:t>    Y(7)=abs((F1B-F1A)*100/F1A);</a:t>
            </a:r>
          </a:p>
          <a:p>
            <a:pPr>
              <a:buNone/>
            </a:pPr>
            <a:r>
              <a:rPr lang="en-US" dirty="0" smtClean="0"/>
              <a:t>    Y(8)=abs((F1C-F1A)*100/F1A);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disp</a:t>
            </a:r>
            <a:r>
              <a:rPr lang="en-US" dirty="0" smtClean="0"/>
              <a:t>(Y);</a:t>
            </a:r>
          </a:p>
          <a:p>
            <a:pPr>
              <a:buNone/>
            </a:pPr>
            <a:r>
              <a:rPr lang="en-US" dirty="0" smtClean="0"/>
              <a:t>    delta=delta-decrement;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delta=0.2;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err="1" smtClean="0"/>
              <a:t>disp</a:t>
            </a:r>
            <a:r>
              <a:rPr lang="en-US" sz="2000" dirty="0" smtClean="0"/>
              <a:t>('  ‘);</a:t>
            </a:r>
          </a:p>
          <a:p>
            <a:pPr>
              <a:buNone/>
            </a:pPr>
            <a:r>
              <a:rPr lang="en-US" sz="2000" dirty="0" err="1" smtClean="0"/>
              <a:t>disp</a:t>
            </a:r>
            <a:r>
              <a:rPr lang="en-US" sz="2000" dirty="0" smtClean="0"/>
              <a:t>('                                    Second Derivative')</a:t>
            </a:r>
          </a:p>
          <a:p>
            <a:pPr>
              <a:buNone/>
            </a:pPr>
            <a:r>
              <a:rPr lang="en-US" sz="2000" dirty="0" err="1" smtClean="0"/>
              <a:t>disp</a:t>
            </a:r>
            <a:r>
              <a:rPr lang="en-US" sz="2000" dirty="0" smtClean="0"/>
              <a:t>('                                    -----------------------')</a:t>
            </a:r>
          </a:p>
          <a:p>
            <a:pPr>
              <a:buNone/>
            </a:pPr>
            <a:r>
              <a:rPr lang="en-US" sz="2000" dirty="0" err="1" smtClean="0"/>
              <a:t>disp</a:t>
            </a:r>
            <a:r>
              <a:rPr lang="en-US" sz="2000" dirty="0" smtClean="0"/>
              <a:t>( '     Delta    Actual    </a:t>
            </a:r>
            <a:r>
              <a:rPr lang="en-US" sz="2000" dirty="0" err="1" smtClean="0"/>
              <a:t>Forw</a:t>
            </a:r>
            <a:r>
              <a:rPr lang="en-US" sz="2000" dirty="0" smtClean="0"/>
              <a:t>       Back     Central   %</a:t>
            </a:r>
            <a:r>
              <a:rPr lang="en-US" sz="2000" dirty="0" err="1" smtClean="0"/>
              <a:t>Err_F</a:t>
            </a:r>
            <a:r>
              <a:rPr lang="en-US" sz="2000" dirty="0" smtClean="0"/>
              <a:t>    %</a:t>
            </a:r>
            <a:r>
              <a:rPr lang="en-US" sz="2000" dirty="0" err="1" smtClean="0"/>
              <a:t>Err_B</a:t>
            </a:r>
            <a:r>
              <a:rPr lang="en-US" sz="2000" dirty="0" smtClean="0"/>
              <a:t>    %</a:t>
            </a:r>
            <a:r>
              <a:rPr lang="en-US" sz="2000" dirty="0" err="1" smtClean="0"/>
              <a:t>Err_C</a:t>
            </a:r>
            <a:r>
              <a:rPr lang="en-US" sz="2000" dirty="0" smtClean="0"/>
              <a:t>')</a:t>
            </a:r>
          </a:p>
          <a:p>
            <a:pPr>
              <a:buNone/>
            </a:pPr>
            <a:r>
              <a:rPr lang="en-US" sz="2000" dirty="0" err="1" smtClean="0"/>
              <a:t>disp</a:t>
            </a:r>
            <a:r>
              <a:rPr lang="en-US" sz="2000" dirty="0" smtClean="0"/>
              <a:t>( '    -----------------------------------------------------------------------------------')</a:t>
            </a:r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=1:5</a:t>
            </a:r>
          </a:p>
          <a:p>
            <a:pPr>
              <a:buNone/>
            </a:pPr>
            <a:r>
              <a:rPr lang="sv-SE" dirty="0" smtClean="0"/>
              <a:t>    F2F=(f(t)-2*f(t+delta)+f(t+2*delta))/(delta^2);</a:t>
            </a:r>
          </a:p>
          <a:p>
            <a:pPr>
              <a:buNone/>
            </a:pPr>
            <a:r>
              <a:rPr lang="en-US" dirty="0" smtClean="0"/>
              <a:t>    F2B=(f(t-2*delta)-2*f(t-delta)+f(t))/(delta^2);</a:t>
            </a:r>
          </a:p>
          <a:p>
            <a:pPr>
              <a:buNone/>
            </a:pPr>
            <a:r>
              <a:rPr lang="sv-SE" dirty="0" smtClean="0"/>
              <a:t>    F2C=(f(t+delta)-2*f(t)+f(t-delta))/(delta^2);</a:t>
            </a:r>
          </a:p>
          <a:p>
            <a:pPr>
              <a:buNone/>
            </a:pPr>
            <a:r>
              <a:rPr lang="en-US" dirty="0" smtClean="0"/>
              <a:t>    F2A=f2(t);</a:t>
            </a:r>
          </a:p>
          <a:p>
            <a:pPr>
              <a:buNone/>
            </a:pPr>
            <a:r>
              <a:rPr lang="en-US" dirty="0" smtClean="0"/>
              <a:t>    Y(1)=delta;</a:t>
            </a:r>
          </a:p>
          <a:p>
            <a:pPr>
              <a:buNone/>
            </a:pPr>
            <a:r>
              <a:rPr lang="en-US" dirty="0" smtClean="0"/>
              <a:t>    Y(2)=F2A;</a:t>
            </a:r>
          </a:p>
          <a:p>
            <a:pPr>
              <a:buNone/>
            </a:pPr>
            <a:r>
              <a:rPr lang="en-US" dirty="0" smtClean="0"/>
              <a:t>    Y(3)=F2F;</a:t>
            </a:r>
          </a:p>
          <a:p>
            <a:pPr>
              <a:buNone/>
            </a:pPr>
            <a:r>
              <a:rPr lang="en-US" dirty="0" smtClean="0"/>
              <a:t>    Y(4)=F2B;</a:t>
            </a:r>
          </a:p>
          <a:p>
            <a:pPr>
              <a:buNone/>
            </a:pPr>
            <a:r>
              <a:rPr lang="en-US" dirty="0" smtClean="0"/>
              <a:t>    Y(5)=F2C;</a:t>
            </a:r>
          </a:p>
          <a:p>
            <a:pPr>
              <a:buNone/>
            </a:pPr>
            <a:r>
              <a:rPr lang="en-US" dirty="0" smtClean="0"/>
              <a:t>    Y(6)=abs((F2F-F2A)*100/F2A);</a:t>
            </a:r>
          </a:p>
          <a:p>
            <a:pPr>
              <a:buNone/>
            </a:pPr>
            <a:r>
              <a:rPr lang="en-US" dirty="0" smtClean="0"/>
              <a:t>    Y(7)=abs((F2B-F2A)*100/F2A);</a:t>
            </a:r>
          </a:p>
          <a:p>
            <a:pPr>
              <a:buNone/>
            </a:pPr>
            <a:r>
              <a:rPr lang="en-US" dirty="0" smtClean="0"/>
              <a:t>    Y(8)=abs((F2C-F2A)*100/F2A);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disp</a:t>
            </a:r>
            <a:r>
              <a:rPr lang="en-US" dirty="0" smtClean="0"/>
              <a:t>(Y);</a:t>
            </a:r>
          </a:p>
          <a:p>
            <a:pPr>
              <a:buNone/>
            </a:pPr>
            <a:r>
              <a:rPr lang="en-US" dirty="0" smtClean="0"/>
              <a:t>    delta=delta-decrement;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150979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bn-BD" sz="8800" dirty="0" smtClean="0"/>
              <a:t>Thanks</a:t>
            </a:r>
            <a:endParaRPr lang="en-US" sz="8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Forward Difference Approximation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86388"/>
            <a:ext cx="8229600" cy="828660"/>
          </a:xfrm>
        </p:spPr>
        <p:txBody>
          <a:bodyPr>
            <a:normAutofit fontScale="70000" lnSpcReduction="20000"/>
          </a:bodyPr>
          <a:lstStyle/>
          <a:p>
            <a:pPr marL="633222" indent="-514350">
              <a:lnSpc>
                <a:spcPct val="120000"/>
              </a:lnSpc>
              <a:buNone/>
            </a:pPr>
            <a:r>
              <a:rPr lang="en-US" b="1" dirty="0" smtClean="0"/>
              <a:t>         Figure 1</a:t>
            </a:r>
            <a:r>
              <a:rPr lang="en-US" dirty="0" smtClean="0"/>
              <a:t> Graphical Representation of forward difference approximation of first derivative.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2" descr="Pictur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40" y="1714488"/>
            <a:ext cx="4953000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Derive the forward difference approximation from Taylor series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60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Taylor’s theorem says that if you know the value of a function ‘</a:t>
            </a:r>
            <a:r>
              <a:rPr lang="en-US" sz="2600" i="1" dirty="0" smtClean="0"/>
              <a:t>f’  </a:t>
            </a:r>
            <a:r>
              <a:rPr lang="en-US" sz="2600" dirty="0" smtClean="0"/>
              <a:t>at a point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/>
              <a:t> and all its derivatives at that point, provided the derivatives are continuous between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/>
              <a:t> and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600" dirty="0" smtClean="0"/>
              <a:t>, then 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Substituting for convenience </a:t>
            </a:r>
          </a:p>
          <a:p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4994" name="Object 21"/>
          <p:cNvGraphicFramePr>
            <a:graphicFrameLocks noChangeAspect="1"/>
          </p:cNvGraphicFramePr>
          <p:nvPr/>
        </p:nvGraphicFramePr>
        <p:xfrm>
          <a:off x="1547834" y="3143248"/>
          <a:ext cx="6096000" cy="693738"/>
        </p:xfrm>
        <a:graphic>
          <a:graphicData uri="http://schemas.openxmlformats.org/presentationml/2006/ole">
            <p:oleObj spid="_x0000_s84994" name="Equation" r:id="rId3" imgW="3429000" imgH="393700" progId="Equation.3">
              <p:embed/>
            </p:oleObj>
          </a:graphicData>
        </a:graphic>
      </p:graphicFrame>
      <p:graphicFrame>
        <p:nvGraphicFramePr>
          <p:cNvPr id="84996" name="Object 24"/>
          <p:cNvGraphicFramePr>
            <a:graphicFrameLocks noChangeAspect="1"/>
          </p:cNvGraphicFramePr>
          <p:nvPr/>
        </p:nvGraphicFramePr>
        <p:xfrm>
          <a:off x="5014424" y="4023816"/>
          <a:ext cx="1295400" cy="354013"/>
        </p:xfrm>
        <a:graphic>
          <a:graphicData uri="http://schemas.openxmlformats.org/presentationml/2006/ole">
            <p:oleObj spid="_x0000_s84996" name="Equation" r:id="rId4" imgW="838200" imgH="228600" progId="Equation.3">
              <p:embed/>
            </p:oleObj>
          </a:graphicData>
        </a:graphic>
      </p:graphicFrame>
      <p:graphicFrame>
        <p:nvGraphicFramePr>
          <p:cNvPr id="84997" name="Object 26"/>
          <p:cNvGraphicFramePr>
            <a:graphicFrameLocks noChangeAspect="1"/>
          </p:cNvGraphicFramePr>
          <p:nvPr/>
        </p:nvGraphicFramePr>
        <p:xfrm>
          <a:off x="990600" y="4429132"/>
          <a:ext cx="4267200" cy="608013"/>
        </p:xfrm>
        <a:graphic>
          <a:graphicData uri="http://schemas.openxmlformats.org/presentationml/2006/ole">
            <p:oleObj spid="_x0000_s84997" name="Equation" r:id="rId5" imgW="2730500" imgH="393700" progId="Equation.3">
              <p:embed/>
            </p:oleObj>
          </a:graphicData>
        </a:graphic>
      </p:graphicFrame>
      <p:graphicFrame>
        <p:nvGraphicFramePr>
          <p:cNvPr id="84998" name="Object 28"/>
          <p:cNvGraphicFramePr>
            <a:graphicFrameLocks noChangeAspect="1"/>
          </p:cNvGraphicFramePr>
          <p:nvPr/>
        </p:nvGraphicFramePr>
        <p:xfrm>
          <a:off x="928662" y="5072074"/>
          <a:ext cx="3962400" cy="628650"/>
        </p:xfrm>
        <a:graphic>
          <a:graphicData uri="http://schemas.openxmlformats.org/presentationml/2006/ole">
            <p:oleObj spid="_x0000_s84998" name="Equation" r:id="rId6" imgW="2578100" imgH="406400" progId="Equation.3">
              <p:embed/>
            </p:oleObj>
          </a:graphicData>
        </a:graphic>
      </p:graphicFrame>
      <p:graphicFrame>
        <p:nvGraphicFramePr>
          <p:cNvPr id="84999" name="Object 30"/>
          <p:cNvGraphicFramePr>
            <a:graphicFrameLocks noChangeAspect="1"/>
          </p:cNvGraphicFramePr>
          <p:nvPr/>
        </p:nvGraphicFramePr>
        <p:xfrm>
          <a:off x="957263" y="5724525"/>
          <a:ext cx="3065462" cy="633413"/>
        </p:xfrm>
        <a:graphic>
          <a:graphicData uri="http://schemas.openxmlformats.org/presentationml/2006/ole">
            <p:oleObj spid="_x0000_s84999" name="Equation" r:id="rId7" imgW="19173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" y="71414"/>
            <a:ext cx="8901146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Derive the forward difference approximation from Taylor series (cont.)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286520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z="1600" smtClean="0"/>
              <a:pPr/>
              <a:t>5</a:t>
            </a:fld>
            <a:endParaRPr lang="en-US" sz="1600" dirty="0"/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571736" y="4589463"/>
          <a:ext cx="377825" cy="317500"/>
        </p:xfrm>
        <a:graphic>
          <a:graphicData uri="http://schemas.openxmlformats.org/presentationml/2006/ole">
            <p:oleObj spid="_x0000_s86018" name="Equation" r:id="rId3" imgW="215640" imgH="177480" progId="Equation.3">
              <p:embed/>
            </p:oleObj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2681278" y="2116131"/>
          <a:ext cx="533400" cy="384175"/>
        </p:xfrm>
        <a:graphic>
          <a:graphicData uri="http://schemas.openxmlformats.org/presentationml/2006/ole">
            <p:oleObj spid="_x0000_s86019" name="Equation" r:id="rId4" imgW="304560" imgH="215640" progId="Equation.3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-40990" y="1709907"/>
            <a:ext cx="88582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Wingdings" pitchFamily="2" charset="2"/>
              <a:buChar char="q"/>
            </a:pPr>
            <a:r>
              <a:rPr lang="en-US" sz="2600" dirty="0" smtClean="0"/>
              <a:t>The term           shows that the error in the approximation is of the order of</a:t>
            </a:r>
          </a:p>
          <a:p>
            <a:pPr marL="465138" indent="-465138">
              <a:buFont typeface="Wingdings" pitchFamily="2" charset="2"/>
              <a:buChar char="q"/>
            </a:pPr>
            <a:r>
              <a:rPr lang="en-US" sz="2600" dirty="0" smtClean="0"/>
              <a:t>Can you now derive from Taylor series the formula for backward divided difference approximation of the first derivative?</a:t>
            </a:r>
          </a:p>
          <a:p>
            <a:pPr marL="465138" indent="-465138">
              <a:buFont typeface="Wingdings" pitchFamily="2" charset="2"/>
              <a:buChar char="q"/>
            </a:pPr>
            <a:r>
              <a:rPr lang="en-US" sz="2600" dirty="0" smtClean="0"/>
              <a:t>It can be shown that both forward and backward divided difference approximation of the first derivative are  accurate on the order of</a:t>
            </a:r>
          </a:p>
          <a:p>
            <a:pPr marL="465138" indent="-465138">
              <a:buFont typeface="Wingdings" pitchFamily="2" charset="2"/>
              <a:buChar char="q"/>
            </a:pPr>
            <a:r>
              <a:rPr lang="en-US" sz="2600" dirty="0" smtClean="0"/>
              <a:t>Can we get better approximation?</a:t>
            </a:r>
          </a:p>
          <a:p>
            <a:pPr marL="465138" indent="-465138">
              <a:buFont typeface="Wingdings" pitchFamily="2" charset="2"/>
              <a:buChar char="q"/>
            </a:pPr>
            <a:r>
              <a:rPr lang="en-US" sz="2600" dirty="0" smtClean="0"/>
              <a:t>Yes, another method to approximate the first  derivative is  called the Central difference approximation of the first derivative.</a:t>
            </a:r>
            <a:endParaRPr lang="en-US" sz="2600" dirty="0"/>
          </a:p>
        </p:txBody>
      </p:sp>
      <p:graphicFrame>
        <p:nvGraphicFramePr>
          <p:cNvPr id="86021" name="Object 11"/>
          <p:cNvGraphicFramePr>
            <a:graphicFrameLocks noChangeAspect="1"/>
          </p:cNvGraphicFramePr>
          <p:nvPr/>
        </p:nvGraphicFramePr>
        <p:xfrm>
          <a:off x="1766873" y="1781166"/>
          <a:ext cx="733425" cy="361950"/>
        </p:xfrm>
        <a:graphic>
          <a:graphicData uri="http://schemas.openxmlformats.org/presentationml/2006/ole">
            <p:oleObj spid="_x0000_s86021" name="Equation" r:id="rId5" imgW="4190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Backward Difference Approximation of the First Derivative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We know 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>
                <a:cs typeface="Times New Roman" pitchFamily="18" charset="0"/>
              </a:rPr>
              <a:t>For a finite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 smtClean="0">
              <a:latin typeface="Times New Roman" pitchFamily="18" charset="0"/>
            </a:endParaRPr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If        is chosen as a negative number,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2946" name="Object 5"/>
          <p:cNvGraphicFramePr>
            <a:graphicFrameLocks noChangeAspect="1"/>
          </p:cNvGraphicFramePr>
          <p:nvPr/>
        </p:nvGraphicFramePr>
        <p:xfrm>
          <a:off x="1643066" y="2285992"/>
          <a:ext cx="3429000" cy="719138"/>
        </p:xfrm>
        <a:graphic>
          <a:graphicData uri="http://schemas.openxmlformats.org/presentationml/2006/ole">
            <p:oleObj spid="_x0000_s82946" name="Equation" r:id="rId3" imgW="2044700" imgH="431800" progId="Equation.3">
              <p:embed/>
            </p:oleObj>
          </a:graphicData>
        </a:graphic>
      </p:graphicFrame>
      <p:graphicFrame>
        <p:nvGraphicFramePr>
          <p:cNvPr id="82947" name="Object 10"/>
          <p:cNvGraphicFramePr>
            <a:graphicFrameLocks noChangeAspect="1"/>
          </p:cNvGraphicFramePr>
          <p:nvPr/>
        </p:nvGraphicFramePr>
        <p:xfrm>
          <a:off x="2102150" y="3474720"/>
          <a:ext cx="2527300" cy="647700"/>
        </p:xfrm>
        <a:graphic>
          <a:graphicData uri="http://schemas.openxmlformats.org/presentationml/2006/ole">
            <p:oleObj spid="_x0000_s82947" name="Equation" r:id="rId4" imgW="1523880" imgH="393480" progId="Equation.3">
              <p:embed/>
            </p:oleObj>
          </a:graphicData>
        </a:graphic>
      </p:graphicFrame>
      <p:graphicFrame>
        <p:nvGraphicFramePr>
          <p:cNvPr id="82948" name="Object 7"/>
          <p:cNvGraphicFramePr>
            <a:graphicFrameLocks noChangeAspect="1"/>
          </p:cNvGraphicFramePr>
          <p:nvPr/>
        </p:nvGraphicFramePr>
        <p:xfrm>
          <a:off x="2430768" y="3117530"/>
          <a:ext cx="457200" cy="300038"/>
        </p:xfrm>
        <a:graphic>
          <a:graphicData uri="http://schemas.openxmlformats.org/presentationml/2006/ole">
            <p:oleObj spid="_x0000_s82948" name="Equation" r:id="rId5" imgW="279158" imgH="177646" progId="Equation.3">
              <p:embed/>
            </p:oleObj>
          </a:graphicData>
        </a:graphic>
      </p:graphicFrame>
      <p:graphicFrame>
        <p:nvGraphicFramePr>
          <p:cNvPr id="82949" name="Object 7"/>
          <p:cNvGraphicFramePr>
            <a:graphicFrameLocks noChangeAspect="1"/>
          </p:cNvGraphicFramePr>
          <p:nvPr/>
        </p:nvGraphicFramePr>
        <p:xfrm>
          <a:off x="1142976" y="4297688"/>
          <a:ext cx="457200" cy="300038"/>
        </p:xfrm>
        <a:graphic>
          <a:graphicData uri="http://schemas.openxmlformats.org/presentationml/2006/ole">
            <p:oleObj spid="_x0000_s82949" name="Equation" r:id="rId6" imgW="279158" imgH="177646" progId="Equation.3">
              <p:embed/>
            </p:oleObj>
          </a:graphicData>
        </a:graphic>
      </p:graphicFrame>
      <p:graphicFrame>
        <p:nvGraphicFramePr>
          <p:cNvPr id="82950" name="Object 16"/>
          <p:cNvGraphicFramePr>
            <a:graphicFrameLocks noChangeAspect="1"/>
          </p:cNvGraphicFramePr>
          <p:nvPr/>
        </p:nvGraphicFramePr>
        <p:xfrm>
          <a:off x="2184401" y="4786322"/>
          <a:ext cx="2601913" cy="666750"/>
        </p:xfrm>
        <a:graphic>
          <a:graphicData uri="http://schemas.openxmlformats.org/presentationml/2006/ole">
            <p:oleObj spid="_x0000_s82950" name="Equation" r:id="rId7" imgW="1523880" imgH="393480" progId="Equation.3">
              <p:embed/>
            </p:oleObj>
          </a:graphicData>
        </a:graphic>
      </p:graphicFrame>
      <p:graphicFrame>
        <p:nvGraphicFramePr>
          <p:cNvPr id="82951" name="Object 18"/>
          <p:cNvGraphicFramePr>
            <a:graphicFrameLocks noChangeAspect="1"/>
          </p:cNvGraphicFramePr>
          <p:nvPr/>
        </p:nvGraphicFramePr>
        <p:xfrm>
          <a:off x="2743199" y="5572140"/>
          <a:ext cx="2257429" cy="728961"/>
        </p:xfrm>
        <a:graphic>
          <a:graphicData uri="http://schemas.openxmlformats.org/presentationml/2006/ole">
            <p:oleObj spid="_x0000_s82951" name="Equation" r:id="rId8" imgW="1205977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Backward Difference Approximation of the First Derivative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This is a backward difference approximation as you are taking a point backward from x. To find the value of       at                </a:t>
            </a:r>
            <a:r>
              <a:rPr lang="en-US" sz="2800" dirty="0" smtClean="0">
                <a:cs typeface="Times New Roman" pitchFamily="18" charset="0"/>
              </a:rPr>
              <a:t>we may choose another </a:t>
            </a:r>
            <a:r>
              <a:rPr lang="en-US" sz="2800" dirty="0" smtClean="0"/>
              <a:t>point behind as  </a:t>
            </a:r>
          </a:p>
          <a:p>
            <a:r>
              <a:rPr lang="en-US" sz="2600" dirty="0" smtClean="0"/>
              <a:t>This gives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600" dirty="0" smtClean="0"/>
              <a:t>where,</a:t>
            </a:r>
          </a:p>
          <a:p>
            <a:endParaRPr lang="en-US" sz="26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3970" name="Object 5"/>
          <p:cNvGraphicFramePr>
            <a:graphicFrameLocks noChangeAspect="1"/>
          </p:cNvGraphicFramePr>
          <p:nvPr/>
        </p:nvGraphicFramePr>
        <p:xfrm>
          <a:off x="7944825" y="2240272"/>
          <a:ext cx="689085" cy="428628"/>
        </p:xfrm>
        <a:graphic>
          <a:graphicData uri="http://schemas.openxmlformats.org/presentationml/2006/ole">
            <p:oleObj spid="_x0000_s83970" name="Equation" r:id="rId3" imgW="355292" imgH="215713" progId="Equation.3">
              <p:embed/>
            </p:oleObj>
          </a:graphicData>
        </a:graphic>
      </p:graphicFrame>
      <p:graphicFrame>
        <p:nvGraphicFramePr>
          <p:cNvPr id="83971" name="Object 8"/>
          <p:cNvGraphicFramePr>
            <a:graphicFrameLocks noChangeAspect="1"/>
          </p:cNvGraphicFramePr>
          <p:nvPr/>
        </p:nvGraphicFramePr>
        <p:xfrm>
          <a:off x="1326810" y="2654570"/>
          <a:ext cx="857256" cy="519158"/>
        </p:xfrm>
        <a:graphic>
          <a:graphicData uri="http://schemas.openxmlformats.org/presentationml/2006/ole">
            <p:oleObj spid="_x0000_s83971" name="Equation" r:id="rId4" imgW="380880" imgH="228600" progId="Equation.3">
              <p:embed/>
            </p:oleObj>
          </a:graphicData>
        </a:graphic>
      </p:graphicFrame>
      <p:graphicFrame>
        <p:nvGraphicFramePr>
          <p:cNvPr id="83974" name="Object 17"/>
          <p:cNvGraphicFramePr>
            <a:graphicFrameLocks noChangeAspect="1"/>
          </p:cNvGraphicFramePr>
          <p:nvPr/>
        </p:nvGraphicFramePr>
        <p:xfrm>
          <a:off x="8100090" y="2704142"/>
          <a:ext cx="890588" cy="430213"/>
        </p:xfrm>
        <a:graphic>
          <a:graphicData uri="http://schemas.openxmlformats.org/presentationml/2006/ole">
            <p:oleObj spid="_x0000_s83974" name="Equation" r:id="rId5" imgW="469800" imgH="228600" progId="Equation.3">
              <p:embed/>
            </p:oleObj>
          </a:graphicData>
        </a:graphic>
      </p:graphicFrame>
      <p:graphicFrame>
        <p:nvGraphicFramePr>
          <p:cNvPr id="83976" name="Object 22"/>
          <p:cNvGraphicFramePr>
            <a:graphicFrameLocks noChangeAspect="1"/>
          </p:cNvGraphicFramePr>
          <p:nvPr/>
        </p:nvGraphicFramePr>
        <p:xfrm>
          <a:off x="2714612" y="3429000"/>
          <a:ext cx="2397125" cy="658813"/>
        </p:xfrm>
        <a:graphic>
          <a:graphicData uri="http://schemas.openxmlformats.org/presentationml/2006/ole">
            <p:oleObj spid="_x0000_s83976" name="Equation" r:id="rId6" imgW="1422360" imgH="393480" progId="Equation.3">
              <p:embed/>
            </p:oleObj>
          </a:graphicData>
        </a:graphic>
      </p:graphicFrame>
      <p:graphicFrame>
        <p:nvGraphicFramePr>
          <p:cNvPr id="83977" name="Object 24"/>
          <p:cNvGraphicFramePr>
            <a:graphicFrameLocks noChangeAspect="1"/>
          </p:cNvGraphicFramePr>
          <p:nvPr/>
        </p:nvGraphicFramePr>
        <p:xfrm>
          <a:off x="3467104" y="4143380"/>
          <a:ext cx="1676400" cy="674688"/>
        </p:xfrm>
        <a:graphic>
          <a:graphicData uri="http://schemas.openxmlformats.org/presentationml/2006/ole">
            <p:oleObj spid="_x0000_s83977" name="Equation" r:id="rId7" imgW="1066800" imgH="431800" progId="Equation.3">
              <p:embed/>
            </p:oleObj>
          </a:graphicData>
        </a:graphic>
      </p:graphicFrame>
      <p:graphicFrame>
        <p:nvGraphicFramePr>
          <p:cNvPr id="83978" name="Object 27"/>
          <p:cNvGraphicFramePr>
            <a:graphicFrameLocks noChangeAspect="1"/>
          </p:cNvGraphicFramePr>
          <p:nvPr/>
        </p:nvGraphicFramePr>
        <p:xfrm>
          <a:off x="2017388" y="4827280"/>
          <a:ext cx="1600200" cy="436563"/>
        </p:xfrm>
        <a:graphic>
          <a:graphicData uri="http://schemas.openxmlformats.org/presentationml/2006/ole">
            <p:oleObj spid="_x0000_s83978" name="Equation" r:id="rId8" imgW="838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Backward Difference Approximation of the First Derivative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56" y="5204215"/>
            <a:ext cx="8229600" cy="101086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 </a:t>
            </a:r>
            <a:r>
              <a:rPr lang="en-US" sz="2600" b="1" dirty="0" smtClean="0"/>
              <a:t>Figure 2</a:t>
            </a:r>
            <a:r>
              <a:rPr lang="en-US" sz="2600" dirty="0" smtClean="0"/>
              <a:t> Graphical Representation of backward difference approximation of first derivative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571604" y="1857364"/>
            <a:ext cx="5562600" cy="3200400"/>
            <a:chOff x="885" y="1841"/>
            <a:chExt cx="5775" cy="3211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2775" y="188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85" y="1841"/>
              <a:ext cx="5775" cy="3211"/>
              <a:chOff x="885" y="1841"/>
              <a:chExt cx="5775" cy="3211"/>
            </a:xfrm>
          </p:grpSpPr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5895" y="4497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9"/>
              <p:cNvGrpSpPr>
                <a:grpSpLocks/>
              </p:cNvGrpSpPr>
              <p:nvPr/>
            </p:nvGrpSpPr>
            <p:grpSpPr bwMode="auto">
              <a:xfrm>
                <a:off x="885" y="1841"/>
                <a:ext cx="5775" cy="3211"/>
                <a:chOff x="885" y="1841"/>
                <a:chExt cx="5775" cy="3211"/>
              </a:xfrm>
            </p:grpSpPr>
            <p:sp>
              <p:nvSpPr>
                <p:cNvPr id="1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040" y="4497"/>
                  <a:ext cx="39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Line 11"/>
                <p:cNvSpPr>
                  <a:spLocks noChangeShapeType="1"/>
                </p:cNvSpPr>
                <p:nvPr/>
              </p:nvSpPr>
              <p:spPr bwMode="auto">
                <a:xfrm>
                  <a:off x="5025" y="2847"/>
                  <a:ext cx="15" cy="165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12"/>
                <p:cNvSpPr>
                  <a:spLocks noChangeShapeType="1"/>
                </p:cNvSpPr>
                <p:nvPr/>
              </p:nvSpPr>
              <p:spPr bwMode="auto">
                <a:xfrm>
                  <a:off x="3840" y="4212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4" name="Group 13"/>
                <p:cNvGrpSpPr>
                  <a:grpSpLocks/>
                </p:cNvGrpSpPr>
                <p:nvPr/>
              </p:nvGrpSpPr>
              <p:grpSpPr bwMode="auto">
                <a:xfrm>
                  <a:off x="885" y="1841"/>
                  <a:ext cx="5775" cy="3211"/>
                  <a:chOff x="885" y="1841"/>
                  <a:chExt cx="5775" cy="3211"/>
                </a:xfrm>
              </p:grpSpPr>
              <p:sp>
                <p:nvSpPr>
                  <p:cNvPr id="1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2037"/>
                    <a:ext cx="0" cy="29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Arc 15"/>
                  <p:cNvSpPr>
                    <a:spLocks/>
                  </p:cNvSpPr>
                  <p:nvPr/>
                </p:nvSpPr>
                <p:spPr bwMode="auto">
                  <a:xfrm flipV="1">
                    <a:off x="885" y="1841"/>
                    <a:ext cx="4203" cy="3077"/>
                  </a:xfrm>
                  <a:custGeom>
                    <a:avLst/>
                    <a:gdLst>
                      <a:gd name="T0" fmla="*/ 54 w 21015"/>
                      <a:gd name="T1" fmla="*/ 0 h 20514"/>
                      <a:gd name="T2" fmla="*/ 168 w 21015"/>
                      <a:gd name="T3" fmla="*/ 52 h 20514"/>
                      <a:gd name="T4" fmla="*/ 0 w 21015"/>
                      <a:gd name="T5" fmla="*/ 69 h 20514"/>
                      <a:gd name="T6" fmla="*/ 0 60000 65536"/>
                      <a:gd name="T7" fmla="*/ 0 60000 65536"/>
                      <a:gd name="T8" fmla="*/ 0 60000 65536"/>
                      <a:gd name="T9" fmla="*/ 0 w 21015"/>
                      <a:gd name="T10" fmla="*/ 0 h 20514"/>
                      <a:gd name="T11" fmla="*/ 21015 w 21015"/>
                      <a:gd name="T12" fmla="*/ 20514 h 2051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015" h="20514" fill="none" extrusionOk="0">
                        <a:moveTo>
                          <a:pt x="6762" y="0"/>
                        </a:moveTo>
                        <a:cubicBezTo>
                          <a:pt x="13886" y="2348"/>
                          <a:pt x="19282" y="8224"/>
                          <a:pt x="21015" y="15522"/>
                        </a:cubicBezTo>
                      </a:path>
                      <a:path w="21015" h="20514" stroke="0" extrusionOk="0">
                        <a:moveTo>
                          <a:pt x="6762" y="0"/>
                        </a:moveTo>
                        <a:cubicBezTo>
                          <a:pt x="13886" y="2348"/>
                          <a:pt x="19282" y="8224"/>
                          <a:pt x="21015" y="15522"/>
                        </a:cubicBezTo>
                        <a:lnTo>
                          <a:pt x="0" y="20514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25" y="2757"/>
                    <a:ext cx="1800" cy="21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5" y="4512"/>
                    <a:ext cx="540" cy="46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rnd">
                    <a:noFill/>
                    <a:prstDash val="sysDot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r>
                      <a:rPr lang="en-US" sz="1600">
                        <a:latin typeface="Times New Roman" pitchFamily="18" charset="0"/>
                      </a:rPr>
                      <a:t>x</a:t>
                    </a:r>
                    <a:endParaRPr lang="en-US" sz="1600"/>
                  </a:p>
                </p:txBody>
              </p:sp>
              <p:sp>
                <p:nvSpPr>
                  <p:cNvPr id="1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85" y="4527"/>
                    <a:ext cx="900" cy="52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r>
                      <a:rPr lang="en-US" sz="1600">
                        <a:latin typeface="Times New Roman" pitchFamily="18" charset="0"/>
                      </a:rPr>
                      <a:t>x-Δx</a:t>
                    </a:r>
                    <a:endParaRPr lang="en-US" sz="1600"/>
                  </a:p>
                </p:txBody>
              </p:sp>
              <p:sp>
                <p:nvSpPr>
                  <p:cNvPr id="20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20" y="4257"/>
                    <a:ext cx="540" cy="4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r>
                      <a:rPr lang="en-US" sz="1200">
                        <a:latin typeface="Times New Roman" pitchFamily="18" charset="0"/>
                      </a:rPr>
                      <a:t>x</a:t>
                    </a:r>
                    <a:endParaRPr lang="en-US" sz="1900"/>
                  </a:p>
                </p:txBody>
              </p:sp>
              <p:sp>
                <p:nvSpPr>
                  <p:cNvPr id="2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5" y="3132"/>
                    <a:ext cx="72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r>
                      <a:rPr lang="en-US" sz="1600">
                        <a:latin typeface="Times New Roman" pitchFamily="18" charset="0"/>
                      </a:rPr>
                      <a:t>f(x)</a:t>
                    </a:r>
                    <a:endParaRPr lang="en-US" sz="1600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Derive the backward difference approximation from Taylor series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60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Taylor’s theorem says that if you know the value of a function ‘</a:t>
            </a:r>
            <a:r>
              <a:rPr lang="en-US" sz="2600" i="1" dirty="0" smtClean="0"/>
              <a:t>f’  </a:t>
            </a:r>
            <a:r>
              <a:rPr lang="en-US" sz="2600" dirty="0" smtClean="0"/>
              <a:t>at a point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/>
              <a:t> and all its derivatives at that point, provided the derivatives are continuous between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/>
              <a:t> and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sz="2600" dirty="0" smtClean="0"/>
              <a:t>, then 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Substituting for convenience </a:t>
            </a:r>
          </a:p>
          <a:p>
            <a:endParaRPr lang="en-US" sz="260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/>
        </p:nvGraphicFramePr>
        <p:xfrm>
          <a:off x="1592263" y="3143250"/>
          <a:ext cx="6005512" cy="693738"/>
        </p:xfrm>
        <a:graphic>
          <a:graphicData uri="http://schemas.openxmlformats.org/presentationml/2006/ole">
            <p:oleObj spid="_x0000_s87042" name="Equation" r:id="rId3" imgW="3377880" imgH="393480" progId="Equation.3">
              <p:embed/>
            </p:oleObj>
          </a:graphicData>
        </a:graphic>
      </p:graphicFrame>
      <p:graphicFrame>
        <p:nvGraphicFramePr>
          <p:cNvPr id="10" name="Object 24"/>
          <p:cNvGraphicFramePr>
            <a:graphicFrameLocks noChangeAspect="1"/>
          </p:cNvGraphicFramePr>
          <p:nvPr/>
        </p:nvGraphicFramePr>
        <p:xfrm>
          <a:off x="5091113" y="4071938"/>
          <a:ext cx="1236662" cy="354012"/>
        </p:xfrm>
        <a:graphic>
          <a:graphicData uri="http://schemas.openxmlformats.org/presentationml/2006/ole">
            <p:oleObj spid="_x0000_s87043" name="Equation" r:id="rId4" imgW="799920" imgH="228600" progId="Equation.3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009650" y="4429125"/>
          <a:ext cx="4227513" cy="608013"/>
        </p:xfrm>
        <a:graphic>
          <a:graphicData uri="http://schemas.openxmlformats.org/presentationml/2006/ole">
            <p:oleObj spid="_x0000_s87044" name="Equation" r:id="rId5" imgW="2705040" imgH="393480" progId="Equation.3">
              <p:embed/>
            </p:oleObj>
          </a:graphicData>
        </a:graphic>
      </p:graphicFrame>
      <p:graphicFrame>
        <p:nvGraphicFramePr>
          <p:cNvPr id="12" name="Object 28"/>
          <p:cNvGraphicFramePr>
            <a:graphicFrameLocks noChangeAspect="1"/>
          </p:cNvGraphicFramePr>
          <p:nvPr/>
        </p:nvGraphicFramePr>
        <p:xfrm>
          <a:off x="996950" y="5081588"/>
          <a:ext cx="3825875" cy="609600"/>
        </p:xfrm>
        <a:graphic>
          <a:graphicData uri="http://schemas.openxmlformats.org/presentationml/2006/ole">
            <p:oleObj spid="_x0000_s87045" name="Equation" r:id="rId6" imgW="2489040" imgH="393480" progId="Equation.3">
              <p:embed/>
            </p:oleObj>
          </a:graphicData>
        </a:graphic>
      </p:graphicFrame>
      <p:graphicFrame>
        <p:nvGraphicFramePr>
          <p:cNvPr id="13" name="Object 30"/>
          <p:cNvGraphicFramePr>
            <a:graphicFrameLocks noChangeAspect="1"/>
          </p:cNvGraphicFramePr>
          <p:nvPr/>
        </p:nvGraphicFramePr>
        <p:xfrm>
          <a:off x="957263" y="5724525"/>
          <a:ext cx="3065462" cy="633413"/>
        </p:xfrm>
        <a:graphic>
          <a:graphicData uri="http://schemas.openxmlformats.org/presentationml/2006/ole">
            <p:oleObj spid="_x0000_s87046" name="Equation" r:id="rId7" imgW="19173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15096</TotalTime>
  <Words>994</Words>
  <Application>Microsoft Office PowerPoint</Application>
  <PresentationFormat>On-screen Show (4:3)</PresentationFormat>
  <Paragraphs>201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Module</vt:lpstr>
      <vt:lpstr>Equation</vt:lpstr>
      <vt:lpstr>Slide 1</vt:lpstr>
      <vt:lpstr>Forward Difference Approximation</vt:lpstr>
      <vt:lpstr>Forward Difference Approximation</vt:lpstr>
      <vt:lpstr>Derive the forward difference approximation from Taylor series</vt:lpstr>
      <vt:lpstr>Derive the forward difference approximation from Taylor series (cont.)</vt:lpstr>
      <vt:lpstr>Backward Difference Approximation of the First Derivative </vt:lpstr>
      <vt:lpstr>Backward Difference Approximation of the First Derivative (continued)</vt:lpstr>
      <vt:lpstr>Backward Difference Approximation of the First Derivative (continued)</vt:lpstr>
      <vt:lpstr>Derive the backward difference approximation from Taylor series</vt:lpstr>
      <vt:lpstr>Derive the Central difference approximation from Taylor series (cont.)</vt:lpstr>
      <vt:lpstr>Central Divided Difference</vt:lpstr>
      <vt:lpstr>Example 1 </vt:lpstr>
      <vt:lpstr>Comparison of FDD, BDD, CDD</vt:lpstr>
      <vt:lpstr>Effect of step size on the accuracy</vt:lpstr>
      <vt:lpstr>Finite Difference Approximation of Higher Derivatives</vt:lpstr>
      <vt:lpstr>Finite Difference Approximation of Higher Derivatives (cont.)</vt:lpstr>
      <vt:lpstr>Higher order accuracy of higher order derivatives</vt:lpstr>
      <vt:lpstr>Higher order accuracy of higher order derivatives (cont.)</vt:lpstr>
      <vt:lpstr>Example 2 </vt:lpstr>
      <vt:lpstr>Program </vt:lpstr>
      <vt:lpstr>Program (continued)</vt:lpstr>
      <vt:lpstr>Program (continued)</vt:lpstr>
      <vt:lpstr>Program (continued)</vt:lpstr>
      <vt:lpstr>Slide 24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Amitabha Chakrabarty</cp:lastModifiedBy>
  <cp:revision>346</cp:revision>
  <dcterms:created xsi:type="dcterms:W3CDTF">2013-01-12T13:11:26Z</dcterms:created>
  <dcterms:modified xsi:type="dcterms:W3CDTF">2014-11-17T03:52:57Z</dcterms:modified>
</cp:coreProperties>
</file>