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53" r:id="rId2"/>
    <p:sldMasterId id="2147484467" r:id="rId3"/>
  </p:sldMasterIdLst>
  <p:notesMasterIdLst>
    <p:notesMasterId r:id="rId19"/>
  </p:notesMasterIdLst>
  <p:handoutMasterIdLst>
    <p:handoutMasterId r:id="rId20"/>
  </p:handoutMasterIdLst>
  <p:sldIdLst>
    <p:sldId id="285" r:id="rId4"/>
    <p:sldId id="286" r:id="rId5"/>
    <p:sldId id="287" r:id="rId6"/>
    <p:sldId id="329" r:id="rId7"/>
    <p:sldId id="302" r:id="rId8"/>
    <p:sldId id="303" r:id="rId9"/>
    <p:sldId id="307" r:id="rId10"/>
    <p:sldId id="308" r:id="rId11"/>
    <p:sldId id="310" r:id="rId12"/>
    <p:sldId id="311" r:id="rId13"/>
    <p:sldId id="313" r:id="rId14"/>
    <p:sldId id="314" r:id="rId15"/>
    <p:sldId id="315" r:id="rId16"/>
    <p:sldId id="319" r:id="rId17"/>
    <p:sldId id="334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193"/>
    <a:srgbClr val="A45100"/>
    <a:srgbClr val="B75B00"/>
    <a:srgbClr val="C0C0C0"/>
    <a:srgbClr val="996600"/>
    <a:srgbClr val="FF9900"/>
    <a:srgbClr val="663300"/>
    <a:srgbClr val="89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86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5131630-3A71-4DFF-BA64-3479D3CC15C3}" type="datetime1">
              <a:rPr lang="en-US"/>
              <a:pPr>
                <a:defRPr/>
              </a:pPr>
              <a:t>7/13/2015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9460CB0-D99F-4259-9773-E56347AD9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4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655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18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47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872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92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25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81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31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F61E3-52C2-4277-B17D-A231F4F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4E7EA-758A-45DC-9739-EE698C31C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C35B-D0C7-4E6F-98FB-FB3340788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74DB-4161-4CA3-9439-A5F5BE685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BA7A-8D2B-4B17-B827-EC50874B4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B6B25-FF64-445A-99F7-67BABD6CB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64AC6-2F2E-4C61-A887-4C6CB5540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ED5D4-FD07-4DEB-B393-1B047DC53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778F4-3F30-4018-BA8E-5579C820A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397FF-08CD-463A-9AEE-4FE1D7F66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6FF1-97D8-4017-A16C-218F2E7FA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1B2-D65F-4226-9DCE-4B427C685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0B08-5074-402B-838D-1C441DA15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0C67-2249-46E3-A161-191B96D00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5BA-DD02-437E-8CDF-D3A10C844618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CD85-151B-4EE8-958E-C6EB4A377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3A74-A639-4293-A4AD-E27BE01C7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ED5D4-FD07-4DEB-B393-1B047DC53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53A74-A639-4293-A4AD-E27BE01C77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2856F-308B-4E8C-B6B9-F6FD29E59D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8A990-65C7-4D78-ACDF-F8B413E76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A082D-41B5-4EBD-92E2-A545DA761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2537F-0E91-4862-89E3-1668CC6C64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BBA1-C63C-4C7B-B813-F085839CB7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99EAA-2BDF-478C-AFAC-6EA2247F5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F61E3-52C2-4277-B17D-A231F4F879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4E7EA-758A-45DC-9739-EE698C31C5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2856F-308B-4E8C-B6B9-F6FD29E59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A990-65C7-4D78-ACDF-F8B413E7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082D-41B5-4EBD-92E2-A545DA761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537F-0E91-4862-89E3-1668CC6C6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FBBA1-C63C-4C7B-B813-F085839CB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99EAA-2BDF-478C-AFAC-6EA2247F5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8680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8681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6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86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68E4334-1357-4381-A0BE-4CF82A9A8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4464" r:id="rId12"/>
    <p:sldLayoutId id="2147484465" r:id="rId13"/>
    <p:sldLayoutId id="214748446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191B4077-70E7-4DFE-89AD-1AAEB5CAA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8E4334-1357-4381-A0BE-4CF82A9A8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  <p:sldLayoutId id="2147484480" r:id="rId13"/>
    <p:sldLayoutId id="214748448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Document3.doc"/><Relationship Id="rId9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80010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CSE 330 : Numerical Methods</a:t>
            </a:r>
          </a:p>
        </p:txBody>
      </p:sp>
      <p:sp>
        <p:nvSpPr>
          <p:cNvPr id="5632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848600" cy="304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Lecture 15: Numerical Integration - </a:t>
            </a:r>
          </a:p>
          <a:p>
            <a:pPr algn="l"/>
            <a:r>
              <a:rPr lang="en-US" dirty="0" smtClean="0"/>
              <a:t>                 Trapezoidal Rule </a:t>
            </a:r>
          </a:p>
          <a:p>
            <a:pPr algn="l"/>
            <a:r>
              <a:rPr lang="en-US" dirty="0" smtClean="0"/>
              <a:t>		</a:t>
            </a:r>
          </a:p>
          <a:p>
            <a:pPr algn="l"/>
            <a:endParaRPr lang="en-US" b="1" dirty="0" smtClean="0"/>
          </a:p>
          <a:p>
            <a:pPr algn="l">
              <a:lnSpc>
                <a:spcPct val="120000"/>
              </a:lnSpc>
            </a:pPr>
            <a:r>
              <a:rPr lang="en-US" sz="2600" b="1" smtClean="0">
                <a:solidFill>
                  <a:srgbClr val="FFC000"/>
                </a:solidFill>
              </a:rPr>
              <a:t>For slides thanks to:</a:t>
            </a:r>
          </a:p>
          <a:p>
            <a:pPr algn="l">
              <a:lnSpc>
                <a:spcPct val="120000"/>
              </a:lnSpc>
            </a:pPr>
            <a:r>
              <a:rPr lang="en-US" sz="2600" b="1" dirty="0" smtClean="0">
                <a:solidFill>
                  <a:srgbClr val="FFC000"/>
                </a:solidFill>
              </a:rPr>
              <a:t>Dr. S. M. </a:t>
            </a:r>
            <a:r>
              <a:rPr lang="en-US" sz="2600" b="1" dirty="0" err="1" smtClean="0">
                <a:solidFill>
                  <a:srgbClr val="FFC000"/>
                </a:solidFill>
              </a:rPr>
              <a:t>Lutful</a:t>
            </a:r>
            <a:r>
              <a:rPr lang="en-US" sz="2600" b="1" dirty="0" smtClean="0">
                <a:solidFill>
                  <a:srgbClr val="FFC000"/>
                </a:solidFill>
              </a:rPr>
              <a:t> </a:t>
            </a:r>
            <a:r>
              <a:rPr lang="en-US" sz="2600" b="1" dirty="0" err="1" smtClean="0">
                <a:solidFill>
                  <a:srgbClr val="FFC000"/>
                </a:solidFill>
              </a:rPr>
              <a:t>Kabir</a:t>
            </a:r>
            <a:endParaRPr lang="en-US" sz="26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48A85B-A376-4DF2-B4D2-DE1A27FBDCB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1104900" y="1219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With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866900" y="1828800"/>
          <a:ext cx="247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2438400" imgH="342900" progId="Equation.3">
                  <p:embed/>
                </p:oleObj>
              </mc:Choice>
              <mc:Fallback>
                <p:oleObj name="Equation" r:id="rId3" imgW="24384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28800"/>
                        <a:ext cx="2476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1866900" y="2971800"/>
          <a:ext cx="2590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2590560" imgH="342720" progId="Equation.3">
                  <p:embed/>
                </p:oleObj>
              </mc:Choice>
              <mc:Fallback>
                <p:oleObj name="Equation" r:id="rId5" imgW="25905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971800"/>
                        <a:ext cx="2590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1866900" y="2438400"/>
          <a:ext cx="2638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7" imgW="2641600" imgH="342900" progId="Equation.3">
                  <p:embed/>
                </p:oleObj>
              </mc:Choice>
              <mc:Fallback>
                <p:oleObj name="Equation" r:id="rId7" imgW="26416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438400"/>
                        <a:ext cx="26384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3367088" y="2824163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0245" name="Object 14"/>
          <p:cNvGraphicFramePr>
            <a:graphicFrameLocks noChangeAspect="1"/>
          </p:cNvGraphicFramePr>
          <p:nvPr/>
        </p:nvGraphicFramePr>
        <p:xfrm>
          <a:off x="1638300" y="3962400"/>
          <a:ext cx="5524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9" imgW="4076640" imgH="482400" progId="Equation.3">
                  <p:embed/>
                </p:oleObj>
              </mc:Choice>
              <mc:Fallback>
                <p:oleObj name="Equation" r:id="rId9" imgW="407664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962400"/>
                        <a:ext cx="55245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6"/>
          <p:cNvGraphicFramePr>
            <a:graphicFrameLocks noChangeAspect="1"/>
          </p:cNvGraphicFramePr>
          <p:nvPr/>
        </p:nvGraphicFramePr>
        <p:xfrm>
          <a:off x="1562100" y="5181600"/>
          <a:ext cx="1323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1" imgW="1320227" imgH="342751" progId="Equation.3">
                  <p:embed/>
                </p:oleObj>
              </mc:Choice>
              <mc:Fallback>
                <p:oleObj name="Equation" r:id="rId11" imgW="1320227" imgH="342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181600"/>
                        <a:ext cx="13239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1143000" y="34131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Hence: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71600" y="5710535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true error now is reduced from -807 m to -205 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B349F14-7977-4B1F-B329-13FD2688B2F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290" name="Object 67"/>
          <p:cNvGraphicFramePr>
            <a:graphicFrameLocks noChangeAspect="1"/>
          </p:cNvGraphicFramePr>
          <p:nvPr/>
        </p:nvGraphicFramePr>
        <p:xfrm>
          <a:off x="3786188" y="785813"/>
          <a:ext cx="52133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5855208" imgH="6748501" progId="Word.Document.8">
                  <p:embed/>
                </p:oleObj>
              </mc:Choice>
              <mc:Fallback>
                <p:oleObj name="Document" r:id="rId4" imgW="5855208" imgH="6748501" progId="Word.Document.8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785813"/>
                        <a:ext cx="5213350" cy="600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70"/>
          <p:cNvSpPr txBox="1">
            <a:spLocks noChangeArrowheads="1"/>
          </p:cNvSpPr>
          <p:nvPr/>
        </p:nvSpPr>
        <p:spPr bwMode="auto">
          <a:xfrm>
            <a:off x="4191000" y="5867400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Figure 4: Multiple (n=4) Segment Trapezoidal Rule</a:t>
            </a:r>
          </a:p>
        </p:txBody>
      </p:sp>
      <p:sp>
        <p:nvSpPr>
          <p:cNvPr id="12297" name="Text Box 71"/>
          <p:cNvSpPr txBox="1">
            <a:spLocks noChangeArrowheads="1"/>
          </p:cNvSpPr>
          <p:nvPr/>
        </p:nvSpPr>
        <p:spPr bwMode="auto">
          <a:xfrm>
            <a:off x="304800" y="1295400"/>
            <a:ext cx="350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Divide  into  equal segments as shown in Figure 4.  Then the width of each segment is:</a:t>
            </a:r>
          </a:p>
          <a:p>
            <a:r>
              <a:rPr lang="en-US" sz="2000" dirty="0"/>
              <a:t>	 </a:t>
            </a:r>
          </a:p>
        </p:txBody>
      </p:sp>
      <p:graphicFrame>
        <p:nvGraphicFramePr>
          <p:cNvPr id="12291" name="Object 72"/>
          <p:cNvGraphicFramePr>
            <a:graphicFrameLocks noChangeAspect="1"/>
          </p:cNvGraphicFramePr>
          <p:nvPr/>
        </p:nvGraphicFramePr>
        <p:xfrm>
          <a:off x="1295400" y="3000375"/>
          <a:ext cx="11144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6" imgW="1117600" imgH="736600" progId="Equation.3">
                  <p:embed/>
                </p:oleObj>
              </mc:Choice>
              <mc:Fallback>
                <p:oleObj name="Equation" r:id="rId6" imgW="1117600" imgH="736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00375"/>
                        <a:ext cx="11144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74"/>
          <p:cNvSpPr txBox="1">
            <a:spLocks noChangeArrowheads="1"/>
          </p:cNvSpPr>
          <p:nvPr/>
        </p:nvSpPr>
        <p:spPr bwMode="auto">
          <a:xfrm>
            <a:off x="304800" y="3733800"/>
            <a:ext cx="365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integral I is:</a:t>
            </a:r>
          </a:p>
        </p:txBody>
      </p:sp>
      <p:graphicFrame>
        <p:nvGraphicFramePr>
          <p:cNvPr id="12292" name="Object 75"/>
          <p:cNvGraphicFramePr>
            <a:graphicFrameLocks noChangeAspect="1"/>
          </p:cNvGraphicFramePr>
          <p:nvPr/>
        </p:nvGraphicFramePr>
        <p:xfrm>
          <a:off x="1285875" y="4267200"/>
          <a:ext cx="1609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8" imgW="1612900" imgH="838200" progId="Equation.3">
                  <p:embed/>
                </p:oleObj>
              </mc:Choice>
              <mc:Fallback>
                <p:oleObj name="Equation" r:id="rId8" imgW="1612900" imgH="8382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67200"/>
                        <a:ext cx="1609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838325" y="2362200"/>
          <a:ext cx="7153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7150100" imgH="889000" progId="Equation.3">
                  <p:embed/>
                </p:oleObj>
              </mc:Choice>
              <mc:Fallback>
                <p:oleObj name="Equation" r:id="rId3" imgW="7150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362200"/>
                        <a:ext cx="71532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7" cy="7699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EDDBBC1-4F5F-4DD0-9F6A-383AF460C16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integral </a:t>
            </a:r>
            <a:r>
              <a:rPr lang="en-US" i="1" dirty="0"/>
              <a:t>I</a:t>
            </a:r>
            <a:r>
              <a:rPr lang="en-US" dirty="0"/>
              <a:t> can be broken into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integrals as: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611187" y="2362200"/>
          <a:ext cx="1141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1143000" imgH="838080" progId="Equation.3">
                  <p:embed/>
                </p:oleObj>
              </mc:Choice>
              <mc:Fallback>
                <p:oleObj name="Equation" r:id="rId5" imgW="114300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2362200"/>
                        <a:ext cx="1141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720725" y="3657600"/>
            <a:ext cx="6902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dirty="0"/>
              <a:t>Applying Trapezoidal rule on each segment gives:</a:t>
            </a:r>
          </a:p>
        </p:txBody>
      </p:sp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1371600" y="4267200"/>
          <a:ext cx="1141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7" imgW="1143000" imgH="838080" progId="Equation.3">
                  <p:embed/>
                </p:oleObj>
              </mc:Choice>
              <mc:Fallback>
                <p:oleObj name="Equation" r:id="rId7" imgW="114300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1141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9"/>
          <p:cNvGraphicFramePr>
            <a:graphicFrameLocks noChangeAspect="1"/>
          </p:cNvGraphicFramePr>
          <p:nvPr/>
        </p:nvGraphicFramePr>
        <p:xfrm>
          <a:off x="2667000" y="4295775"/>
          <a:ext cx="50387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8" imgW="5041900" imgH="812800" progId="Equation.3">
                  <p:embed/>
                </p:oleObj>
              </mc:Choice>
              <mc:Fallback>
                <p:oleObj name="Equation" r:id="rId8" imgW="5041900" imgH="81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95775"/>
                        <a:ext cx="50387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0262"/>
            <a:ext cx="7793037" cy="846138"/>
          </a:xfrm>
        </p:spPr>
        <p:txBody>
          <a:bodyPr/>
          <a:lstStyle/>
          <a:p>
            <a:r>
              <a:rPr lang="en-US" dirty="0" smtClean="0"/>
              <a:t>Example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7C20FAE-1668-444B-A1E6-08982230AE3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381000" y="20574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vertical distance covered by</a:t>
            </a:r>
            <a:r>
              <a:rPr lang="en-US" b="1" i="1" dirty="0"/>
              <a:t> </a:t>
            </a:r>
            <a:r>
              <a:rPr lang="en-US" dirty="0"/>
              <a:t>a rocket from </a:t>
            </a:r>
            <a:r>
              <a:rPr lang="en-US" dirty="0" smtClean="0"/>
              <a:t>t=8 to t=30  </a:t>
            </a:r>
            <a:r>
              <a:rPr lang="en-US" dirty="0"/>
              <a:t>seconds is given by: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1447800" y="3124200"/>
          <a:ext cx="5057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5054600" imgH="838200" progId="Equation.3">
                  <p:embed/>
                </p:oleObj>
              </mc:Choice>
              <mc:Fallback>
                <p:oleObj name="Equation" r:id="rId3" imgW="50546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5057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dirty="0"/>
              <a:t>a) Use n</a:t>
            </a:r>
            <a:r>
              <a:rPr lang="en-US" dirty="0" smtClean="0"/>
              <a:t>-segment </a:t>
            </a:r>
            <a:r>
              <a:rPr lang="en-US" dirty="0"/>
              <a:t>Trapezoidal rule to find the distance </a:t>
            </a:r>
            <a:r>
              <a:rPr lang="en-US" dirty="0" smtClean="0"/>
              <a:t>covered (n=1 to 8).</a:t>
            </a:r>
            <a:endParaRPr lang="en-US" dirty="0"/>
          </a:p>
          <a:p>
            <a:pPr marL="457200" indent="-457200" algn="l"/>
            <a:r>
              <a:rPr lang="en-US" dirty="0"/>
              <a:t>b) Find the true error,     for part (a).</a:t>
            </a:r>
          </a:p>
          <a:p>
            <a:pPr marL="457200" indent="-457200" algn="l"/>
            <a:r>
              <a:rPr lang="en-US" dirty="0"/>
              <a:t>c) Find the absolute relative true error,      for part (a). 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5867400" y="5510212"/>
          <a:ext cx="330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10212"/>
                        <a:ext cx="3302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5"/>
          <p:cNvGraphicFramePr>
            <a:graphicFrameLocks noChangeAspect="1"/>
          </p:cNvGraphicFramePr>
          <p:nvPr/>
        </p:nvGraphicFramePr>
        <p:xfrm>
          <a:off x="3502926" y="5118786"/>
          <a:ext cx="3317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26" y="5118786"/>
                        <a:ext cx="3317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7" cy="693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5E438-999F-4013-95E3-2F25799DDD8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228600" y="2133600"/>
            <a:ext cx="312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dirty="0"/>
              <a:t>Table 1 gives the values obtained using multiple segment Trapezoidal rule for: </a:t>
            </a:r>
          </a:p>
        </p:txBody>
      </p:sp>
      <p:graphicFrame>
        <p:nvGraphicFramePr>
          <p:cNvPr id="327985" name="Group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670"/>
              </p:ext>
            </p:extLst>
          </p:nvPr>
        </p:nvGraphicFramePr>
        <p:xfrm>
          <a:off x="4038600" y="2164080"/>
          <a:ext cx="4802188" cy="3017520"/>
        </p:xfrm>
        <a:graphic>
          <a:graphicData uri="http://schemas.openxmlformats.org/drawingml/2006/table">
            <a:tbl>
              <a:tblPr/>
              <a:tblGrid>
                <a:gridCol w="960438"/>
                <a:gridCol w="960437"/>
                <a:gridCol w="960438"/>
                <a:gridCol w="960437"/>
                <a:gridCol w="96043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Value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11868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-807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7.296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---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11266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-205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1.853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5.343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11153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-91.4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0.8265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1.019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11113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-51.5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0.4655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0.3594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-33.0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0.2981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0.1669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11084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-22.9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0.2070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0.09082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11078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-16.8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0.1521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0.05482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11074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-12.9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0.1165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0.03560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58" name="Object 306"/>
          <p:cNvGraphicFramePr>
            <a:graphicFrameLocks noChangeAspect="1"/>
          </p:cNvGraphicFramePr>
          <p:nvPr/>
        </p:nvGraphicFramePr>
        <p:xfrm>
          <a:off x="0" y="3962400"/>
          <a:ext cx="40036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4000320" imgH="736560" progId="Equation.3">
                  <p:embed/>
                </p:oleObj>
              </mc:Choice>
              <mc:Fallback>
                <p:oleObj name="Equation" r:id="rId3" imgW="4000320" imgH="736560" progId="Equation.3">
                  <p:embed/>
                  <p:pic>
                    <p:nvPicPr>
                      <p:cNvPr id="0" name="Object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400367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8" name="Text Box 308"/>
          <p:cNvSpPr txBox="1">
            <a:spLocks noChangeArrowheads="1"/>
          </p:cNvSpPr>
          <p:nvPr/>
        </p:nvSpPr>
        <p:spPr bwMode="auto">
          <a:xfrm>
            <a:off x="3733800" y="5311914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Table 1: Multiple Segment Trapezoidal Rule Values</a:t>
            </a:r>
          </a:p>
        </p:txBody>
      </p:sp>
      <p:graphicFrame>
        <p:nvGraphicFramePr>
          <p:cNvPr id="19459" name="Object 327"/>
          <p:cNvGraphicFramePr>
            <a:graphicFrameLocks noChangeAspect="1"/>
          </p:cNvGraphicFramePr>
          <p:nvPr/>
        </p:nvGraphicFramePr>
        <p:xfrm>
          <a:off x="7172325" y="2170671"/>
          <a:ext cx="523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5" imgW="520474" imgH="342751" progId="Equation.3">
                  <p:embed/>
                </p:oleObj>
              </mc:Choice>
              <mc:Fallback>
                <p:oleObj name="Equation" r:id="rId5" imgW="520474" imgH="342751" progId="Equation.3">
                  <p:embed/>
                  <p:pic>
                    <p:nvPicPr>
                      <p:cNvPr id="0" name="Object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2170671"/>
                        <a:ext cx="5238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29"/>
          <p:cNvGraphicFramePr>
            <a:graphicFrameLocks noChangeAspect="1"/>
          </p:cNvGraphicFramePr>
          <p:nvPr/>
        </p:nvGraphicFramePr>
        <p:xfrm>
          <a:off x="8141043" y="2181999"/>
          <a:ext cx="542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7" imgW="545863" imgH="342751" progId="Equation.3">
                  <p:embed/>
                </p:oleObj>
              </mc:Choice>
              <mc:Fallback>
                <p:oleObj name="Equation" r:id="rId7" imgW="545863" imgH="342751" progId="Equation.3">
                  <p:embed/>
                  <p:pic>
                    <p:nvPicPr>
                      <p:cNvPr id="0" name="Object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043" y="2181999"/>
                        <a:ext cx="5429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106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6000" b="1" dirty="0" smtClean="0"/>
              <a:t>Thanks</a:t>
            </a:r>
            <a:endParaRPr lang="en-US" sz="2800" b="1" dirty="0" smtClean="0"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ED5D4-FD07-4DEB-B393-1B047DC53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93037" cy="762000"/>
          </a:xfrm>
        </p:spPr>
        <p:txBody>
          <a:bodyPr/>
          <a:lstStyle/>
          <a:p>
            <a:r>
              <a:rPr lang="en-US" dirty="0" smtClean="0"/>
              <a:t>What is Integration?</a:t>
            </a:r>
          </a:p>
        </p:txBody>
      </p:sp>
      <p:graphicFrame>
        <p:nvGraphicFramePr>
          <p:cNvPr id="1026" name="Object 1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171575" y="3200400"/>
          <a:ext cx="1876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587240" imgH="838080" progId="Equation.3">
                  <p:embed/>
                </p:oleObj>
              </mc:Choice>
              <mc:Fallback>
                <p:oleObj name="Equation" r:id="rId4" imgW="1587240" imgH="83808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200400"/>
                        <a:ext cx="18764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-76200" y="990600"/>
            <a:ext cx="25146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400" b="1" dirty="0" smtClean="0">
                <a:cs typeface="Times New Roman" pitchFamily="18" charset="0"/>
              </a:rPr>
              <a:t>Integration: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9D3CA18-45B8-464B-8249-B1F31C9D330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32" name="Rectangle 123"/>
          <p:cNvSpPr>
            <a:spLocks noChangeArrowheads="1"/>
          </p:cNvSpPr>
          <p:nvPr/>
        </p:nvSpPr>
        <p:spPr bwMode="auto">
          <a:xfrm>
            <a:off x="228600" y="155454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process of measuring the area under a function plotted on a graph.</a:t>
            </a:r>
          </a:p>
        </p:txBody>
      </p:sp>
      <p:sp>
        <p:nvSpPr>
          <p:cNvPr id="1033" name="Text Box 124"/>
          <p:cNvSpPr txBox="1">
            <a:spLocks noChangeArrowheads="1"/>
          </p:cNvSpPr>
          <p:nvPr/>
        </p:nvSpPr>
        <p:spPr bwMode="auto">
          <a:xfrm>
            <a:off x="304800" y="4114800"/>
            <a:ext cx="4724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Where: </a:t>
            </a:r>
          </a:p>
          <a:p>
            <a:pPr algn="l">
              <a:spcBef>
                <a:spcPct val="50000"/>
              </a:spcBef>
            </a:pPr>
            <a:r>
              <a:rPr lang="en-US" i="1" dirty="0"/>
              <a:t>f(x) </a:t>
            </a:r>
            <a:r>
              <a:rPr lang="en-US" dirty="0"/>
              <a:t>is the integrand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a= lower limit of integration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b= upper limit of integration</a:t>
            </a:r>
            <a:endParaRPr lang="en-US" i="1" dirty="0"/>
          </a:p>
        </p:txBody>
      </p:sp>
      <p:graphicFrame>
        <p:nvGraphicFramePr>
          <p:cNvPr id="1027" name="Object 227"/>
          <p:cNvGraphicFramePr>
            <a:graphicFrameLocks noChangeAspect="1"/>
          </p:cNvGraphicFramePr>
          <p:nvPr/>
        </p:nvGraphicFramePr>
        <p:xfrm>
          <a:off x="3657600" y="167334"/>
          <a:ext cx="5422900" cy="59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7" imgW="5988346" imgH="6524621" progId="Word.Document.8">
                  <p:embed/>
                </p:oleObj>
              </mc:Choice>
              <mc:Fallback>
                <p:oleObj name="Document" r:id="rId7" imgW="5988346" imgH="6524621" progId="Word.Document.8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7334"/>
                        <a:ext cx="5422900" cy="5900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93037" cy="9144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Basis of Trapezoidal Rule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60738" y="1752600"/>
          <a:ext cx="16287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799920" imgH="482400" progId="Equation.3">
                  <p:embed/>
                </p:oleObj>
              </mc:Choice>
              <mc:Fallback>
                <p:oleObj name="Equation" r:id="rId4" imgW="7999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752600"/>
                        <a:ext cx="16287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2743200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714320" imgH="380880" progId="Equation.3">
                  <p:embed/>
                </p:oleObj>
              </mc:Choice>
              <mc:Fallback>
                <p:oleObj name="Equation" r:id="rId6" imgW="171432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171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6200" y="990600"/>
            <a:ext cx="8534400" cy="1143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600" dirty="0" smtClean="0">
                <a:cs typeface="Times New Roman" pitchFamily="18" charset="0"/>
              </a:rPr>
              <a:t>Trapezoidal Rule is based on the Newton-Cotes Formula that states if o</a:t>
            </a:r>
            <a:r>
              <a:rPr lang="en-US" sz="2600" dirty="0" smtClean="0"/>
              <a:t>ne can approximate the integrand as an n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order polynomial…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BRAC University</a:t>
            </a:r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>
            <a:normAutofit/>
          </a:bodyPr>
          <a:lstStyle/>
          <a:p>
            <a:pPr>
              <a:defRPr/>
            </a:pPr>
            <a:fld id="{F284D004-1089-4BEA-BD90-57FD1AAB473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09600" y="2667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4241800" y="2667000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4520880" imgH="431640" progId="Equation.3">
                  <p:embed/>
                </p:oleObj>
              </mc:Choice>
              <mc:Fallback>
                <p:oleObj name="Equation" r:id="rId8" imgW="45208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667000"/>
                        <a:ext cx="452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3"/>
          <p:cNvSpPr txBox="1">
            <a:spLocks noChangeArrowheads="1"/>
          </p:cNvSpPr>
          <p:nvPr/>
        </p:nvSpPr>
        <p:spPr bwMode="auto">
          <a:xfrm>
            <a:off x="3286899" y="2679357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04800" y="32004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Then the integral of that function is approximated by the integral of that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polynomial.</a:t>
            </a:r>
            <a:endParaRPr kumimoji="0" lang="en-US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9" name="Object 3"/>
          <p:cNvGraphicFramePr>
            <a:graphicFrameLocks noChangeAspect="1"/>
          </p:cNvGraphicFramePr>
          <p:nvPr/>
        </p:nvGraphicFramePr>
        <p:xfrm>
          <a:off x="3068782" y="3962400"/>
          <a:ext cx="257001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0" imgW="2019240" imgH="838080" progId="Equation.3">
                  <p:embed/>
                </p:oleObj>
              </mc:Choice>
              <mc:Fallback>
                <p:oleObj name="Equation" r:id="rId10" imgW="201924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82" y="3962400"/>
                        <a:ext cx="257001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85800" y="4892675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Trapezoidal Rule assumes n=1, that is, the </a:t>
            </a:r>
            <a:r>
              <a:rPr lang="en-US" dirty="0" smtClean="0"/>
              <a:t>area under </a:t>
            </a:r>
            <a:r>
              <a:rPr lang="en-US" dirty="0"/>
              <a:t>the linear polynomial, </a:t>
            </a:r>
          </a:p>
        </p:txBody>
      </p:sp>
      <p:graphicFrame>
        <p:nvGraphicFramePr>
          <p:cNvPr id="2060" name="Object 10"/>
          <p:cNvGraphicFramePr>
            <a:graphicFrameLocks noChangeAspect="1"/>
          </p:cNvGraphicFramePr>
          <p:nvPr/>
        </p:nvGraphicFramePr>
        <p:xfrm>
          <a:off x="3644900" y="5689600"/>
          <a:ext cx="298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2" imgW="2984400" imgH="787320" progId="Equation.3">
                  <p:embed/>
                </p:oleObj>
              </mc:Choice>
              <mc:Fallback>
                <p:oleObj name="Equation" r:id="rId12" imgW="2984400" imgH="787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689600"/>
                        <a:ext cx="298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1"/>
          <p:cNvGraphicFramePr>
            <a:graphicFrameLocks noChangeAspect="1"/>
          </p:cNvGraphicFramePr>
          <p:nvPr/>
        </p:nvGraphicFramePr>
        <p:xfrm>
          <a:off x="2438400" y="56388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4" imgW="1143000" imgH="838200" progId="Equation.3">
                  <p:embed/>
                </p:oleObj>
              </mc:Choice>
              <mc:Fallback>
                <p:oleObj name="Equation" r:id="rId14" imgW="11430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93037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Times New Roman" pitchFamily="18" charset="0"/>
              </a:rPr>
              <a:t>Method Derived From Geometry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183B65-4D3B-4F5E-A80E-1D46EEAF553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5" name="Text Box 28"/>
          <p:cNvSpPr txBox="1">
            <a:spLocks noChangeArrowheads="1"/>
          </p:cNvSpPr>
          <p:nvPr/>
        </p:nvSpPr>
        <p:spPr bwMode="auto">
          <a:xfrm>
            <a:off x="152400" y="1676400"/>
            <a:ext cx="3124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The area under the curve is a trapezoid. The integral</a:t>
            </a:r>
          </a:p>
        </p:txBody>
      </p:sp>
      <p:pic>
        <p:nvPicPr>
          <p:cNvPr id="4106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2895600"/>
            <a:ext cx="32543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284162" y="3733800"/>
            <a:ext cx="3602038" cy="2138363"/>
            <a:chOff x="96" y="2640"/>
            <a:chExt cx="2514" cy="1488"/>
          </a:xfrm>
        </p:grpSpPr>
        <p:graphicFrame>
          <p:nvGraphicFramePr>
            <p:cNvPr id="4099" name="Object 39"/>
            <p:cNvGraphicFramePr>
              <a:graphicFrameLocks noChangeAspect="1"/>
            </p:cNvGraphicFramePr>
            <p:nvPr/>
          </p:nvGraphicFramePr>
          <p:xfrm>
            <a:off x="96" y="2640"/>
            <a:ext cx="251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5" imgW="3987800" imgH="647700" progId="Equation.3">
                    <p:embed/>
                  </p:oleObj>
                </mc:Choice>
                <mc:Fallback>
                  <p:oleObj name="Equation" r:id="rId5" imgW="3987800" imgH="6477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640"/>
                          <a:ext cx="251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0"/>
            <p:cNvGraphicFramePr>
              <a:graphicFrameLocks noChangeAspect="1"/>
            </p:cNvGraphicFramePr>
            <p:nvPr/>
          </p:nvGraphicFramePr>
          <p:xfrm>
            <a:off x="144" y="3168"/>
            <a:ext cx="173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7" imgW="2755900" imgH="647700" progId="Equation.3">
                    <p:embed/>
                  </p:oleObj>
                </mc:Choice>
                <mc:Fallback>
                  <p:oleObj name="Equation" r:id="rId7" imgW="2755900" imgH="6477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168"/>
                          <a:ext cx="173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41"/>
            <p:cNvGraphicFramePr>
              <a:graphicFrameLocks noChangeAspect="1"/>
            </p:cNvGraphicFramePr>
            <p:nvPr/>
          </p:nvGraphicFramePr>
          <p:xfrm>
            <a:off x="144" y="3696"/>
            <a:ext cx="165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9" imgW="2616200" imgH="685800" progId="Equation.3">
                    <p:embed/>
                  </p:oleObj>
                </mc:Choice>
                <mc:Fallback>
                  <p:oleObj name="Equation" r:id="rId9" imgW="2616200" imgH="685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696"/>
                          <a:ext cx="165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42"/>
          <p:cNvGraphicFramePr>
            <a:graphicFrameLocks noChangeAspect="1"/>
          </p:cNvGraphicFramePr>
          <p:nvPr/>
        </p:nvGraphicFramePr>
        <p:xfrm>
          <a:off x="3657600" y="152400"/>
          <a:ext cx="5453062" cy="590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12" imgW="6004179" imgH="7436366" progId="Word.Document.8">
                  <p:embed/>
                </p:oleObj>
              </mc:Choice>
              <mc:Fallback>
                <p:oleObj name="Document" r:id="rId12" imgW="6004179" imgH="7436366" progId="Word.Document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"/>
                        <a:ext cx="5453062" cy="590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086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	The vertical distance covered by a rocket from t=8 to t=30 seconds is given by:</a:t>
            </a:r>
            <a:r>
              <a:rPr lang="en-US" sz="2000" smtClean="0"/>
              <a:t> 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47FFD4D-D1BB-47A3-835E-B3CCF5F201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828800" y="3124200"/>
          <a:ext cx="4429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4432300" imgH="723900" progId="Equation.3">
                  <p:embed/>
                </p:oleObj>
              </mc:Choice>
              <mc:Fallback>
                <p:oleObj name="Equation" r:id="rId4" imgW="4432300" imgH="72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429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228600" y="4294188"/>
            <a:ext cx="7969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Use single segment Trapezoidal rule to find the distance covered.</a:t>
            </a:r>
          </a:p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Find the true error,     for part (a).</a:t>
            </a:r>
          </a:p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Find the absolute relative true error,      for part (a).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2819400" y="4648200"/>
          <a:ext cx="3317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77646" imgH="228402" progId="Equation.3">
                  <p:embed/>
                </p:oleObj>
              </mc:Choice>
              <mc:Fallback>
                <p:oleObj name="Equation" r:id="rId6" imgW="177646" imgH="2284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317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5"/>
          <p:cNvGraphicFramePr>
            <a:graphicFrameLocks noChangeAspect="1"/>
          </p:cNvGraphicFramePr>
          <p:nvPr/>
        </p:nvGraphicFramePr>
        <p:xfrm>
          <a:off x="4953000" y="4876800"/>
          <a:ext cx="330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241200" imgH="253800" progId="Equation.3">
                  <p:embed/>
                </p:oleObj>
              </mc:Choice>
              <mc:Fallback>
                <p:oleObj name="Equation" r:id="rId8" imgW="24120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302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 sz="4000" dirty="0" smtClean="0"/>
              <a:t>Integration of Velocity of Rocket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96D8F92-82E5-4C78-B7EC-FA038ED3A77F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146" name="Object 49"/>
          <p:cNvGraphicFramePr>
            <a:graphicFrameLocks noChangeAspect="1"/>
          </p:cNvGraphicFramePr>
          <p:nvPr/>
        </p:nvGraphicFramePr>
        <p:xfrm>
          <a:off x="1866900" y="1752600"/>
          <a:ext cx="2867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870200" imgH="698500" progId="Equation.3">
                  <p:embed/>
                </p:oleObj>
              </mc:Choice>
              <mc:Fallback>
                <p:oleObj name="Equation" r:id="rId4" imgW="2870200" imgH="698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752600"/>
                        <a:ext cx="28670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52"/>
          <p:cNvSpPr txBox="1">
            <a:spLocks noChangeArrowheads="1"/>
          </p:cNvSpPr>
          <p:nvPr/>
        </p:nvSpPr>
        <p:spPr bwMode="auto">
          <a:xfrm>
            <a:off x="876300" y="1828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a)</a:t>
            </a:r>
          </a:p>
        </p:txBody>
      </p:sp>
      <p:graphicFrame>
        <p:nvGraphicFramePr>
          <p:cNvPr id="6147" name="Object 61"/>
          <p:cNvGraphicFramePr>
            <a:graphicFrameLocks noChangeAspect="1"/>
          </p:cNvGraphicFramePr>
          <p:nvPr/>
        </p:nvGraphicFramePr>
        <p:xfrm>
          <a:off x="1714500" y="2590800"/>
          <a:ext cx="5715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571252" imgH="253890" progId="Equation.3">
                  <p:embed/>
                </p:oleObj>
              </mc:Choice>
              <mc:Fallback>
                <p:oleObj name="Equation" r:id="rId6" imgW="571252" imgH="25389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590800"/>
                        <a:ext cx="5715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0"/>
          <p:cNvGraphicFramePr>
            <a:graphicFrameLocks noChangeAspect="1"/>
          </p:cNvGraphicFramePr>
          <p:nvPr/>
        </p:nvGraphicFramePr>
        <p:xfrm>
          <a:off x="3086100" y="2590800"/>
          <a:ext cx="6953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8" imgW="698197" imgH="253890" progId="Equation.3">
                  <p:embed/>
                </p:oleObj>
              </mc:Choice>
              <mc:Fallback>
                <p:oleObj name="Equation" r:id="rId8" imgW="698197" imgH="25389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590800"/>
                        <a:ext cx="6953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9"/>
          <p:cNvGraphicFramePr>
            <a:graphicFrameLocks noChangeAspect="1"/>
          </p:cNvGraphicFramePr>
          <p:nvPr/>
        </p:nvGraphicFramePr>
        <p:xfrm>
          <a:off x="1866900" y="2971800"/>
          <a:ext cx="41624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0" imgW="4165600" imgH="698500" progId="Equation.3">
                  <p:embed/>
                </p:oleObj>
              </mc:Choice>
              <mc:Fallback>
                <p:oleObj name="Equation" r:id="rId10" imgW="4165600" imgH="698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971800"/>
                        <a:ext cx="41624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8"/>
          <p:cNvGraphicFramePr>
            <a:graphicFrameLocks noChangeAspect="1"/>
          </p:cNvGraphicFramePr>
          <p:nvPr/>
        </p:nvGraphicFramePr>
        <p:xfrm>
          <a:off x="1790700" y="3962400"/>
          <a:ext cx="4752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2" imgW="4749800" imgH="762000" progId="Equation.3">
                  <p:embed/>
                </p:oleObj>
              </mc:Choice>
              <mc:Fallback>
                <p:oleObj name="Equation" r:id="rId12" imgW="4749800" imgH="7620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962400"/>
                        <a:ext cx="47529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6"/>
          <p:cNvGraphicFramePr>
            <a:graphicFrameLocks noChangeAspect="1"/>
          </p:cNvGraphicFramePr>
          <p:nvPr/>
        </p:nvGraphicFramePr>
        <p:xfrm>
          <a:off x="1638300" y="4953000"/>
          <a:ext cx="518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4" imgW="5181600" imgH="762000" progId="Equation.3">
                  <p:embed/>
                </p:oleObj>
              </mc:Choice>
              <mc:Fallback>
                <p:oleObj name="Equation" r:id="rId14" imgW="5181600" imgH="762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953000"/>
                        <a:ext cx="5181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2"/>
          <p:cNvGraphicFramePr>
            <a:graphicFrameLocks noChangeAspect="1"/>
          </p:cNvGraphicFramePr>
          <p:nvPr/>
        </p:nvGraphicFramePr>
        <p:xfrm>
          <a:off x="6972300" y="4191000"/>
          <a:ext cx="153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6" imgW="1536033" imgH="304668" progId="Equation.3">
                  <p:embed/>
                </p:oleObj>
              </mc:Choice>
              <mc:Fallback>
                <p:oleObj name="Equation" r:id="rId16" imgW="1536033" imgH="304668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191000"/>
                        <a:ext cx="153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76"/>
          <p:cNvGraphicFramePr>
            <a:graphicFrameLocks noChangeAspect="1"/>
          </p:cNvGraphicFramePr>
          <p:nvPr/>
        </p:nvGraphicFramePr>
        <p:xfrm>
          <a:off x="6972300" y="5181600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8" imgW="1562100" imgH="304800" progId="Equation.3">
                  <p:embed/>
                </p:oleObj>
              </mc:Choice>
              <mc:Fallback>
                <p:oleObj name="Equation" r:id="rId18" imgW="1562100" imgH="304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181600"/>
                        <a:ext cx="156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(cont)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2209800"/>
          <a:ext cx="326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3263900" imgH="698500" progId="Equation.3">
                  <p:embed/>
                </p:oleObj>
              </mc:Choice>
              <mc:Fallback>
                <p:oleObj name="Equation" r:id="rId3" imgW="32639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3263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C54999C-88DA-4CC0-BF8F-6D339471AD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981200" y="3276600"/>
          <a:ext cx="1152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155199" imgH="304668" progId="Equation.3">
                  <p:embed/>
                </p:oleObj>
              </mc:Choice>
              <mc:Fallback>
                <p:oleObj name="Equation" r:id="rId5" imgW="1155199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152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a)</a:t>
            </a:r>
          </a:p>
        </p:txBody>
      </p:sp>
      <p:grpSp>
        <p:nvGrpSpPr>
          <p:cNvPr id="7178" name="Group 16"/>
          <p:cNvGrpSpPr>
            <a:grpSpLocks/>
          </p:cNvGrpSpPr>
          <p:nvPr/>
        </p:nvGrpSpPr>
        <p:grpSpPr bwMode="auto">
          <a:xfrm>
            <a:off x="457200" y="4114800"/>
            <a:ext cx="5321300" cy="457200"/>
            <a:chOff x="288" y="2496"/>
            <a:chExt cx="3352" cy="288"/>
          </a:xfrm>
        </p:grpSpPr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288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b)</a:t>
              </a:r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672" y="2496"/>
              <a:ext cx="2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2000"/>
                <a:t>The exact value of the above integral is</a:t>
              </a:r>
              <a:r>
                <a:rPr lang="en-US"/>
                <a:t> </a:t>
              </a:r>
            </a:p>
          </p:txBody>
        </p:sp>
      </p:grpSp>
      <p:grpSp>
        <p:nvGrpSpPr>
          <p:cNvPr id="7179" name="Group 15"/>
          <p:cNvGrpSpPr>
            <a:grpSpLocks/>
          </p:cNvGrpSpPr>
          <p:nvPr/>
        </p:nvGrpSpPr>
        <p:grpSpPr bwMode="auto">
          <a:xfrm>
            <a:off x="914400" y="4953000"/>
            <a:ext cx="5791200" cy="723900"/>
            <a:chOff x="528" y="2928"/>
            <a:chExt cx="3648" cy="456"/>
          </a:xfrm>
        </p:grpSpPr>
        <p:graphicFrame>
          <p:nvGraphicFramePr>
            <p:cNvPr id="7172" name="Object 11"/>
            <p:cNvGraphicFramePr>
              <a:graphicFrameLocks noChangeAspect="1"/>
            </p:cNvGraphicFramePr>
            <p:nvPr/>
          </p:nvGraphicFramePr>
          <p:xfrm>
            <a:off x="528" y="2928"/>
            <a:ext cx="279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7" imgW="4432300" imgH="723900" progId="Equation.3">
                    <p:embed/>
                  </p:oleObj>
                </mc:Choice>
                <mc:Fallback>
                  <p:oleObj name="Equation" r:id="rId7" imgW="4432300" imgH="723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28"/>
                          <a:ext cx="2790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9"/>
            <p:cNvGraphicFramePr>
              <a:graphicFrameLocks noChangeAspect="1"/>
            </p:cNvGraphicFramePr>
            <p:nvPr/>
          </p:nvGraphicFramePr>
          <p:xfrm>
            <a:off x="3456" y="3072"/>
            <a:ext cx="7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9" imgW="1143000" imgH="304800" progId="Equation.3">
                    <p:embed/>
                  </p:oleObj>
                </mc:Choice>
                <mc:Fallback>
                  <p:oleObj name="Equation" r:id="rId9" imgW="11430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072"/>
                          <a:ext cx="72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(cont)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4C8E367-0D8A-460A-8852-80839E03A36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203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b)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752600" y="2362200"/>
          <a:ext cx="4105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4102100" imgH="342900" progId="Equation.3">
                  <p:embed/>
                </p:oleObj>
              </mc:Choice>
              <mc:Fallback>
                <p:oleObj name="Equation" r:id="rId3" imgW="41021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41052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2057400" y="2895600"/>
          <a:ext cx="17526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752600" imgH="254000" progId="Equation.3">
                  <p:embed/>
                </p:oleObj>
              </mc:Choice>
              <mc:Fallback>
                <p:oleObj name="Equation" r:id="rId5" imgW="17526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17526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057400" y="3352800"/>
          <a:ext cx="1076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079032" imgH="304668" progId="Equation.3">
                  <p:embed/>
                </p:oleObj>
              </mc:Choice>
              <mc:Fallback>
                <p:oleObj name="Equation" r:id="rId7" imgW="1079032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10763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09600" y="4343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c)</a:t>
            </a:r>
          </a:p>
        </p:txBody>
      </p:sp>
      <p:grpSp>
        <p:nvGrpSpPr>
          <p:cNvPr id="8205" name="Group 30"/>
          <p:cNvGrpSpPr>
            <a:grpSpLocks/>
          </p:cNvGrpSpPr>
          <p:nvPr/>
        </p:nvGrpSpPr>
        <p:grpSpPr bwMode="auto">
          <a:xfrm>
            <a:off x="1371600" y="4329112"/>
            <a:ext cx="6477000" cy="471488"/>
            <a:chOff x="864" y="2631"/>
            <a:chExt cx="4080" cy="297"/>
          </a:xfrm>
        </p:grpSpPr>
        <p:sp>
          <p:nvSpPr>
            <p:cNvPr id="8207" name="Rectangle 17"/>
            <p:cNvSpPr>
              <a:spLocks noChangeArrowheads="1"/>
            </p:cNvSpPr>
            <p:nvPr/>
          </p:nvSpPr>
          <p:spPr bwMode="auto">
            <a:xfrm>
              <a:off x="864" y="2631"/>
              <a:ext cx="2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chemeClr val="bg1"/>
                  </a:solidFill>
                  <a:cs typeface="Times New Roman" pitchFamily="18" charset="0"/>
                </a:rPr>
                <a:t>The absolute relative true error</a:t>
              </a:r>
              <a:r>
                <a:rPr lang="en-US" dirty="0">
                  <a:solidFill>
                    <a:schemeClr val="bg1"/>
                  </a:solidFill>
                  <a:cs typeface="Times New Roman" pitchFamily="18" charset="0"/>
                </a:rPr>
                <a:t>,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08" name="Rectangle 18"/>
            <p:cNvSpPr>
              <a:spLocks noChangeArrowheads="1"/>
            </p:cNvSpPr>
            <p:nvPr/>
          </p:nvSpPr>
          <p:spPr bwMode="auto">
            <a:xfrm>
              <a:off x="3504" y="264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chemeClr val="bg1"/>
                  </a:solidFill>
                  <a:cs typeface="Times New Roman" pitchFamily="18" charset="0"/>
                </a:rPr>
                <a:t>, </a:t>
              </a:r>
              <a:r>
                <a:rPr lang="en-US" sz="2000" dirty="0">
                  <a:solidFill>
                    <a:schemeClr val="bg1"/>
                  </a:solidFill>
                  <a:cs typeface="Times New Roman" pitchFamily="18" charset="0"/>
                </a:rPr>
                <a:t>would be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graphicFrame>
          <p:nvGraphicFramePr>
            <p:cNvPr id="8199" name="Object 22"/>
            <p:cNvGraphicFramePr>
              <a:graphicFrameLocks noChangeAspect="1"/>
            </p:cNvGraphicFramePr>
            <p:nvPr/>
          </p:nvGraphicFramePr>
          <p:xfrm>
            <a:off x="3264" y="2640"/>
            <a:ext cx="2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9" imgW="330200" imgH="368300" progId="Equation.3">
                    <p:embed/>
                  </p:oleObj>
                </mc:Choice>
                <mc:Fallback>
                  <p:oleObj name="Equation" r:id="rId9" imgW="330200" imgH="368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40"/>
                          <a:ext cx="21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6" name="Group 29"/>
          <p:cNvGrpSpPr>
            <a:grpSpLocks/>
          </p:cNvGrpSpPr>
          <p:nvPr/>
        </p:nvGrpSpPr>
        <p:grpSpPr bwMode="auto">
          <a:xfrm>
            <a:off x="2286000" y="5181600"/>
            <a:ext cx="4114800" cy="695325"/>
            <a:chOff x="1440" y="3072"/>
            <a:chExt cx="2592" cy="438"/>
          </a:xfrm>
        </p:grpSpPr>
        <p:graphicFrame>
          <p:nvGraphicFramePr>
            <p:cNvPr id="8197" name="Object 26"/>
            <p:cNvGraphicFramePr>
              <a:graphicFrameLocks noChangeAspect="1"/>
            </p:cNvGraphicFramePr>
            <p:nvPr/>
          </p:nvGraphicFramePr>
          <p:xfrm>
            <a:off x="1440" y="3072"/>
            <a:ext cx="177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11" imgW="2819400" imgH="698500" progId="Equation.3">
                    <p:embed/>
                  </p:oleObj>
                </mc:Choice>
                <mc:Fallback>
                  <p:oleObj name="Equation" r:id="rId11" imgW="2819400" imgH="698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72"/>
                          <a:ext cx="1776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5"/>
            <p:cNvGraphicFramePr>
              <a:graphicFrameLocks noChangeAspect="1"/>
            </p:cNvGraphicFramePr>
            <p:nvPr/>
          </p:nvGraphicFramePr>
          <p:xfrm>
            <a:off x="3264" y="3216"/>
            <a:ext cx="7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13" imgW="1218671" imgH="253890" progId="Equation.3">
                    <p:embed/>
                  </p:oleObj>
                </mc:Choice>
                <mc:Fallback>
                  <p:oleObj name="Equation" r:id="rId13" imgW="1218671" imgH="25389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216"/>
                          <a:ext cx="768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0F7875-8272-4D21-B51F-4DC5A1E1407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8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In </a:t>
            </a:r>
            <a:r>
              <a:rPr lang="en-US" dirty="0" smtClean="0"/>
              <a:t>previous example, </a:t>
            </a:r>
            <a:r>
              <a:rPr lang="en-US" dirty="0"/>
              <a:t>the true error using single segment trapezoidal rule was large.   We can divide the interval [8,30] into [8,19] and [19,30] intervals and apply Trapezoidal rule over each segment.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905000" y="3124200"/>
          <a:ext cx="47720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4775200" imgH="787400" progId="Equation.3">
                  <p:embed/>
                </p:oleObj>
              </mc:Choice>
              <mc:Fallback>
                <p:oleObj name="Equation" r:id="rId3" imgW="47752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47720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2286000" y="4267200"/>
          <a:ext cx="3781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3784600" imgH="838200" progId="Equation.3">
                  <p:embed/>
                </p:oleObj>
              </mc:Choice>
              <mc:Fallback>
                <p:oleObj name="Equation" r:id="rId5" imgW="37846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3781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1828800" y="5410200"/>
          <a:ext cx="6810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6807200" imgH="787400" progId="Equation.3">
                  <p:embed/>
                </p:oleObj>
              </mc:Choice>
              <mc:Fallback>
                <p:oleObj name="Equation" r:id="rId7" imgW="68072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68103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5861</TotalTime>
  <Words>632</Words>
  <Application>Microsoft Office PowerPoint</Application>
  <PresentationFormat>On-screen Show (4:3)</PresentationFormat>
  <Paragraphs>133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Verdana</vt:lpstr>
      <vt:lpstr>Wingdings</vt:lpstr>
      <vt:lpstr>1_Blends</vt:lpstr>
      <vt:lpstr>Blends</vt:lpstr>
      <vt:lpstr>Office Theme</vt:lpstr>
      <vt:lpstr>Equation</vt:lpstr>
      <vt:lpstr>Document</vt:lpstr>
      <vt:lpstr>CSE 330 : Numerical Methods</vt:lpstr>
      <vt:lpstr>What is Integration?</vt:lpstr>
      <vt:lpstr>Basis of Trapezoidal Rule</vt:lpstr>
      <vt:lpstr>Method Derived From Geometry</vt:lpstr>
      <vt:lpstr>Example 1</vt:lpstr>
      <vt:lpstr>Integration of Velocity of Rocket</vt:lpstr>
      <vt:lpstr>Solution (cont)</vt:lpstr>
      <vt:lpstr>Solution (cont)</vt:lpstr>
      <vt:lpstr>Multiple Segment Trapezoidal Rule</vt:lpstr>
      <vt:lpstr>Multiple Segment Trapezoidal Rule</vt:lpstr>
      <vt:lpstr>Multiple Segment Trapezoidal Rule</vt:lpstr>
      <vt:lpstr>Multiple Segment Trapezoidal Rule</vt:lpstr>
      <vt:lpstr>Example 2</vt:lpstr>
      <vt:lpstr>Solution</vt:lpstr>
      <vt:lpstr>PowerPoint Presentation</vt:lpstr>
    </vt:vector>
  </TitlesOfParts>
  <Company>Holistic Numerical Methods Institute</Company>
  <LinksUpToDate>false</LinksUpToDate>
  <SharedDoc>false</SharedDoc>
  <HyperlinkBase>http://numericalmethods.eng.usf.edu/mws/gen/07int/mws_gen_int_ppt_trapcontinuous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Trapezoidal Rule Integration</dc:title>
  <dc:subject>Integration</dc:subject>
  <dc:creator>Autar Kaw, Charlie Barker</dc:creator>
  <cp:keywords>Power Point Trapezoidal Rule</cp:keywords>
  <dc:description>A power point presentation describign the Trapezoidal Rule</dc:description>
  <cp:lastModifiedBy>Amitabha Chakrabarty</cp:lastModifiedBy>
  <cp:revision>147</cp:revision>
  <cp:lastPrinted>1999-03-26T19:03:37Z</cp:lastPrinted>
  <dcterms:created xsi:type="dcterms:W3CDTF">1998-11-18T16:33:10Z</dcterms:created>
  <dcterms:modified xsi:type="dcterms:W3CDTF">2015-07-13T06:20:02Z</dcterms:modified>
  <cp:category>General Engineering</cp:category>
</cp:coreProperties>
</file>