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280" r:id="rId10"/>
    <p:sldId id="327" r:id="rId11"/>
    <p:sldId id="329" r:id="rId12"/>
    <p:sldId id="328" r:id="rId13"/>
    <p:sldId id="332" r:id="rId14"/>
    <p:sldId id="333" r:id="rId15"/>
    <p:sldId id="334" r:id="rId16"/>
    <p:sldId id="335" r:id="rId17"/>
    <p:sldId id="336" r:id="rId18"/>
    <p:sldId id="339" r:id="rId19"/>
    <p:sldId id="340" r:id="rId20"/>
    <p:sldId id="341" r:id="rId21"/>
    <p:sldId id="301" r:id="rId22"/>
    <p:sldId id="306" r:id="rId23"/>
    <p:sldId id="345" r:id="rId24"/>
    <p:sldId id="303" r:id="rId25"/>
    <p:sldId id="305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20" r:id="rId39"/>
    <p:sldId id="321" r:id="rId40"/>
    <p:sldId id="322" r:id="rId41"/>
    <p:sldId id="323" r:id="rId42"/>
    <p:sldId id="324" r:id="rId43"/>
    <p:sldId id="347" r:id="rId44"/>
    <p:sldId id="344" r:id="rId4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07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6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jpeg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67.jpe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A7F8E27-45A6-4B65-A5F4-C451304F58E3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1A679F4-C41D-47C0-AA4B-BD6F073A9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BE6FD64-4104-4669-8CE5-49BB0176D608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5A0261-8598-4CA4-9CBC-48746C527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232F-63D6-45F4-9620-6FB740587137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0FD8-025E-4D39-B8B6-327E8EEF71FC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0A3-5F5A-487F-9F77-9236509259E8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67B-BF1B-4DA5-BEDC-B3577E601AA3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2966-2481-4C93-967D-6A40D53B0276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53A-6C57-43C1-BC29-9CAFFCEFFF5E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B62-B99A-4E30-A42E-AA7096EC685E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9BD1-4D51-4E98-A8DF-1C2FE5A5C31B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A4D9-C539-4D18-BB90-1DFCB0E475B8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D48-4704-4F99-A335-F5A47D04A8F0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CEFAAF7-C7BD-4602-8599-03C959C62003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A34805C-7696-4A10-897E-572AB8DA1C71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5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6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7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4414" y="3071810"/>
            <a:ext cx="7119958" cy="328786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Lecture 2</a:t>
            </a:r>
            <a:br>
              <a:rPr lang="bn-BD" sz="2800" dirty="0" smtClean="0">
                <a:solidFill>
                  <a:schemeClr val="tx1"/>
                </a:solidFill>
                <a:cs typeface="+mn-cs"/>
              </a:rPr>
            </a:br>
            <a:r>
              <a:rPr lang="en-US" sz="2800" dirty="0" smtClean="0">
                <a:solidFill>
                  <a:schemeClr val="tx1"/>
                </a:solidFill>
                <a:cs typeface="+mn-cs"/>
              </a:rPr>
              <a:t>True and Approximate Error</a:t>
            </a:r>
          </a:p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Finding Roots of Nonlinear Equations</a:t>
            </a:r>
          </a:p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Bisection Method</a:t>
            </a:r>
            <a:r>
              <a:rPr lang="bn-BD" dirty="0" smtClean="0">
                <a:solidFill>
                  <a:schemeClr val="tx1"/>
                </a:solidFill>
              </a:rPr>
              <a:t/>
            </a:r>
            <a:br>
              <a:rPr lang="bn-BD" dirty="0" smtClean="0">
                <a:solidFill>
                  <a:schemeClr val="tx1"/>
                </a:solidFill>
              </a:rPr>
            </a:br>
            <a:r>
              <a:rPr lang="bn-BD" dirty="0" smtClean="0">
                <a:solidFill>
                  <a:schemeClr val="tx1"/>
                </a:solidFill>
              </a:rPr>
              <a:t/>
            </a:r>
            <a:br>
              <a:rPr lang="bn-BD" dirty="0" smtClean="0">
                <a:solidFill>
                  <a:schemeClr val="tx1"/>
                </a:solidFill>
              </a:rPr>
            </a:br>
            <a:r>
              <a:rPr lang="en-US" sz="3300" dirty="0" smtClean="0">
                <a:solidFill>
                  <a:schemeClr val="tx1"/>
                </a:solidFill>
              </a:rPr>
              <a:t>For Slides Thanks to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Prof. </a:t>
            </a:r>
            <a:r>
              <a:rPr lang="bn-BD" sz="2400" dirty="0" smtClean="0">
                <a:solidFill>
                  <a:srgbClr val="FFFF00"/>
                </a:solidFill>
              </a:rPr>
              <a:t>S</a:t>
            </a:r>
            <a:r>
              <a:rPr lang="bn-BD" sz="2400" dirty="0" smtClean="0">
                <a:solidFill>
                  <a:srgbClr val="FFFF00"/>
                </a:solidFill>
              </a:rPr>
              <a:t>. M. Lutful Kabir</a:t>
            </a:r>
            <a:r>
              <a:rPr lang="bn-BD" sz="2400" dirty="0" smtClean="0">
                <a:solidFill>
                  <a:schemeClr val="tx1"/>
                </a:solidFill>
              </a:rPr>
              <a:t/>
            </a:r>
            <a:br>
              <a:rPr lang="bn-BD" sz="2400" dirty="0" smtClean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CSE 330: Numerical Methods</a:t>
            </a:r>
            <a:endParaRPr lang="en-US" sz="4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Polynomial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Polynomial equations are a simple class of algebric equations that are represented as follows: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bn-BD" sz="2400" dirty="0" smtClean="0"/>
              <a:t>This is called nth degree polynomial and has n numbers of roots. The roots may be </a:t>
            </a:r>
          </a:p>
          <a:p>
            <a:pPr lvl="1"/>
            <a:r>
              <a:rPr lang="bn-BD" sz="2000" dirty="0" smtClean="0"/>
              <a:t>real and different</a:t>
            </a:r>
          </a:p>
          <a:p>
            <a:pPr lvl="1"/>
            <a:r>
              <a:rPr lang="bn-BD" sz="2000" dirty="0" smtClean="0"/>
              <a:t>real and repeated</a:t>
            </a:r>
          </a:p>
          <a:p>
            <a:pPr lvl="1"/>
            <a:r>
              <a:rPr lang="bn-BD" sz="2000" dirty="0" smtClean="0"/>
              <a:t>complex number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043608" y="2588270"/>
          <a:ext cx="7364955" cy="624706"/>
        </p:xfrm>
        <a:graphic>
          <a:graphicData uri="http://schemas.openxmlformats.org/presentationml/2006/ole">
            <p:oleObj spid="_x0000_s60418" name="Equation" r:id="rId3" imgW="2844720" imgH="2412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Polynomial equations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sz="2400" dirty="0" smtClean="0"/>
              <a:t>Since complex roots appear in pairs, if n is odd, then the polynomial has at least one real root. For example, a cubic equation of the type 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will have at least one real root and the remaining two may be real or complex roots. Some specific examples of polynomial equations are: </a:t>
            </a: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915816" y="2996952"/>
          <a:ext cx="3548903" cy="552698"/>
        </p:xfrm>
        <a:graphic>
          <a:graphicData uri="http://schemas.openxmlformats.org/presentationml/2006/ole">
            <p:oleObj spid="_x0000_s61442" name="Equation" r:id="rId3" imgW="1549080" imgH="241200" progId="Equation.3">
              <p:embed/>
            </p:oleObj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2627784" y="4797152"/>
          <a:ext cx="2808312" cy="1643161"/>
        </p:xfrm>
        <a:graphic>
          <a:graphicData uri="http://schemas.openxmlformats.org/presentationml/2006/ole">
            <p:oleObj spid="_x0000_s61443" name="Equation" r:id="rId4" imgW="1193760" imgH="6984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Transcendental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725247"/>
          </a:xfrm>
        </p:spPr>
        <p:txBody>
          <a:bodyPr>
            <a:normAutofit/>
          </a:bodyPr>
          <a:lstStyle/>
          <a:p>
            <a:r>
              <a:rPr lang="bn-BD" sz="2400" dirty="0" smtClean="0"/>
              <a:t>A non-algebric equation is called transcendantal equation.</a:t>
            </a:r>
          </a:p>
          <a:p>
            <a:r>
              <a:rPr lang="bn-BD" sz="2400" dirty="0" smtClean="0"/>
              <a:t>These include trigonometric, exponential and logarithmic functions</a:t>
            </a:r>
          </a:p>
          <a:p>
            <a:r>
              <a:rPr lang="bn-BD" sz="2400" dirty="0" smtClean="0"/>
              <a:t>Examples of transcendantal equation are:</a:t>
            </a:r>
            <a:endParaRPr lang="en-US" sz="2400" dirty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259212" y="3643314"/>
          <a:ext cx="2464916" cy="2525036"/>
        </p:xfrm>
        <a:graphic>
          <a:graphicData uri="http://schemas.openxmlformats.org/presentationml/2006/ole">
            <p:oleObj spid="_x0000_s62466" name="Equation" r:id="rId3" imgW="1041120" imgH="106668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An iterative technique usually begins with an approximate value of the root, known as the initial guess, which is then successively corrected iteration by iteration under a certain mathematical basis </a:t>
            </a:r>
          </a:p>
          <a:p>
            <a:r>
              <a:rPr lang="bn-BD" sz="2400" dirty="0" smtClean="0"/>
              <a:t>The process of iteration stops when the desired level of accuracy is obtained</a:t>
            </a:r>
          </a:p>
          <a:p>
            <a:r>
              <a:rPr lang="bn-BD" sz="2400" dirty="0" smtClean="0"/>
              <a:t>Since </a:t>
            </a:r>
            <a:r>
              <a:rPr lang="en-US" sz="2400" dirty="0" smtClean="0"/>
              <a:t>,in many cases, </a:t>
            </a:r>
            <a:r>
              <a:rPr lang="bn-BD" sz="2400" dirty="0" smtClean="0"/>
              <a:t>the iterative method needs a large number of iterations and arithmatic opeartion to reach a solution, the use of computers has become inevitable to make the task simple and efficient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Iterative Methods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Iterative methods, based on the number of guesses they use, can be categorized into two categories:</a:t>
            </a:r>
          </a:p>
          <a:p>
            <a:pPr lvl="1"/>
            <a:r>
              <a:rPr lang="bn-BD" sz="2000" dirty="0" smtClean="0"/>
              <a:t>Bracketing methods (Interpolation methods)</a:t>
            </a:r>
          </a:p>
          <a:p>
            <a:pPr lvl="1"/>
            <a:r>
              <a:rPr lang="bn-BD" sz="2000" dirty="0" smtClean="0"/>
              <a:t>Open end methods (Extrapolation methods)</a:t>
            </a:r>
          </a:p>
          <a:p>
            <a:r>
              <a:rPr lang="bn-BD" sz="2400" dirty="0" smtClean="0"/>
              <a:t>Bracketing methods starts with two initial guesses that ‘bracket’ the root and then systematically reduce the width of the bracket until the solution is reached</a:t>
            </a:r>
          </a:p>
          <a:p>
            <a:r>
              <a:rPr lang="bn-BD" sz="2400" dirty="0" smtClean="0"/>
              <a:t>Two popular methods under Bracketing category are</a:t>
            </a:r>
          </a:p>
          <a:p>
            <a:pPr lvl="1"/>
            <a:r>
              <a:rPr lang="bn-BD" sz="2000" dirty="0" smtClean="0"/>
              <a:t>Bisection method</a:t>
            </a:r>
          </a:p>
          <a:p>
            <a:pPr lvl="1"/>
            <a:r>
              <a:rPr lang="bn-BD" sz="2000" dirty="0" smtClean="0"/>
              <a:t>False position method</a:t>
            </a:r>
          </a:p>
          <a:p>
            <a:r>
              <a:rPr lang="bn-BD" sz="2400" dirty="0" smtClean="0"/>
              <a:t>These methods are based on the assumption that the function changes sign in the vicinity of a root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Iterative Methods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sz="2400" dirty="0" smtClean="0"/>
              <a:t>Open end methods use a single starting value or two values that do not necessarily bracket the root</a:t>
            </a:r>
          </a:p>
          <a:p>
            <a:r>
              <a:rPr lang="bn-BD" sz="2400" dirty="0" smtClean="0"/>
              <a:t>The following iterative methods fall under this category:</a:t>
            </a:r>
          </a:p>
          <a:p>
            <a:pPr lvl="1"/>
            <a:r>
              <a:rPr lang="bn-BD" sz="2000" dirty="0" smtClean="0"/>
              <a:t>Newton-Raphson method</a:t>
            </a:r>
          </a:p>
          <a:p>
            <a:pPr lvl="1"/>
            <a:r>
              <a:rPr lang="bn-BD" sz="2000" dirty="0" smtClean="0"/>
              <a:t>Secant method</a:t>
            </a:r>
          </a:p>
          <a:p>
            <a:pPr lvl="1"/>
            <a:r>
              <a:rPr lang="bn-BD" sz="2000" dirty="0" smtClean="0"/>
              <a:t>Muller’s method</a:t>
            </a:r>
          </a:p>
          <a:p>
            <a:pPr lvl="1"/>
            <a:r>
              <a:rPr lang="bn-BD" sz="2000" dirty="0" smtClean="0"/>
              <a:t>Fixed-point method</a:t>
            </a:r>
          </a:p>
          <a:p>
            <a:pPr lvl="1"/>
            <a:r>
              <a:rPr lang="bn-BD" sz="2000" dirty="0" smtClean="0"/>
              <a:t>Bairstow’s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Starting an iterative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Before an iterative process is initaited, we have to determine either an approximate value of root or a ‘search’ interval that contains a root</a:t>
            </a:r>
          </a:p>
          <a:p>
            <a:r>
              <a:rPr lang="bn-BD" sz="2400" dirty="0" smtClean="0"/>
              <a:t>One simple method is to plot the function</a:t>
            </a:r>
          </a:p>
          <a:p>
            <a:r>
              <a:rPr lang="bn-BD" sz="2400" dirty="0" smtClean="0"/>
              <a:t>Graphical representation will not only provide us rough estimate of the root but also help us in understanding the properties of the function</a:t>
            </a:r>
          </a:p>
          <a:p>
            <a:pPr>
              <a:buNone/>
            </a:pPr>
            <a:r>
              <a:rPr lang="bn-BD" sz="2400" b="1" dirty="0" smtClean="0"/>
              <a:t>Largest possible root</a:t>
            </a:r>
          </a:p>
          <a:p>
            <a:r>
              <a:rPr lang="bn-BD" sz="2400" dirty="0" smtClean="0"/>
              <a:t>For a polynomial represented by</a:t>
            </a:r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the largest possible root is given by</a:t>
            </a:r>
            <a:endParaRPr lang="en-US" sz="2400" dirty="0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979712" y="5098336"/>
          <a:ext cx="5781204" cy="490904"/>
        </p:xfrm>
        <a:graphic>
          <a:graphicData uri="http://schemas.openxmlformats.org/presentationml/2006/ole">
            <p:oleObj spid="_x0000_s63490" name="Equation" r:id="rId3" imgW="2844720" imgH="241200" progId="Equation.3">
              <p:embed/>
            </p:oleObj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3934717" y="5830262"/>
          <a:ext cx="1357363" cy="839098"/>
        </p:xfrm>
        <a:graphic>
          <a:graphicData uri="http://schemas.openxmlformats.org/presentationml/2006/ole">
            <p:oleObj spid="_x0000_s63491" name="Equation" r:id="rId4" imgW="698400" imgH="43164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Starting an iterative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bn-BD" sz="2400" b="1" u="sng" dirty="0" smtClean="0"/>
              <a:t>Search Bracket</a:t>
            </a:r>
          </a:p>
          <a:p>
            <a:r>
              <a:rPr lang="bn-BD" sz="2400" dirty="0" smtClean="0"/>
              <a:t>Another relationship that might be useful for determining the search intervals that contain the real roots of a polynomial is</a:t>
            </a:r>
          </a:p>
          <a:p>
            <a:endParaRPr lang="bn-BD" sz="2400" dirty="0" smtClean="0"/>
          </a:p>
          <a:p>
            <a:pPr>
              <a:buNone/>
            </a:pPr>
            <a:endParaRPr lang="bn-BD" sz="2000" dirty="0" smtClean="0"/>
          </a:p>
          <a:p>
            <a:pPr>
              <a:buNone/>
            </a:pPr>
            <a:r>
              <a:rPr lang="bn-BD" sz="2400" dirty="0" smtClean="0"/>
              <a:t>	where x is the root of the polynomial. This will be the maximum absolute value of the roots</a:t>
            </a:r>
          </a:p>
          <a:p>
            <a:r>
              <a:rPr lang="bn-BD" sz="2400" dirty="0" smtClean="0"/>
              <a:t>That means that no roots exceed x</a:t>
            </a:r>
            <a:r>
              <a:rPr lang="bn-BD" sz="2400" baseline="-25000" dirty="0" smtClean="0"/>
              <a:t>max</a:t>
            </a:r>
            <a:r>
              <a:rPr lang="bn-BD" sz="2400" dirty="0" smtClean="0"/>
              <a:t> in absolute magnitude and thus, all real roots lie within the interval </a:t>
            </a:r>
          </a:p>
          <a:p>
            <a:pPr>
              <a:buNone/>
            </a:pPr>
            <a:r>
              <a:rPr lang="bn-BD" sz="2400" dirty="0" smtClean="0"/>
              <a:t>				(-|x</a:t>
            </a:r>
            <a:r>
              <a:rPr lang="bn-BD" sz="2400" baseline="30000" dirty="0" smtClean="0"/>
              <a:t>*</a:t>
            </a:r>
            <a:r>
              <a:rPr lang="bn-BD" sz="2400" baseline="-25000" dirty="0" smtClean="0"/>
              <a:t>max </a:t>
            </a:r>
            <a:r>
              <a:rPr lang="bn-BD" sz="2400" dirty="0" smtClean="0"/>
              <a:t>|,|x</a:t>
            </a:r>
            <a:r>
              <a:rPr lang="bn-BD" sz="2400" baseline="30000" dirty="0" smtClean="0"/>
              <a:t>*</a:t>
            </a:r>
            <a:r>
              <a:rPr lang="bn-BD" sz="2400" baseline="-25000" dirty="0" smtClean="0"/>
              <a:t>max</a:t>
            </a:r>
            <a:r>
              <a:rPr lang="bn-BD" sz="2400" dirty="0" smtClean="0"/>
              <a:t>|)</a:t>
            </a:r>
            <a:endParaRPr lang="en-US" sz="2400" baseline="-25000" dirty="0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3131840" y="3005583"/>
          <a:ext cx="2816719" cy="999481"/>
        </p:xfrm>
        <a:graphic>
          <a:graphicData uri="http://schemas.openxmlformats.org/presentationml/2006/ole">
            <p:oleObj spid="_x0000_s64515" name="Equation" r:id="rId3" imgW="1574640" imgH="55872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Starting an iterative process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There is another relationship that suggests an interval for roots.</a:t>
            </a:r>
          </a:p>
          <a:p>
            <a:r>
              <a:rPr lang="bn-BD" sz="2400" dirty="0" smtClean="0"/>
              <a:t>All roots x satisfy the inequality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where the ‘max’ denotes the maximum of the absolute values of |a</a:t>
            </a:r>
            <a:r>
              <a:rPr lang="bn-BD" sz="2400" baseline="-25000" dirty="0" smtClean="0"/>
              <a:t>0</a:t>
            </a:r>
            <a:r>
              <a:rPr lang="bn-BD" sz="2400" dirty="0" smtClean="0"/>
              <a:t>|, |a</a:t>
            </a:r>
            <a:r>
              <a:rPr lang="bn-BD" sz="2400" baseline="-25000" dirty="0" smtClean="0"/>
              <a:t>1</a:t>
            </a:r>
            <a:r>
              <a:rPr lang="bn-BD" sz="2400" dirty="0" smtClean="0"/>
              <a:t>|, |a</a:t>
            </a:r>
            <a:r>
              <a:rPr lang="bn-BD" sz="2400" baseline="-25000" dirty="0" smtClean="0"/>
              <a:t>2</a:t>
            </a:r>
            <a:r>
              <a:rPr lang="bn-BD" sz="2400" dirty="0" smtClean="0"/>
              <a:t>|,...... |a</a:t>
            </a:r>
            <a:r>
              <a:rPr lang="bn-BD" sz="2400" baseline="-25000" dirty="0" smtClean="0"/>
              <a:t>n-2</a:t>
            </a:r>
            <a:r>
              <a:rPr lang="bn-BD" sz="2400" dirty="0" smtClean="0"/>
              <a:t>|, |a</a:t>
            </a:r>
            <a:r>
              <a:rPr lang="bn-BD" sz="2400" baseline="-25000" dirty="0" smtClean="0"/>
              <a:t>n-1</a:t>
            </a:r>
            <a:r>
              <a:rPr lang="bn-BD" sz="2400" dirty="0" smtClean="0"/>
              <a:t>|</a:t>
            </a:r>
            <a:endParaRPr lang="en-US" sz="2400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700909" y="3140968"/>
          <a:ext cx="5535387" cy="1014338"/>
        </p:xfrm>
        <a:graphic>
          <a:graphicData uri="http://schemas.openxmlformats.org/presentationml/2006/ole">
            <p:oleObj spid="_x0000_s65538" name="Equation" r:id="rId3" imgW="2425680" imgH="44424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5256584"/>
          </a:xfrm>
        </p:spPr>
        <p:txBody>
          <a:bodyPr>
            <a:noAutofit/>
          </a:bodyPr>
          <a:lstStyle/>
          <a:p>
            <a:r>
              <a:rPr lang="bn-BD" sz="2400" dirty="0" smtClean="0"/>
              <a:t>Consider the polynomial equation</a:t>
            </a:r>
          </a:p>
          <a:p>
            <a:r>
              <a:rPr lang="bn-BD" sz="2400" dirty="0" smtClean="0"/>
              <a:t>Estimate the possible initial guess value</a:t>
            </a:r>
          </a:p>
          <a:p>
            <a:pPr>
              <a:buNone/>
            </a:pPr>
            <a:r>
              <a:rPr lang="bn-BD" sz="2400" dirty="0" smtClean="0"/>
              <a:t>------------------------------------------</a:t>
            </a:r>
          </a:p>
          <a:p>
            <a:r>
              <a:rPr lang="bn-BD" sz="2400" dirty="0" smtClean="0"/>
              <a:t>The largest possible root is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bn-BD" sz="2400" dirty="0" smtClean="0"/>
              <a:t>That is, no root can be larger than the value 4</a:t>
            </a:r>
          </a:p>
          <a:p>
            <a:r>
              <a:rPr lang="bn-BD" sz="2400" dirty="0" smtClean="0"/>
              <a:t>All roots must satisfy the relation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bn-BD" sz="2400" dirty="0" smtClean="0"/>
              <a:t>Therefore, all real roots lie in the interval                      . </a:t>
            </a:r>
          </a:p>
          <a:p>
            <a:r>
              <a:rPr lang="bn-BD" sz="2400" dirty="0" smtClean="0"/>
              <a:t>We can use these two points as initial guesses for the bracketing methods and one of them for the open end methods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004048" y="4437112"/>
          <a:ext cx="3096344" cy="891034"/>
        </p:xfrm>
        <a:graphic>
          <a:graphicData uri="http://schemas.openxmlformats.org/presentationml/2006/ole">
            <p:oleObj spid="_x0000_s66564" name="Equation" r:id="rId3" imgW="1765080" imgH="507960" progId="Equation.3">
              <p:embed/>
            </p:oleObj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5823174" y="5487252"/>
          <a:ext cx="1296144" cy="397206"/>
        </p:xfrm>
        <a:graphic>
          <a:graphicData uri="http://schemas.openxmlformats.org/presentationml/2006/ole">
            <p:oleObj spid="_x0000_s66565" name="Equation" r:id="rId4" imgW="787320" imgH="241200" progId="Equation.3">
              <p:embed/>
            </p:oleObj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5049018" y="1787806"/>
          <a:ext cx="2997334" cy="432048"/>
        </p:xfrm>
        <a:graphic>
          <a:graphicData uri="http://schemas.openxmlformats.org/presentationml/2006/ole">
            <p:oleObj spid="_x0000_s66566" name="Equation" r:id="rId5" imgW="1409400" imgH="203040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427984" y="2996952"/>
          <a:ext cx="1357312" cy="838200"/>
        </p:xfrm>
        <a:graphic>
          <a:graphicData uri="http://schemas.openxmlformats.org/presentationml/2006/ole">
            <p:oleObj spid="_x0000_s66567" name="Equation" r:id="rId6" imgW="6984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true error?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/>
          <a:lstStyle/>
          <a:p>
            <a:pPr hangingPunct="0"/>
            <a:r>
              <a:rPr lang="en-US" sz="2400" dirty="0" smtClean="0"/>
              <a:t>True error is the difference between the true value (also called the exact value) and the approximate value.</a:t>
            </a:r>
          </a:p>
          <a:p>
            <a:pPr hangingPunct="0"/>
            <a:r>
              <a:rPr lang="en-US" sz="2400" dirty="0" smtClean="0"/>
              <a:t>True Error </a:t>
            </a:r>
            <a:r>
              <a:rPr lang="bn-BD" sz="2400" dirty="0" smtClean="0"/>
              <a:t>=</a:t>
            </a:r>
            <a:r>
              <a:rPr lang="en-US" sz="2400" dirty="0" smtClean="0"/>
              <a:t> True value – Approximate value</a:t>
            </a:r>
            <a:endParaRPr lang="bn-BD" sz="2400" dirty="0" smtClean="0"/>
          </a:p>
          <a:p>
            <a:pPr hangingPunct="0">
              <a:buNone/>
            </a:pPr>
            <a:r>
              <a:rPr lang="bn-BD" sz="2400" b="1" u="sng" dirty="0" smtClean="0"/>
              <a:t>Example 1</a:t>
            </a:r>
          </a:p>
          <a:p>
            <a:pPr hangingPunct="0"/>
            <a:r>
              <a:rPr lang="en-US" sz="2400" dirty="0" smtClean="0"/>
              <a:t>The derivative of a function  at a particular value of  can be approximately calculated by</a:t>
            </a:r>
            <a:endParaRPr lang="bn-BD" sz="2400" dirty="0" smtClean="0"/>
          </a:p>
          <a:p>
            <a:pPr hangingPunct="0">
              <a:buNone/>
            </a:pPr>
            <a:endParaRPr lang="en-US" sz="2400" dirty="0" smtClean="0"/>
          </a:p>
          <a:p>
            <a:pPr hangingPunct="0">
              <a:buNone/>
            </a:pPr>
            <a:endParaRPr lang="bn-BD" sz="2400" dirty="0" smtClean="0"/>
          </a:p>
          <a:p>
            <a:pPr hangingPunct="0">
              <a:buNone/>
            </a:pPr>
            <a:r>
              <a:rPr lang="en-US" sz="2400" dirty="0" smtClean="0"/>
              <a:t>For </a:t>
            </a:r>
            <a:r>
              <a:rPr lang="bn-BD" sz="2400" dirty="0" smtClean="0"/>
              <a:t>   </a:t>
            </a:r>
            <a:r>
              <a:rPr lang="en-US" sz="2400" dirty="0" smtClean="0"/>
              <a:t> </a:t>
            </a:r>
            <a:r>
              <a:rPr lang="bn-BD" sz="2400" dirty="0" smtClean="0"/>
              <a:t>     </a:t>
            </a:r>
            <a:r>
              <a:rPr lang="en-US" sz="2400" dirty="0" smtClean="0"/>
              <a:t>and </a:t>
            </a:r>
            <a:r>
              <a:rPr lang="bn-BD" sz="2400" i="1" dirty="0" smtClean="0"/>
              <a:t>h=0.3</a:t>
            </a:r>
            <a:r>
              <a:rPr lang="en-US" sz="2400" dirty="0" smtClean="0"/>
              <a:t>, find</a:t>
            </a:r>
            <a:r>
              <a:rPr lang="bn-BD" sz="2400" dirty="0" smtClean="0"/>
              <a:t> at x=2</a:t>
            </a:r>
            <a:endParaRPr lang="en-US" sz="2400" dirty="0" smtClean="0"/>
          </a:p>
          <a:p>
            <a:pPr hangingPunct="0">
              <a:buNone/>
            </a:pPr>
            <a:r>
              <a:rPr lang="en-US" sz="2400" dirty="0" smtClean="0"/>
              <a:t>	a) the approximate value of </a:t>
            </a:r>
            <a:r>
              <a:rPr lang="bn-BD" sz="2400" i="1" dirty="0" smtClean="0"/>
              <a:t>f’(x)</a:t>
            </a:r>
            <a:endParaRPr lang="en-US" sz="2400" i="1" dirty="0" smtClean="0"/>
          </a:p>
          <a:p>
            <a:pPr hangingPunct="0">
              <a:buNone/>
            </a:pPr>
            <a:r>
              <a:rPr lang="en-US" sz="2400" dirty="0" smtClean="0"/>
              <a:t>	b) the true value of </a:t>
            </a:r>
            <a:r>
              <a:rPr lang="bn-BD" sz="2400" i="1" dirty="0" smtClean="0"/>
              <a:t>f’(x)</a:t>
            </a:r>
            <a:endParaRPr lang="en-US" sz="2400" dirty="0" smtClean="0"/>
          </a:p>
          <a:p>
            <a:pPr hangingPunct="0">
              <a:buNone/>
            </a:pPr>
            <a:r>
              <a:rPr lang="en-US" sz="2400" dirty="0" smtClean="0"/>
              <a:t>	c) the true error</a:t>
            </a:r>
          </a:p>
          <a:p>
            <a:endParaRPr lang="en-US" dirty="0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2627784" y="4149080"/>
          <a:ext cx="2630488" cy="696913"/>
        </p:xfrm>
        <a:graphic>
          <a:graphicData uri="http://schemas.openxmlformats.org/presentationml/2006/ole">
            <p:oleObj spid="_x0000_s96258" name="Equation" r:id="rId3" imgW="1485720" imgH="393480" progId="Equation.3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058950" y="4725144"/>
          <a:ext cx="1524000" cy="428625"/>
        </p:xfrm>
        <a:graphic>
          <a:graphicData uri="http://schemas.openxmlformats.org/presentationml/2006/ole">
            <p:oleObj spid="_x0000_s96259" name="Equation" r:id="rId4" imgW="812520" imgH="228600" progId="Equation.3">
              <p:embed/>
            </p:oleObj>
          </a:graphicData>
        </a:graphic>
      </p:graphicFrame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Iteration Stopping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lnSpcReduction="10000"/>
          </a:bodyPr>
          <a:lstStyle/>
          <a:p>
            <a:r>
              <a:rPr lang="bn-BD" sz="2400" dirty="0" smtClean="0"/>
              <a:t>We must have an objective criterion for deciding when to stop the process</a:t>
            </a:r>
          </a:p>
          <a:p>
            <a:r>
              <a:rPr lang="bn-BD" sz="2400" dirty="0" smtClean="0"/>
              <a:t>We may use one of the following tests</a:t>
            </a:r>
          </a:p>
          <a:p>
            <a:pPr lvl="1"/>
            <a:r>
              <a:rPr lang="bn-BD" sz="2000" dirty="0" smtClean="0"/>
              <a:t>        </a:t>
            </a:r>
            <a:r>
              <a:rPr lang="bn-BD" sz="2000" u="sng" dirty="0" smtClean="0"/>
              <a:t>&lt;</a:t>
            </a:r>
            <a:r>
              <a:rPr lang="bn-BD" sz="2000" dirty="0" smtClean="0"/>
              <a:t>  E</a:t>
            </a:r>
            <a:r>
              <a:rPr lang="bn-BD" sz="2000" baseline="-25000" dirty="0" smtClean="0"/>
              <a:t>a</a:t>
            </a:r>
            <a:r>
              <a:rPr lang="bn-BD" sz="2000" dirty="0" smtClean="0"/>
              <a:t> (absolute error in x)</a:t>
            </a:r>
          </a:p>
          <a:p>
            <a:pPr lvl="1"/>
            <a:endParaRPr lang="bn-BD" sz="2000" dirty="0" smtClean="0"/>
          </a:p>
          <a:p>
            <a:pPr lvl="1"/>
            <a:r>
              <a:rPr lang="bn-BD" sz="2000" dirty="0" smtClean="0"/>
              <a:t>        </a:t>
            </a:r>
            <a:r>
              <a:rPr lang="bn-BD" sz="2000" u="sng" dirty="0" smtClean="0"/>
              <a:t>&lt;</a:t>
            </a:r>
            <a:r>
              <a:rPr lang="bn-BD" sz="2000" dirty="0" smtClean="0"/>
              <a:t>  E</a:t>
            </a:r>
            <a:r>
              <a:rPr lang="bn-BD" sz="2000" baseline="-25000" dirty="0" smtClean="0"/>
              <a:t>r</a:t>
            </a:r>
            <a:r>
              <a:rPr lang="bn-BD" sz="2000" dirty="0" smtClean="0"/>
              <a:t> (relative error in x) x&lt;&gt;0</a:t>
            </a:r>
          </a:p>
          <a:p>
            <a:pPr lvl="1"/>
            <a:endParaRPr lang="bn-BD" sz="2000" dirty="0" smtClean="0"/>
          </a:p>
          <a:p>
            <a:pPr lvl="1"/>
            <a:r>
              <a:rPr lang="bn-BD" sz="2000" dirty="0" smtClean="0"/>
              <a:t>       	 </a:t>
            </a:r>
            <a:r>
              <a:rPr lang="bn-BD" sz="2000" u="sng" dirty="0" smtClean="0"/>
              <a:t>&lt;</a:t>
            </a:r>
            <a:r>
              <a:rPr lang="bn-BD" sz="2000" dirty="0" smtClean="0"/>
              <a:t> E (value of function at root)</a:t>
            </a:r>
          </a:p>
          <a:p>
            <a:pPr lvl="1">
              <a:buNone/>
            </a:pPr>
            <a:endParaRPr lang="bn-BD" sz="2000" dirty="0" smtClean="0"/>
          </a:p>
          <a:p>
            <a:r>
              <a:rPr lang="bn-BD" sz="2400" dirty="0" smtClean="0"/>
              <a:t>There may be the situations where these tests may fail</a:t>
            </a:r>
          </a:p>
          <a:p>
            <a:r>
              <a:rPr lang="bn-BD" sz="2400" dirty="0" smtClean="0"/>
              <a:t>In cases where we do not know whether the process converges or not, we must have a limit on the number of iterations, like</a:t>
            </a:r>
          </a:p>
          <a:p>
            <a:pPr>
              <a:buNone/>
            </a:pPr>
            <a:r>
              <a:rPr lang="bn-BD" sz="2400" dirty="0" smtClean="0"/>
              <a:t>		Iterations </a:t>
            </a:r>
            <a:r>
              <a:rPr lang="bn-BD" sz="2400" u="sng" dirty="0" smtClean="0"/>
              <a:t>&gt;</a:t>
            </a:r>
            <a:r>
              <a:rPr lang="bn-BD" sz="2400" dirty="0" smtClean="0"/>
              <a:t> N (limit on iterations)</a:t>
            </a:r>
          </a:p>
          <a:p>
            <a:pPr lvl="1"/>
            <a:endParaRPr lang="en-US" sz="2000" dirty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112674" y="2852936"/>
          <a:ext cx="1269779" cy="415032"/>
        </p:xfrm>
        <a:graphic>
          <a:graphicData uri="http://schemas.openxmlformats.org/presentationml/2006/ole">
            <p:oleObj spid="_x0000_s67586" name="Equation" r:id="rId3" imgW="545760" imgH="253800" progId="Equation.3">
              <p:embed/>
            </p:oleObj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261914" y="3299712"/>
          <a:ext cx="1005830" cy="849368"/>
        </p:xfrm>
        <a:graphic>
          <a:graphicData uri="http://schemas.openxmlformats.org/presentationml/2006/ole">
            <p:oleObj spid="_x0000_s67587" name="Equation" r:id="rId4" imgW="571320" imgH="482400" progId="Equation.3">
              <p:embed/>
            </p:oleObj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274622" y="4166096"/>
          <a:ext cx="974080" cy="487040"/>
        </p:xfrm>
        <a:graphic>
          <a:graphicData uri="http://schemas.openxmlformats.org/presentationml/2006/ole">
            <p:oleObj spid="_x0000_s67588" name="Equation" r:id="rId5" imgW="507960" imgH="2538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Bisection Method</a:t>
            </a:r>
            <a:endParaRPr lang="en-US" sz="4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929718" cy="25431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One of the first numerical methods developed to find the root of a nonlinear equation </a:t>
            </a:r>
            <a:r>
              <a:rPr lang="en-US" sz="2400" i="1" dirty="0" smtClean="0"/>
              <a:t>f(x)=0</a:t>
            </a:r>
            <a:r>
              <a:rPr lang="en-US" sz="2400" dirty="0" smtClean="0"/>
              <a:t> </a:t>
            </a:r>
            <a:r>
              <a:rPr lang="en-US" sz="2400" dirty="0"/>
              <a:t>was the bisection method (also called </a:t>
            </a:r>
            <a:r>
              <a:rPr lang="en-US" sz="2400" i="1" dirty="0"/>
              <a:t>binary-search</a:t>
            </a:r>
            <a:r>
              <a:rPr lang="en-US" sz="2400" dirty="0"/>
              <a:t> method). 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method is based on the following theorem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b="1" dirty="0"/>
              <a:t>Theorem</a:t>
            </a:r>
            <a:endParaRPr lang="en-US" sz="2400" dirty="0"/>
          </a:p>
          <a:p>
            <a:r>
              <a:rPr lang="en-US" sz="2400" dirty="0"/>
              <a:t>An equation , where  is a real continuous function, has at least one root between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</a:t>
            </a:r>
            <a:r>
              <a:rPr lang="en-US" sz="2400" dirty="0"/>
              <a:t>and  if  </a:t>
            </a:r>
            <a:r>
              <a:rPr lang="en-US" sz="2400" i="1" dirty="0" smtClean="0"/>
              <a:t>f(x</a:t>
            </a:r>
            <a:r>
              <a:rPr lang="en-US" sz="2400" i="1" baseline="-25000" dirty="0" smtClean="0"/>
              <a:t>l</a:t>
            </a:r>
            <a:r>
              <a:rPr lang="en-US" sz="2400" i="1" dirty="0" smtClean="0"/>
              <a:t>)f(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i="1" dirty="0" smtClean="0"/>
              <a:t>)&lt;0</a:t>
            </a:r>
            <a:r>
              <a:rPr lang="en-US" sz="2400" dirty="0" smtClean="0"/>
              <a:t>   </a:t>
            </a:r>
            <a:endParaRPr lang="en-US" sz="2400" dirty="0"/>
          </a:p>
          <a:p>
            <a:endParaRPr lang="en-US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45" name="Group 21"/>
          <p:cNvGrpSpPr>
            <a:grpSpLocks noChangeAspect="1"/>
          </p:cNvGrpSpPr>
          <p:nvPr/>
        </p:nvGrpSpPr>
        <p:grpSpPr bwMode="auto">
          <a:xfrm>
            <a:off x="2070107" y="3857628"/>
            <a:ext cx="4144967" cy="3025403"/>
            <a:chOff x="3319" y="1722"/>
            <a:chExt cx="5628" cy="4107"/>
          </a:xfrm>
        </p:grpSpPr>
        <p:sp>
          <p:nvSpPr>
            <p:cNvPr id="1055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319" y="1722"/>
              <a:ext cx="5628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AutoShape 30"/>
            <p:cNvSpPr>
              <a:spLocks noChangeShapeType="1"/>
            </p:cNvSpPr>
            <p:nvPr/>
          </p:nvSpPr>
          <p:spPr bwMode="auto">
            <a:xfrm flipV="1">
              <a:off x="3639" y="2427"/>
              <a:ext cx="1" cy="259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AutoShape 29"/>
            <p:cNvSpPr>
              <a:spLocks noChangeShapeType="1"/>
            </p:cNvSpPr>
            <p:nvPr/>
          </p:nvSpPr>
          <p:spPr bwMode="auto">
            <a:xfrm>
              <a:off x="3640" y="5023"/>
              <a:ext cx="4752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3638" y="2457"/>
              <a:ext cx="4290" cy="3241"/>
            </a:xfrm>
            <a:custGeom>
              <a:avLst/>
              <a:gdLst/>
              <a:ahLst/>
              <a:cxnLst>
                <a:cxn ang="0">
                  <a:pos x="0" y="3240"/>
                </a:cxn>
                <a:cxn ang="0">
                  <a:pos x="1800" y="2790"/>
                </a:cxn>
                <a:cxn ang="0">
                  <a:pos x="3060" y="2160"/>
                </a:cxn>
                <a:cxn ang="0">
                  <a:pos x="3825" y="1380"/>
                </a:cxn>
                <a:cxn ang="0">
                  <a:pos x="4290" y="0"/>
                </a:cxn>
              </a:cxnLst>
              <a:rect l="0" t="0" r="r" b="b"/>
              <a:pathLst>
                <a:path w="4290" h="3240">
                  <a:moveTo>
                    <a:pt x="0" y="3240"/>
                  </a:moveTo>
                  <a:cubicBezTo>
                    <a:pt x="300" y="3165"/>
                    <a:pt x="1290" y="2970"/>
                    <a:pt x="1800" y="2790"/>
                  </a:cubicBezTo>
                  <a:cubicBezTo>
                    <a:pt x="2310" y="2610"/>
                    <a:pt x="2723" y="2395"/>
                    <a:pt x="3060" y="2160"/>
                  </a:cubicBezTo>
                  <a:cubicBezTo>
                    <a:pt x="3397" y="1925"/>
                    <a:pt x="3620" y="1740"/>
                    <a:pt x="3825" y="1380"/>
                  </a:cubicBezTo>
                  <a:cubicBezTo>
                    <a:pt x="4030" y="1020"/>
                    <a:pt x="4193" y="287"/>
                    <a:pt x="429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AutoShape 27"/>
            <p:cNvSpPr>
              <a:spLocks noChangeShapeType="1"/>
            </p:cNvSpPr>
            <p:nvPr/>
          </p:nvSpPr>
          <p:spPr bwMode="auto">
            <a:xfrm>
              <a:off x="5017" y="5022"/>
              <a:ext cx="2" cy="36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AutoShape 26"/>
            <p:cNvSpPr>
              <a:spLocks noChangeShapeType="1"/>
            </p:cNvSpPr>
            <p:nvPr/>
          </p:nvSpPr>
          <p:spPr bwMode="auto">
            <a:xfrm>
              <a:off x="6899" y="4506"/>
              <a:ext cx="4" cy="517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Text Box 25"/>
            <p:cNvSpPr txBox="1">
              <a:spLocks noChangeArrowheads="1"/>
            </p:cNvSpPr>
            <p:nvPr/>
          </p:nvSpPr>
          <p:spPr bwMode="auto">
            <a:xfrm>
              <a:off x="3393" y="2083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4792" y="4633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Text Box 23"/>
            <p:cNvSpPr txBox="1">
              <a:spLocks noChangeArrowheads="1"/>
            </p:cNvSpPr>
            <p:nvPr/>
          </p:nvSpPr>
          <p:spPr bwMode="auto">
            <a:xfrm>
              <a:off x="6697" y="4933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Text Box 22"/>
            <p:cNvSpPr txBox="1">
              <a:spLocks noChangeArrowheads="1"/>
            </p:cNvSpPr>
            <p:nvPr/>
          </p:nvSpPr>
          <p:spPr bwMode="auto">
            <a:xfrm>
              <a:off x="8362" y="4797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Bisection method</a:t>
            </a:r>
            <a:r>
              <a:rPr lang="bn-BD" sz="4000" b="1" dirty="0" smtClean="0"/>
              <a:t> (continued)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the method is based on finding the root between two points, the method falls under the category of bracketing methods.</a:t>
            </a:r>
          </a:p>
          <a:p>
            <a:r>
              <a:rPr lang="en-US" sz="2400" dirty="0" smtClean="0"/>
              <a:t>Since the root is bracketed between two points,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one can find the mid-point,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between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. This gives us two new intervals </a:t>
            </a:r>
          </a:p>
          <a:p>
            <a:pPr lvl="0"/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and 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and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u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-24"/>
            <a:ext cx="8229600" cy="1428760"/>
          </a:xfrm>
        </p:spPr>
        <p:txBody>
          <a:bodyPr>
            <a:noAutofit/>
          </a:bodyPr>
          <a:lstStyle/>
          <a:p>
            <a:r>
              <a:rPr lang="bn-BD" sz="3000" dirty="0" smtClean="0">
                <a:solidFill>
                  <a:schemeClr val="accent1"/>
                </a:solidFill>
              </a:rPr>
              <a:t>T</a:t>
            </a:r>
            <a:r>
              <a:rPr lang="en-US" sz="3000" dirty="0" smtClean="0">
                <a:solidFill>
                  <a:schemeClr val="accent1"/>
                </a:solidFill>
              </a:rPr>
              <a:t>here may not be any roots between the two points</a:t>
            </a:r>
            <a:r>
              <a:rPr lang="bn-BD" sz="3000" dirty="0" smtClean="0">
                <a:solidFill>
                  <a:schemeClr val="accent1"/>
                </a:solidFill>
              </a:rPr>
              <a:t>, i</a:t>
            </a:r>
            <a:r>
              <a:rPr lang="en-US" sz="3000" dirty="0" smtClean="0">
                <a:solidFill>
                  <a:schemeClr val="accent1"/>
                </a:solidFill>
              </a:rPr>
              <a:t>f the function  does not change sign</a:t>
            </a:r>
            <a:endParaRPr lang="en-US" sz="3000" dirty="0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142844" y="2249497"/>
            <a:ext cx="8858903" cy="3465519"/>
            <a:chOff x="1455" y="1440"/>
            <a:chExt cx="10499" cy="4107"/>
          </a:xfrm>
        </p:grpSpPr>
        <p:sp>
          <p:nvSpPr>
            <p:cNvPr id="7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455" y="1440"/>
              <a:ext cx="10499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ShapeType="1"/>
            </p:cNvSpPr>
            <p:nvPr/>
          </p:nvSpPr>
          <p:spPr bwMode="auto">
            <a:xfrm flipV="1">
              <a:off x="1771" y="2190"/>
              <a:ext cx="3" cy="256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8"/>
            <p:cNvSpPr>
              <a:spLocks noChangeShapeType="1"/>
            </p:cNvSpPr>
            <p:nvPr/>
          </p:nvSpPr>
          <p:spPr bwMode="auto">
            <a:xfrm>
              <a:off x="1770" y="4740"/>
              <a:ext cx="3888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17"/>
            <p:cNvSpPr>
              <a:spLocks noChangeShapeType="1"/>
            </p:cNvSpPr>
            <p:nvPr/>
          </p:nvSpPr>
          <p:spPr bwMode="auto">
            <a:xfrm>
              <a:off x="2908" y="3733"/>
              <a:ext cx="2" cy="100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16"/>
            <p:cNvSpPr>
              <a:spLocks noChangeShapeType="1"/>
            </p:cNvSpPr>
            <p:nvPr/>
          </p:nvSpPr>
          <p:spPr bwMode="auto">
            <a:xfrm>
              <a:off x="3630" y="3733"/>
              <a:ext cx="1" cy="100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529" y="1801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668" y="4723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376" y="4723"/>
              <a:ext cx="58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579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114" y="3424"/>
              <a:ext cx="3465" cy="2007"/>
            </a:xfrm>
            <a:custGeom>
              <a:avLst/>
              <a:gdLst/>
              <a:ahLst/>
              <a:cxnLst>
                <a:cxn ang="0">
                  <a:pos x="0" y="1855"/>
                </a:cxn>
                <a:cxn ang="0">
                  <a:pos x="1185" y="25"/>
                </a:cxn>
                <a:cxn ang="0">
                  <a:pos x="2639" y="2004"/>
                </a:cxn>
                <a:cxn ang="0">
                  <a:pos x="3465" y="40"/>
                </a:cxn>
              </a:cxnLst>
              <a:rect l="0" t="0" r="r" b="b"/>
              <a:pathLst>
                <a:path w="3465" h="2007">
                  <a:moveTo>
                    <a:pt x="0" y="1855"/>
                  </a:moveTo>
                  <a:cubicBezTo>
                    <a:pt x="200" y="1550"/>
                    <a:pt x="745" y="0"/>
                    <a:pt x="1185" y="25"/>
                  </a:cubicBezTo>
                  <a:cubicBezTo>
                    <a:pt x="1625" y="50"/>
                    <a:pt x="2259" y="2001"/>
                    <a:pt x="2639" y="2004"/>
                  </a:cubicBezTo>
                  <a:cubicBezTo>
                    <a:pt x="3019" y="2007"/>
                    <a:pt x="3327" y="367"/>
                    <a:pt x="3465" y="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10"/>
            <p:cNvSpPr>
              <a:spLocks noChangeShapeType="1"/>
            </p:cNvSpPr>
            <p:nvPr/>
          </p:nvSpPr>
          <p:spPr bwMode="auto">
            <a:xfrm flipV="1">
              <a:off x="6727" y="2175"/>
              <a:ext cx="4" cy="256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9"/>
            <p:cNvSpPr>
              <a:spLocks noChangeShapeType="1"/>
            </p:cNvSpPr>
            <p:nvPr/>
          </p:nvSpPr>
          <p:spPr bwMode="auto">
            <a:xfrm>
              <a:off x="6727" y="4740"/>
              <a:ext cx="3888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8"/>
            <p:cNvSpPr>
              <a:spLocks noChangeShapeType="1"/>
            </p:cNvSpPr>
            <p:nvPr/>
          </p:nvSpPr>
          <p:spPr bwMode="auto">
            <a:xfrm>
              <a:off x="9984" y="4741"/>
              <a:ext cx="4" cy="43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7"/>
            <p:cNvSpPr>
              <a:spLocks noChangeShapeType="1"/>
            </p:cNvSpPr>
            <p:nvPr/>
          </p:nvSpPr>
          <p:spPr bwMode="auto">
            <a:xfrm>
              <a:off x="9524" y="4723"/>
              <a:ext cx="3" cy="53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6486" y="1801"/>
              <a:ext cx="909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9316" y="4292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9715" y="4274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10578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7104" y="3424"/>
              <a:ext cx="3464" cy="2007"/>
            </a:xfrm>
            <a:custGeom>
              <a:avLst/>
              <a:gdLst/>
              <a:ahLst/>
              <a:cxnLst>
                <a:cxn ang="0">
                  <a:pos x="0" y="1855"/>
                </a:cxn>
                <a:cxn ang="0">
                  <a:pos x="1185" y="25"/>
                </a:cxn>
                <a:cxn ang="0">
                  <a:pos x="2639" y="2004"/>
                </a:cxn>
                <a:cxn ang="0">
                  <a:pos x="3465" y="40"/>
                </a:cxn>
              </a:cxnLst>
              <a:rect l="0" t="0" r="r" b="b"/>
              <a:pathLst>
                <a:path w="3465" h="2007">
                  <a:moveTo>
                    <a:pt x="0" y="1855"/>
                  </a:moveTo>
                  <a:cubicBezTo>
                    <a:pt x="200" y="1550"/>
                    <a:pt x="745" y="0"/>
                    <a:pt x="1185" y="25"/>
                  </a:cubicBezTo>
                  <a:cubicBezTo>
                    <a:pt x="1625" y="50"/>
                    <a:pt x="2259" y="2001"/>
                    <a:pt x="2639" y="2004"/>
                  </a:cubicBezTo>
                  <a:cubicBezTo>
                    <a:pt x="3019" y="2007"/>
                    <a:pt x="3327" y="367"/>
                    <a:pt x="3465" y="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If the function  does not change sign between the two points, roots of the equation  may still </a:t>
            </a:r>
            <a:r>
              <a:rPr lang="en-US" sz="3000" dirty="0" err="1" smtClean="0"/>
              <a:t>exis</a:t>
            </a:r>
            <a:r>
              <a:rPr lang="bn-BD" sz="3000" dirty="0" smtClean="0"/>
              <a:t>t</a:t>
            </a:r>
            <a:endParaRPr lang="en-US" sz="30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50" name="Group 2"/>
          <p:cNvGrpSpPr>
            <a:grpSpLocks noChangeAspect="1"/>
          </p:cNvGrpSpPr>
          <p:nvPr/>
        </p:nvGrpSpPr>
        <p:grpSpPr bwMode="auto">
          <a:xfrm>
            <a:off x="1214414" y="1643050"/>
            <a:ext cx="6851178" cy="5000660"/>
            <a:chOff x="1440" y="1440"/>
            <a:chExt cx="5628" cy="4107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440"/>
              <a:ext cx="5628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 flipV="1">
              <a:off x="1756" y="2145"/>
              <a:ext cx="3" cy="25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>
              <a:off x="1756" y="4740"/>
              <a:ext cx="475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AutoShape 9"/>
            <p:cNvSpPr>
              <a:spLocks noChangeShapeType="1"/>
            </p:cNvSpPr>
            <p:nvPr/>
          </p:nvSpPr>
          <p:spPr bwMode="auto">
            <a:xfrm>
              <a:off x="3138" y="3442"/>
              <a:ext cx="1" cy="12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AutoShape 8"/>
            <p:cNvSpPr>
              <a:spLocks noChangeShapeType="1"/>
            </p:cNvSpPr>
            <p:nvPr/>
          </p:nvSpPr>
          <p:spPr bwMode="auto">
            <a:xfrm>
              <a:off x="5024" y="3442"/>
              <a:ext cx="2" cy="12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514" y="1801"/>
              <a:ext cx="663" cy="3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2923" y="4651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4818" y="4651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6483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2269" y="3384"/>
              <a:ext cx="2755" cy="1947"/>
            </a:xfrm>
            <a:custGeom>
              <a:avLst/>
              <a:gdLst/>
              <a:ahLst/>
              <a:cxnLst>
                <a:cxn ang="0">
                  <a:pos x="0" y="1948"/>
                </a:cxn>
                <a:cxn ang="0">
                  <a:pos x="869" y="60"/>
                </a:cxn>
                <a:cxn ang="0">
                  <a:pos x="1784" y="1844"/>
                </a:cxn>
                <a:cxn ang="0">
                  <a:pos x="2536" y="299"/>
                </a:cxn>
                <a:cxn ang="0">
                  <a:pos x="2755" y="49"/>
                </a:cxn>
              </a:cxnLst>
              <a:rect l="0" t="0" r="r" b="b"/>
              <a:pathLst>
                <a:path w="2755" h="1948">
                  <a:moveTo>
                    <a:pt x="0" y="1948"/>
                  </a:moveTo>
                  <a:cubicBezTo>
                    <a:pt x="278" y="1010"/>
                    <a:pt x="572" y="77"/>
                    <a:pt x="869" y="60"/>
                  </a:cubicBezTo>
                  <a:cubicBezTo>
                    <a:pt x="1166" y="43"/>
                    <a:pt x="1506" y="1804"/>
                    <a:pt x="1784" y="1844"/>
                  </a:cubicBezTo>
                  <a:cubicBezTo>
                    <a:pt x="2062" y="1884"/>
                    <a:pt x="2374" y="598"/>
                    <a:pt x="2536" y="299"/>
                  </a:cubicBezTo>
                  <a:cubicBezTo>
                    <a:pt x="2698" y="0"/>
                    <a:pt x="2710" y="101"/>
                    <a:pt x="2755" y="49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9457" name="Group 1"/>
          <p:cNvGrpSpPr>
            <a:grpSpLocks noChangeAspect="1"/>
          </p:cNvGrpSpPr>
          <p:nvPr/>
        </p:nvGrpSpPr>
        <p:grpSpPr bwMode="auto">
          <a:xfrm>
            <a:off x="1396010" y="1857364"/>
            <a:ext cx="6176386" cy="4571238"/>
            <a:chOff x="1440" y="1440"/>
            <a:chExt cx="5628" cy="4165"/>
          </a:xfrm>
        </p:grpSpPr>
        <p:sp>
          <p:nvSpPr>
            <p:cNvPr id="19467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440" y="1440"/>
              <a:ext cx="5628" cy="41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6" name="AutoShape 10"/>
            <p:cNvSpPr>
              <a:spLocks noChangeShapeType="1"/>
            </p:cNvSpPr>
            <p:nvPr/>
          </p:nvSpPr>
          <p:spPr bwMode="auto">
            <a:xfrm flipV="1">
              <a:off x="1756" y="2145"/>
              <a:ext cx="3" cy="259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5" name="AutoShape 9"/>
            <p:cNvSpPr>
              <a:spLocks noChangeShapeType="1"/>
            </p:cNvSpPr>
            <p:nvPr/>
          </p:nvSpPr>
          <p:spPr bwMode="auto">
            <a:xfrm>
              <a:off x="1759" y="4732"/>
              <a:ext cx="4753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4" name="Freeform 8"/>
            <p:cNvSpPr>
              <a:spLocks/>
            </p:cNvSpPr>
            <p:nvPr/>
          </p:nvSpPr>
          <p:spPr bwMode="auto">
            <a:xfrm>
              <a:off x="1814" y="2404"/>
              <a:ext cx="4185" cy="3201"/>
            </a:xfrm>
            <a:custGeom>
              <a:avLst/>
              <a:gdLst/>
              <a:ahLst/>
              <a:cxnLst>
                <a:cxn ang="0">
                  <a:pos x="0" y="2830"/>
                </a:cxn>
                <a:cxn ang="0">
                  <a:pos x="1005" y="10"/>
                </a:cxn>
                <a:cxn ang="0">
                  <a:pos x="2460" y="2891"/>
                </a:cxn>
                <a:cxn ang="0">
                  <a:pos x="3225" y="1871"/>
                </a:cxn>
                <a:cxn ang="0">
                  <a:pos x="3825" y="2666"/>
                </a:cxn>
                <a:cxn ang="0">
                  <a:pos x="4185" y="2336"/>
                </a:cxn>
              </a:cxnLst>
              <a:rect l="0" t="0" r="r" b="b"/>
              <a:pathLst>
                <a:path w="4185" h="3201">
                  <a:moveTo>
                    <a:pt x="0" y="2830"/>
                  </a:moveTo>
                  <a:cubicBezTo>
                    <a:pt x="165" y="2360"/>
                    <a:pt x="595" y="0"/>
                    <a:pt x="1005" y="10"/>
                  </a:cubicBezTo>
                  <a:cubicBezTo>
                    <a:pt x="1415" y="20"/>
                    <a:pt x="2090" y="2581"/>
                    <a:pt x="2460" y="2891"/>
                  </a:cubicBezTo>
                  <a:cubicBezTo>
                    <a:pt x="2830" y="3201"/>
                    <a:pt x="2998" y="1908"/>
                    <a:pt x="3225" y="1871"/>
                  </a:cubicBezTo>
                  <a:cubicBezTo>
                    <a:pt x="3452" y="1834"/>
                    <a:pt x="3665" y="2588"/>
                    <a:pt x="3825" y="2666"/>
                  </a:cubicBezTo>
                  <a:cubicBezTo>
                    <a:pt x="3985" y="2744"/>
                    <a:pt x="4110" y="2405"/>
                    <a:pt x="4185" y="233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3" name="AutoShape 7"/>
            <p:cNvSpPr>
              <a:spLocks noChangeShapeType="1"/>
            </p:cNvSpPr>
            <p:nvPr/>
          </p:nvSpPr>
          <p:spPr bwMode="auto">
            <a:xfrm>
              <a:off x="2832" y="2430"/>
              <a:ext cx="2" cy="23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2" name="AutoShape 6"/>
            <p:cNvSpPr>
              <a:spLocks noChangeShapeType="1"/>
            </p:cNvSpPr>
            <p:nvPr/>
          </p:nvSpPr>
          <p:spPr bwMode="auto">
            <a:xfrm>
              <a:off x="5715" y="4734"/>
              <a:ext cx="4" cy="3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1514" y="1801"/>
              <a:ext cx="603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2598" y="4630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5488" y="4351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8" name="Text Box 2"/>
            <p:cNvSpPr txBox="1">
              <a:spLocks noChangeArrowheads="1"/>
            </p:cNvSpPr>
            <p:nvPr/>
          </p:nvSpPr>
          <p:spPr bwMode="auto">
            <a:xfrm>
              <a:off x="6483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7158" y="71414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jjjjkkk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5752" y="198759"/>
            <a:ext cx="8715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3000" dirty="0" smtClean="0">
                <a:solidFill>
                  <a:schemeClr val="accent1"/>
                </a:solidFill>
              </a:rPr>
              <a:t>M</a:t>
            </a:r>
            <a:r>
              <a:rPr lang="en-US" sz="3000" dirty="0" smtClean="0">
                <a:solidFill>
                  <a:schemeClr val="accent1"/>
                </a:solidFill>
              </a:rPr>
              <a:t>ore than one root  may exist between the two points</a:t>
            </a:r>
            <a:r>
              <a:rPr lang="bn-BD" sz="3000" dirty="0" smtClean="0">
                <a:solidFill>
                  <a:schemeClr val="accent1"/>
                </a:solidFill>
              </a:rPr>
              <a:t> i</a:t>
            </a:r>
            <a:r>
              <a:rPr lang="en-US" sz="3000" dirty="0" smtClean="0">
                <a:solidFill>
                  <a:schemeClr val="accent1"/>
                </a:solidFill>
              </a:rPr>
              <a:t>f the function  changes sign between the two points 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Decision making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Is the root now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or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?  </a:t>
            </a:r>
            <a:endParaRPr lang="bn-BD" sz="2400" dirty="0" smtClean="0"/>
          </a:p>
          <a:p>
            <a:r>
              <a:rPr lang="en-US" sz="2400" dirty="0" smtClean="0"/>
              <a:t>Well, one can find the sign of</a:t>
            </a:r>
            <a:r>
              <a:rPr lang="bn-BD" sz="2400" dirty="0" smtClean="0"/>
              <a:t>       </a:t>
            </a:r>
            <a:r>
              <a:rPr lang="en-US" sz="2400" dirty="0" smtClean="0"/>
              <a:t> , </a:t>
            </a:r>
            <a:r>
              <a:rPr lang="bn-BD" sz="2400" dirty="0" smtClean="0"/>
              <a:t> </a:t>
            </a:r>
            <a:r>
              <a:rPr lang="en-US" sz="2400" dirty="0" smtClean="0"/>
              <a:t>and if</a:t>
            </a:r>
            <a:r>
              <a:rPr lang="bn-BD" sz="2400" dirty="0" smtClean="0"/>
              <a:t>          </a:t>
            </a:r>
            <a:r>
              <a:rPr lang="en-US" sz="2400" dirty="0" smtClean="0"/>
              <a:t>  </a:t>
            </a:r>
            <a:r>
              <a:rPr lang="bn-BD" sz="2400" dirty="0" smtClean="0"/>
              <a:t>     </a:t>
            </a:r>
          </a:p>
          <a:p>
            <a:pPr>
              <a:buNone/>
            </a:pPr>
            <a:r>
              <a:rPr lang="bn-BD" sz="2400" dirty="0" smtClean="0"/>
              <a:t>               </a:t>
            </a:r>
            <a:r>
              <a:rPr lang="en-US" sz="2400" dirty="0" smtClean="0"/>
              <a:t>then the new bracket is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otherwise, it is between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m</a:t>
            </a:r>
            <a:r>
              <a:rPr lang="en-US" sz="2400" dirty="0" smtClean="0"/>
              <a:t> and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u</a:t>
            </a:r>
            <a:r>
              <a:rPr lang="en-US" sz="2400" dirty="0" smtClean="0"/>
              <a:t>.  </a:t>
            </a:r>
            <a:endParaRPr lang="bn-BD" sz="2400" dirty="0" smtClean="0"/>
          </a:p>
          <a:p>
            <a:r>
              <a:rPr lang="en-US" sz="2400" dirty="0" smtClean="0"/>
              <a:t>So, you can see that you are literally halving the interval.  </a:t>
            </a:r>
            <a:endParaRPr lang="bn-BD" sz="2400" dirty="0" smtClean="0"/>
          </a:p>
          <a:p>
            <a:r>
              <a:rPr lang="en-US" sz="2400" dirty="0" smtClean="0"/>
              <a:t>As one repeats this process, the width of the interval</a:t>
            </a:r>
            <a:r>
              <a:rPr lang="bn-BD" sz="2400" dirty="0" smtClean="0"/>
              <a:t>     [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,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]</a:t>
            </a:r>
            <a:r>
              <a:rPr lang="en-US" sz="2400" dirty="0" smtClean="0"/>
              <a:t>  becomes smaller and smaller, and you can reach to the root of the equation </a:t>
            </a:r>
            <a:r>
              <a:rPr lang="bn-BD" sz="2400" i="1" dirty="0" smtClean="0"/>
              <a:t>f(x)=0</a:t>
            </a:r>
            <a:r>
              <a:rPr lang="en-US" sz="2400" dirty="0" smtClean="0"/>
              <a:t>.  </a:t>
            </a:r>
            <a:endParaRPr lang="bn-BD" sz="2400" dirty="0" smtClean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611190" y="2204864"/>
          <a:ext cx="1616994" cy="428628"/>
        </p:xfrm>
        <a:graphic>
          <a:graphicData uri="http://schemas.openxmlformats.org/presentationml/2006/ole">
            <p:oleObj spid="_x0000_s20482" name="Equation" r:id="rId3" imgW="774360" imgH="228600" progId="Equation.3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899592" y="2609874"/>
          <a:ext cx="2419829" cy="387170"/>
        </p:xfrm>
        <a:graphic>
          <a:graphicData uri="http://schemas.openxmlformats.org/presentationml/2006/ole">
            <p:oleObj spid="_x0000_s20483" name="Equation" r:id="rId4" imgW="990360" imgH="2286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50153"/>
          </a:xfrm>
        </p:spPr>
        <p:txBody>
          <a:bodyPr>
            <a:normAutofit/>
          </a:bodyPr>
          <a:lstStyle/>
          <a:p>
            <a:pPr lvl="0"/>
            <a:r>
              <a:rPr lang="bn-BD" sz="2400" dirty="0" smtClean="0"/>
              <a:t>Step #1: </a:t>
            </a:r>
            <a:r>
              <a:rPr lang="en-US" sz="2400" dirty="0" smtClean="0"/>
              <a:t>Choose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as two guesses for the root such that</a:t>
            </a:r>
            <a:r>
              <a:rPr lang="bn-BD" sz="2400" dirty="0" smtClean="0"/>
              <a:t> </a:t>
            </a:r>
            <a:r>
              <a:rPr lang="en-US" sz="2400" dirty="0" smtClean="0"/>
              <a:t> </a:t>
            </a:r>
            <a:r>
              <a:rPr lang="bn-BD" sz="2400" i="1" dirty="0" smtClean="0"/>
              <a:t>         , </a:t>
            </a:r>
            <a:r>
              <a:rPr lang="en-US" sz="2400" dirty="0" smtClean="0"/>
              <a:t>in other words,</a:t>
            </a:r>
            <a:r>
              <a:rPr lang="bn-BD" sz="2400" dirty="0" smtClean="0"/>
              <a:t> </a:t>
            </a:r>
            <a:r>
              <a:rPr lang="bn-BD" sz="2400" i="1" dirty="0" smtClean="0"/>
              <a:t>f(x)</a:t>
            </a:r>
            <a:r>
              <a:rPr lang="en-US" sz="2400" dirty="0" smtClean="0"/>
              <a:t>  changes sign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baseline="-250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</a:t>
            </a:r>
            <a:endParaRPr lang="bn-BD" sz="2400" dirty="0" smtClean="0"/>
          </a:p>
          <a:p>
            <a:r>
              <a:rPr lang="bn-BD" sz="2400" dirty="0" smtClean="0"/>
              <a:t>Step #2: </a:t>
            </a:r>
            <a:r>
              <a:rPr lang="en-US" sz="2400" dirty="0" smtClean="0"/>
              <a:t>Estimate the root,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 of the equation  as the mid-point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as</a:t>
            </a:r>
            <a:r>
              <a:rPr lang="bn-BD" sz="2400" dirty="0" smtClean="0"/>
              <a:t>,</a:t>
            </a:r>
          </a:p>
          <a:p>
            <a:pPr lvl="0"/>
            <a:endParaRPr lang="bn-BD" sz="2400" dirty="0" smtClean="0"/>
          </a:p>
          <a:p>
            <a:pPr lvl="0"/>
            <a:r>
              <a:rPr lang="bn-BD" sz="2400" dirty="0" smtClean="0"/>
              <a:t>Step #3: </a:t>
            </a:r>
            <a:r>
              <a:rPr lang="en-US" sz="2400" dirty="0" smtClean="0"/>
              <a:t>Now check the following</a:t>
            </a:r>
            <a:endParaRPr lang="bn-BD" sz="2400" dirty="0" smtClean="0"/>
          </a:p>
          <a:p>
            <a:pPr lvl="1"/>
            <a:r>
              <a:rPr lang="en-US" sz="2400" dirty="0" smtClean="0"/>
              <a:t>If</a:t>
            </a:r>
            <a:r>
              <a:rPr lang="bn-BD" sz="2400" dirty="0" smtClean="0"/>
              <a:t>     </a:t>
            </a:r>
            <a:r>
              <a:rPr lang="en-US" sz="2400" dirty="0" smtClean="0"/>
              <a:t>  </a:t>
            </a:r>
            <a:r>
              <a:rPr lang="bn-BD" sz="2400" dirty="0" smtClean="0"/>
              <a:t>   </a:t>
            </a:r>
            <a:r>
              <a:rPr lang="en-US" sz="2400" dirty="0" smtClean="0"/>
              <a:t>then the root lies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then  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i="1" dirty="0" smtClean="0"/>
              <a:t> </a:t>
            </a:r>
            <a:r>
              <a:rPr lang="bn-BD" sz="2400" dirty="0" smtClean="0"/>
              <a:t>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 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.   </a:t>
            </a:r>
          </a:p>
          <a:p>
            <a:pPr lvl="1"/>
            <a:r>
              <a:rPr lang="en-US" sz="2400" dirty="0" smtClean="0"/>
              <a:t>If </a:t>
            </a:r>
            <a:r>
              <a:rPr lang="bn-BD" sz="2400" dirty="0" smtClean="0"/>
              <a:t>        </a:t>
            </a:r>
            <a:r>
              <a:rPr lang="en-US" sz="2400" dirty="0" smtClean="0"/>
              <a:t> then the root lies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i="1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then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 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i="1" dirty="0" smtClean="0"/>
              <a:t> </a:t>
            </a:r>
            <a:r>
              <a:rPr lang="bn-BD" sz="2400" dirty="0" smtClean="0"/>
              <a:t>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   </a:t>
            </a:r>
          </a:p>
          <a:p>
            <a:pPr lvl="1"/>
            <a:r>
              <a:rPr lang="en-US" sz="2400" dirty="0" smtClean="0"/>
              <a:t>If </a:t>
            </a:r>
            <a:r>
              <a:rPr lang="bn-BD" sz="2400" dirty="0" smtClean="0"/>
              <a:t>        </a:t>
            </a:r>
            <a:r>
              <a:rPr lang="en-US" sz="2400" dirty="0" smtClean="0"/>
              <a:t> </a:t>
            </a:r>
            <a:r>
              <a:rPr lang="bn-BD" sz="2400" dirty="0" smtClean="0"/>
              <a:t> </a:t>
            </a:r>
            <a:r>
              <a:rPr lang="en-US" sz="2400" dirty="0" smtClean="0"/>
              <a:t>then the root </a:t>
            </a:r>
            <a:r>
              <a:rPr lang="bn-BD" sz="2400" dirty="0" smtClean="0"/>
              <a:t>is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and </a:t>
            </a:r>
            <a:r>
              <a:rPr lang="bn-BD" sz="2400" dirty="0" smtClean="0"/>
              <a:t>stop the iteration</a:t>
            </a:r>
            <a:r>
              <a:rPr lang="en-US" sz="2400" dirty="0" smtClean="0"/>
              <a:t>.   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75656" y="2234844"/>
          <a:ext cx="1833574" cy="428628"/>
        </p:xfrm>
        <a:graphic>
          <a:graphicData uri="http://schemas.openxmlformats.org/presentationml/2006/ole">
            <p:oleObj spid="_x0000_s21506" name="Equation" r:id="rId3" imgW="977760" imgH="22860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572000" y="3212976"/>
          <a:ext cx="1571636" cy="785818"/>
        </p:xfrm>
        <a:graphic>
          <a:graphicData uri="http://schemas.openxmlformats.org/presentationml/2006/ole">
            <p:oleObj spid="_x0000_s21507" name="Equation" r:id="rId4" imgW="787320" imgH="39348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496654" y="4497684"/>
          <a:ext cx="1357322" cy="371476"/>
        </p:xfrm>
        <a:graphic>
          <a:graphicData uri="http://schemas.openxmlformats.org/presentationml/2006/ole">
            <p:oleObj spid="_x0000_s21508" name="Equation" r:id="rId5" imgW="990360" imgH="22860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428728" y="5294004"/>
          <a:ext cx="1514330" cy="367244"/>
        </p:xfrm>
        <a:graphic>
          <a:graphicData uri="http://schemas.openxmlformats.org/presentationml/2006/ole">
            <p:oleObj spid="_x0000_s21509" name="Equation" r:id="rId6" imgW="990360" imgH="228600" progId="Equation.3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443717" y="6093296"/>
          <a:ext cx="1647757" cy="380252"/>
        </p:xfrm>
        <a:graphic>
          <a:graphicData uri="http://schemas.openxmlformats.org/presentationml/2006/ole">
            <p:oleObj spid="_x0000_s21510" name="Equation" r:id="rId7" imgW="990360" imgH="228600" progId="Equation.3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r>
              <a:rPr lang="bn-BD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n-BD" sz="2400" dirty="0" smtClean="0"/>
              <a:t>Step #4: </a:t>
            </a:r>
            <a:r>
              <a:rPr lang="en-US" sz="2400" dirty="0" smtClean="0"/>
              <a:t>Find the new estimate of the root</a:t>
            </a:r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r>
              <a:rPr lang="bn-BD" sz="2400" dirty="0" smtClean="0"/>
              <a:t>Step #5: </a:t>
            </a:r>
            <a:r>
              <a:rPr lang="en-US" sz="2400" dirty="0" smtClean="0"/>
              <a:t>Find the absolute relative approximate error as</a:t>
            </a:r>
            <a:endParaRPr lang="bn-BD" sz="2400" dirty="0" smtClean="0"/>
          </a:p>
          <a:p>
            <a:pPr lvl="0">
              <a:buNone/>
            </a:pPr>
            <a:endParaRPr lang="bn-BD" sz="2800" dirty="0" smtClean="0"/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w</a:t>
            </a:r>
            <a:r>
              <a:rPr lang="en-US" sz="2400" dirty="0" smtClean="0"/>
              <a:t>here</a:t>
            </a:r>
            <a:r>
              <a:rPr lang="bn-BD" sz="2400" dirty="0" smtClean="0"/>
              <a:t>,</a:t>
            </a:r>
          </a:p>
          <a:p>
            <a:pPr>
              <a:buNone/>
            </a:pPr>
            <a:r>
              <a:rPr lang="bn-BD" sz="2800" dirty="0" smtClean="0"/>
              <a:t>       </a:t>
            </a:r>
            <a:r>
              <a:rPr lang="en-US" sz="2400" dirty="0" smtClean="0"/>
              <a:t>= estimated root from present iteration</a:t>
            </a:r>
            <a:endParaRPr lang="bn-BD" sz="2800" dirty="0" smtClean="0"/>
          </a:p>
          <a:p>
            <a:pPr>
              <a:buNone/>
            </a:pPr>
            <a:r>
              <a:rPr lang="bn-BD" sz="2400" dirty="0" smtClean="0"/>
              <a:t>        </a:t>
            </a:r>
          </a:p>
          <a:p>
            <a:pPr>
              <a:buNone/>
            </a:pPr>
            <a:r>
              <a:rPr lang="bn-BD" sz="2400" dirty="0" smtClean="0"/>
              <a:t>        </a:t>
            </a:r>
            <a:r>
              <a:rPr lang="en-US" sz="2400" dirty="0" smtClean="0"/>
              <a:t>= estimated root from previous iteration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315182" y="1579578"/>
          <a:ext cx="1797428" cy="898714"/>
        </p:xfrm>
        <a:graphic>
          <a:graphicData uri="http://schemas.openxmlformats.org/presentationml/2006/ole">
            <p:oleObj spid="_x0000_s22530" name="Equation" r:id="rId3" imgW="787320" imgH="393480" progId="Equation.3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609335" y="2897906"/>
          <a:ext cx="3248549" cy="1143008"/>
        </p:xfrm>
        <a:graphic>
          <a:graphicData uri="http://schemas.openxmlformats.org/presentationml/2006/ole">
            <p:oleObj spid="_x0000_s22531" name="Equation" r:id="rId4" imgW="1371600" imgH="48240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500166" y="4005064"/>
          <a:ext cx="714380" cy="590140"/>
        </p:xfrm>
        <a:graphic>
          <a:graphicData uri="http://schemas.openxmlformats.org/presentationml/2006/ole">
            <p:oleObj spid="_x0000_s22532" name="Equation" r:id="rId5" imgW="291960" imgH="241200" progId="Equation.3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500166" y="4797152"/>
          <a:ext cx="642942" cy="610795"/>
        </p:xfrm>
        <a:graphic>
          <a:graphicData uri="http://schemas.openxmlformats.org/presentationml/2006/ole">
            <p:oleObj spid="_x0000_s22533" name="Equation" r:id="rId6" imgW="253800" imgH="241200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r>
              <a:rPr lang="bn-BD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n-BD" sz="2400" dirty="0" smtClean="0"/>
              <a:t>Step #6: </a:t>
            </a:r>
            <a:r>
              <a:rPr lang="en-US" sz="2400" dirty="0" smtClean="0"/>
              <a:t>Compare the absolute relative approximate error</a:t>
            </a:r>
            <a:r>
              <a:rPr lang="bn-BD" sz="2400" dirty="0" smtClean="0"/>
              <a:t>  </a:t>
            </a:r>
            <a:r>
              <a:rPr lang="en-US" sz="2400" dirty="0" smtClean="0"/>
              <a:t>  with the pre-specified relative error tolerance </a:t>
            </a:r>
            <a:r>
              <a:rPr lang="bn-BD" sz="2400" dirty="0" smtClean="0"/>
              <a:t>  </a:t>
            </a:r>
            <a:r>
              <a:rPr lang="en-US" sz="2400" dirty="0" smtClean="0"/>
              <a:t>.  </a:t>
            </a:r>
            <a:endParaRPr lang="bn-BD" sz="2400" dirty="0" smtClean="0"/>
          </a:p>
          <a:p>
            <a:pPr lvl="0"/>
            <a:r>
              <a:rPr lang="bn-BD" sz="2400" dirty="0" smtClean="0"/>
              <a:t>Step #7: </a:t>
            </a:r>
            <a:r>
              <a:rPr lang="en-US" sz="2400" dirty="0" smtClean="0"/>
              <a:t>If</a:t>
            </a:r>
            <a:r>
              <a:rPr lang="bn-BD" sz="2400" dirty="0" smtClean="0"/>
              <a:t>   </a:t>
            </a:r>
            <a:r>
              <a:rPr lang="en-US" sz="2400" dirty="0" smtClean="0"/>
              <a:t> </a:t>
            </a:r>
            <a:r>
              <a:rPr lang="bn-BD" sz="2400" dirty="0" smtClean="0"/>
              <a:t>    </a:t>
            </a:r>
            <a:r>
              <a:rPr lang="en-US" sz="2400" dirty="0" smtClean="0"/>
              <a:t> then go to Step 3, else stop the algorithm.  </a:t>
            </a:r>
            <a:endParaRPr lang="bn-BD" sz="2400" dirty="0" smtClean="0"/>
          </a:p>
          <a:p>
            <a:pPr lvl="0"/>
            <a:r>
              <a:rPr lang="en-US" sz="2400" dirty="0" smtClean="0"/>
              <a:t>Note</a:t>
            </a:r>
            <a:r>
              <a:rPr lang="bn-BD" sz="2400" dirty="0" smtClean="0"/>
              <a:t>:</a:t>
            </a:r>
            <a:r>
              <a:rPr lang="en-US" sz="2400" dirty="0" smtClean="0"/>
              <a:t> one should also check whether the number of iterations is more than the maximum number of iterations allowed.  </a:t>
            </a:r>
            <a:endParaRPr lang="bn-BD" sz="2400" dirty="0" smtClean="0"/>
          </a:p>
          <a:p>
            <a:pPr lvl="0"/>
            <a:r>
              <a:rPr lang="en-US" sz="2400" dirty="0" smtClean="0"/>
              <a:t>If so, one needs to terminate the algorithm and notify the user about it.</a:t>
            </a:r>
          </a:p>
          <a:p>
            <a:endParaRPr 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316416" y="1757826"/>
          <a:ext cx="547261" cy="576064"/>
        </p:xfrm>
        <a:graphic>
          <a:graphicData uri="http://schemas.openxmlformats.org/presentationml/2006/ole">
            <p:oleObj spid="_x0000_s23554" name="Equation" r:id="rId3" imgW="241200" imgH="2538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312714" y="2462916"/>
          <a:ext cx="1167118" cy="598522"/>
        </p:xfrm>
        <a:graphic>
          <a:graphicData uri="http://schemas.openxmlformats.org/presentationml/2006/ole">
            <p:oleObj spid="_x0000_s23555" name="Equation" r:id="rId4" imgW="495000" imgH="2538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672280" y="2162836"/>
          <a:ext cx="333002" cy="535185"/>
        </p:xfrm>
        <a:graphic>
          <a:graphicData uri="http://schemas.openxmlformats.org/presentationml/2006/ole">
            <p:oleObj spid="_x0000_s23556" name="Equation" r:id="rId5" imgW="177480" imgH="2286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bn-BD" dirty="0" smtClean="0"/>
              <a:t>True error for the example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bn-BD" sz="2400" dirty="0" smtClean="0"/>
              <a:t>The approximate value is obtained from the previous equation as 10.265</a:t>
            </a:r>
          </a:p>
          <a:p>
            <a:r>
              <a:rPr lang="bn-BD" sz="2400" dirty="0" smtClean="0"/>
              <a:t>The true value can be obtainted from the derivative of the function</a:t>
            </a:r>
          </a:p>
          <a:p>
            <a:endParaRPr lang="bn-BD" sz="2400" dirty="0" smtClean="0"/>
          </a:p>
          <a:p>
            <a:r>
              <a:rPr lang="bn-BD" sz="2400" dirty="0" smtClean="0"/>
              <a:t>The true value from the above equation is 9.514</a:t>
            </a:r>
          </a:p>
          <a:p>
            <a:pPr hangingPunct="0"/>
            <a:r>
              <a:rPr lang="en-US" sz="2400" dirty="0" smtClean="0"/>
              <a:t>True error = True value – Approximate value</a:t>
            </a:r>
            <a:r>
              <a:rPr lang="bn-BD" sz="2400" dirty="0" smtClean="0"/>
              <a:t> = -0.7506</a:t>
            </a:r>
            <a:endParaRPr lang="en-US" sz="2400" dirty="0" smtClean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143315" y="3140968"/>
          <a:ext cx="2644709" cy="476048"/>
        </p:xfrm>
        <a:graphic>
          <a:graphicData uri="http://schemas.openxmlformats.org/presentationml/2006/ole">
            <p:oleObj spid="_x0000_s97282" name="Equation" r:id="rId3" imgW="1269720" imgH="228600" progId="Equation.3">
              <p:embed/>
            </p:oleObj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An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80" y="1643050"/>
            <a:ext cx="8686800" cy="5082809"/>
          </a:xfrm>
        </p:spPr>
        <p:txBody>
          <a:bodyPr>
            <a:normAutofit fontScale="77500" lnSpcReduction="20000"/>
          </a:bodyPr>
          <a:lstStyle/>
          <a:p>
            <a:r>
              <a:rPr lang="bn-BD" dirty="0" smtClean="0"/>
              <a:t>A  ceramic  company</a:t>
            </a:r>
            <a:r>
              <a:rPr lang="en-US" dirty="0" smtClean="0"/>
              <a:t> that makes floats for commodes.  The floating ball has a specific gravity of 0.6 and has a radius of 5.5 cm.  You are asked to find the depth</a:t>
            </a:r>
            <a:r>
              <a:rPr lang="bn-BD" sz="1800" dirty="0" smtClean="0"/>
              <a:t> </a:t>
            </a:r>
            <a:r>
              <a:rPr lang="bn-BD" i="1" dirty="0" smtClean="0"/>
              <a:t>x </a:t>
            </a:r>
            <a:r>
              <a:rPr lang="en-US" dirty="0" smtClean="0"/>
              <a:t> to which the ball is submerged when floating in water.</a:t>
            </a:r>
            <a:endParaRPr lang="bn-BD" dirty="0" smtClean="0"/>
          </a:p>
          <a:p>
            <a:endParaRPr lang="en-US" dirty="0" smtClean="0"/>
          </a:p>
          <a:p>
            <a:r>
              <a:rPr lang="en-US" dirty="0" smtClean="0"/>
              <a:t>The equation that gives the depth  to which the ball is submerged under water is given by</a:t>
            </a:r>
            <a:endParaRPr lang="bn-BD" dirty="0" smtClean="0"/>
          </a:p>
          <a:p>
            <a:endParaRPr lang="en-US" dirty="0" smtClean="0"/>
          </a:p>
          <a:p>
            <a:endParaRPr lang="bn-BD" dirty="0" smtClean="0"/>
          </a:p>
          <a:p>
            <a:r>
              <a:rPr lang="en-US" dirty="0" smtClean="0"/>
              <a:t>Use the bisection method of finding roots of equations to find the depth  to which the ball is submerged under water.  </a:t>
            </a:r>
            <a:endParaRPr lang="bn-BD" dirty="0" smtClean="0"/>
          </a:p>
          <a:p>
            <a:r>
              <a:rPr lang="en-US" dirty="0" smtClean="0"/>
              <a:t>Conduct three iterations to estimate the root of the above equation. </a:t>
            </a:r>
            <a:endParaRPr lang="bn-BD" dirty="0" smtClean="0"/>
          </a:p>
          <a:p>
            <a:r>
              <a:rPr lang="en-US" dirty="0" smtClean="0"/>
              <a:t>Find the absolute relative approximate error at the end of each iteration</a:t>
            </a:r>
            <a:r>
              <a:rPr lang="bn-BD" dirty="0" smtClean="0"/>
              <a:t>.</a:t>
            </a:r>
            <a:endParaRPr lang="en-US" dirty="0" smtClean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557628" y="3895392"/>
          <a:ext cx="4243808" cy="458790"/>
        </p:xfrm>
        <a:graphic>
          <a:graphicData uri="http://schemas.openxmlformats.org/presentationml/2006/ole">
            <p:oleObj spid="_x0000_s24578" name="Equation" r:id="rId3" imgW="1879560" imgH="203040" progId="Equation.3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85720" y="3000372"/>
            <a:ext cx="85011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7198" y="3047842"/>
            <a:ext cx="85011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Boundary of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328982" cy="46542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From the physics of the problem, the ball would be submerged between </a:t>
            </a:r>
            <a:r>
              <a:rPr lang="bn-BD" sz="2400" dirty="0" smtClean="0"/>
              <a:t>x= 0</a:t>
            </a:r>
            <a:r>
              <a:rPr lang="en-US" sz="2400" dirty="0" smtClean="0"/>
              <a:t> and </a:t>
            </a:r>
            <a:r>
              <a:rPr lang="bn-BD" sz="2400" dirty="0" smtClean="0"/>
              <a:t>x=2R </a:t>
            </a:r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where</a:t>
            </a:r>
            <a:r>
              <a:rPr lang="bn-BD" sz="2400" dirty="0" smtClean="0"/>
              <a:t>, R = radius of the ball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that is</a:t>
            </a:r>
            <a:r>
              <a:rPr lang="bn-BD" sz="2400" dirty="0" smtClean="0"/>
              <a:t>, </a:t>
            </a:r>
          </a:p>
          <a:p>
            <a:pPr>
              <a:buNone/>
            </a:pPr>
            <a:r>
              <a:rPr lang="bn-BD" sz="2400" dirty="0" smtClean="0"/>
              <a:t>  0</a:t>
            </a:r>
            <a:r>
              <a:rPr lang="bn-BD" sz="2400" u="sng" dirty="0" smtClean="0"/>
              <a:t>&lt;</a:t>
            </a:r>
            <a:r>
              <a:rPr lang="bn-BD" sz="2400" dirty="0" smtClean="0"/>
              <a:t> x </a:t>
            </a:r>
            <a:r>
              <a:rPr lang="bn-BD" sz="2400" u="sng" dirty="0" smtClean="0"/>
              <a:t>&lt;</a:t>
            </a:r>
            <a:r>
              <a:rPr lang="bn-BD" sz="2400" dirty="0" smtClean="0"/>
              <a:t> 2R or </a:t>
            </a:r>
          </a:p>
          <a:p>
            <a:pPr>
              <a:buNone/>
            </a:pPr>
            <a:r>
              <a:rPr lang="bn-BD" sz="2400" dirty="0" smtClean="0"/>
              <a:t>  0</a:t>
            </a:r>
            <a:r>
              <a:rPr lang="bn-BD" sz="2400" u="sng" dirty="0" smtClean="0"/>
              <a:t>&lt;</a:t>
            </a:r>
            <a:r>
              <a:rPr lang="bn-BD" sz="2400" dirty="0" smtClean="0"/>
              <a:t> x </a:t>
            </a:r>
            <a:r>
              <a:rPr lang="bn-BD" sz="2400" u="sng" dirty="0" smtClean="0"/>
              <a:t>&lt;</a:t>
            </a:r>
            <a:r>
              <a:rPr lang="bn-BD" sz="2400" dirty="0" smtClean="0"/>
              <a:t> 0.11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451" y="2173096"/>
            <a:ext cx="5371589" cy="390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Test for the boundaries of the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35280" cy="4625609"/>
          </a:xfrm>
        </p:spPr>
        <p:txBody>
          <a:bodyPr/>
          <a:lstStyle/>
          <a:p>
            <a:r>
              <a:rPr lang="en-US" sz="2400" dirty="0" smtClean="0"/>
              <a:t>Lets us assume</a:t>
            </a:r>
            <a:r>
              <a:rPr lang="bn-BD" sz="2400" dirty="0" smtClean="0"/>
              <a:t>,</a:t>
            </a:r>
          </a:p>
          <a:p>
            <a:r>
              <a:rPr lang="en-US" sz="2400" dirty="0" smtClean="0"/>
              <a:t>Check if the function changes sign between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</a:t>
            </a:r>
            <a:endParaRPr lang="bn-BD" sz="2400" dirty="0" smtClean="0"/>
          </a:p>
          <a:p>
            <a:pPr>
              <a:buNone/>
            </a:pPr>
            <a:r>
              <a:rPr lang="bn-BD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bn-BD" dirty="0" smtClean="0"/>
              <a:t> </a:t>
            </a:r>
          </a:p>
          <a:p>
            <a:pPr>
              <a:buNone/>
            </a:pPr>
            <a:endParaRPr lang="bn-BD" sz="2400" dirty="0" smtClean="0"/>
          </a:p>
          <a:p>
            <a:r>
              <a:rPr lang="bn-BD" sz="2400" dirty="0" smtClean="0"/>
              <a:t>Hence, </a:t>
            </a:r>
            <a:endParaRPr lang="en-US" sz="2400" dirty="0" smtClean="0"/>
          </a:p>
          <a:p>
            <a:endParaRPr lang="bn-BD" dirty="0" smtClean="0"/>
          </a:p>
          <a:p>
            <a:r>
              <a:rPr lang="en-US" sz="2400" dirty="0" smtClean="0"/>
              <a:t>So there is at least one root between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that is between 0 and 0.11.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059832" y="1772816"/>
          <a:ext cx="2953733" cy="571504"/>
        </p:xfrm>
        <a:graphic>
          <a:graphicData uri="http://schemas.openxmlformats.org/presentationml/2006/ole">
            <p:oleObj spid="_x0000_s26626" name="Equation" r:id="rId3" imgW="1015920" imgH="228600" progId="Equation.3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979651" y="2780928"/>
          <a:ext cx="7192749" cy="477840"/>
        </p:xfrm>
        <a:graphic>
          <a:graphicData uri="http://schemas.openxmlformats.org/presentationml/2006/ole">
            <p:oleObj spid="_x0000_s26627" name="Equation" r:id="rId4" imgW="3632040" imgH="24120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998383" y="3212976"/>
          <a:ext cx="8110121" cy="458608"/>
        </p:xfrm>
        <a:graphic>
          <a:graphicData uri="http://schemas.openxmlformats.org/presentationml/2006/ole">
            <p:oleObj spid="_x0000_s26628" name="Equation" r:id="rId5" imgW="4267080" imgH="24120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214415" y="4227852"/>
          <a:ext cx="7534049" cy="485244"/>
        </p:xfrm>
        <a:graphic>
          <a:graphicData uri="http://schemas.openxmlformats.org/presentationml/2006/ole">
            <p:oleObj spid="_x0000_s26629" name="Equation" r:id="rId6" imgW="3746160" imgH="241200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775191"/>
            <a:ext cx="8401080" cy="462560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estimate of the root is</a:t>
            </a:r>
            <a:r>
              <a:rPr lang="bn-BD" sz="2600" dirty="0" smtClean="0"/>
              <a:t> </a:t>
            </a:r>
            <a:r>
              <a:rPr lang="bn-BD" sz="2600" i="1" dirty="0" smtClean="0"/>
              <a:t>x</a:t>
            </a:r>
            <a:r>
              <a:rPr lang="bn-BD" sz="2600" i="1" baseline="-25000" dirty="0" smtClean="0"/>
              <a:t>m</a:t>
            </a:r>
            <a:r>
              <a:rPr lang="bn-BD" sz="2600" dirty="0" smtClean="0"/>
              <a:t>=(0+0.11)/2=0.055</a:t>
            </a:r>
            <a:endParaRPr lang="en-US" sz="2600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r>
              <a:rPr lang="en-US" sz="2400" dirty="0" smtClean="0"/>
              <a:t>Hence the root is bracketed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 </a:t>
            </a:r>
            <a:r>
              <a:rPr lang="en-US" sz="2400" dirty="0" smtClean="0"/>
              <a:t>that is between 0.055 and 0.11.  So,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 </a:t>
            </a:r>
            <a:r>
              <a:rPr lang="bn-BD" sz="2400" dirty="0" smtClean="0"/>
              <a:t>= 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 </a:t>
            </a:r>
            <a:r>
              <a:rPr lang="bn-BD" sz="2400" dirty="0" smtClean="0"/>
              <a:t>= 0.11</a:t>
            </a:r>
          </a:p>
          <a:p>
            <a:r>
              <a:rPr lang="en-US" sz="2400" dirty="0" smtClean="0"/>
              <a:t>At this point, the absolute relative approximate error  </a:t>
            </a:r>
            <a:r>
              <a:rPr lang="bn-BD" sz="2400" dirty="0" smtClean="0"/>
              <a:t>  </a:t>
            </a:r>
            <a:r>
              <a:rPr lang="en-US" sz="2400" dirty="0" smtClean="0"/>
              <a:t>cannot be calculated as we do not have a previous approximation</a:t>
            </a:r>
          </a:p>
          <a:p>
            <a:endParaRPr lang="en-US" sz="30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4827"/>
            <a:ext cx="9144000" cy="51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74950" y="2970883"/>
          <a:ext cx="8786842" cy="484585"/>
        </p:xfrm>
        <a:graphic>
          <a:graphicData uri="http://schemas.openxmlformats.org/presentationml/2006/ole">
            <p:oleObj spid="_x0000_s27651" name="Equation" r:id="rId4" imgW="3708360" imgH="241200" progId="Equation.3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283220" y="4770114"/>
          <a:ext cx="475064" cy="500067"/>
        </p:xfrm>
        <a:graphic>
          <a:graphicData uri="http://schemas.openxmlformats.org/presentationml/2006/ole">
            <p:oleObj spid="_x0000_s27652" name="Equation" r:id="rId5" imgW="241200" imgH="2538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Next estimate of the root is</a:t>
            </a:r>
            <a:r>
              <a:rPr lang="bn-BD" sz="2400" dirty="0" smtClean="0"/>
              <a:t>,       </a:t>
            </a:r>
            <a:r>
              <a:rPr lang="bn-BD" sz="2000" dirty="0" smtClean="0"/>
              <a:t>   </a:t>
            </a:r>
            <a:r>
              <a:rPr lang="bn-BD" sz="2400" dirty="0" smtClean="0"/>
              <a:t>=0.082</a:t>
            </a:r>
            <a:endParaRPr lang="en-US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r>
              <a:rPr lang="en-US" sz="2400" dirty="0" smtClean="0"/>
              <a:t>Hence, the root is bracketed between 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m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u</a:t>
            </a:r>
            <a:r>
              <a:rPr lang="en-US" sz="2400" dirty="0" smtClean="0"/>
              <a:t> that is, between 0.055 and 0.0825.  So</a:t>
            </a:r>
            <a:r>
              <a:rPr lang="bn-BD" sz="2400" dirty="0" smtClean="0"/>
              <a:t>,</a:t>
            </a:r>
            <a:r>
              <a:rPr lang="en-US" sz="2400" dirty="0" smtClean="0"/>
              <a:t>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=0.055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=0.0825</a:t>
            </a:r>
          </a:p>
          <a:p>
            <a:endParaRPr lang="en-US" sz="2800" dirty="0" smtClean="0"/>
          </a:p>
          <a:p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487452" y="1634824"/>
          <a:ext cx="1656184" cy="828092"/>
        </p:xfrm>
        <a:graphic>
          <a:graphicData uri="http://schemas.openxmlformats.org/presentationml/2006/ole">
            <p:oleObj spid="_x0000_s49154" name="Equation" r:id="rId3" imgW="787320" imgH="393480" progId="Equation.3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5496" y="2492896"/>
          <a:ext cx="9036496" cy="456631"/>
        </p:xfrm>
        <a:graphic>
          <a:graphicData uri="http://schemas.openxmlformats.org/presentationml/2006/ole">
            <p:oleObj spid="_x0000_s49155" name="Equation" r:id="rId4" imgW="4775040" imgH="241200" progId="Equation.3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74338" y="3068960"/>
          <a:ext cx="8374126" cy="480690"/>
        </p:xfrm>
        <a:graphic>
          <a:graphicData uri="http://schemas.openxmlformats.org/presentationml/2006/ole">
            <p:oleObj spid="_x0000_s49156" name="Equation" r:id="rId5" imgW="4203360" imgH="2412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Iteration 2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5191"/>
            <a:ext cx="8568952" cy="4625609"/>
          </a:xfrm>
        </p:spPr>
        <p:txBody>
          <a:bodyPr/>
          <a:lstStyle/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</a:t>
            </a:r>
            <a:r>
              <a:rPr lang="en-US" sz="2400" dirty="0" smtClean="0"/>
              <a:t> </a:t>
            </a:r>
            <a:r>
              <a:rPr lang="bn-BD" sz="2400" dirty="0" smtClean="0"/>
              <a:t> </a:t>
            </a:r>
            <a:r>
              <a:rPr lang="en-US" sz="2400" dirty="0" smtClean="0"/>
              <a:t>at the end of Iteration 2 is</a:t>
            </a:r>
            <a:endParaRPr lang="bn-BD" sz="2400" dirty="0" smtClean="0"/>
          </a:p>
          <a:p>
            <a:endParaRPr lang="bn-BD" sz="2800" dirty="0" smtClean="0"/>
          </a:p>
          <a:p>
            <a:endParaRPr lang="bn-BD" sz="2800" dirty="0" smtClean="0"/>
          </a:p>
          <a:p>
            <a:r>
              <a:rPr lang="bn-BD" sz="2800" dirty="0" smtClean="0"/>
              <a:t>  </a:t>
            </a:r>
            <a:r>
              <a:rPr lang="bn-BD" sz="2400" dirty="0" smtClean="0"/>
              <a:t>=33.33%</a:t>
            </a:r>
            <a:endParaRPr lang="en-US" sz="2400" dirty="0" smtClean="0"/>
          </a:p>
          <a:p>
            <a:r>
              <a:rPr lang="en-US" sz="2400" dirty="0" smtClean="0"/>
              <a:t>Let us assume that acceptable error is less than 5%. But because the absolute relative approximate error after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iteration is greater than 5%, so the error is not acceptable.</a:t>
            </a:r>
            <a:endParaRPr lang="en-US" sz="2800" dirty="0" smtClean="0"/>
          </a:p>
          <a:p>
            <a:endParaRPr lang="en-US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805822" y="1814844"/>
          <a:ext cx="480690" cy="505989"/>
        </p:xfrm>
        <a:graphic>
          <a:graphicData uri="http://schemas.openxmlformats.org/presentationml/2006/ole">
            <p:oleObj spid="_x0000_s50178" name="Equation" r:id="rId3" imgW="241200" imgH="253800" progId="Equation.3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059832" y="2493466"/>
          <a:ext cx="2501330" cy="864096"/>
        </p:xfrm>
        <a:graphic>
          <a:graphicData uri="http://schemas.openxmlformats.org/presentationml/2006/ole">
            <p:oleObj spid="_x0000_s50179" name="Equation" r:id="rId4" imgW="1396800" imgH="482400" progId="Equation.3">
              <p:embed/>
            </p:oleObj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778619" y="3371982"/>
          <a:ext cx="481013" cy="504825"/>
        </p:xfrm>
        <a:graphic>
          <a:graphicData uri="http://schemas.openxmlformats.org/presentationml/2006/ole">
            <p:oleObj spid="_x0000_s50180" name="Equation" r:id="rId5" imgW="241200" imgH="2538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dirty="0" smtClean="0"/>
              <a:t>=0.06875</a:t>
            </a:r>
          </a:p>
          <a:p>
            <a:endParaRPr lang="bn-BD" sz="2800" dirty="0" smtClean="0"/>
          </a:p>
          <a:p>
            <a:pPr>
              <a:buNone/>
            </a:pPr>
            <a:endParaRPr lang="bn-BD" sz="2800" dirty="0" smtClean="0"/>
          </a:p>
          <a:p>
            <a:endParaRPr lang="bn-BD" sz="1200" dirty="0" smtClean="0"/>
          </a:p>
          <a:p>
            <a:r>
              <a:rPr lang="en-US" sz="2400" dirty="0" smtClean="0"/>
              <a:t>Hence, the root is bracketed between  and , that is, between 0.055 and 0.06875.  So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 </a:t>
            </a:r>
            <a:r>
              <a:rPr lang="bn-BD" sz="2400" dirty="0" smtClean="0"/>
              <a:t>= 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 </a:t>
            </a:r>
            <a:r>
              <a:rPr lang="bn-BD" sz="2400" dirty="0" smtClean="0"/>
              <a:t>= 0.06875</a:t>
            </a:r>
          </a:p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 </a:t>
            </a:r>
            <a:r>
              <a:rPr lang="en-US" sz="2400" dirty="0" smtClean="0"/>
              <a:t> at the ends of Iteration 3 is</a:t>
            </a:r>
            <a:r>
              <a:rPr lang="bn-BD" sz="1200" dirty="0" smtClean="0"/>
              <a:t> </a:t>
            </a:r>
            <a:r>
              <a:rPr lang="bn-BD" sz="2400" dirty="0" smtClean="0"/>
              <a:t>20%</a:t>
            </a:r>
          </a:p>
          <a:p>
            <a:r>
              <a:rPr lang="en-US" sz="2400" dirty="0" smtClean="0"/>
              <a:t>Still the absolute relative approximate error is greater than 5%</a:t>
            </a:r>
          </a:p>
          <a:p>
            <a:endParaRPr lang="en-US" sz="2400" dirty="0" smtClean="0"/>
          </a:p>
          <a:p>
            <a:endParaRPr lang="bn-BD" sz="2400" dirty="0" smtClean="0"/>
          </a:p>
          <a:p>
            <a:endParaRPr 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99924" y="2348880"/>
          <a:ext cx="8936572" cy="432048"/>
        </p:xfrm>
        <a:graphic>
          <a:graphicData uri="http://schemas.openxmlformats.org/presentationml/2006/ole">
            <p:oleObj spid="_x0000_s51202" name="Equation" r:id="rId4" imgW="4991040" imgH="241200" progId="Equation.3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5496" y="2852937"/>
          <a:ext cx="8208911" cy="457388"/>
        </p:xfrm>
        <a:graphic>
          <a:graphicData uri="http://schemas.openxmlformats.org/presentationml/2006/ole">
            <p:oleObj spid="_x0000_s51203" name="Equation" r:id="rId5" imgW="4330440" imgH="241200" progId="Equation.3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5916797" y="4350114"/>
          <a:ext cx="425423" cy="446484"/>
        </p:xfrm>
        <a:graphic>
          <a:graphicData uri="http://schemas.openxmlformats.org/presentationml/2006/ole">
            <p:oleObj spid="_x0000_s51204" name="Equation" r:id="rId6" imgW="241200" imgH="2538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Convergence after ten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556792"/>
            <a:ext cx="8928992" cy="57606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000" b="1" dirty="0" smtClean="0"/>
              <a:t>Table 1</a:t>
            </a:r>
            <a:r>
              <a:rPr lang="en-US" sz="2000" dirty="0" smtClean="0"/>
              <a:t>   Root of  as function of number of iterations for bisection method.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18" y="2060852"/>
          <a:ext cx="8784978" cy="4536499"/>
        </p:xfrm>
        <a:graphic>
          <a:graphicData uri="http://schemas.openxmlformats.org/drawingml/2006/table">
            <a:tbl>
              <a:tblPr/>
              <a:tblGrid>
                <a:gridCol w="1464163"/>
                <a:gridCol w="1464163"/>
                <a:gridCol w="1464163"/>
                <a:gridCol w="1464163"/>
                <a:gridCol w="1464163"/>
                <a:gridCol w="1464163"/>
              </a:tblGrid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Iteration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s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l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u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m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%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 error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f(x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m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)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----------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6.655X10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r>
                        <a:rPr lang="en-US" sz="1900" dirty="0" smtClean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endParaRPr lang="en-US" sz="19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0.0825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33.33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-1.622X10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-4</a:t>
                      </a:r>
                      <a:r>
                        <a:rPr lang="en-US" sz="1900" dirty="0" smtClean="0"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endParaRPr lang="en-US" sz="19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0.0825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20.00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-5.5.63X10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11.11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4.484X10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0.06531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5.263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-2.593X10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0.06531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0.06359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2.702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-1.080X10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0.06359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1.370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-3.176X10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0.6897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6.497X10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-7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0.3436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-1.265X10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0.1721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-3.077X10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-7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0" y="0"/>
          <a:ext cx="142875" cy="190500"/>
        </p:xfrm>
        <a:graphic>
          <a:graphicData uri="http://schemas.openxmlformats.org/presentationml/2006/ole">
            <p:oleObj spid="_x0000_s52239" name="Equation" r:id="rId3" imgW="164885" imgH="215619" progId="Equation.3">
              <p:embed/>
            </p:oleObj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0" y="0"/>
          <a:ext cx="152400" cy="200025"/>
        </p:xfrm>
        <a:graphic>
          <a:graphicData uri="http://schemas.openxmlformats.org/presentationml/2006/ole">
            <p:oleObj spid="_x0000_s52238" name="Equation" r:id="rId4" imgW="177646" imgH="228402" progId="Equation.3">
              <p:embed/>
            </p:oleObj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0" y="0"/>
          <a:ext cx="180975" cy="200025"/>
        </p:xfrm>
        <a:graphic>
          <a:graphicData uri="http://schemas.openxmlformats.org/presentationml/2006/ole">
            <p:oleObj spid="_x0000_s52237" name="Equation" r:id="rId5" imgW="203112" imgH="228501" progId="Equation.3">
              <p:embed/>
            </p:oleObj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0" y="0"/>
          <a:ext cx="209550" cy="219075"/>
        </p:xfrm>
        <a:graphic>
          <a:graphicData uri="http://schemas.openxmlformats.org/presentationml/2006/ole">
            <p:oleObj spid="_x0000_s52236" name="Equation" r:id="rId6" imgW="241195" imgH="253890" progId="Equation.3">
              <p:embed/>
            </p:oleObj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0" y="0"/>
          <a:ext cx="381000" cy="200025"/>
        </p:xfrm>
        <a:graphic>
          <a:graphicData uri="http://schemas.openxmlformats.org/presentationml/2006/ole">
            <p:oleObj spid="_x0000_s52235" name="Equation" r:id="rId7" imgW="431613" imgH="228501" progId="Equation.3">
              <p:embed/>
            </p:oleObj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p:oleObj spid="_x0000_s52234" name="Equation" r:id="rId8" imgW="748975" imgH="203112" progId="Equation.3">
              <p:embed/>
            </p:oleObj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0" y="0"/>
          <a:ext cx="733425" cy="180975"/>
        </p:xfrm>
        <a:graphic>
          <a:graphicData uri="http://schemas.openxmlformats.org/presentationml/2006/ole">
            <p:oleObj spid="_x0000_s52233" name="Equation" r:id="rId9" imgW="837836" imgH="203112" progId="Equation.3">
              <p:embed/>
            </p:oleObj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p:oleObj spid="_x0000_s52232" name="Equation" r:id="rId10" imgW="850531" imgH="203112" progId="Equation.3">
              <p:embed/>
            </p:oleObj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p:oleObj spid="_x0000_s52231" name="Equation" r:id="rId11" imgW="748975" imgH="203112" progId="Equation.3">
              <p:embed/>
            </p:oleObj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p:oleObj spid="_x0000_s52230" name="Equation" r:id="rId12" imgW="850531" imgH="203112" progId="Equation.3">
              <p:embed/>
            </p:oleObj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0" y="0"/>
          <a:ext cx="800100" cy="180975"/>
        </p:xfrm>
        <a:graphic>
          <a:graphicData uri="http://schemas.openxmlformats.org/presentationml/2006/ole">
            <p:oleObj spid="_x0000_s52229" name="Equation" r:id="rId13" imgW="914400" imgH="203200" progId="Equation.3">
              <p:embed/>
            </p:oleObj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p:oleObj spid="_x0000_s52228" name="Equation" r:id="rId14" imgW="850531" imgH="203112" progId="Equation.3">
              <p:embed/>
            </p:oleObj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p:oleObj spid="_x0000_s52227" name="Equation" r:id="rId15" imgW="748975" imgH="203112" progId="Equation.3">
              <p:embed/>
            </p:oleObj>
          </a:graphicData>
        </a:graphic>
      </p:graphicFrame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0" y="0"/>
          <a:ext cx="733425" cy="180975"/>
        </p:xfrm>
        <a:graphic>
          <a:graphicData uri="http://schemas.openxmlformats.org/presentationml/2006/ole">
            <p:oleObj spid="_x0000_s52226" name="Equation" r:id="rId16" imgW="837836" imgH="203112" progId="Equation.3">
              <p:embed/>
            </p:oleObj>
          </a:graphicData>
        </a:graphic>
      </p:graphicFrame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0" y="0"/>
          <a:ext cx="809625" cy="180975"/>
        </p:xfrm>
        <a:graphic>
          <a:graphicData uri="http://schemas.openxmlformats.org/presentationml/2006/ole">
            <p:oleObj spid="_x0000_s52225" name="Equation" r:id="rId17" imgW="926698" imgH="203112" progId="Equation.3">
              <p:embed/>
            </p:oleObj>
          </a:graphicData>
        </a:graphic>
      </p:graphicFrame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Since the method brackets the root, the method is guaranteed to converge.</a:t>
            </a:r>
          </a:p>
          <a:p>
            <a:pPr lvl="0"/>
            <a:r>
              <a:rPr lang="en-US" sz="2400" dirty="0" smtClean="0"/>
              <a:t>As iterations are conducted, the interval gets halved.   So one can guarantee the error in the solution of the equation.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The convergence of the bisection method is slow as it is simply based on halving the interval.  </a:t>
            </a:r>
          </a:p>
          <a:p>
            <a:pPr lvl="0"/>
            <a:r>
              <a:rPr lang="en-US" sz="2400" dirty="0" smtClean="0"/>
              <a:t>If one of the initial guesses is closer to the root, it will take larger number of iterations to reach the root.</a:t>
            </a:r>
          </a:p>
          <a:p>
            <a:pPr lvl="0"/>
            <a:r>
              <a:rPr lang="en-US" sz="2400" dirty="0" smtClean="0"/>
              <a:t>If a function  is such that it just touches the x-axis (Figure 6) such as</a:t>
            </a:r>
          </a:p>
          <a:p>
            <a:pPr>
              <a:buNone/>
            </a:pPr>
            <a:r>
              <a:rPr lang="en-US" sz="2400" dirty="0" smtClean="0"/>
              <a:t>	 </a:t>
            </a:r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it will be unable to find the lower guess,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, and upper guess,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, such that</a:t>
            </a:r>
          </a:p>
          <a:p>
            <a:pPr>
              <a:buNone/>
            </a:pPr>
            <a:r>
              <a:rPr lang="en-US" dirty="0" smtClean="0"/>
              <a:t>	 </a:t>
            </a:r>
          </a:p>
          <a:p>
            <a:endParaRPr lang="en-U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043967" y="3890764"/>
          <a:ext cx="1519921" cy="402332"/>
        </p:xfrm>
        <a:graphic>
          <a:graphicData uri="http://schemas.openxmlformats.org/presentationml/2006/ole">
            <p:oleObj spid="_x0000_s54274" name="Equation" r:id="rId3" imgW="863280" imgH="228600" progId="Equation.3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979712" y="5157192"/>
          <a:ext cx="1872208" cy="437659"/>
        </p:xfrm>
        <a:graphic>
          <a:graphicData uri="http://schemas.openxmlformats.org/presentationml/2006/ole">
            <p:oleObj spid="_x0000_s54275" name="Equation" r:id="rId4" imgW="977760" imgH="2286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bn-BD" dirty="0" smtClean="0"/>
              <a:t>Magnitude of the true error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magnitude of true error does not show how bad the error is.  </a:t>
            </a:r>
            <a:endParaRPr lang="bn-BD" sz="2400" dirty="0" smtClean="0"/>
          </a:p>
          <a:p>
            <a:r>
              <a:rPr lang="en-US" sz="2400" dirty="0" smtClean="0"/>
              <a:t>A true error</a:t>
            </a:r>
            <a:r>
              <a:rPr lang="bn-BD" sz="1400" dirty="0" smtClean="0"/>
              <a:t> </a:t>
            </a:r>
            <a:r>
              <a:rPr lang="bn-BD" sz="2400" dirty="0" smtClean="0"/>
              <a:t>-0.75061</a:t>
            </a:r>
            <a:r>
              <a:rPr lang="en-US" sz="2400" dirty="0" smtClean="0"/>
              <a:t>  may seem to be small, but if the function given in the Example 1 were </a:t>
            </a:r>
            <a:r>
              <a:rPr lang="bn-BD" sz="2400" dirty="0" smtClean="0"/>
              <a:t>                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the true error in calculating  </a:t>
            </a:r>
            <a:r>
              <a:rPr lang="bn-BD" sz="2400" i="1" dirty="0" smtClean="0"/>
              <a:t>f’(2)</a:t>
            </a:r>
            <a:r>
              <a:rPr lang="bn-BD" sz="1400" dirty="0" smtClean="0"/>
              <a:t> </a:t>
            </a:r>
            <a:r>
              <a:rPr lang="en-US" sz="2400" dirty="0" smtClean="0"/>
              <a:t>with </a:t>
            </a:r>
            <a:r>
              <a:rPr lang="bn-BD" sz="2400" i="1" dirty="0" smtClean="0"/>
              <a:t>h=0.3</a:t>
            </a:r>
            <a:r>
              <a:rPr lang="en-US" sz="2400" dirty="0" smtClean="0"/>
              <a:t> would be </a:t>
            </a:r>
            <a:r>
              <a:rPr lang="bn-BD" sz="2400" dirty="0" smtClean="0"/>
              <a:t>    </a:t>
            </a:r>
            <a:r>
              <a:rPr lang="en-US" sz="2400" dirty="0" smtClean="0"/>
              <a:t> </a:t>
            </a:r>
            <a:r>
              <a:rPr lang="bn-BD" sz="2400" dirty="0" smtClean="0"/>
              <a:t>-0.75061X10</a:t>
            </a:r>
            <a:r>
              <a:rPr lang="bn-BD" sz="2400" baseline="30000" dirty="0" smtClean="0"/>
              <a:t>-6</a:t>
            </a:r>
            <a:r>
              <a:rPr lang="en-US" sz="2400" dirty="0" smtClean="0"/>
              <a:t> </a:t>
            </a:r>
            <a:endParaRPr lang="bn-BD" sz="2400" dirty="0" smtClean="0"/>
          </a:p>
          <a:p>
            <a:r>
              <a:rPr lang="en-US" sz="2400" dirty="0" smtClean="0"/>
              <a:t>This value of true error is smaller, even when the two problems are similar in that they use the same value of the function argument,</a:t>
            </a:r>
            <a:r>
              <a:rPr lang="bn-BD" sz="2400" dirty="0" smtClean="0"/>
              <a:t> </a:t>
            </a:r>
            <a:r>
              <a:rPr lang="bn-BD" sz="2400" i="1" dirty="0" smtClean="0"/>
              <a:t>x=2</a:t>
            </a:r>
            <a:r>
              <a:rPr lang="en-US" sz="2400" dirty="0" smtClean="0"/>
              <a:t>  and the step size, </a:t>
            </a:r>
            <a:r>
              <a:rPr lang="bn-BD" sz="2400" i="1" dirty="0" smtClean="0"/>
              <a:t>h=0.3</a:t>
            </a:r>
            <a:r>
              <a:rPr lang="en-US" sz="2400" dirty="0" smtClean="0"/>
              <a:t>  </a:t>
            </a:r>
            <a:endParaRPr lang="bn-BD" sz="2400" dirty="0" smtClean="0"/>
          </a:p>
          <a:p>
            <a:r>
              <a:rPr lang="en-US" sz="2400" dirty="0" smtClean="0"/>
              <a:t>This brings us to the definition of relative true error.</a:t>
            </a:r>
          </a:p>
          <a:p>
            <a:endParaRPr lang="en-US" dirty="0"/>
          </a:p>
        </p:txBody>
      </p:sp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2928926" y="3461566"/>
          <a:ext cx="2436032" cy="471490"/>
        </p:xfrm>
        <a:graphic>
          <a:graphicData uri="http://schemas.openxmlformats.org/presentationml/2006/ole">
            <p:oleObj spid="_x0000_s98306" name="Equation" r:id="rId3" imgW="1180800" imgH="228600" progId="Equation.3">
              <p:embed/>
            </p:oleObj>
          </a:graphicData>
        </a:graphic>
      </p:graphicFrame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n-BD" sz="3600" dirty="0" smtClean="0"/>
              <a:t>Figure 6 : </a:t>
            </a:r>
            <a:r>
              <a:rPr lang="en-US" sz="3600" dirty="0" smtClean="0"/>
              <a:t>The equation  </a:t>
            </a:r>
            <a:r>
              <a:rPr lang="bn-BD" sz="3600" dirty="0" smtClean="0"/>
              <a:t>               </a:t>
            </a:r>
            <a:r>
              <a:rPr lang="en-US" sz="3600" dirty="0" smtClean="0"/>
              <a:t>has a single root a</a:t>
            </a:r>
            <a:r>
              <a:rPr lang="bn-BD" sz="3600" dirty="0" smtClean="0"/>
              <a:t>nd</a:t>
            </a:r>
            <a:r>
              <a:rPr lang="en-US" sz="3600" dirty="0" smtClean="0"/>
              <a:t> that cannot be bracketed</a:t>
            </a:r>
            <a:endParaRPr lang="en-US" sz="3600" dirty="0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5297" name="Group 1"/>
          <p:cNvGrpSpPr>
            <a:grpSpLocks noChangeAspect="1"/>
          </p:cNvGrpSpPr>
          <p:nvPr/>
        </p:nvGrpSpPr>
        <p:grpSpPr bwMode="auto">
          <a:xfrm>
            <a:off x="107504" y="1988840"/>
            <a:ext cx="8976075" cy="4176464"/>
            <a:chOff x="2527" y="2562"/>
            <a:chExt cx="6233" cy="2900"/>
          </a:xfrm>
        </p:grpSpPr>
        <p:sp>
          <p:nvSpPr>
            <p:cNvPr id="55303" name="AutoShape 7"/>
            <p:cNvSpPr>
              <a:spLocks noChangeAspect="1" noChangeArrowheads="1" noTextEdit="1"/>
            </p:cNvSpPr>
            <p:nvPr/>
          </p:nvSpPr>
          <p:spPr bwMode="auto">
            <a:xfrm>
              <a:off x="2527" y="2562"/>
              <a:ext cx="6233" cy="29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2" name="AutoShape 6"/>
            <p:cNvSpPr>
              <a:spLocks noChangeShapeType="1"/>
            </p:cNvSpPr>
            <p:nvPr/>
          </p:nvSpPr>
          <p:spPr bwMode="auto">
            <a:xfrm flipV="1">
              <a:off x="5319" y="2792"/>
              <a:ext cx="1" cy="22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1" name="AutoShape 5"/>
            <p:cNvSpPr>
              <a:spLocks noChangeShapeType="1"/>
            </p:cNvSpPr>
            <p:nvPr/>
          </p:nvSpPr>
          <p:spPr bwMode="auto">
            <a:xfrm>
              <a:off x="2619" y="5019"/>
              <a:ext cx="53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0" name="Freeform 4"/>
            <p:cNvSpPr>
              <a:spLocks/>
            </p:cNvSpPr>
            <p:nvPr/>
          </p:nvSpPr>
          <p:spPr bwMode="auto">
            <a:xfrm>
              <a:off x="3635" y="3023"/>
              <a:ext cx="3519" cy="20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0" y="2595"/>
                </a:cxn>
                <a:cxn ang="0">
                  <a:pos x="4575" y="45"/>
                </a:cxn>
              </a:cxnLst>
              <a:rect l="0" t="0" r="r" b="b"/>
              <a:pathLst>
                <a:path w="4575" h="2602">
                  <a:moveTo>
                    <a:pt x="0" y="0"/>
                  </a:moveTo>
                  <a:cubicBezTo>
                    <a:pt x="714" y="1294"/>
                    <a:pt x="1428" y="2588"/>
                    <a:pt x="2190" y="2595"/>
                  </a:cubicBezTo>
                  <a:cubicBezTo>
                    <a:pt x="2952" y="2602"/>
                    <a:pt x="3763" y="1323"/>
                    <a:pt x="4575" y="4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99" name="Text Box 3"/>
            <p:cNvSpPr txBox="1">
              <a:spLocks noChangeArrowheads="1"/>
            </p:cNvSpPr>
            <p:nvPr/>
          </p:nvSpPr>
          <p:spPr bwMode="auto">
            <a:xfrm>
              <a:off x="4822" y="2735"/>
              <a:ext cx="77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298" name="Text Box 2"/>
            <p:cNvSpPr txBox="1">
              <a:spLocks noChangeArrowheads="1"/>
            </p:cNvSpPr>
            <p:nvPr/>
          </p:nvSpPr>
          <p:spPr bwMode="auto">
            <a:xfrm>
              <a:off x="7985" y="4858"/>
              <a:ext cx="77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5091046" y="200688"/>
          <a:ext cx="2160240" cy="571828"/>
        </p:xfrm>
        <a:graphic>
          <a:graphicData uri="http://schemas.openxmlformats.org/presentationml/2006/ole">
            <p:oleObj spid="_x0000_s55307" name="Equation" r:id="rId3" imgW="863280" imgH="228600" progId="Equation.3">
              <p:embed/>
            </p:oleObj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Drawbacks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singularity in a function is defined as a point where the function becomes infinite.  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For functions  where there is a singularity  and it reverses sign at the singularity, the bisection method may not converge on the singularity (Figure 7).  An example includes</a:t>
            </a:r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</a:t>
            </a:r>
            <a:r>
              <a:rPr lang="en-US" sz="2400" dirty="0" smtClean="0"/>
              <a:t>where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=-2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=3</a:t>
            </a:r>
            <a:r>
              <a:rPr lang="en-US" sz="2400" dirty="0" smtClean="0"/>
              <a:t>  are valid initial guesses which satisfy</a:t>
            </a:r>
          </a:p>
          <a:p>
            <a:pPr lvl="0"/>
            <a:endParaRPr lang="en-US" sz="2400" dirty="0" smtClean="0"/>
          </a:p>
          <a:p>
            <a:endParaRPr lang="bn-BD" sz="2400" dirty="0" smtClean="0"/>
          </a:p>
          <a:p>
            <a:r>
              <a:rPr lang="en-US" sz="2400" dirty="0" smtClean="0"/>
              <a:t>However, the function is not continuous and the theorem that a root exists is also not applicable.</a:t>
            </a:r>
            <a:endParaRPr lang="bn-BD" sz="2400" dirty="0" smtClean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3621959" y="3707912"/>
          <a:ext cx="1310081" cy="864096"/>
        </p:xfrm>
        <a:graphic>
          <a:graphicData uri="http://schemas.openxmlformats.org/presentationml/2006/ole">
            <p:oleObj spid="_x0000_s57346" name="Equation" r:id="rId3" imgW="596880" imgH="393480" progId="Equation.3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214678" y="5230964"/>
          <a:ext cx="2376264" cy="555490"/>
        </p:xfrm>
        <a:graphic>
          <a:graphicData uri="http://schemas.openxmlformats.org/presentationml/2006/ole">
            <p:oleObj spid="_x0000_s57347" name="Equation" r:id="rId4" imgW="977760" imgH="2286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30" y="11047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bn-BD" dirty="0" smtClean="0"/>
              <a:t>Figure 7 : </a:t>
            </a:r>
            <a:r>
              <a:rPr lang="en-US" dirty="0" smtClean="0"/>
              <a:t>The equation  </a:t>
            </a:r>
            <a:r>
              <a:rPr lang="bn-BD" dirty="0" smtClean="0"/>
              <a:t>         </a:t>
            </a:r>
            <a:r>
              <a:rPr lang="en-US" dirty="0" smtClean="0"/>
              <a:t>has no root but changes sign</a:t>
            </a:r>
            <a:endParaRPr lang="en-US" dirty="0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8371" name="Group 3"/>
          <p:cNvGrpSpPr>
            <a:grpSpLocks noChangeAspect="1"/>
          </p:cNvGrpSpPr>
          <p:nvPr/>
        </p:nvGrpSpPr>
        <p:grpSpPr bwMode="auto">
          <a:xfrm>
            <a:off x="599429" y="1844824"/>
            <a:ext cx="8077027" cy="4464496"/>
            <a:chOff x="1440" y="5988"/>
            <a:chExt cx="7893" cy="4362"/>
          </a:xfrm>
        </p:grpSpPr>
        <p:sp>
          <p:nvSpPr>
            <p:cNvPr id="58378" name="AutoShape 10"/>
            <p:cNvSpPr>
              <a:spLocks noChangeAspect="1" noChangeArrowheads="1" noTextEdit="1"/>
            </p:cNvSpPr>
            <p:nvPr/>
          </p:nvSpPr>
          <p:spPr bwMode="auto">
            <a:xfrm>
              <a:off x="1440" y="5988"/>
              <a:ext cx="7893" cy="43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7" name="AutoShape 9"/>
            <p:cNvSpPr>
              <a:spLocks noChangeShapeType="1"/>
            </p:cNvSpPr>
            <p:nvPr/>
          </p:nvSpPr>
          <p:spPr bwMode="auto">
            <a:xfrm flipV="1">
              <a:off x="5357" y="6168"/>
              <a:ext cx="1" cy="395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6" name="AutoShape 8"/>
            <p:cNvSpPr>
              <a:spLocks noChangeShapeType="1"/>
            </p:cNvSpPr>
            <p:nvPr/>
          </p:nvSpPr>
          <p:spPr bwMode="auto">
            <a:xfrm>
              <a:off x="1665" y="8072"/>
              <a:ext cx="7364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4738" y="6168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8938" y="7864"/>
              <a:ext cx="39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373" name="Freeform 5"/>
            <p:cNvSpPr>
              <a:spLocks/>
            </p:cNvSpPr>
            <p:nvPr/>
          </p:nvSpPr>
          <p:spPr bwMode="auto">
            <a:xfrm>
              <a:off x="5311" y="6248"/>
              <a:ext cx="2519" cy="1849"/>
            </a:xfrm>
            <a:custGeom>
              <a:avLst/>
              <a:gdLst/>
              <a:ahLst/>
              <a:cxnLst>
                <a:cxn ang="0">
                  <a:pos x="91" y="366"/>
                </a:cxn>
                <a:cxn ang="0">
                  <a:pos x="89" y="203"/>
                </a:cxn>
                <a:cxn ang="0">
                  <a:pos x="240" y="1584"/>
                </a:cxn>
                <a:cxn ang="0">
                  <a:pos x="1531" y="1792"/>
                </a:cxn>
                <a:cxn ang="0">
                  <a:pos x="2519" y="1808"/>
                </a:cxn>
              </a:cxnLst>
              <a:rect l="0" t="0" r="r" b="b"/>
              <a:pathLst>
                <a:path w="2519" h="1849">
                  <a:moveTo>
                    <a:pt x="91" y="366"/>
                  </a:moveTo>
                  <a:cubicBezTo>
                    <a:pt x="91" y="339"/>
                    <a:pt x="64" y="0"/>
                    <a:pt x="89" y="203"/>
                  </a:cubicBezTo>
                  <a:cubicBezTo>
                    <a:pt x="114" y="406"/>
                    <a:pt x="0" y="1319"/>
                    <a:pt x="240" y="1584"/>
                  </a:cubicBezTo>
                  <a:cubicBezTo>
                    <a:pt x="480" y="1849"/>
                    <a:pt x="1151" y="1755"/>
                    <a:pt x="1531" y="1792"/>
                  </a:cubicBezTo>
                  <a:cubicBezTo>
                    <a:pt x="1911" y="1829"/>
                    <a:pt x="2313" y="1805"/>
                    <a:pt x="2519" y="1808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2" name="Freeform 4"/>
            <p:cNvSpPr>
              <a:spLocks/>
            </p:cNvSpPr>
            <p:nvPr/>
          </p:nvSpPr>
          <p:spPr bwMode="auto">
            <a:xfrm>
              <a:off x="2835" y="8073"/>
              <a:ext cx="2566" cy="1781"/>
            </a:xfrm>
            <a:custGeom>
              <a:avLst/>
              <a:gdLst/>
              <a:ahLst/>
              <a:cxnLst>
                <a:cxn ang="0">
                  <a:pos x="2475" y="1473"/>
                </a:cxn>
                <a:cxn ang="0">
                  <a:pos x="2475" y="1578"/>
                </a:cxn>
                <a:cxn ang="0">
                  <a:pos x="2326" y="255"/>
                </a:cxn>
                <a:cxn ang="0">
                  <a:pos x="1035" y="47"/>
                </a:cxn>
                <a:cxn ang="0">
                  <a:pos x="0" y="28"/>
                </a:cxn>
              </a:cxnLst>
              <a:rect l="0" t="0" r="r" b="b"/>
              <a:pathLst>
                <a:path w="2566" h="1781">
                  <a:moveTo>
                    <a:pt x="2475" y="1473"/>
                  </a:moveTo>
                  <a:cubicBezTo>
                    <a:pt x="2488" y="1627"/>
                    <a:pt x="2500" y="1781"/>
                    <a:pt x="2475" y="1578"/>
                  </a:cubicBezTo>
                  <a:cubicBezTo>
                    <a:pt x="2450" y="1375"/>
                    <a:pt x="2566" y="510"/>
                    <a:pt x="2326" y="255"/>
                  </a:cubicBezTo>
                  <a:cubicBezTo>
                    <a:pt x="2086" y="0"/>
                    <a:pt x="1423" y="85"/>
                    <a:pt x="1035" y="47"/>
                  </a:cubicBezTo>
                  <a:cubicBezTo>
                    <a:pt x="647" y="9"/>
                    <a:pt x="216" y="32"/>
                    <a:pt x="0" y="28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5712080" y="35798"/>
          <a:ext cx="1523638" cy="738012"/>
        </p:xfrm>
        <a:graphic>
          <a:graphicData uri="http://schemas.openxmlformats.org/presentationml/2006/ole">
            <p:oleObj spid="_x0000_s58382" name="Equation" r:id="rId3" imgW="812520" imgH="393480" progId="Equation.3">
              <p:embed/>
            </p:oleObj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 flipH="1" flipV="1">
            <a:off x="7246566" y="2646189"/>
            <a:ext cx="1214446" cy="1599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393538" y="4178702"/>
            <a:ext cx="5072098" cy="7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-672008" y="3992854"/>
            <a:ext cx="4251526" cy="5005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43480"/>
            <a:ext cx="8229600" cy="465240"/>
          </a:xfrm>
        </p:spPr>
        <p:txBody>
          <a:bodyPr>
            <a:noAutofit/>
          </a:bodyPr>
          <a:lstStyle/>
          <a:p>
            <a:r>
              <a:rPr lang="en-US" sz="3600" dirty="0" smtClean="0"/>
              <a:t>Flow Chart of Bisection Method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272728" y="2878336"/>
            <a:ext cx="2376264" cy="40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1171" y="2850183"/>
            <a:ext cx="231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428" y="198884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846" y="2001034"/>
            <a:ext cx="182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66"/>
                </a:solidFill>
              </a:rPr>
              <a:t>Define the function</a:t>
            </a:r>
            <a:r>
              <a:rPr lang="en-US" sz="1600" dirty="0" smtClean="0">
                <a:solidFill>
                  <a:srgbClr val="000066"/>
                </a:solidFill>
              </a:rPr>
              <a:t>  </a:t>
            </a:r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300948" y="3391929"/>
            <a:ext cx="2314479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2830" y="357187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2060"/>
                </a:solidFill>
              </a:rPr>
              <a:t>f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</a:rPr>
              <a:t>x</a:t>
            </a:r>
            <a:r>
              <a:rPr lang="en-US" sz="2400" i="1" baseline="-25000" dirty="0" smtClean="0">
                <a:solidFill>
                  <a:srgbClr val="002060"/>
                </a:solidFill>
              </a:rPr>
              <a:t>l</a:t>
            </a:r>
            <a:r>
              <a:rPr lang="en-US" sz="2400" dirty="0" smtClean="0">
                <a:solidFill>
                  <a:srgbClr val="002060"/>
                </a:solidFill>
              </a:rPr>
              <a:t>)</a:t>
            </a:r>
            <a:r>
              <a:rPr lang="en-US" sz="2400" i="1" dirty="0" smtClean="0">
                <a:solidFill>
                  <a:srgbClr val="002060"/>
                </a:solidFill>
              </a:rPr>
              <a:t>f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i="1" dirty="0" err="1" smtClean="0">
                <a:solidFill>
                  <a:srgbClr val="00206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2060"/>
                </a:solidFill>
              </a:rPr>
              <a:t>u</a:t>
            </a:r>
            <a:r>
              <a:rPr lang="en-US" sz="2400" dirty="0" smtClean="0">
                <a:solidFill>
                  <a:srgbClr val="002060"/>
                </a:solidFill>
              </a:rPr>
              <a:t>) : 0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91110" y="2581397"/>
            <a:ext cx="2328970" cy="32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03856" y="247559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u </a:t>
            </a:r>
            <a:r>
              <a:rPr lang="bn-BD" sz="2400" dirty="0" smtClean="0">
                <a:solidFill>
                  <a:srgbClr val="002060"/>
                </a:solidFill>
              </a:rPr>
              <a:t>= </a:t>
            </a:r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3528" y="6140224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606821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Find 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=(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l</a:t>
            </a:r>
            <a:r>
              <a:rPr lang="en-US" sz="2000" dirty="0" err="1" smtClean="0">
                <a:solidFill>
                  <a:srgbClr val="002060"/>
                </a:solidFill>
              </a:rPr>
              <a:t>+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u</a:t>
            </a:r>
            <a:r>
              <a:rPr lang="en-US" sz="2000" dirty="0" smtClean="0">
                <a:solidFill>
                  <a:srgbClr val="002060"/>
                </a:solidFill>
              </a:rPr>
              <a:t>)/2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91110" y="33700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1510" y="4332980"/>
            <a:ext cx="2376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210" y="4306248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bn-BD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baseline="-25000" dirty="0" smtClean="0">
                <a:solidFill>
                  <a:srgbClr val="002060"/>
                </a:solidFill>
              </a:rPr>
              <a:t>limit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bn-BD" dirty="0" smtClean="0">
                <a:solidFill>
                  <a:srgbClr val="002060"/>
                </a:solidFill>
              </a:rPr>
              <a:t>&amp;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max_iteration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3692734" y="1623853"/>
            <a:ext cx="2448272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110" y="186082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</a:rPr>
              <a:t>f</a:t>
            </a:r>
            <a:r>
              <a:rPr lang="bn-BD" sz="2000" dirty="0" smtClean="0">
                <a:solidFill>
                  <a:srgbClr val="002060"/>
                </a:solidFill>
              </a:rPr>
              <a:t>(</a:t>
            </a:r>
            <a:r>
              <a:rPr lang="bn-BD" sz="2000" i="1" dirty="0" smtClean="0">
                <a:solidFill>
                  <a:srgbClr val="002060"/>
                </a:solidFill>
              </a:rPr>
              <a:t>x</a:t>
            </a:r>
            <a:r>
              <a:rPr lang="bn-BD" sz="2000" i="1" baseline="-25000" dirty="0" smtClean="0">
                <a:solidFill>
                  <a:srgbClr val="002060"/>
                </a:solidFill>
              </a:rPr>
              <a:t>l</a:t>
            </a:r>
            <a:r>
              <a:rPr lang="bn-BD" sz="2000" dirty="0" smtClean="0">
                <a:solidFill>
                  <a:srgbClr val="002060"/>
                </a:solidFill>
              </a:rPr>
              <a:t>)</a:t>
            </a:r>
            <a:r>
              <a:rPr lang="bn-BD" sz="2000" i="1" dirty="0" smtClean="0">
                <a:solidFill>
                  <a:srgbClr val="002060"/>
                </a:solidFill>
              </a:rPr>
              <a:t>f</a:t>
            </a:r>
            <a:r>
              <a:rPr lang="bn-BD" sz="2000" dirty="0" smtClean="0">
                <a:solidFill>
                  <a:srgbClr val="002060"/>
                </a:solidFill>
              </a:rPr>
              <a:t>(</a:t>
            </a:r>
            <a:r>
              <a:rPr lang="bn-BD" sz="2000" i="1" dirty="0" smtClean="0">
                <a:solidFill>
                  <a:srgbClr val="002060"/>
                </a:solidFill>
              </a:rPr>
              <a:t>x</a:t>
            </a:r>
            <a:r>
              <a:rPr lang="bn-BD" sz="2000" i="1" baseline="-25000" dirty="0" smtClean="0">
                <a:solidFill>
                  <a:srgbClr val="002060"/>
                </a:solidFill>
              </a:rPr>
              <a:t>m</a:t>
            </a:r>
            <a:r>
              <a:rPr lang="bn-BD" sz="2000" dirty="0" smtClean="0">
                <a:solidFill>
                  <a:srgbClr val="002060"/>
                </a:solidFill>
              </a:rPr>
              <a:t>):0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18992" y="3010025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0444" y="3034739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bn-BD" sz="2000" dirty="0" smtClean="0">
                <a:solidFill>
                  <a:srgbClr val="002060"/>
                </a:solidFill>
              </a:rPr>
              <a:t>=</a:t>
            </a:r>
            <a:r>
              <a:rPr lang="en-US" sz="2000" dirty="0" smtClean="0">
                <a:solidFill>
                  <a:srgbClr val="002060"/>
                </a:solidFill>
              </a:rPr>
              <a:t> |(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-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dirty="0" smtClean="0">
                <a:solidFill>
                  <a:srgbClr val="002060"/>
                </a:solidFill>
              </a:rPr>
              <a:t>)*100/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|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4380" y="2574448"/>
            <a:ext cx="2351550" cy="33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57950" y="2500306"/>
            <a:ext cx="1919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l </a:t>
            </a:r>
            <a:r>
              <a:rPr lang="bn-BD" sz="2400" dirty="0" smtClean="0">
                <a:solidFill>
                  <a:srgbClr val="002060"/>
                </a:solidFill>
              </a:rPr>
              <a:t>= </a:t>
            </a:r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690030" y="4197901"/>
            <a:ext cx="2448272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66228" y="422850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400" baseline="-25000" dirty="0" smtClean="0">
                <a:solidFill>
                  <a:srgbClr val="002060"/>
                </a:solidFill>
              </a:rPr>
              <a:t>a </a:t>
            </a:r>
            <a:r>
              <a:rPr lang="bn-BD" sz="2400" dirty="0" smtClean="0">
                <a:solidFill>
                  <a:srgbClr val="002060"/>
                </a:solidFill>
              </a:rPr>
              <a:t>:</a:t>
            </a:r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 E</a:t>
            </a:r>
            <a:r>
              <a:rPr lang="bn-BD" sz="2400" baseline="-25000" dirty="0" smtClean="0">
                <a:solidFill>
                  <a:srgbClr val="002060"/>
                </a:solidFill>
              </a:rPr>
              <a:t>limit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3442452" y="5500702"/>
            <a:ext cx="3024336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23913" y="559685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Iteration_count</a:t>
            </a: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 : </a:t>
            </a:r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max_iteration</a:t>
            </a:r>
            <a:endParaRPr lang="en-US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66396" y="4929198"/>
            <a:ext cx="2351550" cy="39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84165" y="4806679"/>
            <a:ext cx="256757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aseline="-25000" dirty="0" err="1" smtClean="0">
                <a:solidFill>
                  <a:srgbClr val="002060"/>
                </a:solidFill>
              </a:rPr>
              <a:t>Iteration_count</a:t>
            </a:r>
            <a:r>
              <a:rPr lang="en-US" sz="3200" baseline="-25000" dirty="0" smtClean="0">
                <a:solidFill>
                  <a:srgbClr val="002060"/>
                </a:solidFill>
              </a:rPr>
              <a:t>++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0232" y="4139244"/>
            <a:ext cx="2351550" cy="69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727497" y="4152578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Print  Count, 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1600" dirty="0" smtClean="0">
                <a:solidFill>
                  <a:srgbClr val="002060"/>
                </a:solidFill>
              </a:rPr>
              <a:t>  &amp; </a:t>
            </a:r>
            <a:r>
              <a:rPr lang="en-US" sz="2000" dirty="0" smtClean="0">
                <a:solidFill>
                  <a:srgbClr val="002060"/>
                </a:solidFill>
              </a:rPr>
              <a:t>f(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  <a:endParaRPr lang="en-US" sz="1600" baseline="30000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19883" y="5761740"/>
            <a:ext cx="23515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00581" y="5749383"/>
            <a:ext cx="256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No convergence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9592" y="1556793"/>
            <a:ext cx="1152128" cy="325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243" y="1460070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Start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638007" y="3820557"/>
            <a:ext cx="290166" cy="123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2549114" y="3414551"/>
            <a:ext cx="785818" cy="2619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655874" y="3034739"/>
            <a:ext cx="2880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-220526" y="6292701"/>
            <a:ext cx="739097" cy="123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84157" y="6276297"/>
            <a:ext cx="360040" cy="102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131840" y="1606000"/>
            <a:ext cx="72008" cy="46805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79512" y="6669360"/>
            <a:ext cx="4732082" cy="123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203848" y="1605979"/>
            <a:ext cx="172819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6117947" y="4488779"/>
            <a:ext cx="529929" cy="117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1"/>
            <a:endCxn id="33" idx="3"/>
          </p:cNvCxnSpPr>
          <p:nvPr/>
        </p:nvCxnSpPr>
        <p:spPr>
          <a:xfrm rot="10800000">
            <a:off x="6466789" y="5932750"/>
            <a:ext cx="253095" cy="90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178756" y="2046964"/>
            <a:ext cx="165831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7137" y="3273767"/>
            <a:ext cx="144016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89742" y="3904352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08482" y="3429000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34555" y="2152769"/>
            <a:ext cx="106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40152" y="170080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85567" y="4559651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78750" y="4084299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2476" y="6247535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52898" y="582997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271233" y="5140092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/>
          <p:cNvSpPr txBox="1"/>
          <p:nvPr/>
        </p:nvSpPr>
        <p:spPr>
          <a:xfrm>
            <a:off x="7345375" y="5110475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Stop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5" name="Straight Arrow Connector 64"/>
          <p:cNvCxnSpPr>
            <a:stCxn id="37" idx="2"/>
            <a:endCxn id="63" idx="0"/>
          </p:cNvCxnSpPr>
          <p:nvPr/>
        </p:nvCxnSpPr>
        <p:spPr>
          <a:xfrm rot="16200000" flipH="1">
            <a:off x="7690833" y="4983628"/>
            <a:ext cx="301638" cy="112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  <a:endCxn id="39" idx="0"/>
          </p:cNvCxnSpPr>
          <p:nvPr/>
        </p:nvCxnSpPr>
        <p:spPr>
          <a:xfrm rot="16200000" flipH="1">
            <a:off x="7793650" y="5659732"/>
            <a:ext cx="189600" cy="1441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54798" y="5938983"/>
            <a:ext cx="128592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lide Number Placeholder 6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47963" y="5180583"/>
            <a:ext cx="2376264" cy="65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6113" y="5214950"/>
            <a:ext cx="2376264" cy="62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iteration_c</a:t>
            </a:r>
            <a:r>
              <a:rPr lang="bn-BD" sz="2000" dirty="0" smtClean="0">
                <a:solidFill>
                  <a:srgbClr val="002060"/>
                </a:solidFill>
              </a:rPr>
              <a:t>ount</a:t>
            </a:r>
            <a:r>
              <a:rPr lang="en-US" sz="2000" dirty="0" smtClean="0">
                <a:solidFill>
                  <a:srgbClr val="002060"/>
                </a:solidFill>
              </a:rPr>
              <a:t>=0</a:t>
            </a:r>
          </a:p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dirty="0" smtClean="0">
                <a:solidFill>
                  <a:srgbClr val="002060"/>
                </a:solidFill>
              </a:rPr>
              <a:t> = x</a:t>
            </a:r>
            <a:r>
              <a:rPr lang="en-US" sz="2000" i="1" baseline="-25000" dirty="0" smtClean="0">
                <a:solidFill>
                  <a:srgbClr val="002060"/>
                </a:solidFill>
              </a:rPr>
              <a:t>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00430" y="3583517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391921" y="3588037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baseline="-25000" dirty="0" smtClean="0">
                <a:solidFill>
                  <a:srgbClr val="002060"/>
                </a:solidFill>
              </a:rPr>
              <a:t>=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5" name="Straight Connector 94"/>
          <p:cNvCxnSpPr>
            <a:stCxn id="23" idx="1"/>
          </p:cNvCxnSpPr>
          <p:nvPr/>
        </p:nvCxnSpPr>
        <p:spPr>
          <a:xfrm rot="10800000" flipV="1">
            <a:off x="3000364" y="2055900"/>
            <a:ext cx="692370" cy="15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 flipH="1" flipV="1">
            <a:off x="2737974" y="1809289"/>
            <a:ext cx="500068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988007" y="1537245"/>
            <a:ext cx="5870273" cy="15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7542857" y="2815601"/>
            <a:ext cx="2571770" cy="5907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214678" y="1680121"/>
            <a:ext cx="69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=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bn-BD" sz="6000" dirty="0" smtClean="0"/>
          </a:p>
          <a:p>
            <a:pPr algn="ctr">
              <a:buNone/>
            </a:pPr>
            <a:r>
              <a:rPr lang="bn-BD" sz="9600" dirty="0" smtClean="0"/>
              <a:t>Thanks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bn-BD" dirty="0" smtClean="0"/>
              <a:t>Relative True Error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Relative true error is denoted by </a:t>
            </a:r>
            <a:r>
              <a:rPr lang="bn-BD" sz="2400" dirty="0" smtClean="0"/>
              <a:t>  </a:t>
            </a:r>
            <a:r>
              <a:rPr lang="en-US" sz="2400" dirty="0" smtClean="0"/>
              <a:t>and is defined as the ratio between the true error and the true value.</a:t>
            </a:r>
            <a:r>
              <a:rPr lang="bn-BD" sz="2400" dirty="0" smtClean="0"/>
              <a:t>                                                				         True Error</a:t>
            </a:r>
          </a:p>
          <a:p>
            <a:pPr hangingPunct="0">
              <a:buNone/>
            </a:pPr>
            <a:r>
              <a:rPr lang="bn-BD" sz="2400" dirty="0" smtClean="0"/>
              <a:t>    </a:t>
            </a:r>
            <a:r>
              <a:rPr lang="en-US" sz="2400" dirty="0" smtClean="0"/>
              <a:t>Relative True Error</a:t>
            </a:r>
            <a:r>
              <a:rPr lang="bn-BD" sz="2400" dirty="0" smtClean="0"/>
              <a:t>, </a:t>
            </a:r>
            <a:r>
              <a:rPr lang="en-US" sz="2400" dirty="0" smtClean="0"/>
              <a:t> </a:t>
            </a:r>
            <a:r>
              <a:rPr lang="bn-BD" sz="2400" dirty="0" smtClean="0"/>
              <a:t> = -------- </a:t>
            </a:r>
          </a:p>
          <a:p>
            <a:pPr hangingPunct="0">
              <a:buNone/>
            </a:pPr>
            <a:r>
              <a:rPr lang="bn-BD" sz="2400" dirty="0" smtClean="0"/>
              <a:t>                                                                    True value</a:t>
            </a:r>
            <a:endParaRPr lang="en-US" sz="2400" dirty="0" smtClean="0"/>
          </a:p>
          <a:p>
            <a:r>
              <a:rPr lang="bn-BD" sz="2400" dirty="0" smtClean="0"/>
              <a:t>In both the case, the relative true error is 0.758895%</a:t>
            </a:r>
            <a:endParaRPr lang="en-US" sz="2400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020673" y="1756191"/>
          <a:ext cx="392115" cy="542928"/>
        </p:xfrm>
        <a:graphic>
          <a:graphicData uri="http://schemas.openxmlformats.org/presentationml/2006/ole">
            <p:oleObj spid="_x0000_s99330" name="Equation" r:id="rId3" imgW="164880" imgH="228600" progId="Equation.3">
              <p:embed/>
            </p:oleObj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794169" y="2863942"/>
          <a:ext cx="392112" cy="542925"/>
        </p:xfrm>
        <a:graphic>
          <a:graphicData uri="http://schemas.openxmlformats.org/presentationml/2006/ole">
            <p:oleObj spid="_x0000_s99331" name="Equation" r:id="rId4" imgW="1648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What is approximate error?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In the previous section, we discussed how to calculate true errors  </a:t>
            </a:r>
            <a:endParaRPr lang="bn-BD" sz="2400" dirty="0" smtClean="0"/>
          </a:p>
          <a:p>
            <a:pPr hangingPunct="0"/>
            <a:r>
              <a:rPr lang="en-US" sz="2400" dirty="0" smtClean="0"/>
              <a:t>Such errors are calculated only if true values are known.  </a:t>
            </a:r>
            <a:endParaRPr lang="bn-BD" sz="2400" dirty="0" smtClean="0"/>
          </a:p>
          <a:p>
            <a:pPr hangingPunct="0"/>
            <a:r>
              <a:rPr lang="en-US" sz="2400" dirty="0" smtClean="0"/>
              <a:t>An example where this would be useful is when one is checking if a program is in working order and you know some examples where the true error is known </a:t>
            </a:r>
            <a:endParaRPr lang="bn-BD" sz="2400" dirty="0" smtClean="0"/>
          </a:p>
          <a:p>
            <a:pPr hangingPunct="0"/>
            <a:r>
              <a:rPr lang="en-US" sz="2400" dirty="0" smtClean="0"/>
              <a:t>But mostly we will not have the luxury of knowing true values as why would you want to find the approximate values if you know the true values  </a:t>
            </a:r>
            <a:endParaRPr lang="bn-BD" sz="2400" dirty="0" smtClean="0"/>
          </a:p>
          <a:p>
            <a:pPr hangingPunct="0"/>
            <a:r>
              <a:rPr lang="en-US" sz="2400" dirty="0" smtClean="0"/>
              <a:t>So when we are solving a problem numerically, we will only have access to approximate values </a:t>
            </a:r>
            <a:endParaRPr lang="bn-BD" sz="2400" dirty="0" smtClean="0"/>
          </a:p>
          <a:p>
            <a:pPr hangingPunct="0"/>
            <a:r>
              <a:rPr lang="en-US" sz="2400" dirty="0" smtClean="0"/>
              <a:t>We need to know how to quantify error for such cases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bn-BD" sz="4000" dirty="0" smtClean="0"/>
              <a:t>Definition of Approximate Error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4282" y="1775191"/>
            <a:ext cx="8643998" cy="462560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 Approximate error is defined as the difference between the present approximation and previous approximation.</a:t>
            </a:r>
            <a:endParaRPr lang="bn-BD" sz="2400" dirty="0" smtClean="0"/>
          </a:p>
          <a:p>
            <a:pPr hangingPunct="0">
              <a:buNone/>
            </a:pPr>
            <a:endParaRPr lang="bn-BD" sz="2000" dirty="0" smtClean="0"/>
          </a:p>
          <a:p>
            <a:pPr hangingPunct="0">
              <a:buNone/>
            </a:pPr>
            <a:r>
              <a:rPr lang="bn-BD" sz="2200" dirty="0" smtClean="0"/>
              <a:t>  </a:t>
            </a:r>
            <a:r>
              <a:rPr lang="en-US" sz="2200" i="1" dirty="0" smtClean="0"/>
              <a:t>Approximate Error</a:t>
            </a:r>
            <a:r>
              <a:rPr lang="bn-BD" sz="2200" i="1" dirty="0" smtClean="0"/>
              <a:t>=</a:t>
            </a:r>
            <a:r>
              <a:rPr lang="en-US" sz="2200" i="1" dirty="0" smtClean="0"/>
              <a:t> Present Approximation – Previous Approximation</a:t>
            </a:r>
            <a:endParaRPr lang="bn-BD" sz="2200" i="1" dirty="0" smtClean="0"/>
          </a:p>
          <a:p>
            <a:pPr hangingPunct="0">
              <a:buNone/>
            </a:pPr>
            <a:endParaRPr lang="bn-BD" sz="2000" dirty="0" smtClean="0"/>
          </a:p>
          <a:p>
            <a:pPr hangingPunct="0"/>
            <a:r>
              <a:rPr lang="en-US" sz="2400" dirty="0" smtClean="0"/>
              <a:t>Relative approximate error is defined as the ratio between the approximate error and the present approximation</a:t>
            </a:r>
            <a:endParaRPr lang="bn-BD" sz="2400" dirty="0" smtClean="0"/>
          </a:p>
          <a:p>
            <a:r>
              <a:rPr lang="bn-BD" sz="2400" dirty="0" smtClean="0"/>
              <a:t>In the previous exmple if we find the value of the derivative of the function at h=0.3 and h=0.15, the values 10.265 and 9.8799 respectively</a:t>
            </a:r>
          </a:p>
          <a:p>
            <a:r>
              <a:rPr lang="bn-BD" sz="2400" dirty="0" smtClean="0"/>
              <a:t>So the relative approximate error in percentage is -3.8942% </a:t>
            </a:r>
            <a:endParaRPr lang="en-US" sz="2400" dirty="0" smtClean="0"/>
          </a:p>
          <a:p>
            <a:pPr hangingPunct="0">
              <a:buNone/>
            </a:pPr>
            <a:endParaRPr lang="en-US" sz="35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bn-BD" dirty="0" smtClean="0"/>
              <a:t>U</a:t>
            </a:r>
            <a:r>
              <a:rPr lang="en-US" dirty="0" smtClean="0"/>
              <a:t>se relative approximate errors to minimize the error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2876" y="1785927"/>
            <a:ext cx="8929718" cy="500065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In a numerical method that uses iterative </a:t>
            </a:r>
            <a:r>
              <a:rPr lang="bn-BD" sz="2400" dirty="0" smtClean="0"/>
              <a:t>process</a:t>
            </a:r>
            <a:r>
              <a:rPr lang="en-US" sz="2400" dirty="0" smtClean="0"/>
              <a:t>, a user can calculate relative approximate error at the end of each iteration  </a:t>
            </a:r>
            <a:endParaRPr lang="bn-BD" sz="2400" dirty="0" smtClean="0"/>
          </a:p>
          <a:p>
            <a:pPr hangingPunct="0"/>
            <a:r>
              <a:rPr lang="en-US" sz="2400" dirty="0" smtClean="0"/>
              <a:t>The user may pre-specify a minimum acceptable tolerance called the pre-specified tolerance  </a:t>
            </a:r>
            <a:endParaRPr lang="bn-BD" sz="2400" dirty="0" smtClean="0"/>
          </a:p>
          <a:p>
            <a:pPr hangingPunct="0"/>
            <a:r>
              <a:rPr lang="en-US" sz="2400" dirty="0" smtClean="0"/>
              <a:t>If the absolute relative approximate error  is less than or equal to the pre-specified tolerance, then the acceptable error has been reached and no more iterations would be required	</a:t>
            </a:r>
            <a:endParaRPr lang="bn-BD" sz="24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Introduction to finding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9144000" cy="3372406"/>
          </a:xfrm>
        </p:spPr>
        <p:txBody>
          <a:bodyPr>
            <a:normAutofit/>
          </a:bodyPr>
          <a:lstStyle/>
          <a:p>
            <a:r>
              <a:rPr lang="bn-BD" sz="2400" dirty="0" smtClean="0"/>
              <a:t>Mathematically models for a wide variety of problems in science and engineering can be formulated into equations of the form     </a:t>
            </a:r>
            <a:r>
              <a:rPr lang="bn-BD" sz="2400" i="1" dirty="0" smtClean="0"/>
              <a:t>f(x)=0</a:t>
            </a:r>
          </a:p>
          <a:p>
            <a:pPr>
              <a:buNone/>
            </a:pPr>
            <a:r>
              <a:rPr lang="bn-BD" sz="2400" dirty="0" smtClean="0"/>
              <a:t>	where</a:t>
            </a:r>
            <a:r>
              <a:rPr lang="bn-BD" sz="1200" dirty="0" smtClean="0"/>
              <a:t> </a:t>
            </a:r>
            <a:r>
              <a:rPr lang="bn-BD" sz="2400" i="1" dirty="0" smtClean="0"/>
              <a:t>x </a:t>
            </a:r>
            <a:r>
              <a:rPr lang="bn-BD" sz="2400" dirty="0" smtClean="0"/>
              <a:t> and </a:t>
            </a:r>
            <a:r>
              <a:rPr lang="bn-BD" sz="2400" i="1" dirty="0" smtClean="0"/>
              <a:t>f(x)</a:t>
            </a:r>
            <a:r>
              <a:rPr lang="bn-BD" sz="2400" dirty="0" smtClean="0"/>
              <a:t> may be real, complex or vector quantities. </a:t>
            </a:r>
          </a:p>
          <a:p>
            <a:r>
              <a:rPr lang="bn-BD" sz="2400" dirty="0" smtClean="0"/>
              <a:t>The solution process often involves finding the values of</a:t>
            </a:r>
            <a:r>
              <a:rPr lang="bn-BD" sz="1100" dirty="0" smtClean="0"/>
              <a:t> </a:t>
            </a:r>
            <a:r>
              <a:rPr lang="bn-BD" sz="2400" i="1" dirty="0" smtClean="0"/>
              <a:t>x  </a:t>
            </a:r>
            <a:r>
              <a:rPr lang="bn-BD" sz="2400" dirty="0" smtClean="0"/>
              <a:t>that would satisfy the equation</a:t>
            </a:r>
          </a:p>
          <a:p>
            <a:r>
              <a:rPr lang="bn-BD" sz="2400" dirty="0" smtClean="0"/>
              <a:t>These values are called the roots of the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8504</TotalTime>
  <Words>2505</Words>
  <Application>Microsoft Office PowerPoint</Application>
  <PresentationFormat>On-screen Show (4:3)</PresentationFormat>
  <Paragraphs>432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Module</vt:lpstr>
      <vt:lpstr>Equation</vt:lpstr>
      <vt:lpstr>Slide 1</vt:lpstr>
      <vt:lpstr>What is true error?</vt:lpstr>
      <vt:lpstr>True error for the example</vt:lpstr>
      <vt:lpstr>Magnitude of the true error</vt:lpstr>
      <vt:lpstr>Relative True Error</vt:lpstr>
      <vt:lpstr>What is approximate error?</vt:lpstr>
      <vt:lpstr>Definition of Approximate Error</vt:lpstr>
      <vt:lpstr>Use relative approximate errors to minimize the error</vt:lpstr>
      <vt:lpstr>Introduction to finding Roots</vt:lpstr>
      <vt:lpstr>Polynomial Equations</vt:lpstr>
      <vt:lpstr>Polynomial equations (continued)</vt:lpstr>
      <vt:lpstr>Transcendental Equations</vt:lpstr>
      <vt:lpstr>Iterative Methods</vt:lpstr>
      <vt:lpstr>Iterative Methods (continued)</vt:lpstr>
      <vt:lpstr>Iterative Methods (continued)</vt:lpstr>
      <vt:lpstr>Starting an iterative process</vt:lpstr>
      <vt:lpstr>Starting an iterative process</vt:lpstr>
      <vt:lpstr>Starting an iterative process (continued)</vt:lpstr>
      <vt:lpstr>Example #1</vt:lpstr>
      <vt:lpstr>Iteration Stopping Criterion</vt:lpstr>
      <vt:lpstr>Bisection Method</vt:lpstr>
      <vt:lpstr>Bisection method (continued)</vt:lpstr>
      <vt:lpstr>There may not be any roots between the two points, if the function  does not change sign</vt:lpstr>
      <vt:lpstr>If the function  does not change sign between the two points, roots of the equation  may still exist</vt:lpstr>
      <vt:lpstr>Slide 25</vt:lpstr>
      <vt:lpstr>Decision making process</vt:lpstr>
      <vt:lpstr>Complete Algorithm for the Bisection Method </vt:lpstr>
      <vt:lpstr>Complete Algorithm for the Bisection Method (continued)</vt:lpstr>
      <vt:lpstr>Complete Algorithm for the Bisection Method (continued)</vt:lpstr>
      <vt:lpstr>An Exercise</vt:lpstr>
      <vt:lpstr>Boundary of the Solution</vt:lpstr>
      <vt:lpstr>Test for the boundaries of the root</vt:lpstr>
      <vt:lpstr>Iteration 1</vt:lpstr>
      <vt:lpstr>Iteration 2</vt:lpstr>
      <vt:lpstr>Iteration 2 (continued)</vt:lpstr>
      <vt:lpstr>Iteration 3</vt:lpstr>
      <vt:lpstr>Convergence after ten iterations</vt:lpstr>
      <vt:lpstr>Advantages of bisection method</vt:lpstr>
      <vt:lpstr>Drawbacks of bisection method</vt:lpstr>
      <vt:lpstr>Figure 6 : The equation                 has a single root and that cannot be bracketed</vt:lpstr>
      <vt:lpstr>Drawbacks of bisection method</vt:lpstr>
      <vt:lpstr>Figure 7 : The equation           has no root but changes sign</vt:lpstr>
      <vt:lpstr>Flow Chart of Bisection Method</vt:lpstr>
      <vt:lpstr>Slide 44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Amitabha Chakrabarty</cp:lastModifiedBy>
  <cp:revision>123</cp:revision>
  <dcterms:created xsi:type="dcterms:W3CDTF">2013-01-12T13:11:26Z</dcterms:created>
  <dcterms:modified xsi:type="dcterms:W3CDTF">2015-01-16T03:58:58Z</dcterms:modified>
</cp:coreProperties>
</file>