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9" r:id="rId3"/>
    <p:sldId id="290" r:id="rId4"/>
    <p:sldId id="291" r:id="rId5"/>
    <p:sldId id="292" r:id="rId6"/>
    <p:sldId id="311" r:id="rId7"/>
    <p:sldId id="293" r:id="rId8"/>
    <p:sldId id="294" r:id="rId9"/>
    <p:sldId id="295" r:id="rId10"/>
    <p:sldId id="296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14" r:id="rId19"/>
    <p:sldId id="297" r:id="rId20"/>
    <p:sldId id="305" r:id="rId21"/>
    <p:sldId id="306" r:id="rId22"/>
    <p:sldId id="312" r:id="rId23"/>
    <p:sldId id="313" r:id="rId24"/>
    <p:sldId id="272" r:id="rId2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D5A1EDA-2878-4DFB-B632-9E9EE3B5C6BF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8DBCD6D-E42A-40EB-9856-92A25EB2D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A97C9F-F747-42B6-AB67-8F7A9F7B170E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FA82103-92EB-41B5-A25E-489A2021F5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82103-92EB-41B5-A25E-489A2021F50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E3DF-584A-4A3C-93B2-34BBC3F5A75A}" type="datetime1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4D35-006E-48F0-9092-1416EAEAF9E7}" type="datetime1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C88A-156A-4C21-9E32-BD0D528BABC2}" type="datetime1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A982-AAC0-4AE8-A91C-1C59621930C2}" type="datetime1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4B1E5-F269-4E18-A2E7-9D14BB47CA51}" type="datetime1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F505-4615-4311-9F17-F9329AE567EC}" type="datetime1">
              <a:rPr lang="en-US" smtClean="0"/>
              <a:t>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3456-98E2-49A6-B94D-DDFB5DE448DB}" type="datetime1">
              <a:rPr lang="en-US" smtClean="0"/>
              <a:t>2/23/2014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14BD-A249-4632-833B-4BB0B2C2FE3A}" type="datetime1">
              <a:rPr lang="en-US" smtClean="0"/>
              <a:t>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B9DB-6889-4FC6-830A-F8AC2AF0102D}" type="datetime1">
              <a:rPr lang="en-US" smtClean="0"/>
              <a:t>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4FA7-1B0A-4D53-AD67-B7C404AAFE58}" type="datetime1">
              <a:rPr lang="en-US" smtClean="0"/>
              <a:t>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3515D7F-3BE4-420E-A6AA-B4ABE54DB203}" type="datetime1">
              <a:rPr lang="en-US" smtClean="0"/>
              <a:t>2/23/2014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4D105D-013C-4650-BD02-65823439F964}" type="datetime1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5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5.bin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4.bin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3.bin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2.bin"/><Relationship Id="rId9" Type="http://schemas.openxmlformats.org/officeDocument/2006/relationships/oleObject" Target="../embeddings/oleObject57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475656" y="3525514"/>
            <a:ext cx="7119958" cy="3287862"/>
          </a:xfrm>
          <a:prstGeom prst="rect">
            <a:avLst/>
          </a:prstGeom>
        </p:spPr>
        <p:txBody>
          <a:bodyPr vert="horz" lIns="91440" tIns="0" rIns="45720" bIns="0" rtlCol="0" anchor="t">
            <a:normAutofit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bn-BD" sz="2800" dirty="0" smtClean="0">
                <a:solidFill>
                  <a:schemeClr val="tx1"/>
                </a:solidFill>
                <a:cs typeface="+mn-cs"/>
              </a:rPr>
              <a:t>Lecture </a:t>
            </a:r>
            <a:r>
              <a:rPr lang="en-US" sz="2800" dirty="0" smtClean="0">
                <a:solidFill>
                  <a:schemeClr val="tx1"/>
                </a:solidFill>
                <a:cs typeface="+mn-cs"/>
              </a:rPr>
              <a:t>6</a:t>
            </a:r>
            <a:r>
              <a:rPr lang="bn-BD" sz="2800" dirty="0" smtClean="0">
                <a:solidFill>
                  <a:schemeClr val="tx1"/>
                </a:solidFill>
                <a:cs typeface="+mn-cs"/>
              </a:rPr>
              <a:t/>
            </a:r>
            <a:br>
              <a:rPr lang="bn-BD" sz="2800" dirty="0" smtClean="0">
                <a:solidFill>
                  <a:schemeClr val="tx1"/>
                </a:solidFill>
                <a:cs typeface="+mn-cs"/>
              </a:rPr>
            </a:br>
            <a:r>
              <a:rPr lang="bn-BD" sz="2800" dirty="0" smtClean="0">
                <a:solidFill>
                  <a:schemeClr val="tx1"/>
                </a:solidFill>
                <a:cs typeface="+mn-cs"/>
              </a:rPr>
              <a:t>Interpolation</a:t>
            </a:r>
            <a:endParaRPr lang="en-US" sz="2800" dirty="0" smtClean="0">
              <a:solidFill>
                <a:schemeClr val="tx1"/>
              </a:solidFill>
              <a:cs typeface="+mn-cs"/>
            </a:endParaRPr>
          </a:p>
          <a:p>
            <a:r>
              <a:rPr lang="en-US" sz="2800" dirty="0" smtClean="0">
                <a:solidFill>
                  <a:schemeClr val="tx1"/>
                </a:solidFill>
                <a:cs typeface="+mn-cs"/>
              </a:rPr>
              <a:t>Direct Method &amp; Lagrange Method</a:t>
            </a:r>
            <a:endParaRPr lang="bn-BD" sz="2800" dirty="0" smtClean="0">
              <a:solidFill>
                <a:schemeClr val="tx1"/>
              </a:solidFill>
              <a:cs typeface="+mn-cs"/>
            </a:endParaRPr>
          </a:p>
          <a:p>
            <a:r>
              <a:rPr lang="bn-BD" sz="3200" dirty="0" smtClean="0">
                <a:solidFill>
                  <a:schemeClr val="tx1"/>
                </a:solidFill>
              </a:rPr>
              <a:t/>
            </a:r>
            <a:br>
              <a:rPr lang="bn-BD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For Slides Thanks to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bn-BD" sz="2000" dirty="0" smtClean="0">
                <a:solidFill>
                  <a:srgbClr val="FFFF00"/>
                </a:solidFill>
              </a:rPr>
              <a:t>Dr.</a:t>
            </a:r>
            <a:r>
              <a:rPr lang="bn-BD" sz="3600" dirty="0" smtClean="0">
                <a:solidFill>
                  <a:srgbClr val="FFFF00"/>
                </a:solidFill>
              </a:rPr>
              <a:t> </a:t>
            </a:r>
            <a:r>
              <a:rPr lang="bn-BD" sz="2000" dirty="0" smtClean="0">
                <a:solidFill>
                  <a:srgbClr val="FFFF00"/>
                </a:solidFill>
              </a:rPr>
              <a:t>S. M. Lutful Kabir</a:t>
            </a:r>
            <a:r>
              <a:rPr lang="bn-BD" sz="2000" dirty="0" smtClean="0">
                <a:solidFill>
                  <a:schemeClr val="tx1"/>
                </a:solidFill>
              </a:rPr>
              <a:t/>
            </a:r>
            <a:br>
              <a:rPr lang="bn-BD" sz="2000" dirty="0" smtClean="0">
                <a:solidFill>
                  <a:schemeClr val="tx1"/>
                </a:solidFill>
              </a:rPr>
            </a:br>
            <a:r>
              <a:rPr lang="bn-BD" sz="2000" dirty="0" smtClean="0">
                <a:solidFill>
                  <a:schemeClr val="tx1"/>
                </a:solidFill>
              </a:rPr>
              <a:t>Visiting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bn-BD" sz="2000" dirty="0" smtClean="0">
                <a:solidFill>
                  <a:schemeClr val="tx1"/>
                </a:solidFill>
              </a:rPr>
              <a:t>Professor, BRAC University</a:t>
            </a:r>
          </a:p>
          <a:p>
            <a:r>
              <a:rPr lang="bn-BD" sz="2000" dirty="0" smtClean="0">
                <a:solidFill>
                  <a:schemeClr val="tx1"/>
                </a:solidFill>
              </a:rPr>
              <a:t>&amp; Professor, BUET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533400" y="1311510"/>
            <a:ext cx="80772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bn-BD" sz="47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Numerical Methods</a:t>
            </a:r>
            <a:endParaRPr lang="en-US" sz="47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Example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1484785"/>
            <a:ext cx="9180512" cy="1008112"/>
          </a:xfrm>
        </p:spPr>
        <p:txBody>
          <a:bodyPr>
            <a:normAutofit/>
          </a:bodyPr>
          <a:lstStyle/>
          <a:p>
            <a:r>
              <a:rPr lang="en-US" sz="2600" dirty="0" smtClean="0"/>
              <a:t>Determine the value of the velocity at </a:t>
            </a:r>
            <a:r>
              <a:rPr lang="bn-BD" sz="2600" dirty="0" smtClean="0"/>
              <a:t>t =</a:t>
            </a:r>
            <a:r>
              <a:rPr lang="en-US" sz="2600" dirty="0" smtClean="0"/>
              <a:t> </a:t>
            </a:r>
            <a:r>
              <a:rPr lang="bn-BD" sz="2600" dirty="0" smtClean="0"/>
              <a:t>16</a:t>
            </a:r>
            <a:r>
              <a:rPr lang="en-US" sz="2600" dirty="0" smtClean="0"/>
              <a:t> seconds using the direct method of interpolation and a second order polynomial.</a:t>
            </a:r>
          </a:p>
        </p:txBody>
      </p:sp>
      <p:graphicFrame>
        <p:nvGraphicFramePr>
          <p:cNvPr id="174098" name="Object 18"/>
          <p:cNvGraphicFramePr>
            <a:graphicFrameLocks noChangeAspect="1"/>
          </p:cNvGraphicFramePr>
          <p:nvPr/>
        </p:nvGraphicFramePr>
        <p:xfrm>
          <a:off x="0" y="0"/>
          <a:ext cx="476250" cy="219075"/>
        </p:xfrm>
        <a:graphic>
          <a:graphicData uri="http://schemas.openxmlformats.org/presentationml/2006/ole">
            <p:oleObj spid="_x0000_s174098" name="Equation" r:id="rId3" imgW="482391" imgH="228501" progId="Equation.3">
              <p:embed/>
            </p:oleObj>
          </a:graphicData>
        </a:graphic>
      </p:graphicFrame>
      <p:graphicFrame>
        <p:nvGraphicFramePr>
          <p:cNvPr id="174096" name="Object 16"/>
          <p:cNvGraphicFramePr>
            <a:graphicFrameLocks noChangeAspect="1"/>
          </p:cNvGraphicFramePr>
          <p:nvPr/>
        </p:nvGraphicFramePr>
        <p:xfrm>
          <a:off x="0" y="219075"/>
          <a:ext cx="457200" cy="219075"/>
        </p:xfrm>
        <a:graphic>
          <a:graphicData uri="http://schemas.openxmlformats.org/presentationml/2006/ole">
            <p:oleObj spid="_x0000_s174096" name="Equation" r:id="rId4" imgW="457002" imgH="215806" progId="Equation.3">
              <p:embed/>
            </p:oleObj>
          </a:graphicData>
        </a:graphic>
      </p:graphicFrame>
      <p:graphicFrame>
        <p:nvGraphicFramePr>
          <p:cNvPr id="174094" name="Object 14"/>
          <p:cNvGraphicFramePr>
            <a:graphicFrameLocks noChangeAspect="1"/>
          </p:cNvGraphicFramePr>
          <p:nvPr/>
        </p:nvGraphicFramePr>
        <p:xfrm>
          <a:off x="0" y="438150"/>
          <a:ext cx="476250" cy="219075"/>
        </p:xfrm>
        <a:graphic>
          <a:graphicData uri="http://schemas.openxmlformats.org/presentationml/2006/ole">
            <p:oleObj spid="_x0000_s174094" name="Equation" r:id="rId5" imgW="469696" imgH="215806" progId="Equation.3">
              <p:embed/>
            </p:oleObj>
          </a:graphicData>
        </a:graphic>
      </p:graphicFrame>
      <p:graphicFrame>
        <p:nvGraphicFramePr>
          <p:cNvPr id="174089" name="Object 9"/>
          <p:cNvGraphicFramePr>
            <a:graphicFrameLocks noChangeAspect="1"/>
          </p:cNvGraphicFramePr>
          <p:nvPr/>
        </p:nvGraphicFramePr>
        <p:xfrm>
          <a:off x="0" y="657225"/>
          <a:ext cx="352425" cy="219075"/>
        </p:xfrm>
        <a:graphic>
          <a:graphicData uri="http://schemas.openxmlformats.org/presentationml/2006/ole">
            <p:oleObj spid="_x0000_s174089" name="Equation" r:id="rId6" imgW="355292" imgH="215713" progId="Equation.3">
              <p:embed/>
            </p:oleObj>
          </a:graphicData>
        </a:graphic>
      </p:graphicFrame>
      <p:grpSp>
        <p:nvGrpSpPr>
          <p:cNvPr id="174081" name="Group 1"/>
          <p:cNvGrpSpPr>
            <a:grpSpLocks noChangeAspect="1"/>
          </p:cNvGrpSpPr>
          <p:nvPr/>
        </p:nvGrpSpPr>
        <p:grpSpPr bwMode="auto">
          <a:xfrm>
            <a:off x="3851920" y="2672308"/>
            <a:ext cx="4914900" cy="3781028"/>
            <a:chOff x="1800" y="2086"/>
            <a:chExt cx="7740" cy="4140"/>
          </a:xfrm>
        </p:grpSpPr>
        <p:sp>
          <p:nvSpPr>
            <p:cNvPr id="174101" name="AutoShape 21"/>
            <p:cNvSpPr>
              <a:spLocks noChangeAspect="1" noChangeArrowheads="1" noTextEdit="1"/>
            </p:cNvSpPr>
            <p:nvPr/>
          </p:nvSpPr>
          <p:spPr bwMode="auto">
            <a:xfrm>
              <a:off x="1800" y="2086"/>
              <a:ext cx="7740" cy="41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00" name="Line 20"/>
            <p:cNvSpPr>
              <a:spLocks noChangeShapeType="1"/>
            </p:cNvSpPr>
            <p:nvPr/>
          </p:nvSpPr>
          <p:spPr bwMode="auto">
            <a:xfrm>
              <a:off x="2340" y="6046"/>
              <a:ext cx="68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099" name="Line 19"/>
            <p:cNvSpPr>
              <a:spLocks noChangeShapeType="1"/>
            </p:cNvSpPr>
            <p:nvPr/>
          </p:nvSpPr>
          <p:spPr bwMode="auto">
            <a:xfrm flipV="1">
              <a:off x="2340" y="2626"/>
              <a:ext cx="0" cy="3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097" name="Text Box 17"/>
            <p:cNvSpPr txBox="1">
              <a:spLocks noChangeArrowheads="1"/>
            </p:cNvSpPr>
            <p:nvPr/>
          </p:nvSpPr>
          <p:spPr bwMode="auto">
            <a:xfrm>
              <a:off x="2700" y="5506"/>
              <a:ext cx="744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095" name="Text Box 15"/>
            <p:cNvSpPr txBox="1">
              <a:spLocks noChangeArrowheads="1"/>
            </p:cNvSpPr>
            <p:nvPr/>
          </p:nvSpPr>
          <p:spPr bwMode="auto">
            <a:xfrm>
              <a:off x="3899" y="3076"/>
              <a:ext cx="724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093" name="Text Box 13"/>
            <p:cNvSpPr txBox="1">
              <a:spLocks noChangeArrowheads="1"/>
            </p:cNvSpPr>
            <p:nvPr/>
          </p:nvSpPr>
          <p:spPr bwMode="auto">
            <a:xfrm>
              <a:off x="6840" y="3327"/>
              <a:ext cx="749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092" name="Oval 12"/>
            <p:cNvSpPr>
              <a:spLocks noChangeArrowheads="1"/>
            </p:cNvSpPr>
            <p:nvPr/>
          </p:nvSpPr>
          <p:spPr bwMode="auto">
            <a:xfrm>
              <a:off x="2977" y="5087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091" name="Oval 11"/>
            <p:cNvSpPr>
              <a:spLocks noChangeArrowheads="1"/>
            </p:cNvSpPr>
            <p:nvPr/>
          </p:nvSpPr>
          <p:spPr bwMode="auto">
            <a:xfrm>
              <a:off x="6518" y="3449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090" name="Oval 10"/>
            <p:cNvSpPr>
              <a:spLocks noChangeArrowheads="1"/>
            </p:cNvSpPr>
            <p:nvPr/>
          </p:nvSpPr>
          <p:spPr bwMode="auto">
            <a:xfrm>
              <a:off x="4623" y="3327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088" name="Text Box 8"/>
            <p:cNvSpPr txBox="1">
              <a:spLocks noChangeArrowheads="1"/>
            </p:cNvSpPr>
            <p:nvPr/>
          </p:nvSpPr>
          <p:spPr bwMode="auto">
            <a:xfrm>
              <a:off x="6120" y="4786"/>
              <a:ext cx="553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74087" name="Line 7"/>
            <p:cNvSpPr>
              <a:spLocks noChangeShapeType="1"/>
            </p:cNvSpPr>
            <p:nvPr/>
          </p:nvSpPr>
          <p:spPr bwMode="auto">
            <a:xfrm flipH="1" flipV="1">
              <a:off x="5400" y="3346"/>
              <a:ext cx="72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085" name="Text Box 5"/>
            <p:cNvSpPr txBox="1">
              <a:spLocks noChangeArrowheads="1"/>
            </p:cNvSpPr>
            <p:nvPr/>
          </p:nvSpPr>
          <p:spPr bwMode="auto">
            <a:xfrm>
              <a:off x="2303" y="2227"/>
              <a:ext cx="237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084" name="Freeform 4"/>
            <p:cNvSpPr>
              <a:spLocks/>
            </p:cNvSpPr>
            <p:nvPr/>
          </p:nvSpPr>
          <p:spPr bwMode="auto">
            <a:xfrm>
              <a:off x="3060" y="3076"/>
              <a:ext cx="3600" cy="2070"/>
            </a:xfrm>
            <a:custGeom>
              <a:avLst/>
              <a:gdLst/>
              <a:ahLst/>
              <a:cxnLst>
                <a:cxn ang="0">
                  <a:pos x="0" y="2070"/>
                </a:cxn>
                <a:cxn ang="0">
                  <a:pos x="1800" y="270"/>
                </a:cxn>
                <a:cxn ang="0">
                  <a:pos x="3600" y="450"/>
                </a:cxn>
              </a:cxnLst>
              <a:rect l="0" t="0" r="r" b="b"/>
              <a:pathLst>
                <a:path w="3600" h="2070">
                  <a:moveTo>
                    <a:pt x="0" y="2070"/>
                  </a:moveTo>
                  <a:cubicBezTo>
                    <a:pt x="600" y="1305"/>
                    <a:pt x="1200" y="540"/>
                    <a:pt x="1800" y="270"/>
                  </a:cubicBezTo>
                  <a:cubicBezTo>
                    <a:pt x="2400" y="0"/>
                    <a:pt x="3240" y="420"/>
                    <a:pt x="3600" y="45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082" name="Text Box 2"/>
            <p:cNvSpPr txBox="1">
              <a:spLocks noChangeArrowheads="1"/>
            </p:cNvSpPr>
            <p:nvPr/>
          </p:nvSpPr>
          <p:spPr bwMode="auto">
            <a:xfrm>
              <a:off x="9331" y="5926"/>
              <a:ext cx="20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410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03" name="Rectangle 23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5" name="Rectangle 25"/>
          <p:cNvSpPr>
            <a:spLocks noChangeArrowheads="1"/>
          </p:cNvSpPr>
          <p:nvPr/>
        </p:nvSpPr>
        <p:spPr bwMode="auto">
          <a:xfrm>
            <a:off x="0" y="21907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7" name="Rectangle 27"/>
          <p:cNvSpPr>
            <a:spLocks noChangeArrowheads="1"/>
          </p:cNvSpPr>
          <p:nvPr/>
        </p:nvSpPr>
        <p:spPr bwMode="auto">
          <a:xfrm>
            <a:off x="0" y="43815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9" name="Rectangle 29"/>
          <p:cNvSpPr>
            <a:spLocks noChangeArrowheads="1"/>
          </p:cNvSpPr>
          <p:nvPr/>
        </p:nvSpPr>
        <p:spPr bwMode="auto">
          <a:xfrm>
            <a:off x="0" y="65722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10" name="Rectangle 30"/>
          <p:cNvSpPr>
            <a:spLocks noChangeArrowheads="1"/>
          </p:cNvSpPr>
          <p:nvPr/>
        </p:nvSpPr>
        <p:spPr bwMode="auto">
          <a:xfrm>
            <a:off x="0" y="876300"/>
            <a:ext cx="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12" name="Rectangle 32"/>
          <p:cNvSpPr>
            <a:spLocks noChangeArrowheads="1"/>
          </p:cNvSpPr>
          <p:nvPr/>
        </p:nvSpPr>
        <p:spPr bwMode="auto">
          <a:xfrm>
            <a:off x="0" y="151447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95536" y="2812281"/>
            <a:ext cx="345638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Solution</a:t>
            </a:r>
          </a:p>
          <a:p>
            <a:r>
              <a:rPr lang="en-US" sz="2600" dirty="0" smtClean="0"/>
              <a:t>For second order polynomial interpolation (also called quadratic interpolation), the velocity is given by  </a:t>
            </a:r>
          </a:p>
          <a:p>
            <a:endParaRPr lang="en-US" sz="2600" i="1" dirty="0" smtClean="0"/>
          </a:p>
          <a:p>
            <a:r>
              <a:rPr lang="en-US" sz="2600" i="1" dirty="0" smtClean="0"/>
              <a:t>v</a:t>
            </a:r>
            <a:r>
              <a:rPr lang="bn-BD" sz="2600" i="1" dirty="0" smtClean="0"/>
              <a:t>(t)=a</a:t>
            </a:r>
            <a:r>
              <a:rPr lang="bn-BD" sz="2600" i="1" baseline="-25000" dirty="0" smtClean="0"/>
              <a:t>0</a:t>
            </a:r>
            <a:r>
              <a:rPr lang="bn-BD" sz="2600" i="1" dirty="0" smtClean="0"/>
              <a:t>+a</a:t>
            </a:r>
            <a:r>
              <a:rPr lang="bn-BD" sz="2600" i="1" baseline="-25000" dirty="0" smtClean="0"/>
              <a:t>1</a:t>
            </a:r>
            <a:r>
              <a:rPr lang="bn-BD" sz="2600" i="1" dirty="0" smtClean="0"/>
              <a:t>t+a</a:t>
            </a:r>
            <a:r>
              <a:rPr lang="bn-BD" sz="2600" i="1" baseline="-25000" dirty="0" smtClean="0"/>
              <a:t>2</a:t>
            </a:r>
            <a:r>
              <a:rPr lang="bn-BD" sz="2600" i="1" dirty="0" smtClean="0"/>
              <a:t>t</a:t>
            </a:r>
            <a:r>
              <a:rPr lang="bn-BD" sz="2600" i="1" baseline="30000" dirty="0" smtClean="0"/>
              <a:t>2</a:t>
            </a:r>
            <a:endParaRPr lang="en-US" sz="2600" i="1" baseline="30000" dirty="0" smtClean="0"/>
          </a:p>
          <a:p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4045364" y="27716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8532440" y="607164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4654231" y="547420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r>
              <a:rPr lang="en-US" i="1" baseline="-25000" dirty="0" smtClean="0"/>
              <a:t>0</a:t>
            </a:r>
            <a:r>
              <a:rPr lang="en-US" i="1" dirty="0" smtClean="0"/>
              <a:t> , y</a:t>
            </a:r>
            <a:r>
              <a:rPr lang="en-US" i="1" baseline="-25000" dirty="0" smtClean="0"/>
              <a:t>0</a:t>
            </a:r>
            <a:endParaRPr lang="en-US" i="1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5076056" y="342900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en-US" i="1" dirty="0" smtClean="0"/>
              <a:t> , y</a:t>
            </a:r>
            <a:r>
              <a:rPr lang="en-US" i="1" baseline="-25000" dirty="0" smtClean="0"/>
              <a:t>1</a:t>
            </a:r>
            <a:endParaRPr lang="en-US" i="1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6948264" y="39237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r>
              <a:rPr lang="en-US" i="1" baseline="-25000" dirty="0" smtClean="0"/>
              <a:t>2</a:t>
            </a:r>
            <a:r>
              <a:rPr lang="en-US" i="1" dirty="0" smtClean="0"/>
              <a:t> , y</a:t>
            </a:r>
            <a:r>
              <a:rPr lang="en-US" i="1" baseline="-25000" dirty="0" smtClean="0"/>
              <a:t>2</a:t>
            </a:r>
            <a:endParaRPr lang="en-US" i="1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6516216" y="50851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f(x)</a:t>
            </a:r>
            <a:endParaRPr lang="en-US" i="1" baseline="-25000" dirty="0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to example 2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 Since we want to find the velocity at t=16, and we are using a second order polynomial, we need to choose the three data points that are closest to  t = 16 that also bracket </a:t>
            </a:r>
            <a:r>
              <a:rPr lang="bn-BD" sz="2600" dirty="0" smtClean="0"/>
              <a:t> </a:t>
            </a:r>
            <a:r>
              <a:rPr lang="en-US" sz="2600" dirty="0" smtClean="0"/>
              <a:t>t = 16 to evaluate it.  The three points are t</a:t>
            </a:r>
            <a:r>
              <a:rPr lang="en-US" sz="2600" baseline="-25000" dirty="0" smtClean="0"/>
              <a:t>0</a:t>
            </a:r>
            <a:r>
              <a:rPr lang="en-US" sz="2600" dirty="0" smtClean="0"/>
              <a:t>=10, t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=15 and t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=20</a:t>
            </a:r>
          </a:p>
          <a:p>
            <a:r>
              <a:rPr lang="en-US" sz="2600" dirty="0" smtClean="0"/>
              <a:t>Then       v(10)=227.04=a</a:t>
            </a:r>
            <a:r>
              <a:rPr lang="en-US" sz="2600" baseline="-25000" dirty="0" smtClean="0"/>
              <a:t>0</a:t>
            </a:r>
            <a:r>
              <a:rPr lang="en-US" sz="2600" dirty="0" smtClean="0"/>
              <a:t>+a</a:t>
            </a:r>
            <a:r>
              <a:rPr lang="en-US" sz="2600" baseline="-25000" dirty="0" smtClean="0"/>
              <a:t>1</a:t>
            </a:r>
            <a:r>
              <a:rPr lang="bn-BD" sz="2600" dirty="0" smtClean="0"/>
              <a:t> x </a:t>
            </a:r>
            <a:r>
              <a:rPr lang="en-US" sz="2600" dirty="0" smtClean="0"/>
              <a:t>10+a</a:t>
            </a:r>
            <a:r>
              <a:rPr lang="en-US" sz="2600" baseline="-25000" dirty="0" smtClean="0"/>
              <a:t>2</a:t>
            </a:r>
            <a:r>
              <a:rPr lang="bn-BD" sz="1800" dirty="0" smtClean="0"/>
              <a:t> </a:t>
            </a:r>
            <a:r>
              <a:rPr lang="bn-BD" sz="2600" dirty="0" smtClean="0"/>
              <a:t>x </a:t>
            </a:r>
            <a:r>
              <a:rPr lang="en-US" sz="2600" dirty="0" smtClean="0"/>
              <a:t>10</a:t>
            </a:r>
            <a:r>
              <a:rPr lang="en-US" sz="2600" baseline="30000" dirty="0" smtClean="0"/>
              <a:t>2</a:t>
            </a:r>
          </a:p>
          <a:p>
            <a:pPr>
              <a:buNone/>
            </a:pPr>
            <a:r>
              <a:rPr lang="en-US" sz="2600" dirty="0" smtClean="0"/>
              <a:t>                      v(15)=362.78=a</a:t>
            </a:r>
            <a:r>
              <a:rPr lang="en-US" sz="2600" baseline="-25000" dirty="0" smtClean="0"/>
              <a:t>0</a:t>
            </a:r>
            <a:r>
              <a:rPr lang="en-US" sz="2600" dirty="0" smtClean="0"/>
              <a:t>+a</a:t>
            </a:r>
            <a:r>
              <a:rPr lang="en-US" sz="2600" baseline="-25000" dirty="0" smtClean="0"/>
              <a:t>1</a:t>
            </a:r>
            <a:r>
              <a:rPr lang="bn-BD" sz="2600" dirty="0" smtClean="0"/>
              <a:t> x </a:t>
            </a:r>
            <a:r>
              <a:rPr lang="en-US" sz="2600" dirty="0" smtClean="0"/>
              <a:t>15+a</a:t>
            </a:r>
            <a:r>
              <a:rPr lang="en-US" sz="2600" baseline="-25000" dirty="0" smtClean="0"/>
              <a:t>2</a:t>
            </a:r>
            <a:r>
              <a:rPr lang="bn-BD" sz="1800" dirty="0" smtClean="0"/>
              <a:t> </a:t>
            </a:r>
            <a:r>
              <a:rPr lang="bn-BD" sz="2600" dirty="0" smtClean="0"/>
              <a:t>x </a:t>
            </a:r>
            <a:r>
              <a:rPr lang="en-US" sz="2600" dirty="0" smtClean="0"/>
              <a:t>15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     </a:t>
            </a:r>
          </a:p>
          <a:p>
            <a:pPr>
              <a:buNone/>
            </a:pPr>
            <a:r>
              <a:rPr lang="en-US" sz="2600" dirty="0" smtClean="0"/>
              <a:t>                      v(20)=517.35=a</a:t>
            </a:r>
            <a:r>
              <a:rPr lang="en-US" sz="2600" baseline="-25000" dirty="0" smtClean="0"/>
              <a:t>0</a:t>
            </a:r>
            <a:r>
              <a:rPr lang="en-US" sz="2600" dirty="0" smtClean="0"/>
              <a:t>+a</a:t>
            </a:r>
            <a:r>
              <a:rPr lang="en-US" sz="2600" baseline="-25000" dirty="0" smtClean="0"/>
              <a:t>1</a:t>
            </a:r>
            <a:r>
              <a:rPr lang="bn-BD" sz="2600" dirty="0" smtClean="0"/>
              <a:t> x </a:t>
            </a:r>
            <a:r>
              <a:rPr lang="en-US" sz="2600" dirty="0" smtClean="0"/>
              <a:t>20+a</a:t>
            </a:r>
            <a:r>
              <a:rPr lang="en-US" sz="2600" baseline="-25000" dirty="0" smtClean="0"/>
              <a:t>2</a:t>
            </a:r>
            <a:r>
              <a:rPr lang="bn-BD" sz="1800" dirty="0" smtClean="0"/>
              <a:t> </a:t>
            </a:r>
            <a:r>
              <a:rPr lang="bn-BD" sz="2600" dirty="0" smtClean="0"/>
              <a:t>x </a:t>
            </a:r>
            <a:r>
              <a:rPr lang="en-US" sz="2600" dirty="0" smtClean="0"/>
              <a:t>20</a:t>
            </a:r>
            <a:r>
              <a:rPr lang="en-US" sz="2600" baseline="30000" dirty="0" smtClean="0"/>
              <a:t>2</a:t>
            </a:r>
          </a:p>
          <a:p>
            <a:pPr>
              <a:buNone/>
            </a:pPr>
            <a:r>
              <a:rPr lang="en-US" sz="2600" dirty="0" smtClean="0"/>
              <a:t>	They gives, 	a</a:t>
            </a:r>
            <a:r>
              <a:rPr lang="en-US" sz="2600" baseline="-25000" dirty="0" smtClean="0"/>
              <a:t>0</a:t>
            </a:r>
            <a:r>
              <a:rPr lang="en-US" sz="2600" dirty="0" smtClean="0"/>
              <a:t>=12.05</a:t>
            </a:r>
          </a:p>
          <a:p>
            <a:pPr>
              <a:buNone/>
            </a:pPr>
            <a:r>
              <a:rPr lang="en-US" sz="2600" dirty="0" smtClean="0"/>
              <a:t>				a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=17.733</a:t>
            </a:r>
          </a:p>
          <a:p>
            <a:pPr>
              <a:buNone/>
            </a:pPr>
            <a:r>
              <a:rPr lang="en-US" sz="2600" dirty="0" smtClean="0"/>
              <a:t>				a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=0.3766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to example 2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600" dirty="0" smtClean="0"/>
              <a:t>Hence v(t)=12.05+17.733t+0.3766t</a:t>
            </a:r>
            <a:r>
              <a:rPr lang="en-US" sz="2600" baseline="30000" dirty="0" smtClean="0"/>
              <a:t>2</a:t>
            </a:r>
          </a:p>
          <a:p>
            <a:pPr>
              <a:buNone/>
            </a:pPr>
            <a:r>
              <a:rPr lang="en-US" sz="2600" dirty="0" smtClean="0"/>
              <a:t>V(16)=392.19  m/s</a:t>
            </a:r>
          </a:p>
          <a:p>
            <a:pPr>
              <a:buNone/>
            </a:pPr>
            <a:endParaRPr lang="en-US" sz="2600" dirty="0" smtClean="0"/>
          </a:p>
          <a:p>
            <a:r>
              <a:rPr lang="en-US" sz="2600" dirty="0" smtClean="0"/>
              <a:t>The absolute relative approximate error  obtained between the results from the first and second order polynomial is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176130" name="Object 2"/>
          <p:cNvGraphicFramePr>
            <a:graphicFrameLocks noChangeAspect="1"/>
          </p:cNvGraphicFramePr>
          <p:nvPr/>
        </p:nvGraphicFramePr>
        <p:xfrm>
          <a:off x="7740352" y="3035879"/>
          <a:ext cx="408682" cy="430192"/>
        </p:xfrm>
        <a:graphic>
          <a:graphicData uri="http://schemas.openxmlformats.org/presentationml/2006/ole">
            <p:oleObj spid="_x0000_s176130" name="Equation" r:id="rId3" imgW="241200" imgH="253800" progId="Equation.3">
              <p:embed/>
            </p:oleObj>
          </a:graphicData>
        </a:graphic>
      </p:graphicFrame>
      <p:graphicFrame>
        <p:nvGraphicFramePr>
          <p:cNvPr id="176132" name="Object 4"/>
          <p:cNvGraphicFramePr>
            <a:graphicFrameLocks noChangeAspect="1"/>
          </p:cNvGraphicFramePr>
          <p:nvPr/>
        </p:nvGraphicFramePr>
        <p:xfrm>
          <a:off x="2657434" y="4221088"/>
          <a:ext cx="2922678" cy="720080"/>
        </p:xfrm>
        <a:graphic>
          <a:graphicData uri="http://schemas.openxmlformats.org/presentationml/2006/ole">
            <p:oleObj spid="_x0000_s176132" name="Equation" r:id="rId4" imgW="1752480" imgH="431640" progId="Equation.3">
              <p:embed/>
            </p:oleObj>
          </a:graphicData>
        </a:graphic>
      </p:graphicFrame>
      <p:graphicFrame>
        <p:nvGraphicFramePr>
          <p:cNvPr id="176133" name="Object 5"/>
          <p:cNvGraphicFramePr>
            <a:graphicFrameLocks noChangeAspect="1"/>
          </p:cNvGraphicFramePr>
          <p:nvPr/>
        </p:nvGraphicFramePr>
        <p:xfrm>
          <a:off x="3059831" y="4981399"/>
          <a:ext cx="1224137" cy="276418"/>
        </p:xfrm>
        <a:graphic>
          <a:graphicData uri="http://schemas.openxmlformats.org/presentationml/2006/ole">
            <p:oleObj spid="_x0000_s176133" name="Equation" r:id="rId5" imgW="787320" imgH="177480" progId="Equation.3">
              <p:embed/>
            </p:oleObj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896544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600" dirty="0" smtClean="0"/>
              <a:t>For the rocket problem of the previous examples</a:t>
            </a:r>
          </a:p>
          <a:p>
            <a:pPr>
              <a:buNone/>
            </a:pPr>
            <a:endParaRPr lang="en-US" sz="2600" dirty="0" smtClean="0"/>
          </a:p>
          <a:p>
            <a:pPr marL="715963" indent="-596900">
              <a:tabLst>
                <a:tab pos="444500" algn="l"/>
                <a:tab pos="542925" algn="l"/>
              </a:tabLst>
            </a:pPr>
            <a:r>
              <a:rPr lang="en-US" sz="2600" dirty="0" smtClean="0"/>
              <a:t>a) </a:t>
            </a:r>
            <a:r>
              <a:rPr lang="bn-BD" sz="900" dirty="0" smtClean="0"/>
              <a:t> </a:t>
            </a:r>
            <a:r>
              <a:rPr lang="en-US" sz="2600" dirty="0" smtClean="0"/>
              <a:t>Determine the value of the velocity at </a:t>
            </a:r>
            <a:r>
              <a:rPr lang="en-US" sz="2600" i="1" dirty="0" smtClean="0"/>
              <a:t>t</a:t>
            </a:r>
            <a:r>
              <a:rPr lang="en-US" sz="2600" dirty="0" smtClean="0"/>
              <a:t>=16 seconds </a:t>
            </a:r>
            <a:endParaRPr lang="bn-BD" sz="2600" dirty="0" smtClean="0"/>
          </a:p>
          <a:p>
            <a:pPr marL="715963" indent="-596900">
              <a:buNone/>
              <a:tabLst>
                <a:tab pos="444500" algn="l"/>
                <a:tab pos="542925" algn="l"/>
              </a:tabLst>
            </a:pPr>
            <a:r>
              <a:rPr lang="bn-BD" sz="2600" dirty="0" smtClean="0"/>
              <a:t>			  </a:t>
            </a:r>
            <a:r>
              <a:rPr lang="en-US" sz="2600" dirty="0" smtClean="0"/>
              <a:t>using the direct method of interpolation and a third </a:t>
            </a:r>
            <a:r>
              <a:rPr lang="bn-BD" sz="2600" dirty="0" smtClean="0"/>
              <a:t>  	 </a:t>
            </a:r>
            <a:r>
              <a:rPr lang="en-US" sz="2600" dirty="0" smtClean="0"/>
              <a:t>order polynomial. </a:t>
            </a:r>
          </a:p>
          <a:p>
            <a:pPr marL="715963" indent="-596900">
              <a:tabLst>
                <a:tab pos="444500" algn="l"/>
                <a:tab pos="542925" algn="l"/>
              </a:tabLst>
            </a:pPr>
            <a:r>
              <a:rPr lang="en-US" sz="2600" dirty="0" smtClean="0"/>
              <a:t>b) </a:t>
            </a:r>
            <a:r>
              <a:rPr lang="bn-BD" sz="1300" dirty="0" smtClean="0"/>
              <a:t> </a:t>
            </a:r>
            <a:r>
              <a:rPr lang="en-US" sz="2600" dirty="0" smtClean="0"/>
              <a:t>Find the absolute relative approximate error for the </a:t>
            </a:r>
            <a:endParaRPr lang="bn-BD" sz="2600" dirty="0" smtClean="0"/>
          </a:p>
          <a:p>
            <a:pPr marL="715963" indent="-596900">
              <a:buNone/>
              <a:tabLst>
                <a:tab pos="444500" algn="l"/>
                <a:tab pos="542925" algn="l"/>
              </a:tabLst>
            </a:pPr>
            <a:r>
              <a:rPr lang="bn-BD" sz="2600" dirty="0" smtClean="0"/>
              <a:t>				 </a:t>
            </a:r>
            <a:r>
              <a:rPr lang="en-US" sz="2600" dirty="0" smtClean="0"/>
              <a:t>third order polynomial approximation.</a:t>
            </a:r>
          </a:p>
          <a:p>
            <a:pPr marL="715963" indent="-596900">
              <a:tabLst>
                <a:tab pos="444500" algn="l"/>
                <a:tab pos="542925" algn="l"/>
              </a:tabLst>
            </a:pPr>
            <a:r>
              <a:rPr lang="en-US" sz="2600" dirty="0" smtClean="0"/>
              <a:t>c) </a:t>
            </a:r>
            <a:r>
              <a:rPr lang="bn-BD" sz="1300" dirty="0" smtClean="0"/>
              <a:t> </a:t>
            </a:r>
            <a:r>
              <a:rPr lang="en-US" sz="2600" dirty="0" smtClean="0"/>
              <a:t>Using the third order polynomial </a:t>
            </a:r>
            <a:r>
              <a:rPr lang="en-US" sz="2600" dirty="0" err="1" smtClean="0"/>
              <a:t>interpolant</a:t>
            </a:r>
            <a:r>
              <a:rPr lang="en-US" sz="2600" dirty="0" smtClean="0"/>
              <a:t> for </a:t>
            </a:r>
            <a:endParaRPr lang="bn-BD" sz="2600" dirty="0" smtClean="0"/>
          </a:p>
          <a:p>
            <a:pPr marL="715963" indent="-596900">
              <a:buNone/>
              <a:tabLst>
                <a:tab pos="444500" algn="l"/>
                <a:tab pos="542925" algn="l"/>
              </a:tabLst>
            </a:pPr>
            <a:r>
              <a:rPr lang="bn-BD" sz="2600" dirty="0" smtClean="0"/>
              <a:t>				 </a:t>
            </a:r>
            <a:r>
              <a:rPr lang="en-US" sz="2600" dirty="0" smtClean="0"/>
              <a:t>velocity from part (a), find the distance covered by the </a:t>
            </a:r>
            <a:r>
              <a:rPr lang="bn-BD" sz="2600" dirty="0" smtClean="0"/>
              <a:t>	 </a:t>
            </a:r>
            <a:r>
              <a:rPr lang="en-US" sz="2600" dirty="0" smtClean="0"/>
              <a:t>rocket from </a:t>
            </a:r>
            <a:r>
              <a:rPr lang="en-US" sz="2600" i="1" dirty="0" smtClean="0"/>
              <a:t>t</a:t>
            </a:r>
            <a:r>
              <a:rPr lang="en-US" sz="2600" dirty="0" smtClean="0"/>
              <a:t>=11</a:t>
            </a:r>
            <a:r>
              <a:rPr lang="bn-BD" sz="900" dirty="0" smtClean="0"/>
              <a:t> </a:t>
            </a:r>
            <a:r>
              <a:rPr lang="en-US" sz="2600" dirty="0" smtClean="0"/>
              <a:t>s to </a:t>
            </a:r>
            <a:r>
              <a:rPr lang="en-US" sz="2600" i="1" dirty="0" smtClean="0"/>
              <a:t>t</a:t>
            </a:r>
            <a:r>
              <a:rPr lang="en-US" sz="2600" dirty="0" smtClean="0"/>
              <a:t>=16</a:t>
            </a:r>
            <a:r>
              <a:rPr lang="bn-BD" sz="900" dirty="0" smtClean="0"/>
              <a:t> </a:t>
            </a:r>
            <a:r>
              <a:rPr lang="en-US" sz="2600" dirty="0" smtClean="0"/>
              <a:t>s.</a:t>
            </a:r>
          </a:p>
          <a:p>
            <a:pPr marL="715963" indent="-596900">
              <a:tabLst>
                <a:tab pos="444500" algn="l"/>
                <a:tab pos="542925" algn="l"/>
              </a:tabLst>
            </a:pPr>
            <a:r>
              <a:rPr lang="en-US" sz="2600" dirty="0" smtClean="0"/>
              <a:t>d) </a:t>
            </a:r>
            <a:r>
              <a:rPr lang="bn-BD" sz="1200" dirty="0" smtClean="0"/>
              <a:t> </a:t>
            </a:r>
            <a:r>
              <a:rPr lang="en-US" sz="2600" dirty="0" smtClean="0"/>
              <a:t>Using the third order polynomial </a:t>
            </a:r>
            <a:r>
              <a:rPr lang="en-US" sz="2600" dirty="0" err="1" smtClean="0"/>
              <a:t>interpolant</a:t>
            </a:r>
            <a:r>
              <a:rPr lang="en-US" sz="2600" dirty="0" smtClean="0"/>
              <a:t> for </a:t>
            </a:r>
            <a:endParaRPr lang="bn-BD" sz="2600" dirty="0" smtClean="0"/>
          </a:p>
          <a:p>
            <a:pPr marL="715963" indent="-596900">
              <a:buNone/>
              <a:tabLst>
                <a:tab pos="444500" algn="l"/>
                <a:tab pos="542925" algn="l"/>
              </a:tabLst>
            </a:pPr>
            <a:r>
              <a:rPr lang="bn-BD" sz="2600" dirty="0" smtClean="0"/>
              <a:t>				 </a:t>
            </a:r>
            <a:r>
              <a:rPr lang="en-US" sz="2600" dirty="0" smtClean="0"/>
              <a:t>velocity from part (a), find the acceleration of the</a:t>
            </a:r>
            <a:endParaRPr lang="bn-BD" sz="2600" dirty="0" smtClean="0"/>
          </a:p>
          <a:p>
            <a:pPr marL="715963" indent="-596900">
              <a:buNone/>
              <a:tabLst>
                <a:tab pos="444500" algn="l"/>
                <a:tab pos="542925" algn="l"/>
              </a:tabLst>
            </a:pPr>
            <a:r>
              <a:rPr lang="bn-BD" sz="2600" dirty="0" smtClean="0"/>
              <a:t>			 	 </a:t>
            </a:r>
            <a:r>
              <a:rPr lang="en-US" sz="2600" dirty="0" smtClean="0"/>
              <a:t>rocket at </a:t>
            </a:r>
            <a:r>
              <a:rPr lang="en-US" sz="2600" i="1" dirty="0" smtClean="0"/>
              <a:t>t</a:t>
            </a:r>
            <a:r>
              <a:rPr lang="en-US" sz="2600" dirty="0" smtClean="0"/>
              <a:t>=16s.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Solution to example 3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1008112"/>
          </a:xfrm>
        </p:spPr>
        <p:txBody>
          <a:bodyPr/>
          <a:lstStyle/>
          <a:p>
            <a:r>
              <a:rPr lang="en-US" sz="2600" dirty="0" smtClean="0"/>
              <a:t>For third order polynomial interpolation (also called cubic interpolation), we choose the velocity given by</a:t>
            </a:r>
          </a:p>
          <a:p>
            <a:endParaRPr lang="en-US" dirty="0"/>
          </a:p>
        </p:txBody>
      </p:sp>
      <p:graphicFrame>
        <p:nvGraphicFramePr>
          <p:cNvPr id="177154" name="Object 2"/>
          <p:cNvGraphicFramePr>
            <a:graphicFrameLocks noChangeAspect="1"/>
          </p:cNvGraphicFramePr>
          <p:nvPr/>
        </p:nvGraphicFramePr>
        <p:xfrm>
          <a:off x="2560464" y="2348880"/>
          <a:ext cx="3307680" cy="506822"/>
        </p:xfrm>
        <a:graphic>
          <a:graphicData uri="http://schemas.openxmlformats.org/presentationml/2006/ole">
            <p:oleObj spid="_x0000_s177154" name="Equation" r:id="rId3" imgW="1574640" imgH="241200" progId="Equation.3">
              <p:embed/>
            </p:oleObj>
          </a:graphicData>
        </a:graphic>
      </p:graphicFrame>
      <p:grpSp>
        <p:nvGrpSpPr>
          <p:cNvPr id="177173" name="Group 21"/>
          <p:cNvGrpSpPr>
            <a:grpSpLocks noChangeAspect="1"/>
          </p:cNvGrpSpPr>
          <p:nvPr/>
        </p:nvGrpSpPr>
        <p:grpSpPr bwMode="auto">
          <a:xfrm>
            <a:off x="971600" y="2708920"/>
            <a:ext cx="7926643" cy="3888432"/>
            <a:chOff x="1800" y="1861"/>
            <a:chExt cx="8545" cy="4317"/>
          </a:xfrm>
        </p:grpSpPr>
        <p:sp>
          <p:nvSpPr>
            <p:cNvPr id="177174" name="AutoShape 22"/>
            <p:cNvSpPr>
              <a:spLocks noChangeAspect="1" noChangeArrowheads="1"/>
            </p:cNvSpPr>
            <p:nvPr/>
          </p:nvSpPr>
          <p:spPr bwMode="auto">
            <a:xfrm>
              <a:off x="1800" y="1861"/>
              <a:ext cx="8545" cy="4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175" name="Line 23"/>
            <p:cNvSpPr>
              <a:spLocks noChangeShapeType="1"/>
            </p:cNvSpPr>
            <p:nvPr/>
          </p:nvSpPr>
          <p:spPr bwMode="auto">
            <a:xfrm>
              <a:off x="2340" y="6046"/>
              <a:ext cx="68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176" name="Line 24"/>
            <p:cNvSpPr>
              <a:spLocks noChangeShapeType="1"/>
            </p:cNvSpPr>
            <p:nvPr/>
          </p:nvSpPr>
          <p:spPr bwMode="auto">
            <a:xfrm flipV="1">
              <a:off x="2340" y="2626"/>
              <a:ext cx="0" cy="3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177" name="Freeform 25"/>
            <p:cNvSpPr>
              <a:spLocks/>
            </p:cNvSpPr>
            <p:nvPr/>
          </p:nvSpPr>
          <p:spPr bwMode="auto">
            <a:xfrm>
              <a:off x="3060" y="3462"/>
              <a:ext cx="3600" cy="1800"/>
            </a:xfrm>
            <a:custGeom>
              <a:avLst/>
              <a:gdLst/>
              <a:ahLst/>
              <a:cxnLst>
                <a:cxn ang="0">
                  <a:pos x="0" y="1800"/>
                </a:cxn>
                <a:cxn ang="0">
                  <a:pos x="720" y="900"/>
                </a:cxn>
                <a:cxn ang="0">
                  <a:pos x="1980" y="1440"/>
                </a:cxn>
                <a:cxn ang="0">
                  <a:pos x="3600" y="0"/>
                </a:cxn>
              </a:cxnLst>
              <a:rect l="0" t="0" r="r" b="b"/>
              <a:pathLst>
                <a:path w="3600" h="1800">
                  <a:moveTo>
                    <a:pt x="0" y="1800"/>
                  </a:moveTo>
                  <a:cubicBezTo>
                    <a:pt x="195" y="1380"/>
                    <a:pt x="390" y="960"/>
                    <a:pt x="720" y="900"/>
                  </a:cubicBezTo>
                  <a:cubicBezTo>
                    <a:pt x="1050" y="840"/>
                    <a:pt x="1500" y="1590"/>
                    <a:pt x="1980" y="1440"/>
                  </a:cubicBezTo>
                  <a:cubicBezTo>
                    <a:pt x="2460" y="1290"/>
                    <a:pt x="3270" y="210"/>
                    <a:pt x="360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178" name="Text Box 26"/>
            <p:cNvSpPr txBox="1">
              <a:spLocks noChangeArrowheads="1"/>
            </p:cNvSpPr>
            <p:nvPr/>
          </p:nvSpPr>
          <p:spPr bwMode="auto">
            <a:xfrm>
              <a:off x="2700" y="5506"/>
              <a:ext cx="661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7179" name="Text Box 27"/>
            <p:cNvSpPr txBox="1">
              <a:spLocks noChangeArrowheads="1"/>
            </p:cNvSpPr>
            <p:nvPr/>
          </p:nvSpPr>
          <p:spPr bwMode="auto">
            <a:xfrm>
              <a:off x="3840" y="3945"/>
              <a:ext cx="638" cy="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7180" name="Text Box 28"/>
            <p:cNvSpPr txBox="1">
              <a:spLocks noChangeArrowheads="1"/>
            </p:cNvSpPr>
            <p:nvPr/>
          </p:nvSpPr>
          <p:spPr bwMode="auto">
            <a:xfrm>
              <a:off x="4860" y="4966"/>
              <a:ext cx="1080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rinda" pitchFamily="34" charset="0"/>
                <a:ea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7181" name="Text Box 29"/>
            <p:cNvSpPr txBox="1">
              <a:spLocks noChangeArrowheads="1"/>
            </p:cNvSpPr>
            <p:nvPr/>
          </p:nvSpPr>
          <p:spPr bwMode="auto">
            <a:xfrm>
              <a:off x="6840" y="3166"/>
              <a:ext cx="683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7182" name="Oval 30"/>
            <p:cNvSpPr>
              <a:spLocks noChangeArrowheads="1"/>
            </p:cNvSpPr>
            <p:nvPr/>
          </p:nvSpPr>
          <p:spPr bwMode="auto">
            <a:xfrm>
              <a:off x="3003" y="5165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183" name="Oval 31"/>
            <p:cNvSpPr>
              <a:spLocks noChangeArrowheads="1"/>
            </p:cNvSpPr>
            <p:nvPr/>
          </p:nvSpPr>
          <p:spPr bwMode="auto">
            <a:xfrm>
              <a:off x="6518" y="3384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184" name="Oval 32"/>
            <p:cNvSpPr>
              <a:spLocks noChangeArrowheads="1"/>
            </p:cNvSpPr>
            <p:nvPr/>
          </p:nvSpPr>
          <p:spPr bwMode="auto">
            <a:xfrm>
              <a:off x="3846" y="4293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185" name="Oval 33"/>
            <p:cNvSpPr>
              <a:spLocks noChangeArrowheads="1"/>
            </p:cNvSpPr>
            <p:nvPr/>
          </p:nvSpPr>
          <p:spPr bwMode="auto">
            <a:xfrm>
              <a:off x="5021" y="4767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186" name="Text Box 34"/>
            <p:cNvSpPr txBox="1">
              <a:spLocks noChangeArrowheads="1"/>
            </p:cNvSpPr>
            <p:nvPr/>
          </p:nvSpPr>
          <p:spPr bwMode="auto">
            <a:xfrm>
              <a:off x="6850" y="4824"/>
              <a:ext cx="556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7187" name="Line 35"/>
            <p:cNvSpPr>
              <a:spLocks noChangeShapeType="1"/>
            </p:cNvSpPr>
            <p:nvPr/>
          </p:nvSpPr>
          <p:spPr bwMode="auto">
            <a:xfrm flipH="1" flipV="1">
              <a:off x="5940" y="4246"/>
              <a:ext cx="900" cy="7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188" name="Text Box 36"/>
            <p:cNvSpPr txBox="1">
              <a:spLocks noChangeArrowheads="1"/>
            </p:cNvSpPr>
            <p:nvPr/>
          </p:nvSpPr>
          <p:spPr bwMode="auto">
            <a:xfrm>
              <a:off x="9369" y="5907"/>
              <a:ext cx="19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7189" name="Text Box 37"/>
            <p:cNvSpPr txBox="1">
              <a:spLocks noChangeArrowheads="1"/>
            </p:cNvSpPr>
            <p:nvPr/>
          </p:nvSpPr>
          <p:spPr bwMode="auto">
            <a:xfrm>
              <a:off x="2201" y="2203"/>
              <a:ext cx="230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763688" y="574561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(x</a:t>
            </a:r>
            <a:r>
              <a:rPr lang="en-US" baseline="-25000" dirty="0" smtClean="0"/>
              <a:t>0</a:t>
            </a:r>
            <a:r>
              <a:rPr lang="en-US" dirty="0" smtClean="0"/>
              <a:t> , y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  <a:endParaRPr lang="en-US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2483768" y="44998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 , y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707904" y="544522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(x</a:t>
            </a:r>
            <a:r>
              <a:rPr lang="en-US" baseline="-25000" dirty="0" smtClean="0"/>
              <a:t>2</a:t>
            </a:r>
            <a:r>
              <a:rPr lang="en-US" dirty="0" smtClean="0"/>
              <a:t> , y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5364088" y="422108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(x</a:t>
            </a:r>
            <a:r>
              <a:rPr lang="en-US" baseline="-25000" dirty="0" smtClean="0"/>
              <a:t>3</a:t>
            </a:r>
            <a:r>
              <a:rPr lang="en-US" dirty="0" smtClean="0"/>
              <a:t> , y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US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7822583" y="626509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1343997" y="301144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5796136" y="54359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</a:t>
            </a:r>
            <a:r>
              <a:rPr lang="en-US" i="1" baseline="-25000" dirty="0" smtClean="0"/>
              <a:t>3</a:t>
            </a:r>
            <a:r>
              <a:rPr lang="en-US" i="1" dirty="0" smtClean="0"/>
              <a:t>(x)</a:t>
            </a:r>
            <a:endParaRPr lang="en-US" i="1" baseline="-25000" dirty="0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Solution to example 3 (continued)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784976" cy="5301208"/>
          </a:xfrm>
        </p:spPr>
        <p:txBody>
          <a:bodyPr>
            <a:noAutofit/>
          </a:bodyPr>
          <a:lstStyle/>
          <a:p>
            <a:r>
              <a:rPr lang="en-US" sz="2600" dirty="0" smtClean="0"/>
              <a:t>Since we want to find the velocity at </a:t>
            </a:r>
            <a:r>
              <a:rPr lang="bn-BD" sz="2600" dirty="0" smtClean="0"/>
              <a:t>t=16</a:t>
            </a:r>
            <a:r>
              <a:rPr lang="en-US" sz="2600" dirty="0" smtClean="0"/>
              <a:t>, and we are using a third order polynomial, we need to choose the four data points closest to and also bracket that.</a:t>
            </a:r>
          </a:p>
          <a:p>
            <a:r>
              <a:rPr lang="en-US" sz="2600" dirty="0" smtClean="0"/>
              <a:t>The four points are (t</a:t>
            </a:r>
            <a:r>
              <a:rPr lang="en-US" sz="2600" baseline="-25000" dirty="0" smtClean="0"/>
              <a:t>0</a:t>
            </a:r>
            <a:r>
              <a:rPr lang="en-US" sz="2600" dirty="0" smtClean="0"/>
              <a:t>, v</a:t>
            </a:r>
            <a:r>
              <a:rPr lang="en-US" sz="2600" baseline="-25000" dirty="0" smtClean="0"/>
              <a:t>0</a:t>
            </a:r>
            <a:r>
              <a:rPr lang="en-US" sz="2600" dirty="0" smtClean="0"/>
              <a:t>)=(10, 227.04), (t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, v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)=(15, 362.78), (t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, v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)=(20, 517.35) and (t</a:t>
            </a:r>
            <a:r>
              <a:rPr lang="en-US" sz="2600" baseline="-25000" dirty="0" smtClean="0"/>
              <a:t>3</a:t>
            </a:r>
            <a:r>
              <a:rPr lang="en-US" sz="2600" dirty="0" smtClean="0"/>
              <a:t>, v</a:t>
            </a:r>
            <a:r>
              <a:rPr lang="en-US" sz="2600" baseline="-25000" dirty="0" smtClean="0"/>
              <a:t>3</a:t>
            </a:r>
            <a:r>
              <a:rPr lang="en-US" sz="2600" dirty="0" smtClean="0"/>
              <a:t>)=(22.5, 602.97) </a:t>
            </a:r>
          </a:p>
          <a:p>
            <a:r>
              <a:rPr lang="en-US" sz="2600" dirty="0" smtClean="0"/>
              <a:t>Solving the above four equations gives</a:t>
            </a:r>
          </a:p>
          <a:p>
            <a:pPr>
              <a:buNone/>
            </a:pPr>
            <a:r>
              <a:rPr lang="en-US" sz="2600" dirty="0" smtClean="0"/>
              <a:t>		 		a</a:t>
            </a:r>
            <a:r>
              <a:rPr lang="en-US" sz="2600" baseline="-25000" dirty="0" smtClean="0"/>
              <a:t>0</a:t>
            </a:r>
            <a:r>
              <a:rPr lang="en-US" sz="2600" dirty="0" smtClean="0"/>
              <a:t>= - 4.2540</a:t>
            </a:r>
          </a:p>
          <a:p>
            <a:pPr>
              <a:buNone/>
            </a:pPr>
            <a:r>
              <a:rPr lang="en-US" sz="2600" dirty="0" smtClean="0"/>
              <a:t>		 		a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= 21.266</a:t>
            </a:r>
          </a:p>
          <a:p>
            <a:pPr>
              <a:buNone/>
            </a:pPr>
            <a:r>
              <a:rPr lang="en-US" sz="2600" dirty="0" smtClean="0"/>
              <a:t>	 			a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= 0.13204</a:t>
            </a:r>
          </a:p>
          <a:p>
            <a:pPr>
              <a:buNone/>
            </a:pPr>
            <a:r>
              <a:rPr lang="en-US" sz="2600" dirty="0" smtClean="0"/>
              <a:t>				a</a:t>
            </a:r>
            <a:r>
              <a:rPr lang="en-US" sz="2200" baseline="-25000" dirty="0" smtClean="0"/>
              <a:t>3</a:t>
            </a:r>
            <a:r>
              <a:rPr lang="en-US" sz="2200" dirty="0" smtClean="0"/>
              <a:t>= 0.0054347</a:t>
            </a:r>
          </a:p>
          <a:p>
            <a:r>
              <a:rPr lang="en-US" sz="2600" dirty="0" smtClean="0"/>
              <a:t>Hence, v(</a:t>
            </a:r>
            <a:r>
              <a:rPr lang="en-US" sz="2600" i="1" dirty="0" smtClean="0"/>
              <a:t>t</a:t>
            </a:r>
            <a:r>
              <a:rPr lang="en-US" sz="2600" dirty="0" smtClean="0"/>
              <a:t>) = - 4.2540 + 21.266 </a:t>
            </a:r>
            <a:r>
              <a:rPr lang="en-US" sz="2600" i="1" dirty="0" smtClean="0"/>
              <a:t>t </a:t>
            </a:r>
            <a:r>
              <a:rPr lang="en-US" sz="2600" dirty="0" smtClean="0"/>
              <a:t>+ 0.13204 </a:t>
            </a:r>
            <a:r>
              <a:rPr lang="en-US" sz="2600" i="1" dirty="0" smtClean="0"/>
              <a:t>t</a:t>
            </a:r>
            <a:r>
              <a:rPr lang="en-US" sz="2600" baseline="30000" dirty="0" smtClean="0"/>
              <a:t>2 </a:t>
            </a:r>
            <a:r>
              <a:rPr lang="en-US" sz="2600" dirty="0" smtClean="0"/>
              <a:t>+ 0.0054347 </a:t>
            </a:r>
            <a:r>
              <a:rPr lang="en-US" sz="2600" i="1" dirty="0" smtClean="0"/>
              <a:t>t</a:t>
            </a:r>
            <a:r>
              <a:rPr lang="en-US" sz="2600" baseline="30000" dirty="0" smtClean="0"/>
              <a:t>3</a:t>
            </a:r>
          </a:p>
          <a:p>
            <a:r>
              <a:rPr lang="en-US" sz="2600" dirty="0" smtClean="0"/>
              <a:t>So, v(16)= 392.06 m/s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Solution to example 3 (continued)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112567"/>
          </a:xfrm>
        </p:spPr>
        <p:txBody>
          <a:bodyPr>
            <a:normAutofit/>
          </a:bodyPr>
          <a:lstStyle/>
          <a:p>
            <a:r>
              <a:rPr lang="en-US" sz="2600" dirty="0" smtClean="0"/>
              <a:t>b) The absolute percentage relative approximate error       for the value obtained for v(16) between second and third order polynomial is</a:t>
            </a:r>
          </a:p>
          <a:p>
            <a:pPr>
              <a:buNone/>
            </a:pPr>
            <a:r>
              <a:rPr lang="en-US" sz="2600" dirty="0" smtClean="0"/>
              <a:t>	 </a:t>
            </a:r>
          </a:p>
          <a:p>
            <a:pPr>
              <a:buNone/>
            </a:pPr>
            <a:r>
              <a:rPr lang="en-US" sz="2600" dirty="0" smtClean="0"/>
              <a:t>                    </a:t>
            </a:r>
          </a:p>
          <a:p>
            <a:r>
              <a:rPr lang="en-US" sz="2600" dirty="0" smtClean="0"/>
              <a:t>c) The distance covered by the rocket between </a:t>
            </a:r>
            <a:r>
              <a:rPr lang="en-US" sz="2600" i="1" dirty="0" smtClean="0"/>
              <a:t>t</a:t>
            </a:r>
            <a:r>
              <a:rPr lang="en-US" sz="2600" dirty="0" smtClean="0"/>
              <a:t>=11s and </a:t>
            </a:r>
            <a:r>
              <a:rPr lang="en-US" sz="2600" i="1" dirty="0" smtClean="0"/>
              <a:t>t</a:t>
            </a:r>
            <a:r>
              <a:rPr lang="en-US" sz="2600" dirty="0" smtClean="0"/>
              <a:t>=16s can be calculated from the interpolating polynomial</a:t>
            </a:r>
          </a:p>
          <a:p>
            <a:pPr>
              <a:buNone/>
            </a:pPr>
            <a:r>
              <a:rPr lang="en-US" sz="2600" dirty="0" smtClean="0"/>
              <a:t>	 </a:t>
            </a:r>
          </a:p>
          <a:p>
            <a:pPr>
              <a:buNone/>
            </a:pPr>
            <a:endParaRPr lang="en-US" sz="2600" dirty="0" smtClean="0"/>
          </a:p>
          <a:p>
            <a:r>
              <a:rPr lang="en-US" sz="2600" dirty="0" smtClean="0"/>
              <a:t>Note that the polynomial is valid between </a:t>
            </a:r>
            <a:r>
              <a:rPr lang="en-US" sz="2600" i="1" dirty="0" smtClean="0"/>
              <a:t>t</a:t>
            </a:r>
            <a:r>
              <a:rPr lang="bn-BD" sz="1050" i="1" dirty="0" smtClean="0"/>
              <a:t> </a:t>
            </a:r>
            <a:r>
              <a:rPr lang="en-US" sz="2600" dirty="0" smtClean="0"/>
              <a:t>=</a:t>
            </a:r>
            <a:r>
              <a:rPr lang="bn-BD" sz="1000" dirty="0" smtClean="0"/>
              <a:t> </a:t>
            </a:r>
            <a:r>
              <a:rPr lang="en-US" sz="2600" dirty="0" smtClean="0"/>
              <a:t>10</a:t>
            </a:r>
            <a:r>
              <a:rPr lang="bn-BD" sz="700" dirty="0" smtClean="0"/>
              <a:t> </a:t>
            </a:r>
            <a:r>
              <a:rPr lang="en-US" sz="2600" dirty="0" smtClean="0"/>
              <a:t>s</a:t>
            </a:r>
            <a:r>
              <a:rPr lang="en-US" sz="2400" dirty="0" smtClean="0"/>
              <a:t> </a:t>
            </a:r>
            <a:r>
              <a:rPr lang="en-US" sz="2600" dirty="0" smtClean="0"/>
              <a:t>and</a:t>
            </a:r>
            <a:r>
              <a:rPr lang="en-US" sz="2400" dirty="0" smtClean="0"/>
              <a:t> </a:t>
            </a:r>
            <a:r>
              <a:rPr lang="en-US" sz="2600" i="1" dirty="0" smtClean="0"/>
              <a:t>t</a:t>
            </a:r>
            <a:r>
              <a:rPr lang="bn-BD" sz="1200" i="1" dirty="0" smtClean="0"/>
              <a:t> </a:t>
            </a:r>
            <a:r>
              <a:rPr lang="en-US" sz="2600" dirty="0" smtClean="0"/>
              <a:t>=</a:t>
            </a:r>
            <a:r>
              <a:rPr lang="bn-BD" sz="1100" dirty="0" smtClean="0"/>
              <a:t> </a:t>
            </a:r>
            <a:r>
              <a:rPr lang="en-US" sz="2600" dirty="0" smtClean="0"/>
              <a:t>22.5 </a:t>
            </a:r>
            <a:r>
              <a:rPr lang="bn-BD" sz="2600" dirty="0" smtClean="0"/>
              <a:t>s </a:t>
            </a:r>
            <a:r>
              <a:rPr lang="en-US" sz="2600" dirty="0" smtClean="0"/>
              <a:t>and hence includes the limits of integration of  </a:t>
            </a:r>
            <a:r>
              <a:rPr lang="en-US" sz="2600" i="1" dirty="0" smtClean="0"/>
              <a:t>t</a:t>
            </a:r>
            <a:r>
              <a:rPr lang="bn-BD" sz="1400" i="1" dirty="0" smtClean="0"/>
              <a:t> </a:t>
            </a:r>
            <a:r>
              <a:rPr lang="en-US" sz="2600" dirty="0" smtClean="0"/>
              <a:t>=</a:t>
            </a:r>
            <a:r>
              <a:rPr lang="bn-BD" sz="1400" dirty="0" smtClean="0"/>
              <a:t> </a:t>
            </a:r>
            <a:r>
              <a:rPr lang="en-US" sz="2600" dirty="0" smtClean="0"/>
              <a:t>11</a:t>
            </a:r>
            <a:r>
              <a:rPr lang="bn-BD" sz="1200" dirty="0" smtClean="0"/>
              <a:t> </a:t>
            </a:r>
            <a:r>
              <a:rPr lang="en-US" sz="2600" dirty="0" smtClean="0"/>
              <a:t>s and </a:t>
            </a:r>
            <a:r>
              <a:rPr lang="en-US" sz="2600" i="1" dirty="0" smtClean="0"/>
              <a:t>t</a:t>
            </a:r>
            <a:r>
              <a:rPr lang="bn-BD" sz="1600" i="1" dirty="0" smtClean="0"/>
              <a:t> </a:t>
            </a:r>
            <a:r>
              <a:rPr lang="en-US" sz="2600" dirty="0" smtClean="0"/>
              <a:t>=</a:t>
            </a:r>
            <a:r>
              <a:rPr lang="bn-BD" sz="1400" dirty="0" smtClean="0"/>
              <a:t> </a:t>
            </a:r>
            <a:r>
              <a:rPr lang="en-US" sz="2600" dirty="0" smtClean="0"/>
              <a:t>16</a:t>
            </a:r>
            <a:r>
              <a:rPr lang="bn-BD" sz="1400" dirty="0" smtClean="0"/>
              <a:t> </a:t>
            </a:r>
            <a:r>
              <a:rPr lang="en-US" sz="2600" dirty="0" smtClean="0"/>
              <a:t>s</a:t>
            </a:r>
            <a:endParaRPr lang="en-US" sz="2600" dirty="0"/>
          </a:p>
        </p:txBody>
      </p:sp>
      <p:graphicFrame>
        <p:nvGraphicFramePr>
          <p:cNvPr id="178178" name="Object 2"/>
          <p:cNvGraphicFramePr>
            <a:graphicFrameLocks noChangeAspect="1"/>
          </p:cNvGraphicFramePr>
          <p:nvPr/>
        </p:nvGraphicFramePr>
        <p:xfrm>
          <a:off x="7824717" y="1614309"/>
          <a:ext cx="432048" cy="454788"/>
        </p:xfrm>
        <a:graphic>
          <a:graphicData uri="http://schemas.openxmlformats.org/presentationml/2006/ole">
            <p:oleObj spid="_x0000_s178178" name="Equation" r:id="rId3" imgW="241200" imgH="253800" progId="Equation.3">
              <p:embed/>
            </p:oleObj>
          </a:graphicData>
        </a:graphic>
      </p:graphicFrame>
      <p:graphicFrame>
        <p:nvGraphicFramePr>
          <p:cNvPr id="178179" name="Object 3"/>
          <p:cNvGraphicFramePr>
            <a:graphicFrameLocks noChangeAspect="1"/>
          </p:cNvGraphicFramePr>
          <p:nvPr/>
        </p:nvGraphicFramePr>
        <p:xfrm>
          <a:off x="2555776" y="2708920"/>
          <a:ext cx="2922678" cy="720080"/>
        </p:xfrm>
        <a:graphic>
          <a:graphicData uri="http://schemas.openxmlformats.org/presentationml/2006/ole">
            <p:oleObj spid="_x0000_s178179" name="Equation" r:id="rId4" imgW="1752480" imgH="431640" progId="Equation.3">
              <p:embed/>
            </p:oleObj>
          </a:graphicData>
        </a:graphic>
      </p:graphicFrame>
      <p:graphicFrame>
        <p:nvGraphicFramePr>
          <p:cNvPr id="178180" name="Object 4"/>
          <p:cNvGraphicFramePr>
            <a:graphicFrameLocks noChangeAspect="1"/>
          </p:cNvGraphicFramePr>
          <p:nvPr/>
        </p:nvGraphicFramePr>
        <p:xfrm>
          <a:off x="5557531" y="2875516"/>
          <a:ext cx="1512169" cy="311329"/>
        </p:xfrm>
        <a:graphic>
          <a:graphicData uri="http://schemas.openxmlformats.org/presentationml/2006/ole">
            <p:oleObj spid="_x0000_s178180" name="Equation" r:id="rId5" imgW="863280" imgH="177480" progId="Equation.3">
              <p:embed/>
            </p:oleObj>
          </a:graphicData>
        </a:graphic>
      </p:graphicFrame>
      <p:graphicFrame>
        <p:nvGraphicFramePr>
          <p:cNvPr id="178181" name="Object 5"/>
          <p:cNvGraphicFramePr>
            <a:graphicFrameLocks noChangeAspect="1"/>
          </p:cNvGraphicFramePr>
          <p:nvPr/>
        </p:nvGraphicFramePr>
        <p:xfrm>
          <a:off x="755576" y="4610843"/>
          <a:ext cx="7485304" cy="418433"/>
        </p:xfrm>
        <a:graphic>
          <a:graphicData uri="http://schemas.openxmlformats.org/presentationml/2006/ole">
            <p:oleObj spid="_x0000_s178181" name="Equation" r:id="rId6" imgW="4089240" imgH="228600" progId="Equation.3">
              <p:embed/>
            </p:oleObj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Solution to example 3 (continued)</a:t>
            </a:r>
            <a:endParaRPr lang="en-US" dirty="0"/>
          </a:p>
        </p:txBody>
      </p:sp>
      <p:graphicFrame>
        <p:nvGraphicFramePr>
          <p:cNvPr id="179202" name="Object 2"/>
          <p:cNvGraphicFramePr>
            <a:graphicFrameLocks noChangeAspect="1"/>
          </p:cNvGraphicFramePr>
          <p:nvPr/>
        </p:nvGraphicFramePr>
        <p:xfrm>
          <a:off x="611560" y="1484784"/>
          <a:ext cx="2323446" cy="811014"/>
        </p:xfrm>
        <a:graphic>
          <a:graphicData uri="http://schemas.openxmlformats.org/presentationml/2006/ole">
            <p:oleObj spid="_x0000_s179202" name="Equation" r:id="rId3" imgW="1346040" imgH="469800" progId="Equation.3">
              <p:embed/>
            </p:oleObj>
          </a:graphicData>
        </a:graphic>
      </p:graphicFrame>
      <p:graphicFrame>
        <p:nvGraphicFramePr>
          <p:cNvPr id="179203" name="Object 3"/>
          <p:cNvGraphicFramePr>
            <a:graphicFrameLocks noChangeAspect="1"/>
          </p:cNvGraphicFramePr>
          <p:nvPr/>
        </p:nvGraphicFramePr>
        <p:xfrm>
          <a:off x="1891069" y="2348880"/>
          <a:ext cx="5633259" cy="811014"/>
        </p:xfrm>
        <a:graphic>
          <a:graphicData uri="http://schemas.openxmlformats.org/presentationml/2006/ole">
            <p:oleObj spid="_x0000_s179203" name="Equation" r:id="rId4" imgW="3263760" imgH="469800" progId="Equation.3">
              <p:embed/>
            </p:oleObj>
          </a:graphicData>
        </a:graphic>
      </p:graphicFrame>
      <p:graphicFrame>
        <p:nvGraphicFramePr>
          <p:cNvPr id="179204" name="Object 4"/>
          <p:cNvGraphicFramePr>
            <a:graphicFrameLocks noChangeAspect="1"/>
          </p:cNvGraphicFramePr>
          <p:nvPr/>
        </p:nvGraphicFramePr>
        <p:xfrm>
          <a:off x="2160799" y="3140968"/>
          <a:ext cx="6083609" cy="867545"/>
        </p:xfrm>
        <a:graphic>
          <a:graphicData uri="http://schemas.openxmlformats.org/presentationml/2006/ole">
            <p:oleObj spid="_x0000_s179204" name="Equation" r:id="rId5" imgW="3288960" imgH="50796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74901" y="3356992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=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85124" y="4005064"/>
            <a:ext cx="1462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1605m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4437112"/>
            <a:ext cx="61778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d) The acceleration at  t=16sec  is given by,</a:t>
            </a:r>
          </a:p>
        </p:txBody>
      </p:sp>
      <p:graphicFrame>
        <p:nvGraphicFramePr>
          <p:cNvPr id="179206" name="Object 6"/>
          <p:cNvGraphicFramePr>
            <a:graphicFrameLocks noChangeAspect="1"/>
          </p:cNvGraphicFramePr>
          <p:nvPr/>
        </p:nvGraphicFramePr>
        <p:xfrm>
          <a:off x="6113656" y="4351994"/>
          <a:ext cx="1974413" cy="720080"/>
        </p:xfrm>
        <a:graphic>
          <a:graphicData uri="http://schemas.openxmlformats.org/presentationml/2006/ole">
            <p:oleObj spid="_x0000_s179206" name="Equation" r:id="rId6" imgW="1079280" imgH="393480" progId="Equation.3">
              <p:embed/>
            </p:oleObj>
          </a:graphicData>
        </a:graphic>
      </p:graphicFrame>
      <p:graphicFrame>
        <p:nvGraphicFramePr>
          <p:cNvPr id="179207" name="Object 7"/>
          <p:cNvGraphicFramePr>
            <a:graphicFrameLocks noChangeAspect="1"/>
          </p:cNvGraphicFramePr>
          <p:nvPr/>
        </p:nvGraphicFramePr>
        <p:xfrm>
          <a:off x="1403648" y="5013176"/>
          <a:ext cx="7197272" cy="402332"/>
        </p:xfrm>
        <a:graphic>
          <a:graphicData uri="http://schemas.openxmlformats.org/presentationml/2006/ole">
            <p:oleObj spid="_x0000_s179207" name="Equation" r:id="rId7" imgW="4089240" imgH="228600" progId="Equation.3">
              <p:embed/>
            </p:oleObj>
          </a:graphicData>
        </a:graphic>
      </p:graphicFrame>
      <p:graphicFrame>
        <p:nvGraphicFramePr>
          <p:cNvPr id="179208" name="Object 8"/>
          <p:cNvGraphicFramePr>
            <a:graphicFrameLocks noChangeAspect="1"/>
          </p:cNvGraphicFramePr>
          <p:nvPr/>
        </p:nvGraphicFramePr>
        <p:xfrm>
          <a:off x="1403648" y="5445224"/>
          <a:ext cx="6172495" cy="700906"/>
        </p:xfrm>
        <a:graphic>
          <a:graphicData uri="http://schemas.openxmlformats.org/presentationml/2006/ole">
            <p:oleObj spid="_x0000_s179208" name="Equation" r:id="rId8" imgW="3466800" imgH="393480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11560" y="6146140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So,  </a:t>
            </a:r>
            <a:r>
              <a:rPr lang="en-US" sz="2800" i="1" dirty="0" smtClean="0"/>
              <a:t>a</a:t>
            </a:r>
            <a:r>
              <a:rPr lang="en-US" sz="2800" dirty="0" smtClean="0"/>
              <a:t>(16) = 29.665 m/s</a:t>
            </a:r>
            <a:r>
              <a:rPr lang="en-US" sz="2800" baseline="30000" dirty="0" smtClean="0"/>
              <a:t>2</a:t>
            </a:r>
            <a:endParaRPr lang="en-US" baseline="300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Solving the coefficients of polynomial having high order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1571625" y="2924175"/>
          <a:ext cx="5808663" cy="2905125"/>
        </p:xfrm>
        <a:graphic>
          <a:graphicData uri="http://schemas.openxmlformats.org/presentationml/2006/ole">
            <p:oleObj spid="_x0000_s202754" name="Equation" r:id="rId3" imgW="3962160" imgH="198108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00166" y="5691862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   [Y]   =                     [C]                             [A]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00166" y="6150138"/>
            <a:ext cx="7358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 Since	[Y]   =  [C]     [A]</a:t>
            </a:r>
          </a:p>
          <a:p>
            <a:r>
              <a:rPr lang="en-US" sz="2000" b="1" dirty="0" smtClean="0"/>
              <a:t>    So, 	[A]   =  [C]</a:t>
            </a:r>
            <a:r>
              <a:rPr lang="en-US" sz="2000" b="1" baseline="30000" dirty="0" smtClean="0"/>
              <a:t>-1</a:t>
            </a:r>
            <a:r>
              <a:rPr lang="en-US" sz="2000" b="1" dirty="0" smtClean="0"/>
              <a:t>  [Y]</a:t>
            </a:r>
            <a:endParaRPr lang="en-US" sz="20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50380" y="1406726"/>
            <a:ext cx="7964958" cy="1571636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the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polynomial is of </a:t>
            </a:r>
            <a:r>
              <a:rPr kumimoji="0" lang="en-US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nth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order, there are </a:t>
            </a:r>
            <a:r>
              <a:rPr kumimoji="0" lang="en-US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numbers of unknowns, how to find out them?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One way is to arrange the equations in matrix form as shown below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bn-BD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Langrange</a:t>
            </a:r>
            <a:r>
              <a:rPr lang="en-US" sz="4000" dirty="0" smtClean="0"/>
              <a:t> Method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3"/>
            <a:ext cx="8507288" cy="5112568"/>
          </a:xfrm>
        </p:spPr>
        <p:txBody>
          <a:bodyPr>
            <a:normAutofit fontScale="92500"/>
          </a:bodyPr>
          <a:lstStyle/>
          <a:p>
            <a:r>
              <a:rPr lang="en-US" sz="2600" dirty="0" smtClean="0"/>
              <a:t>The </a:t>
            </a:r>
            <a:r>
              <a:rPr lang="en-US" sz="2600" dirty="0" err="1" smtClean="0"/>
              <a:t>Lagrangian</a:t>
            </a:r>
            <a:r>
              <a:rPr lang="en-US" sz="2600" dirty="0" smtClean="0"/>
              <a:t> interpolating polynomial is given by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	where </a:t>
            </a:r>
            <a:r>
              <a:rPr lang="en-US" sz="2600" i="1" dirty="0" smtClean="0"/>
              <a:t>n</a:t>
            </a:r>
            <a:r>
              <a:rPr lang="en-US" sz="2600" dirty="0" smtClean="0"/>
              <a:t>  in </a:t>
            </a:r>
            <a:r>
              <a:rPr lang="en-US" sz="2600" i="1" dirty="0" smtClean="0"/>
              <a:t>f</a:t>
            </a:r>
            <a:r>
              <a:rPr lang="en-US" sz="2600" i="1" baseline="-25000" dirty="0" smtClean="0"/>
              <a:t>n</a:t>
            </a:r>
            <a:r>
              <a:rPr lang="en-US" sz="2600" dirty="0" smtClean="0"/>
              <a:t>(</a:t>
            </a:r>
            <a:r>
              <a:rPr lang="en-US" sz="2600" i="1" dirty="0" smtClean="0"/>
              <a:t>x</a:t>
            </a:r>
            <a:r>
              <a:rPr lang="en-US" sz="2600" dirty="0" smtClean="0"/>
              <a:t>)  stands for the </a:t>
            </a:r>
            <a:r>
              <a:rPr lang="en-US" sz="2600" i="1" dirty="0" smtClean="0"/>
              <a:t>n</a:t>
            </a:r>
            <a:r>
              <a:rPr lang="en-US" sz="2600" dirty="0" smtClean="0"/>
              <a:t>th order polynomial that approximates the function  y=f(x) given at n+1 data points as (x</a:t>
            </a:r>
            <a:r>
              <a:rPr lang="en-US" sz="2600" baseline="-25000" dirty="0" smtClean="0"/>
              <a:t>0</a:t>
            </a:r>
            <a:r>
              <a:rPr lang="en-US" sz="2600" dirty="0" smtClean="0"/>
              <a:t>,y</a:t>
            </a:r>
            <a:r>
              <a:rPr lang="en-US" sz="2600" baseline="-25000" dirty="0" smtClean="0"/>
              <a:t>0</a:t>
            </a:r>
            <a:r>
              <a:rPr lang="en-US" sz="2600" dirty="0" smtClean="0"/>
              <a:t>), (x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,y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), (x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,y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),……. (x</a:t>
            </a:r>
            <a:r>
              <a:rPr lang="en-US" sz="2600" baseline="-25000" dirty="0" smtClean="0"/>
              <a:t>n-1</a:t>
            </a:r>
            <a:r>
              <a:rPr lang="en-US" sz="2600" dirty="0" smtClean="0"/>
              <a:t>,y</a:t>
            </a:r>
            <a:r>
              <a:rPr lang="en-US" sz="2600" baseline="-25000" dirty="0" smtClean="0"/>
              <a:t>n-1</a:t>
            </a:r>
            <a:r>
              <a:rPr lang="en-US" sz="2600" dirty="0" smtClean="0"/>
              <a:t>), (</a:t>
            </a:r>
            <a:r>
              <a:rPr lang="en-US" sz="2600" dirty="0" err="1" smtClean="0"/>
              <a:t>x</a:t>
            </a:r>
            <a:r>
              <a:rPr lang="en-US" sz="2600" baseline="-25000" dirty="0" err="1" smtClean="0"/>
              <a:t>n</a:t>
            </a:r>
            <a:r>
              <a:rPr lang="en-US" sz="2600" dirty="0" smtClean="0"/>
              <a:t>, </a:t>
            </a:r>
            <a:r>
              <a:rPr lang="en-US" sz="2600" dirty="0" err="1" smtClean="0"/>
              <a:t>y</a:t>
            </a:r>
            <a:r>
              <a:rPr lang="en-US" sz="2600" baseline="-25000" dirty="0" err="1" smtClean="0"/>
              <a:t>n</a:t>
            </a:r>
            <a:r>
              <a:rPr lang="en-US" sz="2600" dirty="0" smtClean="0"/>
              <a:t>) and</a:t>
            </a:r>
          </a:p>
          <a:p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	</a:t>
            </a:r>
          </a:p>
          <a:p>
            <a:pPr>
              <a:buNone/>
            </a:pPr>
            <a:r>
              <a:rPr lang="en-US" sz="2600" i="1" dirty="0" smtClean="0"/>
              <a:t>	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00" dirty="0" smtClean="0"/>
              <a:t> is a weighting function that includes a product of </a:t>
            </a:r>
            <a:r>
              <a:rPr lang="en-US" sz="2600" i="1" dirty="0" smtClean="0"/>
              <a:t>n-1</a:t>
            </a:r>
            <a:r>
              <a:rPr lang="en-US" sz="2600" dirty="0" smtClean="0"/>
              <a:t> terms with terms of </a:t>
            </a:r>
            <a:r>
              <a:rPr lang="bn-BD" sz="1900" dirty="0" smtClean="0"/>
              <a:t> </a:t>
            </a:r>
            <a:r>
              <a:rPr lang="en-US" sz="2600" i="1" dirty="0" smtClean="0"/>
              <a:t>j</a:t>
            </a:r>
            <a:r>
              <a:rPr lang="bn-BD" sz="1200" i="1" dirty="0" smtClean="0"/>
              <a:t> </a:t>
            </a:r>
            <a:r>
              <a:rPr lang="en-US" sz="2600" i="1" dirty="0" smtClean="0"/>
              <a:t>=</a:t>
            </a:r>
            <a:r>
              <a:rPr lang="bn-BD" sz="1200" i="1" dirty="0" smtClean="0"/>
              <a:t> </a:t>
            </a:r>
            <a:r>
              <a:rPr lang="en-US" sz="2600" i="1" dirty="0" err="1" smtClean="0"/>
              <a:t>i</a:t>
            </a:r>
            <a:r>
              <a:rPr lang="en-US" sz="1500" dirty="0" smtClean="0"/>
              <a:t> </a:t>
            </a:r>
            <a:r>
              <a:rPr lang="bn-BD" sz="1500" dirty="0" smtClean="0"/>
              <a:t> </a:t>
            </a:r>
            <a:r>
              <a:rPr lang="en-US" sz="2600" dirty="0" smtClean="0"/>
              <a:t>omitted.  The application of </a:t>
            </a:r>
            <a:r>
              <a:rPr lang="en-US" sz="2600" dirty="0" err="1" smtClean="0"/>
              <a:t>Lagrangian</a:t>
            </a:r>
            <a:r>
              <a:rPr lang="en-US" sz="2600" dirty="0" smtClean="0"/>
              <a:t> interpolation will be clarified using an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180226" name="Object 2"/>
          <p:cNvGraphicFramePr>
            <a:graphicFrameLocks noChangeAspect="1"/>
          </p:cNvGraphicFramePr>
          <p:nvPr/>
        </p:nvGraphicFramePr>
        <p:xfrm>
          <a:off x="3059832" y="1988840"/>
          <a:ext cx="2265744" cy="719956"/>
        </p:xfrm>
        <a:graphic>
          <a:graphicData uri="http://schemas.openxmlformats.org/presentationml/2006/ole">
            <p:oleObj spid="_x0000_s180226" name="Equation" r:id="rId3" imgW="1358640" imgH="431640" progId="Equation.3">
              <p:embed/>
            </p:oleObj>
          </a:graphicData>
        </a:graphic>
      </p:graphicFrame>
      <p:graphicFrame>
        <p:nvGraphicFramePr>
          <p:cNvPr id="180227" name="Object 3"/>
          <p:cNvGraphicFramePr>
            <a:graphicFrameLocks noChangeAspect="1"/>
          </p:cNvGraphicFramePr>
          <p:nvPr/>
        </p:nvGraphicFramePr>
        <p:xfrm>
          <a:off x="2843808" y="4077072"/>
          <a:ext cx="2088232" cy="1032384"/>
        </p:xfrm>
        <a:graphic>
          <a:graphicData uri="http://schemas.openxmlformats.org/presentationml/2006/ole">
            <p:oleObj spid="_x0000_s180227" name="Equation" r:id="rId4" imgW="1130040" imgH="558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is interpolation?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8869" y="1444283"/>
            <a:ext cx="9180512" cy="3528392"/>
          </a:xfrm>
        </p:spPr>
        <p:txBody>
          <a:bodyPr>
            <a:normAutofit/>
          </a:bodyPr>
          <a:lstStyle/>
          <a:p>
            <a:r>
              <a:rPr lang="en-US" sz="2600" dirty="0" smtClean="0"/>
              <a:t>Many times, data is given only at discrete points such as  </a:t>
            </a:r>
            <a:endParaRPr lang="bn-BD" sz="2600" dirty="0" smtClean="0"/>
          </a:p>
          <a:p>
            <a:pPr>
              <a:buNone/>
            </a:pPr>
            <a:r>
              <a:rPr lang="bn-BD" sz="2600" dirty="0" smtClean="0"/>
              <a:t>             ........... </a:t>
            </a:r>
            <a:r>
              <a:rPr lang="en-US" sz="2600" dirty="0" smtClean="0"/>
              <a:t>  </a:t>
            </a:r>
            <a:r>
              <a:rPr lang="bn-BD" sz="2600" dirty="0" smtClean="0"/>
              <a:t>       </a:t>
            </a:r>
            <a:r>
              <a:rPr lang="bn-BD" sz="1800" dirty="0" smtClean="0"/>
              <a:t> </a:t>
            </a:r>
            <a:r>
              <a:rPr lang="bn-BD" sz="2600" dirty="0" smtClean="0"/>
              <a:t>.</a:t>
            </a:r>
            <a:r>
              <a:rPr lang="bn-BD" sz="1200" dirty="0" smtClean="0"/>
              <a:t> </a:t>
            </a:r>
            <a:r>
              <a:rPr lang="en-US" sz="2600" dirty="0" smtClean="0"/>
              <a:t>So, how then does one find the value of  </a:t>
            </a:r>
            <a:r>
              <a:rPr lang="bn-BD" sz="2600" i="1" dirty="0" smtClean="0"/>
              <a:t>y</a:t>
            </a:r>
            <a:r>
              <a:rPr lang="en-US" sz="2600" i="1" dirty="0" smtClean="0"/>
              <a:t> </a:t>
            </a:r>
            <a:r>
              <a:rPr lang="en-US" sz="2600" dirty="0" smtClean="0"/>
              <a:t>at any other value of </a:t>
            </a:r>
            <a:r>
              <a:rPr lang="bn-BD" sz="2600" i="1" dirty="0" smtClean="0"/>
              <a:t>x</a:t>
            </a:r>
            <a:r>
              <a:rPr lang="en-US" sz="2600" dirty="0" smtClean="0"/>
              <a:t> ?  </a:t>
            </a:r>
            <a:endParaRPr lang="bn-BD" sz="2600" dirty="0" smtClean="0"/>
          </a:p>
          <a:p>
            <a:r>
              <a:rPr lang="en-US" sz="2600" dirty="0" smtClean="0"/>
              <a:t>Well, a continuous function </a:t>
            </a:r>
            <a:r>
              <a:rPr lang="bn-BD" sz="2600" i="1" dirty="0" smtClean="0"/>
              <a:t>f(x)</a:t>
            </a:r>
            <a:r>
              <a:rPr lang="en-US" sz="2600" i="1" dirty="0" smtClean="0"/>
              <a:t> </a:t>
            </a:r>
            <a:r>
              <a:rPr lang="en-US" sz="2600" dirty="0" smtClean="0"/>
              <a:t>may be used to represent the</a:t>
            </a:r>
            <a:r>
              <a:rPr lang="bn-BD" sz="2600" dirty="0" smtClean="0"/>
              <a:t> </a:t>
            </a:r>
            <a:r>
              <a:rPr lang="bn-BD" sz="2600" i="1" dirty="0" smtClean="0"/>
              <a:t>n+1</a:t>
            </a:r>
            <a:r>
              <a:rPr lang="en-US" sz="2600" dirty="0" smtClean="0"/>
              <a:t> data values with  </a:t>
            </a:r>
            <a:r>
              <a:rPr lang="bn-BD" sz="2600" i="1" dirty="0" smtClean="0"/>
              <a:t>f(x)</a:t>
            </a:r>
            <a:r>
              <a:rPr lang="en-US" sz="2600" dirty="0" smtClean="0"/>
              <a:t> passing through the  </a:t>
            </a:r>
            <a:r>
              <a:rPr lang="bn-BD" sz="2600" dirty="0" smtClean="0"/>
              <a:t>n+1  </a:t>
            </a:r>
            <a:r>
              <a:rPr lang="en-US" sz="2600" dirty="0" smtClean="0"/>
              <a:t>points (Figure 1).  </a:t>
            </a:r>
            <a:endParaRPr lang="bn-BD" sz="2600" dirty="0" smtClean="0"/>
          </a:p>
          <a:p>
            <a:r>
              <a:rPr lang="en-US" sz="2600" dirty="0" smtClean="0"/>
              <a:t>Then one can find the value of </a:t>
            </a:r>
            <a:r>
              <a:rPr lang="bn-BD" sz="2600" i="1" dirty="0" smtClean="0"/>
              <a:t>y</a:t>
            </a:r>
            <a:r>
              <a:rPr lang="en-US" sz="2600" i="1" dirty="0" smtClean="0"/>
              <a:t> </a:t>
            </a:r>
            <a:r>
              <a:rPr lang="en-US" sz="2600" dirty="0" smtClean="0"/>
              <a:t>at any other value of </a:t>
            </a:r>
            <a:r>
              <a:rPr lang="bn-BD" sz="2600" i="1" dirty="0" smtClean="0"/>
              <a:t>x</a:t>
            </a:r>
            <a:r>
              <a:rPr lang="en-US" sz="2600" dirty="0" smtClean="0"/>
              <a:t>.  This is called </a:t>
            </a:r>
            <a:r>
              <a:rPr lang="en-US" sz="2600" i="1" dirty="0" smtClean="0"/>
              <a:t>interpolation</a:t>
            </a:r>
            <a:r>
              <a:rPr lang="en-US" sz="2600" dirty="0" smtClean="0"/>
              <a:t>. 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graphicFrame>
        <p:nvGraphicFramePr>
          <p:cNvPr id="166922" name="Object 10"/>
          <p:cNvGraphicFramePr>
            <a:graphicFrameLocks noChangeAspect="1"/>
          </p:cNvGraphicFramePr>
          <p:nvPr/>
        </p:nvGraphicFramePr>
        <p:xfrm>
          <a:off x="0" y="0"/>
          <a:ext cx="180975" cy="219075"/>
        </p:xfrm>
        <a:graphic>
          <a:graphicData uri="http://schemas.openxmlformats.org/presentationml/2006/ole">
            <p:oleObj spid="_x0000_s166922" name="Equation" r:id="rId3" imgW="177569" imgH="215619" progId="Equation.3">
              <p:embed/>
            </p:oleObj>
          </a:graphicData>
        </a:graphic>
      </p:graphicFrame>
      <p:graphicFrame>
        <p:nvGraphicFramePr>
          <p:cNvPr id="166921" name="Object 9"/>
          <p:cNvGraphicFramePr>
            <a:graphicFrameLocks noChangeAspect="1"/>
          </p:cNvGraphicFramePr>
          <p:nvPr/>
        </p:nvGraphicFramePr>
        <p:xfrm>
          <a:off x="0" y="0"/>
          <a:ext cx="200025" cy="228600"/>
        </p:xfrm>
        <a:graphic>
          <a:graphicData uri="http://schemas.openxmlformats.org/presentationml/2006/ole">
            <p:oleObj spid="_x0000_s166921" name="Equation" r:id="rId4" imgW="203112" imgH="228501" progId="Equation.3">
              <p:embed/>
            </p:oleObj>
          </a:graphicData>
        </a:graphic>
      </p:graphicFrame>
      <p:graphicFrame>
        <p:nvGraphicFramePr>
          <p:cNvPr id="166920" name="Object 8"/>
          <p:cNvGraphicFramePr>
            <a:graphicFrameLocks noChangeAspect="1"/>
          </p:cNvGraphicFramePr>
          <p:nvPr/>
        </p:nvGraphicFramePr>
        <p:xfrm>
          <a:off x="0" y="0"/>
          <a:ext cx="409575" cy="219075"/>
        </p:xfrm>
        <a:graphic>
          <a:graphicData uri="http://schemas.openxmlformats.org/presentationml/2006/ole">
            <p:oleObj spid="_x0000_s166920" name="Equation" r:id="rId5" imgW="406048" imgH="215713" progId="Equation.3">
              <p:embed/>
            </p:oleObj>
          </a:graphicData>
        </a:graphic>
      </p:graphicFrame>
      <p:graphicFrame>
        <p:nvGraphicFramePr>
          <p:cNvPr id="166919" name="Object 7"/>
          <p:cNvGraphicFramePr>
            <a:graphicFrameLocks noChangeAspect="1"/>
          </p:cNvGraphicFramePr>
          <p:nvPr/>
        </p:nvGraphicFramePr>
        <p:xfrm>
          <a:off x="0" y="0"/>
          <a:ext cx="419100" cy="228600"/>
        </p:xfrm>
        <a:graphic>
          <a:graphicData uri="http://schemas.openxmlformats.org/presentationml/2006/ole">
            <p:oleObj spid="_x0000_s166919" name="Equation" r:id="rId6" imgW="419100" imgH="228600" progId="Equation.3">
              <p:embed/>
            </p:oleObj>
          </a:graphicData>
        </a:graphic>
      </p:graphicFrame>
      <p:graphicFrame>
        <p:nvGraphicFramePr>
          <p:cNvPr id="166918" name="Object 6"/>
          <p:cNvGraphicFramePr>
            <a:graphicFrameLocks noChangeAspect="1"/>
          </p:cNvGraphicFramePr>
          <p:nvPr/>
        </p:nvGraphicFramePr>
        <p:xfrm>
          <a:off x="0" y="0"/>
          <a:ext cx="161925" cy="219075"/>
        </p:xfrm>
        <a:graphic>
          <a:graphicData uri="http://schemas.openxmlformats.org/presentationml/2006/ole">
            <p:oleObj spid="_x0000_s166918" name="Equation" r:id="rId7" imgW="164885" imgH="215619" progId="Equation.3">
              <p:embed/>
            </p:oleObj>
          </a:graphicData>
        </a:graphic>
      </p:graphicFrame>
      <p:graphicFrame>
        <p:nvGraphicFramePr>
          <p:cNvPr id="166917" name="Object 5"/>
          <p:cNvGraphicFramePr>
            <a:graphicFrameLocks noChangeAspect="1"/>
          </p:cNvGraphicFramePr>
          <p:nvPr/>
        </p:nvGraphicFramePr>
        <p:xfrm>
          <a:off x="0" y="0"/>
          <a:ext cx="381000" cy="257175"/>
        </p:xfrm>
        <a:graphic>
          <a:graphicData uri="http://schemas.openxmlformats.org/presentationml/2006/ole">
            <p:oleObj spid="_x0000_s166917" name="Equation" r:id="rId8" imgW="380835" imgH="253890" progId="Equation.3">
              <p:embed/>
            </p:oleObj>
          </a:graphicData>
        </a:graphic>
      </p:graphicFrame>
      <p:graphicFrame>
        <p:nvGraphicFramePr>
          <p:cNvPr id="166916" name="Object 4"/>
          <p:cNvGraphicFramePr>
            <a:graphicFrameLocks noChangeAspect="1"/>
          </p:cNvGraphicFramePr>
          <p:nvPr/>
        </p:nvGraphicFramePr>
        <p:xfrm>
          <a:off x="0" y="0"/>
          <a:ext cx="419100" cy="228600"/>
        </p:xfrm>
        <a:graphic>
          <a:graphicData uri="http://schemas.openxmlformats.org/presentationml/2006/ole">
            <p:oleObj spid="_x0000_s166916" name="Equation" r:id="rId9" imgW="419100" imgH="228600" progId="Equation.3">
              <p:embed/>
            </p:oleObj>
          </a:graphicData>
        </a:graphic>
      </p:graphicFrame>
      <p:sp>
        <p:nvSpPr>
          <p:cNvPr id="16692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6926" name="Object 14"/>
          <p:cNvGraphicFramePr>
            <a:graphicFrameLocks noChangeAspect="1"/>
          </p:cNvGraphicFramePr>
          <p:nvPr/>
        </p:nvGraphicFramePr>
        <p:xfrm>
          <a:off x="0" y="0"/>
          <a:ext cx="495300" cy="228600"/>
        </p:xfrm>
        <a:graphic>
          <a:graphicData uri="http://schemas.openxmlformats.org/presentationml/2006/ole">
            <p:oleObj spid="_x0000_s166926" name="Equation" r:id="rId10" imgW="495085" imgH="228501" progId="Equation.3">
              <p:embed/>
            </p:oleObj>
          </a:graphicData>
        </a:graphic>
      </p:graphicFrame>
      <p:graphicFrame>
        <p:nvGraphicFramePr>
          <p:cNvPr id="166928" name="Object 16"/>
          <p:cNvGraphicFramePr>
            <a:graphicFrameLocks noChangeAspect="1"/>
          </p:cNvGraphicFramePr>
          <p:nvPr/>
        </p:nvGraphicFramePr>
        <p:xfrm>
          <a:off x="467544" y="2018556"/>
          <a:ext cx="734053" cy="330324"/>
        </p:xfrm>
        <a:graphic>
          <a:graphicData uri="http://schemas.openxmlformats.org/presentationml/2006/ole">
            <p:oleObj spid="_x0000_s166928" name="Equation" r:id="rId11" imgW="507960" imgH="228600" progId="Equation.3">
              <p:embed/>
            </p:oleObj>
          </a:graphicData>
        </a:graphic>
      </p:graphicFrame>
      <p:graphicFrame>
        <p:nvGraphicFramePr>
          <p:cNvPr id="166929" name="Object 17"/>
          <p:cNvGraphicFramePr>
            <a:graphicFrameLocks noChangeAspect="1"/>
          </p:cNvGraphicFramePr>
          <p:nvPr/>
        </p:nvGraphicFramePr>
        <p:xfrm>
          <a:off x="1208956" y="2015431"/>
          <a:ext cx="745357" cy="333449"/>
        </p:xfrm>
        <a:graphic>
          <a:graphicData uri="http://schemas.openxmlformats.org/presentationml/2006/ole">
            <p:oleObj spid="_x0000_s166929" name="Equation" r:id="rId12" imgW="482400" imgH="215640" progId="Equation.3">
              <p:embed/>
            </p:oleObj>
          </a:graphicData>
        </a:graphic>
      </p:graphicFrame>
      <p:graphicFrame>
        <p:nvGraphicFramePr>
          <p:cNvPr id="166930" name="Object 18"/>
          <p:cNvGraphicFramePr>
            <a:graphicFrameLocks noChangeAspect="1"/>
          </p:cNvGraphicFramePr>
          <p:nvPr/>
        </p:nvGraphicFramePr>
        <p:xfrm>
          <a:off x="1942064" y="2024906"/>
          <a:ext cx="762292" cy="323974"/>
        </p:xfrm>
        <a:graphic>
          <a:graphicData uri="http://schemas.openxmlformats.org/presentationml/2006/ole">
            <p:oleObj spid="_x0000_s166930" name="Equation" r:id="rId13" imgW="507960" imgH="215640" progId="Equation.3">
              <p:embed/>
            </p:oleObj>
          </a:graphicData>
        </a:graphic>
      </p:graphicFrame>
      <p:graphicFrame>
        <p:nvGraphicFramePr>
          <p:cNvPr id="166931" name="Object 19"/>
          <p:cNvGraphicFramePr>
            <a:graphicFrameLocks noChangeAspect="1"/>
          </p:cNvGraphicFramePr>
          <p:nvPr/>
        </p:nvGraphicFramePr>
        <p:xfrm>
          <a:off x="5004048" y="2036134"/>
          <a:ext cx="760084" cy="360040"/>
        </p:xfrm>
        <a:graphic>
          <a:graphicData uri="http://schemas.openxmlformats.org/presentationml/2006/ole">
            <p:oleObj spid="_x0000_s166931" name="Equation" r:id="rId14" imgW="482400" imgH="228600" progId="Equation.3">
              <p:embed/>
            </p:oleObj>
          </a:graphicData>
        </a:graphic>
      </p:graphicFrame>
      <p:graphicFrame>
        <p:nvGraphicFramePr>
          <p:cNvPr id="166932" name="Object 20"/>
          <p:cNvGraphicFramePr>
            <a:graphicFrameLocks noChangeAspect="1"/>
          </p:cNvGraphicFramePr>
          <p:nvPr/>
        </p:nvGraphicFramePr>
        <p:xfrm>
          <a:off x="3923928" y="2018556"/>
          <a:ext cx="990972" cy="330324"/>
        </p:xfrm>
        <a:graphic>
          <a:graphicData uri="http://schemas.openxmlformats.org/presentationml/2006/ole">
            <p:oleObj spid="_x0000_s166932" name="Equation" r:id="rId15" imgW="685800" imgH="228600" progId="Equation.3">
              <p:embed/>
            </p:oleObj>
          </a:graphicData>
        </a:graphic>
      </p:graphicFrame>
      <p:grpSp>
        <p:nvGrpSpPr>
          <p:cNvPr id="166933" name="Group 21"/>
          <p:cNvGrpSpPr>
            <a:grpSpLocks noChangeAspect="1"/>
          </p:cNvGrpSpPr>
          <p:nvPr/>
        </p:nvGrpSpPr>
        <p:grpSpPr bwMode="auto">
          <a:xfrm>
            <a:off x="4179556" y="3689102"/>
            <a:ext cx="5360996" cy="3240360"/>
            <a:chOff x="1800" y="1726"/>
            <a:chExt cx="8545" cy="4500"/>
          </a:xfrm>
        </p:grpSpPr>
        <p:sp>
          <p:nvSpPr>
            <p:cNvPr id="166934" name="AutoShape 22"/>
            <p:cNvSpPr>
              <a:spLocks noChangeAspect="1" noChangeArrowheads="1"/>
            </p:cNvSpPr>
            <p:nvPr/>
          </p:nvSpPr>
          <p:spPr bwMode="auto">
            <a:xfrm>
              <a:off x="1800" y="1726"/>
              <a:ext cx="8545" cy="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35" name="Line 23"/>
            <p:cNvSpPr>
              <a:spLocks noChangeShapeType="1"/>
            </p:cNvSpPr>
            <p:nvPr/>
          </p:nvSpPr>
          <p:spPr bwMode="auto">
            <a:xfrm>
              <a:off x="2340" y="6046"/>
              <a:ext cx="68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36" name="Line 24"/>
            <p:cNvSpPr>
              <a:spLocks noChangeShapeType="1"/>
            </p:cNvSpPr>
            <p:nvPr/>
          </p:nvSpPr>
          <p:spPr bwMode="auto">
            <a:xfrm flipV="1">
              <a:off x="2340" y="2626"/>
              <a:ext cx="0" cy="3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37" name="Freeform 25"/>
            <p:cNvSpPr>
              <a:spLocks/>
            </p:cNvSpPr>
            <p:nvPr/>
          </p:nvSpPr>
          <p:spPr bwMode="auto">
            <a:xfrm>
              <a:off x="3060" y="3462"/>
              <a:ext cx="3600" cy="1800"/>
            </a:xfrm>
            <a:custGeom>
              <a:avLst/>
              <a:gdLst/>
              <a:ahLst/>
              <a:cxnLst>
                <a:cxn ang="0">
                  <a:pos x="0" y="1800"/>
                </a:cxn>
                <a:cxn ang="0">
                  <a:pos x="720" y="900"/>
                </a:cxn>
                <a:cxn ang="0">
                  <a:pos x="1980" y="1440"/>
                </a:cxn>
                <a:cxn ang="0">
                  <a:pos x="3600" y="0"/>
                </a:cxn>
              </a:cxnLst>
              <a:rect l="0" t="0" r="r" b="b"/>
              <a:pathLst>
                <a:path w="3600" h="1800">
                  <a:moveTo>
                    <a:pt x="0" y="1800"/>
                  </a:moveTo>
                  <a:cubicBezTo>
                    <a:pt x="195" y="1380"/>
                    <a:pt x="390" y="960"/>
                    <a:pt x="720" y="900"/>
                  </a:cubicBezTo>
                  <a:cubicBezTo>
                    <a:pt x="1050" y="840"/>
                    <a:pt x="1500" y="1590"/>
                    <a:pt x="1980" y="1440"/>
                  </a:cubicBezTo>
                  <a:cubicBezTo>
                    <a:pt x="2460" y="1290"/>
                    <a:pt x="3270" y="210"/>
                    <a:pt x="360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38" name="Text Box 26"/>
            <p:cNvSpPr txBox="1">
              <a:spLocks noChangeArrowheads="1"/>
            </p:cNvSpPr>
            <p:nvPr/>
          </p:nvSpPr>
          <p:spPr bwMode="auto">
            <a:xfrm>
              <a:off x="2700" y="5506"/>
              <a:ext cx="661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6939" name="Text Box 27"/>
            <p:cNvSpPr txBox="1">
              <a:spLocks noChangeArrowheads="1"/>
            </p:cNvSpPr>
            <p:nvPr/>
          </p:nvSpPr>
          <p:spPr bwMode="auto">
            <a:xfrm>
              <a:off x="3840" y="3945"/>
              <a:ext cx="638" cy="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6940" name="Text Box 28"/>
            <p:cNvSpPr txBox="1">
              <a:spLocks noChangeArrowheads="1"/>
            </p:cNvSpPr>
            <p:nvPr/>
          </p:nvSpPr>
          <p:spPr bwMode="auto">
            <a:xfrm>
              <a:off x="4860" y="4966"/>
              <a:ext cx="1080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rinda" pitchFamily="34" charset="0"/>
                <a:ea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6941" name="Text Box 29"/>
            <p:cNvSpPr txBox="1">
              <a:spLocks noChangeArrowheads="1"/>
            </p:cNvSpPr>
            <p:nvPr/>
          </p:nvSpPr>
          <p:spPr bwMode="auto">
            <a:xfrm>
              <a:off x="6840" y="3166"/>
              <a:ext cx="683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6942" name="Oval 30"/>
            <p:cNvSpPr>
              <a:spLocks noChangeArrowheads="1"/>
            </p:cNvSpPr>
            <p:nvPr/>
          </p:nvSpPr>
          <p:spPr bwMode="auto">
            <a:xfrm>
              <a:off x="3003" y="5165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43" name="Oval 31"/>
            <p:cNvSpPr>
              <a:spLocks noChangeArrowheads="1"/>
            </p:cNvSpPr>
            <p:nvPr/>
          </p:nvSpPr>
          <p:spPr bwMode="auto">
            <a:xfrm>
              <a:off x="6518" y="3384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44" name="Oval 32"/>
            <p:cNvSpPr>
              <a:spLocks noChangeArrowheads="1"/>
            </p:cNvSpPr>
            <p:nvPr/>
          </p:nvSpPr>
          <p:spPr bwMode="auto">
            <a:xfrm>
              <a:off x="3846" y="4293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45" name="Oval 33"/>
            <p:cNvSpPr>
              <a:spLocks noChangeArrowheads="1"/>
            </p:cNvSpPr>
            <p:nvPr/>
          </p:nvSpPr>
          <p:spPr bwMode="auto">
            <a:xfrm>
              <a:off x="5021" y="4767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46" name="Text Box 34"/>
            <p:cNvSpPr txBox="1">
              <a:spLocks noChangeArrowheads="1"/>
            </p:cNvSpPr>
            <p:nvPr/>
          </p:nvSpPr>
          <p:spPr bwMode="auto">
            <a:xfrm>
              <a:off x="6850" y="4824"/>
              <a:ext cx="499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6947" name="Line 35"/>
            <p:cNvSpPr>
              <a:spLocks noChangeShapeType="1"/>
            </p:cNvSpPr>
            <p:nvPr/>
          </p:nvSpPr>
          <p:spPr bwMode="auto">
            <a:xfrm flipH="1" flipV="1">
              <a:off x="5940" y="4246"/>
              <a:ext cx="900" cy="7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48" name="Text Box 36"/>
            <p:cNvSpPr txBox="1">
              <a:spLocks noChangeArrowheads="1"/>
            </p:cNvSpPr>
            <p:nvPr/>
          </p:nvSpPr>
          <p:spPr bwMode="auto">
            <a:xfrm>
              <a:off x="9369" y="5907"/>
              <a:ext cx="19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6949" name="Text Box 37"/>
            <p:cNvSpPr txBox="1">
              <a:spLocks noChangeArrowheads="1"/>
            </p:cNvSpPr>
            <p:nvPr/>
          </p:nvSpPr>
          <p:spPr bwMode="auto">
            <a:xfrm>
              <a:off x="2201" y="2203"/>
              <a:ext cx="230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148064" y="52028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dirty="0" smtClean="0"/>
              <a:t>(x</a:t>
            </a:r>
            <a:r>
              <a:rPr lang="bn-BD" baseline="-25000" dirty="0" smtClean="0"/>
              <a:t>1</a:t>
            </a:r>
            <a:r>
              <a:rPr lang="bn-BD" dirty="0" smtClean="0"/>
              <a:t>,y</a:t>
            </a:r>
            <a:r>
              <a:rPr lang="bn-BD" baseline="-25000" dirty="0" smtClean="0"/>
              <a:t>1</a:t>
            </a:r>
            <a:r>
              <a:rPr lang="bn-BD" dirty="0" smtClean="0"/>
              <a:t>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228184" y="594928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dirty="0" smtClean="0"/>
              <a:t>(x</a:t>
            </a:r>
            <a:r>
              <a:rPr lang="bn-BD" baseline="-25000" dirty="0" smtClean="0"/>
              <a:t>2</a:t>
            </a:r>
            <a:r>
              <a:rPr lang="bn-BD" dirty="0" smtClean="0"/>
              <a:t>,y</a:t>
            </a:r>
            <a:r>
              <a:rPr lang="bn-BD" baseline="-25000" dirty="0" smtClean="0"/>
              <a:t>2</a:t>
            </a:r>
            <a:r>
              <a:rPr lang="bn-BD" dirty="0" smtClean="0"/>
              <a:t>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44008" y="615601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dirty="0" smtClean="0"/>
              <a:t>(x</a:t>
            </a:r>
            <a:r>
              <a:rPr lang="bn-BD" baseline="-25000" dirty="0" smtClean="0"/>
              <a:t>0</a:t>
            </a:r>
            <a:r>
              <a:rPr lang="bn-BD" dirty="0" smtClean="0"/>
              <a:t>,y</a:t>
            </a:r>
            <a:r>
              <a:rPr lang="bn-BD" baseline="-25000" dirty="0" smtClean="0"/>
              <a:t>0</a:t>
            </a:r>
            <a:r>
              <a:rPr lang="bn-BD" dirty="0" smtClean="0"/>
              <a:t>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143768" y="46313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dirty="0" smtClean="0"/>
              <a:t>(x</a:t>
            </a:r>
            <a:r>
              <a:rPr lang="bn-BD" baseline="-25000" dirty="0" smtClean="0"/>
              <a:t>3</a:t>
            </a:r>
            <a:r>
              <a:rPr lang="bn-BD" dirty="0" smtClean="0"/>
              <a:t>,y</a:t>
            </a:r>
            <a:r>
              <a:rPr lang="bn-BD" baseline="-25000" dirty="0" smtClean="0"/>
              <a:t>3</a:t>
            </a:r>
            <a:r>
              <a:rPr lang="bn-BD" dirty="0" smtClean="0"/>
              <a:t>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617148" y="63940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dirty="0" smtClean="0"/>
              <a:t>x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572000" y="414908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dirty="0" smtClean="0"/>
              <a:t>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308304" y="594928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dirty="0" smtClean="0"/>
              <a:t>f(x)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203848" y="53639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dirty="0" smtClean="0"/>
              <a:t>Figure 1</a:t>
            </a:r>
            <a:endParaRPr lang="en-US" dirty="0"/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56793"/>
            <a:ext cx="8784976" cy="2232248"/>
          </a:xfrm>
        </p:spPr>
        <p:txBody>
          <a:bodyPr/>
          <a:lstStyle/>
          <a:p>
            <a:r>
              <a:rPr lang="en-US" sz="2600" dirty="0" smtClean="0"/>
              <a:t>Determine the value of the velocity of the rocket problem at t=16 seconds using a first order Lagrange polynomial. </a:t>
            </a:r>
          </a:p>
          <a:p>
            <a:pPr>
              <a:buNone/>
            </a:pPr>
            <a:r>
              <a:rPr lang="en-US" sz="2600" b="1" dirty="0" smtClean="0"/>
              <a:t>Solution</a:t>
            </a:r>
          </a:p>
          <a:p>
            <a:r>
              <a:rPr lang="en-US" sz="2600" dirty="0" smtClean="0"/>
              <a:t>For first order polynomial interpolation (also called linear interpolation), the velocity is given by</a:t>
            </a:r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181250" name="Object 2"/>
          <p:cNvGraphicFramePr>
            <a:graphicFrameLocks noChangeAspect="1"/>
          </p:cNvGraphicFramePr>
          <p:nvPr/>
        </p:nvGraphicFramePr>
        <p:xfrm>
          <a:off x="2483768" y="3573140"/>
          <a:ext cx="2119668" cy="791964"/>
        </p:xfrm>
        <a:graphic>
          <a:graphicData uri="http://schemas.openxmlformats.org/presentationml/2006/ole">
            <p:oleObj spid="_x0000_s181250" name="Equation" r:id="rId3" imgW="1155600" imgH="431640" progId="Equation.3">
              <p:embed/>
            </p:oleObj>
          </a:graphicData>
        </a:graphic>
      </p:graphicFrame>
      <p:graphicFrame>
        <p:nvGraphicFramePr>
          <p:cNvPr id="181251" name="Object 3"/>
          <p:cNvGraphicFramePr>
            <a:graphicFrameLocks noChangeAspect="1"/>
          </p:cNvGraphicFramePr>
          <p:nvPr/>
        </p:nvGraphicFramePr>
        <p:xfrm>
          <a:off x="2930306" y="4385550"/>
          <a:ext cx="2712301" cy="432048"/>
        </p:xfrm>
        <a:graphic>
          <a:graphicData uri="http://schemas.openxmlformats.org/presentationml/2006/ole">
            <p:oleObj spid="_x0000_s181251" name="Equation" r:id="rId4" imgW="1434960" imgH="228600" progId="Equation.3">
              <p:embed/>
            </p:oleObj>
          </a:graphicData>
        </a:graphic>
      </p:graphicFrame>
      <p:graphicFrame>
        <p:nvGraphicFramePr>
          <p:cNvPr id="181252" name="Object 4"/>
          <p:cNvGraphicFramePr>
            <a:graphicFrameLocks noChangeAspect="1"/>
          </p:cNvGraphicFramePr>
          <p:nvPr/>
        </p:nvGraphicFramePr>
        <p:xfrm>
          <a:off x="346107" y="4916454"/>
          <a:ext cx="1787109" cy="936104"/>
        </p:xfrm>
        <a:graphic>
          <a:graphicData uri="http://schemas.openxmlformats.org/presentationml/2006/ole">
            <p:oleObj spid="_x0000_s181252" name="Equation" r:id="rId5" imgW="1066680" imgH="558720" progId="Equation.3">
              <p:embed/>
            </p:oleObj>
          </a:graphicData>
        </a:graphic>
      </p:graphicFrame>
      <p:graphicFrame>
        <p:nvGraphicFramePr>
          <p:cNvPr id="181253" name="Object 5"/>
          <p:cNvGraphicFramePr>
            <a:graphicFrameLocks noChangeAspect="1"/>
          </p:cNvGraphicFramePr>
          <p:nvPr/>
        </p:nvGraphicFramePr>
        <p:xfrm>
          <a:off x="2109237" y="4963749"/>
          <a:ext cx="878587" cy="728584"/>
        </p:xfrm>
        <a:graphic>
          <a:graphicData uri="http://schemas.openxmlformats.org/presentationml/2006/ole">
            <p:oleObj spid="_x0000_s181253" name="Equation" r:id="rId6" imgW="520560" imgH="431640" progId="Equation.3">
              <p:embed/>
            </p:oleObj>
          </a:graphicData>
        </a:graphic>
      </p:graphicFrame>
      <p:graphicFrame>
        <p:nvGraphicFramePr>
          <p:cNvPr id="181254" name="Object 6"/>
          <p:cNvGraphicFramePr>
            <a:graphicFrameLocks noChangeAspect="1"/>
          </p:cNvGraphicFramePr>
          <p:nvPr/>
        </p:nvGraphicFramePr>
        <p:xfrm>
          <a:off x="323528" y="5790773"/>
          <a:ext cx="1827720" cy="980728"/>
        </p:xfrm>
        <a:graphic>
          <a:graphicData uri="http://schemas.openxmlformats.org/presentationml/2006/ole">
            <p:oleObj spid="_x0000_s181254" name="Equation" r:id="rId7" imgW="1041120" imgH="558720" progId="Equation.3">
              <p:embed/>
            </p:oleObj>
          </a:graphicData>
        </a:graphic>
      </p:graphicFrame>
      <p:graphicFrame>
        <p:nvGraphicFramePr>
          <p:cNvPr id="181255" name="Object 7"/>
          <p:cNvGraphicFramePr>
            <a:graphicFrameLocks noChangeAspect="1"/>
          </p:cNvGraphicFramePr>
          <p:nvPr/>
        </p:nvGraphicFramePr>
        <p:xfrm>
          <a:off x="2136085" y="5877272"/>
          <a:ext cx="868332" cy="720080"/>
        </p:xfrm>
        <a:graphic>
          <a:graphicData uri="http://schemas.openxmlformats.org/presentationml/2006/ole">
            <p:oleObj spid="_x0000_s181255" name="Equation" r:id="rId8" imgW="520560" imgH="43164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14849" y="5050247"/>
            <a:ext cx="435755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Hence,</a:t>
            </a:r>
          </a:p>
          <a:p>
            <a:endParaRPr lang="en-US" sz="2600" dirty="0" smtClean="0"/>
          </a:p>
          <a:p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600" dirty="0" smtClean="0"/>
              <a:t>(16) = 393.69 m/s</a:t>
            </a:r>
            <a:endParaRPr lang="en-US" sz="2600" dirty="0"/>
          </a:p>
        </p:txBody>
      </p:sp>
      <p:graphicFrame>
        <p:nvGraphicFramePr>
          <p:cNvPr id="181256" name="Object 8"/>
          <p:cNvGraphicFramePr>
            <a:graphicFrameLocks noChangeAspect="1"/>
          </p:cNvGraphicFramePr>
          <p:nvPr/>
        </p:nvGraphicFramePr>
        <p:xfrm>
          <a:off x="4932040" y="4941168"/>
          <a:ext cx="3377494" cy="791964"/>
        </p:xfrm>
        <a:graphic>
          <a:graphicData uri="http://schemas.openxmlformats.org/presentationml/2006/ole">
            <p:oleObj spid="_x0000_s181256" name="Equation" r:id="rId9" imgW="1841400" imgH="431640" progId="Equation.3">
              <p:embed/>
            </p:oleObj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3275856" y="5085184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54114" y="5095407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Solution to example 4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412776"/>
            <a:ext cx="8229600" cy="645697"/>
          </a:xfrm>
        </p:spPr>
        <p:txBody>
          <a:bodyPr>
            <a:normAutofit/>
          </a:bodyPr>
          <a:lstStyle/>
          <a:p>
            <a:r>
              <a:rPr lang="en-US" sz="2600" dirty="0" smtClean="0"/>
              <a:t>For quadratic approximation,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182274" name="Object 2"/>
          <p:cNvGraphicFramePr>
            <a:graphicFrameLocks noChangeAspect="1"/>
          </p:cNvGraphicFramePr>
          <p:nvPr/>
        </p:nvGraphicFramePr>
        <p:xfrm>
          <a:off x="4756255" y="1460070"/>
          <a:ext cx="2120001" cy="792088"/>
        </p:xfrm>
        <a:graphic>
          <a:graphicData uri="http://schemas.openxmlformats.org/presentationml/2006/ole">
            <p:oleObj spid="_x0000_s182274" name="Equation" r:id="rId3" imgW="1155600" imgH="431640" progId="Equation.3">
              <p:embed/>
            </p:oleObj>
          </a:graphicData>
        </a:graphic>
      </p:graphicFrame>
      <p:graphicFrame>
        <p:nvGraphicFramePr>
          <p:cNvPr id="182275" name="Object 3"/>
          <p:cNvGraphicFramePr>
            <a:graphicFrameLocks noChangeAspect="1"/>
          </p:cNvGraphicFramePr>
          <p:nvPr/>
        </p:nvGraphicFramePr>
        <p:xfrm>
          <a:off x="5207715" y="2234580"/>
          <a:ext cx="3799802" cy="402332"/>
        </p:xfrm>
        <a:graphic>
          <a:graphicData uri="http://schemas.openxmlformats.org/presentationml/2006/ole">
            <p:oleObj spid="_x0000_s182275" name="Equation" r:id="rId4" imgW="2158920" imgH="228600" progId="Equation.3">
              <p:embed/>
            </p:oleObj>
          </a:graphicData>
        </a:graphic>
      </p:graphicFrame>
      <p:graphicFrame>
        <p:nvGraphicFramePr>
          <p:cNvPr id="182279" name="Object 7"/>
          <p:cNvGraphicFramePr>
            <a:graphicFrameLocks noChangeAspect="1"/>
          </p:cNvGraphicFramePr>
          <p:nvPr/>
        </p:nvGraphicFramePr>
        <p:xfrm>
          <a:off x="0" y="457200"/>
          <a:ext cx="390525" cy="180975"/>
        </p:xfrm>
        <a:graphic>
          <a:graphicData uri="http://schemas.openxmlformats.org/presentationml/2006/ole">
            <p:oleObj spid="_x0000_s182279" name="Equation" r:id="rId5" imgW="393359" imgH="177646" progId="Equation.3">
              <p:embed/>
            </p:oleObj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0" y="638175"/>
          <a:ext cx="390525" cy="180975"/>
        </p:xfrm>
        <a:graphic>
          <a:graphicData uri="http://schemas.openxmlformats.org/presentationml/2006/ole">
            <p:oleObj spid="_x0000_s182278" name="Equation" r:id="rId6" imgW="393359" imgH="177646" progId="Equation.3">
              <p:embed/>
            </p:oleObj>
          </a:graphicData>
        </a:graphic>
      </p:graphicFrame>
      <p:graphicFrame>
        <p:nvGraphicFramePr>
          <p:cNvPr id="182277" name="Object 5"/>
          <p:cNvGraphicFramePr>
            <a:graphicFrameLocks noChangeAspect="1"/>
          </p:cNvGraphicFramePr>
          <p:nvPr/>
        </p:nvGraphicFramePr>
        <p:xfrm>
          <a:off x="0" y="819150"/>
          <a:ext cx="390525" cy="180975"/>
        </p:xfrm>
        <a:graphic>
          <a:graphicData uri="http://schemas.openxmlformats.org/presentationml/2006/ole">
            <p:oleObj spid="_x0000_s182277" name="Equation" r:id="rId7" imgW="393359" imgH="177646" progId="Equation.3">
              <p:embed/>
            </p:oleObj>
          </a:graphicData>
        </a:graphic>
      </p:graphicFrame>
      <p:graphicFrame>
        <p:nvGraphicFramePr>
          <p:cNvPr id="182276" name="Object 4"/>
          <p:cNvGraphicFramePr>
            <a:graphicFrameLocks noChangeAspect="1"/>
          </p:cNvGraphicFramePr>
          <p:nvPr/>
        </p:nvGraphicFramePr>
        <p:xfrm>
          <a:off x="0" y="1000125"/>
          <a:ext cx="1724025" cy="228600"/>
        </p:xfrm>
        <a:graphic>
          <a:graphicData uri="http://schemas.openxmlformats.org/presentationml/2006/ole">
            <p:oleObj spid="_x0000_s182276" name="Equation" r:id="rId8" imgW="1727200" imgH="228600" progId="Equation.3">
              <p:embed/>
            </p:oleObj>
          </a:graphicData>
        </a:graphic>
      </p:graphicFrame>
      <p:sp>
        <p:nvSpPr>
          <p:cNvPr id="1822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Since we want to find the velocity at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2283" name="Rectangle 11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to evaluate it.  The three points are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2284" name="Rectangle 12"/>
          <p:cNvSpPr>
            <a:spLocks noChangeArrowheads="1"/>
          </p:cNvSpPr>
          <p:nvPr/>
        </p:nvSpPr>
        <p:spPr bwMode="auto">
          <a:xfrm>
            <a:off x="0" y="1228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504" y="2539350"/>
            <a:ext cx="87484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Since we want to find the velocity at </a:t>
            </a:r>
            <a:r>
              <a:rPr lang="en-US" sz="2600" i="1" dirty="0" smtClean="0"/>
              <a:t>t</a:t>
            </a:r>
            <a:r>
              <a:rPr lang="en-US" sz="2600" dirty="0" smtClean="0"/>
              <a:t>=16 , and we are using a second order polynomial, we need to choose the three data points that are closest to </a:t>
            </a:r>
            <a:r>
              <a:rPr lang="en-US" sz="2600" i="1" dirty="0" smtClean="0"/>
              <a:t>t</a:t>
            </a:r>
            <a:r>
              <a:rPr lang="en-US" sz="2600" dirty="0" smtClean="0"/>
              <a:t>=16 that also bracket </a:t>
            </a:r>
            <a:r>
              <a:rPr lang="en-US" sz="2600" i="1" dirty="0" smtClean="0"/>
              <a:t>t</a:t>
            </a:r>
            <a:r>
              <a:rPr lang="en-US" sz="2600" dirty="0" smtClean="0"/>
              <a:t>=16 to evaluate it.  The three points are </a:t>
            </a:r>
            <a:r>
              <a:rPr lang="en-US" sz="2600" i="1" dirty="0" smtClean="0"/>
              <a:t>t</a:t>
            </a:r>
            <a:r>
              <a:rPr lang="en-US" sz="2600" baseline="-25000" dirty="0" smtClean="0"/>
              <a:t>0</a:t>
            </a:r>
            <a:r>
              <a:rPr lang="en-US" sz="2600" dirty="0" smtClean="0"/>
              <a:t>=10, </a:t>
            </a:r>
            <a:r>
              <a:rPr lang="en-US" sz="2600" i="1" dirty="0" smtClean="0"/>
              <a:t>t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=15 and </a:t>
            </a:r>
            <a:r>
              <a:rPr lang="en-US" sz="2600" i="1" dirty="0" smtClean="0"/>
              <a:t>t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=20, hence, 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  v</a:t>
            </a:r>
            <a:r>
              <a:rPr lang="en-US" sz="2600" dirty="0" smtClean="0"/>
              <a:t>(16)=392.19 m/s</a:t>
            </a:r>
          </a:p>
          <a:p>
            <a:endParaRPr lang="en-US" sz="1050" dirty="0" smtClean="0"/>
          </a:p>
          <a:p>
            <a:r>
              <a:rPr lang="en-US" sz="2800" dirty="0" smtClean="0"/>
              <a:t>b) The absolute relative approximate error       with respect to direct method is</a:t>
            </a:r>
            <a:endParaRPr lang="en-US" sz="2600" dirty="0" smtClean="0"/>
          </a:p>
          <a:p>
            <a:endParaRPr lang="en-US" dirty="0"/>
          </a:p>
        </p:txBody>
      </p:sp>
      <p:graphicFrame>
        <p:nvGraphicFramePr>
          <p:cNvPr id="182285" name="Object 13"/>
          <p:cNvGraphicFramePr>
            <a:graphicFrameLocks noChangeAspect="1"/>
          </p:cNvGraphicFramePr>
          <p:nvPr/>
        </p:nvGraphicFramePr>
        <p:xfrm>
          <a:off x="323528" y="4149080"/>
          <a:ext cx="8754399" cy="817364"/>
        </p:xfrm>
        <a:graphic>
          <a:graphicData uri="http://schemas.openxmlformats.org/presentationml/2006/ole">
            <p:oleObj spid="_x0000_s182285" name="Equation" r:id="rId9" imgW="5168880" imgH="482400" progId="Equation.3">
              <p:embed/>
            </p:oleObj>
          </a:graphicData>
        </a:graphic>
      </p:graphicFrame>
      <p:graphicFrame>
        <p:nvGraphicFramePr>
          <p:cNvPr id="182286" name="Object 14"/>
          <p:cNvGraphicFramePr>
            <a:graphicFrameLocks noChangeAspect="1"/>
          </p:cNvGraphicFramePr>
          <p:nvPr/>
        </p:nvGraphicFramePr>
        <p:xfrm>
          <a:off x="6396261" y="5517232"/>
          <a:ext cx="407987" cy="430213"/>
        </p:xfrm>
        <a:graphic>
          <a:graphicData uri="http://schemas.openxmlformats.org/presentationml/2006/ole">
            <p:oleObj spid="_x0000_s182286" name="Equation" r:id="rId10" imgW="241200" imgH="253800" progId="Equation.3">
              <p:embed/>
            </p:oleObj>
          </a:graphicData>
        </a:graphic>
      </p:graphicFrame>
      <p:graphicFrame>
        <p:nvGraphicFramePr>
          <p:cNvPr id="182287" name="Object 15"/>
          <p:cNvGraphicFramePr>
            <a:graphicFrameLocks noChangeAspect="1"/>
          </p:cNvGraphicFramePr>
          <p:nvPr/>
        </p:nvGraphicFramePr>
        <p:xfrm>
          <a:off x="3131840" y="5959747"/>
          <a:ext cx="2881312" cy="709613"/>
        </p:xfrm>
        <a:graphic>
          <a:graphicData uri="http://schemas.openxmlformats.org/presentationml/2006/ole">
            <p:oleObj spid="_x0000_s182287" name="Equation" r:id="rId11" imgW="1752480" imgH="431640" progId="Equation.3">
              <p:embed/>
            </p:oleObj>
          </a:graphicData>
        </a:graphic>
      </p:graphicFrame>
      <p:graphicFrame>
        <p:nvGraphicFramePr>
          <p:cNvPr id="182288" name="Object 16"/>
          <p:cNvGraphicFramePr>
            <a:graphicFrameLocks noChangeAspect="1"/>
          </p:cNvGraphicFramePr>
          <p:nvPr/>
        </p:nvGraphicFramePr>
        <p:xfrm>
          <a:off x="6084168" y="6165304"/>
          <a:ext cx="1368425" cy="273050"/>
        </p:xfrm>
        <a:graphic>
          <a:graphicData uri="http://schemas.openxmlformats.org/presentationml/2006/ole">
            <p:oleObj spid="_x0000_s182288" name="Equation" r:id="rId12" imgW="78732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H="1">
            <a:off x="7452320" y="1499602"/>
            <a:ext cx="9880" cy="51697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4341462" y="1556792"/>
            <a:ext cx="31064" cy="41764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Flow Chart for Direct Method</a:t>
            </a:r>
            <a:endParaRPr lang="en-US" sz="4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180602" y="1906586"/>
            <a:ext cx="7022" cy="25305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ata 9"/>
          <p:cNvSpPr/>
          <p:nvPr/>
        </p:nvSpPr>
        <p:spPr>
          <a:xfrm>
            <a:off x="255237" y="2028045"/>
            <a:ext cx="2016224" cy="50405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7719" y="2059983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200" dirty="0" smtClean="0">
                <a:latin typeface="Times New Roman" pitchFamily="18" charset="0"/>
              </a:rPr>
              <a:t>n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lowchart: Data 11"/>
          <p:cNvSpPr/>
          <p:nvPr/>
        </p:nvSpPr>
        <p:spPr>
          <a:xfrm>
            <a:off x="211695" y="2676117"/>
            <a:ext cx="2016224" cy="792088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7238" y="2674549"/>
            <a:ext cx="18545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200" dirty="0" smtClean="0">
                <a:latin typeface="Times New Roman" pitchFamily="18" charset="0"/>
              </a:rPr>
              <a:t>x(i), y(i), i=</a:t>
            </a:r>
            <a:r>
              <a:rPr lang="en-US" sz="2200" dirty="0" smtClean="0">
                <a:latin typeface="Times New Roman" pitchFamily="18" charset="0"/>
              </a:rPr>
              <a:t>1</a:t>
            </a:r>
            <a:r>
              <a:rPr lang="bn-BD" sz="2200" dirty="0" smtClean="0">
                <a:latin typeface="Times New Roman" pitchFamily="18" charset="0"/>
              </a:rPr>
              <a:t>,1,....n</a:t>
            </a:r>
            <a:r>
              <a:rPr lang="en-US" sz="2200" dirty="0" smtClean="0">
                <a:latin typeface="Times New Roman" pitchFamily="18" charset="0"/>
              </a:rPr>
              <a:t>+1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Flowchart: Data 13"/>
          <p:cNvSpPr/>
          <p:nvPr/>
        </p:nvSpPr>
        <p:spPr>
          <a:xfrm>
            <a:off x="211695" y="3612221"/>
            <a:ext cx="2016224" cy="50405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4177" y="3589567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200" dirty="0" smtClean="0">
                <a:latin typeface="Times New Roman" pitchFamily="18" charset="0"/>
              </a:rPr>
              <a:t>xu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Flowchart: Decision 15"/>
          <p:cNvSpPr/>
          <p:nvPr/>
        </p:nvSpPr>
        <p:spPr>
          <a:xfrm>
            <a:off x="3355801" y="1763436"/>
            <a:ext cx="2016224" cy="64807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64584" y="1866941"/>
            <a:ext cx="1865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200" dirty="0" smtClean="0">
                <a:latin typeface="Times New Roman" pitchFamily="18" charset="0"/>
              </a:rPr>
              <a:t>for i=</a:t>
            </a:r>
            <a:r>
              <a:rPr lang="en-US" sz="2200" dirty="0" smtClean="0">
                <a:latin typeface="Times New Roman" pitchFamily="18" charset="0"/>
              </a:rPr>
              <a:t>1</a:t>
            </a:r>
            <a:r>
              <a:rPr lang="bn-BD" sz="2200" dirty="0" smtClean="0">
                <a:latin typeface="Times New Roman" pitchFamily="18" charset="0"/>
              </a:rPr>
              <a:t>..n</a:t>
            </a:r>
            <a:r>
              <a:rPr lang="en-US" sz="2200" dirty="0" smtClean="0">
                <a:latin typeface="Times New Roman" pitchFamily="18" charset="0"/>
              </a:rPr>
              <a:t>+1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2915816" y="1700808"/>
            <a:ext cx="1456656" cy="27296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ocument 18"/>
          <p:cNvSpPr/>
          <p:nvPr/>
        </p:nvSpPr>
        <p:spPr>
          <a:xfrm>
            <a:off x="3837406" y="6309320"/>
            <a:ext cx="1080120" cy="504056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06868" y="6295368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200" dirty="0" smtClean="0">
                <a:latin typeface="Times New Roman" pitchFamily="18" charset="0"/>
              </a:rPr>
              <a:t>xu, fxu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Flowchart: Terminator 20"/>
          <p:cNvSpPr/>
          <p:nvPr/>
        </p:nvSpPr>
        <p:spPr>
          <a:xfrm>
            <a:off x="678680" y="1628800"/>
            <a:ext cx="1008112" cy="28803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7121" y="1527175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200" dirty="0" smtClean="0">
                <a:latin typeface="Times New Roman" pitchFamily="18" charset="0"/>
              </a:rPr>
              <a:t>Start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0528" y="2010898"/>
            <a:ext cx="561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98307" y="2308810"/>
            <a:ext cx="561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Flowchart: Decision 24"/>
          <p:cNvSpPr/>
          <p:nvPr/>
        </p:nvSpPr>
        <p:spPr>
          <a:xfrm>
            <a:off x="3369449" y="2736216"/>
            <a:ext cx="2016224" cy="64807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78462" y="2839288"/>
            <a:ext cx="1852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200" dirty="0" smtClean="0">
                <a:latin typeface="Times New Roman" pitchFamily="18" charset="0"/>
              </a:rPr>
              <a:t>for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bn-BD" sz="2200" dirty="0" smtClean="0">
                <a:latin typeface="Times New Roman" pitchFamily="18" charset="0"/>
              </a:rPr>
              <a:t>=</a:t>
            </a:r>
            <a:r>
              <a:rPr lang="en-US" sz="2200" dirty="0" smtClean="0">
                <a:latin typeface="Times New Roman" pitchFamily="18" charset="0"/>
              </a:rPr>
              <a:t>1</a:t>
            </a:r>
            <a:r>
              <a:rPr lang="bn-BD" sz="2200" dirty="0" smtClean="0">
                <a:latin typeface="Times New Roman" pitchFamily="18" charset="0"/>
              </a:rPr>
              <a:t>..n</a:t>
            </a:r>
            <a:r>
              <a:rPr lang="en-US" sz="2200" dirty="0" smtClean="0">
                <a:latin typeface="Times New Roman" pitchFamily="18" charset="0"/>
              </a:rPr>
              <a:t>+1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411760" y="1556792"/>
            <a:ext cx="19654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26299" y="3316922"/>
            <a:ext cx="561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200" b="1" dirty="0" smtClean="0">
                <a:latin typeface="Times New Roman" pitchFamily="18" charset="0"/>
              </a:rPr>
              <a:t>T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15816" y="3001594"/>
            <a:ext cx="561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200" b="1" dirty="0" smtClean="0">
                <a:latin typeface="Times New Roman" pitchFamily="18" charset="0"/>
              </a:rPr>
              <a:t>F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98400" y="3799460"/>
            <a:ext cx="2952328" cy="432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72784" y="3757085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)=x(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bn-BD" sz="2200" dirty="0" smtClean="0">
                <a:latin typeface="Times New Roman" pitchFamily="18" charset="0"/>
              </a:rPr>
              <a:t>^</a:t>
            </a:r>
            <a:r>
              <a:rPr lang="en-US" sz="2200" dirty="0" smtClean="0">
                <a:latin typeface="Times New Roman" pitchFamily="18" charset="0"/>
              </a:rPr>
              <a:t>(</a:t>
            </a:r>
            <a:r>
              <a:rPr lang="bn-BD" sz="2200" dirty="0" smtClean="0">
                <a:latin typeface="Times New Roman" pitchFamily="18" charset="0"/>
              </a:rPr>
              <a:t>j</a:t>
            </a:r>
            <a:r>
              <a:rPr lang="en-US" sz="2200" dirty="0" smtClean="0">
                <a:latin typeface="Times New Roman" pitchFamily="18" charset="0"/>
              </a:rPr>
              <a:t>-1)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61224" y="4484701"/>
            <a:ext cx="3041752" cy="456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75568" y="4459743"/>
            <a:ext cx="31683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=inv(c)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Flowchart: Decision 33"/>
          <p:cNvSpPr/>
          <p:nvPr/>
        </p:nvSpPr>
        <p:spPr>
          <a:xfrm>
            <a:off x="6440440" y="1683392"/>
            <a:ext cx="2016224" cy="64807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65538" y="1780481"/>
            <a:ext cx="1865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200" dirty="0" smtClean="0">
                <a:latin typeface="Times New Roman" pitchFamily="18" charset="0"/>
              </a:rPr>
              <a:t>for i=</a:t>
            </a:r>
            <a:r>
              <a:rPr lang="en-US" sz="2200" dirty="0" smtClean="0">
                <a:latin typeface="Times New Roman" pitchFamily="18" charset="0"/>
              </a:rPr>
              <a:t>1</a:t>
            </a:r>
            <a:r>
              <a:rPr lang="bn-BD" sz="2200" dirty="0" smtClean="0">
                <a:latin typeface="Times New Roman" pitchFamily="18" charset="0"/>
              </a:rPr>
              <a:t>..n</a:t>
            </a:r>
            <a:r>
              <a:rPr lang="en-US" sz="2200" dirty="0" smtClean="0">
                <a:latin typeface="Times New Roman" pitchFamily="18" charset="0"/>
              </a:rPr>
              <a:t>+1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30843" y="1644438"/>
            <a:ext cx="561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23679" y="2186948"/>
            <a:ext cx="561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Flowchart: Decision 37"/>
          <p:cNvSpPr/>
          <p:nvPr/>
        </p:nvSpPr>
        <p:spPr>
          <a:xfrm>
            <a:off x="6425926" y="3198462"/>
            <a:ext cx="2016224" cy="64807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81213" y="3316048"/>
            <a:ext cx="1852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200" dirty="0" smtClean="0">
                <a:latin typeface="Times New Roman" pitchFamily="18" charset="0"/>
              </a:rPr>
              <a:t>for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bn-BD" sz="2200" dirty="0" smtClean="0">
                <a:latin typeface="Times New Roman" pitchFamily="18" charset="0"/>
              </a:rPr>
              <a:t>=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bn-BD" sz="2200" dirty="0" smtClean="0">
                <a:latin typeface="Times New Roman" pitchFamily="18" charset="0"/>
              </a:rPr>
              <a:t>..n</a:t>
            </a:r>
            <a:r>
              <a:rPr lang="en-US" sz="2200" dirty="0" smtClean="0">
                <a:latin typeface="Times New Roman" pitchFamily="18" charset="0"/>
              </a:rPr>
              <a:t>+1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7437806" y="4595080"/>
            <a:ext cx="1547664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496249" y="3647934"/>
            <a:ext cx="561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783294" y="2564904"/>
            <a:ext cx="1512168" cy="5110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11286" y="2571890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)=0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99240" y="3991416"/>
            <a:ext cx="2543808" cy="517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09816" y="4006838"/>
            <a:ext cx="2749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)=a(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)*y(j)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Flowchart: Decision 45"/>
          <p:cNvSpPr/>
          <p:nvPr/>
        </p:nvSpPr>
        <p:spPr>
          <a:xfrm>
            <a:off x="6448377" y="5239280"/>
            <a:ext cx="2016224" cy="64807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32462" y="5344517"/>
            <a:ext cx="1865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200" dirty="0" smtClean="0">
                <a:latin typeface="Times New Roman" pitchFamily="18" charset="0"/>
              </a:rPr>
              <a:t>for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bn-BD" sz="2200" dirty="0" smtClean="0">
                <a:latin typeface="Times New Roman" pitchFamily="18" charset="0"/>
              </a:rPr>
              <a:t>=</a:t>
            </a:r>
            <a:r>
              <a:rPr lang="en-US" sz="2200" dirty="0" smtClean="0">
                <a:latin typeface="Times New Roman" pitchFamily="18" charset="0"/>
              </a:rPr>
              <a:t>1</a:t>
            </a:r>
            <a:r>
              <a:rPr lang="bn-BD" sz="2200" dirty="0" smtClean="0">
                <a:latin typeface="Times New Roman" pitchFamily="18" charset="0"/>
              </a:rPr>
              <a:t>..n</a:t>
            </a:r>
            <a:r>
              <a:rPr lang="en-US" sz="2200" dirty="0" smtClean="0">
                <a:latin typeface="Times New Roman" pitchFamily="18" charset="0"/>
              </a:rPr>
              <a:t>+1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81260" y="5689714"/>
            <a:ext cx="561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200" b="1" dirty="0" smtClean="0">
                <a:latin typeface="Times New Roman" pitchFamily="18" charset="0"/>
              </a:rPr>
              <a:t>T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703774" y="4738507"/>
            <a:ext cx="151216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31766" y="4666499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fxu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=0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156176" y="6049754"/>
            <a:ext cx="264367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26674" y="6064268"/>
            <a:ext cx="2843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fxu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fxu+a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)*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bn-BD" sz="2200" dirty="0" smtClean="0">
                <a:latin typeface="Times New Roman" pitchFamily="18" charset="0"/>
              </a:rPr>
              <a:t>^</a:t>
            </a:r>
            <a:r>
              <a:rPr lang="en-US" sz="2200" dirty="0" smtClean="0">
                <a:latin typeface="Times New Roman" pitchFamily="18" charset="0"/>
              </a:rPr>
              <a:t>(</a:t>
            </a:r>
            <a:r>
              <a:rPr lang="bn-BD" sz="2200" dirty="0" smtClean="0">
                <a:latin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</a:rPr>
              <a:t>-1)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2411760" y="1556792"/>
            <a:ext cx="0" cy="2880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2915816" y="1728104"/>
            <a:ext cx="2" cy="13408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905070" y="3068960"/>
            <a:ext cx="500288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627784" y="4350590"/>
            <a:ext cx="1760428" cy="17416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16" idx="1"/>
          </p:cNvCxnSpPr>
          <p:nvPr/>
        </p:nvCxnSpPr>
        <p:spPr>
          <a:xfrm flipV="1">
            <a:off x="3087128" y="2087472"/>
            <a:ext cx="268673" cy="6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 57"/>
          <p:cNvSpPr/>
          <p:nvPr/>
        </p:nvSpPr>
        <p:spPr>
          <a:xfrm>
            <a:off x="2785351" y="1929614"/>
            <a:ext cx="288032" cy="288032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Arc 58"/>
          <p:cNvSpPr/>
          <p:nvPr/>
        </p:nvSpPr>
        <p:spPr>
          <a:xfrm flipH="1">
            <a:off x="2807908" y="1922839"/>
            <a:ext cx="288032" cy="288032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6012160" y="1529496"/>
            <a:ext cx="0" cy="41788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460432" y="5572994"/>
            <a:ext cx="504056" cy="162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025808" y="1529496"/>
            <a:ext cx="1471202" cy="27296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258922" y="3141530"/>
            <a:ext cx="561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5433194" y="5949280"/>
            <a:ext cx="2902" cy="72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5436096" y="6669360"/>
            <a:ext cx="2016224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187624" y="4450760"/>
            <a:ext cx="1224136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342328" y="5733256"/>
            <a:ext cx="1684346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627784" y="2060848"/>
            <a:ext cx="1656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627784" y="2060848"/>
            <a:ext cx="2" cy="2304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7428792" y="1556792"/>
            <a:ext cx="1247664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330755" y="5085184"/>
            <a:ext cx="561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8446784" y="3518424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662808" y="1572712"/>
            <a:ext cx="0" cy="19282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8964488" y="1988840"/>
            <a:ext cx="28466" cy="25922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8827956" y="2003354"/>
            <a:ext cx="179512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rc 75"/>
          <p:cNvSpPr/>
          <p:nvPr/>
        </p:nvSpPr>
        <p:spPr>
          <a:xfrm flipH="1">
            <a:off x="8560611" y="1873290"/>
            <a:ext cx="288032" cy="288032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8395001" y="2011299"/>
            <a:ext cx="1656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Arc 77"/>
          <p:cNvSpPr/>
          <p:nvPr/>
        </p:nvSpPr>
        <p:spPr>
          <a:xfrm>
            <a:off x="8531477" y="1859338"/>
            <a:ext cx="288032" cy="288032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4341462" y="5949280"/>
            <a:ext cx="1093768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355976" y="5949280"/>
            <a:ext cx="0" cy="360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8961586" y="5589240"/>
            <a:ext cx="2902" cy="108012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7466834" y="6669360"/>
            <a:ext cx="1497654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29028" y="1571306"/>
            <a:ext cx="323528" cy="338708"/>
            <a:chOff x="5940152" y="5589240"/>
            <a:chExt cx="648072" cy="677416"/>
          </a:xfrm>
        </p:grpSpPr>
        <p:sp>
          <p:nvSpPr>
            <p:cNvPr id="84" name="Oval 83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996759" y="5589548"/>
              <a:ext cx="36004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5496" y="2060848"/>
            <a:ext cx="323528" cy="338708"/>
            <a:chOff x="5940152" y="5589240"/>
            <a:chExt cx="648072" cy="677416"/>
          </a:xfrm>
        </p:grpSpPr>
        <p:sp>
          <p:nvSpPr>
            <p:cNvPr id="87" name="Oval 86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996759" y="5589548"/>
              <a:ext cx="36004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5496" y="2795034"/>
            <a:ext cx="323528" cy="345934"/>
            <a:chOff x="5940152" y="5473436"/>
            <a:chExt cx="648072" cy="691868"/>
          </a:xfrm>
        </p:grpSpPr>
        <p:sp>
          <p:nvSpPr>
            <p:cNvPr id="90" name="Oval 89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025832" y="5473436"/>
              <a:ext cx="36004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5496" y="3515114"/>
            <a:ext cx="323528" cy="345934"/>
            <a:chOff x="5940152" y="5473436"/>
            <a:chExt cx="648072" cy="691868"/>
          </a:xfrm>
        </p:grpSpPr>
        <p:sp>
          <p:nvSpPr>
            <p:cNvPr id="93" name="Oval 92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025832" y="5473436"/>
              <a:ext cx="36004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081830" y="1700400"/>
            <a:ext cx="323528" cy="338554"/>
            <a:chOff x="5940152" y="5502464"/>
            <a:chExt cx="648072" cy="677108"/>
          </a:xfrm>
        </p:grpSpPr>
        <p:sp>
          <p:nvSpPr>
            <p:cNvPr id="96" name="Oval 95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996759" y="5502464"/>
              <a:ext cx="36004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131840" y="2708920"/>
            <a:ext cx="323528" cy="338708"/>
            <a:chOff x="5940152" y="5589240"/>
            <a:chExt cx="648072" cy="677416"/>
          </a:xfrm>
        </p:grpSpPr>
        <p:sp>
          <p:nvSpPr>
            <p:cNvPr id="99" name="Oval 98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996759" y="5589548"/>
              <a:ext cx="36004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168352" y="3469053"/>
            <a:ext cx="323528" cy="338708"/>
            <a:chOff x="5940152" y="5589240"/>
            <a:chExt cx="648072" cy="677416"/>
          </a:xfrm>
        </p:grpSpPr>
        <p:sp>
          <p:nvSpPr>
            <p:cNvPr id="102" name="Oval 101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011255" y="5589548"/>
              <a:ext cx="36004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b="1" dirty="0" smtClean="0">
                  <a:latin typeface="Times New Roman" pitchFamily="18" charset="0"/>
                </a:rPr>
                <a:t>7</a:t>
              </a:r>
              <a:endParaRPr lang="en-US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448272" y="4581128"/>
            <a:ext cx="323528" cy="338554"/>
            <a:chOff x="5940152" y="5502464"/>
            <a:chExt cx="648072" cy="677108"/>
          </a:xfrm>
        </p:grpSpPr>
        <p:sp>
          <p:nvSpPr>
            <p:cNvPr id="105" name="Oval 104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054906" y="5502464"/>
              <a:ext cx="36004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b="1" dirty="0" smtClean="0">
                  <a:latin typeface="Times New Roman" pitchFamily="18" charset="0"/>
                </a:rPr>
                <a:t>8</a:t>
              </a:r>
              <a:endParaRPr lang="en-US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383233" y="6093296"/>
            <a:ext cx="483201" cy="338554"/>
            <a:chOff x="5892459" y="5531492"/>
            <a:chExt cx="967920" cy="677108"/>
          </a:xfrm>
        </p:grpSpPr>
        <p:sp>
          <p:nvSpPr>
            <p:cNvPr id="108" name="Oval 107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892459" y="5531492"/>
              <a:ext cx="96792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b="1" dirty="0" smtClean="0">
                  <a:latin typeface="Times New Roman" pitchFamily="18" charset="0"/>
                  <a:cs typeface="Times New Roman" pitchFamily="18" charset="0"/>
                </a:rPr>
                <a:t>16</a:t>
              </a:r>
              <a:endParaRPr lang="en-US" sz="36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6157296" y="1657828"/>
            <a:ext cx="502936" cy="338554"/>
            <a:chOff x="5940152" y="5531492"/>
            <a:chExt cx="1007453" cy="677108"/>
          </a:xfrm>
        </p:grpSpPr>
        <p:sp>
          <p:nvSpPr>
            <p:cNvPr id="111" name="Oval 110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979684" y="5531492"/>
              <a:ext cx="96792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b="1" dirty="0" smtClean="0">
                  <a:latin typeface="Times New Roman" pitchFamily="18" charset="0"/>
                </a:rPr>
                <a:t>9</a:t>
              </a:r>
              <a:endParaRPr lang="en-US" sz="36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148565" y="2629932"/>
            <a:ext cx="483201" cy="338554"/>
            <a:chOff x="5936062" y="5560520"/>
            <a:chExt cx="967920" cy="677108"/>
          </a:xfrm>
        </p:grpSpPr>
        <p:sp>
          <p:nvSpPr>
            <p:cNvPr id="114" name="Oval 113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936062" y="5560520"/>
              <a:ext cx="96792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b="1" dirty="0" smtClean="0">
                  <a:latin typeface="Times New Roman" pitchFamily="18" charset="0"/>
                  <a:cs typeface="Times New Roman" pitchFamily="18" charset="0"/>
                </a:rPr>
                <a:t>10</a:t>
              </a:r>
              <a:endParaRPr lang="en-US" sz="36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142224" y="3192606"/>
            <a:ext cx="483201" cy="338554"/>
            <a:chOff x="5921533" y="5531492"/>
            <a:chExt cx="967920" cy="677108"/>
          </a:xfrm>
        </p:grpSpPr>
        <p:sp>
          <p:nvSpPr>
            <p:cNvPr id="117" name="Oval 116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921533" y="5531492"/>
              <a:ext cx="96792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b="1" dirty="0" smtClean="0">
                  <a:latin typeface="Times New Roman" pitchFamily="18" charset="0"/>
                </a:rPr>
                <a:t>11</a:t>
              </a:r>
              <a:endParaRPr lang="en-US" sz="36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163998" y="3637482"/>
            <a:ext cx="483201" cy="338554"/>
            <a:chOff x="5892459" y="5531492"/>
            <a:chExt cx="967920" cy="677108"/>
          </a:xfrm>
        </p:grpSpPr>
        <p:sp>
          <p:nvSpPr>
            <p:cNvPr id="120" name="Oval 119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892459" y="5531492"/>
              <a:ext cx="96792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b="1" dirty="0" smtClean="0">
                  <a:latin typeface="Times New Roman" pitchFamily="18" charset="0"/>
                  <a:cs typeface="Times New Roman" pitchFamily="18" charset="0"/>
                </a:rPr>
                <a:t>12</a:t>
              </a:r>
              <a:endParaRPr lang="en-US" sz="36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156176" y="4761144"/>
            <a:ext cx="483201" cy="338554"/>
            <a:chOff x="5892459" y="5531492"/>
            <a:chExt cx="967920" cy="677108"/>
          </a:xfrm>
        </p:grpSpPr>
        <p:sp>
          <p:nvSpPr>
            <p:cNvPr id="123" name="Oval 122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892459" y="5531492"/>
              <a:ext cx="96792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b="1" dirty="0" smtClean="0">
                  <a:latin typeface="Times New Roman" pitchFamily="18" charset="0"/>
                  <a:cs typeface="Times New Roman" pitchFamily="18" charset="0"/>
                </a:rPr>
                <a:t>13</a:t>
              </a:r>
              <a:endParaRPr lang="en-US" sz="36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6177031" y="5207706"/>
            <a:ext cx="483201" cy="338554"/>
            <a:chOff x="5892459" y="5531492"/>
            <a:chExt cx="967920" cy="677108"/>
          </a:xfrm>
        </p:grpSpPr>
        <p:sp>
          <p:nvSpPr>
            <p:cNvPr id="126" name="Oval 125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892459" y="5531492"/>
              <a:ext cx="96792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b="1" dirty="0" smtClean="0">
                  <a:latin typeface="Times New Roman" pitchFamily="18" charset="0"/>
                  <a:cs typeface="Times New Roman" pitchFamily="18" charset="0"/>
                </a:rPr>
                <a:t>14</a:t>
              </a:r>
              <a:endParaRPr lang="en-US" sz="36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5672975" y="6114782"/>
            <a:ext cx="483201" cy="338554"/>
            <a:chOff x="5892459" y="5531492"/>
            <a:chExt cx="967920" cy="677108"/>
          </a:xfrm>
        </p:grpSpPr>
        <p:sp>
          <p:nvSpPr>
            <p:cNvPr id="129" name="Oval 128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892459" y="5531492"/>
              <a:ext cx="96792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b="1" dirty="0" smtClean="0">
                  <a:latin typeface="Times New Roman" pitchFamily="18" charset="0"/>
                  <a:cs typeface="Times New Roman" pitchFamily="18" charset="0"/>
                </a:rPr>
                <a:t>15</a:t>
              </a:r>
              <a:endParaRPr lang="en-US" sz="36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1" name="Flowchart: Terminator 130"/>
          <p:cNvSpPr/>
          <p:nvPr/>
        </p:nvSpPr>
        <p:spPr>
          <a:xfrm>
            <a:off x="1747777" y="6367403"/>
            <a:ext cx="1008112" cy="28803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476218" y="6265778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End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2758152" y="6525344"/>
            <a:ext cx="1093768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1331640" y="6093296"/>
            <a:ext cx="483201" cy="338554"/>
            <a:chOff x="5892459" y="5531492"/>
            <a:chExt cx="967920" cy="677108"/>
          </a:xfrm>
        </p:grpSpPr>
        <p:sp>
          <p:nvSpPr>
            <p:cNvPr id="135" name="Oval 134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892459" y="5531492"/>
              <a:ext cx="96792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b="1" dirty="0" smtClean="0">
                  <a:latin typeface="Times New Roman" pitchFamily="18" charset="0"/>
                  <a:cs typeface="Times New Roman" pitchFamily="18" charset="0"/>
                </a:rPr>
                <a:t>17</a:t>
              </a:r>
              <a:endParaRPr lang="en-US" sz="36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7" name="Slide Number Placeholder 1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612650" y="1906586"/>
            <a:ext cx="14491" cy="42259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bn-BD" sz="4000" dirty="0" smtClean="0"/>
              <a:t>Flow Chart for Langrage method</a:t>
            </a:r>
            <a:endParaRPr lang="en-US" sz="4000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46648" y="6476999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23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lowchart: Data 9"/>
          <p:cNvSpPr/>
          <p:nvPr/>
        </p:nvSpPr>
        <p:spPr>
          <a:xfrm>
            <a:off x="687285" y="2028045"/>
            <a:ext cx="2016224" cy="50405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9767" y="205998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dirty="0" smtClean="0">
                <a:latin typeface="Times New Roman" pitchFamily="18" charset="0"/>
              </a:rPr>
              <a:t>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lowchart: Data 11"/>
          <p:cNvSpPr/>
          <p:nvPr/>
        </p:nvSpPr>
        <p:spPr>
          <a:xfrm>
            <a:off x="643743" y="2676117"/>
            <a:ext cx="2016224" cy="792088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65621" y="2056511"/>
            <a:ext cx="194421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99977" y="2045461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dirty="0" smtClean="0">
                <a:latin typeface="Times New Roman" pitchFamily="18" charset="0"/>
              </a:rPr>
              <a:t>L(i)=1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76748" y="3627297"/>
            <a:ext cx="3779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dirty="0" smtClean="0">
                <a:latin typeface="Times New Roman" pitchFamily="18" charset="0"/>
              </a:rPr>
              <a:t>L(i)=L(i)*(xu-x(j))/(x(i)-x(j))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18971" y="433230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dirty="0" smtClean="0">
                <a:latin typeface="Times New Roman" pitchFamily="18" charset="0"/>
              </a:rPr>
              <a:t>fxu=fxu+L(i)*y(i)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7261" y="2630255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dirty="0" smtClean="0">
                <a:latin typeface="Times New Roman" pitchFamily="18" charset="0"/>
              </a:rPr>
              <a:t>x(i), y(i), i=</a:t>
            </a:r>
            <a:r>
              <a:rPr lang="en-US" sz="2400" dirty="0" smtClean="0">
                <a:latin typeface="Times New Roman" pitchFamily="18" charset="0"/>
              </a:rPr>
              <a:t>1</a:t>
            </a:r>
            <a:r>
              <a:rPr lang="bn-BD" sz="2400" dirty="0" smtClean="0">
                <a:latin typeface="Times New Roman" pitchFamily="18" charset="0"/>
              </a:rPr>
              <a:t>...n</a:t>
            </a:r>
            <a:r>
              <a:rPr lang="en-US" sz="2400" dirty="0" smtClean="0">
                <a:latin typeface="Times New Roman" pitchFamily="18" charset="0"/>
              </a:rPr>
              <a:t>+1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Flowchart: Data 17"/>
          <p:cNvSpPr/>
          <p:nvPr/>
        </p:nvSpPr>
        <p:spPr>
          <a:xfrm>
            <a:off x="643743" y="3612221"/>
            <a:ext cx="2016224" cy="50405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6225" y="3644159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dirty="0" smtClean="0">
                <a:latin typeface="Times New Roman" pitchFamily="18" charset="0"/>
              </a:rPr>
              <a:t>xu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3743" y="4260293"/>
            <a:ext cx="194421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Flowchart: Decision 20"/>
          <p:cNvSpPr/>
          <p:nvPr/>
        </p:nvSpPr>
        <p:spPr>
          <a:xfrm>
            <a:off x="631386" y="5305476"/>
            <a:ext cx="2016224" cy="64807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46672" y="3526261"/>
            <a:ext cx="3601739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27006" y="2765549"/>
            <a:ext cx="1663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dirty="0" smtClean="0">
                <a:latin typeface="Times New Roman" pitchFamily="18" charset="0"/>
              </a:rPr>
              <a:t>for j=</a:t>
            </a:r>
            <a:r>
              <a:rPr lang="en-US" sz="2400" dirty="0" smtClean="0">
                <a:latin typeface="Times New Roman" pitchFamily="18" charset="0"/>
              </a:rPr>
              <a:t>1</a:t>
            </a:r>
            <a:r>
              <a:rPr lang="bn-BD" sz="2400" dirty="0" smtClean="0">
                <a:latin typeface="Times New Roman" pitchFamily="18" charset="0"/>
              </a:rPr>
              <a:t>..n</a:t>
            </a:r>
            <a:r>
              <a:rPr lang="en-US" sz="2400" dirty="0" smtClean="0">
                <a:latin typeface="Times New Roman" pitchFamily="18" charset="0"/>
              </a:rPr>
              <a:t>+1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Flowchart: Decision 23"/>
          <p:cNvSpPr/>
          <p:nvPr/>
        </p:nvSpPr>
        <p:spPr>
          <a:xfrm>
            <a:off x="3236031" y="2676117"/>
            <a:ext cx="2016224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32375" y="2735959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dirty="0" smtClean="0">
                <a:latin typeface="Times New Roman" pitchFamily="18" charset="0"/>
              </a:rPr>
              <a:t>j : 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Flowchart: Decision 25"/>
          <p:cNvSpPr/>
          <p:nvPr/>
        </p:nvSpPr>
        <p:spPr>
          <a:xfrm>
            <a:off x="6130865" y="2646527"/>
            <a:ext cx="2016224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168980" y="1782993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861477" y="1783555"/>
            <a:ext cx="129614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875991" y="1797507"/>
            <a:ext cx="0" cy="38309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621301" y="5630579"/>
            <a:ext cx="24449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020007" y="4245779"/>
            <a:ext cx="23042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Straight Connector 31"/>
          <p:cNvCxnSpPr>
            <a:stCxn id="24" idx="2"/>
          </p:cNvCxnSpPr>
          <p:nvPr/>
        </p:nvCxnSpPr>
        <p:spPr>
          <a:xfrm>
            <a:off x="4244143" y="3324189"/>
            <a:ext cx="0" cy="9215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195323" y="2985077"/>
            <a:ext cx="921028" cy="75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258657" y="2474607"/>
            <a:ext cx="0" cy="216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164288" y="3309675"/>
            <a:ext cx="0" cy="216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164288" y="4173771"/>
            <a:ext cx="0" cy="216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164288" y="4404309"/>
            <a:ext cx="18722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054727" y="2532101"/>
            <a:ext cx="0" cy="1866078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4240988" y="2532101"/>
            <a:ext cx="4795508" cy="58056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8188474" y="2964149"/>
            <a:ext cx="864096" cy="6414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59767" y="4250421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dirty="0" smtClean="0">
                <a:latin typeface="Times New Roman" pitchFamily="18" charset="0"/>
              </a:rPr>
              <a:t>fxu=0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7244" y="5368037"/>
            <a:ext cx="172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dirty="0" smtClean="0">
                <a:latin typeface="Times New Roman" pitchFamily="18" charset="0"/>
              </a:rPr>
              <a:t>for i=</a:t>
            </a:r>
            <a:r>
              <a:rPr lang="en-US" sz="2400" dirty="0" smtClean="0">
                <a:latin typeface="Times New Roman" pitchFamily="18" charset="0"/>
              </a:rPr>
              <a:t>1</a:t>
            </a:r>
            <a:r>
              <a:rPr lang="bn-BD" sz="2400" dirty="0" smtClean="0">
                <a:latin typeface="Times New Roman" pitchFamily="18" charset="0"/>
              </a:rPr>
              <a:t>..n</a:t>
            </a:r>
            <a:r>
              <a:rPr lang="en-US" sz="2400" dirty="0" smtClean="0">
                <a:latin typeface="Times New Roman" pitchFamily="18" charset="0"/>
              </a:rPr>
              <a:t>+1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H="1" flipV="1">
            <a:off x="3000404" y="5129896"/>
            <a:ext cx="115212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573892" y="5122360"/>
            <a:ext cx="1152128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172135" y="4908365"/>
            <a:ext cx="0" cy="216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ocument 45"/>
          <p:cNvSpPr/>
          <p:nvPr/>
        </p:nvSpPr>
        <p:spPr>
          <a:xfrm>
            <a:off x="1098371" y="6132501"/>
            <a:ext cx="1080120" cy="504056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07061" y="6107787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dirty="0" smtClean="0">
                <a:latin typeface="Times New Roman" pitchFamily="18" charset="0"/>
              </a:rPr>
              <a:t>xu, fxu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Flowchart: Terminator 47"/>
          <p:cNvSpPr/>
          <p:nvPr/>
        </p:nvSpPr>
        <p:spPr>
          <a:xfrm>
            <a:off x="1110728" y="1628800"/>
            <a:ext cx="1008112" cy="28803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39169" y="1527175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dirty="0" smtClean="0">
                <a:latin typeface="Times New Roman" pitchFamily="18" charset="0"/>
              </a:rPr>
              <a:t>Start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Arc 49"/>
          <p:cNvSpPr/>
          <p:nvPr/>
        </p:nvSpPr>
        <p:spPr>
          <a:xfrm>
            <a:off x="2702597" y="4976105"/>
            <a:ext cx="288032" cy="288032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Arc 50"/>
          <p:cNvSpPr/>
          <p:nvPr/>
        </p:nvSpPr>
        <p:spPr>
          <a:xfrm flipH="1">
            <a:off x="2739668" y="4982112"/>
            <a:ext cx="288032" cy="288032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10596" y="2905780"/>
            <a:ext cx="561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800" b="1" dirty="0" smtClean="0">
                <a:latin typeface="Times New Roman" pitchFamily="18" charset="0"/>
              </a:rPr>
              <a:t>=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03824" y="3114538"/>
            <a:ext cx="635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800" b="1" dirty="0" smtClean="0">
                <a:latin typeface="Times New Roman" pitchFamily="18" charset="0"/>
              </a:rPr>
              <a:t>=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7235228" y="3271336"/>
            <a:ext cx="144016" cy="1713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37988" y="5571824"/>
            <a:ext cx="561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000" b="1" dirty="0" smtClean="0">
                <a:latin typeface="Times New Roman" pitchFamily="18" charset="0"/>
              </a:rPr>
              <a:t>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69836" y="5805264"/>
            <a:ext cx="561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000" b="1" dirty="0" smtClean="0">
                <a:latin typeface="Times New Roman" pitchFamily="18" charset="0"/>
              </a:rPr>
              <a:t>F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44615" y="2668850"/>
            <a:ext cx="561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000" b="1" dirty="0" smtClean="0">
                <a:latin typeface="Times New Roman" pitchFamily="18" charset="0"/>
              </a:rPr>
              <a:t>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107820" y="3289626"/>
            <a:ext cx="561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000" b="1" dirty="0" smtClean="0">
                <a:latin typeface="Times New Roman" pitchFamily="18" charset="0"/>
              </a:rPr>
              <a:t>F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07504" y="4252827"/>
            <a:ext cx="404752" cy="400309"/>
            <a:chOff x="5940152" y="5589240"/>
            <a:chExt cx="648072" cy="617102"/>
          </a:xfrm>
        </p:grpSpPr>
        <p:sp>
          <p:nvSpPr>
            <p:cNvPr id="60" name="Oval 59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96758" y="5589547"/>
              <a:ext cx="360040" cy="616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2000" b="1" dirty="0" smtClean="0"/>
                <a:t>5</a:t>
              </a:r>
              <a:endParaRPr lang="en-US" sz="1600" b="1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07504" y="1556792"/>
            <a:ext cx="404752" cy="400309"/>
            <a:chOff x="5940152" y="5589240"/>
            <a:chExt cx="648072" cy="617102"/>
          </a:xfrm>
        </p:grpSpPr>
        <p:sp>
          <p:nvSpPr>
            <p:cNvPr id="63" name="Oval 62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996758" y="5589547"/>
              <a:ext cx="360040" cy="616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2000" b="1" dirty="0" smtClean="0"/>
                <a:t>1</a:t>
              </a:r>
              <a:endParaRPr lang="en-US" sz="16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7504" y="2060848"/>
            <a:ext cx="404752" cy="400309"/>
            <a:chOff x="5940152" y="5589240"/>
            <a:chExt cx="648072" cy="617102"/>
          </a:xfrm>
        </p:grpSpPr>
        <p:sp>
          <p:nvSpPr>
            <p:cNvPr id="66" name="Oval 65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996758" y="5589547"/>
              <a:ext cx="360040" cy="616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2000" b="1" dirty="0" smtClean="0"/>
                <a:t>2</a:t>
              </a:r>
              <a:endParaRPr lang="en-US" sz="1600" b="1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7504" y="2812667"/>
            <a:ext cx="404752" cy="400309"/>
            <a:chOff x="5940152" y="5589240"/>
            <a:chExt cx="648072" cy="617102"/>
          </a:xfrm>
        </p:grpSpPr>
        <p:sp>
          <p:nvSpPr>
            <p:cNvPr id="69" name="Oval 68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996758" y="5589547"/>
              <a:ext cx="360040" cy="616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2000" b="1" dirty="0" smtClean="0"/>
                <a:t>3</a:t>
              </a:r>
              <a:endParaRPr lang="en-US" sz="1600" b="1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07504" y="3604755"/>
            <a:ext cx="404752" cy="400309"/>
            <a:chOff x="5940152" y="5589240"/>
            <a:chExt cx="648072" cy="617102"/>
          </a:xfrm>
        </p:grpSpPr>
        <p:sp>
          <p:nvSpPr>
            <p:cNvPr id="72" name="Oval 71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996758" y="5589547"/>
              <a:ext cx="360040" cy="616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2000" b="1" dirty="0" smtClean="0"/>
                <a:t>4</a:t>
              </a:r>
              <a:endParaRPr lang="en-US" sz="1600" b="1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7504" y="5404955"/>
            <a:ext cx="404752" cy="400309"/>
            <a:chOff x="5940152" y="5589240"/>
            <a:chExt cx="648072" cy="617102"/>
          </a:xfrm>
        </p:grpSpPr>
        <p:sp>
          <p:nvSpPr>
            <p:cNvPr id="75" name="Oval 74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996758" y="5589547"/>
              <a:ext cx="360040" cy="616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2000" b="1" dirty="0" smtClean="0"/>
                <a:t>6</a:t>
              </a:r>
              <a:endParaRPr lang="en-US" sz="1600" b="1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643702" y="4243137"/>
            <a:ext cx="468704" cy="400309"/>
            <a:chOff x="5887491" y="5589240"/>
            <a:chExt cx="750469" cy="617102"/>
          </a:xfrm>
        </p:grpSpPr>
        <p:sp>
          <p:nvSpPr>
            <p:cNvPr id="78" name="Oval 77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887491" y="5589547"/>
              <a:ext cx="750469" cy="616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2000" b="1" dirty="0" smtClean="0"/>
                <a:t>10</a:t>
              </a:r>
              <a:endParaRPr lang="en-US" sz="1600" b="1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738752" y="3243005"/>
            <a:ext cx="404752" cy="400309"/>
            <a:chOff x="5940152" y="5589240"/>
            <a:chExt cx="648072" cy="617102"/>
          </a:xfrm>
        </p:grpSpPr>
        <p:sp>
          <p:nvSpPr>
            <p:cNvPr id="81" name="Oval 80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996758" y="5589547"/>
              <a:ext cx="360040" cy="616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2000" b="1" dirty="0" smtClean="0"/>
                <a:t>8</a:t>
              </a:r>
              <a:endParaRPr lang="en-US" sz="1600" b="1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786314" y="1599931"/>
            <a:ext cx="404752" cy="400309"/>
            <a:chOff x="5940152" y="5589240"/>
            <a:chExt cx="648072" cy="617102"/>
          </a:xfrm>
        </p:grpSpPr>
        <p:sp>
          <p:nvSpPr>
            <p:cNvPr id="84" name="Oval 83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996758" y="5589547"/>
              <a:ext cx="360040" cy="616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2000" b="1" dirty="0" smtClean="0"/>
                <a:t>7</a:t>
              </a:r>
              <a:endParaRPr lang="en-US" sz="1600" b="1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814098" y="2528625"/>
            <a:ext cx="404752" cy="400309"/>
            <a:chOff x="5940152" y="5589240"/>
            <a:chExt cx="648072" cy="617102"/>
          </a:xfrm>
        </p:grpSpPr>
        <p:sp>
          <p:nvSpPr>
            <p:cNvPr id="87" name="Oval 86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996758" y="5589547"/>
              <a:ext cx="360040" cy="616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2000" b="1" dirty="0" smtClean="0"/>
                <a:t>9</a:t>
              </a:r>
              <a:endParaRPr lang="en-US" sz="1600" b="1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714876" y="5028955"/>
            <a:ext cx="468704" cy="400309"/>
            <a:chOff x="5887491" y="5589240"/>
            <a:chExt cx="750469" cy="617102"/>
          </a:xfrm>
        </p:grpSpPr>
        <p:sp>
          <p:nvSpPr>
            <p:cNvPr id="90" name="Oval 89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887491" y="5589547"/>
              <a:ext cx="750469" cy="616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2000" b="1" dirty="0" smtClean="0"/>
                <a:t>11</a:t>
              </a:r>
              <a:endParaRPr lang="en-US" sz="16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6440" y="6169747"/>
            <a:ext cx="468704" cy="400309"/>
            <a:chOff x="5887491" y="5589240"/>
            <a:chExt cx="750469" cy="617102"/>
          </a:xfrm>
        </p:grpSpPr>
        <p:sp>
          <p:nvSpPr>
            <p:cNvPr id="93" name="Oval 92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887491" y="5589547"/>
              <a:ext cx="750469" cy="616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2000" b="1" dirty="0" smtClean="0"/>
                <a:t>10</a:t>
              </a:r>
              <a:endParaRPr lang="en-US" sz="1600" b="1" dirty="0"/>
            </a:p>
          </p:txBody>
        </p:sp>
      </p:grpSp>
      <p:sp>
        <p:nvSpPr>
          <p:cNvPr id="95" name="Flowchart: Terminator 94"/>
          <p:cNvSpPr/>
          <p:nvPr/>
        </p:nvSpPr>
        <p:spPr>
          <a:xfrm>
            <a:off x="3031366" y="6165304"/>
            <a:ext cx="1008112" cy="28803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2181784" y="6309320"/>
            <a:ext cx="864096" cy="6414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757286" y="607819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</a:rPr>
              <a:t>End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3286117" y="5713355"/>
            <a:ext cx="468704" cy="400309"/>
            <a:chOff x="5887491" y="5589240"/>
            <a:chExt cx="750469" cy="617102"/>
          </a:xfrm>
        </p:grpSpPr>
        <p:sp>
          <p:nvSpPr>
            <p:cNvPr id="99" name="Oval 98"/>
            <p:cNvSpPr/>
            <p:nvPr/>
          </p:nvSpPr>
          <p:spPr>
            <a:xfrm>
              <a:off x="5911491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887491" y="5589547"/>
              <a:ext cx="750469" cy="616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2000" b="1" dirty="0" smtClean="0"/>
                <a:t>1</a:t>
              </a:r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12376"/>
            <a:ext cx="8229600" cy="1252728"/>
          </a:xfrm>
        </p:spPr>
        <p:txBody>
          <a:bodyPr>
            <a:noAutofit/>
          </a:bodyPr>
          <a:lstStyle/>
          <a:p>
            <a:pPr algn="ctr"/>
            <a:r>
              <a:rPr lang="bn-BD" sz="6600" dirty="0" smtClean="0">
                <a:solidFill>
                  <a:schemeClr val="tx1"/>
                </a:solidFill>
              </a:rPr>
              <a:t>Thanks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sz="4000" dirty="0" smtClean="0"/>
              <a:t>Polynomial interpolation?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51" y="1388062"/>
            <a:ext cx="8964488" cy="5445224"/>
          </a:xfrm>
        </p:spPr>
        <p:txBody>
          <a:bodyPr>
            <a:noAutofit/>
          </a:bodyPr>
          <a:lstStyle/>
          <a:p>
            <a:r>
              <a:rPr lang="en-US" sz="2600" dirty="0" smtClean="0"/>
              <a:t>Of course, if new ‘x’ falls outside the range of </a:t>
            </a:r>
            <a:r>
              <a:rPr lang="bn-BD" sz="2600" i="1" dirty="0" smtClean="0"/>
              <a:t>x</a:t>
            </a:r>
            <a:r>
              <a:rPr lang="en-US" sz="2600" dirty="0" smtClean="0"/>
              <a:t>  for which the data is given, it is no longer interpolation but instead is called </a:t>
            </a:r>
            <a:r>
              <a:rPr lang="en-US" sz="2600" i="1" dirty="0" smtClean="0"/>
              <a:t>extrapolation</a:t>
            </a:r>
            <a:r>
              <a:rPr lang="en-US" sz="2600" dirty="0" smtClean="0"/>
              <a:t>.  </a:t>
            </a:r>
          </a:p>
          <a:p>
            <a:r>
              <a:rPr lang="en-US" sz="2600" dirty="0" smtClean="0"/>
              <a:t>So what kind of function </a:t>
            </a:r>
            <a:r>
              <a:rPr lang="bn-BD" sz="2600" i="1" dirty="0" smtClean="0"/>
              <a:t>f(x)</a:t>
            </a:r>
            <a:r>
              <a:rPr lang="en-US" sz="2600" dirty="0" smtClean="0"/>
              <a:t> should one choose?  A polynomial is a common choice for an interpolating function because polynomials are easy to </a:t>
            </a:r>
          </a:p>
          <a:p>
            <a:pPr lvl="1"/>
            <a:r>
              <a:rPr lang="en-US" sz="2400" dirty="0" smtClean="0"/>
              <a:t>evaluate,</a:t>
            </a:r>
          </a:p>
          <a:p>
            <a:pPr lvl="1"/>
            <a:r>
              <a:rPr lang="en-US" sz="2400" dirty="0" smtClean="0"/>
              <a:t>differentiate, and</a:t>
            </a:r>
          </a:p>
          <a:p>
            <a:pPr lvl="1"/>
            <a:r>
              <a:rPr lang="en-US" sz="2400" dirty="0" smtClean="0"/>
              <a:t>integrate</a:t>
            </a:r>
          </a:p>
          <a:p>
            <a:pPr>
              <a:buNone/>
            </a:pPr>
            <a:r>
              <a:rPr lang="bn-BD" sz="2600" dirty="0" smtClean="0"/>
              <a:t>	</a:t>
            </a:r>
            <a:r>
              <a:rPr lang="en-US" sz="2600" dirty="0" smtClean="0"/>
              <a:t>relative to other choices such as a trigonometric and exponential series</a:t>
            </a:r>
          </a:p>
          <a:p>
            <a:r>
              <a:rPr lang="en-US" sz="2600" dirty="0" smtClean="0"/>
              <a:t>Polynomial interpolation involves finding a polynomial of order </a:t>
            </a:r>
            <a:r>
              <a:rPr lang="bn-BD" sz="2600" i="1" dirty="0" smtClean="0"/>
              <a:t>n</a:t>
            </a:r>
            <a:r>
              <a:rPr lang="en-US" sz="2600" dirty="0" smtClean="0"/>
              <a:t> that passes through the </a:t>
            </a:r>
            <a:r>
              <a:rPr lang="bn-BD" sz="2600" i="1" dirty="0" smtClean="0"/>
              <a:t>n+1</a:t>
            </a:r>
            <a:r>
              <a:rPr lang="en-US" sz="2600" dirty="0" smtClean="0"/>
              <a:t> points</a:t>
            </a:r>
            <a:endParaRPr lang="bn-BD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sz="4000" dirty="0" smtClean="0"/>
              <a:t>Direct Method of Interpolation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56793"/>
            <a:ext cx="8784976" cy="4752527"/>
          </a:xfrm>
        </p:spPr>
        <p:txBody>
          <a:bodyPr>
            <a:noAutofit/>
          </a:bodyPr>
          <a:lstStyle/>
          <a:p>
            <a:r>
              <a:rPr lang="en-US" sz="2600" dirty="0" smtClean="0"/>
              <a:t>One of the methods of interpolation is called the direct method. </a:t>
            </a:r>
            <a:endParaRPr lang="bn-BD" sz="2600" dirty="0" smtClean="0"/>
          </a:p>
          <a:p>
            <a:r>
              <a:rPr lang="en-US" sz="2600" dirty="0" smtClean="0"/>
              <a:t>Other methods include the </a:t>
            </a:r>
            <a:r>
              <a:rPr lang="en-US" sz="2600" dirty="0" err="1" smtClean="0"/>
              <a:t>Lagrangian</a:t>
            </a:r>
            <a:r>
              <a:rPr lang="en-US" sz="2600" dirty="0" smtClean="0"/>
              <a:t> interpolation method </a:t>
            </a:r>
            <a:r>
              <a:rPr lang="bn-BD" sz="2600" dirty="0" smtClean="0"/>
              <a:t>and </a:t>
            </a:r>
            <a:r>
              <a:rPr lang="en-US" sz="2600" dirty="0" smtClean="0"/>
              <a:t>Newton’s divided difference polynomial method</a:t>
            </a:r>
          </a:p>
          <a:p>
            <a:r>
              <a:rPr lang="en-US" sz="2600" dirty="0" smtClean="0"/>
              <a:t>The direct method of interpolation is based on the following premise.  Given  </a:t>
            </a:r>
            <a:r>
              <a:rPr lang="bn-BD" sz="2600" i="1" dirty="0" smtClean="0"/>
              <a:t>n+1</a:t>
            </a:r>
            <a:r>
              <a:rPr lang="en-US" sz="2600" i="1" dirty="0" smtClean="0"/>
              <a:t> </a:t>
            </a:r>
            <a:r>
              <a:rPr lang="en-US" sz="2600" dirty="0" smtClean="0"/>
              <a:t>data points, fit a polynomial of order </a:t>
            </a:r>
            <a:r>
              <a:rPr lang="bn-BD" sz="2600" i="1" dirty="0" smtClean="0"/>
              <a:t>n</a:t>
            </a:r>
            <a:r>
              <a:rPr lang="en-US" sz="2600" dirty="0" smtClean="0"/>
              <a:t> as given below </a:t>
            </a:r>
            <a:endParaRPr lang="bn-BD" sz="2600" dirty="0" smtClean="0"/>
          </a:p>
          <a:p>
            <a:pPr>
              <a:buNone/>
            </a:pPr>
            <a:r>
              <a:rPr lang="en-US" sz="2600" dirty="0" smtClean="0"/>
              <a:t>	                                                                         </a:t>
            </a:r>
            <a:r>
              <a:rPr lang="bn-BD" sz="2600" dirty="0" smtClean="0"/>
              <a:t>				</a:t>
            </a:r>
            <a:r>
              <a:rPr lang="en-US" sz="2600" dirty="0" smtClean="0"/>
              <a:t>(1)</a:t>
            </a:r>
          </a:p>
          <a:p>
            <a:pPr>
              <a:buNone/>
            </a:pPr>
            <a:r>
              <a:rPr lang="bn-BD" sz="2600" dirty="0" smtClean="0"/>
              <a:t>  </a:t>
            </a:r>
            <a:r>
              <a:rPr lang="en-US" sz="2600" dirty="0" smtClean="0"/>
              <a:t>through the data, where</a:t>
            </a:r>
            <a:r>
              <a:rPr lang="bn-BD" sz="2600" dirty="0" smtClean="0"/>
              <a:t> a</a:t>
            </a:r>
            <a:r>
              <a:rPr lang="bn-BD" sz="2600" baseline="-25000" dirty="0" smtClean="0"/>
              <a:t>0</a:t>
            </a:r>
            <a:r>
              <a:rPr lang="bn-BD" sz="2600" dirty="0" smtClean="0"/>
              <a:t>, a</a:t>
            </a:r>
            <a:r>
              <a:rPr lang="bn-BD" sz="2600" baseline="-25000" dirty="0" smtClean="0"/>
              <a:t>1</a:t>
            </a:r>
            <a:r>
              <a:rPr lang="bn-BD" sz="2600" dirty="0" smtClean="0"/>
              <a:t>, a</a:t>
            </a:r>
            <a:r>
              <a:rPr lang="bn-BD" sz="2600" baseline="-25000" dirty="0" smtClean="0"/>
              <a:t>2</a:t>
            </a:r>
            <a:r>
              <a:rPr lang="bn-BD" sz="2600" dirty="0" smtClean="0"/>
              <a:t>,....... a</a:t>
            </a:r>
            <a:r>
              <a:rPr lang="bn-BD" sz="2600" baseline="-25000" dirty="0" smtClean="0"/>
              <a:t>n+1</a:t>
            </a:r>
            <a:r>
              <a:rPr lang="bn-BD" sz="2600" dirty="0" smtClean="0"/>
              <a:t>, a</a:t>
            </a:r>
            <a:r>
              <a:rPr lang="bn-BD" sz="2600" baseline="-25000" dirty="0" smtClean="0"/>
              <a:t>n</a:t>
            </a:r>
            <a:r>
              <a:rPr lang="en-US" sz="2600" dirty="0" smtClean="0"/>
              <a:t> are  real </a:t>
            </a:r>
            <a:endParaRPr lang="bn-BD" sz="2600" dirty="0" smtClean="0"/>
          </a:p>
          <a:p>
            <a:pPr>
              <a:buNone/>
            </a:pPr>
            <a:r>
              <a:rPr lang="bn-BD" sz="2600" dirty="0" smtClean="0"/>
              <a:t>  </a:t>
            </a:r>
            <a:r>
              <a:rPr lang="en-US" sz="2600" dirty="0" smtClean="0"/>
              <a:t>constants.  </a:t>
            </a:r>
            <a:endParaRPr lang="bn-BD" sz="2600" dirty="0" smtClean="0"/>
          </a:p>
        </p:txBody>
      </p:sp>
      <p:graphicFrame>
        <p:nvGraphicFramePr>
          <p:cNvPr id="168962" name="Object 2"/>
          <p:cNvGraphicFramePr>
            <a:graphicFrameLocks noChangeAspect="1"/>
          </p:cNvGraphicFramePr>
          <p:nvPr/>
        </p:nvGraphicFramePr>
        <p:xfrm>
          <a:off x="2267744" y="4653136"/>
          <a:ext cx="3888432" cy="509519"/>
        </p:xfrm>
        <a:graphic>
          <a:graphicData uri="http://schemas.openxmlformats.org/presentationml/2006/ole">
            <p:oleObj spid="_x0000_s168962" name="Equation" r:id="rId3" imgW="1841400" imgH="241200" progId="Equation.3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n-BD" sz="4000" dirty="0" smtClean="0"/>
              <a:t>Direct Method of Interpolation (continued)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556793"/>
            <a:ext cx="9001000" cy="72008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Since  values of  </a:t>
            </a:r>
            <a:r>
              <a:rPr lang="en-US" sz="2400" i="1" dirty="0" smtClean="0"/>
              <a:t>f(x) </a:t>
            </a:r>
            <a:r>
              <a:rPr lang="en-US" sz="2400" dirty="0" smtClean="0"/>
              <a:t>are given at values of </a:t>
            </a:r>
            <a:r>
              <a:rPr lang="bn-BD" sz="2400" dirty="0" smtClean="0"/>
              <a:t>x</a:t>
            </a:r>
            <a:r>
              <a:rPr lang="en-US" sz="2400" dirty="0" smtClean="0"/>
              <a:t>, one can write  equations</a:t>
            </a:r>
            <a:r>
              <a:rPr lang="en-US" sz="2600" dirty="0" smtClean="0"/>
              <a:t> </a:t>
            </a:r>
            <a:endParaRPr lang="bn-BD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184322" name="Object 2"/>
          <p:cNvGraphicFramePr>
            <a:graphicFrameLocks noChangeAspect="1"/>
          </p:cNvGraphicFramePr>
          <p:nvPr/>
        </p:nvGraphicFramePr>
        <p:xfrm>
          <a:off x="1420514" y="2348880"/>
          <a:ext cx="6319838" cy="3390900"/>
        </p:xfrm>
        <a:graphic>
          <a:graphicData uri="http://schemas.openxmlformats.org/presentationml/2006/ole">
            <p:oleObj spid="_x0000_s184322" name="Equation" r:id="rId3" imgW="2793960" imgH="1498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n-BD" sz="4800" dirty="0" smtClean="0"/>
              <a:t>Direct Method of Interpolation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Then the  constants,  can be found by solving the  simultaneous linear equations.  </a:t>
            </a:r>
            <a:endParaRPr lang="bn-BD" dirty="0" smtClean="0"/>
          </a:p>
          <a:p>
            <a:r>
              <a:rPr lang="en-US" dirty="0" smtClean="0"/>
              <a:t>To find the value of </a:t>
            </a:r>
            <a:r>
              <a:rPr lang="bn-BD" i="1" dirty="0" smtClean="0"/>
              <a:t>f(x)</a:t>
            </a:r>
            <a:r>
              <a:rPr lang="en-US" dirty="0" smtClean="0"/>
              <a:t> at a given value of </a:t>
            </a:r>
            <a:r>
              <a:rPr lang="bn-BD" dirty="0" smtClean="0"/>
              <a:t>x</a:t>
            </a:r>
            <a:r>
              <a:rPr lang="en-US" dirty="0" smtClean="0"/>
              <a:t>, simply substitute the value of </a:t>
            </a:r>
            <a:r>
              <a:rPr lang="bn-BD" dirty="0" smtClean="0"/>
              <a:t>x </a:t>
            </a:r>
            <a:r>
              <a:rPr lang="en-US" dirty="0" smtClean="0"/>
              <a:t>in Equation 1.  </a:t>
            </a:r>
          </a:p>
          <a:p>
            <a:r>
              <a:rPr lang="en-US" dirty="0" smtClean="0"/>
              <a:t>But, it is not necessary to use all the data points.  </a:t>
            </a:r>
            <a:endParaRPr lang="bn-BD" dirty="0" smtClean="0"/>
          </a:p>
          <a:p>
            <a:r>
              <a:rPr lang="en-US" dirty="0" smtClean="0"/>
              <a:t>How does one then choose the order of the polynomial and what data points to use?  </a:t>
            </a:r>
            <a:endParaRPr lang="bn-BD" dirty="0" smtClean="0"/>
          </a:p>
          <a:p>
            <a:r>
              <a:rPr lang="en-US" dirty="0" smtClean="0"/>
              <a:t>This concept and the direct method of interpolation are best illustrated using examples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 1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736"/>
            <a:ext cx="9144000" cy="9361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upward velocity of a rocket is given as a function of time in Table 1.</a:t>
            </a:r>
            <a:r>
              <a:rPr lang="bn-BD" sz="2400" dirty="0" smtClean="0"/>
              <a:t> Corresponding graph is shown in Figure 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9552" y="3035461"/>
          <a:ext cx="3096344" cy="2250927"/>
        </p:xfrm>
        <a:graphic>
          <a:graphicData uri="http://schemas.openxmlformats.org/drawingml/2006/table">
            <a:tbl>
              <a:tblPr/>
              <a:tblGrid>
                <a:gridCol w="1263763"/>
                <a:gridCol w="1832581"/>
              </a:tblGrid>
              <a:tr h="32156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Vrinda"/>
                        </a:rPr>
                        <a:t> </a:t>
                      </a:r>
                      <a:r>
                        <a:rPr lang="bn-BD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Time 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(s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Vrinda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Velocity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 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Vrinda"/>
                        </a:rPr>
                        <a:t>(m/s)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56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Vrinda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Vrinda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56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Vrinda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Vrinda"/>
                        </a:rPr>
                        <a:t>227.04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56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Vrinda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Vrinda"/>
                        </a:rPr>
                        <a:t>362.78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56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Vrinda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Vrinda"/>
                        </a:rPr>
                        <a:t>517.35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56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Vrinda"/>
                        </a:rPr>
                        <a:t>22.5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Vrinda"/>
                        </a:rPr>
                        <a:t>602.97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56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Vrinda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Vrinda"/>
                        </a:rPr>
                        <a:t>901.67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9986" name="Object 2"/>
          <p:cNvGraphicFramePr>
            <a:graphicFrameLocks noChangeAspect="1"/>
          </p:cNvGraphicFramePr>
          <p:nvPr/>
        </p:nvGraphicFramePr>
        <p:xfrm>
          <a:off x="0" y="0"/>
          <a:ext cx="85725" cy="152400"/>
        </p:xfrm>
        <a:graphic>
          <a:graphicData uri="http://schemas.openxmlformats.org/presentationml/2006/ole">
            <p:oleObj spid="_x0000_s169986" name="Equation" r:id="rId4" imgW="88746" imgH="152136" progId="Equation.3">
              <p:embed/>
            </p:oleObj>
          </a:graphicData>
        </a:graphic>
      </p:graphicFrame>
      <p:graphicFrame>
        <p:nvGraphicFramePr>
          <p:cNvPr id="169985" name="Object 1"/>
          <p:cNvGraphicFramePr>
            <a:graphicFrameLocks noChangeAspect="1"/>
          </p:cNvGraphicFramePr>
          <p:nvPr/>
        </p:nvGraphicFramePr>
        <p:xfrm>
          <a:off x="0" y="0"/>
          <a:ext cx="266700" cy="200025"/>
        </p:xfrm>
        <a:graphic>
          <a:graphicData uri="http://schemas.openxmlformats.org/presentationml/2006/ole">
            <p:oleObj spid="_x0000_s169985" name="Equation" r:id="rId5" imgW="266469" imgH="203024" progId="Equation.3">
              <p:embed/>
            </p:oleObj>
          </a:graphicData>
        </a:graphic>
      </p:graphicFrame>
      <p:pic>
        <p:nvPicPr>
          <p:cNvPr id="169987" name="Picture 3" descr="mws_gen_inp_txt_direct_Fig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11960" y="2731873"/>
            <a:ext cx="4392488" cy="3302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79512" y="2357430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dirty="0" smtClean="0"/>
              <a:t>Table 1: Velocity as function of time                      Figure 1: Graph of Velocity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2400" y="5988726"/>
            <a:ext cx="8991600" cy="896658"/>
          </a:xfrm>
          <a:prstGeom prst="rect">
            <a:avLst/>
          </a:prstGeom>
        </p:spPr>
        <p:txBody>
          <a:bodyPr vert="horz" lIns="54864" tIns="91440" rtlCol="0">
            <a:normAutofit fontScale="85000" lnSpcReduction="10000"/>
          </a:bodyPr>
          <a:lstStyle/>
          <a:p>
            <a:pPr marL="542925" indent="-542925">
              <a:buClr>
                <a:schemeClr val="accent1"/>
              </a:buClr>
              <a:buFont typeface="Wingdings" pitchFamily="2" charset="2"/>
              <a:buChar char="§"/>
              <a:tabLst>
                <a:tab pos="542925" algn="l"/>
              </a:tabLst>
            </a:pPr>
            <a:r>
              <a:rPr lang="en-US" sz="2800" dirty="0" smtClean="0"/>
              <a:t>Determine the value of the velocity at  </a:t>
            </a:r>
            <a:r>
              <a:rPr lang="bn-BD" sz="2800" dirty="0" smtClean="0"/>
              <a:t>t = 16</a:t>
            </a:r>
            <a:r>
              <a:rPr lang="en-US" sz="2800" dirty="0" smtClean="0"/>
              <a:t>seconds using the direct method of interpolation and a first order polynomial.</a:t>
            </a:r>
            <a:endParaRPr lang="en-US" sz="2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Solution to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For first order polynomial interpolation (also called linear interpolation), the velocity is given by</a:t>
            </a:r>
          </a:p>
          <a:p>
            <a:endParaRPr lang="en-US" dirty="0"/>
          </a:p>
        </p:txBody>
      </p:sp>
      <p:graphicFrame>
        <p:nvGraphicFramePr>
          <p:cNvPr id="173073" name="Object 17"/>
          <p:cNvGraphicFramePr>
            <a:graphicFrameLocks noChangeAspect="1"/>
          </p:cNvGraphicFramePr>
          <p:nvPr/>
        </p:nvGraphicFramePr>
        <p:xfrm>
          <a:off x="0" y="0"/>
          <a:ext cx="476250" cy="238125"/>
        </p:xfrm>
        <a:graphic>
          <a:graphicData uri="http://schemas.openxmlformats.org/presentationml/2006/ole">
            <p:oleObj spid="_x0000_s173073" name="Equation" r:id="rId3" imgW="469900" imgH="228600" progId="Equation.3">
              <p:embed/>
            </p:oleObj>
          </a:graphicData>
        </a:graphic>
      </p:graphicFrame>
      <p:graphicFrame>
        <p:nvGraphicFramePr>
          <p:cNvPr id="173071" name="Object 15"/>
          <p:cNvGraphicFramePr>
            <a:graphicFrameLocks noChangeAspect="1"/>
          </p:cNvGraphicFramePr>
          <p:nvPr/>
        </p:nvGraphicFramePr>
        <p:xfrm>
          <a:off x="0" y="238125"/>
          <a:ext cx="476250" cy="219075"/>
        </p:xfrm>
        <a:graphic>
          <a:graphicData uri="http://schemas.openxmlformats.org/presentationml/2006/ole">
            <p:oleObj spid="_x0000_s173071" name="Equation" r:id="rId4" imgW="457002" imgH="215806" progId="Equation.3">
              <p:embed/>
            </p:oleObj>
          </a:graphicData>
        </a:graphic>
      </p:graphicFrame>
      <p:graphicFrame>
        <p:nvGraphicFramePr>
          <p:cNvPr id="173067" name="Object 11"/>
          <p:cNvGraphicFramePr>
            <a:graphicFrameLocks noChangeAspect="1"/>
          </p:cNvGraphicFramePr>
          <p:nvPr/>
        </p:nvGraphicFramePr>
        <p:xfrm>
          <a:off x="0" y="457200"/>
          <a:ext cx="352425" cy="219075"/>
        </p:xfrm>
        <a:graphic>
          <a:graphicData uri="http://schemas.openxmlformats.org/presentationml/2006/ole">
            <p:oleObj spid="_x0000_s173067" name="Equation" r:id="rId5" imgW="342603" imgH="215713" progId="Equation.3">
              <p:embed/>
            </p:oleObj>
          </a:graphicData>
        </a:graphic>
      </p:graphicFrame>
      <p:graphicFrame>
        <p:nvGraphicFramePr>
          <p:cNvPr id="173064" name="Object 8"/>
          <p:cNvGraphicFramePr>
            <a:graphicFrameLocks noChangeAspect="1"/>
          </p:cNvGraphicFramePr>
          <p:nvPr/>
        </p:nvGraphicFramePr>
        <p:xfrm>
          <a:off x="0" y="1133475"/>
          <a:ext cx="133350" cy="152400"/>
        </p:xfrm>
        <a:graphic>
          <a:graphicData uri="http://schemas.openxmlformats.org/presentationml/2006/ole">
            <p:oleObj spid="_x0000_s173064" name="Equation" r:id="rId6" imgW="114102" imgH="126780" progId="Equation.3">
              <p:embed/>
            </p:oleObj>
          </a:graphicData>
        </a:graphic>
      </p:graphicFrame>
      <p:graphicFrame>
        <p:nvGraphicFramePr>
          <p:cNvPr id="173061" name="Object 5"/>
          <p:cNvGraphicFramePr>
            <a:graphicFrameLocks noChangeAspect="1"/>
          </p:cNvGraphicFramePr>
          <p:nvPr/>
        </p:nvGraphicFramePr>
        <p:xfrm>
          <a:off x="0" y="1285875"/>
          <a:ext cx="161925" cy="190500"/>
        </p:xfrm>
        <a:graphic>
          <a:graphicData uri="http://schemas.openxmlformats.org/presentationml/2006/ole">
            <p:oleObj spid="_x0000_s173061" name="Equation" r:id="rId7" imgW="126835" imgH="152202" progId="Equation.3">
              <p:embed/>
            </p:oleObj>
          </a:graphicData>
        </a:graphic>
      </p:graphicFrame>
      <p:grpSp>
        <p:nvGrpSpPr>
          <p:cNvPr id="173059" name="Group 3"/>
          <p:cNvGrpSpPr>
            <a:grpSpLocks noChangeAspect="1"/>
          </p:cNvGrpSpPr>
          <p:nvPr/>
        </p:nvGrpSpPr>
        <p:grpSpPr bwMode="auto">
          <a:xfrm>
            <a:off x="1403648" y="2924944"/>
            <a:ext cx="6120680" cy="2970153"/>
            <a:chOff x="1800" y="1926"/>
            <a:chExt cx="8907" cy="4323"/>
          </a:xfrm>
        </p:grpSpPr>
        <p:sp>
          <p:nvSpPr>
            <p:cNvPr id="173076" name="AutoShape 20"/>
            <p:cNvSpPr>
              <a:spLocks noChangeAspect="1" noChangeArrowheads="1" noTextEdit="1"/>
            </p:cNvSpPr>
            <p:nvPr/>
          </p:nvSpPr>
          <p:spPr bwMode="auto">
            <a:xfrm>
              <a:off x="1800" y="1926"/>
              <a:ext cx="8907" cy="4323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75" name="Line 19"/>
            <p:cNvSpPr>
              <a:spLocks noChangeShapeType="1"/>
            </p:cNvSpPr>
            <p:nvPr/>
          </p:nvSpPr>
          <p:spPr bwMode="auto">
            <a:xfrm>
              <a:off x="2340" y="6046"/>
              <a:ext cx="68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74" name="Line 18"/>
            <p:cNvSpPr>
              <a:spLocks noChangeShapeType="1"/>
            </p:cNvSpPr>
            <p:nvPr/>
          </p:nvSpPr>
          <p:spPr bwMode="auto">
            <a:xfrm flipV="1">
              <a:off x="2340" y="2626"/>
              <a:ext cx="0" cy="3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72" name="Text Box 16"/>
            <p:cNvSpPr txBox="1">
              <a:spLocks noChangeArrowheads="1"/>
            </p:cNvSpPr>
            <p:nvPr/>
          </p:nvSpPr>
          <p:spPr bwMode="auto">
            <a:xfrm>
              <a:off x="2700" y="5506"/>
              <a:ext cx="754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70" name="Text Box 14"/>
            <p:cNvSpPr txBox="1">
              <a:spLocks noChangeArrowheads="1"/>
            </p:cNvSpPr>
            <p:nvPr/>
          </p:nvSpPr>
          <p:spPr bwMode="auto">
            <a:xfrm>
              <a:off x="6840" y="3166"/>
              <a:ext cx="754" cy="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69" name="Oval 13"/>
            <p:cNvSpPr>
              <a:spLocks noChangeArrowheads="1"/>
            </p:cNvSpPr>
            <p:nvPr/>
          </p:nvSpPr>
          <p:spPr bwMode="auto">
            <a:xfrm>
              <a:off x="3022" y="5184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68" name="Oval 12"/>
            <p:cNvSpPr>
              <a:spLocks noChangeArrowheads="1"/>
            </p:cNvSpPr>
            <p:nvPr/>
          </p:nvSpPr>
          <p:spPr bwMode="auto">
            <a:xfrm>
              <a:off x="6537" y="3441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66" name="Text Box 10"/>
            <p:cNvSpPr txBox="1">
              <a:spLocks noChangeArrowheads="1"/>
            </p:cNvSpPr>
            <p:nvPr/>
          </p:nvSpPr>
          <p:spPr bwMode="auto">
            <a:xfrm>
              <a:off x="6850" y="4824"/>
              <a:ext cx="559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73065" name="Line 9"/>
            <p:cNvSpPr>
              <a:spLocks noChangeShapeType="1"/>
            </p:cNvSpPr>
            <p:nvPr/>
          </p:nvSpPr>
          <p:spPr bwMode="auto">
            <a:xfrm flipH="1" flipV="1">
              <a:off x="5400" y="4246"/>
              <a:ext cx="14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63" name="Text Box 7"/>
            <p:cNvSpPr txBox="1">
              <a:spLocks noChangeArrowheads="1"/>
            </p:cNvSpPr>
            <p:nvPr/>
          </p:nvSpPr>
          <p:spPr bwMode="auto">
            <a:xfrm>
              <a:off x="9341" y="5941"/>
              <a:ext cx="217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62" name="Line 6"/>
            <p:cNvSpPr>
              <a:spLocks noChangeShapeType="1"/>
            </p:cNvSpPr>
            <p:nvPr/>
          </p:nvSpPr>
          <p:spPr bwMode="auto">
            <a:xfrm flipV="1">
              <a:off x="3060" y="3507"/>
              <a:ext cx="3600" cy="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60" name="Text Box 4"/>
            <p:cNvSpPr txBox="1">
              <a:spLocks noChangeArrowheads="1"/>
            </p:cNvSpPr>
            <p:nvPr/>
          </p:nvSpPr>
          <p:spPr bwMode="auto">
            <a:xfrm>
              <a:off x="2188" y="2167"/>
              <a:ext cx="251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307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3078" name="Rectangle 22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080" name="Rectangle 24"/>
          <p:cNvSpPr>
            <a:spLocks noChangeArrowheads="1"/>
          </p:cNvSpPr>
          <p:nvPr/>
        </p:nvSpPr>
        <p:spPr bwMode="auto">
          <a:xfrm>
            <a:off x="0" y="23812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082" name="Rectangle 26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083" name="Rectangle 27"/>
          <p:cNvSpPr>
            <a:spLocks noChangeArrowheads="1"/>
          </p:cNvSpPr>
          <p:nvPr/>
        </p:nvSpPr>
        <p:spPr bwMode="auto">
          <a:xfrm>
            <a:off x="0" y="676275"/>
            <a:ext cx="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3085" name="Rectangle 29"/>
          <p:cNvSpPr>
            <a:spLocks noChangeArrowheads="1"/>
          </p:cNvSpPr>
          <p:nvPr/>
        </p:nvSpPr>
        <p:spPr bwMode="auto">
          <a:xfrm>
            <a:off x="0" y="128587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843808" y="5949280"/>
            <a:ext cx="2997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Figure 3</a:t>
            </a:r>
            <a:r>
              <a:rPr lang="en-US" dirty="0" smtClean="0"/>
              <a:t>   Linear interpolation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19672" y="30689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i="1" dirty="0" smtClean="0"/>
              <a:t>y</a:t>
            </a:r>
            <a:endParaRPr lang="en-US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6444208" y="558924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i="1" dirty="0" smtClean="0"/>
              <a:t>x</a:t>
            </a:r>
            <a:endParaRPr lang="en-US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1979712" y="5301208"/>
            <a:ext cx="121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i="1" dirty="0" smtClean="0">
                <a:latin typeface="Times New Roman" pitchFamily="18" charset="0"/>
              </a:rPr>
              <a:t>(x</a:t>
            </a:r>
            <a:r>
              <a:rPr lang="bn-BD" i="1" baseline="-25000" dirty="0" smtClean="0">
                <a:latin typeface="Times New Roman" pitchFamily="18" charset="0"/>
              </a:rPr>
              <a:t>0 </a:t>
            </a:r>
            <a:r>
              <a:rPr lang="bn-BD" i="1" dirty="0" smtClean="0">
                <a:latin typeface="Times New Roman" pitchFamily="18" charset="0"/>
              </a:rPr>
              <a:t>, y</a:t>
            </a:r>
            <a:r>
              <a:rPr lang="bn-BD" i="1" baseline="-25000" dirty="0" smtClean="0">
                <a:latin typeface="Times New Roman" pitchFamily="18" charset="0"/>
              </a:rPr>
              <a:t>0</a:t>
            </a:r>
            <a:r>
              <a:rPr lang="bn-BD" i="1" dirty="0" smtClean="0">
                <a:latin typeface="Times New Roman" pitchFamily="18" charset="0"/>
              </a:rPr>
              <a:t>)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88024" y="37890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i="1" dirty="0" smtClean="0">
                <a:latin typeface="Times New Roman" pitchFamily="18" charset="0"/>
              </a:rPr>
              <a:t>(x</a:t>
            </a:r>
            <a:r>
              <a:rPr lang="bn-BD" i="1" baseline="-25000" dirty="0" smtClean="0">
                <a:latin typeface="Times New Roman" pitchFamily="18" charset="0"/>
              </a:rPr>
              <a:t>1 </a:t>
            </a:r>
            <a:r>
              <a:rPr lang="bn-BD" i="1" dirty="0" smtClean="0">
                <a:latin typeface="Times New Roman" pitchFamily="18" charset="0"/>
              </a:rPr>
              <a:t>, y</a:t>
            </a:r>
            <a:r>
              <a:rPr lang="bn-BD" i="1" baseline="-25000" dirty="0" smtClean="0">
                <a:latin typeface="Times New Roman" pitchFamily="18" charset="0"/>
              </a:rPr>
              <a:t>1</a:t>
            </a:r>
            <a:r>
              <a:rPr lang="bn-BD" i="1" dirty="0" smtClean="0">
                <a:latin typeface="Times New Roman" pitchFamily="18" charset="0"/>
              </a:rPr>
              <a:t>)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96408" y="4797152"/>
            <a:ext cx="99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i="1" dirty="0" smtClean="0">
                <a:latin typeface="Times New Roman" pitchFamily="18" charset="0"/>
              </a:rPr>
              <a:t>f</a:t>
            </a:r>
            <a:r>
              <a:rPr lang="bn-BD" baseline="-25000" dirty="0" smtClean="0">
                <a:latin typeface="Times New Roman" pitchFamily="18" charset="0"/>
              </a:rPr>
              <a:t>1</a:t>
            </a:r>
            <a:r>
              <a:rPr lang="bn-BD" i="1" dirty="0" smtClean="0">
                <a:latin typeface="Times New Roman" pitchFamily="18" charset="0"/>
              </a:rPr>
              <a:t>(x)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sz="4000" dirty="0" smtClean="0"/>
              <a:t>Solution </a:t>
            </a:r>
            <a:r>
              <a:rPr lang="en-US" sz="4000" dirty="0" smtClean="0"/>
              <a:t>to example 1 </a:t>
            </a:r>
            <a:r>
              <a:rPr lang="bn-BD" sz="4000" dirty="0" smtClean="0"/>
              <a:t>(continued)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Since we want to find the velocity at</a:t>
            </a:r>
            <a:r>
              <a:rPr lang="bn-BD" sz="2800" dirty="0" smtClean="0"/>
              <a:t> t=16 sec</a:t>
            </a:r>
            <a:r>
              <a:rPr lang="en-US" sz="2800" dirty="0" smtClean="0"/>
              <a:t>, and we are using a first order polynomial, we need to choose the two data points that are closest to </a:t>
            </a:r>
            <a:r>
              <a:rPr lang="bn-BD" sz="2800" dirty="0" smtClean="0"/>
              <a:t>t = 16 sec</a:t>
            </a:r>
            <a:r>
              <a:rPr lang="en-US" sz="2800" dirty="0" smtClean="0"/>
              <a:t> that also bracket </a:t>
            </a:r>
            <a:r>
              <a:rPr lang="bn-BD" sz="2800" dirty="0" smtClean="0"/>
              <a:t>t=16 sec</a:t>
            </a:r>
            <a:r>
              <a:rPr lang="en-US" sz="2800" dirty="0" smtClean="0"/>
              <a:t> to evaluate it.  The two points</a:t>
            </a:r>
            <a:r>
              <a:rPr lang="bn-BD" sz="2800" dirty="0" smtClean="0"/>
              <a:t> are</a:t>
            </a:r>
            <a:r>
              <a:rPr lang="en-US" sz="2800" dirty="0" smtClean="0"/>
              <a:t> </a:t>
            </a:r>
            <a:r>
              <a:rPr lang="bn-BD" sz="2800" dirty="0" smtClean="0"/>
              <a:t>t</a:t>
            </a:r>
            <a:r>
              <a:rPr lang="bn-BD" sz="2800" baseline="-25000" dirty="0" smtClean="0"/>
              <a:t>0</a:t>
            </a:r>
            <a:r>
              <a:rPr lang="bn-BD" sz="2800" dirty="0" smtClean="0"/>
              <a:t>=15 sec and t</a:t>
            </a:r>
            <a:r>
              <a:rPr lang="bn-BD" sz="2800" baseline="-25000" dirty="0" smtClean="0"/>
              <a:t>1</a:t>
            </a:r>
            <a:r>
              <a:rPr lang="bn-BD" sz="2800" dirty="0" smtClean="0"/>
              <a:t>=20 sec</a:t>
            </a:r>
          </a:p>
          <a:p>
            <a:r>
              <a:rPr lang="bn-BD" sz="2800" dirty="0" smtClean="0"/>
              <a:t>Then </a:t>
            </a:r>
          </a:p>
          <a:p>
            <a:pPr>
              <a:buNone/>
            </a:pPr>
            <a:r>
              <a:rPr lang="bn-BD" sz="2800" dirty="0" smtClean="0"/>
              <a:t>		t</a:t>
            </a:r>
            <a:r>
              <a:rPr lang="bn-BD" sz="2800" baseline="-25000" dirty="0" smtClean="0"/>
              <a:t>0</a:t>
            </a:r>
            <a:r>
              <a:rPr lang="bn-BD" sz="2800" dirty="0" smtClean="0"/>
              <a:t>=15, v(t</a:t>
            </a:r>
            <a:r>
              <a:rPr lang="bn-BD" sz="2800" baseline="-25000" dirty="0" smtClean="0"/>
              <a:t>0</a:t>
            </a:r>
            <a:r>
              <a:rPr lang="bn-BD" sz="2800" dirty="0" smtClean="0"/>
              <a:t>)=362.78			a</a:t>
            </a:r>
            <a:r>
              <a:rPr lang="bn-BD" sz="2800" baseline="-25000" dirty="0" smtClean="0"/>
              <a:t>0</a:t>
            </a:r>
            <a:r>
              <a:rPr lang="bn-BD" sz="2800" dirty="0" smtClean="0"/>
              <a:t>=-100.93</a:t>
            </a:r>
          </a:p>
          <a:p>
            <a:pPr>
              <a:buNone/>
            </a:pPr>
            <a:r>
              <a:rPr lang="bn-BD" sz="2800" dirty="0" smtClean="0"/>
              <a:t>		t</a:t>
            </a:r>
            <a:r>
              <a:rPr lang="bn-BD" sz="2800" baseline="-25000" dirty="0" smtClean="0"/>
              <a:t>1</a:t>
            </a:r>
            <a:r>
              <a:rPr lang="bn-BD" sz="2800" dirty="0" smtClean="0"/>
              <a:t>=20, v(t</a:t>
            </a:r>
            <a:r>
              <a:rPr lang="bn-BD" sz="2800" baseline="-25000" dirty="0" smtClean="0"/>
              <a:t>1</a:t>
            </a:r>
            <a:r>
              <a:rPr lang="bn-BD" sz="2800" dirty="0" smtClean="0"/>
              <a:t>)=517.35			a</a:t>
            </a:r>
            <a:r>
              <a:rPr lang="bn-BD" sz="2800" baseline="-25000" dirty="0" smtClean="0"/>
              <a:t>1</a:t>
            </a:r>
            <a:r>
              <a:rPr lang="bn-BD" sz="2800" dirty="0" smtClean="0"/>
              <a:t>=30.914</a:t>
            </a:r>
          </a:p>
          <a:p>
            <a:pPr>
              <a:buNone/>
            </a:pPr>
            <a:r>
              <a:rPr lang="en-US" sz="2800" dirty="0" smtClean="0"/>
              <a:t>     G</a:t>
            </a:r>
            <a:r>
              <a:rPr lang="bn-BD" sz="2800" dirty="0" smtClean="0"/>
              <a:t>ives</a:t>
            </a:r>
          </a:p>
          <a:p>
            <a:pPr>
              <a:buNone/>
            </a:pPr>
            <a:r>
              <a:rPr lang="bn-BD" sz="2800" dirty="0" smtClean="0"/>
              <a:t>		v(15)=a</a:t>
            </a:r>
            <a:r>
              <a:rPr lang="bn-BD" sz="2800" baseline="-25000" dirty="0" smtClean="0"/>
              <a:t>0</a:t>
            </a:r>
            <a:r>
              <a:rPr lang="bn-BD" sz="2800" dirty="0" smtClean="0"/>
              <a:t>+a</a:t>
            </a:r>
            <a:r>
              <a:rPr lang="bn-BD" sz="2800" baseline="-25000" dirty="0" smtClean="0"/>
              <a:t>1</a:t>
            </a:r>
            <a:r>
              <a:rPr lang="bn-BD" sz="2800" dirty="0" smtClean="0"/>
              <a:t> x 15=362.78		v(t)=a</a:t>
            </a:r>
            <a:r>
              <a:rPr lang="bn-BD" sz="2800" baseline="-25000" dirty="0" smtClean="0"/>
              <a:t>o</a:t>
            </a:r>
            <a:r>
              <a:rPr lang="bn-BD" sz="2800" dirty="0" smtClean="0"/>
              <a:t>+a</a:t>
            </a:r>
            <a:r>
              <a:rPr lang="bn-BD" sz="2800" baseline="-25000" dirty="0" smtClean="0"/>
              <a:t>1</a:t>
            </a:r>
            <a:r>
              <a:rPr lang="bn-BD" sz="2800" dirty="0" smtClean="0"/>
              <a:t>t</a:t>
            </a:r>
          </a:p>
          <a:p>
            <a:pPr>
              <a:buNone/>
            </a:pPr>
            <a:r>
              <a:rPr lang="bn-BD" sz="2800" dirty="0" smtClean="0"/>
              <a:t>		v(20)=a</a:t>
            </a:r>
            <a:r>
              <a:rPr lang="bn-BD" sz="2800" baseline="-25000" dirty="0" smtClean="0"/>
              <a:t>0</a:t>
            </a:r>
            <a:r>
              <a:rPr lang="bn-BD" sz="2800" dirty="0" smtClean="0"/>
              <a:t>+a</a:t>
            </a:r>
            <a:r>
              <a:rPr lang="bn-BD" sz="2800" baseline="-25000" dirty="0" smtClean="0"/>
              <a:t>1</a:t>
            </a:r>
            <a:r>
              <a:rPr lang="bn-BD" sz="2800" dirty="0" smtClean="0"/>
              <a:t> x 20=517.35		v(16)=393.7</a:t>
            </a:r>
            <a:endParaRPr lang="en-US" sz="2800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220072" y="4293096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292080" y="4293096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4193201" y="4437112"/>
            <a:ext cx="1746951" cy="17362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8392</TotalTime>
  <Words>1252</Words>
  <Application>Microsoft Office PowerPoint</Application>
  <PresentationFormat>On-screen Show (4:3)</PresentationFormat>
  <Paragraphs>282</Paragraphs>
  <Slides>24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Module</vt:lpstr>
      <vt:lpstr>Equation</vt:lpstr>
      <vt:lpstr>Slide 1</vt:lpstr>
      <vt:lpstr>What is interpolation?</vt:lpstr>
      <vt:lpstr>Polynomial interpolation?</vt:lpstr>
      <vt:lpstr>Direct Method of Interpolation</vt:lpstr>
      <vt:lpstr>Direct Method of Interpolation (continued)</vt:lpstr>
      <vt:lpstr>Direct Method of Interpolation (continued)</vt:lpstr>
      <vt:lpstr>Example 1</vt:lpstr>
      <vt:lpstr>Solution to example 1</vt:lpstr>
      <vt:lpstr>Solution to example 1 (continued)</vt:lpstr>
      <vt:lpstr>Example 2</vt:lpstr>
      <vt:lpstr>Solution to example 2 (continued)</vt:lpstr>
      <vt:lpstr>Solution to example 2 (continued)</vt:lpstr>
      <vt:lpstr>Example 3</vt:lpstr>
      <vt:lpstr>Solution to example 3</vt:lpstr>
      <vt:lpstr>Solution to example 3 (continued)</vt:lpstr>
      <vt:lpstr>Solution to example 3 (continued)</vt:lpstr>
      <vt:lpstr>Solution to example 3 (continued)</vt:lpstr>
      <vt:lpstr>Solving the coefficients of polynomial having high order</vt:lpstr>
      <vt:lpstr>Langrange Method</vt:lpstr>
      <vt:lpstr>Example 4</vt:lpstr>
      <vt:lpstr>Solution to example 4</vt:lpstr>
      <vt:lpstr>Flow Chart for Direct Method</vt:lpstr>
      <vt:lpstr>Flow Chart for Langrage method</vt:lpstr>
      <vt:lpstr>Thanks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   S. M. Lutful Kabir Visiting Research Professor Brac University</dc:title>
  <dc:creator>S. M. Lutful Kabir</dc:creator>
  <cp:lastModifiedBy>Amitabha Chakrabarty</cp:lastModifiedBy>
  <cp:revision>160</cp:revision>
  <dcterms:created xsi:type="dcterms:W3CDTF">2013-01-12T13:11:26Z</dcterms:created>
  <dcterms:modified xsi:type="dcterms:W3CDTF">2014-02-23T10:18:00Z</dcterms:modified>
</cp:coreProperties>
</file>