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480" r:id="rId2"/>
  </p:sldMasterIdLst>
  <p:notesMasterIdLst>
    <p:notesMasterId r:id="rId30"/>
  </p:notesMasterIdLst>
  <p:handoutMasterIdLst>
    <p:handoutMasterId r:id="rId31"/>
  </p:handoutMasterIdLst>
  <p:sldIdLst>
    <p:sldId id="827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19" r:id="rId23"/>
    <p:sldId id="820" r:id="rId24"/>
    <p:sldId id="822" r:id="rId25"/>
    <p:sldId id="821" r:id="rId26"/>
    <p:sldId id="828" r:id="rId27"/>
    <p:sldId id="823" r:id="rId28"/>
    <p:sldId id="824" r:id="rId2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78203" autoAdjust="0"/>
  </p:normalViewPr>
  <p:slideViewPr>
    <p:cSldViewPr snapToGrid="0">
      <p:cViewPr varScale="1">
        <p:scale>
          <a:sx n="58" d="100"/>
          <a:sy n="58" d="100"/>
        </p:scale>
        <p:origin x="19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 Configuring NAT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6457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344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924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90253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11.2.3.1 </a:t>
            </a:r>
            <a:r>
              <a:rPr lang="en-US" b="1" dirty="0" smtClean="0">
                <a:ea typeface="ＭＳ Ｐゴシック" pitchFamily="34" charset="-128"/>
              </a:rPr>
              <a:t>Configuring PAT: Address Pool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3601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11.2.3.2 </a:t>
            </a:r>
            <a:r>
              <a:rPr lang="en-US" b="1" dirty="0" smtClean="0">
                <a:ea typeface="ＭＳ Ｐゴシック" pitchFamily="34" charset="-128"/>
              </a:rPr>
              <a:t>Configuring PAT: Single Address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405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1390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74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11.2.3.4 </a:t>
            </a:r>
            <a:r>
              <a:rPr lang="en-US" b="1" dirty="0" smtClean="0">
                <a:ea typeface="ＭＳ Ｐゴシック" pitchFamily="34" charset="-128"/>
              </a:rPr>
              <a:t>Verifying PAT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2879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11.2.4.1 </a:t>
            </a:r>
            <a:r>
              <a:rPr lang="en-US" b="1" dirty="0" smtClean="0">
                <a:ea typeface="ＭＳ Ｐゴシック" pitchFamily="34" charset="-128"/>
              </a:rPr>
              <a:t>Port Forwarding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59624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SOHO Example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9579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37181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11.2.4.3 </a:t>
            </a:r>
            <a:r>
              <a:rPr lang="en-US" b="1" dirty="0" smtClean="0">
                <a:ea typeface="ＭＳ Ｐゴシック" pitchFamily="34" charset="-128"/>
              </a:rPr>
              <a:t>Configuring Port Forwarding with IOS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8611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11.2.5.1 </a:t>
            </a:r>
            <a:r>
              <a:rPr lang="en-US" b="1" dirty="0" smtClean="0">
                <a:ea typeface="ＭＳ Ｐゴシック" pitchFamily="34" charset="-128"/>
              </a:rPr>
              <a:t>NAT for IPv6?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657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11.2.5.2 </a:t>
            </a:r>
            <a:r>
              <a:rPr lang="en-US" b="1" dirty="0" smtClean="0">
                <a:ea typeface="ＭＳ Ｐゴシック" pitchFamily="34" charset="-128"/>
              </a:rPr>
              <a:t>IPv6 Unique Local Addresses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755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86564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0994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11.3 Troubleshooting</a:t>
            </a:r>
            <a:r>
              <a:rPr lang="en-US" b="1" baseline="0" dirty="0" smtClean="0"/>
              <a:t> NAT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00390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11.3.1.1</a:t>
            </a:r>
            <a:r>
              <a:rPr lang="en-US" b="1" baseline="0" dirty="0" smtClean="0"/>
              <a:t> </a:t>
            </a:r>
            <a:r>
              <a:rPr lang="en-US" b="1" dirty="0" smtClean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4447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11.3.1.2 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1374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2814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Analyzing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820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7317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6727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11.2.2.1 </a:t>
            </a:r>
            <a:r>
              <a:rPr lang="en-US" b="1" dirty="0" smtClean="0">
                <a:ea typeface="ＭＳ Ｐゴシック" pitchFamily="34" charset="-128"/>
              </a:rPr>
              <a:t>Dynamic NAT Operation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215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11.2.2.2 </a:t>
            </a:r>
            <a:r>
              <a:rPr lang="en-US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8132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2270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8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0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6F99-2660-4236-8259-A3F0AB48DDF9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598D-B90E-4033-A9F0-E2050E3C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>
                <a:solidFill>
                  <a:srgbClr val="FF0000"/>
                </a:solidFill>
              </a:rPr>
              <a:t>Configuring </a:t>
            </a:r>
            <a:r>
              <a:rPr lang="en-US" sz="4400" b="1" dirty="0" smtClean="0">
                <a:solidFill>
                  <a:srgbClr val="FF0000"/>
                </a:solidFill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PAT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3673303"/>
            <a:ext cx="5844886" cy="245052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3047" y="1429372"/>
            <a:ext cx="7951332" cy="4487862"/>
          </a:xfrm>
        </p:spPr>
        <p:txBody>
          <a:bodyPr/>
          <a:lstStyle/>
          <a:p>
            <a:r>
              <a:rPr lang="en-US" sz="2000" dirty="0"/>
              <a:t>Port forwarding </a:t>
            </a:r>
            <a:r>
              <a:rPr lang="en-US" sz="2000" dirty="0" smtClean="0"/>
              <a:t>is </a:t>
            </a:r>
            <a:r>
              <a:rPr lang="en-US" sz="2000" dirty="0"/>
              <a:t>the act of forwarding a network port from one network node to </a:t>
            </a:r>
            <a:r>
              <a:rPr lang="en-US" sz="2000" dirty="0" smtClean="0"/>
              <a:t>another.</a:t>
            </a:r>
          </a:p>
          <a:p>
            <a:r>
              <a:rPr lang="en-US" sz="2000" dirty="0" smtClean="0"/>
              <a:t>A packet sent to the public IP address and port of a router can be forwarded to a private IP address and port in inside network.</a:t>
            </a:r>
          </a:p>
          <a:p>
            <a:r>
              <a:rPr lang="en-US" sz="2000" dirty="0" smtClean="0"/>
              <a:t>Port forwarding is helpful in situations where servers have private addresses, not reachable from the outside networks.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32709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SOHO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7" y="1558189"/>
            <a:ext cx="5938795" cy="47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basic tasks </a:t>
            </a:r>
            <a:r>
              <a:rPr lang="en-US" dirty="0" smtClean="0"/>
              <a:t>to perform when </a:t>
            </a:r>
            <a:r>
              <a:rPr lang="en-US" dirty="0"/>
              <a:t>configuring static NAT </a:t>
            </a:r>
            <a:r>
              <a:rPr lang="en-US" dirty="0" smtClean="0"/>
              <a:t>translations:</a:t>
            </a:r>
          </a:p>
          <a:p>
            <a:r>
              <a:rPr lang="en-US" dirty="0"/>
              <a:t>Create the mapping between the inside local and outside local </a:t>
            </a:r>
            <a:r>
              <a:rPr lang="en-US" dirty="0" smtClean="0"/>
              <a:t>addresses.</a:t>
            </a:r>
            <a:endParaRPr lang="en-US" dirty="0"/>
          </a:p>
          <a:p>
            <a:r>
              <a:rPr lang="en-US" dirty="0"/>
              <a:t>Define which </a:t>
            </a:r>
            <a:r>
              <a:rPr lang="en-US" dirty="0" smtClean="0"/>
              <a:t>interfaces </a:t>
            </a:r>
            <a:r>
              <a:rPr lang="en-US" dirty="0"/>
              <a:t>belong to the inside network and which belong to the outside </a:t>
            </a:r>
            <a:r>
              <a:rPr lang="en-US" dirty="0" smtClean="0"/>
              <a:t>network.</a:t>
            </a:r>
            <a:endParaRPr lang="en-US" dirty="0"/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Port Forwarding with IOS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IOS, Port </a:t>
            </a:r>
            <a:r>
              <a:rPr lang="en-US" sz="2000" dirty="0"/>
              <a:t>forwarding is </a:t>
            </a:r>
            <a:r>
              <a:rPr lang="en-US" sz="2000" dirty="0" smtClean="0"/>
              <a:t>essentially </a:t>
            </a:r>
            <a:r>
              <a:rPr lang="en-US" sz="2000" dirty="0"/>
              <a:t>a static NAT translation with a specified TCP or UDP port </a:t>
            </a:r>
            <a:r>
              <a:rPr lang="en-US" sz="2000" dirty="0" smtClean="0"/>
              <a:t>number.</a:t>
            </a:r>
          </a:p>
          <a:p>
            <a:endParaRPr lang="en-US" sz="20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44" y="2208800"/>
            <a:ext cx="5305661" cy="4305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81798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for </a:t>
            </a: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6255" y="1580927"/>
            <a:ext cx="7951332" cy="4487862"/>
          </a:xfrm>
        </p:spPr>
        <p:txBody>
          <a:bodyPr/>
          <a:lstStyle/>
          <a:p>
            <a:r>
              <a:rPr lang="en-US" sz="2000" dirty="0" smtClean="0"/>
              <a:t>NAT is a workaround for IPv4 address scarcity.</a:t>
            </a:r>
          </a:p>
          <a:p>
            <a:r>
              <a:rPr lang="en-US" sz="2000" dirty="0"/>
              <a:t>IPv6 with a 128-bit address provides 340 undecillion </a:t>
            </a:r>
            <a:r>
              <a:rPr lang="en-US" sz="2000" dirty="0" smtClean="0"/>
              <a:t>addresses.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ddress </a:t>
            </a:r>
            <a:r>
              <a:rPr lang="en-US" sz="2000" dirty="0"/>
              <a:t>space is not an </a:t>
            </a:r>
            <a:r>
              <a:rPr lang="en-US" sz="2000" dirty="0" smtClean="0"/>
              <a:t>issue for IPv6.</a:t>
            </a:r>
          </a:p>
          <a:p>
            <a:r>
              <a:rPr lang="en-US" sz="2000" dirty="0" smtClean="0"/>
              <a:t>IPv6 makes IPv4 public-private NAT unnecessary by design; however, IPv6 </a:t>
            </a:r>
            <a:r>
              <a:rPr lang="en-US" sz="2000" dirty="0"/>
              <a:t>does implement a form of </a:t>
            </a:r>
            <a:r>
              <a:rPr lang="en-US" sz="2000" dirty="0" smtClean="0"/>
              <a:t>private addresses, and it is implemented differently than they are for IPv4.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0" y="454502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IPv6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390427"/>
            <a:ext cx="7951332" cy="4487862"/>
          </a:xfrm>
        </p:spPr>
        <p:txBody>
          <a:bodyPr/>
          <a:lstStyle/>
          <a:p>
            <a:r>
              <a:rPr lang="en-US" sz="2000" dirty="0"/>
              <a:t>IPv6 unique local addresses (</a:t>
            </a:r>
            <a:r>
              <a:rPr lang="en-US" sz="2000" dirty="0" err="1" smtClean="0"/>
              <a:t>ULAs</a:t>
            </a:r>
            <a:r>
              <a:rPr lang="en-US" sz="2000" dirty="0" smtClean="0"/>
              <a:t>) are designed to allow IPv6 communications within a local site.</a:t>
            </a:r>
          </a:p>
          <a:p>
            <a:r>
              <a:rPr lang="en-US" sz="2000" dirty="0" err="1" smtClean="0"/>
              <a:t>ULAs</a:t>
            </a:r>
            <a:r>
              <a:rPr lang="en-US" sz="2000" dirty="0" smtClean="0"/>
              <a:t> are not </a:t>
            </a:r>
            <a:r>
              <a:rPr lang="en-US" sz="2000" dirty="0"/>
              <a:t>meant to provide additional IPv6 address </a:t>
            </a:r>
            <a:r>
              <a:rPr lang="en-US" sz="2000" dirty="0" smtClean="0"/>
              <a:t>space.</a:t>
            </a:r>
          </a:p>
          <a:p>
            <a:r>
              <a:rPr lang="en-US" sz="2000" dirty="0" err="1" smtClean="0"/>
              <a:t>ULAs</a:t>
            </a:r>
            <a:r>
              <a:rPr lang="en-US" sz="2000" dirty="0" smtClean="0"/>
              <a:t> </a:t>
            </a:r>
            <a:r>
              <a:rPr lang="en-US" sz="2000" dirty="0"/>
              <a:t>have the prefix FC00::/7, which results in a first hextet range of FC00 to </a:t>
            </a:r>
            <a:r>
              <a:rPr lang="en-US" sz="2000" dirty="0" err="1" smtClean="0"/>
              <a:t>FDFF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ULAs are also </a:t>
            </a:r>
            <a:r>
              <a:rPr lang="en-US" sz="2000" dirty="0"/>
              <a:t>known as local IPv6 addresses (not to be confused with IPv6 link-local addresses</a:t>
            </a:r>
            <a:r>
              <a:rPr lang="en-US" sz="2000" dirty="0" smtClean="0"/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61" y="4047375"/>
            <a:ext cx="5965990" cy="24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95445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</a:t>
            </a:r>
            <a:r>
              <a:rPr lang="en-US" dirty="0" smtClean="0"/>
              <a:t>for </a:t>
            </a:r>
            <a:r>
              <a:rPr lang="en-US" dirty="0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542827"/>
            <a:ext cx="7951332" cy="4487862"/>
          </a:xfrm>
        </p:spPr>
        <p:txBody>
          <a:bodyPr/>
          <a:lstStyle/>
          <a:p>
            <a:r>
              <a:rPr lang="en-US" sz="2000" dirty="0" smtClean="0"/>
              <a:t>IPv6 also uses NAT, but in a much different context.</a:t>
            </a:r>
          </a:p>
          <a:p>
            <a:r>
              <a:rPr lang="en-US" sz="2000" dirty="0" smtClean="0"/>
              <a:t>In IPv6, NAT is used to provide transparent communication between IPv6 and IPv4.</a:t>
            </a:r>
          </a:p>
          <a:p>
            <a:r>
              <a:rPr lang="en-US" sz="2000" dirty="0" smtClean="0"/>
              <a:t>NAT64 is not intended to be a permanent solution; it is meant to be a transition mechanism.</a:t>
            </a:r>
          </a:p>
          <a:p>
            <a:r>
              <a:rPr lang="en-US" sz="2000" dirty="0"/>
              <a:t>Network Address Translation-Protocol Translation (NAT-PT</a:t>
            </a:r>
            <a:r>
              <a:rPr lang="en-US" sz="2000" dirty="0" smtClean="0"/>
              <a:t>) was another NAT-based transition mechanism for IPv6, but is now deprecated by IETF.</a:t>
            </a:r>
          </a:p>
          <a:p>
            <a:r>
              <a:rPr lang="en-US" sz="2000" dirty="0" smtClean="0"/>
              <a:t>NAT64 is now recommended.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</a:t>
            </a:r>
            <a:r>
              <a:rPr lang="en-US" dirty="0" smtClean="0"/>
              <a:t>for </a:t>
            </a:r>
            <a:r>
              <a:rPr lang="en-US" dirty="0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1" y="1457275"/>
            <a:ext cx="6764963" cy="45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11.3 Troubleshooting NAT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71" y="454502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show commands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66" y="1282677"/>
            <a:ext cx="5800511" cy="52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68151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debug command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The pool of public IPv4 addresses (inside global address pool) is available to any device on the inside network on a </a:t>
            </a:r>
            <a:r>
              <a:rPr lang="en-US" sz="2000" dirty="0" smtClean="0"/>
              <a:t>first-come, </a:t>
            </a:r>
            <a:r>
              <a:rPr lang="en-US" sz="2000" dirty="0"/>
              <a:t>first-served </a:t>
            </a:r>
            <a:r>
              <a:rPr lang="en-US" sz="2000" dirty="0" smtClean="0"/>
              <a:t>basis.</a:t>
            </a:r>
          </a:p>
          <a:p>
            <a:r>
              <a:rPr lang="en-US" sz="2000" dirty="0" smtClean="0"/>
              <a:t>With </a:t>
            </a:r>
            <a:r>
              <a:rPr lang="en-US" sz="2000" dirty="0"/>
              <a:t>dynamic NAT, a single inside address is translated to a single outside </a:t>
            </a:r>
            <a:r>
              <a:rPr lang="en-US" sz="2000" dirty="0" smtClean="0"/>
              <a:t>address.</a:t>
            </a:r>
          </a:p>
          <a:p>
            <a:r>
              <a:rPr lang="en-US" sz="2000" dirty="0" smtClean="0"/>
              <a:t>The pool must be large enough to accommodate all inside devices.</a:t>
            </a:r>
          </a:p>
          <a:p>
            <a:r>
              <a:rPr lang="en-US" sz="2000" dirty="0" smtClean="0"/>
              <a:t>A device is unable to communicate to any external networks if no addresses are available in the pool.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18319</TotalTime>
  <Pages>28</Pages>
  <Words>616</Words>
  <Application>Microsoft Office PowerPoint</Application>
  <PresentationFormat>On-screen Show (4:3)</PresentationFormat>
  <Paragraphs>105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Wingdings</vt:lpstr>
      <vt:lpstr>PPT-TMPLT-WHT_C</vt:lpstr>
      <vt:lpstr>Office Theme</vt:lpstr>
      <vt:lpstr>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11.3 Troubleshooting NAT</vt:lpstr>
      <vt:lpstr>Configuring NAT and IPv6 Troubleshooting NAT: show commands</vt:lpstr>
      <vt:lpstr>Configuring NAT and IPv6 Troubleshooting NAT: debug command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Mrs. Sadia Hamid Kazi</cp:lastModifiedBy>
  <cp:revision>1244</cp:revision>
  <cp:lastPrinted>1999-01-27T00:54:54Z</cp:lastPrinted>
  <dcterms:created xsi:type="dcterms:W3CDTF">2006-10-23T15:07:30Z</dcterms:created>
  <dcterms:modified xsi:type="dcterms:W3CDTF">2016-02-07T07:20:45Z</dcterms:modified>
</cp:coreProperties>
</file>