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9AF9-19AD-4CD5-965E-E5AA68A53F09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C0D42-D539-4D6B-BA90-48E0CCAA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9.5.1.1 Type of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ACLs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34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9.5.1.2 Comparing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IPv4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ACLs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62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9.5.2.1 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Topology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9.5.2.2 Configuring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ACLs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56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9.5.2.3 Applying an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ACL to an Interface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1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9.5.2.4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ACL Examples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45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9.5.2.5 Verifying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IPv6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ACLs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69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0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D672-CD82-48DA-9BC2-50C4C65909E3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780C-8B9A-4CDA-B531-21C97DC8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 ACLs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3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IPv6 </a:t>
            </a:r>
            <a:r>
              <a:rPr lang="en-US" dirty="0" smtClean="0"/>
              <a:t>ACLs: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2" y="2139905"/>
            <a:ext cx="5066897" cy="43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Applying an IPv6 ACL to an Interface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3683" y="1825625"/>
            <a:ext cx="5784633" cy="4351338"/>
          </a:xfrm>
        </p:spPr>
      </p:pic>
    </p:spTree>
    <p:extLst>
      <p:ext uri="{BB962C8B-B14F-4D97-AF65-F5344CB8AC3E}">
        <p14:creationId xmlns:p14="http://schemas.microsoft.com/office/powerpoint/2010/main" val="40179217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IPv6 ACL Examples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078039" y="1565276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Deny FTP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Restrict Access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474" y="1622686"/>
            <a:ext cx="4463773" cy="15102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69" y="3271443"/>
            <a:ext cx="4468579" cy="34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Verifying </a:t>
            </a:r>
            <a:r>
              <a:rPr lang="en-US" dirty="0"/>
              <a:t>IPv6 ACL</a:t>
            </a:r>
            <a:r>
              <a:rPr lang="en-US" dirty="0" smtClean="0"/>
              <a:t>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47" y="1528652"/>
            <a:ext cx="4848581" cy="2493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387" y="4041193"/>
            <a:ext cx="4829340" cy="24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8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Type </a:t>
            </a:r>
            <a:r>
              <a:rPr lang="en-US" dirty="0"/>
              <a:t>of IPv6 ACLs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4662" y="2358231"/>
            <a:ext cx="6162675" cy="3286125"/>
          </a:xfrm>
        </p:spPr>
      </p:pic>
    </p:spTree>
    <p:extLst>
      <p:ext uri="{BB962C8B-B14F-4D97-AF65-F5344CB8AC3E}">
        <p14:creationId xmlns:p14="http://schemas.microsoft.com/office/powerpoint/2010/main" val="2947316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</a:t>
            </a:r>
            <a:r>
              <a:rPr lang="en-US" dirty="0"/>
              <a:t>IPv4 and IPv6 ACLs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078039" y="1565276"/>
            <a:ext cx="7940675" cy="438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IPv4 and IPv6 ACLs are very similar, there are three significant differences between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Applying an IPv6 ACL</a:t>
            </a:r>
          </a:p>
          <a:p>
            <a:pPr marL="338137" lvl="1" indent="0"/>
            <a:r>
              <a:rPr lang="en-US" dirty="0" smtClean="0"/>
              <a:t>IPv6 </a:t>
            </a:r>
            <a:r>
              <a:rPr lang="en-US" dirty="0"/>
              <a:t>uses the </a:t>
            </a:r>
            <a:r>
              <a:rPr lang="en-US" b="1" dirty="0">
                <a:solidFill>
                  <a:srgbClr val="C00000"/>
                </a:solidFill>
                <a:latin typeface="Courier"/>
                <a:cs typeface="Courier"/>
              </a:rPr>
              <a:t>ipv6 traffic-filter </a:t>
            </a:r>
            <a:r>
              <a:rPr lang="en-US" dirty="0"/>
              <a:t>command to perform the same function for IPv6 interfaces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No Wildcard Masks</a:t>
            </a:r>
          </a:p>
          <a:p>
            <a:pPr marL="338137" lvl="1" indent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prefix-length is used to indicate how much of an IPv6 source or destination address should be matched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10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IPv4 and IPv6 ACLs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5913"/>
          </a:xfrm>
        </p:spPr>
        <p:txBody>
          <a:bodyPr/>
          <a:lstStyle/>
          <a:p>
            <a:r>
              <a:rPr lang="en-US" dirty="0"/>
              <a:t>Additional Default </a:t>
            </a:r>
            <a:r>
              <a:rPr lang="en-US" dirty="0" smtClean="0"/>
              <a:t>Statements along with implicit deny</a:t>
            </a:r>
            <a:endParaRPr lang="en-US" dirty="0"/>
          </a:p>
          <a:p>
            <a:pPr marL="338137" lvl="1" indent="0"/>
            <a:r>
              <a:rPr lang="en-US" b="1" dirty="0">
                <a:latin typeface="Courier"/>
                <a:cs typeface="Courier"/>
              </a:rPr>
              <a:t>permit </a:t>
            </a:r>
            <a:r>
              <a:rPr lang="en-US" b="1" dirty="0" err="1">
                <a:latin typeface="Courier"/>
                <a:cs typeface="Courier"/>
              </a:rPr>
              <a:t>icmp</a:t>
            </a:r>
            <a:r>
              <a:rPr lang="en-US" b="1" dirty="0">
                <a:latin typeface="Courier"/>
                <a:cs typeface="Courier"/>
              </a:rPr>
              <a:t> any </a:t>
            </a:r>
            <a:r>
              <a:rPr lang="en-US" b="1" dirty="0" err="1">
                <a:latin typeface="Courier"/>
                <a:cs typeface="Courier"/>
              </a:rPr>
              <a:t>any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nd-na</a:t>
            </a:r>
            <a:endParaRPr lang="en-US" dirty="0">
              <a:latin typeface="Courier"/>
              <a:cs typeface="Courier"/>
            </a:endParaRPr>
          </a:p>
          <a:p>
            <a:pPr marL="338137" lvl="1" indent="0"/>
            <a:r>
              <a:rPr lang="en-US" b="1" dirty="0">
                <a:latin typeface="Courier"/>
                <a:cs typeface="Courier"/>
              </a:rPr>
              <a:t>permit </a:t>
            </a:r>
            <a:r>
              <a:rPr lang="en-US" b="1" dirty="0" err="1">
                <a:latin typeface="Courier"/>
                <a:cs typeface="Courier"/>
              </a:rPr>
              <a:t>icmp</a:t>
            </a:r>
            <a:r>
              <a:rPr lang="en-US" b="1" dirty="0">
                <a:latin typeface="Courier"/>
                <a:cs typeface="Courier"/>
              </a:rPr>
              <a:t> any </a:t>
            </a:r>
            <a:r>
              <a:rPr lang="en-US" b="1" dirty="0" err="1">
                <a:latin typeface="Courier"/>
                <a:cs typeface="Courier"/>
              </a:rPr>
              <a:t>any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nd</a:t>
            </a:r>
            <a:r>
              <a:rPr lang="en-US" b="1" dirty="0">
                <a:latin typeface="Courier"/>
                <a:cs typeface="Courier"/>
              </a:rPr>
              <a:t>-ns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75" y="3586475"/>
            <a:ext cx="47339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492125"/>
            <a:ext cx="8456613" cy="871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Configuring </a:t>
            </a:r>
            <a:r>
              <a:rPr lang="en-US" dirty="0"/>
              <a:t>IPv6 Topology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7624" y="1825625"/>
            <a:ext cx="4996751" cy="4351338"/>
          </a:xfrm>
        </p:spPr>
      </p:pic>
    </p:spTree>
    <p:extLst>
      <p:ext uri="{BB962C8B-B14F-4D97-AF65-F5344CB8AC3E}">
        <p14:creationId xmlns:p14="http://schemas.microsoft.com/office/powerpoint/2010/main" val="1264049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R1 Configuration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54" y="1931898"/>
            <a:ext cx="4901954" cy="4311611"/>
          </a:xfrm>
          <a:prstGeom prst="rect">
            <a:avLst/>
          </a:prstGeom>
        </p:spPr>
      </p:pic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242033"/>
            <a:ext cx="4238859" cy="3691340"/>
          </a:xfrm>
        </p:spPr>
      </p:pic>
    </p:spTree>
    <p:extLst>
      <p:ext uri="{BB962C8B-B14F-4D97-AF65-F5344CB8AC3E}">
        <p14:creationId xmlns:p14="http://schemas.microsoft.com/office/powerpoint/2010/main" val="16954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R2 Configuration</a:t>
            </a:r>
            <a:endParaRPr lang="en-US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42033"/>
            <a:ext cx="4238859" cy="369134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1111"/>
            <a:ext cx="4881577" cy="35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R3 Configuration</a:t>
            </a:r>
            <a:endParaRPr lang="en-US" dirty="0"/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42033"/>
            <a:ext cx="4238859" cy="369134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22" y="2242033"/>
            <a:ext cx="4549993" cy="34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586" y="234548"/>
            <a:ext cx="8456613" cy="8715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Configuring </a:t>
            </a:r>
            <a:r>
              <a:rPr lang="en-US" dirty="0"/>
              <a:t>IPv6 ACLs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187852" y="1281941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three basic steps to configure an IPv6 ACL: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global configuration mode, use the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ipv6 </a:t>
            </a:r>
            <a:r>
              <a:rPr lang="en-US" b="1" dirty="0" smtClean="0">
                <a:latin typeface="Courier"/>
                <a:cs typeface="Courier"/>
              </a:rPr>
              <a:t>access-list </a:t>
            </a:r>
            <a:r>
              <a:rPr lang="en-US" i="1" dirty="0" smtClean="0">
                <a:latin typeface="Courier"/>
                <a:cs typeface="Courier"/>
              </a:rPr>
              <a:t>name</a:t>
            </a:r>
            <a:r>
              <a:rPr lang="en-US" dirty="0" smtClean="0"/>
              <a:t> </a:t>
            </a:r>
            <a:r>
              <a:rPr lang="en-US" dirty="0"/>
              <a:t>command to create an IPv6 ACL.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/>
              <a:t>the named ACL configuration mode, use the </a:t>
            </a:r>
            <a:r>
              <a:rPr lang="en-US" b="1" dirty="0">
                <a:latin typeface="Courier"/>
                <a:cs typeface="Courier"/>
              </a:rPr>
              <a:t>permit</a:t>
            </a:r>
            <a:r>
              <a:rPr lang="en-US" dirty="0"/>
              <a:t> or </a:t>
            </a:r>
            <a:r>
              <a:rPr lang="en-US" b="1" dirty="0">
                <a:latin typeface="Courier"/>
                <a:cs typeface="Courier"/>
              </a:rPr>
              <a:t>deny</a:t>
            </a:r>
            <a:r>
              <a:rPr lang="en-US" dirty="0"/>
              <a:t> statements to specify one or more conditions to determine if a packet is forwarded or dropped.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Return </a:t>
            </a:r>
            <a:r>
              <a:rPr lang="en-US" dirty="0"/>
              <a:t>to privileged EXEC mode with the </a:t>
            </a:r>
            <a:r>
              <a:rPr lang="en-US" b="1" dirty="0">
                <a:latin typeface="Courier"/>
                <a:cs typeface="Courier"/>
              </a:rPr>
              <a:t>end</a:t>
            </a:r>
            <a:r>
              <a:rPr lang="en-US" dirty="0"/>
              <a:t> command.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083" y="5161905"/>
            <a:ext cx="6118457" cy="13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4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223</Words>
  <Application>Microsoft Office PowerPoint</Application>
  <PresentationFormat>Widescreen</PresentationFormat>
  <Paragraphs>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Office Theme</vt:lpstr>
      <vt:lpstr>IPv6 ACLs</vt:lpstr>
      <vt:lpstr>Type of IPv6 ACLs</vt:lpstr>
      <vt:lpstr>Comparing IPv4 and IPv6 ACLs</vt:lpstr>
      <vt:lpstr>Comparing IPv4 and IPv6 ACLs</vt:lpstr>
      <vt:lpstr>Configuring IPv6 Topology</vt:lpstr>
      <vt:lpstr>Router R1 Configuration</vt:lpstr>
      <vt:lpstr>Router R2 Configuration</vt:lpstr>
      <vt:lpstr>Router R3 Configuration</vt:lpstr>
      <vt:lpstr>Configuring IPv6 ACLs</vt:lpstr>
      <vt:lpstr>Configuring IPv6 ACLs: Example</vt:lpstr>
      <vt:lpstr> Applying an IPv6 ACL to an Interface</vt:lpstr>
      <vt:lpstr> IPv6 ACL Examples</vt:lpstr>
      <vt:lpstr>Verifying IPv6 ACLs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ACLs</dc:title>
  <dc:creator>Mrs. Sadia Hamid Kazi</dc:creator>
  <cp:lastModifiedBy>Mrs. Sadia Hamid Kazi</cp:lastModifiedBy>
  <cp:revision>4</cp:revision>
  <dcterms:created xsi:type="dcterms:W3CDTF">2016-03-13T06:53:25Z</dcterms:created>
  <dcterms:modified xsi:type="dcterms:W3CDTF">2016-03-13T07:31:40Z</dcterms:modified>
</cp:coreProperties>
</file>