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0" r:id="rId3"/>
    <p:sldId id="341" r:id="rId4"/>
    <p:sldId id="342" r:id="rId5"/>
    <p:sldId id="345" r:id="rId6"/>
    <p:sldId id="346" r:id="rId7"/>
    <p:sldId id="271" r:id="rId8"/>
    <p:sldId id="331" r:id="rId9"/>
    <p:sldId id="332" r:id="rId10"/>
    <p:sldId id="333" r:id="rId11"/>
    <p:sldId id="334" r:id="rId12"/>
    <p:sldId id="335" r:id="rId13"/>
    <p:sldId id="336" r:id="rId14"/>
    <p:sldId id="275" r:id="rId15"/>
    <p:sldId id="276" r:id="rId16"/>
    <p:sldId id="277" r:id="rId17"/>
    <p:sldId id="338" r:id="rId18"/>
    <p:sldId id="278" r:id="rId19"/>
    <p:sldId id="279" r:id="rId20"/>
    <p:sldId id="291" r:id="rId21"/>
    <p:sldId id="294" r:id="rId22"/>
    <p:sldId id="361" r:id="rId23"/>
    <p:sldId id="362" r:id="rId24"/>
    <p:sldId id="363" r:id="rId25"/>
    <p:sldId id="364" r:id="rId26"/>
    <p:sldId id="365" r:id="rId27"/>
    <p:sldId id="366" r:id="rId28"/>
    <p:sldId id="374" r:id="rId29"/>
    <p:sldId id="375" r:id="rId30"/>
    <p:sldId id="369" r:id="rId31"/>
    <p:sldId id="370" r:id="rId32"/>
    <p:sldId id="371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DDDDDD"/>
    <a:srgbClr val="CCFFFF"/>
    <a:srgbClr val="FF0000"/>
    <a:srgbClr val="6699FF"/>
    <a:srgbClr val="C0C0C0"/>
    <a:srgbClr val="A50021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026" autoAdjust="0"/>
  </p:normalViewPr>
  <p:slideViewPr>
    <p:cSldViewPr>
      <p:cViewPr varScale="1">
        <p:scale>
          <a:sx n="103" d="100"/>
          <a:sy n="103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/>
              <a:t>Switches.ppt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F0AD53-E2E8-6E44-A146-0CD8CD677C5C}" type="datetime1">
              <a:rPr lang="en-GB"/>
              <a:pPr/>
              <a:t>2/15/16</a:t>
            </a:fld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/>
              <a:t>S Ward   Abingdon and Witney College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A7712-DCA8-784E-8D0F-9975BC7D2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/>
              <a:t>Switches.ppt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AA342E-1ACA-9341-9E4C-41F9456DD85A}" type="datetime1">
              <a:rPr lang="en-GB"/>
              <a:pPr/>
              <a:t>2/15/16</a:t>
            </a:fld>
            <a:endParaRPr lang="en-US"/>
          </a:p>
        </p:txBody>
      </p:sp>
      <p:sp>
        <p:nvSpPr>
          <p:cNvPr id="573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/>
              <a:t>S Ward   Abingdon and Witney College</a:t>
            </a:r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474439-4A51-784F-9751-D0839E3DC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65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Switches.ppt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CC7F8-5779-FC49-82BD-D13678ED9133}" type="datetime1">
              <a:rPr lang="en-GB"/>
              <a:pPr eaLnBrk="1" hangingPunct="1"/>
              <a:t>2/15/16</a:t>
            </a:fld>
            <a:endParaRPr lang="en-US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 Ward   Abingdon and Witney College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23CA55-9CE0-FF45-AAED-985EBD7B95F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583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Switches.ppt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93937-4928-8149-A14B-062F81D069A6}" type="datetime1">
              <a:rPr lang="en-GB"/>
              <a:pPr eaLnBrk="1" hangingPunct="1"/>
              <a:t>2/15/16</a:t>
            </a:fld>
            <a:endParaRPr lang="en-US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 Ward   Abingdon and Witney College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B869C-44B6-554C-AAFF-1E5310C6E4C6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593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automatic medium-dependent interface crossover (auto-MDIX)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feature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81DC32-0768-D540-992C-2C6B24157E19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4198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372225" y="6237288"/>
            <a:ext cx="1871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fld id="{11794C0E-D410-034B-8EE1-8074BE77585F}" type="slidenum">
              <a:rPr lang="en-GB" sz="1000"/>
              <a:pPr algn="r">
                <a:spcBef>
                  <a:spcPct val="50000"/>
                </a:spcBef>
              </a:pPr>
              <a:t>‹#›</a:t>
            </a:fld>
            <a:endParaRPr lang="en-GB" sz="100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9" name="Rectangle 3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fld id="{19F6CC55-69B5-2547-BFA9-DE22A30DD4CD}" type="datetime5">
              <a:rPr lang="en-GB"/>
              <a:pPr/>
              <a:t>15-Feb-16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5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1500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329809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13196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369156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400407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8791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220669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17872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19926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</p:spTree>
    <p:extLst>
      <p:ext uri="{BB962C8B-B14F-4D97-AF65-F5344CB8AC3E}">
        <p14:creationId xmlns:p14="http://schemas.microsoft.com/office/powerpoint/2010/main" val="320905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a typeface="+mn-ea"/>
              </a:defRPr>
            </a:lvl1pPr>
          </a:lstStyle>
          <a:p>
            <a:pPr>
              <a:defRPr/>
            </a:pPr>
            <a:r>
              <a:rPr lang="en-GB"/>
              <a:t>CSE490, SKZ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6372225" y="6237288"/>
            <a:ext cx="1871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fld id="{004D93B5-DF29-724E-9CBD-457DEA36E99F}" type="slidenum">
              <a:rPr lang="en-GB" sz="1000"/>
              <a:pPr algn="r">
                <a:spcBef>
                  <a:spcPct val="50000"/>
                </a:spcBef>
              </a:pPr>
              <a:t>‹#›</a:t>
            </a:fld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04F2A4-1792-DA4E-9F27-901343514BB0}" type="datetime5">
              <a:rPr lang="en-GB"/>
              <a:pPr eaLnBrk="1" hangingPunct="1"/>
              <a:t>15-Feb-16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Switches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555875" y="5589588"/>
            <a:ext cx="4586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GB"/>
              <a:t>Taken from Slides provided by</a:t>
            </a:r>
          </a:p>
          <a:p>
            <a:pPr algn="l"/>
            <a:r>
              <a:rPr lang="en-GB"/>
              <a:t>S Ward  Abingdon and Witney College and </a:t>
            </a:r>
            <a:r>
              <a:rPr lang="en-US"/>
              <a:t>St. Clair College in Windsor, Ontario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26627" name="Picture 5" descr="sw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25538"/>
            <a:ext cx="88392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smtClean="0">
                <a:solidFill>
                  <a:srgbClr val="800080"/>
                </a:solidFill>
                <a:ea typeface="+mn-ea"/>
              </a:rPr>
              <a:t>Example Step 3:</a:t>
            </a:r>
          </a:p>
          <a:p>
            <a:pPr marL="855663" lvl="1" indent="-288925" eaLnBrk="1" hangingPunct="1">
              <a:buFont typeface="Wingdings" pitchFamily="2" charset="2"/>
              <a:buChar char="l"/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Because the destination address is a broadcast, the switch </a:t>
            </a:r>
            <a:r>
              <a:rPr lang="en-US" smtClean="0">
                <a:solidFill>
                  <a:schemeClr val="accent2"/>
                </a:solidFill>
              </a:rPr>
              <a:t>floods</a:t>
            </a:r>
            <a:r>
              <a:rPr lang="en-US" smtClean="0"/>
              <a:t> the frame to all ports, </a:t>
            </a:r>
            <a:r>
              <a:rPr lang="en-US" smtClean="0">
                <a:solidFill>
                  <a:schemeClr val="accent2"/>
                </a:solidFill>
              </a:rPr>
              <a:t>except the port on which it received the frame.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Switch MAC Address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27651" name="Picture 4" descr="sw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smtClean="0">
                <a:solidFill>
                  <a:srgbClr val="800080"/>
                </a:solidFill>
                <a:ea typeface="+mn-ea"/>
              </a:rPr>
              <a:t>Example Step 4:</a:t>
            </a:r>
          </a:p>
          <a:p>
            <a:pPr marL="855663" lvl="1" indent="-288925" eaLnBrk="1" hangingPunct="1">
              <a:buFont typeface="Wingdings" pitchFamily="2" charset="2"/>
              <a:buChar char="l"/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destination device replies to the broadcast with a </a:t>
            </a:r>
            <a:r>
              <a:rPr lang="en-US" smtClean="0">
                <a:solidFill>
                  <a:schemeClr val="accent2"/>
                </a:solidFill>
              </a:rPr>
              <a:t>unicast frame addressed to PC 1.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Switch MAC Address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28675" name="Picture 5" descr="sw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80"/>
                </a:solidFill>
                <a:latin typeface="Arial" charset="0"/>
              </a:rPr>
              <a:t>Example Step 5:</a:t>
            </a:r>
          </a:p>
          <a:p>
            <a:pPr marL="855663" lvl="1" indent="-288925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switch enters the source MAC address of PC 2 and the port number of the switch port that received the frame into the address table. 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Switch MAC Address Table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" y="2971800"/>
            <a:ext cx="3581400" cy="2308225"/>
            <a:chOff x="228600" y="2971800"/>
            <a:chExt cx="3581400" cy="2308324"/>
          </a:xfrm>
          <a:effectLst>
            <a:outerShdw blurRad="50800" dist="50800" dir="5400000" algn="ctr" rotWithShape="0">
              <a:schemeClr val="tx1"/>
            </a:outerShdw>
          </a:effectLst>
        </p:grpSpPr>
        <p:cxnSp>
          <p:nvCxnSpPr>
            <p:cNvPr id="17414" name="Straight Connector 8"/>
            <p:cNvCxnSpPr>
              <a:cxnSpLocks noChangeShapeType="1"/>
            </p:cNvCxnSpPr>
            <p:nvPr/>
          </p:nvCxnSpPr>
          <p:spPr bwMode="auto">
            <a:xfrm flipV="1">
              <a:off x="2667000" y="3657600"/>
              <a:ext cx="1143000" cy="15240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7" name="TextBox 6"/>
            <p:cNvSpPr txBox="1"/>
            <p:nvPr/>
          </p:nvSpPr>
          <p:spPr>
            <a:xfrm>
              <a:off x="228600" y="2971800"/>
              <a:ext cx="2743200" cy="2308324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The destination address of the frame and its associated port is found in the MAC address table.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29699" name="Picture 5" descr="sw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107113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839200" cy="5181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80"/>
                </a:solidFill>
                <a:latin typeface="Arial" charset="0"/>
              </a:rPr>
              <a:t>Example Step 6:</a:t>
            </a:r>
          </a:p>
          <a:p>
            <a:pPr marL="855663" lvl="1" indent="-288925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switch can now forward frames between source and destination devices because it has entries in the address table that identify the associated ports.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Switch MAC Address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How many collision domains?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68313" y="1557338"/>
          <a:ext cx="8351837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6830378" imgH="3400900" progId="Paint.Picture">
                  <p:embed/>
                </p:oleObj>
              </mc:Choice>
              <mc:Fallback>
                <p:oleObj name="Bitmap Image" r:id="rId3" imgW="6830378" imgH="34009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351837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11"/>
          <p:cNvSpPr>
            <a:spLocks noChangeShapeType="1"/>
          </p:cNvSpPr>
          <p:nvPr/>
        </p:nvSpPr>
        <p:spPr bwMode="auto">
          <a:xfrm flipH="1">
            <a:off x="5940425" y="4797425"/>
            <a:ext cx="3603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How many collision domains?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68313" y="1557338"/>
          <a:ext cx="8351837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3" imgW="6830378" imgH="3400900" progId="Paint.Picture">
                  <p:embed/>
                </p:oleObj>
              </mc:Choice>
              <mc:Fallback>
                <p:oleObj name="Bitmap Image" r:id="rId3" imgW="6830378" imgH="34009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351837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2411413" y="2781300"/>
            <a:ext cx="1223962" cy="86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4284663" y="3573463"/>
            <a:ext cx="647700" cy="504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1692275" y="3068638"/>
            <a:ext cx="576263" cy="11525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2555875" y="4581525"/>
            <a:ext cx="647700" cy="5032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1042988" y="4365625"/>
            <a:ext cx="576262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1835150" y="4724400"/>
            <a:ext cx="504825" cy="288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 flipH="1">
            <a:off x="5940425" y="4797425"/>
            <a:ext cx="3603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1116013" y="2349500"/>
            <a:ext cx="6477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2411413" y="2133600"/>
            <a:ext cx="647700" cy="5032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1908175" y="2133600"/>
            <a:ext cx="360363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5292725" y="1484313"/>
            <a:ext cx="3455988" cy="20891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5292725" y="3644900"/>
            <a:ext cx="3455988" cy="20891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4067175" y="1628775"/>
            <a:ext cx="100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3600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Broadcast Domains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Layer 2 switches flood broadcasts.</a:t>
            </a:r>
          </a:p>
          <a:p>
            <a:pPr eaLnBrk="1" hangingPunct="1"/>
            <a:r>
              <a:rPr lang="en-GB">
                <a:latin typeface="Arial" charset="0"/>
              </a:rPr>
              <a:t>Devices linked by switches are in the same broadcast domain.</a:t>
            </a:r>
          </a:p>
          <a:p>
            <a:pPr eaLnBrk="1" hangingPunct="1"/>
            <a:r>
              <a:rPr lang="en-GB">
                <a:latin typeface="Arial" charset="0"/>
              </a:rPr>
              <a:t>A layer 3 device (router) splits up broadcast domains, does not forward broadcasts</a:t>
            </a:r>
          </a:p>
          <a:p>
            <a:pPr eaLnBrk="1" hangingPunct="1"/>
            <a:r>
              <a:rPr lang="en-GB">
                <a:latin typeface="Arial" charset="0"/>
              </a:rPr>
              <a:t>Destination MAC address for broadcast is </a:t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all 1s, that is FF:FF:FF:FF:FF:FF</a:t>
            </a:r>
          </a:p>
          <a:p>
            <a:pPr eaLnBrk="1" hangingPunct="1"/>
            <a:r>
              <a:rPr lang="en-GB">
                <a:latin typeface="Arial" charset="0"/>
              </a:rPr>
              <a:t>(We ignore VLANs here – they come later.)</a:t>
            </a: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4" name="Picture 3" descr="sw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79248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2781301" y="2552700"/>
            <a:ext cx="381000" cy="31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524000" y="3124200"/>
            <a:ext cx="2057400" cy="457200"/>
            <a:chOff x="1600200" y="3200400"/>
            <a:chExt cx="2057400" cy="457200"/>
          </a:xfrm>
        </p:grpSpPr>
        <p:cxnSp>
          <p:nvCxnSpPr>
            <p:cNvPr id="32790" name="Straight Connector 7"/>
            <p:cNvCxnSpPr>
              <a:cxnSpLocks noChangeShapeType="1"/>
            </p:cNvCxnSpPr>
            <p:nvPr/>
          </p:nvCxnSpPr>
          <p:spPr bwMode="auto">
            <a:xfrm>
              <a:off x="3124200" y="3200400"/>
              <a:ext cx="5334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Straight Connector 9"/>
            <p:cNvCxnSpPr>
              <a:cxnSpLocks noChangeShapeType="1"/>
            </p:cNvCxnSpPr>
            <p:nvPr/>
          </p:nvCxnSpPr>
          <p:spPr bwMode="auto">
            <a:xfrm rot="16200000" flipH="1">
              <a:off x="2819400" y="3352800"/>
              <a:ext cx="304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2" name="Straight Connector 13"/>
            <p:cNvCxnSpPr>
              <a:cxnSpLocks noChangeShapeType="1"/>
            </p:cNvCxnSpPr>
            <p:nvPr/>
          </p:nvCxnSpPr>
          <p:spPr bwMode="auto">
            <a:xfrm rot="5400000">
              <a:off x="2133600" y="3352800"/>
              <a:ext cx="304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Straight Connector 15"/>
            <p:cNvCxnSpPr>
              <a:cxnSpLocks noChangeShapeType="1"/>
            </p:cNvCxnSpPr>
            <p:nvPr/>
          </p:nvCxnSpPr>
          <p:spPr bwMode="auto">
            <a:xfrm rot="10800000">
              <a:off x="1600200" y="3200400"/>
              <a:ext cx="4572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 rot="5400000">
            <a:off x="4152901" y="4686300"/>
            <a:ext cx="381000" cy="31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352800" y="4419600"/>
            <a:ext cx="4114800" cy="1295400"/>
            <a:chOff x="3429000" y="4495800"/>
            <a:chExt cx="4114800" cy="1295400"/>
          </a:xfrm>
        </p:grpSpPr>
        <p:cxnSp>
          <p:nvCxnSpPr>
            <p:cNvPr id="32779" name="Straight Connector 23"/>
            <p:cNvCxnSpPr>
              <a:cxnSpLocks noChangeShapeType="1"/>
            </p:cNvCxnSpPr>
            <p:nvPr/>
          </p:nvCxnSpPr>
          <p:spPr bwMode="auto">
            <a:xfrm rot="10800000">
              <a:off x="3429000" y="5105400"/>
              <a:ext cx="3810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0" name="Straight Connector 27"/>
            <p:cNvCxnSpPr>
              <a:cxnSpLocks noChangeShapeType="1"/>
            </p:cNvCxnSpPr>
            <p:nvPr/>
          </p:nvCxnSpPr>
          <p:spPr bwMode="auto">
            <a:xfrm rot="5400000">
              <a:off x="3848100" y="5524500"/>
              <a:ext cx="228600" cy="152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1" name="Straight Connector 29"/>
            <p:cNvCxnSpPr>
              <a:cxnSpLocks noChangeShapeType="1"/>
            </p:cNvCxnSpPr>
            <p:nvPr/>
          </p:nvCxnSpPr>
          <p:spPr bwMode="auto">
            <a:xfrm>
              <a:off x="4191000" y="5486400"/>
              <a:ext cx="228600" cy="152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Straight Connector 31"/>
            <p:cNvCxnSpPr>
              <a:cxnSpLocks noChangeShapeType="1"/>
            </p:cNvCxnSpPr>
            <p:nvPr/>
          </p:nvCxnSpPr>
          <p:spPr bwMode="auto">
            <a:xfrm>
              <a:off x="4495800" y="5410200"/>
              <a:ext cx="3810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Straight Connector 33"/>
            <p:cNvCxnSpPr>
              <a:cxnSpLocks noChangeShapeType="1"/>
            </p:cNvCxnSpPr>
            <p:nvPr/>
          </p:nvCxnSpPr>
          <p:spPr bwMode="auto">
            <a:xfrm flipV="1">
              <a:off x="4648200" y="4495800"/>
              <a:ext cx="685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Straight Connector 36"/>
            <p:cNvCxnSpPr>
              <a:cxnSpLocks noChangeShapeType="1"/>
            </p:cNvCxnSpPr>
            <p:nvPr/>
          </p:nvCxnSpPr>
          <p:spPr bwMode="auto">
            <a:xfrm>
              <a:off x="6096000" y="4572000"/>
              <a:ext cx="5334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Straight Connector 39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838700"/>
              <a:ext cx="3810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Straight Connector 41"/>
            <p:cNvCxnSpPr>
              <a:cxnSpLocks noChangeShapeType="1"/>
            </p:cNvCxnSpPr>
            <p:nvPr/>
          </p:nvCxnSpPr>
          <p:spPr bwMode="auto">
            <a:xfrm>
              <a:off x="7162800" y="5105400"/>
              <a:ext cx="3810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6934200" y="5486400"/>
              <a:ext cx="228600" cy="2286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Straight Connector 45"/>
            <p:cNvCxnSpPr>
              <a:cxnSpLocks noChangeShapeType="1"/>
            </p:cNvCxnSpPr>
            <p:nvPr/>
          </p:nvCxnSpPr>
          <p:spPr bwMode="auto">
            <a:xfrm rot="5400000">
              <a:off x="6477000" y="5562600"/>
              <a:ext cx="304800" cy="152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Straight Connector 47"/>
            <p:cNvCxnSpPr>
              <a:cxnSpLocks noChangeShapeType="1"/>
            </p:cNvCxnSpPr>
            <p:nvPr/>
          </p:nvCxnSpPr>
          <p:spPr bwMode="auto">
            <a:xfrm rot="10800000">
              <a:off x="6172200" y="5181600"/>
              <a:ext cx="3810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Oval 16"/>
          <p:cNvSpPr/>
          <p:nvPr/>
        </p:nvSpPr>
        <p:spPr bwMode="auto">
          <a:xfrm>
            <a:off x="2590800" y="3962400"/>
            <a:ext cx="5867400" cy="2514600"/>
          </a:xfrm>
          <a:prstGeom prst="ellipse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800" y="2057400"/>
            <a:ext cx="3200400" cy="12001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Interconnecting switches extends the broadcast domain.</a:t>
            </a:r>
          </a:p>
        </p:txBody>
      </p:sp>
      <p:sp>
        <p:nvSpPr>
          <p:cNvPr id="32778" name="Rectangle 26"/>
          <p:cNvSpPr>
            <a:spLocks noChangeArrowheads="1"/>
          </p:cNvSpPr>
          <p:nvPr/>
        </p:nvSpPr>
        <p:spPr bwMode="auto">
          <a:xfrm>
            <a:off x="395288" y="333375"/>
            <a:ext cx="7543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GB" sz="3900" b="1">
                <a:solidFill>
                  <a:schemeClr val="tx2"/>
                </a:solidFill>
              </a:rPr>
              <a:t>Broadcast Domains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435975" cy="12954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How many broadcast domains?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68313" y="1557338"/>
          <a:ext cx="8351837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Bitmap Image" r:id="rId3" imgW="6830378" imgH="3400900" progId="Paint.Picture">
                  <p:embed/>
                </p:oleObj>
              </mc:Choice>
              <mc:Fallback>
                <p:oleObj name="Bitmap Image" r:id="rId3" imgW="6830378" imgH="34009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351837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4"/>
          <p:cNvSpPr>
            <a:spLocks noChangeShapeType="1"/>
          </p:cNvSpPr>
          <p:nvPr/>
        </p:nvSpPr>
        <p:spPr bwMode="auto">
          <a:xfrm flipH="1">
            <a:off x="5940425" y="4797425"/>
            <a:ext cx="3603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651500" y="566102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800" b="1"/>
              <a:t>No VLANs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435975" cy="12954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How many broadcast domains?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68313" y="1557338"/>
          <a:ext cx="8351837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Bitmap Image" r:id="rId3" imgW="6830378" imgH="3400900" progId="Paint.Picture">
                  <p:embed/>
                </p:oleObj>
              </mc:Choice>
              <mc:Fallback>
                <p:oleObj name="Bitmap Image" r:id="rId3" imgW="6830378" imgH="34009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351837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"/>
          <p:cNvSpPr>
            <a:spLocks noChangeShapeType="1"/>
          </p:cNvSpPr>
          <p:nvPr/>
        </p:nvSpPr>
        <p:spPr bwMode="auto">
          <a:xfrm flipH="1">
            <a:off x="5940425" y="4797425"/>
            <a:ext cx="360363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4284663" y="1412875"/>
            <a:ext cx="4608512" cy="43211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0" y="1557338"/>
            <a:ext cx="3492500" cy="43211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Ethernet Communications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endParaRPr lang="en-GB" sz="30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965825" y="1196975"/>
            <a:ext cx="29987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800"/>
              <a:t>Efficiency is typically rated at 50 to 60 percent of the 10-Mb/s bandwidth.</a:t>
            </a:r>
            <a:r>
              <a:rPr lang="en-US" sz="3000"/>
              <a:t> </a:t>
            </a:r>
            <a:endParaRPr lang="en-GB" sz="300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5940425" y="4221163"/>
            <a:ext cx="29987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800"/>
              <a:t>100 percent efficiency in both directions. </a:t>
            </a:r>
            <a:endParaRPr lang="en-GB" sz="2800"/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68425"/>
            <a:ext cx="537527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025900"/>
            <a:ext cx="56832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Layer 2 and Layer 3 Switching</a:t>
            </a:r>
          </a:p>
        </p:txBody>
      </p:sp>
      <p:sp useBgFill="1"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4140200" y="1557338"/>
            <a:ext cx="4537075" cy="479266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GB" sz="2800"/>
              <a:t>Traditional Ethernet switches work at layer 2.</a:t>
            </a:r>
          </a:p>
          <a:p>
            <a:pPr algn="l" eaLnBrk="1" hangingPunct="1">
              <a:spcBef>
                <a:spcPct val="5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GB" sz="2800"/>
              <a:t>They use MAC addresses to make forwarding decisions.</a:t>
            </a:r>
          </a:p>
          <a:p>
            <a:pPr algn="l" eaLnBrk="1" hangingPunct="1">
              <a:spcBef>
                <a:spcPct val="50000"/>
              </a:spcBef>
              <a:buClr>
                <a:schemeClr val="hlink"/>
              </a:buClr>
              <a:buSzPct val="160000"/>
              <a:buFontTx/>
              <a:buChar char="•"/>
            </a:pPr>
            <a:r>
              <a:rPr lang="en-GB" sz="2800"/>
              <a:t>They do not look at layer 3 information.</a:t>
            </a:r>
          </a:p>
          <a:p>
            <a:pPr algn="l" eaLnBrk="1" hangingPunct="1">
              <a:spcBef>
                <a:spcPct val="50000"/>
              </a:spcBef>
              <a:buClr>
                <a:schemeClr val="hlink"/>
              </a:buClr>
              <a:buSzPct val="160000"/>
              <a:buFontTx/>
              <a:buChar char="•"/>
            </a:pPr>
            <a:endParaRPr lang="en-GB" sz="2800"/>
          </a:p>
          <a:p>
            <a:pPr algn="l" eaLnBrk="1" hangingPunct="1">
              <a:spcBef>
                <a:spcPct val="50000"/>
              </a:spcBef>
            </a:pPr>
            <a:endParaRPr lang="en-GB" sz="2800"/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28575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3" descr="sw3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2014537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4075" y="5805488"/>
            <a:ext cx="1800225" cy="6667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a typeface="+mn-ea"/>
              </a:rPr>
              <a:t>Cisco Catalyst</a:t>
            </a:r>
            <a:br>
              <a:rPr lang="en-US" b="1">
                <a:solidFill>
                  <a:srgbClr val="FFFF00"/>
                </a:solidFill>
                <a:ea typeface="+mn-ea"/>
              </a:rPr>
            </a:br>
            <a:r>
              <a:rPr lang="en-US" b="1">
                <a:solidFill>
                  <a:srgbClr val="FFFF00"/>
                </a:solidFill>
                <a:ea typeface="+mn-ea"/>
              </a:rPr>
              <a:t>2960 Series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Layer 2 and Layer 3 Switching</a:t>
            </a:r>
          </a:p>
        </p:txBody>
      </p:sp>
      <p:sp useBgFill="1"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4608513" cy="3937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150000"/>
              <a:buFontTx/>
              <a:buChar char="•"/>
            </a:pPr>
            <a:r>
              <a:rPr lang="en-GB" sz="2800"/>
              <a:t>Layer 3 switches can carry out the same functions as layer 2 switches.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150000"/>
              <a:buFontTx/>
              <a:buChar char="•"/>
            </a:pPr>
            <a:r>
              <a:rPr lang="en-GB" sz="2800"/>
              <a:t>They can also use layer 3 IP addresses to route between networks.</a:t>
            </a:r>
          </a:p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150000"/>
              <a:buFontTx/>
              <a:buChar char="•"/>
            </a:pPr>
            <a:r>
              <a:rPr lang="en-GB" sz="2800"/>
              <a:t>The can control the spread of broadcasts.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12875"/>
            <a:ext cx="26955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3" descr="sw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292600"/>
            <a:ext cx="2376487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43438" y="5373688"/>
            <a:ext cx="2293937" cy="6667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a typeface="+mn-ea"/>
              </a:rPr>
              <a:t>Cisco Catalyst</a:t>
            </a:r>
            <a:br>
              <a:rPr lang="en-US" b="1">
                <a:solidFill>
                  <a:srgbClr val="FFFF00"/>
                </a:solidFill>
                <a:ea typeface="+mn-ea"/>
              </a:rPr>
            </a:br>
            <a:r>
              <a:rPr lang="en-US" b="1">
                <a:solidFill>
                  <a:srgbClr val="FFFF00"/>
                </a:solidFill>
                <a:ea typeface="+mn-ea"/>
              </a:rPr>
              <a:t>3560 Series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 sz="2600">
                <a:latin typeface="Arial" charset="0"/>
              </a:rPr>
              <a:t>Layer 3 switches do not completely </a:t>
            </a:r>
            <a:r>
              <a:rPr lang="en-US" sz="2600">
                <a:solidFill>
                  <a:srgbClr val="6699FF"/>
                </a:solidFill>
                <a:latin typeface="Arial" charset="0"/>
              </a:rPr>
              <a:t>replace</a:t>
            </a:r>
            <a:r>
              <a:rPr lang="en-US" sz="2600">
                <a:latin typeface="Arial" charset="0"/>
              </a:rPr>
              <a:t> the </a:t>
            </a:r>
            <a:r>
              <a:rPr lang="en-US" sz="2600">
                <a:solidFill>
                  <a:srgbClr val="6699FF"/>
                </a:solidFill>
                <a:latin typeface="Arial" charset="0"/>
              </a:rPr>
              <a:t>need for routers</a:t>
            </a:r>
            <a:r>
              <a:rPr lang="en-US" sz="2600">
                <a:latin typeface="Arial" charset="0"/>
              </a:rPr>
              <a:t> on a network.</a:t>
            </a:r>
          </a:p>
          <a:p>
            <a:pPr eaLnBrk="1" hangingPunct="1"/>
            <a:r>
              <a:rPr lang="en-US" sz="2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Routers perform additional Layer 3 services that Layer 3 switches are not capable of performing.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Routers and Switches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pic>
        <p:nvPicPr>
          <p:cNvPr id="55301" name="Picture 5" descr="sw3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6934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 lIns="91440" tIns="45720" rIns="91440" bIns="45720"/>
          <a:lstStyle/>
          <a:p>
            <a:pPr marL="342900" indent="-342900" defTabSz="914400" eaLnBrk="1" hangingPunct="1">
              <a:buFont typeface="Wingdings" pitchFamily="2" charset="2"/>
              <a:buChar char="§"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20483" name="Picture 6" descr="sw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6775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066800" y="2043113"/>
            <a:ext cx="2895600" cy="838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eaLnBrk="1" hangingPunct="1"/>
            <a:r>
              <a:rPr lang="en-CA" altLang="ja-JP" sz="3200" b="1">
                <a:solidFill>
                  <a:schemeClr val="tx2"/>
                </a:solidFill>
                <a:cs typeface="ＭＳ Ｐゴシック" charset="0"/>
              </a:rPr>
              <a:t>Management Interface Consideration</a:t>
            </a:r>
            <a:endParaRPr lang="en-US" sz="3200" b="1">
              <a:solidFill>
                <a:schemeClr val="tx2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8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GB">
                <a:latin typeface="Arial" charset="0"/>
              </a:rPr>
              <a:t>IP address for a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en-GB">
                <a:latin typeface="Arial" charset="0"/>
              </a:rPr>
              <a:t>A switch works without an IP address or any other configuration that you give it.</a:t>
            </a:r>
          </a:p>
          <a:p>
            <a:pPr marL="342900" indent="-342900" defTabSz="914400"/>
            <a:r>
              <a:rPr lang="en-GB">
                <a:latin typeface="Arial" charset="0"/>
              </a:rPr>
              <a:t>IP address lets you access the switch remotely by Telnet, SSH or browser.</a:t>
            </a:r>
          </a:p>
          <a:p>
            <a:pPr marL="342900" indent="-342900" defTabSz="914400"/>
            <a:r>
              <a:rPr lang="en-GB">
                <a:latin typeface="Arial" charset="0"/>
              </a:rPr>
              <a:t>Switch needs only one IP address.</a:t>
            </a:r>
          </a:p>
          <a:p>
            <a:pPr marL="342900" indent="-342900" defTabSz="914400"/>
            <a:r>
              <a:rPr lang="en-GB">
                <a:latin typeface="Arial" charset="0"/>
              </a:rPr>
              <a:t>It goes on a virtual (VLAN) interface.</a:t>
            </a:r>
          </a:p>
          <a:p>
            <a:pPr marL="342900" indent="-342900" defTabSz="914400"/>
            <a:r>
              <a:rPr lang="en-GB">
                <a:latin typeface="Arial" charset="0"/>
              </a:rPr>
              <a:t>VLAN 1 is the default but is not very secure for management.</a:t>
            </a:r>
          </a:p>
        </p:txBody>
      </p:sp>
    </p:spTree>
    <p:extLst>
      <p:ext uri="{BB962C8B-B14F-4D97-AF65-F5344CB8AC3E}">
        <p14:creationId xmlns:p14="http://schemas.microsoft.com/office/powerpoint/2010/main" val="86006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Management Interface Configuration</a:t>
            </a:r>
          </a:p>
        </p:txBody>
      </p:sp>
      <p:pic>
        <p:nvPicPr>
          <p:cNvPr id="22531" name="Picture 6" descr="sw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81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6688" y="1624013"/>
            <a:ext cx="8839200" cy="5181600"/>
          </a:xfrm>
        </p:spPr>
        <p:txBody>
          <a:bodyPr lIns="91440" tIns="45720" rIns="91440" bIns="45720"/>
          <a:lstStyle/>
          <a:p>
            <a:pPr marL="342900" indent="-342900" defTabSz="914400" eaLnBrk="1" hangingPunct="1">
              <a:buFont typeface="Wingdings" pitchFamily="2" charset="2"/>
              <a:buChar char="§"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You need to configure the switch so that it can forward IP packets to distant networks.</a:t>
            </a:r>
          </a:p>
          <a:p>
            <a:pPr marL="855663" lvl="1" indent="-288925" defTabSz="914400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Remember, the switch is treated like a host in this setup.</a:t>
            </a:r>
          </a:p>
          <a:p>
            <a:pPr marL="855663" lvl="1" indent="-288925" defTabSz="914400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This is only used to forward switch management traffic.</a:t>
            </a:r>
          </a:p>
          <a:p>
            <a:pPr marL="855663" lvl="1" indent="-288925" defTabSz="914400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It has nothing to do with any of the regular user data traffic. </a:t>
            </a:r>
          </a:p>
          <a:p>
            <a:pPr marL="855663" lvl="1" indent="-288925" defTabSz="914400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Why does it have to be forwarded?</a:t>
            </a:r>
          </a:p>
          <a:p>
            <a:pPr marL="1311275" lvl="2" indent="-341313" defTabSz="914400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You can make a Telnet or SSH connection to a switch from another subnet to perform maintenance or troubleshoot.</a:t>
            </a:r>
          </a:p>
          <a:p>
            <a:pPr marL="855663" lvl="1" indent="-288925" defTabSz="914400" eaLnBrk="1" hangingPunct="1">
              <a:buFontTx/>
              <a:buNone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5" descr="sw5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43188"/>
            <a:ext cx="868680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41338" y="4429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eaLnBrk="1" hangingPunct="1"/>
            <a:r>
              <a:rPr lang="en-US" sz="3200" b="1">
                <a:solidFill>
                  <a:schemeClr val="tx2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232189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 lIns="91440" tIns="45720" rIns="91440" bIns="45720"/>
          <a:lstStyle/>
          <a:p>
            <a:pPr marL="342900" indent="-342900" defTabSz="914400" eaLnBrk="1" hangingPunct="1">
              <a:buFont typeface="Wingdings" pitchFamily="2" charset="2"/>
              <a:buChar char="§"/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5" name="Picture 4" descr="sw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8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w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458200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eaLnBrk="1" hangingPunct="1"/>
            <a:r>
              <a:rPr lang="en-US" sz="3200" b="1">
                <a:solidFill>
                  <a:schemeClr val="tx2"/>
                </a:solidFill>
              </a:rPr>
              <a:t>Verifying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8527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Duplex Mode and Speed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11175" y="1638300"/>
          <a:ext cx="8012113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Bitmap Image" r:id="rId3" imgW="6990476" imgH="4342857" progId="Paint.Picture">
                  <p:embed/>
                </p:oleObj>
              </mc:Choice>
              <mc:Fallback>
                <p:oleObj name="Bitmap Image" r:id="rId3" imgW="6990476" imgH="43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638300"/>
                        <a:ext cx="8012113" cy="497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76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Web Interface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14375" y="1635125"/>
          <a:ext cx="7888288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3" name="Bitmap Image" r:id="rId3" imgW="7009524" imgH="3971429" progId="Paint.Picture">
                  <p:embed/>
                </p:oleObj>
              </mc:Choice>
              <mc:Fallback>
                <p:oleObj name="Bitmap Image" r:id="rId3" imgW="7009524" imgH="39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635125"/>
                        <a:ext cx="7888288" cy="447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82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GB">
                <a:latin typeface="Arial" charset="0"/>
              </a:rPr>
              <a:t>Switch Port Settings</a:t>
            </a:r>
            <a:endParaRPr lang="en-US">
              <a:latin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>
                <a:solidFill>
                  <a:schemeClr val="accent2"/>
                </a:solidFill>
                <a:latin typeface="Arial" charset="0"/>
              </a:rPr>
              <a:t>AUTO:</a:t>
            </a:r>
          </a:p>
          <a:p>
            <a:pPr marL="855663" lvl="1" indent="-288925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Auto-negotiation of duplex mode.  The two ports communicate to determine the best mode.</a:t>
            </a:r>
          </a:p>
          <a:p>
            <a:pPr marL="1311275" lvl="2" indent="-341313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Default for FastEthernet and 10/100/1000 ports.</a:t>
            </a:r>
          </a:p>
          <a:p>
            <a:pPr marL="1311275" lvl="2" indent="-341313" eaLnBrk="1" hangingPunct="1">
              <a:lnSpc>
                <a:spcPct val="90000"/>
              </a:lnSpc>
            </a:pPr>
            <a:r>
              <a:rPr lang="en-GB" sz="2100">
                <a:latin typeface="Arial" charset="0"/>
              </a:rPr>
              <a:t>Auto is fine if both devices are using it.</a:t>
            </a:r>
            <a:br>
              <a:rPr lang="en-GB" sz="2100">
                <a:latin typeface="Arial" charset="0"/>
              </a:rPr>
            </a:br>
            <a:r>
              <a:rPr lang="en-GB" sz="2100">
                <a:latin typeface="Arial" charset="0"/>
              </a:rPr>
              <a:t>Potential problem if switch uses it and other device does not. Switch defaults to half.</a:t>
            </a:r>
            <a:endParaRPr lang="en-US" sz="21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>
                <a:solidFill>
                  <a:schemeClr val="accent2"/>
                </a:solidFill>
                <a:latin typeface="Arial" charset="0"/>
              </a:rPr>
              <a:t>FULL:</a:t>
            </a:r>
          </a:p>
          <a:p>
            <a:pPr marL="855663" lvl="1" indent="-288925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Full-duplex mode.</a:t>
            </a:r>
          </a:p>
          <a:p>
            <a:pPr marL="1311275" lvl="2" indent="-341313" eaLnBrk="1" hangingPunct="1">
              <a:lnSpc>
                <a:spcPct val="90000"/>
              </a:lnSpc>
            </a:pPr>
            <a:r>
              <a:rPr lang="en-US" sz="2100">
                <a:latin typeface="Arial" charset="0"/>
              </a:rPr>
              <a:t>Default for 100BASE-FX ports.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>
                <a:solidFill>
                  <a:schemeClr val="accent2"/>
                </a:solidFill>
                <a:latin typeface="Arial" charset="0"/>
              </a:rPr>
              <a:t>HALF:</a:t>
            </a:r>
          </a:p>
          <a:p>
            <a:pPr marL="855663" lvl="1" indent="-288925" eaLnBrk="1" hangingPunct="1">
              <a:lnSpc>
                <a:spcPct val="90000"/>
              </a:lnSpc>
            </a:pPr>
            <a:r>
              <a:rPr lang="en-US" sz="2200">
                <a:latin typeface="Arial" charset="0"/>
              </a:rPr>
              <a:t>Half-duplex mode.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>
                <a:latin typeface="Arial" charset="0"/>
              </a:rPr>
              <a:t>Full one end and half the other – errors.</a:t>
            </a:r>
          </a:p>
          <a:p>
            <a:pPr marL="855663" lvl="1" indent="-288925" eaLnBrk="1" hangingPunct="1">
              <a:lnSpc>
                <a:spcPct val="90000"/>
              </a:lnSpc>
              <a:buFont typeface="Wingdings" charset="0"/>
              <a:buNone/>
            </a:pPr>
            <a:endParaRPr lang="en-US" sz="2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ＭＳ Ｐゴシック" charset="0"/>
              </a:rPr>
              <a:t>Different Show commands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8500"/>
            <a:ext cx="8435975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51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Switches use MAC address tables to determine how to forward traffic between ports.</a:t>
            </a:r>
          </a:p>
          <a:p>
            <a:pPr eaLnBrk="1" hangingPunct="1"/>
            <a:r>
              <a:rPr lang="en-US" sz="2800">
                <a:latin typeface="Arial" charset="0"/>
              </a:rPr>
              <a:t>These MAC tables include </a:t>
            </a:r>
          </a:p>
          <a:p>
            <a:pPr eaLnBrk="1" hangingPunct="1"/>
            <a:r>
              <a:rPr lang="en-US" sz="2800">
                <a:solidFill>
                  <a:srgbClr val="008000"/>
                </a:solidFill>
                <a:latin typeface="Arial" charset="0"/>
              </a:rPr>
              <a:t>dynamic</a:t>
            </a:r>
            <a:r>
              <a:rPr lang="en-US" sz="280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addresses.</a:t>
            </a:r>
            <a:endParaRPr lang="en-US" sz="2800">
              <a:solidFill>
                <a:srgbClr val="FFFF00"/>
              </a:solidFill>
              <a:latin typeface="Arial" charset="0"/>
            </a:endParaRPr>
          </a:p>
          <a:p>
            <a:pPr eaLnBrk="1" hangingPunct="1"/>
            <a:r>
              <a:rPr lang="en-US" sz="2800">
                <a:solidFill>
                  <a:srgbClr val="008000"/>
                </a:solidFill>
                <a:latin typeface="Arial" charset="0"/>
              </a:rPr>
              <a:t>static</a:t>
            </a:r>
            <a:r>
              <a:rPr lang="en-US" sz="2800">
                <a:latin typeface="Arial" charset="0"/>
              </a:rPr>
              <a:t> addresses.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04813" y="346075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b"/>
          <a:lstStyle/>
          <a:p>
            <a:pPr algn="l" eaLnBrk="1" hangingPunct="1">
              <a:defRPr/>
            </a:pPr>
            <a:r>
              <a:rPr lang="en-GB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 address table (CAM)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998538" y="4497388"/>
            <a:ext cx="5400675" cy="1477962"/>
            <a:chOff x="2154" y="2157"/>
            <a:chExt cx="3402" cy="931"/>
          </a:xfrm>
        </p:grpSpPr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478"/>
              <a:ext cx="3402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2157"/>
              <a:ext cx="331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74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GB">
                <a:latin typeface="Arial" charset="0"/>
              </a:rPr>
              <a:t>MAC address table (CAM)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95425"/>
            <a:ext cx="7940675" cy="4552950"/>
          </a:xfrm>
          <a:noFill/>
        </p:spPr>
        <p:txBody>
          <a:bodyPr/>
          <a:lstStyle/>
          <a:p>
            <a:pPr marL="342900" indent="-342900" defTabSz="914400"/>
            <a:r>
              <a:rPr lang="en-GB" b="1">
                <a:solidFill>
                  <a:srgbClr val="008000"/>
                </a:solidFill>
                <a:latin typeface="Arial" charset="0"/>
              </a:rPr>
              <a:t>Static:</a:t>
            </a:r>
            <a:r>
              <a:rPr lang="en-GB">
                <a:latin typeface="Arial" charset="0"/>
              </a:rPr>
              <a:t/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Inbuilt or configured, do not time out.</a:t>
            </a:r>
          </a:p>
          <a:p>
            <a:pPr marL="342900" indent="-342900" defTabSz="914400"/>
            <a:r>
              <a:rPr lang="en-GB">
                <a:latin typeface="Arial" charset="0"/>
              </a:rPr>
              <a:t>SW1(config)#mac-address-table static 000c.7671.10b4 vlan 2 interface fa0/6</a:t>
            </a:r>
          </a:p>
          <a:p>
            <a:pPr marL="342900" indent="-342900" defTabSz="914400"/>
            <a:endParaRPr lang="en-GB">
              <a:latin typeface="Arial" charset="0"/>
            </a:endParaRPr>
          </a:p>
          <a:p>
            <a:pPr marL="342900" indent="-342900" defTabSz="914400"/>
            <a:r>
              <a:rPr lang="en-GB" b="1">
                <a:solidFill>
                  <a:srgbClr val="008000"/>
                </a:solidFill>
                <a:latin typeface="Arial" charset="0"/>
              </a:rPr>
              <a:t>Dynamic</a:t>
            </a:r>
            <a:r>
              <a:rPr lang="en-GB">
                <a:solidFill>
                  <a:srgbClr val="008000"/>
                </a:solidFill>
                <a:latin typeface="Arial" charset="0"/>
              </a:rPr>
              <a:t>:</a:t>
            </a:r>
            <a:r>
              <a:rPr lang="en-GB">
                <a:latin typeface="Arial" charset="0"/>
              </a:rPr>
              <a:t> Learned. Time out 300 sec.</a:t>
            </a:r>
            <a:br>
              <a:rPr lang="en-GB">
                <a:latin typeface="Arial" charset="0"/>
              </a:rPr>
            </a:br>
            <a:endParaRPr lang="en-GB">
              <a:latin typeface="Arial" charset="0"/>
            </a:endParaRPr>
          </a:p>
          <a:p>
            <a:pPr marL="342900" indent="-342900" defTabSz="914400"/>
            <a:endParaRPr lang="en-GB">
              <a:latin typeface="Arial" charset="0"/>
            </a:endParaRPr>
          </a:p>
        </p:txBody>
      </p:sp>
      <p:pic>
        <p:nvPicPr>
          <p:cNvPr id="7" name="Picture 6" descr="sw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494463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security attacks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MAC Address FloodingDHCP spoofing</a:t>
            </a:r>
          </a:p>
          <a:p>
            <a:r>
              <a:rPr lang="en-GB"/>
              <a:t>DHCP Starvation Attack</a:t>
            </a:r>
          </a:p>
          <a:p>
            <a:r>
              <a:rPr lang="en-GB"/>
              <a:t>CDP Attacks</a:t>
            </a:r>
          </a:p>
          <a:p>
            <a:r>
              <a:rPr lang="en-GB"/>
              <a:t>Telnet Attack</a:t>
            </a:r>
          </a:p>
          <a:p>
            <a:pPr lvl="1"/>
            <a:r>
              <a:rPr lang="en-GB"/>
              <a:t>Brute Force Password Attack</a:t>
            </a:r>
          </a:p>
          <a:p>
            <a:pPr lvl="1"/>
            <a:r>
              <a:rPr lang="en-GB"/>
              <a:t>DoS Attack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4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Telnet: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Most common method.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Virtual Terminal application.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Send in clear text.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Not secure.</a:t>
            </a:r>
          </a:p>
          <a:p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Secure Shell (SSH):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Virtual Terminal application.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Sends an encrypted data stream.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Is secure.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Configure Telnet and SSH</a:t>
            </a:r>
          </a:p>
        </p:txBody>
      </p:sp>
    </p:spTree>
    <p:extLst>
      <p:ext uri="{BB962C8B-B14F-4D97-AF65-F5344CB8AC3E}">
        <p14:creationId xmlns:p14="http://schemas.microsoft.com/office/powerpoint/2010/main" val="53427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Configuring Telnet: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Telnet is the </a:t>
            </a: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transport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for the vty lines.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No need to specify it after the initial configuration of the switch has been performed.</a:t>
            </a:r>
          </a:p>
          <a:p>
            <a:pPr marL="855663" lvl="1" indent="-288925"/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you have switched the transport protocol on the vty lines to permit only SSH,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you need to enable the Telnet protocol to permit Telnet access.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Configure Telnet and SSH</a:t>
            </a:r>
          </a:p>
        </p:txBody>
      </p:sp>
      <p:pic>
        <p:nvPicPr>
          <p:cNvPr id="628740" name="Picture 3" descr="sw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7696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8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Configuring Secure Shell (SSH):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SSH is a cryptographic security feature.To use this feature, a cryptographic image must be installed on your switch.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Perform the following to </a:t>
            </a: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configure SSH ONLY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Access: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Configure Telnet and SSH</a:t>
            </a:r>
          </a:p>
        </p:txBody>
      </p:sp>
      <p:pic>
        <p:nvPicPr>
          <p:cNvPr id="629764" name="Picture 4" descr="sw7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65625"/>
            <a:ext cx="7747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47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security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 strong passwords.</a:t>
            </a:r>
          </a:p>
          <a:p>
            <a:r>
              <a:rPr lang="en-GB"/>
              <a:t>Even these can be found in time so change them regularly.</a:t>
            </a:r>
          </a:p>
          <a:p>
            <a:r>
              <a:rPr lang="en-GB"/>
              <a:t>Using access control lists (semester 4) you can control which devices are able to access vty lines.</a:t>
            </a:r>
          </a:p>
          <a:p>
            <a:r>
              <a:rPr lang="en-GB"/>
              <a:t>Network security tools for audits and penetration testing.</a:t>
            </a:r>
          </a:p>
        </p:txBody>
      </p:sp>
    </p:spTree>
    <p:extLst>
      <p:ext uri="{BB962C8B-B14F-4D97-AF65-F5344CB8AC3E}">
        <p14:creationId xmlns:p14="http://schemas.microsoft.com/office/powerpoint/2010/main" val="396797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Port security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Configure each port to accept</a:t>
            </a:r>
          </a:p>
          <a:p>
            <a:pPr lvl="1"/>
            <a:r>
              <a:rPr lang="en-GB"/>
              <a:t>One MAC address only</a:t>
            </a:r>
          </a:p>
          <a:p>
            <a:pPr lvl="1"/>
            <a:r>
              <a:rPr lang="en-GB"/>
              <a:t>A small group of MAC addresses </a:t>
            </a:r>
          </a:p>
          <a:p>
            <a:r>
              <a:rPr lang="en-GB"/>
              <a:t>Frames from other MAC addresses are not forwarded.</a:t>
            </a:r>
          </a:p>
          <a:p>
            <a:r>
              <a:rPr lang="en-GB"/>
              <a:t>By default, the port will shut down if the wrong device connects. It has to be brought up again manually.</a:t>
            </a:r>
          </a:p>
        </p:txBody>
      </p:sp>
    </p:spTree>
    <p:extLst>
      <p:ext uri="{BB962C8B-B14F-4D97-AF65-F5344CB8AC3E}">
        <p14:creationId xmlns:p14="http://schemas.microsoft.com/office/powerpoint/2010/main" val="138155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Static secure MAC address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411662"/>
          </a:xfrm>
        </p:spPr>
        <p:txBody>
          <a:bodyPr/>
          <a:lstStyle/>
          <a:p>
            <a:r>
              <a:rPr lang="en-GB"/>
              <a:t>Manually configured in interface config mode</a:t>
            </a:r>
          </a:p>
          <a:p>
            <a:r>
              <a:rPr lang="en-GB"/>
              <a:t>Stored in MAC address table and in running configuration</a:t>
            </a:r>
          </a:p>
          <a:p>
            <a:r>
              <a:rPr lang="en-GB"/>
              <a:t>Can be saved with the rest of the configuration. </a:t>
            </a:r>
          </a:p>
        </p:txBody>
      </p:sp>
      <p:pic>
        <p:nvPicPr>
          <p:cNvPr id="615430" name="Picture 4" descr="sw7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4244975"/>
            <a:ext cx="853440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49775" y="4244975"/>
            <a:ext cx="4343400" cy="461963"/>
            <a:chOff x="4419600" y="2895600"/>
            <a:chExt cx="4343400" cy="461665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" name="TextBox 5"/>
            <p:cNvSpPr txBox="1"/>
            <p:nvPr/>
          </p:nvSpPr>
          <p:spPr>
            <a:xfrm>
              <a:off x="5334000" y="2895600"/>
              <a:ext cx="3429000" cy="461665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Configure the Interface</a:t>
              </a:r>
            </a:p>
          </p:txBody>
        </p:sp>
        <p:cxnSp>
          <p:nvCxnSpPr>
            <p:cNvPr id="104457" name="Straight Connector 7"/>
            <p:cNvCxnSpPr>
              <a:cxnSpLocks noChangeShapeType="1"/>
              <a:stCxn id="6" idx="1"/>
            </p:cNvCxnSpPr>
            <p:nvPr/>
          </p:nvCxnSpPr>
          <p:spPr bwMode="auto">
            <a:xfrm rot="10800000" flipV="1">
              <a:off x="4419600" y="3126432"/>
              <a:ext cx="914400" cy="226367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5235575" y="4854575"/>
            <a:ext cx="3733800" cy="461665"/>
            <a:chOff x="5105400" y="3505200"/>
            <a:chExt cx="3733800" cy="461665"/>
          </a:xfrm>
          <a:solidFill>
            <a:srgbClr val="002060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5791200" y="3505200"/>
              <a:ext cx="3048000" cy="461665"/>
            </a:xfrm>
            <a:prstGeom prst="rect">
              <a:avLst/>
            </a:prstGeom>
            <a:grpFill/>
            <a:ln w="25400"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Enable Port Security</a:t>
              </a: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 bwMode="auto">
            <a:xfrm rot="10800000" flipV="1">
              <a:off x="5105400" y="3736032"/>
              <a:ext cx="685800" cy="150167"/>
            </a:xfrm>
            <a:prstGeom prst="line">
              <a:avLst/>
            </a:prstGeom>
            <a:grpFill/>
            <a:ln w="508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" name="Group 18"/>
          <p:cNvGrpSpPr/>
          <p:nvPr/>
        </p:nvGrpSpPr>
        <p:grpSpPr>
          <a:xfrm>
            <a:off x="4321175" y="5921375"/>
            <a:ext cx="3657600" cy="914400"/>
            <a:chOff x="4191000" y="4572000"/>
            <a:chExt cx="3657600" cy="914400"/>
          </a:xfrm>
          <a:solidFill>
            <a:srgbClr val="003300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13" name="TextBox 12"/>
            <p:cNvSpPr txBox="1"/>
            <p:nvPr/>
          </p:nvSpPr>
          <p:spPr>
            <a:xfrm>
              <a:off x="4191000" y="5029200"/>
              <a:ext cx="3657600" cy="457200"/>
            </a:xfrm>
            <a:prstGeom prst="rect">
              <a:avLst/>
            </a:prstGeom>
            <a:grpFill/>
            <a:ln w="25400">
              <a:solidFill>
                <a:srgbClr val="66FF66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Specify the MAC address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5867400" y="4724400"/>
              <a:ext cx="457200" cy="152400"/>
            </a:xfrm>
            <a:prstGeom prst="line">
              <a:avLst/>
            </a:prstGeom>
            <a:grpFill/>
            <a:ln w="50800" cap="flat" cmpd="sng" algn="ctr">
              <a:solidFill>
                <a:srgbClr val="66FF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14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141663"/>
            <a:ext cx="8229600" cy="3455987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accent2"/>
                </a:solidFill>
                <a:latin typeface="Arial" charset="0"/>
              </a:rPr>
              <a:t>Auto-MDIX feature:</a:t>
            </a:r>
          </a:p>
          <a:p>
            <a:pPr eaLnBrk="1" hangingPunct="1"/>
            <a:r>
              <a:rPr lang="en-GB">
                <a:latin typeface="Arial" charset="0"/>
              </a:rPr>
              <a:t>Command makes switch detect whether cable is straight through or crossover and compensate so you can use either.</a:t>
            </a:r>
          </a:p>
          <a:p>
            <a:pPr eaLnBrk="1" hangingPunct="1"/>
            <a:r>
              <a:rPr lang="en-GB">
                <a:latin typeface="Arial" charset="0"/>
              </a:rPr>
              <a:t>Depends on IOS version</a:t>
            </a:r>
          </a:p>
          <a:p>
            <a:pPr eaLnBrk="1" hangingPunct="1"/>
            <a:r>
              <a:rPr lang="en-GB">
                <a:latin typeface="Arial" charset="0"/>
              </a:rPr>
              <a:t>Enabled by default from 12.2(18)SE on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193675"/>
            <a:ext cx="7543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GB" sz="3900" b="1">
                <a:solidFill>
                  <a:schemeClr val="tx2"/>
                </a:solidFill>
              </a:rPr>
              <a:t>Switch Port Settings</a:t>
            </a:r>
            <a:endParaRPr lang="en-US" sz="3900" b="1">
              <a:solidFill>
                <a:schemeClr val="tx2"/>
              </a:solidFill>
            </a:endParaRPr>
          </a:p>
        </p:txBody>
      </p:sp>
      <p:pic>
        <p:nvPicPr>
          <p:cNvPr id="64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125538"/>
            <a:ext cx="2808287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01" name="Line 5"/>
          <p:cNvSpPr>
            <a:spLocks noChangeShapeType="1"/>
          </p:cNvSpPr>
          <p:nvPr/>
        </p:nvSpPr>
        <p:spPr bwMode="auto">
          <a:xfrm flipH="1" flipV="1">
            <a:off x="4284663" y="1414463"/>
            <a:ext cx="8636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102" name="Line 6"/>
          <p:cNvSpPr>
            <a:spLocks noChangeShapeType="1"/>
          </p:cNvSpPr>
          <p:nvPr/>
        </p:nvSpPr>
        <p:spPr bwMode="auto">
          <a:xfrm flipV="1">
            <a:off x="2268538" y="1846263"/>
            <a:ext cx="10795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643438" y="2062163"/>
            <a:ext cx="2665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6699FF"/>
                </a:solidFill>
              </a:rPr>
              <a:t>Cross Over Cable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1116013" y="2062163"/>
            <a:ext cx="2233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>
                <a:solidFill>
                  <a:srgbClr val="6699FF"/>
                </a:solidFill>
              </a:rPr>
              <a:t>Straight Through Cable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64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64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64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 build="p"/>
      <p:bldP spid="644101" grpId="0" animBg="1"/>
      <p:bldP spid="644102" grpId="0" animBg="1"/>
      <p:bldP spid="644103" grpId="0"/>
      <p:bldP spid="6441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secure MAC address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Learned dynamically</a:t>
            </a:r>
          </a:p>
          <a:p>
            <a:r>
              <a:rPr lang="en-GB"/>
              <a:t>Default – learn one address.</a:t>
            </a:r>
          </a:p>
          <a:p>
            <a:r>
              <a:rPr lang="en-GB"/>
              <a:t>Put in MAC address table</a:t>
            </a:r>
          </a:p>
          <a:p>
            <a:r>
              <a:rPr lang="en-GB"/>
              <a:t>Not in running configuration</a:t>
            </a:r>
          </a:p>
          <a:p>
            <a:r>
              <a:rPr lang="en-GB"/>
              <a:t>Not saved, not there when switch restarts.</a:t>
            </a:r>
          </a:p>
        </p:txBody>
      </p:sp>
    </p:spTree>
    <p:extLst>
      <p:ext uri="{BB962C8B-B14F-4D97-AF65-F5344CB8AC3E}">
        <p14:creationId xmlns:p14="http://schemas.microsoft.com/office/powerpoint/2010/main" val="223730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pic>
        <p:nvPicPr>
          <p:cNvPr id="636930" name="Picture 13" descr="sw7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2263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Configuring Port Security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4495800" y="4572794"/>
            <a:ext cx="3048000" cy="994271"/>
            <a:chOff x="5791200" y="2972594"/>
            <a:chExt cx="3048000" cy="994271"/>
          </a:xfrm>
          <a:solidFill>
            <a:srgbClr val="002060"/>
          </a:solidFill>
          <a:effectLst>
            <a:outerShdw blurRad="50800" dist="50800" dir="5400000" algn="ctr" rotWithShape="0">
              <a:schemeClr val="tx1"/>
            </a:outerShdw>
          </a:effectLst>
        </p:grpSpPr>
        <p:cxnSp>
          <p:nvCxnSpPr>
            <p:cNvPr id="11" name="Straight Connector 10"/>
            <p:cNvCxnSpPr/>
            <p:nvPr/>
          </p:nvCxnSpPr>
          <p:spPr bwMode="auto">
            <a:xfrm rot="5400000" flipH="1" flipV="1">
              <a:off x="6476999" y="3276601"/>
              <a:ext cx="609602" cy="1588"/>
            </a:xfrm>
            <a:prstGeom prst="line">
              <a:avLst/>
            </a:prstGeom>
            <a:grpFill/>
            <a:ln w="508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791200" y="3505200"/>
              <a:ext cx="3048000" cy="461665"/>
            </a:xfrm>
            <a:prstGeom prst="rect">
              <a:avLst/>
            </a:prstGeom>
            <a:grpFill/>
            <a:ln w="25400"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Enable Port Security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10200" y="2286000"/>
            <a:ext cx="3429000" cy="990600"/>
            <a:chOff x="5410200" y="2286000"/>
            <a:chExt cx="3429000" cy="990598"/>
          </a:xfrm>
          <a:effectLst>
            <a:outerShdw blurRad="50800" dist="50800" dir="5400000" algn="ctr" rotWithShape="0">
              <a:schemeClr val="tx1"/>
            </a:outerShdw>
          </a:effectLst>
        </p:grpSpPr>
        <p:cxnSp>
          <p:nvCxnSpPr>
            <p:cNvPr id="105479" name="Straight Connector 7"/>
            <p:cNvCxnSpPr>
              <a:cxnSpLocks noChangeShapeType="1"/>
            </p:cNvCxnSpPr>
            <p:nvPr/>
          </p:nvCxnSpPr>
          <p:spPr bwMode="auto">
            <a:xfrm rot="5400000">
              <a:off x="5448301" y="2705099"/>
              <a:ext cx="609599" cy="53340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6" name="TextBox 5"/>
            <p:cNvSpPr txBox="1"/>
            <p:nvPr/>
          </p:nvSpPr>
          <p:spPr>
            <a:xfrm>
              <a:off x="5410200" y="2286000"/>
              <a:ext cx="3429000" cy="461962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Configure the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7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Sticky secure MAC address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Dynamically learned</a:t>
            </a:r>
          </a:p>
          <a:p>
            <a:r>
              <a:rPr lang="en-GB"/>
              <a:t>Choose how many can be learned, default 1.</a:t>
            </a:r>
          </a:p>
          <a:p>
            <a:r>
              <a:rPr lang="en-GB"/>
              <a:t>Put in running configuration</a:t>
            </a:r>
          </a:p>
          <a:p>
            <a:r>
              <a:rPr lang="en-GB"/>
              <a:t>Saved if you save running configuration and still there when switch restarts.</a:t>
            </a:r>
          </a:p>
          <a:p>
            <a:r>
              <a:rPr lang="en-GB"/>
              <a:t>Existing dynamic address(es) will convert to sticky if you enable sticky learning.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6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pic>
        <p:nvPicPr>
          <p:cNvPr id="637954" name="Picture 13" descr="sw7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03475"/>
            <a:ext cx="85344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Configuring Port Security-Sticky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95800" y="2251075"/>
            <a:ext cx="4343400" cy="461963"/>
            <a:chOff x="4419600" y="2895600"/>
            <a:chExt cx="4343400" cy="461665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" name="TextBox 5"/>
            <p:cNvSpPr txBox="1"/>
            <p:nvPr/>
          </p:nvSpPr>
          <p:spPr>
            <a:xfrm>
              <a:off x="5334000" y="2895600"/>
              <a:ext cx="3429000" cy="461665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Configure the Interface</a:t>
              </a:r>
            </a:p>
          </p:txBody>
        </p:sp>
        <p:cxnSp>
          <p:nvCxnSpPr>
            <p:cNvPr id="106506" name="Straight Connector 7"/>
            <p:cNvCxnSpPr>
              <a:cxnSpLocks noChangeShapeType="1"/>
              <a:stCxn id="6" idx="1"/>
            </p:cNvCxnSpPr>
            <p:nvPr/>
          </p:nvCxnSpPr>
          <p:spPr bwMode="auto">
            <a:xfrm rot="10800000" flipV="1">
              <a:off x="4419600" y="3126432"/>
              <a:ext cx="914400" cy="226367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4"/>
          <p:cNvGrpSpPr/>
          <p:nvPr/>
        </p:nvGrpSpPr>
        <p:grpSpPr>
          <a:xfrm>
            <a:off x="5105400" y="3013075"/>
            <a:ext cx="3733800" cy="461665"/>
            <a:chOff x="5105400" y="3505200"/>
            <a:chExt cx="3733800" cy="461665"/>
          </a:xfrm>
          <a:solidFill>
            <a:srgbClr val="002060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5791200" y="3505200"/>
              <a:ext cx="3048000" cy="461665"/>
            </a:xfrm>
            <a:prstGeom prst="rect">
              <a:avLst/>
            </a:prstGeom>
            <a:grpFill/>
            <a:ln w="25400">
              <a:solidFill>
                <a:srgbClr val="0070C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Enable Port Security</a:t>
              </a: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 bwMode="auto">
            <a:xfrm rot="10800000" flipV="1">
              <a:off x="5105400" y="3736032"/>
              <a:ext cx="685800" cy="150167"/>
            </a:xfrm>
            <a:prstGeom prst="line">
              <a:avLst/>
            </a:prstGeom>
            <a:grpFill/>
            <a:ln w="508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" name="Group 18"/>
          <p:cNvGrpSpPr/>
          <p:nvPr/>
        </p:nvGrpSpPr>
        <p:grpSpPr>
          <a:xfrm>
            <a:off x="457200" y="4156075"/>
            <a:ext cx="2971800" cy="1371600"/>
            <a:chOff x="3733800" y="3886200"/>
            <a:chExt cx="2971800" cy="1371600"/>
          </a:xfrm>
          <a:solidFill>
            <a:srgbClr val="003300"/>
          </a:solidFill>
          <a:effectLst>
            <a:outerShdw blurRad="50800" dist="50800" dir="5400000" algn="ctr" rotWithShape="0">
              <a:schemeClr val="tx1"/>
            </a:outerShdw>
          </a:effectLst>
        </p:grpSpPr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5067300" y="3924300"/>
              <a:ext cx="1066800" cy="990600"/>
            </a:xfrm>
            <a:prstGeom prst="line">
              <a:avLst/>
            </a:prstGeom>
            <a:grpFill/>
            <a:ln w="50800" cap="flat" cmpd="sng" algn="ctr">
              <a:solidFill>
                <a:srgbClr val="66FF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733800" y="4800600"/>
              <a:ext cx="2971800" cy="457200"/>
            </a:xfrm>
            <a:prstGeom prst="rect">
              <a:avLst/>
            </a:prstGeom>
            <a:grpFill/>
            <a:ln w="25400">
              <a:solidFill>
                <a:srgbClr val="66FF66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Specify a maximum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5029200" y="4689475"/>
            <a:ext cx="3429000" cy="914400"/>
            <a:chOff x="5029200" y="5486400"/>
            <a:chExt cx="3429000" cy="914400"/>
          </a:xfrm>
          <a:solidFill>
            <a:srgbClr val="663300"/>
          </a:solidFill>
          <a:effectLst>
            <a:outerShdw blurRad="50800" dist="50800" dir="5400000" algn="ctr" rotWithShape="0">
              <a:schemeClr val="tx1"/>
            </a:outerShdw>
          </a:effectLst>
        </p:grpSpPr>
        <p:cxnSp>
          <p:nvCxnSpPr>
            <p:cNvPr id="20" name="Straight Connector 19"/>
            <p:cNvCxnSpPr/>
            <p:nvPr/>
          </p:nvCxnSpPr>
          <p:spPr bwMode="auto">
            <a:xfrm rot="16200000" flipV="1">
              <a:off x="5715000" y="5638800"/>
              <a:ext cx="609600" cy="304800"/>
            </a:xfrm>
            <a:prstGeom prst="line">
              <a:avLst/>
            </a:prstGeom>
            <a:grpFill/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5029200" y="5943600"/>
              <a:ext cx="3429000" cy="457200"/>
            </a:xfrm>
            <a:prstGeom prst="rect">
              <a:avLst/>
            </a:prstGeom>
            <a:grpFill/>
            <a:ln w="25400">
              <a:solidFill>
                <a:srgbClr val="FFC00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Enable “sticky”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99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Security Violation Modes:</a:t>
            </a:r>
          </a:p>
          <a:p>
            <a:pPr marL="855663" lvl="1" indent="-288925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Violations occur when:</a:t>
            </a:r>
          </a:p>
          <a:p>
            <a:pPr marL="1311275" lvl="2" indent="-341313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 station whose MAC address is not in the address table attempts to access the interface and the address table is full.</a:t>
            </a:r>
          </a:p>
          <a:p>
            <a:pPr marL="1311275" lvl="2" indent="-341313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An address is being used on two secure interfaces in the same VLAN.</a:t>
            </a:r>
          </a:p>
          <a:p>
            <a:pPr marL="1311275" lvl="2" indent="-341313"/>
            <a:r>
              <a:rPr lang="en-US">
                <a:solidFill>
                  <a:schemeClr val="accent2"/>
                </a:solidFill>
              </a:rPr>
              <a:t>Modes:</a:t>
            </a:r>
          </a:p>
          <a:p>
            <a:pPr marL="1711325" lvl="3" indent="-285750"/>
            <a:r>
              <a:rPr lang="en-US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Protect: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drop frames – no notify</a:t>
            </a:r>
          </a:p>
          <a:p>
            <a:pPr marL="1711325" lvl="3" indent="-285750"/>
            <a:r>
              <a:rPr lang="en-US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Restrict: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drop frames - notify</a:t>
            </a:r>
          </a:p>
          <a:p>
            <a:pPr marL="1711325" lvl="3" indent="-285750"/>
            <a:r>
              <a:rPr lang="en-US">
                <a:solidFill>
                  <a:srgbClr val="66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Shutdown: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disable port - notify</a:t>
            </a:r>
          </a:p>
          <a:p>
            <a:pPr marL="855663" lvl="1" indent="-288925"/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Port Security: Violation Modes</a:t>
            </a:r>
          </a:p>
        </p:txBody>
      </p:sp>
    </p:spTree>
    <p:extLst>
      <p:ext uri="{BB962C8B-B14F-4D97-AF65-F5344CB8AC3E}">
        <p14:creationId xmlns:p14="http://schemas.microsoft.com/office/powerpoint/2010/main" val="344809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Default Security Configuration: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Configuring Port Security</a:t>
            </a:r>
          </a:p>
        </p:txBody>
      </p:sp>
      <p:pic>
        <p:nvPicPr>
          <p:cNvPr id="619524" name="Picture 3" descr="sw7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868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1000" y="2667000"/>
            <a:ext cx="57150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1000" y="2971800"/>
            <a:ext cx="57150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3276600"/>
            <a:ext cx="5105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4038600"/>
            <a:ext cx="49530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63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Verify Port Security Settings: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Verify Port Security</a:t>
            </a:r>
          </a:p>
        </p:txBody>
      </p:sp>
      <p:pic>
        <p:nvPicPr>
          <p:cNvPr id="623620" name="Picture 18" descr="sw7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94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3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Verify Secure MAC Addresses: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Verify Port Security</a:t>
            </a:r>
          </a:p>
        </p:txBody>
      </p:sp>
      <p:pic>
        <p:nvPicPr>
          <p:cNvPr id="624644" name="Picture 4" descr="sw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4582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85800" y="3962400"/>
            <a:ext cx="6400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70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SKZ,CSE490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Disable unused ports: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Securing Unused Ports</a:t>
            </a:r>
          </a:p>
        </p:txBody>
      </p:sp>
      <p:pic>
        <p:nvPicPr>
          <p:cNvPr id="625668" name="Picture 6" descr="sw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1628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0600" y="5334000"/>
            <a:ext cx="7239000" cy="12001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You can specify a range of interfaces.</a:t>
            </a:r>
          </a:p>
          <a:p>
            <a:pPr algn="ctr"/>
            <a:r>
              <a: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example, to specify the first 10 interfaces:</a:t>
            </a:r>
          </a:p>
          <a:p>
            <a:pPr algn="ctr"/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cs typeface="Courier New" charset="0"/>
              </a:rPr>
              <a:t>interface range fastethernet 0/1 - 10</a:t>
            </a:r>
          </a:p>
        </p:txBody>
      </p:sp>
    </p:spTree>
    <p:extLst>
      <p:ext uri="{BB962C8B-B14F-4D97-AF65-F5344CB8AC3E}">
        <p14:creationId xmlns:p14="http://schemas.microsoft.com/office/powerpoint/2010/main" val="268216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Ethernet Communications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800080"/>
                </a:solidFill>
                <a:latin typeface="Arial" charset="0"/>
              </a:rPr>
              <a:t>Ethernet Frame:</a:t>
            </a:r>
            <a:r>
              <a:rPr lang="en-US" sz="240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Minimum 64  bytes, Maximum 1518 bytes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endParaRPr lang="en-US" sz="2400">
              <a:solidFill>
                <a:srgbClr val="FFFF00"/>
              </a:solidFill>
              <a:latin typeface="Arial" charset="0"/>
            </a:endParaRPr>
          </a:p>
          <a:p>
            <a:pPr eaLnBrk="1" hangingPunct="1"/>
            <a:endParaRPr lang="en-US" sz="2400">
              <a:solidFill>
                <a:srgbClr val="FFFF00"/>
              </a:solidFill>
              <a:latin typeface="Arial" charset="0"/>
            </a:endParaRP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Preamble/SOFD:</a:t>
            </a:r>
            <a:r>
              <a:rPr lang="en-US" sz="2400">
                <a:latin typeface="Arial" charset="0"/>
              </a:rPr>
              <a:t>  To synchronize.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Destination Address:</a:t>
            </a:r>
            <a:r>
              <a:rPr lang="en-US" sz="240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MAC Address of destination device.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Source Address:</a:t>
            </a:r>
            <a:r>
              <a:rPr lang="en-US" sz="240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MAC address of source device.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Length/Type:</a:t>
            </a:r>
            <a:r>
              <a:rPr lang="en-US" sz="240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 Length of frame or protocol type code.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Data:</a:t>
            </a:r>
            <a:r>
              <a:rPr lang="en-US" sz="240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Encapsulated data from OSI Layers 7 to 3.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FCS:</a:t>
            </a:r>
            <a:r>
              <a:rPr lang="en-US" sz="240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Frame Check Sequence.</a:t>
            </a:r>
          </a:p>
        </p:txBody>
      </p:sp>
      <p:pic>
        <p:nvPicPr>
          <p:cNvPr id="20485" name="Picture 5" descr="sw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828800"/>
            <a:ext cx="7335837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197" name="Oval 5"/>
          <p:cNvSpPr>
            <a:spLocks noChangeArrowheads="1"/>
          </p:cNvSpPr>
          <p:nvPr/>
        </p:nvSpPr>
        <p:spPr bwMode="auto">
          <a:xfrm>
            <a:off x="900113" y="2205038"/>
            <a:ext cx="1800225" cy="1008062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8" name="Oval 6"/>
          <p:cNvSpPr>
            <a:spLocks noChangeArrowheads="1"/>
          </p:cNvSpPr>
          <p:nvPr/>
        </p:nvSpPr>
        <p:spPr bwMode="auto">
          <a:xfrm>
            <a:off x="2771775" y="2276475"/>
            <a:ext cx="935038" cy="1008063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9" name="Oval 7"/>
          <p:cNvSpPr>
            <a:spLocks noChangeArrowheads="1"/>
          </p:cNvSpPr>
          <p:nvPr/>
        </p:nvSpPr>
        <p:spPr bwMode="auto">
          <a:xfrm>
            <a:off x="3779838" y="2276475"/>
            <a:ext cx="935037" cy="1008063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0" name="Oval 8"/>
          <p:cNvSpPr>
            <a:spLocks noChangeArrowheads="1"/>
          </p:cNvSpPr>
          <p:nvPr/>
        </p:nvSpPr>
        <p:spPr bwMode="auto">
          <a:xfrm>
            <a:off x="4716463" y="2276475"/>
            <a:ext cx="935037" cy="1008063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1" name="Oval 9"/>
          <p:cNvSpPr>
            <a:spLocks noChangeArrowheads="1"/>
          </p:cNvSpPr>
          <p:nvPr/>
        </p:nvSpPr>
        <p:spPr bwMode="auto">
          <a:xfrm>
            <a:off x="5724525" y="2133600"/>
            <a:ext cx="1296988" cy="1223963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2" name="Oval 10"/>
          <p:cNvSpPr>
            <a:spLocks noChangeArrowheads="1"/>
          </p:cNvSpPr>
          <p:nvPr/>
        </p:nvSpPr>
        <p:spPr bwMode="auto">
          <a:xfrm>
            <a:off x="7092950" y="2276475"/>
            <a:ext cx="935038" cy="1008063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animBg="1"/>
      <p:bldP spid="648198" grpId="0" animBg="1"/>
      <p:bldP spid="648199" grpId="0" animBg="1"/>
      <p:bldP spid="648200" grpId="0" animBg="1"/>
      <p:bldP spid="648201" grpId="0" animBg="1"/>
      <p:bldP spid="6482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22531" name="Picture 4" descr="sw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962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Ethernet Communications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rgbClr val="800080"/>
                </a:solidFill>
                <a:latin typeface="Arial" charset="0"/>
              </a:rPr>
              <a:t>MAC Address:</a:t>
            </a:r>
            <a:r>
              <a:rPr lang="en-US" sz="280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sz="2800">
                <a:latin typeface="Arial" charset="0"/>
              </a:rPr>
              <a:t>12 hexadecimal digits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Broadcast:</a:t>
            </a:r>
            <a:r>
              <a:rPr lang="en-US" sz="2400">
                <a:latin typeface="Arial" charset="0"/>
              </a:rPr>
              <a:t>  Indicates a broadcast or multicast frame.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Local:</a:t>
            </a:r>
            <a:r>
              <a:rPr lang="en-US" sz="2400">
                <a:latin typeface="Arial" charset="0"/>
              </a:rPr>
              <a:t>  indicates whether the address can be modified locally.</a:t>
            </a: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OUI Number:</a:t>
            </a:r>
            <a:r>
              <a:rPr lang="en-US" sz="2400">
                <a:latin typeface="Arial" charset="0"/>
              </a:rPr>
              <a:t>  Manufacturer of the NIC, </a:t>
            </a:r>
            <a:r>
              <a:rPr lang="en-GB" sz="2400">
                <a:latin typeface="Arial" charset="0"/>
              </a:rPr>
              <a:t>allocated by IEEE</a:t>
            </a:r>
            <a:endParaRPr lang="en-US" sz="2400">
              <a:latin typeface="Arial" charset="0"/>
            </a:endParaRPr>
          </a:p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Arial" charset="0"/>
              </a:rPr>
              <a:t>Vendor Number:</a:t>
            </a:r>
            <a:r>
              <a:rPr lang="en-US" sz="2400">
                <a:latin typeface="Arial" charset="0"/>
              </a:rPr>
              <a:t>  Unique </a:t>
            </a:r>
            <a:r>
              <a:rPr lang="en-GB" sz="2400">
                <a:latin typeface="Arial" charset="0"/>
              </a:rPr>
              <a:t>identifier for port on device</a:t>
            </a:r>
            <a:r>
              <a:rPr lang="en-US" sz="2400">
                <a:latin typeface="Arial" charset="0"/>
              </a:rPr>
              <a:t>, vendor assigned number. </a:t>
            </a:r>
            <a:endParaRPr lang="en-US" b="1">
              <a:latin typeface="Arial" charset="0"/>
            </a:endParaRPr>
          </a:p>
        </p:txBody>
      </p:sp>
      <p:sp>
        <p:nvSpPr>
          <p:cNvPr id="649221" name="Oval 5"/>
          <p:cNvSpPr>
            <a:spLocks noChangeArrowheads="1"/>
          </p:cNvSpPr>
          <p:nvPr/>
        </p:nvSpPr>
        <p:spPr bwMode="auto">
          <a:xfrm>
            <a:off x="1187450" y="2205038"/>
            <a:ext cx="936625" cy="6477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2" name="Oval 6"/>
          <p:cNvSpPr>
            <a:spLocks noChangeArrowheads="1"/>
          </p:cNvSpPr>
          <p:nvPr/>
        </p:nvSpPr>
        <p:spPr bwMode="auto">
          <a:xfrm>
            <a:off x="2411413" y="2205038"/>
            <a:ext cx="936625" cy="6477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3" name="Oval 7"/>
          <p:cNvSpPr>
            <a:spLocks noChangeArrowheads="1"/>
          </p:cNvSpPr>
          <p:nvPr/>
        </p:nvSpPr>
        <p:spPr bwMode="auto">
          <a:xfrm>
            <a:off x="3563938" y="2205038"/>
            <a:ext cx="1081087" cy="6477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4" name="Oval 8"/>
          <p:cNvSpPr>
            <a:spLocks noChangeArrowheads="1"/>
          </p:cNvSpPr>
          <p:nvPr/>
        </p:nvSpPr>
        <p:spPr bwMode="auto">
          <a:xfrm>
            <a:off x="5867400" y="2492375"/>
            <a:ext cx="1873250" cy="6477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animBg="1"/>
      <p:bldP spid="649222" grpId="0" animBg="1"/>
      <p:bldP spid="649223" grpId="0" animBg="1"/>
      <p:bldP spid="6492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Switch MAC Address Table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Table matches switch port with MAC address of attached device</a:t>
            </a:r>
          </a:p>
          <a:p>
            <a:pPr eaLnBrk="1" hangingPunct="1"/>
            <a:r>
              <a:rPr lang="en-GB">
                <a:latin typeface="Arial" charset="0"/>
              </a:rPr>
              <a:t>Built by inspecting source MAC address of incoming frames</a:t>
            </a:r>
          </a:p>
          <a:p>
            <a:pPr eaLnBrk="1" hangingPunct="1"/>
            <a:r>
              <a:rPr lang="en-GB">
                <a:latin typeface="Arial" charset="0"/>
              </a:rPr>
              <a:t>Destination MAC address checked against table, frame sent through correct port</a:t>
            </a:r>
          </a:p>
          <a:p>
            <a:pPr eaLnBrk="1" hangingPunct="1"/>
            <a:r>
              <a:rPr lang="en-GB">
                <a:latin typeface="Arial" charset="0"/>
              </a:rPr>
              <a:t>If not in table, frame flooded</a:t>
            </a:r>
          </a:p>
          <a:p>
            <a:pPr eaLnBrk="1" hangingPunct="1"/>
            <a:r>
              <a:rPr lang="en-GB">
                <a:latin typeface="Arial" charset="0"/>
              </a:rPr>
              <a:t>Broadcasts flooded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Switch MAC Address Table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80"/>
                </a:solidFill>
                <a:latin typeface="Arial" charset="0"/>
              </a:rPr>
              <a:t>Example Step 1:</a:t>
            </a:r>
          </a:p>
          <a:p>
            <a:pPr marL="855663" lvl="1" indent="-288925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switch receives a broadcast frame from PC 1</a:t>
            </a:r>
            <a:b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</a:b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on Port 1.</a:t>
            </a:r>
          </a:p>
        </p:txBody>
      </p:sp>
      <p:pic>
        <p:nvPicPr>
          <p:cNvPr id="24581" name="Picture 3" descr="sw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CSE490, SKZ</a:t>
            </a:r>
          </a:p>
        </p:txBody>
      </p:sp>
      <p:pic>
        <p:nvPicPr>
          <p:cNvPr id="25603" name="Picture 4" descr="sw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096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Switch MAC Address Table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80"/>
                </a:solidFill>
                <a:latin typeface="Arial" charset="0"/>
              </a:rPr>
              <a:t>Example Step 2:</a:t>
            </a:r>
          </a:p>
          <a:p>
            <a:pPr marL="855663" lvl="1" indent="-288925" eaLnBrk="1" hangingPunct="1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switch enters the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source MAC address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and the 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switch port that received the frame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into the address table.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scoCCNA3">
  <a:themeElements>
    <a:clrScheme name="ciscoCCNA3 11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193A8B"/>
      </a:hlink>
      <a:folHlink>
        <a:srgbClr val="484894"/>
      </a:folHlink>
    </a:clrScheme>
    <a:fontScheme name="ciscoCCNA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scoCCNA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CCNA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CCNA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CCNA3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93A8B"/>
        </a:hlink>
        <a:folHlink>
          <a:srgbClr val="4848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2826</TotalTime>
  <Words>1555</Words>
  <Application>Microsoft Macintosh PowerPoint</Application>
  <PresentationFormat>On-screen Show (4:3)</PresentationFormat>
  <Paragraphs>260</Paragraphs>
  <Slides>48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Wingdings</vt:lpstr>
      <vt:lpstr>Times New Roman</vt:lpstr>
      <vt:lpstr>ciscoCCNA3</vt:lpstr>
      <vt:lpstr>Bitmap Image</vt:lpstr>
      <vt:lpstr>Switches</vt:lpstr>
      <vt:lpstr>Ethernet Communications</vt:lpstr>
      <vt:lpstr>Switch Port Settings</vt:lpstr>
      <vt:lpstr>PowerPoint Presentation</vt:lpstr>
      <vt:lpstr>Ethernet Communications</vt:lpstr>
      <vt:lpstr>Ethernet Communications</vt:lpstr>
      <vt:lpstr>Switch MAC Address Table</vt:lpstr>
      <vt:lpstr>Switch MAC Address Table</vt:lpstr>
      <vt:lpstr>Switch MAC Address Table</vt:lpstr>
      <vt:lpstr>Switch MAC Address Table</vt:lpstr>
      <vt:lpstr>Switch MAC Address Table</vt:lpstr>
      <vt:lpstr>Switch MAC Address Table</vt:lpstr>
      <vt:lpstr>Switch MAC Address Table</vt:lpstr>
      <vt:lpstr>How many collision domains?</vt:lpstr>
      <vt:lpstr>How many collision domains?</vt:lpstr>
      <vt:lpstr>Broadcast Domains</vt:lpstr>
      <vt:lpstr>PowerPoint Presentation</vt:lpstr>
      <vt:lpstr>How many broadcast domains?</vt:lpstr>
      <vt:lpstr>How many broadcast domains?</vt:lpstr>
      <vt:lpstr>Layer 2 and Layer 3 Switching</vt:lpstr>
      <vt:lpstr>Layer 2 and Layer 3 Switching</vt:lpstr>
      <vt:lpstr>Routers and Switches </vt:lpstr>
      <vt:lpstr>PowerPoint Presentation</vt:lpstr>
      <vt:lpstr>IP address for a Switch</vt:lpstr>
      <vt:lpstr>Management Interface Configuration</vt:lpstr>
      <vt:lpstr>PowerPoint Presentation</vt:lpstr>
      <vt:lpstr>PowerPoint Presentation</vt:lpstr>
      <vt:lpstr>Duplex Mode and Speed</vt:lpstr>
      <vt:lpstr>Web Interface</vt:lpstr>
      <vt:lpstr>Different Show commands</vt:lpstr>
      <vt:lpstr>PowerPoint Presentation</vt:lpstr>
      <vt:lpstr>MAC address table (CAM)</vt:lpstr>
      <vt:lpstr>Common security attacks</vt:lpstr>
      <vt:lpstr>Configure Telnet and SSH</vt:lpstr>
      <vt:lpstr>Configure Telnet and SSH</vt:lpstr>
      <vt:lpstr>Configure Telnet and SSH</vt:lpstr>
      <vt:lpstr>More security</vt:lpstr>
      <vt:lpstr>Port security</vt:lpstr>
      <vt:lpstr>Static secure MAC address</vt:lpstr>
      <vt:lpstr>Dynamic secure MAC address</vt:lpstr>
      <vt:lpstr>Configuring Port Security</vt:lpstr>
      <vt:lpstr>Sticky secure MAC address</vt:lpstr>
      <vt:lpstr>Configuring Port Security-Sticky</vt:lpstr>
      <vt:lpstr>Port Security: Violation Modes</vt:lpstr>
      <vt:lpstr>Configuring Port Security</vt:lpstr>
      <vt:lpstr>Verify Port Security</vt:lpstr>
      <vt:lpstr>Verify Port Security</vt:lpstr>
      <vt:lpstr>Securing Unused Ports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Ward </dc:creator>
  <cp:lastModifiedBy>Sadia Kazi</cp:lastModifiedBy>
  <cp:revision>212</cp:revision>
  <cp:lastPrinted>1601-01-01T00:00:00Z</cp:lastPrinted>
  <dcterms:created xsi:type="dcterms:W3CDTF">2007-07-10T11:19:54Z</dcterms:created>
  <dcterms:modified xsi:type="dcterms:W3CDTF">2016-02-14T21:41:49Z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