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775" r:id="rId2"/>
  </p:sldMasterIdLst>
  <p:notesMasterIdLst>
    <p:notesMasterId r:id="rId34"/>
  </p:notesMasterIdLst>
  <p:handoutMasterIdLst>
    <p:handoutMasterId r:id="rId35"/>
  </p:handoutMasterIdLst>
  <p:sldIdLst>
    <p:sldId id="500" r:id="rId3"/>
    <p:sldId id="541" r:id="rId4"/>
    <p:sldId id="873" r:id="rId5"/>
    <p:sldId id="825" r:id="rId6"/>
    <p:sldId id="848" r:id="rId7"/>
    <p:sldId id="849" r:id="rId8"/>
    <p:sldId id="850" r:id="rId9"/>
    <p:sldId id="851" r:id="rId10"/>
    <p:sldId id="852" r:id="rId11"/>
    <p:sldId id="853" r:id="rId12"/>
    <p:sldId id="854" r:id="rId13"/>
    <p:sldId id="835" r:id="rId14"/>
    <p:sldId id="855" r:id="rId15"/>
    <p:sldId id="856" r:id="rId16"/>
    <p:sldId id="874" r:id="rId17"/>
    <p:sldId id="857" r:id="rId18"/>
    <p:sldId id="858" r:id="rId19"/>
    <p:sldId id="859" r:id="rId20"/>
    <p:sldId id="860" r:id="rId21"/>
    <p:sldId id="861" r:id="rId22"/>
    <p:sldId id="862" r:id="rId23"/>
    <p:sldId id="863" r:id="rId24"/>
    <p:sldId id="864" r:id="rId25"/>
    <p:sldId id="865" r:id="rId26"/>
    <p:sldId id="875" r:id="rId27"/>
    <p:sldId id="866" r:id="rId28"/>
    <p:sldId id="867" r:id="rId29"/>
    <p:sldId id="868" r:id="rId30"/>
    <p:sldId id="869" r:id="rId31"/>
    <p:sldId id="871" r:id="rId32"/>
    <p:sldId id="872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8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CA1"/>
    <a:srgbClr val="3E8DC5"/>
    <a:srgbClr val="678DC5"/>
    <a:srgbClr val="3E67A4"/>
    <a:srgbClr val="C0C0C4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84245" autoAdjust="0"/>
  </p:normalViewPr>
  <p:slideViewPr>
    <p:cSldViewPr snapToGrid="0">
      <p:cViewPr varScale="1">
        <p:scale>
          <a:sx n="63" d="100"/>
          <a:sy n="63" d="100"/>
        </p:scale>
        <p:origin x="18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" Type="http://schemas.openxmlformats.org/officeDocument/2006/relationships/slide" Target="slides/slide6.xml"/><Relationship Id="rId21" Type="http://schemas.openxmlformats.org/officeDocument/2006/relationships/slide" Target="slides/slide25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8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E7EB4DA2-8BFB-4C25-8348-069CBABA53FF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310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25E10C89-F8A7-4157-A987-D9097F730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704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baseline="0" dirty="0" smtClean="0"/>
              <a:t>Routing &amp; Switching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1" dirty="0" smtClean="0"/>
              <a:t>Chapter 10: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96752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DHCPv4 Relay</a:t>
            </a:r>
          </a:p>
        </p:txBody>
      </p:sp>
    </p:spTree>
    <p:extLst>
      <p:ext uri="{BB962C8B-B14F-4D97-AF65-F5344CB8AC3E}">
        <p14:creationId xmlns:p14="http://schemas.microsoft.com/office/powerpoint/2010/main" val="317274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10.1.3.1 Configuring a Router as DHCPv4 Client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66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10.1.4.1 Troubleshooting Tasks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944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b="1" dirty="0" smtClean="0"/>
              <a:t>10.1.4.2 Verify Router DHCPv4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134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10.1.4.3 Debugging DHCPv4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26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10.2  Dynamic Host Configuration Protocol v6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53447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10.2.1.1 Stateless Address Autoconfiguration (SLAAC)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06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Operation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3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 </a:t>
            </a:r>
            <a:r>
              <a:rPr lang="en-US" b="1" baseline="0" dirty="0" smtClean="0"/>
              <a:t>and DHCPv6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474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10.2.1.4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 </a:t>
            </a:r>
            <a:r>
              <a:rPr lang="en-US" b="1" baseline="0" dirty="0" smtClean="0"/>
              <a:t>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5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FEA66-C2E0-43E9-88C2-97EEC9610B6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834106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10.2.1.5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Stateless DHCP 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7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10.2.1.6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Stateful DHCP 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3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10.2.1.7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DHCPv6 Operations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996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10.2.2.1 Configuring a Router as a Stateless DHCPv6 Server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80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10.2.2.2 Configuring a Router as a Stateless DHCPv6 Client</a:t>
            </a:r>
          </a:p>
        </p:txBody>
      </p:sp>
    </p:spTree>
    <p:extLst>
      <p:ext uri="{BB962C8B-B14F-4D97-AF65-F5344CB8AC3E}">
        <p14:creationId xmlns:p14="http://schemas.microsoft.com/office/powerpoint/2010/main" val="3120002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10.2.2.3 Verifying Stateless DHCPv6 Server and Client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83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10.2.3.1 Configuring a Router as a Stateful DHCPv6 Server</a:t>
            </a:r>
          </a:p>
        </p:txBody>
      </p:sp>
    </p:spTree>
    <p:extLst>
      <p:ext uri="{BB962C8B-B14F-4D97-AF65-F5344CB8AC3E}">
        <p14:creationId xmlns:p14="http://schemas.microsoft.com/office/powerpoint/2010/main" val="2328643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10.2.3.3. Verifying 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DHCPv6</a:t>
            </a:r>
          </a:p>
        </p:txBody>
      </p:sp>
    </p:spTree>
    <p:extLst>
      <p:ext uri="{BB962C8B-B14F-4D97-AF65-F5344CB8AC3E}">
        <p14:creationId xmlns:p14="http://schemas.microsoft.com/office/powerpoint/2010/main" val="1536187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10.2.3.4 Configuring a Router as a DHCPv6 Relay Agent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14562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10.2.4.1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Troubleshooting Tasks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672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10.1  Dynamic Host Configuration Protocol v4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064511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 Router DHCPv6 Configuration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69660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Debugging DHCPv6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3269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10.1.1.1 Introducing DHCPv4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4906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10.1.1.2 DHCPv4 Operation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0411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10.1.1.3 DHCPv4 Message Format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5701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10.1.1.4 DHCPv4 Discover and Offer Messages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38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10.1.2.1 Configuring a DHCPv4 Server</a:t>
            </a:r>
          </a:p>
        </p:txBody>
      </p:sp>
    </p:spTree>
    <p:extLst>
      <p:ext uri="{BB962C8B-B14F-4D97-AF65-F5344CB8AC3E}">
        <p14:creationId xmlns:p14="http://schemas.microsoft.com/office/powerpoint/2010/main" val="181637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Verifying a DHCPv4 Server</a:t>
            </a:r>
          </a:p>
        </p:txBody>
      </p:sp>
    </p:spTree>
    <p:extLst>
      <p:ext uri="{BB962C8B-B14F-4D97-AF65-F5344CB8AC3E}">
        <p14:creationId xmlns:p14="http://schemas.microsoft.com/office/powerpoint/2010/main" val="93878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01BBB46D-A68F-453A-ADAC-D6E5143346A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44D8A9F-EF57-4EE6-A242-4C1A2E3B2F9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February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Chapter 10:</a:t>
            </a:r>
            <a:br>
              <a:rPr lang="en-US" sz="2800" dirty="0" smtClean="0"/>
            </a:br>
            <a:r>
              <a:rPr lang="en-US" sz="2800" dirty="0" smtClean="0"/>
              <a:t>DHCP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kern="1200" dirty="0" smtClean="0"/>
              <a:t>DHCPv4 Relay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38137" lvl="1" indent="0" eaLnBrk="1" hangingPunct="1">
              <a:lnSpc>
                <a:spcPct val="100000"/>
              </a:lnSpc>
              <a:defRPr/>
            </a:pPr>
            <a:r>
              <a:rPr lang="en-US" dirty="0" smtClean="0"/>
              <a:t>Using an IP helper address enables a router to forward DHCPv4 broadcasts to the DHCPv4 server. Acting as a relay.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6390" y="2531480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Configuring a DHCPv4 Client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DHCPv4 Client </a:t>
            </a:r>
            <a:endParaRPr lang="en-US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7733619" cy="5153025"/>
          </a:xfrm>
        </p:spPr>
        <p:txBody>
          <a:bodyPr/>
          <a:lstStyle/>
          <a:p>
            <a:endParaRPr lang="en-US" dirty="0" smtClean="0"/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6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1314450"/>
            <a:ext cx="5962650" cy="5025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Troubleshooting Tasks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8552" y="1892623"/>
            <a:ext cx="8066162" cy="22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7"/>
            <a:ext cx="8145463" cy="118819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the Router DHCPv4 Configuration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0057" y="1818190"/>
            <a:ext cx="788769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Debugging DHCPv4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09700" y="1314450"/>
            <a:ext cx="6572250" cy="516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99204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/>
            </a:r>
            <a:br>
              <a:rPr lang="en-US" sz="2400" dirty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Dynamic </a:t>
            </a:r>
            <a:r>
              <a:rPr lang="en-US" sz="2400" dirty="0" smtClean="0">
                <a:cs typeface="Arial" charset="0"/>
              </a:rPr>
              <a:t>Host Configuration Protocol v6</a:t>
            </a:r>
            <a:br>
              <a:rPr lang="en-US" sz="24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kern="1200" dirty="0" smtClean="0">
                <a:latin typeface="Arial" charset="0"/>
              </a:rPr>
              <a:t>Stateless Address Autoconfiguration</a:t>
            </a:r>
            <a:endParaRPr lang="en-US" dirty="0"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9815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Stateless Address Autoconfiguration (SLAAC) is a method in which a device can obtain an IPv6 global unicast address without the services of a DHCPv6 server.</a:t>
            </a:r>
            <a:endParaRPr lang="en-US" sz="23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65980" y="2561266"/>
            <a:ext cx="5729951" cy="414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47931" y="5250023"/>
            <a:ext cx="25298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ICMPv6 RS </a:t>
            </a:r>
            <a:r>
              <a:rPr lang="en-US" sz="1800" b="1" dirty="0" err="1" smtClean="0">
                <a:solidFill>
                  <a:srgbClr val="0070C0"/>
                </a:solidFill>
              </a:rPr>
              <a:t>msg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115" y="6450647"/>
            <a:ext cx="25298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ICMPv6 RA </a:t>
            </a:r>
            <a:r>
              <a:rPr lang="en-US" sz="1800" b="1" dirty="0" err="1" smtClean="0">
                <a:solidFill>
                  <a:srgbClr val="0070C0"/>
                </a:solidFill>
              </a:rPr>
              <a:t>msg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5931" y="2564759"/>
            <a:ext cx="232661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Stateless </a:t>
            </a:r>
            <a:r>
              <a:rPr lang="en-US" sz="1800" b="1" dirty="0" smtClean="0"/>
              <a:t>as no server maintains network address information.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Operation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2967" y="1429944"/>
            <a:ext cx="5572583" cy="497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305550" y="4556760"/>
            <a:ext cx="283845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Using either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EUI-64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Randomly Generated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5550" y="5564380"/>
            <a:ext cx="28384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Using </a:t>
            </a:r>
            <a:r>
              <a:rPr lang="en-US" sz="1800" b="1" dirty="0" smtClean="0">
                <a:solidFill>
                  <a:srgbClr val="0070C0"/>
                </a:solidFill>
              </a:rPr>
              <a:t>ICMPv6 neighbor solicitation </a:t>
            </a:r>
            <a:r>
              <a:rPr lang="en-US" sz="1800" b="1" dirty="0" err="1" smtClean="0"/>
              <a:t>msg</a:t>
            </a:r>
            <a:r>
              <a:rPr lang="en-US" sz="1800" b="1" dirty="0" smtClean="0"/>
              <a:t> with the target address of its own.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DAD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and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62050" y="1339037"/>
            <a:ext cx="6667500" cy="4956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071" y="2061029"/>
            <a:ext cx="8000118" cy="3985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37776" y="2148114"/>
            <a:ext cx="7336967" cy="5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10.0  Introduction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10.1  Dynamic Host Configuration Protocol v4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10.2  Dynamic Host Configuration Protocol v6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10.3  Summary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Stateless DHCP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8242" y="1390650"/>
            <a:ext cx="6917598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04570" y="1422402"/>
            <a:ext cx="4804229" cy="3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6600" y="4815840"/>
            <a:ext cx="2286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Stateful DHCP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14401" y="1428750"/>
            <a:ext cx="7507420" cy="4632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8020" y="1451429"/>
            <a:ext cx="3168951" cy="29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DHCPv6 Operations 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457053"/>
            <a:ext cx="5676901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863590" y="3807823"/>
            <a:ext cx="32804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Using reserved IPv6 multicast all-DHCP-servers-address </a:t>
            </a:r>
            <a:r>
              <a:rPr lang="en-US" sz="1800" b="1" dirty="0" smtClean="0">
                <a:solidFill>
                  <a:srgbClr val="0070C0"/>
                </a:solidFill>
              </a:rPr>
              <a:t>FF02::1:2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Port 547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4061" y="4897352"/>
            <a:ext cx="328041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Server available for service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3590" y="5400272"/>
            <a:ext cx="328041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smtClean="0"/>
              <a:t>Stateless- INFORMATION REQUEST</a:t>
            </a:r>
            <a:endParaRPr lang="en-US" sz="1800" b="1" dirty="0" smtClean="0"/>
          </a:p>
          <a:p>
            <a:pPr algn="l"/>
            <a:r>
              <a:rPr lang="en-US" sz="1800" b="1" dirty="0" err="1" smtClean="0"/>
              <a:t>Stateful</a:t>
            </a:r>
            <a:r>
              <a:rPr lang="en-US" sz="1800" b="1" dirty="0" smtClean="0"/>
              <a:t> - REQUEST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125320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Stateless DHCPv6 Server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78114" y="1673890"/>
            <a:ext cx="6650544" cy="4326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7"/>
            <a:ext cx="8145463" cy="118819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Stateless DHCPv6 Client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4391" y="1726303"/>
            <a:ext cx="7449305" cy="4050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90058" y="3454400"/>
            <a:ext cx="4992914" cy="3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740228"/>
            <a:ext cx="8145463" cy="78156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Stateless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80570" y="4818742"/>
            <a:ext cx="8049079" cy="13344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Verify the stateless DHCP client using the following commands: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interface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ebug ipv6 dhcp detail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45030" y="1631397"/>
            <a:ext cx="6400799" cy="3480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59543" y="3446873"/>
            <a:ext cx="6284685" cy="16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685143" y="2975429"/>
            <a:ext cx="3483429" cy="3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4" y="827314"/>
            <a:ext cx="8145463" cy="67427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Configuring a Router as a Stateful DHCPv6 Server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22387" y="1637094"/>
            <a:ext cx="6902413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54515" y="2830285"/>
            <a:ext cx="394788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061" y="275545"/>
            <a:ext cx="8145463" cy="114189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Stateful</a:t>
            </a:r>
            <a:r>
              <a:rPr lang="en-US" dirty="0" smtClean="0"/>
              <a:t>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8574" y="1611085"/>
            <a:ext cx="8056562" cy="4411436"/>
          </a:xfrm>
        </p:spPr>
        <p:txBody>
          <a:bodyPr/>
          <a:lstStyle/>
          <a:p>
            <a:r>
              <a:rPr lang="en-US" sz="2000" dirty="0" smtClean="0"/>
              <a:t>Verify the </a:t>
            </a:r>
            <a:r>
              <a:rPr lang="en-US" sz="2000" kern="1200" dirty="0" smtClean="0">
                <a:latin typeface="Arial" charset="0"/>
              </a:rPr>
              <a:t>stateful DHCPv6 server using the following commands:</a:t>
            </a:r>
          </a:p>
          <a:p>
            <a:pPr>
              <a:buNone/>
            </a:pPr>
            <a:r>
              <a:rPr lang="en-US" sz="2000" kern="1200" dirty="0" smtClean="0">
                <a:latin typeface="Arial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dhcp pool</a:t>
            </a:r>
          </a:p>
          <a:p>
            <a:pPr>
              <a:buNone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dhcp binding</a:t>
            </a:r>
          </a:p>
          <a:p>
            <a:r>
              <a:rPr lang="en-US" sz="2000" kern="1200" dirty="0" smtClean="0">
                <a:latin typeface="Arial" charset="0"/>
              </a:rPr>
              <a:t>Verify  the stateful DHCPv6 client using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ipv6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b="1" dirty="0" smtClean="0"/>
              <a:t> </a:t>
            </a:r>
            <a:r>
              <a:rPr lang="en-US" sz="2000" kern="1200" dirty="0" smtClean="0">
                <a:latin typeface="Arial" charset="0"/>
              </a:rPr>
              <a:t>command</a:t>
            </a:r>
            <a:r>
              <a:rPr lang="en-US" sz="2000" kern="1200" dirty="0">
                <a:latin typeface="Arial" charset="0"/>
              </a:rPr>
              <a:t>.</a:t>
            </a:r>
            <a:endParaRPr lang="en-US" sz="2000" kern="1200" dirty="0" smtClean="0">
              <a:latin typeface="Arial" charset="0"/>
            </a:endParaRPr>
          </a:p>
          <a:p>
            <a:pPr>
              <a:buNone/>
            </a:pPr>
            <a:r>
              <a:rPr lang="en-US" sz="2000" kern="1200" dirty="0" smtClean="0">
                <a:latin typeface="Arial" charset="0"/>
              </a:rPr>
              <a:t>		</a:t>
            </a:r>
            <a:endParaRPr lang="en-US" sz="20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80343" y="3730172"/>
            <a:ext cx="3904343" cy="267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1533070"/>
            <a:ext cx="534125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1084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Configuring a Router as a Stateful DHCPv6 Relay Agent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09800" y="5202457"/>
            <a:ext cx="4524829" cy="13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336800" y="1621077"/>
            <a:ext cx="4453165" cy="358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7201" y="1596571"/>
            <a:ext cx="2220686" cy="28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Troubleshooting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Troubleshooting Tasks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1499" y="1657350"/>
            <a:ext cx="8058151" cy="193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380540"/>
            <a:ext cx="6634634" cy="1481138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Arial" charset="0"/>
              </a:rPr>
              <a:t>Dynamic Host Configuration Protocol v4</a:t>
            </a:r>
            <a:r>
              <a:rPr lang="en-US" sz="3200" dirty="0" smtClean="0">
                <a:cs typeface="Arial" charset="0"/>
              </a:rPr>
              <a:t/>
            </a:r>
            <a:br>
              <a:rPr lang="en-US" sz="3200" dirty="0" smtClean="0">
                <a:cs typeface="Arial" charset="0"/>
              </a:rPr>
            </a:br>
            <a:r>
              <a:rPr lang="en-US" sz="3200" dirty="0" smtClean="0">
                <a:cs typeface="Arial" charset="0"/>
              </a:rPr>
              <a:t/>
            </a:r>
            <a:br>
              <a:rPr lang="en-US" sz="3200" dirty="0" smtClean="0">
                <a:cs typeface="Arial" charset="0"/>
              </a:rPr>
            </a:br>
            <a:r>
              <a:rPr lang="en-US" sz="3200" dirty="0" smtClean="0">
                <a:cs typeface="Arial" charset="0"/>
              </a:rPr>
              <a:t>DHCP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09600"/>
            <a:ext cx="8145463" cy="8276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800" dirty="0" smtClean="0"/>
              <a:t>Troubleshooting DHCPv6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800" dirty="0" smtClean="0"/>
              <a:t>Verifying the Router DHCPv6 Configuration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3786" y="1689353"/>
            <a:ext cx="5644353" cy="46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Troubleshooting DHCPv6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dirty="0" smtClean="0"/>
              <a:t>Debugging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0149" y="1527417"/>
            <a:ext cx="7190265" cy="44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Introducing DHCPv4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DHCPv4 uses three different address allocation methods: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Manual Allocation </a:t>
            </a:r>
            <a:r>
              <a:rPr lang="en-US" sz="2000" dirty="0" smtClean="0"/>
              <a:t>– The administrator assigns a pre-allocated IPv4 address to the client, and DHCPv4 communicates only the IPv4 address to the device.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000" b="1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Automatic Allocation</a:t>
            </a:r>
            <a:r>
              <a:rPr lang="en-US" sz="2000" dirty="0"/>
              <a:t> – </a:t>
            </a:r>
            <a:r>
              <a:rPr lang="en-US" sz="2000" dirty="0" smtClean="0"/>
              <a:t>DHCPv4 automatically assigns a static IPv4 address permanently to a device, selecting it from a pool of available addresses. </a:t>
            </a:r>
            <a:endParaRPr lang="en-US" sz="2000" b="1" dirty="0" smtClean="0"/>
          </a:p>
          <a:p>
            <a:pPr eaLnBrk="1" hangingPunct="1">
              <a:lnSpc>
                <a:spcPct val="100000"/>
              </a:lnSpc>
              <a:defRPr/>
            </a:pPr>
            <a:endParaRPr lang="en-US" sz="2000" b="1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Dynamic Allocation</a:t>
            </a:r>
            <a:r>
              <a:rPr lang="en-US" sz="2000" dirty="0"/>
              <a:t> – DHCPv4 </a:t>
            </a:r>
            <a:r>
              <a:rPr lang="en-US" sz="2000" dirty="0" smtClean="0"/>
              <a:t>dynamically assigns, or leases, an IPv4 address from a pool of addresses for a limited period of time chosen by the server, or until the client no longer needs the address. This method is the most commonly used.</a:t>
            </a:r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DHCPv4 Operation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09750" y="1485899"/>
            <a:ext cx="5715000" cy="51158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DHCPv4 Message Format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62100" y="1333500"/>
            <a:ext cx="5886450" cy="5125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77146"/>
            <a:ext cx="814546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Format DHCPv4 Discover and Offer Messages</a:t>
            </a:r>
            <a:endParaRPr lang="en-US" sz="2800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0700" y="1390650"/>
            <a:ext cx="5524500" cy="506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Configuring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1"/>
            <a:ext cx="8170862" cy="2959099"/>
          </a:xfrm>
        </p:spPr>
        <p:txBody>
          <a:bodyPr>
            <a:noAutofit/>
          </a:bodyPr>
          <a:lstStyle/>
          <a:p>
            <a:pPr>
              <a:buSzPct val="125000"/>
              <a:defRPr/>
            </a:pPr>
            <a:r>
              <a:rPr lang="en-US" sz="1800" dirty="0" smtClean="0"/>
              <a:t>A Cisco router running the Cisco IOS software can be configured to act as a DHCPv4 server. To set up DHCP: </a:t>
            </a:r>
          </a:p>
          <a:p>
            <a:pPr marL="795337" lvl="1" indent="-457200" eaLnBrk="1" hangingPunct="1">
              <a:lnSpc>
                <a:spcPct val="100000"/>
              </a:lnSpc>
              <a:buClr>
                <a:srgbClr val="800000"/>
              </a:buClr>
              <a:buFont typeface="+mj-lt"/>
              <a:buAutoNum type="arabicPeriod"/>
              <a:defRPr/>
            </a:pPr>
            <a:r>
              <a:rPr lang="en-US" sz="1800" dirty="0" smtClean="0"/>
              <a:t>Exclude addresses from the pool.</a:t>
            </a:r>
          </a:p>
          <a:p>
            <a:pPr marL="795337" lvl="1" indent="-457200" eaLnBrk="1" hangingPunct="1">
              <a:lnSpc>
                <a:spcPct val="100000"/>
              </a:lnSpc>
              <a:buClr>
                <a:srgbClr val="800000"/>
              </a:buClr>
              <a:buFont typeface="+mj-lt"/>
              <a:buAutoNum type="arabicPeriod"/>
              <a:defRPr/>
            </a:pPr>
            <a:r>
              <a:rPr lang="en-US" sz="1800" dirty="0" smtClean="0"/>
              <a:t>Set up the DHCP pool name.</a:t>
            </a:r>
          </a:p>
          <a:p>
            <a:pPr marL="795337" lvl="1" indent="-457200" eaLnBrk="1" hangingPunct="1">
              <a:lnSpc>
                <a:spcPct val="100000"/>
              </a:lnSpc>
              <a:buClr>
                <a:srgbClr val="800000"/>
              </a:buClr>
              <a:buFont typeface="+mj-lt"/>
              <a:buAutoNum type="arabicPeriod"/>
              <a:defRPr/>
            </a:pPr>
            <a:r>
              <a:rPr lang="en-US" sz="1800" dirty="0" smtClean="0"/>
              <a:t>Define the range of addresses and subnet mask. Use the </a:t>
            </a:r>
            <a:r>
              <a:rPr lang="en-US" sz="1800" b="1" dirty="0" smtClean="0">
                <a:cs typeface="Courier New" pitchFamily="49" charset="0"/>
              </a:rPr>
              <a:t>default-router</a:t>
            </a:r>
            <a:r>
              <a:rPr lang="en-US" sz="1800" dirty="0"/>
              <a:t> </a:t>
            </a:r>
            <a:r>
              <a:rPr lang="en-US" sz="1800" dirty="0" smtClean="0"/>
              <a:t>command for the default gateway. Optional parameters that can be included in the </a:t>
            </a:r>
            <a:r>
              <a:rPr lang="en-US" sz="1800" i="1" dirty="0" smtClean="0"/>
              <a:t>pool</a:t>
            </a:r>
            <a:r>
              <a:rPr lang="en-US" sz="1800" dirty="0" smtClean="0"/>
              <a:t> – </a:t>
            </a:r>
            <a:r>
              <a:rPr lang="en-US" sz="1800" i="1" dirty="0" smtClean="0"/>
              <a:t>dns server</a:t>
            </a:r>
            <a:r>
              <a:rPr lang="en-US" sz="1800" dirty="0" smtClean="0"/>
              <a:t>, </a:t>
            </a:r>
            <a:r>
              <a:rPr lang="en-US" sz="1800" i="1" dirty="0" smtClean="0"/>
              <a:t>domain-name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marL="521017" indent="-457200">
              <a:defRPr/>
            </a:pPr>
            <a:r>
              <a:rPr lang="en-US" sz="1800" dirty="0" smtClean="0"/>
              <a:t>To </a:t>
            </a:r>
            <a:r>
              <a:rPr lang="en-US" sz="1800" dirty="0"/>
              <a:t>disable DHCP, use the </a:t>
            </a:r>
            <a:r>
              <a:rPr lang="en-US" sz="1800" b="1" dirty="0"/>
              <a:t>no service </a:t>
            </a:r>
            <a:r>
              <a:rPr lang="en-US" sz="1800" b="1" dirty="0" err="1"/>
              <a:t>dhcp</a:t>
            </a:r>
            <a:r>
              <a:rPr lang="en-US" sz="1800" dirty="0"/>
              <a:t> command.</a:t>
            </a:r>
          </a:p>
          <a:p>
            <a:pPr marL="623887" lvl="1" indent="-285750"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sz="2000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338137" lvl="1" indent="0" eaLnBrk="1" hangingPunct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73295" y="4362048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Verifying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>
            <a:normAutofit fontScale="40000" lnSpcReduction="20000"/>
          </a:bodyPr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4500" dirty="0" smtClean="0"/>
              <a:t>Commands to verify DHCP:</a:t>
            </a:r>
            <a:r>
              <a:rPr lang="en-US" sz="4500" b="1" dirty="0" smtClean="0"/>
              <a:t> 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4500" b="1" dirty="0" smtClean="0"/>
              <a:t>	</a:t>
            </a:r>
            <a:r>
              <a:rPr lang="en-US" sz="4500" b="1" dirty="0" smtClean="0">
                <a:latin typeface="Courier New" pitchFamily="49" charset="0"/>
                <a:cs typeface="Courier New" pitchFamily="49" charset="0"/>
              </a:rPr>
              <a:t>show running-config | section dhcp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4500" b="1" dirty="0" smtClean="0">
                <a:latin typeface="Courier New" pitchFamily="49" charset="0"/>
                <a:cs typeface="Courier New" pitchFamily="49" charset="0"/>
              </a:rPr>
              <a:t>	show ip dhcp binding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4500" b="1" dirty="0" smtClean="0">
                <a:latin typeface="Courier New" pitchFamily="49" charset="0"/>
                <a:cs typeface="Courier New" pitchFamily="49" charset="0"/>
              </a:rPr>
              <a:t>	show ip dhcp server statistics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4500" dirty="0" smtClean="0"/>
              <a:t>On the PC, issue the </a:t>
            </a:r>
            <a:r>
              <a:rPr lang="en-US" sz="4500" b="1" dirty="0" smtClean="0">
                <a:latin typeface="Courier New" pitchFamily="49" charset="0"/>
                <a:cs typeface="Courier New" pitchFamily="49" charset="0"/>
              </a:rPr>
              <a:t>ipconfig /all</a:t>
            </a:r>
            <a:r>
              <a:rPr lang="en-US" sz="4500" b="1" dirty="0" smtClean="0"/>
              <a:t> </a:t>
            </a:r>
            <a:r>
              <a:rPr lang="en-US" sz="4500" dirty="0" smtClean="0"/>
              <a:t>command.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3544" y="3443869"/>
            <a:ext cx="3935392" cy="301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14120</TotalTime>
  <Pages>28</Pages>
  <Words>513</Words>
  <Application>Microsoft Office PowerPoint</Application>
  <PresentationFormat>On-screen Show (4:3)</PresentationFormat>
  <Paragraphs>260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Wingdings</vt:lpstr>
      <vt:lpstr>PPT-TMPLT-WHT_C</vt:lpstr>
      <vt:lpstr>Clarity</vt:lpstr>
      <vt:lpstr>Chapter 10: DHCP </vt:lpstr>
      <vt:lpstr>Objectives</vt:lpstr>
      <vt:lpstr>Dynamic Host Configuration Protocol v4  DHCP </vt:lpstr>
      <vt:lpstr>Introducing DHCPv4</vt:lpstr>
      <vt:lpstr>DHCPv4 Operation</vt:lpstr>
      <vt:lpstr>DHCPv4 Message Format</vt:lpstr>
      <vt:lpstr>Format DHCPv4 Discover and Offer Messages</vt:lpstr>
      <vt:lpstr>Configuring a DHCPv4 Server</vt:lpstr>
      <vt:lpstr>Verifying a DHCPv4 Server</vt:lpstr>
      <vt:lpstr>DHCPv4 Operation DHCPv4 Relay</vt:lpstr>
      <vt:lpstr>Configuring a DHCPv4 Client  Configuring a Router as a DHCPv4 Client </vt:lpstr>
      <vt:lpstr>Troubleshoot DHCPv4  Troubleshooting Tasks</vt:lpstr>
      <vt:lpstr>Troubleshoot DHCPv4  Verifying the Router DHCPv4 Configuration</vt:lpstr>
      <vt:lpstr>Troubleshoot DHCPv4  Debugging DHCPv4</vt:lpstr>
      <vt:lpstr> Dynamic Host Configuration Protocol v6   </vt:lpstr>
      <vt:lpstr>SLAAC and DHCPv6 Stateless Address Autoconfiguration</vt:lpstr>
      <vt:lpstr>SLAAC and DHCPv6 SLAAC Operation</vt:lpstr>
      <vt:lpstr>SLAAC and DHCPv6 SLAAC and DHCPv6</vt:lpstr>
      <vt:lpstr>SLAAC and DHCPv6 SLAAC Option</vt:lpstr>
      <vt:lpstr>SLAAC and DHCPv6 Stateless DHCP Option</vt:lpstr>
      <vt:lpstr>SLAAC and DHCPv6 Stateful DHCP Option</vt:lpstr>
      <vt:lpstr>SLAAC and DHCPv6 DHCPv6 Operations </vt:lpstr>
      <vt:lpstr>Stateless DHCPv6  Configuring a Router as a Stateless DHCPv6 Server</vt:lpstr>
      <vt:lpstr>Stateless DHCPv6  Configuring a Router as a Stateless DHCPv6 Client</vt:lpstr>
      <vt:lpstr>Stateless DHCPv6  Verifying Stateless DHCPv6</vt:lpstr>
      <vt:lpstr>Stateful DHCPv6  Configuring a Router as a Stateful DHCPv6 Server</vt:lpstr>
      <vt:lpstr>Stateful DHCPv6  Verifying Stateful DHCPv6</vt:lpstr>
      <vt:lpstr>Stateful DHCPv6  Configuring a Router as a Stateful DHCPv6 Relay Agent</vt:lpstr>
      <vt:lpstr>Troubleshooting DHCPv6  Troubleshooting Tasks</vt:lpstr>
      <vt:lpstr>Troubleshooting DHCPv6 Verifying the Router DHCPv6 Configuration</vt:lpstr>
      <vt:lpstr>Troubleshooting DHCPv6 Debugging DHCPv6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Mrs. Sadia Hamid Kazi</cp:lastModifiedBy>
  <cp:revision>1139</cp:revision>
  <cp:lastPrinted>1999-01-27T00:54:54Z</cp:lastPrinted>
  <dcterms:created xsi:type="dcterms:W3CDTF">2006-10-23T15:07:30Z</dcterms:created>
  <dcterms:modified xsi:type="dcterms:W3CDTF">2016-02-08T06:21:41Z</dcterms:modified>
</cp:coreProperties>
</file>