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500" r:id="rId2"/>
    <p:sldId id="541" r:id="rId3"/>
    <p:sldId id="882" r:id="rId4"/>
    <p:sldId id="785" r:id="rId5"/>
    <p:sldId id="827" r:id="rId6"/>
    <p:sldId id="828" r:id="rId7"/>
    <p:sldId id="829" r:id="rId8"/>
    <p:sldId id="830" r:id="rId9"/>
    <p:sldId id="831" r:id="rId10"/>
    <p:sldId id="832" r:id="rId11"/>
    <p:sldId id="833" r:id="rId12"/>
    <p:sldId id="834" r:id="rId13"/>
    <p:sldId id="835" r:id="rId14"/>
    <p:sldId id="836" r:id="rId15"/>
    <p:sldId id="837" r:id="rId16"/>
    <p:sldId id="838" r:id="rId17"/>
    <p:sldId id="840" r:id="rId18"/>
    <p:sldId id="841" r:id="rId19"/>
    <p:sldId id="842" r:id="rId20"/>
    <p:sldId id="843" r:id="rId21"/>
    <p:sldId id="883" r:id="rId22"/>
    <p:sldId id="891" r:id="rId23"/>
    <p:sldId id="845" r:id="rId2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3" clrIdx="0"/>
  <p:cmAuthor id="1" name="carykell" initials="c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C0C4"/>
    <a:srgbClr val="000000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11" autoAdjust="0"/>
    <p:restoredTop sz="85248" autoAdjust="0"/>
  </p:normalViewPr>
  <p:slideViewPr>
    <p:cSldViewPr snapToGrid="0">
      <p:cViewPr>
        <p:scale>
          <a:sx n="60" d="100"/>
          <a:sy n="60" d="100"/>
        </p:scale>
        <p:origin x="-204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49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118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Connecting Networks</a:t>
            </a:r>
          </a:p>
          <a:p>
            <a:pPr>
              <a:buFontTx/>
              <a:buNone/>
            </a:pPr>
            <a:r>
              <a:rPr lang="en-US" sz="2000" b="1" dirty="0" smtClean="0"/>
              <a:t>Chapter 3: Point-to-Point Connections</a:t>
            </a:r>
            <a:endParaRPr lang="en-GB" sz="2000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3.1.1.7</a:t>
            </a:r>
            <a:r>
              <a:rPr lang="en-US" b="1" baseline="0" dirty="0" smtClean="0"/>
              <a:t>  Demarcation Point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3.1.1.8</a:t>
            </a:r>
            <a:r>
              <a:rPr lang="en-US" b="1" baseline="0" dirty="0" smtClean="0"/>
              <a:t>  DTE-DCE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3.1.1.9</a:t>
            </a:r>
            <a:r>
              <a:rPr lang="en-US" b="1" baseline="0" dirty="0" smtClean="0"/>
              <a:t>  Serial Cables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3.1.1.10</a:t>
            </a:r>
            <a:r>
              <a:rPr lang="en-US" b="1" baseline="0" dirty="0" smtClean="0"/>
              <a:t>  Serial Bandwidth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3.1.2.1</a:t>
            </a:r>
            <a:r>
              <a:rPr lang="en-US" b="1" baseline="0" dirty="0" smtClean="0"/>
              <a:t> WAN Encapsulation Protocols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3.1.2.2</a:t>
            </a:r>
            <a:r>
              <a:rPr lang="en-US" b="1" baseline="0" dirty="0" smtClean="0"/>
              <a:t> HDLC Encapsulation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3.1.2.3</a:t>
            </a:r>
            <a:r>
              <a:rPr lang="en-US" b="1" baseline="0" dirty="0" smtClean="0"/>
              <a:t> HDLC Frame Types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3.1.2.4</a:t>
            </a:r>
            <a:r>
              <a:rPr lang="en-US" b="1" baseline="0" dirty="0" smtClean="0"/>
              <a:t> Configuring HDLC Encapsulation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3.1.2.5</a:t>
            </a:r>
            <a:r>
              <a:rPr lang="en-US" b="1" baseline="0" dirty="0" smtClean="0"/>
              <a:t> Troubleshooting a Serial Interface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3.1.2.5</a:t>
            </a:r>
            <a:r>
              <a:rPr lang="en-US" b="1" baseline="0" dirty="0" smtClean="0"/>
              <a:t> Troubleshooting a Serial Interface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 b="1" dirty="0" smtClean="0"/>
              <a:t>Chapter 5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3.1.2.5</a:t>
            </a:r>
            <a:r>
              <a:rPr lang="en-US" b="1" baseline="0" dirty="0" smtClean="0"/>
              <a:t> Troubleshooting a Serial Interface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3.1.2.5</a:t>
            </a:r>
            <a:r>
              <a:rPr lang="en-US" b="1" baseline="0" dirty="0" smtClean="0"/>
              <a:t> Troubleshooting a Serial Interface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3.1.2.5</a:t>
            </a:r>
            <a:r>
              <a:rPr lang="en-US" b="1" baseline="0" dirty="0" smtClean="0"/>
              <a:t> Troubleshooting a Serial Interface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3.1.2.5</a:t>
            </a:r>
            <a:r>
              <a:rPr lang="en-US" b="1" baseline="0" dirty="0" smtClean="0"/>
              <a:t> Troubleshooting a Serial Interface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Serial</a:t>
            </a:r>
            <a:r>
              <a:rPr lang="en-US" b="1" baseline="0" dirty="0" smtClean="0"/>
              <a:t> Point-to-Point Overview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3.1.1.1 Serial and Parallel</a:t>
            </a:r>
            <a:r>
              <a:rPr lang="en-US" b="1" baseline="0" dirty="0" smtClean="0"/>
              <a:t> Ports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3.1.1.2</a:t>
            </a:r>
            <a:r>
              <a:rPr lang="en-US" b="1" baseline="0" dirty="0" smtClean="0"/>
              <a:t> </a:t>
            </a:r>
            <a:r>
              <a:rPr lang="en-US" b="1" dirty="0" smtClean="0"/>
              <a:t> Serial Communication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Point-to-Point Communication Links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3.1.1.4</a:t>
            </a:r>
            <a:r>
              <a:rPr lang="en-US" b="1" baseline="0" dirty="0" smtClean="0"/>
              <a:t> Time-Division Multiplexing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3.1.1.5</a:t>
            </a:r>
            <a:r>
              <a:rPr lang="en-US" b="1" baseline="0" dirty="0" smtClean="0"/>
              <a:t> Statistical Time-Division Multiplexing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3.1.1.6</a:t>
            </a:r>
            <a:r>
              <a:rPr lang="en-US" b="1" baseline="0" dirty="0" smtClean="0"/>
              <a:t> TDM Examples</a:t>
            </a: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</a:t>
            </a:r>
            <a:r>
              <a:rPr lang="en-US" sz="2800" dirty="0"/>
              <a:t>3</a:t>
            </a:r>
            <a:r>
              <a:rPr lang="en-US" sz="2800" dirty="0" smtClean="0"/>
              <a:t>: Point-to-Point Connections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Connecting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3482" y="1432560"/>
            <a:ext cx="4764337" cy="4090034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038" y="43926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Serial Communications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Demarcation Point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105" y="1492242"/>
            <a:ext cx="3597729" cy="4241239"/>
          </a:xfrm>
        </p:spPr>
        <p:txBody>
          <a:bodyPr/>
          <a:lstStyle/>
          <a:p>
            <a:r>
              <a:rPr lang="en-US" sz="2000" dirty="0"/>
              <a:t>M</a:t>
            </a:r>
            <a:r>
              <a:rPr lang="en-US" sz="2000" dirty="0" smtClean="0"/>
              <a:t>arks </a:t>
            </a:r>
            <a:r>
              <a:rPr lang="en-US" sz="2000" dirty="0"/>
              <a:t>the point where your network </a:t>
            </a:r>
            <a:r>
              <a:rPr lang="en-US" sz="2000" dirty="0" smtClean="0"/>
              <a:t>interfaces with </a:t>
            </a:r>
            <a:r>
              <a:rPr lang="en-US" sz="2000" dirty="0"/>
              <a:t>a network that is owned by another </a:t>
            </a:r>
            <a:r>
              <a:rPr lang="en-US" sz="2000" dirty="0" smtClean="0"/>
              <a:t>organization</a:t>
            </a:r>
          </a:p>
          <a:p>
            <a:r>
              <a:rPr lang="en-US" sz="2000" dirty="0" smtClean="0"/>
              <a:t>Interface between CPE </a:t>
            </a:r>
            <a:r>
              <a:rPr lang="en-US" sz="2000" dirty="0"/>
              <a:t>and network service provider </a:t>
            </a:r>
            <a:r>
              <a:rPr lang="en-US" sz="2000" dirty="0" smtClean="0"/>
              <a:t>equipment</a:t>
            </a:r>
          </a:p>
          <a:p>
            <a:r>
              <a:rPr lang="en-US" sz="2000" dirty="0"/>
              <a:t>Point in the network where the responsibility of the service provider ends </a:t>
            </a:r>
          </a:p>
        </p:txBody>
      </p:sp>
    </p:spTree>
    <p:extLst>
      <p:ext uri="{BB962C8B-B14F-4D97-AF65-F5344CB8AC3E}">
        <p14:creationId xmlns:p14="http://schemas.microsoft.com/office/powerpoint/2010/main" xmlns="" val="23215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91" y="4817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Serial Communications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DTE-DCE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11632" y="4030174"/>
            <a:ext cx="5767341" cy="2741399"/>
            <a:chOff x="1189120" y="4371838"/>
            <a:chExt cx="5549137" cy="2644004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120" y="4505518"/>
              <a:ext cx="5549137" cy="2510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006" y="4371838"/>
              <a:ext cx="2519363" cy="267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405491" y="1444851"/>
            <a:ext cx="83357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+mn-lt"/>
              </a:rPr>
              <a:t>DTE</a:t>
            </a:r>
            <a:r>
              <a:rPr lang="en-US" sz="2000" dirty="0">
                <a:latin typeface="+mn-lt"/>
              </a:rPr>
              <a:t> – </a:t>
            </a:r>
            <a:r>
              <a:rPr lang="en-US" sz="2000" dirty="0" smtClean="0">
                <a:latin typeface="+mn-lt"/>
              </a:rPr>
              <a:t>Commonly </a:t>
            </a:r>
            <a:r>
              <a:rPr lang="en-US" sz="2000" dirty="0" err="1" smtClean="0">
                <a:latin typeface="+mn-lt"/>
              </a:rPr>
              <a:t>CPE</a:t>
            </a:r>
            <a:r>
              <a:rPr lang="en-US" sz="2000" dirty="0">
                <a:latin typeface="+mn-lt"/>
              </a:rPr>
              <a:t>, generally a router, could also be a terminal, computer, printer, or fax machine if they connect directly to the service provider network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+mn-lt"/>
              </a:rPr>
              <a:t>DCE</a:t>
            </a:r>
            <a:r>
              <a:rPr lang="en-US" sz="2000" dirty="0">
                <a:latin typeface="+mn-lt"/>
              </a:rPr>
              <a:t> – </a:t>
            </a:r>
            <a:r>
              <a:rPr lang="en-US" sz="2000" dirty="0" smtClean="0">
                <a:latin typeface="+mn-lt"/>
              </a:rPr>
              <a:t>Commonly </a:t>
            </a:r>
            <a:r>
              <a:rPr lang="en-US" sz="2000" dirty="0">
                <a:latin typeface="+mn-lt"/>
              </a:rPr>
              <a:t>a modem or </a:t>
            </a:r>
            <a:r>
              <a:rPr lang="en-US" sz="2000" dirty="0" smtClean="0">
                <a:latin typeface="+mn-lt"/>
              </a:rPr>
              <a:t>CSU/</a:t>
            </a:r>
            <a:r>
              <a:rPr lang="en-US" sz="2000" dirty="0" err="1" smtClean="0">
                <a:latin typeface="+mn-lt"/>
              </a:rPr>
              <a:t>DSU</a:t>
            </a:r>
            <a:r>
              <a:rPr lang="en-US" sz="2000" dirty="0" smtClean="0">
                <a:latin typeface="+mn-lt"/>
              </a:rPr>
              <a:t>, it is a device </a:t>
            </a:r>
            <a:r>
              <a:rPr lang="en-US" sz="2000" dirty="0">
                <a:latin typeface="+mn-lt"/>
              </a:rPr>
              <a:t>used to convert the user data from the DTE into a form acceptable to the WAN service provider transmission </a:t>
            </a:r>
            <a:r>
              <a:rPr lang="en-US" sz="2000" dirty="0" smtClean="0">
                <a:latin typeface="+mn-lt"/>
              </a:rPr>
              <a:t>link. The signal </a:t>
            </a:r>
            <a:r>
              <a:rPr lang="en-US" sz="2000" dirty="0">
                <a:latin typeface="+mn-lt"/>
              </a:rPr>
              <a:t>is received at the remote DCE, which decodes the signal back into a sequence of </a:t>
            </a:r>
            <a:r>
              <a:rPr lang="en-US" sz="2000" dirty="0" smtClean="0">
                <a:latin typeface="+mn-lt"/>
              </a:rPr>
              <a:t>bits; </a:t>
            </a:r>
            <a:r>
              <a:rPr lang="en-US" sz="2000" dirty="0">
                <a:latin typeface="+mn-lt"/>
              </a:rPr>
              <a:t>the remote DCE then signals this sequence to the remote </a:t>
            </a:r>
            <a:r>
              <a:rPr lang="en-US" sz="2000" dirty="0" err="1" smtClean="0">
                <a:latin typeface="+mn-lt"/>
              </a:rPr>
              <a:t>DTE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71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924" y="49544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Serial Communications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Serial Cables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901" y="1566100"/>
            <a:ext cx="4700588" cy="4382264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6" y="2690622"/>
            <a:ext cx="3289010" cy="213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571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44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Serial Communications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Serial Bandwidth</a:t>
            </a:r>
          </a:p>
        </p:txBody>
      </p:sp>
      <p:sp>
        <p:nvSpPr>
          <p:cNvPr id="2" name="Rectangle 1"/>
          <p:cNvSpPr/>
          <p:nvPr/>
        </p:nvSpPr>
        <p:spPr>
          <a:xfrm>
            <a:off x="566382" y="1497585"/>
            <a:ext cx="826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Bandwidth</a:t>
            </a:r>
            <a:r>
              <a:rPr lang="en-US" sz="2000" b="1" dirty="0"/>
              <a:t> </a:t>
            </a:r>
            <a:r>
              <a:rPr lang="en-US" sz="2000" dirty="0"/>
              <a:t>refers to the rate at which data is transferred over the communication link.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2577" y="2143915"/>
            <a:ext cx="5545327" cy="465283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76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WAN Encapsulation Protocols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050" y="1505232"/>
            <a:ext cx="826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Data is </a:t>
            </a:r>
            <a:r>
              <a:rPr lang="en-US" sz="2000" dirty="0"/>
              <a:t>encapsulated into frames before crossing the WAN </a:t>
            </a:r>
            <a:r>
              <a:rPr lang="en-US" sz="2000" dirty="0" smtClean="0"/>
              <a:t>link; an appropriate </a:t>
            </a:r>
            <a:r>
              <a:rPr lang="en-US" sz="2000" dirty="0"/>
              <a:t>Layer 2 encapsulation type must be configured.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3032" y="2288041"/>
            <a:ext cx="5201735" cy="436244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41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46815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HDLC Encapsulation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050" y="1641710"/>
            <a:ext cx="82677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Bit-oriented, </a:t>
            </a:r>
            <a:r>
              <a:rPr lang="en-US" sz="2000" dirty="0">
                <a:latin typeface="+mn-lt"/>
              </a:rPr>
              <a:t>synchronous data link layer protocol developed by the International Organization for Standardization (ISO</a:t>
            </a:r>
            <a:r>
              <a:rPr lang="en-US" sz="2000" dirty="0" smtClean="0">
                <a:latin typeface="+mn-lt"/>
              </a:rPr>
              <a:t>).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Uses synchronous serial transmission to provide error-free communication between two </a:t>
            </a:r>
            <a:r>
              <a:rPr lang="en-US" sz="2000" dirty="0" smtClean="0">
                <a:latin typeface="+mn-lt"/>
              </a:rPr>
              <a:t>points.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Defines a Layer 2 framing structure that allows for flow control and error control through the use of </a:t>
            </a:r>
            <a:r>
              <a:rPr lang="en-US" sz="2000" dirty="0" smtClean="0">
                <a:latin typeface="+mn-lt"/>
              </a:rPr>
              <a:t>acknowledgments.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Cisco has developed an extension to the HLDC protocol to solve the inability to provide multiprotocol support (Cisco HLDC also referred to as </a:t>
            </a:r>
            <a:r>
              <a:rPr lang="en-US" sz="2000" dirty="0" err="1">
                <a:latin typeface="+mn-lt"/>
              </a:rPr>
              <a:t>cHDLC</a:t>
            </a:r>
            <a:r>
              <a:rPr lang="en-US" sz="2000" dirty="0" smtClean="0">
                <a:latin typeface="+mn-lt"/>
              </a:rPr>
              <a:t>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63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2720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HDLC Frame Types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53" y="1646919"/>
            <a:ext cx="5358172" cy="408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10225" y="1401259"/>
            <a:ext cx="3114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b="1" dirty="0" smtClean="0"/>
              <a:t>Flag</a:t>
            </a:r>
            <a:r>
              <a:rPr lang="en-US" sz="1600" dirty="0" smtClean="0"/>
              <a:t> </a:t>
            </a:r>
            <a:r>
              <a:rPr lang="en-US" sz="1600" dirty="0"/>
              <a:t>field initiates and terminates error </a:t>
            </a:r>
            <a:r>
              <a:rPr lang="en-US" sz="1600" dirty="0" smtClean="0"/>
              <a:t>checking, and the frame </a:t>
            </a:r>
            <a:r>
              <a:rPr lang="en-US" sz="1600" dirty="0"/>
              <a:t>always starts and ends with an 8-bit flag </a:t>
            </a:r>
            <a:r>
              <a:rPr lang="en-US" sz="1600" dirty="0" smtClean="0"/>
              <a:t>field, 01111110.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705350" y="2830896"/>
            <a:ext cx="404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en-US" sz="1600" dirty="0"/>
              <a:t>I-frames carry upper layer information and some control </a:t>
            </a:r>
            <a:r>
              <a:rPr lang="en-US" sz="1600" dirty="0" smtClean="0"/>
              <a:t>information; sends </a:t>
            </a:r>
            <a:r>
              <a:rPr lang="en-US" sz="1600" dirty="0"/>
              <a:t>and receives sequence numbers, and the poll final (P/F) bit performs flow and error </a:t>
            </a:r>
            <a:r>
              <a:rPr lang="en-US" sz="1600" dirty="0" smtClean="0"/>
              <a:t>control.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26782" y="4147783"/>
            <a:ext cx="401955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S-frames </a:t>
            </a:r>
            <a:r>
              <a:rPr lang="en-US" sz="1600" dirty="0"/>
              <a:t>provide control </a:t>
            </a:r>
            <a:r>
              <a:rPr lang="en-US" sz="1600" dirty="0" smtClean="0"/>
              <a:t>information – Request </a:t>
            </a:r>
            <a:r>
              <a:rPr lang="en-US" sz="1600" dirty="0"/>
              <a:t>and suspend transmission, report on status, and acknowledge receipt of </a:t>
            </a:r>
            <a:r>
              <a:rPr lang="en-US" sz="1600" dirty="0" smtClean="0"/>
              <a:t>I-frame.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26782" y="5294833"/>
            <a:ext cx="33956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en-US" sz="1600" dirty="0"/>
              <a:t>U-frames support control purposes and are not </a:t>
            </a:r>
            <a:r>
              <a:rPr lang="en-US" sz="1600" dirty="0" smtClean="0"/>
              <a:t>sequenced.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69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4494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HDLC Encapsulation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4932" y="1608363"/>
            <a:ext cx="836295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Default encapsulation method </a:t>
            </a:r>
            <a:r>
              <a:rPr lang="en-US" sz="2000" dirty="0">
                <a:latin typeface="+mn-lt"/>
              </a:rPr>
              <a:t>used by Cisco devices on synchronous serial lines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Point-to-point protocol on leased lines between two Cisco devices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Connecting to a non-Cisco device, use synchronous PPP</a:t>
            </a:r>
          </a:p>
          <a:p>
            <a:pPr algn="l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2262" y="3565008"/>
            <a:ext cx="8040237" cy="178033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27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975" y="5411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Troubleshooting a Serial Interface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09"/>
          <a:stretch/>
        </p:blipFill>
        <p:spPr bwMode="auto">
          <a:xfrm>
            <a:off x="43543" y="1748863"/>
            <a:ext cx="4733880" cy="391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706" y="1714517"/>
            <a:ext cx="4571294" cy="411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81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238" y="45291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Troubleshooting a Serial Interface (cont.)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63" b="1"/>
          <a:stretch/>
        </p:blipFill>
        <p:spPr bwMode="auto">
          <a:xfrm>
            <a:off x="1743468" y="2334349"/>
            <a:ext cx="5701102" cy="435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4419" y="1462086"/>
            <a:ext cx="5701101" cy="89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631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2059" y="466417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29349" y="1547197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3.1  Serial Point-to-Point Overview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</a:t>
            </a:r>
            <a:r>
              <a:rPr lang="en-US" sz="2000" dirty="0" smtClean="0">
                <a:cs typeface="Arial" charset="0"/>
              </a:rPr>
              <a:t>.2  PPP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3.3  Configuring PPP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</a:t>
            </a:r>
            <a:r>
              <a:rPr lang="en-US" sz="2000" dirty="0" smtClean="0">
                <a:cs typeface="Arial" charset="0"/>
              </a:rPr>
              <a:t>.4  Troubleshooting WAN Connectivity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3.5 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3269" y="1725336"/>
            <a:ext cx="5352967" cy="469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109" y="54268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Troubleshooting a Serial Interface (cont.)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2158989" y="1411369"/>
            <a:ext cx="5333631" cy="36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695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18"/>
          <a:stretch/>
        </p:blipFill>
        <p:spPr bwMode="auto">
          <a:xfrm>
            <a:off x="2340944" y="1516033"/>
            <a:ext cx="4407518" cy="384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8" y="48967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Troubleshooting a Serial Interface (cont.)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2395537" y="1327877"/>
            <a:ext cx="4352925" cy="2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0944" y="5238168"/>
            <a:ext cx="4407518" cy="92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604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392" y="47702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Troubleshooting a Serial Interface (cont.)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92" r="1588"/>
          <a:stretch/>
        </p:blipFill>
        <p:spPr bwMode="auto">
          <a:xfrm>
            <a:off x="2366428" y="2482214"/>
            <a:ext cx="4361385" cy="209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2366427" y="2204645"/>
            <a:ext cx="4361385" cy="29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978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392" y="47702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HDLC Encapsulation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Troubleshooting a Serial Interface (cont.)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76" b="-1"/>
          <a:stretch/>
        </p:blipFill>
        <p:spPr bwMode="auto">
          <a:xfrm>
            <a:off x="2748801" y="2567679"/>
            <a:ext cx="4352925" cy="266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2748801" y="2272717"/>
            <a:ext cx="4352925" cy="2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16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3.1 </a:t>
            </a:r>
            <a:r>
              <a:rPr lang="en-US" sz="2400" dirty="0">
                <a:ea typeface="ＭＳ Ｐゴシック" pitchFamily="34" charset="-128"/>
              </a:rPr>
              <a:t>Serial Point-to-Point Overview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734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166" y="4374720"/>
            <a:ext cx="7142404" cy="211479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85" y="495445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Serial and Parallel 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838" y="1460640"/>
            <a:ext cx="8553450" cy="2914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Point-to-point </a:t>
            </a:r>
            <a:r>
              <a:rPr lang="en-US" sz="2000" dirty="0"/>
              <a:t>connections are used to connect LANs to service provider </a:t>
            </a:r>
            <a:r>
              <a:rPr lang="en-US" sz="2000" dirty="0" smtClean="0"/>
              <a:t>WANs.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Also referred </a:t>
            </a:r>
            <a:r>
              <a:rPr lang="en-US" dirty="0"/>
              <a:t>to as a serial connection or leased-line </a:t>
            </a:r>
            <a:r>
              <a:rPr lang="en-US" dirty="0" smtClean="0"/>
              <a:t>connection.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erial </a:t>
            </a:r>
            <a:r>
              <a:rPr lang="en-US" sz="2000" dirty="0"/>
              <a:t>connection </a:t>
            </a:r>
            <a:r>
              <a:rPr lang="en-US" sz="2000" dirty="0" smtClean="0"/>
              <a:t>in </a:t>
            </a:r>
            <a:r>
              <a:rPr lang="en-US" sz="2000" dirty="0"/>
              <a:t>which the bits are transmitted </a:t>
            </a:r>
            <a:r>
              <a:rPr lang="en-US" sz="2000" dirty="0" smtClean="0"/>
              <a:t>sequentially over </a:t>
            </a:r>
            <a:r>
              <a:rPr lang="en-US" sz="2000" dirty="0"/>
              <a:t>a single </a:t>
            </a:r>
            <a:r>
              <a:rPr lang="en-US" sz="2000" dirty="0" smtClean="0"/>
              <a:t>channel, bidirectional</a:t>
            </a:r>
          </a:p>
          <a:p>
            <a:r>
              <a:rPr lang="en-US" sz="2000" dirty="0" smtClean="0"/>
              <a:t>In parallel communications, </a:t>
            </a:r>
            <a:r>
              <a:rPr lang="en-US" sz="2000" dirty="0"/>
              <a:t>bits can be transmitted simultaneously over multiple </a:t>
            </a:r>
            <a:r>
              <a:rPr lang="en-US" sz="2000" dirty="0" smtClean="0"/>
              <a:t>wires, one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35429" y="5408153"/>
            <a:ext cx="4229100" cy="1160567"/>
          </a:xfrm>
          <a:prstGeom prst="rect">
            <a:avLst/>
          </a:prstGeom>
          <a:solidFill>
            <a:srgbClr val="C0C0C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429" y="440854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Serial Communications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Serial Communication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40729" y="1532829"/>
            <a:ext cx="4133849" cy="3018064"/>
          </a:xfrm>
        </p:spPr>
        <p:txBody>
          <a:bodyPr/>
          <a:lstStyle/>
          <a:p>
            <a:r>
              <a:rPr lang="en-US" sz="2000" dirty="0"/>
              <a:t>On the WAN link, data is encapsulated by the </a:t>
            </a:r>
            <a:r>
              <a:rPr lang="en-US" sz="2000" dirty="0" smtClean="0"/>
              <a:t>protocol </a:t>
            </a:r>
            <a:r>
              <a:rPr lang="en-US" sz="2000" dirty="0"/>
              <a:t>used by the sending </a:t>
            </a:r>
            <a:r>
              <a:rPr lang="en-US" sz="2000" dirty="0" smtClean="0"/>
              <a:t>router.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ncapsulated </a:t>
            </a:r>
            <a:r>
              <a:rPr lang="en-US" sz="2000" dirty="0"/>
              <a:t>frame is sent on a physical medium to the </a:t>
            </a:r>
            <a:r>
              <a:rPr lang="en-US" sz="2000" dirty="0" smtClean="0"/>
              <a:t>WAN.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eceiving </a:t>
            </a:r>
            <a:r>
              <a:rPr lang="en-US" sz="2000" dirty="0"/>
              <a:t>router uses the same communications protocol to de-encapsulate the frame when it </a:t>
            </a:r>
            <a:r>
              <a:rPr lang="en-US" sz="2000" dirty="0" smtClean="0"/>
              <a:t>arrives.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429" y="1532829"/>
            <a:ext cx="4229100" cy="3866287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429" y="5499071"/>
            <a:ext cx="42291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000" dirty="0" smtClean="0"/>
              <a:t>Three serial </a:t>
            </a:r>
            <a:r>
              <a:rPr lang="en-US" sz="2000" dirty="0"/>
              <a:t>communication standards </a:t>
            </a:r>
            <a:r>
              <a:rPr lang="en-US" sz="2000" dirty="0" smtClean="0"/>
              <a:t>for </a:t>
            </a:r>
            <a:r>
              <a:rPr lang="en-US" sz="2000" dirty="0"/>
              <a:t>LAN-to-WAN connections</a:t>
            </a:r>
            <a:r>
              <a:rPr lang="en-US" sz="2000" dirty="0" smtClean="0"/>
              <a:t>: RS-232, V.35, HSSI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5199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8617" y="3343702"/>
            <a:ext cx="5814752" cy="302127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62" y="440854"/>
            <a:ext cx="81454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Serial Communications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Point-to-Point Communication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313" y="1619250"/>
            <a:ext cx="8477250" cy="2495550"/>
          </a:xfrm>
        </p:spPr>
        <p:txBody>
          <a:bodyPr/>
          <a:lstStyle/>
          <a:p>
            <a:r>
              <a:rPr lang="en-US" sz="2000" dirty="0"/>
              <a:t>P</a:t>
            </a:r>
            <a:r>
              <a:rPr lang="en-US" sz="2000" dirty="0" smtClean="0"/>
              <a:t>oint-to-point links </a:t>
            </a:r>
            <a:r>
              <a:rPr lang="en-US" sz="2000" dirty="0"/>
              <a:t>can connect two geographically distant </a:t>
            </a:r>
            <a:r>
              <a:rPr lang="en-US" sz="2000" dirty="0" smtClean="0"/>
              <a:t>sites.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arrier </a:t>
            </a:r>
            <a:r>
              <a:rPr lang="en-US" sz="2000" dirty="0"/>
              <a:t>dedicates specific resources for a line </a:t>
            </a:r>
            <a:r>
              <a:rPr lang="en-US" sz="2000" dirty="0" smtClean="0"/>
              <a:t>leased </a:t>
            </a:r>
            <a:r>
              <a:rPr lang="en-US" sz="2000" dirty="0"/>
              <a:t>by the customer (leased-line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Point-to-point links are usually more expensive than shared </a:t>
            </a:r>
            <a:r>
              <a:rPr lang="en-US" sz="2000" dirty="0" smtClean="0"/>
              <a:t>services.</a:t>
            </a:r>
          </a:p>
        </p:txBody>
      </p:sp>
    </p:spTree>
    <p:extLst>
      <p:ext uri="{BB962C8B-B14F-4D97-AF65-F5344CB8AC3E}">
        <p14:creationId xmlns:p14="http://schemas.microsoft.com/office/powerpoint/2010/main" xmlns="" val="28722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323" y="1992836"/>
            <a:ext cx="6168787" cy="454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544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Serial Communications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Time-Division Multiplexing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838" y="1455477"/>
            <a:ext cx="8277081" cy="24955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Multiplexing – A </a:t>
            </a:r>
            <a:r>
              <a:rPr lang="en-US" sz="2000" dirty="0"/>
              <a:t>scheme that allows multiple logical signals to share a single physical </a:t>
            </a:r>
            <a:r>
              <a:rPr lang="en-US" sz="2000" dirty="0" smtClean="0"/>
              <a:t>channel.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785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57" y="454502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Serial Communications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Statistical Time-Division Multiplexing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734" y="1453243"/>
            <a:ext cx="8144242" cy="1453730"/>
          </a:xfrm>
        </p:spPr>
        <p:txBody>
          <a:bodyPr/>
          <a:lstStyle/>
          <a:p>
            <a:r>
              <a:rPr lang="en-US" sz="2000" dirty="0" smtClean="0"/>
              <a:t>STDM </a:t>
            </a:r>
            <a:r>
              <a:rPr lang="en-US" sz="2000" dirty="0"/>
              <a:t>uses a variable </a:t>
            </a:r>
            <a:r>
              <a:rPr lang="en-US" sz="2000" dirty="0" smtClean="0"/>
              <a:t>time-slot length, </a:t>
            </a:r>
            <a:r>
              <a:rPr lang="en-US" sz="2000" dirty="0"/>
              <a:t>allowing channels to compete for any free slot </a:t>
            </a:r>
            <a:r>
              <a:rPr lang="en-US" sz="2000" dirty="0" smtClean="0"/>
              <a:t>space.</a:t>
            </a:r>
          </a:p>
          <a:p>
            <a:r>
              <a:rPr lang="en-US" sz="2000" dirty="0" smtClean="0"/>
              <a:t>STDM </a:t>
            </a:r>
            <a:r>
              <a:rPr lang="en-US" sz="2000" dirty="0"/>
              <a:t>does not waste high-speed line time with inactive channels using this </a:t>
            </a:r>
            <a:r>
              <a:rPr lang="en-US" sz="2000" dirty="0" smtClean="0"/>
              <a:t>scheme.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8937" y="2936503"/>
            <a:ext cx="6566763" cy="357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9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965" y="51227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Serial Communications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TDM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151" y="1639640"/>
            <a:ext cx="8477250" cy="2457450"/>
          </a:xfrm>
        </p:spPr>
        <p:txBody>
          <a:bodyPr/>
          <a:lstStyle/>
          <a:p>
            <a:r>
              <a:rPr lang="en-US" sz="2000" dirty="0" smtClean="0"/>
              <a:t>The industry uses </a:t>
            </a:r>
            <a:r>
              <a:rPr lang="en-US" sz="2000" dirty="0"/>
              <a:t>the Synchronous Optical Networking (SONET) or Synchronous Digital Hierarchy (SDH) standard for optical transport of </a:t>
            </a:r>
            <a:r>
              <a:rPr lang="en-US" sz="2000" dirty="0" err="1"/>
              <a:t>TDM</a:t>
            </a:r>
            <a:r>
              <a:rPr lang="en-US" sz="2000" dirty="0"/>
              <a:t> </a:t>
            </a:r>
            <a:r>
              <a:rPr lang="en-US" sz="2000" dirty="0" smtClean="0"/>
              <a:t>data.</a:t>
            </a:r>
          </a:p>
          <a:p>
            <a:r>
              <a:rPr lang="en-US" sz="2000" dirty="0" smtClean="0"/>
              <a:t>Traffic </a:t>
            </a:r>
            <a:r>
              <a:rPr lang="en-US" sz="2000" dirty="0"/>
              <a:t>arriving at the SONET multiplexer from four places at 2.5 Gb/s goes out as a </a:t>
            </a:r>
            <a:r>
              <a:rPr lang="en-US" sz="2000" dirty="0" smtClean="0"/>
              <a:t>single stream </a:t>
            </a:r>
            <a:r>
              <a:rPr lang="en-US" sz="2000" dirty="0"/>
              <a:t>at 4 x 2.5 </a:t>
            </a:r>
            <a:r>
              <a:rPr lang="en-US" sz="2000" dirty="0" smtClean="0"/>
              <a:t>Gb/s </a:t>
            </a:r>
            <a:r>
              <a:rPr lang="en-US" sz="2000" dirty="0"/>
              <a:t>or 10 </a:t>
            </a:r>
            <a:r>
              <a:rPr lang="en-US" sz="2000" dirty="0" smtClean="0"/>
              <a:t>Gb/s.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5484" y="3421846"/>
            <a:ext cx="4414837" cy="2972151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90249" y="4097090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Example: TDM SONET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55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18557</TotalTime>
  <Pages>28</Pages>
  <Words>778</Words>
  <Application>Microsoft Macintosh PowerPoint</Application>
  <PresentationFormat>On-screen Show (4:3)</PresentationFormat>
  <Paragraphs>112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PPT-TMPLT-WHT_C</vt:lpstr>
      <vt:lpstr>Chapter 3: Point-to-Point Connections</vt:lpstr>
      <vt:lpstr>Chapter 3</vt:lpstr>
      <vt:lpstr>3.1 Serial Point-to-Point Overview</vt:lpstr>
      <vt:lpstr>Serial and Parallel Ports</vt:lpstr>
      <vt:lpstr>Serial Communications Serial Communication</vt:lpstr>
      <vt:lpstr>Serial Communications Point-to-Point Communication Links</vt:lpstr>
      <vt:lpstr>Serial Communications Time-Division Multiplexing </vt:lpstr>
      <vt:lpstr>Serial Communications Statistical Time-Division Multiplexing </vt:lpstr>
      <vt:lpstr>Serial Communications TDM Examples</vt:lpstr>
      <vt:lpstr>Serial Communications Demarcation Point</vt:lpstr>
      <vt:lpstr>Serial Communications DTE-DCE</vt:lpstr>
      <vt:lpstr>Serial Communications Serial Cables</vt:lpstr>
      <vt:lpstr>Serial Communications Serial Bandwidth</vt:lpstr>
      <vt:lpstr>HDLC Encapsulation WAN Encapsulation Protocols</vt:lpstr>
      <vt:lpstr>HDLC Encapsulation HDLC Encapsulation</vt:lpstr>
      <vt:lpstr>HDLC Encapsulation HDLC Frame Types</vt:lpstr>
      <vt:lpstr>HDLC Encapsulation Configuring HDLC Encapsulation</vt:lpstr>
      <vt:lpstr>HDLC Encapsulation Troubleshooting a Serial Interface</vt:lpstr>
      <vt:lpstr>HDLC Encapsulation Troubleshooting a Serial Interface (cont.)</vt:lpstr>
      <vt:lpstr>HDLC Encapsulation Troubleshooting a Serial Interface (cont.)</vt:lpstr>
      <vt:lpstr>HDLC Encapsulation Troubleshooting a Serial Interface (cont.)</vt:lpstr>
      <vt:lpstr>HDLC Encapsulation Troubleshooting a Serial Interface (cont.)</vt:lpstr>
      <vt:lpstr>HDLC Encapsulation Troubleshooting a Serial Interface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sadiakazi</cp:lastModifiedBy>
  <cp:revision>1317</cp:revision>
  <cp:lastPrinted>1999-01-27T00:54:54Z</cp:lastPrinted>
  <dcterms:created xsi:type="dcterms:W3CDTF">2006-10-23T15:07:30Z</dcterms:created>
  <dcterms:modified xsi:type="dcterms:W3CDTF">2016-03-28T08:02:48Z</dcterms:modified>
</cp:coreProperties>
</file>