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 id="2147484085" r:id="rId2"/>
  </p:sldMasterIdLst>
  <p:notesMasterIdLst>
    <p:notesMasterId r:id="rId75"/>
  </p:notesMasterIdLst>
  <p:sldIdLst>
    <p:sldId id="333" r:id="rId3"/>
    <p:sldId id="334" r:id="rId4"/>
    <p:sldId id="286" r:id="rId5"/>
    <p:sldId id="287" r:id="rId6"/>
    <p:sldId id="288" r:id="rId7"/>
    <p:sldId id="289" r:id="rId8"/>
    <p:sldId id="290" r:id="rId9"/>
    <p:sldId id="308" r:id="rId10"/>
    <p:sldId id="292" r:id="rId11"/>
    <p:sldId id="296" r:id="rId12"/>
    <p:sldId id="293" r:id="rId13"/>
    <p:sldId id="295" r:id="rId14"/>
    <p:sldId id="303" r:id="rId15"/>
    <p:sldId id="291" r:id="rId16"/>
    <p:sldId id="294" r:id="rId17"/>
    <p:sldId id="301" r:id="rId18"/>
    <p:sldId id="302" r:id="rId19"/>
    <p:sldId id="297" r:id="rId20"/>
    <p:sldId id="304" r:id="rId21"/>
    <p:sldId id="298" r:id="rId22"/>
    <p:sldId id="299" r:id="rId23"/>
    <p:sldId id="300" r:id="rId24"/>
    <p:sldId id="307" r:id="rId25"/>
    <p:sldId id="309" r:id="rId26"/>
    <p:sldId id="305" r:id="rId27"/>
    <p:sldId id="306" r:id="rId28"/>
    <p:sldId id="310" r:id="rId29"/>
    <p:sldId id="321" r:id="rId30"/>
    <p:sldId id="311" r:id="rId31"/>
    <p:sldId id="314" r:id="rId32"/>
    <p:sldId id="315" r:id="rId33"/>
    <p:sldId id="322" r:id="rId34"/>
    <p:sldId id="323" r:id="rId35"/>
    <p:sldId id="324" r:id="rId36"/>
    <p:sldId id="316" r:id="rId37"/>
    <p:sldId id="320" r:id="rId38"/>
    <p:sldId id="318" r:id="rId39"/>
    <p:sldId id="319" r:id="rId40"/>
    <p:sldId id="332" r:id="rId41"/>
    <p:sldId id="325" r:id="rId42"/>
    <p:sldId id="326" r:id="rId43"/>
    <p:sldId id="327" r:id="rId44"/>
    <p:sldId id="351" r:id="rId45"/>
    <p:sldId id="328" r:id="rId46"/>
    <p:sldId id="329" r:id="rId47"/>
    <p:sldId id="330" r:id="rId48"/>
    <p:sldId id="331" r:id="rId49"/>
    <p:sldId id="335" r:id="rId50"/>
    <p:sldId id="257" r:id="rId51"/>
    <p:sldId id="282" r:id="rId52"/>
    <p:sldId id="283" r:id="rId53"/>
    <p:sldId id="258" r:id="rId54"/>
    <p:sldId id="284" r:id="rId55"/>
    <p:sldId id="285" r:id="rId56"/>
    <p:sldId id="275" r:id="rId57"/>
    <p:sldId id="346" r:id="rId58"/>
    <p:sldId id="349" r:id="rId59"/>
    <p:sldId id="261" r:id="rId60"/>
    <p:sldId id="347" r:id="rId61"/>
    <p:sldId id="348" r:id="rId62"/>
    <p:sldId id="350" r:id="rId63"/>
    <p:sldId id="262" r:id="rId64"/>
    <p:sldId id="336" r:id="rId65"/>
    <p:sldId id="337" r:id="rId66"/>
    <p:sldId id="338" r:id="rId67"/>
    <p:sldId id="340" r:id="rId68"/>
    <p:sldId id="341" r:id="rId69"/>
    <p:sldId id="342" r:id="rId70"/>
    <p:sldId id="343" r:id="rId71"/>
    <p:sldId id="344" r:id="rId72"/>
    <p:sldId id="345" r:id="rId73"/>
    <p:sldId id="27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D7AF"/>
    <a:srgbClr val="A7D4A9"/>
    <a:srgbClr val="000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8" autoAdjust="0"/>
    <p:restoredTop sz="92193" autoAdjust="0"/>
  </p:normalViewPr>
  <p:slideViewPr>
    <p:cSldViewPr snapToGrid="0">
      <p:cViewPr varScale="1">
        <p:scale>
          <a:sx n="69" d="100"/>
          <a:sy n="69" d="100"/>
        </p:scale>
        <p:origin x="66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3C011-300C-48AD-9618-6DEF30C04FBD}" type="datetimeFigureOut">
              <a:rPr lang="en-US" smtClean="0"/>
              <a:pPr/>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7940B-BF6B-4506-A473-A6E68CBFD075}" type="slidenum">
              <a:rPr lang="en-US" smtClean="0"/>
              <a:pPr/>
              <a:t>‹#›</a:t>
            </a:fld>
            <a:endParaRPr lang="en-US"/>
          </a:p>
        </p:txBody>
      </p:sp>
    </p:spTree>
    <p:extLst>
      <p:ext uri="{BB962C8B-B14F-4D97-AF65-F5344CB8AC3E}">
        <p14:creationId xmlns:p14="http://schemas.microsoft.com/office/powerpoint/2010/main" val="306341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144060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components include the following:</a:t>
            </a:r>
          </a:p>
          <a:p>
            <a:r>
              <a:rPr lang="en-US" sz="1200" b="0" i="0" u="none" strike="noStrike" kern="1200" baseline="0" dirty="0" smtClean="0">
                <a:solidFill>
                  <a:schemeClr val="tx1"/>
                </a:solidFill>
                <a:latin typeface="+mn-lt"/>
                <a:ea typeface="+mn-ea"/>
                <a:cs typeface="+mn-cs"/>
              </a:rPr>
              <a:t>- Network devices that are configured for </a:t>
            </a:r>
            <a:r>
              <a:rPr lang="en-US" sz="1200" b="0" i="0" u="none" strike="noStrike" kern="1200" baseline="0" dirty="0" err="1" smtClean="0">
                <a:solidFill>
                  <a:schemeClr val="tx1"/>
                </a:solidFill>
                <a:latin typeface="+mn-lt"/>
                <a:ea typeface="+mn-ea"/>
                <a:cs typeface="+mn-cs"/>
              </a:rPr>
              <a:t>NetFlow</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Collector, which receives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information from network devices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Network devices collect IP traffic statistics on interfaces where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is configured. Network devices then export these statistics as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records to a central server that runs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Collector software. The Collector also performs traffic analysis.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66</a:t>
            </a:fld>
            <a:endParaRPr lang="en-US"/>
          </a:p>
        </p:txBody>
      </p:sp>
    </p:spTree>
    <p:extLst>
      <p:ext uri="{BB962C8B-B14F-4D97-AF65-F5344CB8AC3E}">
        <p14:creationId xmlns:p14="http://schemas.microsoft.com/office/powerpoint/2010/main" val="244373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network flow is defined as a unidirectional stream of packets between a given source and destination. The source and destination are each defined by a network layer IP address and transport layer </a:t>
            </a:r>
            <a:r>
              <a:rPr lang="fr-CA" sz="1200" b="0" i="0" u="none" strike="noStrike" kern="1200" baseline="0" dirty="0" smtClean="0">
                <a:solidFill>
                  <a:schemeClr val="tx1"/>
                </a:solidFill>
                <a:latin typeface="+mn-lt"/>
                <a:ea typeface="+mn-ea"/>
                <a:cs typeface="+mn-cs"/>
              </a:rPr>
              <a:t>source and destination port </a:t>
            </a:r>
            <a:r>
              <a:rPr lang="fr-CA" sz="1200" b="0" i="0" u="none" strike="noStrike" kern="1200" baseline="0" dirty="0" err="1" smtClean="0">
                <a:solidFill>
                  <a:schemeClr val="tx1"/>
                </a:solidFill>
                <a:latin typeface="+mn-lt"/>
                <a:ea typeface="+mn-ea"/>
                <a:cs typeface="+mn-cs"/>
              </a:rPr>
              <a:t>numbers</a:t>
            </a:r>
            <a:r>
              <a:rPr lang="fr-CA" sz="1200" b="0" i="0" u="none" strike="noStrike" kern="1200" baseline="0" dirty="0" smtClean="0">
                <a:solidFill>
                  <a:schemeClr val="tx1"/>
                </a:solidFill>
                <a:latin typeface="+mn-lt"/>
                <a:ea typeface="+mn-ea"/>
                <a:cs typeface="+mn-cs"/>
              </a:rPr>
              <a:t>.</a:t>
            </a:r>
          </a:p>
          <a:p>
            <a:endParaRPr lang="fr-CA"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flow is defined by the combination of seven key fields, which define a unique flow. If a packet has one key field that is different from another packet, it is considered to belong to another flow. Flows are stored in </a:t>
            </a:r>
            <a:r>
              <a:rPr lang="fr-CA" sz="1200" b="0" i="0" u="none" strike="noStrike" kern="1200" baseline="0" dirty="0" smtClean="0">
                <a:solidFill>
                  <a:schemeClr val="tx1"/>
                </a:solidFill>
                <a:latin typeface="+mn-lt"/>
                <a:ea typeface="+mn-ea"/>
                <a:cs typeface="+mn-cs"/>
              </a:rPr>
              <a:t>the </a:t>
            </a:r>
            <a:r>
              <a:rPr lang="fr-CA" sz="1200" b="0" i="0" u="none" strike="noStrike" kern="1200" baseline="0" dirty="0" err="1" smtClean="0">
                <a:solidFill>
                  <a:schemeClr val="tx1"/>
                </a:solidFill>
                <a:latin typeface="+mn-lt"/>
                <a:ea typeface="+mn-ea"/>
                <a:cs typeface="+mn-cs"/>
              </a:rPr>
              <a:t>NetFlow</a:t>
            </a:r>
            <a:r>
              <a:rPr lang="fr-CA" sz="1200" b="0" i="0" u="none" strike="noStrike" kern="1200" baseline="0" dirty="0" smtClean="0">
                <a:solidFill>
                  <a:schemeClr val="tx1"/>
                </a:solidFill>
                <a:latin typeface="+mn-lt"/>
                <a:ea typeface="+mn-ea"/>
                <a:cs typeface="+mn-cs"/>
              </a:rPr>
              <a:t> cache.</a:t>
            </a:r>
          </a:p>
          <a:p>
            <a:endParaRPr lang="fr-CA"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 </a:t>
            </a:r>
            <a:r>
              <a:rPr lang="en-US" sz="1200" b="0" i="0" u="none" strike="noStrike" kern="1200" baseline="0" dirty="0" err="1" smtClean="0">
                <a:solidFill>
                  <a:schemeClr val="tx1"/>
                </a:solidFill>
                <a:latin typeface="+mn-lt"/>
                <a:ea typeface="+mn-ea"/>
                <a:cs typeface="+mn-cs"/>
              </a:rPr>
              <a:t>ToS</a:t>
            </a:r>
            <a:r>
              <a:rPr lang="en-US" sz="1200" b="0" i="0" u="none" strike="noStrike" kern="1200" baseline="0" dirty="0" smtClean="0">
                <a:solidFill>
                  <a:schemeClr val="tx1"/>
                </a:solidFill>
                <a:latin typeface="+mn-lt"/>
                <a:ea typeface="+mn-ea"/>
                <a:cs typeface="+mn-cs"/>
              </a:rPr>
              <a:t> is a field in the IP header. It is used as a quality of service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mechanism to mark IP packets with different priorities in</a:t>
            </a:r>
          </a:p>
          <a:p>
            <a:r>
              <a:rPr lang="en-US" sz="1200" b="0" i="0" u="none" strike="noStrike" kern="1200" baseline="0" dirty="0" smtClean="0">
                <a:solidFill>
                  <a:schemeClr val="tx1"/>
                </a:solidFill>
                <a:latin typeface="+mn-lt"/>
                <a:ea typeface="+mn-ea"/>
                <a:cs typeface="+mn-cs"/>
              </a:rPr>
              <a:t>order to receive different treatment in terms of throughput, reliability, and latency.</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67</a:t>
            </a:fld>
            <a:endParaRPr lang="en-US"/>
          </a:p>
        </p:txBody>
      </p:sp>
    </p:spTree>
    <p:extLst>
      <p:ext uri="{BB962C8B-B14F-4D97-AF65-F5344CB8AC3E}">
        <p14:creationId xmlns:p14="http://schemas.microsoft.com/office/powerpoint/2010/main" val="1440609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implement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on a router, you must do the following:</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Configure </a:t>
            </a:r>
            <a:r>
              <a:rPr lang="en-US" sz="1200" b="1" i="0" u="none" strike="noStrike" kern="1200" baseline="0" dirty="0" err="1" smtClean="0">
                <a:solidFill>
                  <a:schemeClr val="tx1"/>
                </a:solidFill>
                <a:latin typeface="+mn-lt"/>
                <a:ea typeface="+mn-ea"/>
                <a:cs typeface="+mn-cs"/>
              </a:rPr>
              <a:t>NetFlow</a:t>
            </a:r>
            <a:r>
              <a:rPr lang="en-US" sz="1200" b="1" i="0" u="none" strike="noStrike" kern="1200" baseline="0" dirty="0" smtClean="0">
                <a:solidFill>
                  <a:schemeClr val="tx1"/>
                </a:solidFill>
                <a:latin typeface="+mn-lt"/>
                <a:ea typeface="+mn-ea"/>
                <a:cs typeface="+mn-cs"/>
              </a:rPr>
              <a:t> data capture: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can capture data from ingress (incoming) and egress </a:t>
            </a:r>
            <a:r>
              <a:rPr lang="fr-CA" sz="1200" b="0" i="0" u="none" strike="noStrike" kern="1200" baseline="0" dirty="0" smtClean="0">
                <a:solidFill>
                  <a:schemeClr val="tx1"/>
                </a:solidFill>
                <a:latin typeface="+mn-lt"/>
                <a:ea typeface="+mn-ea"/>
                <a:cs typeface="+mn-cs"/>
              </a:rPr>
              <a:t>(</a:t>
            </a:r>
            <a:r>
              <a:rPr lang="fr-CA" sz="1200" b="0" i="0" u="none" strike="noStrike" kern="1200" baseline="0" dirty="0" err="1" smtClean="0">
                <a:solidFill>
                  <a:schemeClr val="tx1"/>
                </a:solidFill>
                <a:latin typeface="+mn-lt"/>
                <a:ea typeface="+mn-ea"/>
                <a:cs typeface="+mn-cs"/>
              </a:rPr>
              <a:t>outgoing</a:t>
            </a:r>
            <a:r>
              <a:rPr lang="fr-CA" sz="1200" b="0" i="0" u="none" strike="noStrike" kern="1200" baseline="0" dirty="0" smtClean="0">
                <a:solidFill>
                  <a:schemeClr val="tx1"/>
                </a:solidFill>
                <a:latin typeface="+mn-lt"/>
                <a:ea typeface="+mn-ea"/>
                <a:cs typeface="+mn-cs"/>
              </a:rPr>
              <a:t>) </a:t>
            </a:r>
            <a:r>
              <a:rPr lang="fr-CA" sz="1200" b="0" i="0" u="none" strike="noStrike" kern="1200" baseline="0" dirty="0" err="1" smtClean="0">
                <a:solidFill>
                  <a:schemeClr val="tx1"/>
                </a:solidFill>
                <a:latin typeface="+mn-lt"/>
                <a:ea typeface="+mn-ea"/>
                <a:cs typeface="+mn-cs"/>
              </a:rPr>
              <a:t>packets</a:t>
            </a:r>
            <a:r>
              <a:rPr lang="fr-CA" sz="1200" b="0" i="0" u="none" strike="noStrike" kern="1200" baseline="0" dirty="0" smtClean="0">
                <a:solidFill>
                  <a:schemeClr val="tx1"/>
                </a:solidFill>
                <a:latin typeface="+mn-lt"/>
                <a:ea typeface="+mn-ea"/>
                <a:cs typeface="+mn-cs"/>
              </a:rPr>
              <a:t>.</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Configure </a:t>
            </a:r>
            <a:r>
              <a:rPr lang="en-US" sz="1200" b="1" i="0" u="none" strike="noStrike" kern="1200" baseline="0" dirty="0" err="1" smtClean="0">
                <a:solidFill>
                  <a:schemeClr val="tx1"/>
                </a:solidFill>
                <a:latin typeface="+mn-lt"/>
                <a:ea typeface="+mn-ea"/>
                <a:cs typeface="+mn-cs"/>
              </a:rPr>
              <a:t>NetFlow</a:t>
            </a:r>
            <a:r>
              <a:rPr lang="en-US" sz="1200" b="1" i="0" u="none" strike="noStrike" kern="1200" baseline="0" dirty="0" smtClean="0">
                <a:solidFill>
                  <a:schemeClr val="tx1"/>
                </a:solidFill>
                <a:latin typeface="+mn-lt"/>
                <a:ea typeface="+mn-ea"/>
                <a:cs typeface="+mn-cs"/>
              </a:rPr>
              <a:t> data export: </a:t>
            </a:r>
            <a:r>
              <a:rPr lang="en-US" sz="1200" b="0" i="0" u="none" strike="noStrike" kern="1200" baseline="0" dirty="0" smtClean="0">
                <a:solidFill>
                  <a:schemeClr val="tx1"/>
                </a:solidFill>
                <a:latin typeface="+mn-lt"/>
                <a:ea typeface="+mn-ea"/>
                <a:cs typeface="+mn-cs"/>
              </a:rPr>
              <a:t>You need to specify the IP address or hostname of the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collector and the UDP port that the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collector listens to.  Optionally, you can specify an interface to use for the source IP address of the packet sent to the collector.</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Configure </a:t>
            </a:r>
            <a:r>
              <a:rPr lang="en-US" sz="1200" b="1" i="0" u="none" strike="noStrike" kern="1200" baseline="0" dirty="0" err="1" smtClean="0">
                <a:solidFill>
                  <a:schemeClr val="tx1"/>
                </a:solidFill>
                <a:latin typeface="+mn-lt"/>
                <a:ea typeface="+mn-ea"/>
                <a:cs typeface="+mn-cs"/>
              </a:rPr>
              <a:t>NetFlow</a:t>
            </a:r>
            <a:r>
              <a:rPr lang="en-US" sz="1200" b="1" i="0" u="none" strike="noStrike" kern="1200" baseline="0" dirty="0" smtClean="0">
                <a:solidFill>
                  <a:schemeClr val="tx1"/>
                </a:solidFill>
                <a:latin typeface="+mn-lt"/>
                <a:ea typeface="+mn-ea"/>
                <a:cs typeface="+mn-cs"/>
              </a:rPr>
              <a:t> data export version: </a:t>
            </a:r>
            <a:r>
              <a:rPr lang="en-US" sz="1200" b="0" i="0" u="none" strike="noStrike" kern="1200" baseline="0" dirty="0" smtClean="0">
                <a:solidFill>
                  <a:schemeClr val="tx1"/>
                </a:solidFill>
                <a:latin typeface="+mn-lt"/>
                <a:ea typeface="+mn-ea"/>
                <a:cs typeface="+mn-cs"/>
              </a:rPr>
              <a:t>You can specify the version of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data export format.</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Verify </a:t>
            </a:r>
            <a:r>
              <a:rPr lang="en-US" sz="1200" b="1" i="0" u="none" strike="noStrike" kern="1200" baseline="0" dirty="0" err="1" smtClean="0">
                <a:solidFill>
                  <a:schemeClr val="tx1"/>
                </a:solidFill>
                <a:latin typeface="+mn-lt"/>
                <a:ea typeface="+mn-ea"/>
                <a:cs typeface="+mn-cs"/>
              </a:rPr>
              <a:t>NetFlow</a:t>
            </a:r>
            <a:r>
              <a:rPr lang="en-US" sz="1200" b="1" i="0" u="none" strike="noStrike" kern="1200" baseline="0" dirty="0" smtClean="0">
                <a:solidFill>
                  <a:schemeClr val="tx1"/>
                </a:solidFill>
                <a:latin typeface="+mn-lt"/>
                <a:ea typeface="+mn-ea"/>
                <a:cs typeface="+mn-cs"/>
              </a:rPr>
              <a:t>, its operation</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and statistics: </a:t>
            </a:r>
            <a:r>
              <a:rPr lang="en-US" sz="1200" b="0" i="0" u="none" strike="noStrike" kern="1200" baseline="0" dirty="0" smtClean="0">
                <a:solidFill>
                  <a:schemeClr val="tx1"/>
                </a:solidFill>
                <a:latin typeface="+mn-lt"/>
                <a:ea typeface="+mn-ea"/>
                <a:cs typeface="+mn-cs"/>
              </a:rPr>
              <a:t>After you have configured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you can analyze the exported data on a workstation running an application such as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Collection Engine or using several </a:t>
            </a:r>
            <a:r>
              <a:rPr lang="en-US" sz="1200" b="1" i="0" u="none" strike="noStrike" kern="1200" baseline="0" dirty="0" smtClean="0">
                <a:solidFill>
                  <a:schemeClr val="tx1"/>
                </a:solidFill>
                <a:latin typeface="+mn-lt"/>
                <a:ea typeface="+mn-ea"/>
                <a:cs typeface="+mn-cs"/>
              </a:rPr>
              <a:t>show </a:t>
            </a:r>
            <a:r>
              <a:rPr lang="en-US" sz="1200" b="0" i="0" u="none" strike="noStrike" kern="1200" baseline="0" dirty="0" smtClean="0">
                <a:solidFill>
                  <a:schemeClr val="tx1"/>
                </a:solidFill>
                <a:latin typeface="+mn-lt"/>
                <a:ea typeface="+mn-ea"/>
                <a:cs typeface="+mn-cs"/>
              </a:rPr>
              <a:t>commands on the router itself.</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 </a:t>
            </a:r>
            <a:r>
              <a:rPr lang="en-US" sz="1200" b="0" i="0" u="none" strike="noStrike" kern="1200" baseline="0" dirty="0" smtClean="0">
                <a:solidFill>
                  <a:schemeClr val="tx1"/>
                </a:solidFill>
                <a:latin typeface="+mn-lt"/>
                <a:ea typeface="+mn-ea"/>
                <a:cs typeface="+mn-cs"/>
              </a:rPr>
              <a:t>Be aware that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consumes additional memory. If you have memory constraints, you can preset the size of the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cache so that it contains a smaller number of entries. The default cache size </a:t>
            </a:r>
            <a:r>
              <a:rPr lang="fr-CA" sz="1200" b="0" i="0" u="none" strike="noStrike" kern="1200" baseline="0" dirty="0" err="1" smtClean="0">
                <a:solidFill>
                  <a:schemeClr val="tx1"/>
                </a:solidFill>
                <a:latin typeface="+mn-lt"/>
                <a:ea typeface="+mn-ea"/>
                <a:cs typeface="+mn-cs"/>
              </a:rPr>
              <a:t>depends</a:t>
            </a:r>
            <a:r>
              <a:rPr lang="fr-CA" sz="1200" b="0" i="0" u="none" strike="noStrike" kern="1200" baseline="0" dirty="0" smtClean="0">
                <a:solidFill>
                  <a:schemeClr val="tx1"/>
                </a:solidFill>
                <a:latin typeface="+mn-lt"/>
                <a:ea typeface="+mn-ea"/>
                <a:cs typeface="+mn-cs"/>
              </a:rPr>
              <a:t> on the </a:t>
            </a:r>
            <a:r>
              <a:rPr lang="fr-CA" sz="1200" b="0" i="0" u="none" strike="noStrike" kern="1200" baseline="0" dirty="0" err="1" smtClean="0">
                <a:solidFill>
                  <a:schemeClr val="tx1"/>
                </a:solidFill>
                <a:latin typeface="+mn-lt"/>
                <a:ea typeface="+mn-ea"/>
                <a:cs typeface="+mn-cs"/>
              </a:rPr>
              <a:t>platform</a:t>
            </a:r>
            <a:r>
              <a:rPr lang="fr-CA" sz="1200" b="0" i="0" u="none" strike="noStrike" kern="1200" baseline="0" dirty="0" smtClean="0">
                <a:solidFill>
                  <a:schemeClr val="tx1"/>
                </a:solidFill>
                <a:latin typeface="+mn-lt"/>
                <a:ea typeface="+mn-ea"/>
                <a:cs typeface="+mn-cs"/>
              </a:rPr>
              <a:t>.</a:t>
            </a:r>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68</a:t>
            </a:fld>
            <a:endParaRPr lang="en-US"/>
          </a:p>
        </p:txBody>
      </p:sp>
    </p:spTree>
    <p:extLst>
      <p:ext uri="{BB962C8B-B14F-4D97-AF65-F5344CB8AC3E}">
        <p14:creationId xmlns:p14="http://schemas.microsoft.com/office/powerpoint/2010/main" val="1717372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Configuration of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is based on the following commands: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 {ingress | egress} </a:t>
            </a:r>
          </a:p>
          <a:p>
            <a:r>
              <a:rPr lang="en-US" sz="1200" b="0" i="0" u="none" strike="noStrike" kern="1200" baseline="0" dirty="0" smtClean="0">
                <a:solidFill>
                  <a:schemeClr val="tx1"/>
                </a:solidFill>
                <a:latin typeface="+mn-lt"/>
                <a:ea typeface="+mn-ea"/>
                <a:cs typeface="+mn-cs"/>
              </a:rPr>
              <a:t>Enables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on the interface. Captures traffic that is being received or being transmitted by the interface.</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flow-export destination </a:t>
            </a:r>
            <a:r>
              <a:rPr lang="en-US" sz="1200" b="0" i="1" u="none" strike="noStrike" kern="1200" baseline="0" dirty="0" err="1" smtClean="0">
                <a:solidFill>
                  <a:schemeClr val="tx1"/>
                </a:solidFill>
                <a:latin typeface="+mn-lt"/>
                <a:ea typeface="+mn-ea"/>
                <a:cs typeface="+mn-cs"/>
              </a:rPr>
              <a:t>ip</a:t>
            </a:r>
            <a:r>
              <a:rPr lang="en-US" sz="1200" b="0" i="1" u="none" strike="noStrike" kern="1200" baseline="0" dirty="0" smtClean="0">
                <a:solidFill>
                  <a:schemeClr val="tx1"/>
                </a:solidFill>
                <a:latin typeface="+mn-lt"/>
                <a:ea typeface="+mn-ea"/>
                <a:cs typeface="+mn-cs"/>
              </a:rPr>
              <a:t>-address </a:t>
            </a:r>
            <a:r>
              <a:rPr lang="en-US" sz="1200" b="0" i="1" u="none" strike="noStrike" kern="1200" baseline="0" dirty="0" err="1" smtClean="0">
                <a:solidFill>
                  <a:schemeClr val="tx1"/>
                </a:solidFill>
                <a:latin typeface="+mn-lt"/>
                <a:ea typeface="+mn-ea"/>
                <a:cs typeface="+mn-cs"/>
              </a:rPr>
              <a:t>udp</a:t>
            </a:r>
            <a:r>
              <a:rPr lang="en-US" sz="1200" b="0" i="1" u="none" strike="noStrike" kern="1200" baseline="0" dirty="0" smtClean="0">
                <a:solidFill>
                  <a:schemeClr val="tx1"/>
                </a:solidFill>
                <a:latin typeface="+mn-lt"/>
                <a:ea typeface="+mn-ea"/>
                <a:cs typeface="+mn-cs"/>
              </a:rPr>
              <a:t>-port </a:t>
            </a:r>
          </a:p>
          <a:p>
            <a:r>
              <a:rPr lang="en-US" sz="1200" b="0" i="0" u="none" strike="noStrike" kern="1200" baseline="0" dirty="0" smtClean="0">
                <a:solidFill>
                  <a:schemeClr val="tx1"/>
                </a:solidFill>
                <a:latin typeface="+mn-lt"/>
                <a:ea typeface="+mn-ea"/>
                <a:cs typeface="+mn-cs"/>
              </a:rPr>
              <a:t>IP address of the workstation to which you want to send the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information and the number of the UDP port on which the workstation is listening for this input. UDP port 9996 is commonly used for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flow-export version </a:t>
            </a:r>
            <a:r>
              <a:rPr lang="en-US" sz="1200" b="0" i="1" u="none" strike="noStrike" kern="1200" baseline="0" dirty="0" err="1" smtClean="0">
                <a:solidFill>
                  <a:schemeClr val="tx1"/>
                </a:solidFill>
                <a:latin typeface="+mn-lt"/>
                <a:ea typeface="+mn-ea"/>
                <a:cs typeface="+mn-cs"/>
              </a:rPr>
              <a:t>version</a:t>
            </a:r>
            <a:r>
              <a:rPr lang="en-US" sz="1200" b="0" i="1"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Specifies the version format that the export packet uses.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figure shows configurations for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data capture and data export to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collector with IP address 10.1.10.100, where you can analyze the exported data.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Traffic that is being either received or transmitted by the </a:t>
            </a:r>
            <a:r>
              <a:rPr lang="en-US" sz="1200" b="0" i="0" u="none" strike="noStrike" kern="1200" baseline="0" dirty="0" err="1" smtClean="0">
                <a:solidFill>
                  <a:schemeClr val="tx1"/>
                </a:solidFill>
                <a:latin typeface="+mn-lt"/>
                <a:ea typeface="+mn-ea"/>
                <a:cs typeface="+mn-cs"/>
              </a:rPr>
              <a:t>GigabitEthernet</a:t>
            </a:r>
            <a:r>
              <a:rPr lang="en-US" sz="1200" b="0" i="0" u="none" strike="noStrike" kern="1200" baseline="0" dirty="0" smtClean="0">
                <a:solidFill>
                  <a:schemeClr val="tx1"/>
                </a:solidFill>
                <a:latin typeface="+mn-lt"/>
                <a:ea typeface="+mn-ea"/>
                <a:cs typeface="+mn-cs"/>
              </a:rPr>
              <a:t> 0/0 interface is captured using the </a:t>
            </a:r>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 </a:t>
            </a:r>
            <a:r>
              <a:rPr lang="en-US" sz="1200" b="0" i="0" u="none" strike="noStrike" kern="1200" baseline="0" dirty="0" smtClean="0">
                <a:solidFill>
                  <a:schemeClr val="tx1"/>
                </a:solidFill>
                <a:latin typeface="+mn-lt"/>
                <a:ea typeface="+mn-ea"/>
                <a:cs typeface="+mn-cs"/>
              </a:rPr>
              <a:t>command. Captured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information is then sent to the collector with IP address 10.1.10.100 on UDP port 9996. The </a:t>
            </a:r>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flow-export version </a:t>
            </a:r>
            <a:r>
              <a:rPr lang="en-US" sz="1200" b="0" i="0" u="none" strike="noStrike" kern="1200" baseline="0" dirty="0" smtClean="0">
                <a:solidFill>
                  <a:schemeClr val="tx1"/>
                </a:solidFill>
                <a:latin typeface="+mn-lt"/>
                <a:ea typeface="+mn-ea"/>
                <a:cs typeface="+mn-cs"/>
              </a:rPr>
              <a:t>command specifies that the export packet uses the version 9 </a:t>
            </a:r>
            <a:r>
              <a:rPr lang="fr-CA" sz="1200" b="0" i="0" u="none" strike="noStrike" kern="1200" baseline="0" dirty="0" smtClean="0">
                <a:solidFill>
                  <a:schemeClr val="tx1"/>
                </a:solidFill>
                <a:latin typeface="+mn-lt"/>
                <a:ea typeface="+mn-ea"/>
                <a:cs typeface="+mn-cs"/>
              </a:rPr>
              <a:t>format.</a:t>
            </a:r>
          </a:p>
          <a:p>
            <a:endParaRPr lang="fr-CA"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exports data in UDP in one of five formats (1, 5, 7, 8, and 9). Version 9 is the most versatile data export format but is not backward compatible with version 8 or version 5.</a:t>
            </a:r>
          </a:p>
          <a:p>
            <a:endParaRPr lang="en-US" sz="1200" b="0" i="0" u="none" strike="noStrike" kern="1200" baseline="0" dirty="0" smtClean="0">
              <a:solidFill>
                <a:schemeClr val="tx1"/>
              </a:solidFill>
              <a:latin typeface="+mn-lt"/>
              <a:ea typeface="+mn-ea"/>
              <a:cs typeface="+mn-cs"/>
            </a:endParaRPr>
          </a:p>
          <a:p>
            <a:endParaRPr lang="en-US" dirty="0" smtClean="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69</a:t>
            </a:fld>
            <a:endParaRPr lang="en-US"/>
          </a:p>
        </p:txBody>
      </p:sp>
    </p:spTree>
    <p:extLst>
      <p:ext uri="{BB962C8B-B14F-4D97-AF65-F5344CB8AC3E}">
        <p14:creationId xmlns:p14="http://schemas.microsoft.com/office/powerpoint/2010/main" val="173593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can use the </a:t>
            </a:r>
            <a:r>
              <a:rPr lang="en-US" sz="1200" b="1" i="0" u="none" strike="noStrike" kern="1200" baseline="0" dirty="0" smtClean="0">
                <a:solidFill>
                  <a:schemeClr val="tx1"/>
                </a:solidFill>
                <a:latin typeface="+mn-lt"/>
                <a:ea typeface="+mn-ea"/>
                <a:cs typeface="+mn-cs"/>
              </a:rPr>
              <a:t>show </a:t>
            </a:r>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 interface </a:t>
            </a:r>
            <a:r>
              <a:rPr lang="en-US" sz="1200" b="0" i="0" u="none" strike="noStrike" kern="1200" baseline="0" dirty="0" smtClean="0">
                <a:solidFill>
                  <a:schemeClr val="tx1"/>
                </a:solidFill>
                <a:latin typeface="+mn-lt"/>
                <a:ea typeface="+mn-ea"/>
                <a:cs typeface="+mn-cs"/>
              </a:rPr>
              <a:t>command to verify if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is enabled on an interface. In the example,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is enabled in the ingress and egress directions on the GigabitEthernet0/0 interface.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Use the </a:t>
            </a:r>
            <a:r>
              <a:rPr lang="en-US" sz="1200" b="1" i="0" u="none" strike="noStrike" kern="1200" baseline="0" dirty="0" smtClean="0">
                <a:solidFill>
                  <a:schemeClr val="tx1"/>
                </a:solidFill>
                <a:latin typeface="+mn-lt"/>
                <a:ea typeface="+mn-ea"/>
                <a:cs typeface="+mn-cs"/>
              </a:rPr>
              <a:t>show </a:t>
            </a:r>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flow export </a:t>
            </a:r>
            <a:r>
              <a:rPr lang="en-US" sz="1200" b="0" i="0" u="none" strike="noStrike" kern="1200" baseline="0" dirty="0" smtClean="0">
                <a:solidFill>
                  <a:schemeClr val="tx1"/>
                </a:solidFill>
                <a:latin typeface="+mn-lt"/>
                <a:ea typeface="+mn-ea"/>
                <a:cs typeface="+mn-cs"/>
              </a:rPr>
              <a:t>command to verify the status and statistics for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accounting data export. In the example, the configured destination for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export is 10.1.10.100 using UDP port 9996. The version of the configured flow export is 9.</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70</a:t>
            </a:fld>
            <a:endParaRPr lang="en-US"/>
          </a:p>
        </p:txBody>
      </p:sp>
    </p:spTree>
    <p:extLst>
      <p:ext uri="{BB962C8B-B14F-4D97-AF65-F5344CB8AC3E}">
        <p14:creationId xmlns:p14="http://schemas.microsoft.com/office/powerpoint/2010/main" val="275247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can use the </a:t>
            </a:r>
            <a:r>
              <a:rPr lang="en-US" sz="1200" b="1" i="0" u="none" strike="noStrike" kern="1200" baseline="0" dirty="0" smtClean="0">
                <a:solidFill>
                  <a:schemeClr val="tx1"/>
                </a:solidFill>
                <a:latin typeface="+mn-lt"/>
                <a:ea typeface="+mn-ea"/>
                <a:cs typeface="+mn-cs"/>
              </a:rPr>
              <a:t>show </a:t>
            </a:r>
            <a:r>
              <a:rPr lang="en-US" sz="1200" b="1" i="0" u="none" strike="noStrike" kern="1200" baseline="0" dirty="0" err="1" smtClean="0">
                <a:solidFill>
                  <a:schemeClr val="tx1"/>
                </a:solidFill>
                <a:latin typeface="+mn-lt"/>
                <a:ea typeface="+mn-ea"/>
                <a:cs typeface="+mn-cs"/>
              </a:rPr>
              <a:t>ip</a:t>
            </a:r>
            <a:r>
              <a:rPr lang="en-US" sz="1200" b="1" i="0" u="none" strike="noStrike" kern="1200" baseline="0" dirty="0" smtClean="0">
                <a:solidFill>
                  <a:schemeClr val="tx1"/>
                </a:solidFill>
                <a:latin typeface="+mn-lt"/>
                <a:ea typeface="+mn-ea"/>
                <a:cs typeface="+mn-cs"/>
              </a:rPr>
              <a:t> cache flow </a:t>
            </a:r>
            <a:r>
              <a:rPr lang="en-US" sz="1200" b="0" i="0" u="none" strike="noStrike" kern="1200" baseline="0" dirty="0" smtClean="0">
                <a:solidFill>
                  <a:schemeClr val="tx1"/>
                </a:solidFill>
                <a:latin typeface="+mn-lt"/>
                <a:ea typeface="+mn-ea"/>
                <a:cs typeface="+mn-cs"/>
              </a:rPr>
              <a:t>command to display a summary of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statistics on a Cisco IOS router. Using this command, you can see which protocols use the highest volume of traffic and between which hosts this traffic flows.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example shows a summary of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statistics on the R1 router.  Note that the destination port is hex 17, which is equal to decimal 23, the well-known TCP port for Telnet services. </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71</a:t>
            </a:fld>
            <a:endParaRPr lang="en-US"/>
          </a:p>
        </p:txBody>
      </p:sp>
    </p:spTree>
    <p:extLst>
      <p:ext uri="{BB962C8B-B14F-4D97-AF65-F5344CB8AC3E}">
        <p14:creationId xmlns:p14="http://schemas.microsoft.com/office/powerpoint/2010/main" val="275054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173593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275247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HSRP group tracks the uplink interfaces. If the uplink on the right switch fails, the router automatically decrements the priority on that interface and sends hello messages with the decremented priority.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Assume that, in the example in the figure, the router on the right is configured with a higher priority, and therefore is handling the traffic toward the core. As soon as the interface through the router on the right fails, the host will be unable to reach the core network. HSRP will make the router on the left the active </a:t>
            </a:r>
            <a:r>
              <a:rPr lang="fr-CA" sz="1200" b="0" i="0" u="none" strike="noStrike" kern="1200" baseline="0" dirty="0" smtClean="0">
                <a:solidFill>
                  <a:schemeClr val="tx1"/>
                </a:solidFill>
                <a:latin typeface="+mn-lt"/>
                <a:ea typeface="+mn-ea"/>
                <a:cs typeface="+mn-cs"/>
              </a:rPr>
              <a:t>router.</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22</a:t>
            </a:fld>
            <a:endParaRPr lang="en-US"/>
          </a:p>
        </p:txBody>
      </p:sp>
    </p:spTree>
    <p:extLst>
      <p:ext uri="{BB962C8B-B14F-4D97-AF65-F5344CB8AC3E}">
        <p14:creationId xmlns:p14="http://schemas.microsoft.com/office/powerpoint/2010/main" val="196243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225228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29</a:t>
            </a:fld>
            <a:endParaRPr lang="en-US"/>
          </a:p>
        </p:txBody>
      </p:sp>
    </p:spTree>
    <p:extLst>
      <p:ext uri="{BB962C8B-B14F-4D97-AF65-F5344CB8AC3E}">
        <p14:creationId xmlns:p14="http://schemas.microsoft.com/office/powerpoint/2010/main" val="311307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display GLBP information, use the </a:t>
            </a:r>
            <a:r>
              <a:rPr lang="en-US" sz="1200" b="1" i="0" u="none" strike="noStrike" kern="1200" baseline="0" dirty="0" smtClean="0">
                <a:solidFill>
                  <a:schemeClr val="tx1"/>
                </a:solidFill>
                <a:latin typeface="+mn-lt"/>
                <a:ea typeface="+mn-ea"/>
                <a:cs typeface="+mn-cs"/>
              </a:rPr>
              <a:t>show </a:t>
            </a:r>
            <a:r>
              <a:rPr lang="en-US" sz="1200" b="1" i="0" u="none" strike="noStrike" kern="1200" baseline="0" dirty="0" err="1" smtClean="0">
                <a:solidFill>
                  <a:schemeClr val="tx1"/>
                </a:solidFill>
                <a:latin typeface="+mn-lt"/>
                <a:ea typeface="+mn-ea"/>
                <a:cs typeface="+mn-cs"/>
              </a:rPr>
              <a:t>glbp</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command in privileged EXEC mode.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example output shows that the virtual router IP address is 192.168.2.100 and that one router is in the Active state and the other router is in the Listen state. "Active" indicates that this router is responsible for responding to ARP requests for the virtual IP address. "Listen" indicates that the router is receiving hello packets and is ready to be activated if the currently active router fails.</a:t>
            </a:r>
            <a:endParaRPr lang="fr-CA" dirty="0"/>
          </a:p>
        </p:txBody>
      </p:sp>
      <p:sp>
        <p:nvSpPr>
          <p:cNvPr id="4" name="Espace réservé du numéro de diapositive 3"/>
          <p:cNvSpPr>
            <a:spLocks noGrp="1"/>
          </p:cNvSpPr>
          <p:nvPr>
            <p:ph type="sldNum" sz="quarter" idx="10"/>
          </p:nvPr>
        </p:nvSpPr>
        <p:spPr/>
        <p:txBody>
          <a:bodyPr/>
          <a:lstStyle/>
          <a:p>
            <a:fld id="{AC72CD79-D36A-4E01-AE1C-064887FE954D}" type="slidenum">
              <a:rPr lang="en-US" smtClean="0"/>
              <a:t>37</a:t>
            </a:fld>
            <a:endParaRPr lang="en-US"/>
          </a:p>
        </p:txBody>
      </p:sp>
    </p:spTree>
    <p:extLst>
      <p:ext uri="{BB962C8B-B14F-4D97-AF65-F5344CB8AC3E}">
        <p14:creationId xmlns:p14="http://schemas.microsoft.com/office/powerpoint/2010/main" val="206006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37940B-BF6B-4506-A473-A6E68CBFD075}" type="slidenum">
              <a:rPr lang="en-US" smtClean="0"/>
              <a:pPr/>
              <a:t>64</a:t>
            </a:fld>
            <a:endParaRPr lang="en-US"/>
          </a:p>
        </p:txBody>
      </p:sp>
    </p:spTree>
    <p:extLst>
      <p:ext uri="{BB962C8B-B14F-4D97-AF65-F5344CB8AC3E}">
        <p14:creationId xmlns:p14="http://schemas.microsoft.com/office/powerpoint/2010/main" val="2521657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Based on the usage of </a:t>
            </a:r>
            <a:r>
              <a:rPr lang="en-US" sz="1200" b="0" i="0" u="none" strike="noStrike" kern="1200" baseline="0" dirty="0" err="1" smtClean="0">
                <a:solidFill>
                  <a:schemeClr val="tx1"/>
                </a:solidFill>
                <a:latin typeface="+mn-lt"/>
                <a:ea typeface="+mn-ea"/>
                <a:cs typeface="+mn-cs"/>
              </a:rPr>
              <a:t>NetFlow</a:t>
            </a:r>
            <a:r>
              <a:rPr lang="en-US" sz="1200" b="0" i="0" u="none" strike="noStrike" kern="1200" baseline="0" dirty="0" smtClean="0">
                <a:solidFill>
                  <a:schemeClr val="tx1"/>
                </a:solidFill>
                <a:latin typeface="+mn-lt"/>
                <a:ea typeface="+mn-ea"/>
                <a:cs typeface="+mn-cs"/>
              </a:rPr>
              <a:t> analyzers, you will be able to identify the following:</a:t>
            </a:r>
          </a:p>
          <a:p>
            <a:r>
              <a:rPr lang="en-US" sz="1200" b="0" i="0" u="none" strike="noStrike" kern="1200" baseline="0" dirty="0" smtClean="0">
                <a:solidFill>
                  <a:schemeClr val="tx1"/>
                </a:solidFill>
                <a:latin typeface="+mn-lt"/>
                <a:ea typeface="+mn-ea"/>
                <a:cs typeface="+mn-cs"/>
              </a:rPr>
              <a:t>- The major users of the network</a:t>
            </a:r>
          </a:p>
          <a:p>
            <a:r>
              <a:rPr lang="en-US" sz="1200" b="0" i="0" u="none" strike="noStrike" kern="1200" baseline="0" dirty="0" smtClean="0">
                <a:solidFill>
                  <a:schemeClr val="tx1"/>
                </a:solidFill>
                <a:latin typeface="+mn-lt"/>
                <a:ea typeface="+mn-ea"/>
                <a:cs typeface="+mn-cs"/>
              </a:rPr>
              <a:t>- The websites that are routinely visited and what is downloaded</a:t>
            </a:r>
          </a:p>
          <a:p>
            <a:r>
              <a:rPr lang="en-US" sz="1200" b="0" i="0" u="none" strike="noStrike" kern="1200" baseline="0" dirty="0" smtClean="0">
                <a:solidFill>
                  <a:schemeClr val="tx1"/>
                </a:solidFill>
                <a:latin typeface="+mn-lt"/>
                <a:ea typeface="+mn-ea"/>
                <a:cs typeface="+mn-cs"/>
              </a:rPr>
              <a:t>- Who is generating the most traffic</a:t>
            </a:r>
          </a:p>
          <a:p>
            <a:r>
              <a:rPr lang="en-US" sz="1200" b="0" i="0" u="none" strike="noStrike" kern="1200" baseline="0" dirty="0" smtClean="0">
                <a:solidFill>
                  <a:schemeClr val="tx1"/>
                </a:solidFill>
                <a:latin typeface="+mn-lt"/>
                <a:ea typeface="+mn-ea"/>
                <a:cs typeface="+mn-cs"/>
              </a:rPr>
              <a:t>- If you have enough bandwidth to support mission-critical activity</a:t>
            </a:r>
          </a:p>
          <a:p>
            <a:r>
              <a:rPr lang="en-US" sz="1200" b="0" i="0" u="none" strike="noStrike" kern="1200" baseline="0" dirty="0" smtClean="0">
                <a:solidFill>
                  <a:schemeClr val="tx1"/>
                </a:solidFill>
                <a:latin typeface="+mn-lt"/>
                <a:ea typeface="+mn-ea"/>
                <a:cs typeface="+mn-cs"/>
              </a:rPr>
              <a:t>- Who is using excessive bandwidth</a:t>
            </a:r>
            <a:endParaRPr lang="fr-CA" dirty="0" smtClean="0"/>
          </a:p>
          <a:p>
            <a:endParaRPr lang="en-US" dirty="0"/>
          </a:p>
        </p:txBody>
      </p:sp>
      <p:sp>
        <p:nvSpPr>
          <p:cNvPr id="4" name="Slide Number Placeholder 3"/>
          <p:cNvSpPr>
            <a:spLocks noGrp="1"/>
          </p:cNvSpPr>
          <p:nvPr>
            <p:ph type="sldNum" sz="quarter" idx="10"/>
          </p:nvPr>
        </p:nvSpPr>
        <p:spPr/>
        <p:txBody>
          <a:bodyPr/>
          <a:lstStyle/>
          <a:p>
            <a:fld id="{5637940B-BF6B-4506-A473-A6E68CBFD075}" type="slidenum">
              <a:rPr lang="en-US" smtClean="0"/>
              <a:pPr/>
              <a:t>65</a:t>
            </a:fld>
            <a:endParaRPr lang="en-US"/>
          </a:p>
        </p:txBody>
      </p:sp>
    </p:spTree>
    <p:extLst>
      <p:ext uri="{BB962C8B-B14F-4D97-AF65-F5344CB8AC3E}">
        <p14:creationId xmlns:p14="http://schemas.microsoft.com/office/powerpoint/2010/main" val="350457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10947408" y="282575"/>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CEF607B-A47E-422C-9BEF-122CCDB7C526}" type="datetime1">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9" name="TextBox 8"/>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10757647" y="282575"/>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64639" y="134472"/>
            <a:ext cx="10075084" cy="995083"/>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B385921-A91A-409C-921C-0E0EC1E750EC}" type="datetime2">
              <a:rPr lang="en-US" smtClean="0"/>
              <a:t>Monday, June 6,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
        <p:nvSpPr>
          <p:cNvPr id="9" name="TextBox 8"/>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664692" y="1129555"/>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9"/>
            <a:ext cx="5384800" cy="933451"/>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6400800" y="5562605"/>
            <a:ext cx="53848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400807" y="6425644"/>
            <a:ext cx="1643529" cy="365125"/>
          </a:xfrm>
        </p:spPr>
        <p:txBody>
          <a:bodyPr/>
          <a:lstStyle>
            <a:lvl1pPr algn="l">
              <a:defRPr/>
            </a:lvl1pPr>
          </a:lstStyle>
          <a:p>
            <a:fld id="{0B385921-A91A-409C-921C-0E0EC1E750EC}" type="datetime2">
              <a:rPr lang="en-US" smtClean="0"/>
              <a:t>Monday, June 6, 2016</a:t>
            </a:fld>
            <a:endParaRPr lang="en-US" dirty="0"/>
          </a:p>
        </p:txBody>
      </p:sp>
      <p:sp>
        <p:nvSpPr>
          <p:cNvPr id="5" name="Footer Placeholder 4"/>
          <p:cNvSpPr>
            <a:spLocks noGrp="1"/>
          </p:cNvSpPr>
          <p:nvPr>
            <p:ph type="ftr" sz="quarter" idx="11"/>
          </p:nvPr>
        </p:nvSpPr>
        <p:spPr>
          <a:xfrm>
            <a:off x="8414872" y="6425644"/>
            <a:ext cx="3490259" cy="365125"/>
          </a:xfrm>
        </p:spPr>
        <p:txBody>
          <a:bodyPr/>
          <a:lstStyle>
            <a:lvl1pPr algn="r">
              <a:defRPr/>
            </a:lvl1pPr>
          </a:lstStyle>
          <a:p>
            <a:endParaRPr lang="en-US" dirty="0"/>
          </a:p>
        </p:txBody>
      </p:sp>
      <p:sp>
        <p:nvSpPr>
          <p:cNvPr id="7" name="Rectangle 6"/>
          <p:cNvSpPr/>
          <p:nvPr/>
        </p:nvSpPr>
        <p:spPr>
          <a:xfrm>
            <a:off x="376768" y="228600"/>
            <a:ext cx="5647267"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6165851" y="228600"/>
            <a:ext cx="27432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9069917" y="2377440"/>
            <a:ext cx="27432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1143000" y="1779498"/>
            <a:ext cx="41148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566529" y="174818"/>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878544" y="228603"/>
            <a:ext cx="10934573"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48000" y="3124204"/>
            <a:ext cx="75184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3048000" y="4495804"/>
            <a:ext cx="75184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8541" y="6248777"/>
            <a:ext cx="1966259" cy="365125"/>
          </a:xfrm>
        </p:spPr>
        <p:txBody>
          <a:bodyPr/>
          <a:lstStyle>
            <a:lvl1pPr algn="l">
              <a:defRPr>
                <a:solidFill>
                  <a:schemeClr val="bg1"/>
                </a:solidFill>
              </a:defRPr>
            </a:lvl1pPr>
          </a:lstStyle>
          <a:p>
            <a:fld id="{63A9A7CB-BEE6-4F99-898E-913F06E8E125}" type="datetime1">
              <a:rPr lang="en-US" smtClean="0"/>
              <a:pPr/>
              <a:t>6/6/2016</a:t>
            </a:fld>
            <a:endParaRPr lang="en-US"/>
          </a:p>
        </p:txBody>
      </p:sp>
      <p:sp>
        <p:nvSpPr>
          <p:cNvPr id="5" name="Footer Placeholder 4"/>
          <p:cNvSpPr>
            <a:spLocks noGrp="1"/>
          </p:cNvSpPr>
          <p:nvPr>
            <p:ph type="ftr" sz="quarter" idx="11"/>
          </p:nvPr>
        </p:nvSpPr>
        <p:spPr>
          <a:xfrm>
            <a:off x="3048000" y="6248777"/>
            <a:ext cx="7518400" cy="365125"/>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11074400" y="6248777"/>
            <a:ext cx="738717" cy="365125"/>
          </a:xfrm>
        </p:spPr>
        <p:txBody>
          <a:bodyPr/>
          <a:lstStyle/>
          <a:p>
            <a:fld id="{651FC063-5EA9-49AF-AFAF-D68C9E82B23B}" type="slidenum">
              <a:rPr lang="en-US" smtClean="0"/>
              <a:pPr/>
              <a:t>‹#›</a:t>
            </a:fld>
            <a:endParaRPr lang="en-US"/>
          </a:p>
        </p:txBody>
      </p:sp>
      <p:sp>
        <p:nvSpPr>
          <p:cNvPr id="8" name="TextBox 7"/>
          <p:cNvSpPr txBox="1"/>
          <p:nvPr/>
        </p:nvSpPr>
        <p:spPr>
          <a:xfrm>
            <a:off x="2671490" y="3110759"/>
            <a:ext cx="34787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381008" y="228603"/>
            <a:ext cx="283633" cy="63452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10947408" y="282575"/>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0757647" y="282575"/>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64691" y="1985964"/>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866504" y="1985964"/>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6EE300C-6FC5-4FC3-AF1A-075E4F50620D}" type="datetime1">
              <a:rPr lang="en-US" smtClean="0"/>
              <a:pPr/>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663388" y="2447368"/>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5866504" y="2447368"/>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50D295D-4A77-4DEB-B04C-9F4282A8BC04}" type="datetime1">
              <a:rPr lang="en-US" smtClean="0"/>
              <a:pPr/>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
        <p:nvSpPr>
          <p:cNvPr id="3" name="Text Placeholder 2"/>
          <p:cNvSpPr>
            <a:spLocks noGrp="1"/>
          </p:cNvSpPr>
          <p:nvPr>
            <p:ph type="body" idx="1"/>
          </p:nvPr>
        </p:nvSpPr>
        <p:spPr>
          <a:xfrm>
            <a:off x="663388" y="2070853"/>
            <a:ext cx="48768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866504" y="2070853"/>
            <a:ext cx="48768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64697"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Content Placeholder 2"/>
          <p:cNvSpPr>
            <a:spLocks noGrp="1"/>
          </p:cNvSpPr>
          <p:nvPr>
            <p:ph sz="half" idx="14"/>
          </p:nvPr>
        </p:nvSpPr>
        <p:spPr>
          <a:xfrm>
            <a:off x="664697"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11074400" y="242237"/>
            <a:ext cx="738717" cy="365125"/>
          </a:xfrm>
        </p:spPr>
        <p:txBody>
          <a:bodyPr/>
          <a:lstStyle/>
          <a:p>
            <a:fld id="{1789C0F2-17E0-497A-9BBE-0C73201AAFE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
        <p:nvSpPr>
          <p:cNvPr id="11" name="Content Placeholder 2"/>
          <p:cNvSpPr>
            <a:spLocks noGrp="1"/>
          </p:cNvSpPr>
          <p:nvPr>
            <p:ph sz="half" idx="15"/>
          </p:nvPr>
        </p:nvSpPr>
        <p:spPr>
          <a:xfrm>
            <a:off x="664691" y="1985964"/>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
        <p:nvSpPr>
          <p:cNvPr id="12" name="Content Placeholder 2"/>
          <p:cNvSpPr>
            <a:spLocks noGrp="1"/>
          </p:cNvSpPr>
          <p:nvPr>
            <p:ph sz="half" idx="17"/>
          </p:nvPr>
        </p:nvSpPr>
        <p:spPr>
          <a:xfrm>
            <a:off x="670567" y="1985963"/>
            <a:ext cx="4876551"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670567" y="4164965"/>
            <a:ext cx="4876551"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2B28685-4D0C-42D5-8013-B5904CD1FCBC}" type="datetime1">
              <a:rPr lang="en-US" smtClean="0"/>
              <a:pPr/>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4193" y="1520832"/>
            <a:ext cx="5192183"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9567" y="1520832"/>
            <a:ext cx="5192184"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10889129" y="282577"/>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DF226C0-9885-4BA9-BBFA-A52CBFEBB775}" type="datetime1">
              <a:rPr lang="en-US" smtClean="0"/>
              <a:pPr/>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73" y="228603"/>
            <a:ext cx="4601633"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07407" y="2571750"/>
            <a:ext cx="4340352" cy="1162051"/>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5558374" y="273054"/>
            <a:ext cx="6129865"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08124" y="3733804"/>
            <a:ext cx="4340352"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855206" y="6423589"/>
            <a:ext cx="2049929" cy="365125"/>
          </a:xfrm>
        </p:spPr>
        <p:txBody>
          <a:bodyPr/>
          <a:lstStyle/>
          <a:p>
            <a:fld id="{EBEE1B38-C5EB-4D66-9137-0AFE9CDEDE8F}" type="datetime1">
              <a:rPr lang="en-US" smtClean="0"/>
              <a:pPr/>
              <a:t>6/6/2016</a:t>
            </a:fld>
            <a:endParaRPr lang="en-US"/>
          </a:p>
        </p:txBody>
      </p:sp>
      <p:sp>
        <p:nvSpPr>
          <p:cNvPr id="6" name="Footer Placeholder 5"/>
          <p:cNvSpPr>
            <a:spLocks noGrp="1"/>
          </p:cNvSpPr>
          <p:nvPr>
            <p:ph type="ftr" sz="quarter" idx="11"/>
          </p:nvPr>
        </p:nvSpPr>
        <p:spPr>
          <a:xfrm>
            <a:off x="5145747" y="6423589"/>
            <a:ext cx="4422588" cy="365125"/>
          </a:xfrm>
        </p:spPr>
        <p:txBody>
          <a:bodyPr/>
          <a:lstStyle/>
          <a:p>
            <a:endParaRPr lang="en-US"/>
          </a:p>
        </p:txBody>
      </p:sp>
      <p:sp>
        <p:nvSpPr>
          <p:cNvPr id="9" name="TextBox 8"/>
          <p:cNvSpPr txBox="1"/>
          <p:nvPr/>
        </p:nvSpPr>
        <p:spPr>
          <a:xfrm>
            <a:off x="566529" y="174818"/>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889129" y="282577"/>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559205" y="3124201"/>
            <a:ext cx="5197696" cy="871539"/>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370541" y="228603"/>
            <a:ext cx="4614211" cy="63452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559205" y="3995739"/>
            <a:ext cx="5197696"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855206" y="6423589"/>
            <a:ext cx="2049929" cy="365125"/>
          </a:xfrm>
        </p:spPr>
        <p:txBody>
          <a:bodyPr/>
          <a:lstStyle/>
          <a:p>
            <a:fld id="{327B613C-1AD7-49D3-885D-F654C5CDBAA6}" type="datetime1">
              <a:rPr lang="en-US" smtClean="0"/>
              <a:pPr/>
              <a:t>6/6/2016</a:t>
            </a:fld>
            <a:endParaRPr lang="en-US" dirty="0"/>
          </a:p>
        </p:txBody>
      </p:sp>
      <p:sp>
        <p:nvSpPr>
          <p:cNvPr id="6" name="Footer Placeholder 5"/>
          <p:cNvSpPr>
            <a:spLocks noGrp="1"/>
          </p:cNvSpPr>
          <p:nvPr>
            <p:ph type="ftr" sz="quarter" idx="11"/>
          </p:nvPr>
        </p:nvSpPr>
        <p:spPr>
          <a:xfrm>
            <a:off x="5588001" y="6423589"/>
            <a:ext cx="4006851" cy="365125"/>
          </a:xfr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
        <p:nvSpPr>
          <p:cNvPr id="10" name="TextBox 9"/>
          <p:cNvSpPr txBox="1"/>
          <p:nvPr/>
        </p:nvSpPr>
        <p:spPr>
          <a:xfrm>
            <a:off x="5320148" y="3370731"/>
            <a:ext cx="294091"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75347" y="4424084"/>
            <a:ext cx="8254876" cy="833719"/>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370547" y="228600"/>
            <a:ext cx="85045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75347" y="5257805"/>
            <a:ext cx="8254876"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
        <p:nvSpPr>
          <p:cNvPr id="8" name="Rectangle 7"/>
          <p:cNvSpPr/>
          <p:nvPr/>
        </p:nvSpPr>
        <p:spPr>
          <a:xfrm>
            <a:off x="9069917" y="22860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9069917" y="2377440"/>
            <a:ext cx="27432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436284" y="4632792"/>
            <a:ext cx="294091"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376773" y="228603"/>
            <a:ext cx="8516223"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07413" y="2571750"/>
            <a:ext cx="8242148" cy="1162051"/>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8127" y="3733804"/>
            <a:ext cx="8239421"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949683" y="6235611"/>
            <a:ext cx="1797864" cy="365125"/>
          </a:xfrm>
        </p:spPr>
        <p:txBody>
          <a:bodyPr/>
          <a:lstStyle>
            <a:lvl1pPr>
              <a:defRPr>
                <a:solidFill>
                  <a:schemeClr val="bg1"/>
                </a:solidFill>
              </a:defRPr>
            </a:lvl1p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a:xfrm>
            <a:off x="508134" y="6235611"/>
            <a:ext cx="6197473" cy="365125"/>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
        <p:nvSpPr>
          <p:cNvPr id="9" name="TextBox 8"/>
          <p:cNvSpPr txBox="1"/>
          <p:nvPr/>
        </p:nvSpPr>
        <p:spPr>
          <a:xfrm>
            <a:off x="566529" y="174818"/>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9069917" y="2374940"/>
            <a:ext cx="27432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9069917" y="4535424"/>
            <a:ext cx="27432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376768" y="228603"/>
            <a:ext cx="5647267"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07413" y="2571750"/>
            <a:ext cx="5355511" cy="1162051"/>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8125" y="3733804"/>
            <a:ext cx="5353739"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064000" y="6235611"/>
            <a:ext cx="1797864" cy="365125"/>
          </a:xfrm>
        </p:spPr>
        <p:txBody>
          <a:bodyPr/>
          <a:lstStyle>
            <a:lvl1pPr>
              <a:defRPr>
                <a:solidFill>
                  <a:schemeClr val="bg1"/>
                </a:solidFill>
              </a:defRPr>
            </a:lvl1p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a:xfrm>
            <a:off x="508134" y="6235611"/>
            <a:ext cx="3454273" cy="365125"/>
          </a:xfrm>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
        <p:nvSpPr>
          <p:cNvPr id="9" name="TextBox 8"/>
          <p:cNvSpPr txBox="1"/>
          <p:nvPr/>
        </p:nvSpPr>
        <p:spPr>
          <a:xfrm>
            <a:off x="566529" y="174818"/>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6165851" y="4534727"/>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9070848" y="2381663"/>
            <a:ext cx="27432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10889129" y="282577"/>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604000" y="3124201"/>
            <a:ext cx="4145280" cy="871539"/>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370547" y="2365248"/>
            <a:ext cx="5653492"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604000" y="3995739"/>
            <a:ext cx="414528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855206" y="6423589"/>
            <a:ext cx="2049929" cy="365125"/>
          </a:xfrm>
        </p:spPr>
        <p:txBody>
          <a:bodyPr/>
          <a:lstStyle/>
          <a:p>
            <a:fld id="{0B385921-A91A-409C-921C-0E0EC1E750EC}" type="datetime2">
              <a:rPr lang="en-US" smtClean="0"/>
              <a:t>Monday, June 6, 2016</a:t>
            </a:fld>
            <a:endParaRPr lang="en-US" dirty="0"/>
          </a:p>
        </p:txBody>
      </p:sp>
      <p:sp>
        <p:nvSpPr>
          <p:cNvPr id="6" name="Footer Placeholder 5"/>
          <p:cNvSpPr>
            <a:spLocks noGrp="1"/>
          </p:cNvSpPr>
          <p:nvPr>
            <p:ph type="ftr" sz="quarter" idx="11"/>
          </p:nvPr>
        </p:nvSpPr>
        <p:spPr>
          <a:xfrm>
            <a:off x="5588001" y="6423589"/>
            <a:ext cx="4006851" cy="365125"/>
          </a:xfrm>
        </p:spPr>
        <p:txBody>
          <a:bodyPr/>
          <a:lstStyle/>
          <a:p>
            <a:endParaRPr lang="en-US" dirty="0"/>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
        <p:nvSpPr>
          <p:cNvPr id="10" name="TextBox 9"/>
          <p:cNvSpPr txBox="1"/>
          <p:nvPr/>
        </p:nvSpPr>
        <p:spPr>
          <a:xfrm>
            <a:off x="6333816" y="3370731"/>
            <a:ext cx="294091"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370540" y="228600"/>
            <a:ext cx="27432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3280833" y="228600"/>
            <a:ext cx="27432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10889129"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97587"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B4290-6522-4139-852E-05BD9E7F0D2E}" type="datetime1">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10889129" y="282577"/>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661029" y="954743"/>
            <a:ext cx="908424" cy="5171423"/>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609600" y="958760"/>
            <a:ext cx="9144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AB955F9-81EA-47C5-8059-9E5C2B437C70}" type="datetime1">
              <a:rPr lang="en-US" smtClean="0"/>
              <a:pPr/>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9" name="TextBox 8"/>
          <p:cNvSpPr txBox="1"/>
          <p:nvPr/>
        </p:nvSpPr>
        <p:spPr>
          <a:xfrm rot="16200000">
            <a:off x="11500970" y="561669"/>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271" y="432215"/>
            <a:ext cx="11451815"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04800" y="1344168"/>
            <a:ext cx="11436096"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2989932"/>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0"/>
            <a:ext cx="4011084" cy="1162051"/>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9"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4184" y="304800"/>
            <a:ext cx="10860616"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74193" y="1520832"/>
            <a:ext cx="5192183"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9567" y="1520832"/>
            <a:ext cx="5192184"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74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74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9"/>
            <a:ext cx="5384800" cy="933451"/>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6400800" y="5562605"/>
            <a:ext cx="53848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400807" y="6425644"/>
            <a:ext cx="1643529" cy="365125"/>
          </a:xfrm>
        </p:spPr>
        <p:txBody>
          <a:bodyPr/>
          <a:lstStyle>
            <a:lvl1pPr algn="l">
              <a:defRPr/>
            </a:lvl1pPr>
          </a:lstStyle>
          <a:p>
            <a:fld id="{04AF466F-BDA4-4F18-9C7B-FF0A9A1B0E80}" type="datetime1">
              <a:rPr lang="en-US" smtClean="0"/>
              <a:pPr/>
              <a:t>6/6/2016</a:t>
            </a:fld>
            <a:endParaRPr lang="en-US"/>
          </a:p>
        </p:txBody>
      </p:sp>
      <p:sp>
        <p:nvSpPr>
          <p:cNvPr id="5" name="Footer Placeholder 4"/>
          <p:cNvSpPr>
            <a:spLocks noGrp="1"/>
          </p:cNvSpPr>
          <p:nvPr>
            <p:ph type="ftr" sz="quarter" idx="11"/>
          </p:nvPr>
        </p:nvSpPr>
        <p:spPr>
          <a:xfrm>
            <a:off x="8414872" y="6425644"/>
            <a:ext cx="3490259" cy="365125"/>
          </a:xfrm>
        </p:spPr>
        <p:txBody>
          <a:bodyPr/>
          <a:lstStyle>
            <a:lvl1pPr algn="r">
              <a:defRPr/>
            </a:lvl1pPr>
          </a:lstStyle>
          <a:p>
            <a:endParaRPr lang="en-US"/>
          </a:p>
        </p:txBody>
      </p:sp>
      <p:sp>
        <p:nvSpPr>
          <p:cNvPr id="7" name="Rectangle 6"/>
          <p:cNvSpPr/>
          <p:nvPr/>
        </p:nvSpPr>
        <p:spPr>
          <a:xfrm>
            <a:off x="376768" y="228600"/>
            <a:ext cx="5647267"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566529" y="174818"/>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6165851" y="228600"/>
            <a:ext cx="27432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9069917" y="2377440"/>
            <a:ext cx="27432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277" y="432215"/>
            <a:ext cx="11451815"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277" y="1339747"/>
            <a:ext cx="11401921" cy="4965700"/>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338"/>
          <p:cNvSpPr>
            <a:spLocks noChangeArrowheads="1"/>
          </p:cNvSpPr>
          <p:nvPr/>
        </p:nvSpPr>
        <p:spPr bwMode="auto">
          <a:xfrm>
            <a:off x="11566742" y="6595449"/>
            <a:ext cx="322583"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89466399-F591-40A3-BF53-5111C08C9A47}" type="slidenum">
              <a:rPr lang="en-US" sz="1000" b="0">
                <a:solidFill>
                  <a:schemeClr val="bg1">
                    <a:lumMod val="50000"/>
                  </a:schemeClr>
                </a:solidFill>
                <a:latin typeface="Arial" pitchFamily="34" charset="0"/>
                <a:cs typeface="Arial" pitchFamily="34" charset="0"/>
              </a:rPr>
              <a:pPr algn="r" defTabSz="814388">
                <a:lnSpc>
                  <a:spcPct val="100000"/>
                </a:lnSpc>
                <a:defRPr/>
              </a:pPr>
              <a:t>‹#›</a:t>
            </a:fld>
            <a:endParaRPr lang="en-US" sz="1000" b="0" dirty="0">
              <a:solidFill>
                <a:schemeClr val="bg1">
                  <a:lumMod val="50000"/>
                </a:schemeClr>
              </a:solidFill>
              <a:latin typeface="Arial" pitchFamily="34" charset="0"/>
              <a:cs typeface="Arial" pitchFamily="34" charset="0"/>
            </a:endParaRPr>
          </a:p>
        </p:txBody>
      </p:sp>
      <p:sp>
        <p:nvSpPr>
          <p:cNvPr id="13" name="Rectangle 345"/>
          <p:cNvSpPr>
            <a:spLocks noChangeArrowheads="1"/>
          </p:cNvSpPr>
          <p:nvPr/>
        </p:nvSpPr>
        <p:spPr bwMode="auto">
          <a:xfrm>
            <a:off x="4534735" y="6598624"/>
            <a:ext cx="3909616" cy="236812"/>
          </a:xfrm>
          <a:prstGeom prst="rect">
            <a:avLst/>
          </a:prstGeom>
          <a:noFill/>
          <a:ln w="9525">
            <a:noFill/>
            <a:miter lim="800000"/>
            <a:headEnd/>
            <a:tailEnd/>
          </a:ln>
          <a:effectLst/>
        </p:spPr>
        <p:txBody>
          <a:bodyPr wrap="none" lIns="82124" tIns="41061" rIns="82124" bIns="41061" anchor="b" anchorCtr="1">
            <a:spAutoFit/>
          </a:bodyPr>
          <a:lstStyle/>
          <a:p>
            <a:pPr algn="ctr" defTabSz="814388">
              <a:lnSpc>
                <a:spcPct val="100000"/>
              </a:lnSpc>
              <a:defRPr/>
            </a:pPr>
            <a:r>
              <a:rPr lang="en-US" sz="1000" b="0" dirty="0">
                <a:solidFill>
                  <a:schemeClr val="bg1">
                    <a:lumMod val="50000"/>
                  </a:schemeClr>
                </a:solidFill>
                <a:latin typeface="Arial" pitchFamily="34" charset="0"/>
                <a:cs typeface="Arial" pitchFamily="34" charset="0"/>
              </a:rPr>
              <a:t>© </a:t>
            </a:r>
            <a:r>
              <a:rPr lang="en-US" sz="1000" b="0" dirty="0" smtClean="0">
                <a:solidFill>
                  <a:schemeClr val="bg1">
                    <a:lumMod val="50000"/>
                  </a:schemeClr>
                </a:solidFill>
                <a:latin typeface="Arial" pitchFamily="34" charset="0"/>
                <a:cs typeface="Arial" pitchFamily="34" charset="0"/>
              </a:rPr>
              <a:t>2013 </a:t>
            </a:r>
            <a:r>
              <a:rPr lang="en-US" sz="1000" b="0" dirty="0">
                <a:solidFill>
                  <a:schemeClr val="bg1">
                    <a:lumMod val="50000"/>
                  </a:schemeClr>
                </a:solidFill>
                <a:latin typeface="Arial" pitchFamily="34" charset="0"/>
                <a:cs typeface="Arial" pitchFamily="34" charset="0"/>
              </a:rPr>
              <a:t>Cisco Systems, Inc. All rights reserved</a:t>
            </a:r>
            <a:r>
              <a:rPr lang="en-US" sz="1000" b="0" dirty="0" smtClean="0">
                <a:solidFill>
                  <a:schemeClr val="bg1">
                    <a:lumMod val="50000"/>
                  </a:schemeClr>
                </a:solidFill>
                <a:latin typeface="Arial" pitchFamily="34" charset="0"/>
                <a:cs typeface="Arial" pitchFamily="34" charset="0"/>
              </a:rPr>
              <a:t>. Cisco confidential.</a:t>
            </a:r>
            <a:endParaRPr lang="en-US" sz="1000" b="0" dirty="0">
              <a:solidFill>
                <a:schemeClr val="bg1">
                  <a:lumMod val="50000"/>
                </a:schemeClr>
              </a:solidFill>
              <a:latin typeface="Arial" pitchFamily="34" charset="0"/>
              <a:cs typeface="Arial" pitchFamily="34" charset="0"/>
            </a:endParaRPr>
          </a:p>
        </p:txBody>
      </p:sp>
      <p:sp>
        <p:nvSpPr>
          <p:cNvPr id="15" name="Rectangle 346"/>
          <p:cNvSpPr>
            <a:spLocks noChangeArrowheads="1"/>
          </p:cNvSpPr>
          <p:nvPr/>
        </p:nvSpPr>
        <p:spPr bwMode="auto">
          <a:xfrm>
            <a:off x="101600" y="6598629"/>
            <a:ext cx="2946400" cy="236812"/>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1000" b="0" dirty="0">
                <a:solidFill>
                  <a:schemeClr val="bg1">
                    <a:lumMod val="50000"/>
                  </a:schemeClr>
                </a:solidFill>
                <a:latin typeface="Arial" pitchFamily="34" charset="0"/>
                <a:cs typeface="Arial" pitchFamily="34" charset="0"/>
              </a:rPr>
              <a:t>Cisco </a:t>
            </a:r>
            <a:r>
              <a:rPr lang="en-US" sz="1000" b="0" dirty="0" smtClean="0">
                <a:solidFill>
                  <a:schemeClr val="bg1">
                    <a:lumMod val="50000"/>
                  </a:schemeClr>
                </a:solidFill>
                <a:latin typeface="Arial" pitchFamily="34" charset="0"/>
                <a:cs typeface="Arial" pitchFamily="34" charset="0"/>
              </a:rPr>
              <a:t>Networking</a:t>
            </a:r>
            <a:r>
              <a:rPr lang="en-US" sz="1000" b="0" baseline="0" dirty="0" smtClean="0">
                <a:solidFill>
                  <a:schemeClr val="bg1">
                    <a:lumMod val="50000"/>
                  </a:schemeClr>
                </a:solidFill>
                <a:latin typeface="Arial" pitchFamily="34" charset="0"/>
                <a:cs typeface="Arial" pitchFamily="34" charset="0"/>
              </a:rPr>
              <a:t> Academy, U.S./Canada</a:t>
            </a:r>
            <a:endParaRPr lang="en-US" sz="1000" b="0" dirty="0">
              <a:solidFill>
                <a:schemeClr val="bg1">
                  <a:lumMod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776" r:id="rId8"/>
  </p:sldLayoutIdLst>
  <p:transition>
    <p:wipe dir="r"/>
  </p:transition>
  <p:timing>
    <p:tnLst>
      <p:par>
        <p:cTn id="1" dur="indefinite" restart="never" nodeType="tmRoot"/>
      </p:par>
    </p:tnLst>
  </p:timing>
  <p:txStyles>
    <p:titleStyle>
      <a:lvl1pPr algn="l" defTabSz="914400" rtl="0" eaLnBrk="1" latinLnBrk="0" hangingPunct="1">
        <a:lnSpc>
          <a:spcPct val="100000"/>
        </a:lnSpc>
        <a:spcBef>
          <a:spcPct val="0"/>
        </a:spcBef>
        <a:buNone/>
        <a:defRPr lang="en-US" sz="3600" b="0" kern="0" spc="0" baseline="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ea typeface="+mj-ea"/>
          <a:cs typeface="Arial" pitchFamily="34" charset="0"/>
        </a:defRPr>
      </a:lvl1pPr>
    </p:titleStyle>
    <p:bodyStyle>
      <a:lvl1pPr marL="228600" indent="-228600" algn="l" defTabSz="914400" rtl="0" eaLnBrk="1" latinLnBrk="0" hangingPunct="1">
        <a:lnSpc>
          <a:spcPct val="100000"/>
        </a:lnSpc>
        <a:spcBef>
          <a:spcPts val="1440"/>
        </a:spcBef>
        <a:buClr>
          <a:schemeClr val="accent6">
            <a:lumMod val="75000"/>
          </a:schemeClr>
        </a:buClr>
        <a:buSzPct val="90000"/>
        <a:buFont typeface="Arial" pitchFamily="34" charset="0"/>
        <a:buChar char="•"/>
        <a:tabLst/>
        <a:defRPr lang="en-US" sz="2000" kern="1200" dirty="0" smtClean="0">
          <a:solidFill>
            <a:srgbClr val="000000"/>
          </a:solidFill>
          <a:latin typeface="Arial" pitchFamily="34" charset="0"/>
          <a:ea typeface="+mn-ea"/>
          <a:cs typeface="Arial" pitchFamily="34" charset="0"/>
        </a:defRPr>
      </a:lvl1pPr>
      <a:lvl2pPr marL="396875" indent="-168275" algn="l" defTabSz="914400" rtl="0" eaLnBrk="1" latinLnBrk="0" hangingPunct="1">
        <a:lnSpc>
          <a:spcPct val="100000"/>
        </a:lnSpc>
        <a:spcBef>
          <a:spcPts val="840"/>
        </a:spcBef>
        <a:buClr>
          <a:srgbClr val="0070C0"/>
        </a:buClr>
        <a:buFont typeface="Arial" pitchFamily="34" charset="0"/>
        <a:buChar char="•"/>
        <a:defRPr lang="en-US" sz="1800" kern="1200" dirty="0" smtClean="0">
          <a:solidFill>
            <a:srgbClr val="000000"/>
          </a:solidFill>
          <a:latin typeface="Arial" pitchFamily="34" charset="0"/>
          <a:ea typeface="+mn-ea"/>
          <a:cs typeface="Arial" pitchFamily="34" charset="0"/>
        </a:defRPr>
      </a:lvl2pPr>
      <a:lvl3pPr marL="576263" indent="-177800" algn="l" defTabSz="914400" rtl="0" eaLnBrk="1" latinLnBrk="0" hangingPunct="1">
        <a:lnSpc>
          <a:spcPct val="100000"/>
        </a:lnSpc>
        <a:spcBef>
          <a:spcPts val="840"/>
        </a:spcBef>
        <a:buClr>
          <a:srgbClr val="00B0F0"/>
        </a:buClr>
        <a:buFont typeface="Arial" pitchFamily="34" charset="0"/>
        <a:buChar char="•"/>
        <a:defRPr lang="en-US" sz="1600" kern="1200" dirty="0" smtClean="0">
          <a:solidFill>
            <a:srgbClr val="000000"/>
          </a:solidFill>
          <a:latin typeface="Arial" pitchFamily="34" charset="0"/>
          <a:ea typeface="+mn-ea"/>
          <a:cs typeface="Arial" pitchFamily="34" charset="0"/>
        </a:defRPr>
      </a:lvl3pPr>
      <a:lvl4pPr marL="688975" indent="-112713" algn="l" defTabSz="914400" rtl="0" eaLnBrk="1" latinLnBrk="0" hangingPunct="1">
        <a:lnSpc>
          <a:spcPct val="100000"/>
        </a:lnSpc>
        <a:spcBef>
          <a:spcPts val="840"/>
        </a:spcBef>
        <a:buClr>
          <a:srgbClr val="00B0F0"/>
        </a:buClr>
        <a:buFont typeface="Arial" pitchFamily="34" charset="0"/>
        <a:buChar char="•"/>
        <a:defRPr lang="en-US" sz="1400" kern="1200" dirty="0" smtClean="0">
          <a:solidFill>
            <a:srgbClr val="000000"/>
          </a:solidFill>
          <a:latin typeface="Arial" pitchFamily="34" charset="0"/>
          <a:ea typeface="+mn-ea"/>
          <a:cs typeface="Arial" pitchFamily="34" charset="0"/>
        </a:defRPr>
      </a:lvl4pPr>
      <a:lvl5pPr marL="801688" indent="-115888" algn="l" defTabSz="914400" rtl="0" eaLnBrk="1" latinLnBrk="0" hangingPunct="1">
        <a:lnSpc>
          <a:spcPct val="100000"/>
        </a:lnSpc>
        <a:spcBef>
          <a:spcPts val="840"/>
        </a:spcBef>
        <a:buClr>
          <a:srgbClr val="00B0F0"/>
        </a:buClr>
        <a:buFont typeface="Arial" pitchFamily="34" charset="0"/>
        <a:buChar char="•"/>
        <a:defRPr lang="en-US" sz="1400" kern="1200" dirty="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4639" y="484094"/>
            <a:ext cx="10075084" cy="1116107"/>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64639" y="1981204"/>
            <a:ext cx="10075084"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9060329" y="6423589"/>
            <a:ext cx="28448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6/6/2016</a:t>
            </a:fld>
            <a:endParaRPr lang="en-US"/>
          </a:p>
        </p:txBody>
      </p:sp>
      <p:sp>
        <p:nvSpPr>
          <p:cNvPr id="5" name="Footer Placeholder 4"/>
          <p:cNvSpPr>
            <a:spLocks noGrp="1"/>
          </p:cNvSpPr>
          <p:nvPr>
            <p:ph type="ftr" sz="quarter" idx="3"/>
          </p:nvPr>
        </p:nvSpPr>
        <p:spPr>
          <a:xfrm>
            <a:off x="268941" y="6423589"/>
            <a:ext cx="8163859"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1074400" y="242237"/>
            <a:ext cx="738717"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03" r:id="rId18"/>
    <p:sldLayoutId id="2147484104" r:id="rId19"/>
    <p:sldLayoutId id="2147484105" r:id="rId20"/>
    <p:sldLayoutId id="2147484106" r:id="rId21"/>
  </p:sldLayoutIdLst>
  <p:transition>
    <p:wipe dir="r"/>
  </p:transition>
  <p:timing>
    <p:tnLst>
      <p:par>
        <p:cTn id="1" dur="indefinite" restart="never" nodeType="tmRoot"/>
      </p:par>
    </p:tnLst>
  </p:timing>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hyperlink" Target="http://libproxy.ecpi.edu:2555/9780133363289/gloss01" TargetMode="Externa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IP Services</a:t>
            </a:r>
            <a:endParaRPr lang="en-US" sz="3600" dirty="0"/>
          </a:p>
        </p:txBody>
      </p:sp>
      <p:sp>
        <p:nvSpPr>
          <p:cNvPr id="3" name="Subtitle 2"/>
          <p:cNvSpPr>
            <a:spLocks noGrp="1"/>
          </p:cNvSpPr>
          <p:nvPr>
            <p:ph type="subTitle" idx="1"/>
          </p:nvPr>
        </p:nvSpPr>
        <p:spPr/>
        <p:txBody>
          <a:bodyPr>
            <a:normAutofit/>
          </a:bodyPr>
          <a:lstStyle/>
          <a:p>
            <a:r>
              <a:rPr lang="en-US" sz="2000" dirty="0" smtClean="0"/>
              <a:t>Chapter 17 (Todd </a:t>
            </a:r>
            <a:r>
              <a:rPr lang="en-US" sz="2000" dirty="0" err="1" smtClean="0"/>
              <a:t>Lammle</a:t>
            </a:r>
            <a:r>
              <a:rPr lang="en-US" sz="2000" dirty="0" smtClean="0"/>
              <a:t>)</a:t>
            </a:r>
          </a:p>
          <a:p>
            <a:r>
              <a:rPr lang="en-US" sz="2000" dirty="0" smtClean="0"/>
              <a:t>Chapter  2 (CCNA3 Scaling Networks)</a:t>
            </a:r>
            <a:endParaRPr lang="en-US" sz="2000" dirty="0"/>
          </a:p>
        </p:txBody>
      </p:sp>
    </p:spTree>
    <p:extLst>
      <p:ext uri="{BB962C8B-B14F-4D97-AF65-F5344CB8AC3E}">
        <p14:creationId xmlns:p14="http://schemas.microsoft.com/office/powerpoint/2010/main" val="39076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Hot Standby Redundancy Protocol - HSRP</a:t>
            </a:r>
            <a:r>
              <a:rPr lang="en-US" dirty="0" smtClean="0"/>
              <a:t> </a:t>
            </a:r>
            <a:endParaRPr lang="en-US" dirty="0"/>
          </a:p>
        </p:txBody>
      </p:sp>
      <p:pic>
        <p:nvPicPr>
          <p:cNvPr id="5" name="Picture 4"/>
          <p:cNvPicPr>
            <a:picLocks noChangeAspect="1"/>
          </p:cNvPicPr>
          <p:nvPr/>
        </p:nvPicPr>
        <p:blipFill>
          <a:blip r:embed="rId2"/>
          <a:stretch>
            <a:fillRect/>
          </a:stretch>
        </p:blipFill>
        <p:spPr>
          <a:xfrm>
            <a:off x="2579008" y="1153654"/>
            <a:ext cx="6743271" cy="5336562"/>
          </a:xfrm>
          <a:prstGeom prst="rect">
            <a:avLst/>
          </a:prstGeom>
        </p:spPr>
      </p:pic>
    </p:spTree>
    <p:extLst>
      <p:ext uri="{BB962C8B-B14F-4D97-AF65-F5344CB8AC3E}">
        <p14:creationId xmlns:p14="http://schemas.microsoft.com/office/powerpoint/2010/main" val="132765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(Cont.)</a:t>
            </a:r>
            <a:endParaRPr lang="fr-CA" dirty="0"/>
          </a:p>
        </p:txBody>
      </p:sp>
      <p:sp>
        <p:nvSpPr>
          <p:cNvPr id="3" name="Espace réservé du texte 2"/>
          <p:cNvSpPr>
            <a:spLocks noGrp="1"/>
          </p:cNvSpPr>
          <p:nvPr>
            <p:ph type="body" sz="quarter" idx="10"/>
          </p:nvPr>
        </p:nvSpPr>
        <p:spPr>
          <a:xfrm>
            <a:off x="304802" y="1344168"/>
            <a:ext cx="5997527" cy="4965192"/>
          </a:xfrm>
        </p:spPr>
        <p:txBody>
          <a:bodyPr/>
          <a:lstStyle/>
          <a:p>
            <a:r>
              <a:rPr lang="en-US" dirty="0">
                <a:solidFill>
                  <a:srgbClr val="0000FF"/>
                </a:solidFill>
              </a:rPr>
              <a:t>Active </a:t>
            </a:r>
            <a:r>
              <a:rPr lang="en-US" dirty="0" smtClean="0">
                <a:solidFill>
                  <a:srgbClr val="0000FF"/>
                </a:solidFill>
              </a:rPr>
              <a:t>router:</a:t>
            </a:r>
          </a:p>
          <a:p>
            <a:pPr lvl="1"/>
            <a:r>
              <a:rPr lang="en-US" dirty="0" smtClean="0">
                <a:solidFill>
                  <a:srgbClr val="404040"/>
                </a:solidFill>
              </a:rPr>
              <a:t>Responds </a:t>
            </a:r>
            <a:r>
              <a:rPr lang="en-US" dirty="0">
                <a:solidFill>
                  <a:srgbClr val="404040"/>
                </a:solidFill>
              </a:rPr>
              <a:t>to default gateway </a:t>
            </a:r>
            <a:r>
              <a:rPr lang="en-US" dirty="0" smtClean="0">
                <a:solidFill>
                  <a:srgbClr val="404040"/>
                </a:solidFill>
              </a:rPr>
              <a:t>ARP requests </a:t>
            </a:r>
            <a:r>
              <a:rPr lang="en-US" dirty="0">
                <a:solidFill>
                  <a:srgbClr val="404040"/>
                </a:solidFill>
              </a:rPr>
              <a:t>with the virtual router </a:t>
            </a:r>
            <a:r>
              <a:rPr lang="en-US" dirty="0" smtClean="0">
                <a:solidFill>
                  <a:srgbClr val="404040"/>
                </a:solidFill>
              </a:rPr>
              <a:t>MAC address</a:t>
            </a:r>
            <a:endParaRPr lang="en-US" dirty="0">
              <a:solidFill>
                <a:srgbClr val="404040"/>
              </a:solidFill>
            </a:endParaRPr>
          </a:p>
          <a:p>
            <a:pPr lvl="1"/>
            <a:r>
              <a:rPr lang="en-US" dirty="0">
                <a:solidFill>
                  <a:srgbClr val="404040"/>
                </a:solidFill>
              </a:rPr>
              <a:t>Assumes active forwarding of packets </a:t>
            </a:r>
            <a:r>
              <a:rPr lang="en-US" dirty="0" smtClean="0">
                <a:solidFill>
                  <a:srgbClr val="404040"/>
                </a:solidFill>
              </a:rPr>
              <a:t>for the </a:t>
            </a:r>
            <a:r>
              <a:rPr lang="en-US" dirty="0">
                <a:solidFill>
                  <a:srgbClr val="404040"/>
                </a:solidFill>
              </a:rPr>
              <a:t>virtual router</a:t>
            </a:r>
          </a:p>
          <a:p>
            <a:pPr lvl="1"/>
            <a:r>
              <a:rPr lang="en-US" dirty="0">
                <a:solidFill>
                  <a:srgbClr val="404040"/>
                </a:solidFill>
              </a:rPr>
              <a:t>Sends hello messages</a:t>
            </a:r>
          </a:p>
          <a:p>
            <a:pPr lvl="1"/>
            <a:r>
              <a:rPr lang="en-US" dirty="0">
                <a:solidFill>
                  <a:srgbClr val="404040"/>
                </a:solidFill>
              </a:rPr>
              <a:t>Knows the virtual router IP address</a:t>
            </a:r>
          </a:p>
          <a:p>
            <a:r>
              <a:rPr lang="en-US" dirty="0">
                <a:solidFill>
                  <a:srgbClr val="0000FF"/>
                </a:solidFill>
              </a:rPr>
              <a:t>Standby Router</a:t>
            </a:r>
          </a:p>
          <a:p>
            <a:pPr lvl="1"/>
            <a:r>
              <a:rPr lang="en-US" dirty="0">
                <a:solidFill>
                  <a:srgbClr val="404040"/>
                </a:solidFill>
              </a:rPr>
              <a:t>Listens for periodic hello messages</a:t>
            </a:r>
          </a:p>
          <a:p>
            <a:pPr lvl="1"/>
            <a:r>
              <a:rPr lang="en-US" dirty="0">
                <a:solidFill>
                  <a:srgbClr val="404040"/>
                </a:solidFill>
              </a:rPr>
              <a:t>Assumes active forwarding of packets if </a:t>
            </a:r>
            <a:r>
              <a:rPr lang="en-US" dirty="0" smtClean="0">
                <a:solidFill>
                  <a:srgbClr val="404040"/>
                </a:solidFill>
              </a:rPr>
              <a:t>it does </a:t>
            </a:r>
            <a:r>
              <a:rPr lang="en-US" dirty="0">
                <a:solidFill>
                  <a:srgbClr val="404040"/>
                </a:solidFill>
              </a:rPr>
              <a:t>not hear from active router</a:t>
            </a:r>
            <a:endParaRPr lang="fr-CA" dirty="0">
              <a:solidFill>
                <a:srgbClr val="404040"/>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77"/>
          <a:stretch/>
        </p:blipFill>
        <p:spPr bwMode="auto">
          <a:xfrm>
            <a:off x="6321081" y="634952"/>
            <a:ext cx="5420745" cy="539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57342372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(Cont.)</a:t>
            </a:r>
            <a:endParaRPr lang="fr-CA" dirty="0"/>
          </a:p>
        </p:txBody>
      </p:sp>
      <p:sp>
        <p:nvSpPr>
          <p:cNvPr id="3" name="Espace réservé du texte 2"/>
          <p:cNvSpPr>
            <a:spLocks noGrp="1"/>
          </p:cNvSpPr>
          <p:nvPr>
            <p:ph type="body" sz="quarter" idx="10"/>
          </p:nvPr>
        </p:nvSpPr>
        <p:spPr>
          <a:xfrm>
            <a:off x="304802" y="1344168"/>
            <a:ext cx="5997527" cy="4965192"/>
          </a:xfrm>
        </p:spPr>
        <p:txBody>
          <a:bodyPr/>
          <a:lstStyle/>
          <a:p>
            <a:r>
              <a:rPr lang="en-US" dirty="0" smtClean="0">
                <a:solidFill>
                  <a:srgbClr val="0000FF"/>
                </a:solidFill>
              </a:rPr>
              <a:t>Virtual router:</a:t>
            </a:r>
          </a:p>
          <a:p>
            <a:pPr lvl="1"/>
            <a:r>
              <a:rPr lang="en-US" dirty="0" smtClean="0">
                <a:solidFill>
                  <a:srgbClr val="404040"/>
                </a:solidFill>
              </a:rPr>
              <a:t>Not a physical entity</a:t>
            </a:r>
            <a:endParaRPr lang="en-US" dirty="0">
              <a:solidFill>
                <a:srgbClr val="404040"/>
              </a:solidFill>
            </a:endParaRPr>
          </a:p>
          <a:p>
            <a:pPr lvl="1"/>
            <a:r>
              <a:rPr lang="en-US" dirty="0" smtClean="0">
                <a:solidFill>
                  <a:srgbClr val="404040"/>
                </a:solidFill>
              </a:rPr>
              <a:t>Defines the role held by the one of the physical routers</a:t>
            </a:r>
          </a:p>
          <a:p>
            <a:pPr lvl="1"/>
            <a:r>
              <a:rPr lang="en-US" dirty="0" smtClean="0">
                <a:solidFill>
                  <a:srgbClr val="404040"/>
                </a:solidFill>
              </a:rPr>
              <a:t>Nothing more than a separate IP address and MAC address where packets are sent</a:t>
            </a:r>
            <a:endParaRPr lang="en-US" dirty="0">
              <a:solidFill>
                <a:srgbClr val="404040"/>
              </a:solidFill>
            </a:endParaRPr>
          </a:p>
          <a:p>
            <a:r>
              <a:rPr lang="en-US" dirty="0" smtClean="0">
                <a:solidFill>
                  <a:srgbClr val="0000FF"/>
                </a:solidFill>
              </a:rPr>
              <a:t>Other Routers</a:t>
            </a:r>
            <a:endParaRPr lang="en-US" dirty="0">
              <a:solidFill>
                <a:srgbClr val="0000FF"/>
              </a:solidFill>
            </a:endParaRPr>
          </a:p>
          <a:p>
            <a:pPr lvl="1"/>
            <a:r>
              <a:rPr lang="en-US" dirty="0" smtClean="0">
                <a:solidFill>
                  <a:srgbClr val="404040"/>
                </a:solidFill>
              </a:rPr>
              <a:t>Members of the group but don</a:t>
            </a:r>
            <a:r>
              <a:rPr lang="fr-FR" dirty="0" smtClean="0">
                <a:solidFill>
                  <a:srgbClr val="404040"/>
                </a:solidFill>
              </a:rPr>
              <a:t>’</a:t>
            </a:r>
            <a:r>
              <a:rPr lang="en-US" dirty="0" smtClean="0">
                <a:solidFill>
                  <a:srgbClr val="404040"/>
                </a:solidFill>
              </a:rPr>
              <a:t>t take the primary roles.</a:t>
            </a:r>
            <a:endParaRPr lang="en-US" dirty="0">
              <a:solidFill>
                <a:srgbClr val="404040"/>
              </a:solidFill>
            </a:endParaRPr>
          </a:p>
          <a:p>
            <a:pPr lvl="1"/>
            <a:r>
              <a:rPr lang="en-US" dirty="0" smtClean="0">
                <a:solidFill>
                  <a:srgbClr val="404040"/>
                </a:solidFill>
              </a:rPr>
              <a:t>Monitor Hello messages to ensure Active and Standby Routers exist</a:t>
            </a:r>
          </a:p>
          <a:p>
            <a:pPr marL="228600" lvl="1" indent="0">
              <a:buNone/>
            </a:pPr>
            <a:endParaRPr lang="fr-CA" dirty="0">
              <a:solidFill>
                <a:srgbClr val="404040"/>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77"/>
          <a:stretch/>
        </p:blipFill>
        <p:spPr bwMode="auto">
          <a:xfrm>
            <a:off x="6321081" y="634952"/>
            <a:ext cx="5420745" cy="539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79801283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smtClean="0"/>
              <a:t>Virtual MAC Address</a:t>
            </a:r>
            <a:endParaRPr lang="en-US" dirty="0"/>
          </a:p>
        </p:txBody>
      </p:sp>
      <p:sp>
        <p:nvSpPr>
          <p:cNvPr id="534532" name="Rectangle 4"/>
          <p:cNvSpPr>
            <a:spLocks noGrp="1" noChangeArrowheads="1"/>
          </p:cNvSpPr>
          <p:nvPr>
            <p:ph type="body" idx="1"/>
          </p:nvPr>
        </p:nvSpPr>
        <p:spPr>
          <a:xfrm>
            <a:off x="607485" y="1464249"/>
            <a:ext cx="9786333" cy="4962899"/>
          </a:xfrm>
        </p:spPr>
        <p:txBody>
          <a:bodyPr>
            <a:normAutofit fontScale="92500"/>
          </a:bodyPr>
          <a:lstStyle/>
          <a:p>
            <a:pPr>
              <a:lnSpc>
                <a:spcPct val="85000"/>
              </a:lnSpc>
            </a:pPr>
            <a:r>
              <a:rPr lang="en-US" sz="2400" dirty="0"/>
              <a:t>The IP address and corresponding MAC address of the virtual router is maintained in the ARP table of each router in an HSRP standby group. </a:t>
            </a:r>
          </a:p>
          <a:p>
            <a:pPr>
              <a:lnSpc>
                <a:spcPct val="85000"/>
              </a:lnSpc>
            </a:pPr>
            <a:r>
              <a:rPr lang="en-US" sz="2400" dirty="0" smtClean="0"/>
              <a:t>First 24 bits Vendor ID</a:t>
            </a:r>
          </a:p>
          <a:p>
            <a:pPr>
              <a:lnSpc>
                <a:spcPct val="85000"/>
              </a:lnSpc>
            </a:pPr>
            <a:r>
              <a:rPr lang="en-US" sz="2400" dirty="0" smtClean="0"/>
              <a:t>The next 16 bits (07.ac) are well known HSRP ID. (Assigned by Cisco)</a:t>
            </a:r>
          </a:p>
          <a:p>
            <a:pPr>
              <a:lnSpc>
                <a:spcPct val="85000"/>
              </a:lnSpc>
            </a:pPr>
            <a:r>
              <a:rPr lang="en-US" sz="2400" dirty="0" smtClean="0"/>
              <a:t>The last 8 bits only variable bits representing the group number.</a:t>
            </a:r>
          </a:p>
          <a:p>
            <a:pPr>
              <a:lnSpc>
                <a:spcPct val="85000"/>
              </a:lnSpc>
            </a:pPr>
            <a:r>
              <a:rPr lang="en-US" sz="2400" dirty="0" smtClean="0"/>
              <a:t>The </a:t>
            </a:r>
            <a:r>
              <a:rPr lang="en-US" sz="2400" dirty="0"/>
              <a:t>MAC address of the HSRP virtual router is 0000.0c07.acxx, where xx is the HSRP group identifier. </a:t>
            </a:r>
          </a:p>
          <a:p>
            <a:pPr lvl="1">
              <a:lnSpc>
                <a:spcPct val="85000"/>
              </a:lnSpc>
            </a:pPr>
            <a:r>
              <a:rPr lang="en-US" sz="2400" dirty="0"/>
              <a:t>Here are a few examples:</a:t>
            </a:r>
          </a:p>
          <a:p>
            <a:pPr lvl="1">
              <a:lnSpc>
                <a:spcPct val="85000"/>
              </a:lnSpc>
            </a:pPr>
            <a:r>
              <a:rPr lang="en-US" sz="2400" dirty="0"/>
              <a:t>Group 1 = 0000.0c07.ac01</a:t>
            </a:r>
          </a:p>
          <a:p>
            <a:pPr lvl="1">
              <a:lnSpc>
                <a:spcPct val="85000"/>
              </a:lnSpc>
            </a:pPr>
            <a:r>
              <a:rPr lang="en-US" sz="2400" dirty="0"/>
              <a:t>Group 16 = 0000.0c07.ac10</a:t>
            </a:r>
          </a:p>
          <a:p>
            <a:pPr lvl="1">
              <a:lnSpc>
                <a:spcPct val="85000"/>
              </a:lnSpc>
            </a:pPr>
            <a:r>
              <a:rPr lang="en-US" sz="2400" dirty="0"/>
              <a:t>Group 47 = 0000.0c07.ac2f </a:t>
            </a:r>
          </a:p>
        </p:txBody>
      </p:sp>
    </p:spTree>
    <p:extLst>
      <p:ext uri="{BB962C8B-B14F-4D97-AF65-F5344CB8AC3E}">
        <p14:creationId xmlns:p14="http://schemas.microsoft.com/office/powerpoint/2010/main" val="333391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639" y="4561201"/>
            <a:ext cx="10247574" cy="2151021"/>
          </a:xfrm>
        </p:spPr>
        <p:txBody>
          <a:bodyPr>
            <a:normAutofit/>
          </a:bodyPr>
          <a:lstStyle/>
          <a:p>
            <a:r>
              <a:rPr lang="en-US" dirty="0"/>
              <a:t>All routers in a HSRP group send </a:t>
            </a:r>
            <a:r>
              <a:rPr lang="en-US" dirty="0" smtClean="0"/>
              <a:t>multicast hello </a:t>
            </a:r>
            <a:r>
              <a:rPr lang="en-US" dirty="0"/>
              <a:t>packets. </a:t>
            </a:r>
            <a:endParaRPr lang="en-US" dirty="0" smtClean="0"/>
          </a:p>
          <a:p>
            <a:r>
              <a:rPr lang="en-US" dirty="0" smtClean="0"/>
              <a:t>Hello </a:t>
            </a:r>
            <a:r>
              <a:rPr lang="en-US" dirty="0" err="1" smtClean="0"/>
              <a:t>msgs</a:t>
            </a:r>
            <a:r>
              <a:rPr lang="en-US" dirty="0" smtClean="0"/>
              <a:t> contain information for the election of active and standby router positions.</a:t>
            </a:r>
          </a:p>
          <a:p>
            <a:r>
              <a:rPr lang="en-US" dirty="0" smtClean="0"/>
              <a:t>By </a:t>
            </a:r>
            <a:r>
              <a:rPr lang="en-US" dirty="0"/>
              <a:t>default, the hello timer is set to 3 seconds and the dead timer is set to 10 seconds. </a:t>
            </a:r>
            <a:endParaRPr lang="en-US" dirty="0" smtClean="0"/>
          </a:p>
          <a:p>
            <a:endParaRPr lang="en-US" dirty="0"/>
          </a:p>
        </p:txBody>
      </p:sp>
      <p:pic>
        <p:nvPicPr>
          <p:cNvPr id="4" name="Picture 3" descr="HSRP_virtual_router.jpg"/>
          <p:cNvPicPr/>
          <p:nvPr/>
        </p:nvPicPr>
        <p:blipFill>
          <a:blip r:embed="rId2">
            <a:extLst>
              <a:ext uri="{28A0092B-C50C-407E-A947-70E740481C1C}">
                <a14:useLocalDpi xmlns:a14="http://schemas.microsoft.com/office/drawing/2010/main" val="0"/>
              </a:ext>
            </a:extLst>
          </a:blip>
          <a:srcRect/>
          <a:stretch>
            <a:fillRect/>
          </a:stretch>
        </p:blipFill>
        <p:spPr bwMode="auto">
          <a:xfrm>
            <a:off x="801773" y="1277817"/>
            <a:ext cx="3824901" cy="3218593"/>
          </a:xfrm>
          <a:prstGeom prst="rect">
            <a:avLst/>
          </a:prstGeom>
          <a:noFill/>
          <a:ln>
            <a:noFill/>
          </a:ln>
        </p:spPr>
      </p:pic>
      <p:pic>
        <p:nvPicPr>
          <p:cNvPr id="5" name="Picture 4" descr="HSRP_active_standby_router.jpg"/>
          <p:cNvPicPr/>
          <p:nvPr/>
        </p:nvPicPr>
        <p:blipFill>
          <a:blip r:embed="rId3">
            <a:extLst>
              <a:ext uri="{28A0092B-C50C-407E-A947-70E740481C1C}">
                <a14:useLocalDpi xmlns:a14="http://schemas.microsoft.com/office/drawing/2010/main" val="0"/>
              </a:ext>
            </a:extLst>
          </a:blip>
          <a:srcRect/>
          <a:stretch>
            <a:fillRect/>
          </a:stretch>
        </p:blipFill>
        <p:spPr bwMode="auto">
          <a:xfrm>
            <a:off x="5843163" y="1277817"/>
            <a:ext cx="3513865" cy="3257467"/>
          </a:xfrm>
          <a:prstGeom prst="rect">
            <a:avLst/>
          </a:prstGeom>
          <a:noFill/>
          <a:ln>
            <a:noFill/>
          </a:ln>
        </p:spPr>
      </p:pic>
      <p:sp>
        <p:nvSpPr>
          <p:cNvPr id="7" name="Titre 1"/>
          <p:cNvSpPr txBox="1">
            <a:spLocks/>
          </p:cNvSpPr>
          <p:nvPr/>
        </p:nvSpPr>
        <p:spPr>
          <a:xfrm>
            <a:off x="850587" y="380383"/>
            <a:ext cx="10191226" cy="838200"/>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CA" dirty="0" smtClean="0"/>
              <a:t>HSRP (Cont.)</a:t>
            </a:r>
            <a:endParaRPr lang="fr-CA" dirty="0"/>
          </a:p>
        </p:txBody>
      </p:sp>
    </p:spTree>
    <p:extLst>
      <p:ext uri="{BB962C8B-B14F-4D97-AF65-F5344CB8AC3E}">
        <p14:creationId xmlns:p14="http://schemas.microsoft.com/office/powerpoint/2010/main" val="132677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HSRP (Cont.)</a:t>
            </a:r>
            <a:r>
              <a:rPr lang="fr-CA" dirty="0"/>
              <a:t/>
            </a:r>
            <a:br>
              <a:rPr lang="fr-CA" dirty="0"/>
            </a:br>
            <a:endParaRPr lang="en-US" dirty="0"/>
          </a:p>
        </p:txBody>
      </p:sp>
      <p:sp>
        <p:nvSpPr>
          <p:cNvPr id="3" name="Content Placeholder 2"/>
          <p:cNvSpPr>
            <a:spLocks noGrp="1"/>
          </p:cNvSpPr>
          <p:nvPr>
            <p:ph idx="1"/>
          </p:nvPr>
        </p:nvSpPr>
        <p:spPr>
          <a:xfrm>
            <a:off x="664639" y="1490165"/>
            <a:ext cx="5309862" cy="4636003"/>
          </a:xfrm>
        </p:spPr>
        <p:txBody>
          <a:bodyPr/>
          <a:lstStyle/>
          <a:p>
            <a:r>
              <a:rPr lang="en-US" dirty="0"/>
              <a:t>The standby device becomes active when a hello packet has not been received for 10 seconds.</a:t>
            </a:r>
          </a:p>
          <a:p>
            <a:r>
              <a:rPr lang="en-US" dirty="0"/>
              <a:t>T</a:t>
            </a:r>
            <a:r>
              <a:rPr lang="en-US" dirty="0" smtClean="0"/>
              <a:t>he </a:t>
            </a:r>
            <a:r>
              <a:rPr lang="en-US" dirty="0"/>
              <a:t>new forwarding router uses the same (virtual) IP and MAC </a:t>
            </a:r>
            <a:r>
              <a:rPr lang="en-US" dirty="0" smtClean="0"/>
              <a:t>addresses.</a:t>
            </a:r>
          </a:p>
          <a:p>
            <a:r>
              <a:rPr lang="en-US" dirty="0" smtClean="0"/>
              <a:t>So the </a:t>
            </a:r>
            <a:r>
              <a:rPr lang="en-US" dirty="0"/>
              <a:t>hosts see no disruption in communication. </a:t>
            </a:r>
          </a:p>
          <a:p>
            <a:endParaRPr lang="en-US" dirty="0"/>
          </a:p>
        </p:txBody>
      </p:sp>
      <p:pic>
        <p:nvPicPr>
          <p:cNvPr id="4" name="Picture 3" descr="HSRP_active_fail.jpg"/>
          <p:cNvPicPr/>
          <p:nvPr/>
        </p:nvPicPr>
        <p:blipFill>
          <a:blip r:embed="rId2">
            <a:extLst>
              <a:ext uri="{28A0092B-C50C-407E-A947-70E740481C1C}">
                <a14:useLocalDpi xmlns:a14="http://schemas.microsoft.com/office/drawing/2010/main" val="0"/>
              </a:ext>
            </a:extLst>
          </a:blip>
          <a:srcRect/>
          <a:stretch>
            <a:fillRect/>
          </a:stretch>
        </p:blipFill>
        <p:spPr bwMode="auto">
          <a:xfrm>
            <a:off x="6866992" y="1847969"/>
            <a:ext cx="4148899" cy="4125650"/>
          </a:xfrm>
          <a:prstGeom prst="rect">
            <a:avLst/>
          </a:prstGeom>
          <a:noFill/>
          <a:ln>
            <a:noFill/>
          </a:ln>
        </p:spPr>
      </p:pic>
    </p:spTree>
    <p:extLst>
      <p:ext uri="{BB962C8B-B14F-4D97-AF65-F5344CB8AC3E}">
        <p14:creationId xmlns:p14="http://schemas.microsoft.com/office/powerpoint/2010/main" val="363171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HSRP States</a:t>
            </a:r>
          </a:p>
        </p:txBody>
      </p:sp>
      <p:sp>
        <p:nvSpPr>
          <p:cNvPr id="540675" name="Rectangle 3"/>
          <p:cNvSpPr>
            <a:spLocks noGrp="1" noChangeArrowheads="1"/>
          </p:cNvSpPr>
          <p:nvPr>
            <p:ph type="body" idx="1"/>
          </p:nvPr>
        </p:nvSpPr>
        <p:spPr>
          <a:xfrm>
            <a:off x="607485" y="1363286"/>
            <a:ext cx="9721533" cy="5050904"/>
          </a:xfrm>
        </p:spPr>
        <p:txBody>
          <a:bodyPr>
            <a:normAutofit/>
          </a:bodyPr>
          <a:lstStyle/>
          <a:p>
            <a:pPr>
              <a:lnSpc>
                <a:spcPct val="75000"/>
              </a:lnSpc>
            </a:pPr>
            <a:r>
              <a:rPr lang="en-US" sz="2400" dirty="0"/>
              <a:t>A router in an HSRP standby group can be in one of the following states: initial, listen, speak, standby, or active. </a:t>
            </a:r>
          </a:p>
          <a:p>
            <a:pPr lvl="1">
              <a:lnSpc>
                <a:spcPct val="75000"/>
              </a:lnSpc>
              <a:buFont typeface="Arial" charset="0"/>
              <a:buAutoNum type="arabicPeriod"/>
            </a:pPr>
            <a:endParaRPr lang="en-US" sz="2400" dirty="0" smtClean="0">
              <a:solidFill>
                <a:srgbClr val="0000FF"/>
              </a:solidFill>
            </a:endParaRPr>
          </a:p>
          <a:p>
            <a:pPr lvl="1">
              <a:lnSpc>
                <a:spcPct val="75000"/>
              </a:lnSpc>
              <a:buFont typeface="Arial" charset="0"/>
              <a:buAutoNum type="arabicPeriod"/>
            </a:pPr>
            <a:r>
              <a:rPr lang="en-US" sz="2400" dirty="0" smtClean="0">
                <a:solidFill>
                  <a:srgbClr val="0000FF"/>
                </a:solidFill>
              </a:rPr>
              <a:t>Initial</a:t>
            </a:r>
            <a:r>
              <a:rPr lang="en-US" sz="2400" dirty="0">
                <a:solidFill>
                  <a:srgbClr val="0000FF"/>
                </a:solidFill>
              </a:rPr>
              <a:t>:</a:t>
            </a:r>
            <a:r>
              <a:rPr lang="en-US" sz="2400" dirty="0"/>
              <a:t> This is the starting state and indicates that HSRP is not running. </a:t>
            </a:r>
          </a:p>
          <a:p>
            <a:pPr lvl="1">
              <a:lnSpc>
                <a:spcPct val="75000"/>
              </a:lnSpc>
              <a:buFont typeface="Arial" charset="0"/>
              <a:buAutoNum type="arabicPeriod"/>
            </a:pPr>
            <a:endParaRPr lang="en-US" sz="2400" dirty="0" smtClean="0">
              <a:solidFill>
                <a:srgbClr val="0000FF"/>
              </a:solidFill>
            </a:endParaRPr>
          </a:p>
          <a:p>
            <a:pPr lvl="1">
              <a:lnSpc>
                <a:spcPct val="75000"/>
              </a:lnSpc>
              <a:buFont typeface="Arial" charset="0"/>
              <a:buAutoNum type="arabicPeriod"/>
            </a:pPr>
            <a:r>
              <a:rPr lang="en-US" sz="2400" dirty="0" smtClean="0">
                <a:solidFill>
                  <a:srgbClr val="0000FF"/>
                </a:solidFill>
              </a:rPr>
              <a:t>Listen</a:t>
            </a:r>
            <a:r>
              <a:rPr lang="en-US" sz="2400" dirty="0">
                <a:solidFill>
                  <a:srgbClr val="0000FF"/>
                </a:solidFill>
              </a:rPr>
              <a:t>: </a:t>
            </a:r>
            <a:r>
              <a:rPr lang="en-US" sz="2400" dirty="0"/>
              <a:t>In the listen state, the router knows the IP address of the virtual router, but is neither the active router nor the standby router. </a:t>
            </a:r>
          </a:p>
          <a:p>
            <a:pPr lvl="1">
              <a:lnSpc>
                <a:spcPct val="75000"/>
              </a:lnSpc>
              <a:buFont typeface="Arial" charset="0"/>
              <a:buAutoNum type="arabicPeriod"/>
            </a:pPr>
            <a:endParaRPr lang="en-US" sz="2400" dirty="0" smtClean="0">
              <a:solidFill>
                <a:srgbClr val="0000FF"/>
              </a:solidFill>
            </a:endParaRPr>
          </a:p>
          <a:p>
            <a:pPr lvl="1">
              <a:lnSpc>
                <a:spcPct val="75000"/>
              </a:lnSpc>
              <a:buFont typeface="Arial" charset="0"/>
              <a:buAutoNum type="arabicPeriod"/>
            </a:pPr>
            <a:r>
              <a:rPr lang="en-US" sz="2400" dirty="0" smtClean="0">
                <a:solidFill>
                  <a:srgbClr val="0000FF"/>
                </a:solidFill>
              </a:rPr>
              <a:t>Speak</a:t>
            </a:r>
            <a:r>
              <a:rPr lang="en-US" sz="2400" dirty="0">
                <a:solidFill>
                  <a:srgbClr val="0000FF"/>
                </a:solidFill>
              </a:rPr>
              <a:t>:</a:t>
            </a:r>
            <a:r>
              <a:rPr lang="en-US" sz="2400" dirty="0"/>
              <a:t> In the speak state, the router sends periodic hello messages and is actively participating in the election of the active router or standby router.</a:t>
            </a:r>
          </a:p>
          <a:p>
            <a:pPr lvl="2">
              <a:lnSpc>
                <a:spcPct val="75000"/>
              </a:lnSpc>
            </a:pPr>
            <a:r>
              <a:rPr lang="en-US" sz="2400" dirty="0"/>
              <a:t>The router will remain in the speak state unless it becomes an active or standby router. </a:t>
            </a:r>
          </a:p>
        </p:txBody>
      </p:sp>
    </p:spTree>
    <p:extLst>
      <p:ext uri="{BB962C8B-B14F-4D97-AF65-F5344CB8AC3E}">
        <p14:creationId xmlns:p14="http://schemas.microsoft.com/office/powerpoint/2010/main" val="37278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HSRP States</a:t>
            </a:r>
          </a:p>
        </p:txBody>
      </p:sp>
      <p:sp>
        <p:nvSpPr>
          <p:cNvPr id="540675" name="Rectangle 3"/>
          <p:cNvSpPr>
            <a:spLocks noGrp="1" noChangeArrowheads="1"/>
          </p:cNvSpPr>
          <p:nvPr>
            <p:ph type="body" idx="1"/>
          </p:nvPr>
        </p:nvSpPr>
        <p:spPr>
          <a:xfrm>
            <a:off x="607485" y="1544698"/>
            <a:ext cx="9967771" cy="2200154"/>
          </a:xfrm>
        </p:spPr>
        <p:txBody>
          <a:bodyPr>
            <a:normAutofit lnSpcReduction="10000"/>
          </a:bodyPr>
          <a:lstStyle/>
          <a:p>
            <a:pPr marL="685800" lvl="1" indent="-457200">
              <a:lnSpc>
                <a:spcPct val="75000"/>
              </a:lnSpc>
              <a:buFont typeface="+mj-lt"/>
              <a:buAutoNum type="arabicPeriod" startAt="3"/>
            </a:pPr>
            <a:r>
              <a:rPr lang="en-US" sz="2400" dirty="0" smtClean="0">
                <a:solidFill>
                  <a:srgbClr val="0000FF"/>
                </a:solidFill>
              </a:rPr>
              <a:t>Standby</a:t>
            </a:r>
            <a:r>
              <a:rPr lang="en-US" sz="2400" dirty="0">
                <a:solidFill>
                  <a:srgbClr val="0000FF"/>
                </a:solidFill>
              </a:rPr>
              <a:t>: </a:t>
            </a:r>
            <a:r>
              <a:rPr lang="en-US" sz="2400" dirty="0"/>
              <a:t>In the standby state, because the router is a candidate to become the next active router and will listen for hellos from the active router.</a:t>
            </a:r>
          </a:p>
          <a:p>
            <a:pPr lvl="2">
              <a:lnSpc>
                <a:spcPct val="75000"/>
              </a:lnSpc>
            </a:pPr>
            <a:r>
              <a:rPr lang="en-US" sz="2400" dirty="0"/>
              <a:t>There is only one standby router for the HSRP group</a:t>
            </a:r>
            <a:r>
              <a:rPr lang="en-US" sz="2400" dirty="0" smtClean="0"/>
              <a:t>.</a:t>
            </a:r>
          </a:p>
          <a:p>
            <a:pPr marL="457200" lvl="2" indent="0">
              <a:lnSpc>
                <a:spcPct val="75000"/>
              </a:lnSpc>
              <a:buNone/>
            </a:pPr>
            <a:endParaRPr lang="en-US" sz="2400" dirty="0"/>
          </a:p>
          <a:p>
            <a:pPr lvl="1">
              <a:lnSpc>
                <a:spcPct val="75000"/>
              </a:lnSpc>
              <a:buFont typeface="Arial" charset="0"/>
              <a:buAutoNum type="arabicPeriod" startAt="3"/>
            </a:pPr>
            <a:r>
              <a:rPr lang="en-US" sz="2400" dirty="0" smtClean="0">
                <a:solidFill>
                  <a:srgbClr val="0000FF"/>
                </a:solidFill>
              </a:rPr>
              <a:t>  Active</a:t>
            </a:r>
            <a:r>
              <a:rPr lang="en-US" sz="2400" dirty="0">
                <a:solidFill>
                  <a:srgbClr val="0000FF"/>
                </a:solidFill>
              </a:rPr>
              <a:t>:</a:t>
            </a:r>
            <a:r>
              <a:rPr lang="en-US" sz="2400" dirty="0"/>
              <a:t> In the active state, the router is currently forwarding packets that are sent to the virtual MAC address of the group. </a:t>
            </a:r>
          </a:p>
        </p:txBody>
      </p:sp>
    </p:spTree>
    <p:extLst>
      <p:ext uri="{BB962C8B-B14F-4D97-AF65-F5344CB8AC3E}">
        <p14:creationId xmlns:p14="http://schemas.microsoft.com/office/powerpoint/2010/main" val="3083947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15"/>
          <p:cNvCxnSpPr>
            <a:cxnSpLocks noChangeShapeType="1"/>
          </p:cNvCxnSpPr>
          <p:nvPr/>
        </p:nvCxnSpPr>
        <p:spPr bwMode="auto">
          <a:xfrm flipH="1">
            <a:off x="4608839" y="3598624"/>
            <a:ext cx="2639557" cy="0"/>
          </a:xfrm>
          <a:prstGeom prst="line">
            <a:avLst/>
          </a:prstGeom>
          <a:noFill/>
          <a:ln w="38100">
            <a:solidFill>
              <a:srgbClr val="C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2" name="Titre 1"/>
          <p:cNvSpPr>
            <a:spLocks noGrp="1"/>
          </p:cNvSpPr>
          <p:nvPr>
            <p:ph type="title"/>
          </p:nvPr>
        </p:nvSpPr>
        <p:spPr/>
        <p:txBody>
          <a:bodyPr/>
          <a:lstStyle/>
          <a:p>
            <a:r>
              <a:rPr lang="en-CA" dirty="0" smtClean="0"/>
              <a:t>Configuring HSRP</a:t>
            </a:r>
            <a:endParaRPr lang="fr-CA" dirty="0"/>
          </a:p>
        </p:txBody>
      </p:sp>
      <p:sp>
        <p:nvSpPr>
          <p:cNvPr id="3" name="Espace réservé du texte 2"/>
          <p:cNvSpPr>
            <a:spLocks noGrp="1"/>
          </p:cNvSpPr>
          <p:nvPr>
            <p:ph type="body" sz="quarter" idx="10"/>
          </p:nvPr>
        </p:nvSpPr>
        <p:spPr/>
        <p:txBody>
          <a:bodyPr/>
          <a:lstStyle/>
          <a:p>
            <a:r>
              <a:rPr lang="en-US" dirty="0"/>
              <a:t>Routers A and B are configured with priorities of 110 and 90, respectively. The configuration of Router A is displayed</a:t>
            </a:r>
            <a:r>
              <a:rPr lang="en-US" dirty="0" smtClean="0"/>
              <a:t>.  A similar configuration is required on Router B. </a:t>
            </a:r>
            <a:endParaRPr lang="en-US" dirty="0"/>
          </a:p>
          <a:p>
            <a:r>
              <a:rPr lang="en-US" dirty="0"/>
              <a:t>The </a:t>
            </a:r>
            <a:r>
              <a:rPr lang="en-US" b="1" dirty="0">
                <a:latin typeface="Courier New" pitchFamily="49" charset="0"/>
                <a:cs typeface="Courier New" pitchFamily="49" charset="0"/>
              </a:rPr>
              <a:t>preempt</a:t>
            </a:r>
            <a:r>
              <a:rPr lang="en-US" dirty="0"/>
              <a:t> keyword ensures that Router A will be the HSRP active router as long its interface is </a:t>
            </a:r>
            <a:r>
              <a:rPr lang="en-US" dirty="0" smtClean="0"/>
              <a:t>active and sending hellos.</a:t>
            </a:r>
            <a:endParaRPr lang="en-US" dirty="0"/>
          </a:p>
        </p:txBody>
      </p:sp>
      <p:sp>
        <p:nvSpPr>
          <p:cNvPr id="7" name="ZoneTexte 6"/>
          <p:cNvSpPr txBox="1"/>
          <p:nvPr/>
        </p:nvSpPr>
        <p:spPr>
          <a:xfrm>
            <a:off x="1004394" y="4818477"/>
            <a:ext cx="10204537" cy="1477328"/>
          </a:xfrm>
          <a:prstGeom prst="rect">
            <a:avLst/>
          </a:prstGeom>
          <a:noFill/>
          <a:ln>
            <a:solidFill>
              <a:schemeClr val="bg2"/>
            </a:solidFill>
          </a:ln>
        </p:spPr>
        <p:txBody>
          <a:bodyPr wrap="square" rtlCol="0">
            <a:spAutoFit/>
          </a:bodyPr>
          <a:lstStyle/>
          <a:p>
            <a:r>
              <a:rPr lang="en-US" dirty="0" err="1">
                <a:solidFill>
                  <a:srgbClr val="000000"/>
                </a:solidFill>
                <a:latin typeface="Courier New" pitchFamily="49" charset="0"/>
                <a:cs typeface="Courier New" pitchFamily="49" charset="0"/>
              </a:rPr>
              <a:t>RouterA</a:t>
            </a:r>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config</a:t>
            </a:r>
            <a:r>
              <a:rPr lang="en-US" dirty="0">
                <a:solidFill>
                  <a:srgbClr val="000000"/>
                </a:solidFill>
                <a:latin typeface="Courier New" pitchFamily="49" charset="0"/>
                <a:cs typeface="Courier New" pitchFamily="49" charset="0"/>
              </a:rPr>
              <a:t>)# </a:t>
            </a:r>
            <a:r>
              <a:rPr lang="en-US" b="1" dirty="0">
                <a:solidFill>
                  <a:srgbClr val="000000"/>
                </a:solidFill>
                <a:latin typeface="Courier New" pitchFamily="49" charset="0"/>
                <a:cs typeface="Courier New" pitchFamily="49" charset="0"/>
              </a:rPr>
              <a:t>interface </a:t>
            </a:r>
            <a:r>
              <a:rPr lang="en-US" b="1" dirty="0" smtClean="0">
                <a:solidFill>
                  <a:srgbClr val="000000"/>
                </a:solidFill>
                <a:latin typeface="Courier New" pitchFamily="49" charset="0"/>
                <a:cs typeface="Courier New" pitchFamily="49" charset="0"/>
              </a:rPr>
              <a:t>GigabitEthernet0/0</a:t>
            </a:r>
            <a:endParaRPr lang="en-US" b="1" dirty="0">
              <a:solidFill>
                <a:srgbClr val="000000"/>
              </a:solidFill>
              <a:latin typeface="Courier New" pitchFamily="49" charset="0"/>
              <a:cs typeface="Courier New" pitchFamily="49" charset="0"/>
            </a:endParaRPr>
          </a:p>
          <a:p>
            <a:r>
              <a:rPr lang="en-US" dirty="0" err="1">
                <a:solidFill>
                  <a:srgbClr val="000000"/>
                </a:solidFill>
                <a:latin typeface="Courier New" pitchFamily="49" charset="0"/>
                <a:cs typeface="Courier New" pitchFamily="49" charset="0"/>
              </a:rPr>
              <a:t>RouterA</a:t>
            </a:r>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config</a:t>
            </a:r>
            <a:r>
              <a:rPr lang="en-US" dirty="0">
                <a:solidFill>
                  <a:srgbClr val="000000"/>
                </a:solidFill>
                <a:latin typeface="Courier New" pitchFamily="49" charset="0"/>
                <a:cs typeface="Courier New" pitchFamily="49" charset="0"/>
              </a:rPr>
              <a:t>-if)# </a:t>
            </a:r>
            <a:r>
              <a:rPr lang="en-US" b="1" dirty="0" err="1">
                <a:solidFill>
                  <a:srgbClr val="000000"/>
                </a:solidFill>
                <a:latin typeface="Courier New" pitchFamily="49" charset="0"/>
                <a:cs typeface="Courier New" pitchFamily="49" charset="0"/>
              </a:rPr>
              <a:t>ip</a:t>
            </a:r>
            <a:r>
              <a:rPr lang="en-US" b="1" dirty="0">
                <a:solidFill>
                  <a:srgbClr val="000000"/>
                </a:solidFill>
                <a:latin typeface="Courier New" pitchFamily="49" charset="0"/>
                <a:cs typeface="Courier New" pitchFamily="49" charset="0"/>
              </a:rPr>
              <a:t> address </a:t>
            </a:r>
            <a:r>
              <a:rPr lang="en-US" b="1" dirty="0" smtClean="0">
                <a:solidFill>
                  <a:srgbClr val="000000"/>
                </a:solidFill>
                <a:latin typeface="Courier New" pitchFamily="49" charset="0"/>
                <a:cs typeface="Courier New" pitchFamily="49" charset="0"/>
              </a:rPr>
              <a:t>10.1.10.2 </a:t>
            </a:r>
            <a:r>
              <a:rPr lang="en-US" b="1" dirty="0">
                <a:solidFill>
                  <a:srgbClr val="000000"/>
                </a:solidFill>
                <a:latin typeface="Courier New" pitchFamily="49" charset="0"/>
                <a:cs typeface="Courier New" pitchFamily="49" charset="0"/>
              </a:rPr>
              <a:t>255.255.255.0</a:t>
            </a:r>
          </a:p>
          <a:p>
            <a:r>
              <a:rPr lang="en-US" dirty="0" err="1">
                <a:solidFill>
                  <a:srgbClr val="000000"/>
                </a:solidFill>
                <a:latin typeface="Courier New" pitchFamily="49" charset="0"/>
                <a:cs typeface="Courier New" pitchFamily="49" charset="0"/>
              </a:rPr>
              <a:t>RouterA</a:t>
            </a:r>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config</a:t>
            </a:r>
            <a:r>
              <a:rPr lang="en-US" dirty="0">
                <a:solidFill>
                  <a:srgbClr val="000000"/>
                </a:solidFill>
                <a:latin typeface="Courier New" pitchFamily="49" charset="0"/>
                <a:cs typeface="Courier New" pitchFamily="49" charset="0"/>
              </a:rPr>
              <a:t>-if)# </a:t>
            </a:r>
            <a:r>
              <a:rPr lang="en-US" b="1" dirty="0">
                <a:solidFill>
                  <a:srgbClr val="000000"/>
                </a:solidFill>
                <a:latin typeface="Courier New" pitchFamily="49" charset="0"/>
                <a:cs typeface="Courier New" pitchFamily="49" charset="0"/>
              </a:rPr>
              <a:t>standby </a:t>
            </a:r>
            <a:r>
              <a:rPr lang="en-US" b="1" dirty="0" smtClean="0">
                <a:solidFill>
                  <a:srgbClr val="000000"/>
                </a:solidFill>
                <a:latin typeface="Courier New" pitchFamily="49" charset="0"/>
                <a:cs typeface="Courier New" pitchFamily="49" charset="0"/>
              </a:rPr>
              <a:t>1 </a:t>
            </a:r>
            <a:r>
              <a:rPr lang="en-US" b="1" dirty="0" err="1">
                <a:solidFill>
                  <a:srgbClr val="000000"/>
                </a:solidFill>
                <a:latin typeface="Courier New" pitchFamily="49" charset="0"/>
                <a:cs typeface="Courier New" pitchFamily="49" charset="0"/>
              </a:rPr>
              <a:t>ip</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10.1.10.1</a:t>
            </a:r>
            <a:endParaRPr lang="en-US" b="1" dirty="0">
              <a:solidFill>
                <a:srgbClr val="000000"/>
              </a:solidFill>
              <a:latin typeface="Courier New" pitchFamily="49" charset="0"/>
              <a:cs typeface="Courier New" pitchFamily="49" charset="0"/>
            </a:endParaRPr>
          </a:p>
          <a:p>
            <a:r>
              <a:rPr lang="en-US" dirty="0" err="1">
                <a:solidFill>
                  <a:srgbClr val="000000"/>
                </a:solidFill>
                <a:latin typeface="Courier New" pitchFamily="49" charset="0"/>
                <a:cs typeface="Courier New" pitchFamily="49" charset="0"/>
              </a:rPr>
              <a:t>RouterA</a:t>
            </a:r>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config</a:t>
            </a:r>
            <a:r>
              <a:rPr lang="en-US" dirty="0">
                <a:solidFill>
                  <a:srgbClr val="000000"/>
                </a:solidFill>
                <a:latin typeface="Courier New" pitchFamily="49" charset="0"/>
                <a:cs typeface="Courier New" pitchFamily="49" charset="0"/>
              </a:rPr>
              <a:t>-if)# </a:t>
            </a:r>
            <a:r>
              <a:rPr lang="en-US" b="1" dirty="0">
                <a:solidFill>
                  <a:srgbClr val="000000"/>
                </a:solidFill>
                <a:latin typeface="Courier New" pitchFamily="49" charset="0"/>
                <a:cs typeface="Courier New" pitchFamily="49" charset="0"/>
              </a:rPr>
              <a:t>standby </a:t>
            </a:r>
            <a:r>
              <a:rPr lang="en-US" b="1" dirty="0" smtClean="0">
                <a:solidFill>
                  <a:srgbClr val="000000"/>
                </a:solidFill>
                <a:latin typeface="Courier New" pitchFamily="49" charset="0"/>
                <a:cs typeface="Courier New" pitchFamily="49" charset="0"/>
              </a:rPr>
              <a:t>1 </a:t>
            </a:r>
            <a:r>
              <a:rPr lang="en-US" b="1" dirty="0">
                <a:solidFill>
                  <a:srgbClr val="000000"/>
                </a:solidFill>
                <a:latin typeface="Courier New" pitchFamily="49" charset="0"/>
                <a:cs typeface="Courier New" pitchFamily="49" charset="0"/>
              </a:rPr>
              <a:t>priority 110</a:t>
            </a:r>
          </a:p>
          <a:p>
            <a:r>
              <a:rPr lang="en-US" dirty="0" err="1">
                <a:solidFill>
                  <a:srgbClr val="000000"/>
                </a:solidFill>
                <a:latin typeface="Courier New" pitchFamily="49" charset="0"/>
                <a:cs typeface="Courier New" pitchFamily="49" charset="0"/>
              </a:rPr>
              <a:t>RouterA</a:t>
            </a:r>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config</a:t>
            </a:r>
            <a:r>
              <a:rPr lang="en-US" dirty="0">
                <a:solidFill>
                  <a:srgbClr val="000000"/>
                </a:solidFill>
                <a:latin typeface="Courier New" pitchFamily="49" charset="0"/>
                <a:cs typeface="Courier New" pitchFamily="49" charset="0"/>
              </a:rPr>
              <a:t>-if)# </a:t>
            </a:r>
            <a:r>
              <a:rPr lang="en-US" b="1" dirty="0">
                <a:solidFill>
                  <a:srgbClr val="000000"/>
                </a:solidFill>
                <a:latin typeface="Courier New" pitchFamily="49" charset="0"/>
                <a:cs typeface="Courier New" pitchFamily="49" charset="0"/>
              </a:rPr>
              <a:t>standby </a:t>
            </a:r>
            <a:r>
              <a:rPr lang="en-US" b="1" dirty="0" smtClean="0">
                <a:solidFill>
                  <a:srgbClr val="000000"/>
                </a:solidFill>
                <a:latin typeface="Courier New" pitchFamily="49" charset="0"/>
                <a:cs typeface="Courier New" pitchFamily="49" charset="0"/>
              </a:rPr>
              <a:t>1 preempt</a:t>
            </a:r>
            <a:endParaRPr lang="en-US" b="1" dirty="0">
              <a:solidFill>
                <a:srgbClr val="000000"/>
              </a:solidFill>
              <a:latin typeface="Courier New" pitchFamily="49" charset="0"/>
              <a:cs typeface="Courier New" pitchFamily="49" charset="0"/>
            </a:endParaRPr>
          </a:p>
        </p:txBody>
      </p:sp>
      <p:pic>
        <p:nvPicPr>
          <p:cNvPr id="8"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785" y="3331924"/>
            <a:ext cx="1208616"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624" y="3331924"/>
            <a:ext cx="1208616"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ZoneTexte 12"/>
          <p:cNvSpPr txBox="1"/>
          <p:nvPr/>
        </p:nvSpPr>
        <p:spPr>
          <a:xfrm>
            <a:off x="3631393" y="3964521"/>
            <a:ext cx="1005403" cy="830997"/>
          </a:xfrm>
          <a:prstGeom prst="rect">
            <a:avLst/>
          </a:prstGeom>
          <a:noFill/>
        </p:spPr>
        <p:txBody>
          <a:bodyPr wrap="none" rtlCol="0">
            <a:spAutoFit/>
          </a:bodyPr>
          <a:lstStyle/>
          <a:p>
            <a:pPr algn="ctr"/>
            <a:r>
              <a:rPr lang="en-CA" sz="1600" dirty="0" smtClean="0">
                <a:solidFill>
                  <a:schemeClr val="tx2">
                    <a:lumMod val="75000"/>
                    <a:lumOff val="25000"/>
                  </a:schemeClr>
                </a:solidFill>
              </a:rPr>
              <a:t>Router A</a:t>
            </a:r>
          </a:p>
          <a:p>
            <a:pPr algn="ctr"/>
            <a:r>
              <a:rPr lang="en-CA" sz="1600" dirty="0" smtClean="0">
                <a:solidFill>
                  <a:schemeClr val="tx2">
                    <a:lumMod val="75000"/>
                    <a:lumOff val="25000"/>
                  </a:schemeClr>
                </a:solidFill>
              </a:rPr>
              <a:t>Priority</a:t>
            </a:r>
          </a:p>
          <a:p>
            <a:pPr algn="ctr"/>
            <a:r>
              <a:rPr lang="en-CA" sz="1600" dirty="0" smtClean="0">
                <a:solidFill>
                  <a:schemeClr val="tx2">
                    <a:lumMod val="75000"/>
                    <a:lumOff val="25000"/>
                  </a:schemeClr>
                </a:solidFill>
              </a:rPr>
              <a:t>110</a:t>
            </a:r>
            <a:endParaRPr lang="fr-CA" sz="1600" dirty="0">
              <a:solidFill>
                <a:schemeClr val="tx2">
                  <a:lumMod val="75000"/>
                  <a:lumOff val="25000"/>
                </a:schemeClr>
              </a:solidFill>
            </a:endParaRPr>
          </a:p>
        </p:txBody>
      </p:sp>
      <p:sp>
        <p:nvSpPr>
          <p:cNvPr id="14" name="ZoneTexte 13"/>
          <p:cNvSpPr txBox="1"/>
          <p:nvPr/>
        </p:nvSpPr>
        <p:spPr>
          <a:xfrm>
            <a:off x="6910056" y="3964520"/>
            <a:ext cx="977752" cy="830997"/>
          </a:xfrm>
          <a:prstGeom prst="rect">
            <a:avLst/>
          </a:prstGeom>
          <a:noFill/>
        </p:spPr>
        <p:txBody>
          <a:bodyPr wrap="none" rtlCol="0">
            <a:spAutoFit/>
          </a:bodyPr>
          <a:lstStyle/>
          <a:p>
            <a:pPr algn="ctr"/>
            <a:r>
              <a:rPr lang="en-CA" sz="1600" dirty="0" smtClean="0">
                <a:solidFill>
                  <a:srgbClr val="75367A"/>
                </a:solidFill>
              </a:rPr>
              <a:t>Router B</a:t>
            </a:r>
          </a:p>
          <a:p>
            <a:pPr algn="ctr"/>
            <a:r>
              <a:rPr lang="en-CA" sz="1600" dirty="0" smtClean="0">
                <a:solidFill>
                  <a:srgbClr val="75367A"/>
                </a:solidFill>
              </a:rPr>
              <a:t>Priority</a:t>
            </a:r>
          </a:p>
          <a:p>
            <a:pPr algn="ctr"/>
            <a:r>
              <a:rPr lang="en-CA" sz="1600" dirty="0" smtClean="0">
                <a:solidFill>
                  <a:srgbClr val="75367A"/>
                </a:solidFill>
              </a:rPr>
              <a:t>90</a:t>
            </a:r>
            <a:endParaRPr lang="fr-CA" sz="1600" dirty="0">
              <a:solidFill>
                <a:srgbClr val="75367A"/>
              </a:solidFill>
            </a:endParaRPr>
          </a:p>
        </p:txBody>
      </p:sp>
      <p:sp>
        <p:nvSpPr>
          <p:cNvPr id="15" name="ZoneTexte 14"/>
          <p:cNvSpPr txBox="1"/>
          <p:nvPr/>
        </p:nvSpPr>
        <p:spPr>
          <a:xfrm>
            <a:off x="5198768" y="3281698"/>
            <a:ext cx="1046117" cy="646331"/>
          </a:xfrm>
          <a:prstGeom prst="rect">
            <a:avLst/>
          </a:prstGeom>
          <a:noFill/>
        </p:spPr>
        <p:txBody>
          <a:bodyPr wrap="none" rtlCol="0">
            <a:spAutoFit/>
          </a:bodyPr>
          <a:lstStyle/>
          <a:p>
            <a:pPr algn="ctr"/>
            <a:r>
              <a:rPr lang="en-CA" dirty="0" smtClean="0">
                <a:solidFill>
                  <a:srgbClr val="75367A"/>
                </a:solidFill>
              </a:rPr>
              <a:t>HSRP </a:t>
            </a:r>
          </a:p>
          <a:p>
            <a:pPr algn="ctr"/>
            <a:r>
              <a:rPr lang="en-CA" dirty="0" smtClean="0">
                <a:solidFill>
                  <a:srgbClr val="75367A"/>
                </a:solidFill>
              </a:rPr>
              <a:t>Group 1</a:t>
            </a:r>
            <a:endParaRPr lang="fr-CA" dirty="0">
              <a:solidFill>
                <a:srgbClr val="75367A"/>
              </a:solidFill>
            </a:endParaRPr>
          </a:p>
        </p:txBody>
      </p:sp>
    </p:spTree>
    <p:extLst>
      <p:ext uri="{BB962C8B-B14F-4D97-AF65-F5344CB8AC3E}">
        <p14:creationId xmlns:p14="http://schemas.microsoft.com/office/powerpoint/2010/main" val="372089772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t>HSRP Preempt</a:t>
            </a:r>
          </a:p>
        </p:txBody>
      </p:sp>
      <p:sp>
        <p:nvSpPr>
          <p:cNvPr id="565251" name="Rectangle 3"/>
          <p:cNvSpPr>
            <a:spLocks noGrp="1" noChangeArrowheads="1"/>
          </p:cNvSpPr>
          <p:nvPr>
            <p:ph type="body" idx="1"/>
          </p:nvPr>
        </p:nvSpPr>
        <p:spPr>
          <a:xfrm>
            <a:off x="607485" y="1447800"/>
            <a:ext cx="10966449" cy="4572000"/>
          </a:xfrm>
        </p:spPr>
        <p:txBody>
          <a:bodyPr/>
          <a:lstStyle/>
          <a:p>
            <a:pPr>
              <a:lnSpc>
                <a:spcPct val="85000"/>
              </a:lnSpc>
            </a:pPr>
            <a:r>
              <a:rPr lang="en-US" sz="2600" dirty="0"/>
              <a:t>In the event of an active router failure, a standby router will assume the role of active router. </a:t>
            </a:r>
          </a:p>
          <a:p>
            <a:pPr>
              <a:lnSpc>
                <a:spcPct val="85000"/>
              </a:lnSpc>
            </a:pPr>
            <a:r>
              <a:rPr lang="en-US" sz="2600" dirty="0"/>
              <a:t>By default, the new active router will retain its role as active when the former active router comes back online, even if it has a higher priority than the current active router.</a:t>
            </a:r>
          </a:p>
          <a:p>
            <a:pPr>
              <a:lnSpc>
                <a:spcPct val="85000"/>
              </a:lnSpc>
            </a:pPr>
            <a:r>
              <a:rPr lang="en-US" sz="2600" dirty="0"/>
              <a:t>In order for the former active router to regain its role as active we must configure the </a:t>
            </a:r>
            <a:r>
              <a:rPr lang="ja-JP" altLang="en-US" sz="2600" dirty="0">
                <a:latin typeface="Arial"/>
              </a:rPr>
              <a:t>‘</a:t>
            </a:r>
            <a:r>
              <a:rPr lang="en-US" sz="2600" dirty="0">
                <a:latin typeface="Courier New" charset="0"/>
              </a:rPr>
              <a:t>preempt</a:t>
            </a:r>
            <a:r>
              <a:rPr lang="ja-JP" altLang="en-US" sz="2600" dirty="0">
                <a:latin typeface="Arial"/>
              </a:rPr>
              <a:t>’</a:t>
            </a:r>
            <a:r>
              <a:rPr lang="en-US" sz="2600" dirty="0"/>
              <a:t> option.</a:t>
            </a:r>
          </a:p>
          <a:p>
            <a:pPr>
              <a:lnSpc>
                <a:spcPct val="85000"/>
              </a:lnSpc>
              <a:buFont typeface="Arial" charset="0"/>
              <a:buNone/>
            </a:pPr>
            <a:r>
              <a:rPr lang="en-US" sz="2600" dirty="0">
                <a:latin typeface="Courier New" charset="0"/>
              </a:rPr>
              <a:t>	</a:t>
            </a:r>
            <a:r>
              <a:rPr lang="en-US" sz="2600" dirty="0" err="1" smtClean="0">
                <a:latin typeface="Courier New" charset="0"/>
              </a:rPr>
              <a:t>RouterA</a:t>
            </a:r>
            <a:r>
              <a:rPr lang="en-US" sz="2600" dirty="0" smtClean="0">
                <a:latin typeface="Courier New" charset="0"/>
              </a:rPr>
              <a:t>(</a:t>
            </a:r>
            <a:r>
              <a:rPr lang="en-US" sz="2600" dirty="0" err="1">
                <a:latin typeface="Courier New" charset="0"/>
              </a:rPr>
              <a:t>config</a:t>
            </a:r>
            <a:r>
              <a:rPr lang="en-US" sz="2600" dirty="0">
                <a:latin typeface="Courier New" charset="0"/>
              </a:rPr>
              <a:t>-if)# standby </a:t>
            </a:r>
            <a:r>
              <a:rPr lang="en-US" sz="2600" dirty="0" smtClean="0">
                <a:latin typeface="Courier New" charset="0"/>
              </a:rPr>
              <a:t>1 </a:t>
            </a:r>
            <a:r>
              <a:rPr lang="en-US" sz="2600" dirty="0">
                <a:latin typeface="Courier New" charset="0"/>
              </a:rPr>
              <a:t>preempt</a:t>
            </a:r>
          </a:p>
        </p:txBody>
      </p:sp>
    </p:spTree>
    <p:extLst>
      <p:ext uri="{BB962C8B-B14F-4D97-AF65-F5344CB8AC3E}">
        <p14:creationId xmlns:p14="http://schemas.microsoft.com/office/powerpoint/2010/main" val="59366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9"/>
            <a:ext cx="5384800" cy="2048680"/>
          </a:xfrm>
        </p:spPr>
        <p:txBody>
          <a:bodyPr>
            <a:normAutofit/>
          </a:bodyPr>
          <a:lstStyle/>
          <a:p>
            <a:r>
              <a:rPr lang="en-US" dirty="0" smtClean="0"/>
              <a:t>Multiple Paths</a:t>
            </a:r>
            <a:br>
              <a:rPr lang="en-US" dirty="0" smtClean="0"/>
            </a:br>
            <a:r>
              <a:rPr lang="en-US" dirty="0" smtClean="0"/>
              <a:t>To Serve as Backup without any downtime in the network</a:t>
            </a:r>
            <a:br>
              <a:rPr lang="en-US" dirty="0" smtClean="0"/>
            </a:br>
            <a:endParaRPr lang="en-US" dirty="0"/>
          </a:p>
        </p:txBody>
      </p:sp>
      <p:pic>
        <p:nvPicPr>
          <p:cNvPr id="7" name="Picture Placeholder 6"/>
          <p:cNvPicPr>
            <a:picLocks noGrp="1" noChangeAspect="1"/>
          </p:cNvPicPr>
          <p:nvPr>
            <p:ph type="pic" sz="quarter" idx="12"/>
          </p:nvPr>
        </p:nvPicPr>
        <p:blipFill>
          <a:blip r:embed="rId2"/>
          <a:srcRect t="-42852" b="-42852"/>
          <a:stretch>
            <a:fillRect/>
          </a:stretch>
        </p:blipFill>
        <p:spPr>
          <a:xfrm>
            <a:off x="6165850" y="228600"/>
            <a:ext cx="2814803" cy="2090875"/>
          </a:xfrm>
        </p:spPr>
      </p:pic>
      <p:pic>
        <p:nvPicPr>
          <p:cNvPr id="8" name="Picture Placeholder 7"/>
          <p:cNvPicPr>
            <a:picLocks noGrp="1" noChangeAspect="1"/>
          </p:cNvPicPr>
          <p:nvPr>
            <p:ph type="pic" sz="quarter" idx="13"/>
          </p:nvPr>
        </p:nvPicPr>
        <p:blipFill>
          <a:blip r:embed="rId3"/>
          <a:srcRect l="4692" r="4692"/>
          <a:stretch>
            <a:fillRect/>
          </a:stretch>
        </p:blipFill>
        <p:spPr/>
      </p:pic>
      <p:sp>
        <p:nvSpPr>
          <p:cNvPr id="6" name="Text Placeholder 5"/>
          <p:cNvSpPr>
            <a:spLocks noGrp="1"/>
          </p:cNvSpPr>
          <p:nvPr>
            <p:ph type="body" sz="half" idx="2"/>
          </p:nvPr>
        </p:nvSpPr>
        <p:spPr/>
        <p:txBody>
          <a:bodyPr/>
          <a:lstStyle/>
          <a:p>
            <a:r>
              <a:rPr lang="en-US" dirty="0" smtClean="0"/>
              <a:t>Network Redundancy</a:t>
            </a:r>
            <a:endParaRPr lang="en-US" dirty="0"/>
          </a:p>
        </p:txBody>
      </p:sp>
    </p:spTree>
    <p:extLst>
      <p:ext uri="{BB962C8B-B14F-4D97-AF65-F5344CB8AC3E}">
        <p14:creationId xmlns:p14="http://schemas.microsoft.com/office/powerpoint/2010/main" val="3782428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Verification</a:t>
            </a:r>
            <a:endParaRPr lang="fr-CA" dirty="0"/>
          </a:p>
        </p:txBody>
      </p:sp>
      <p:sp>
        <p:nvSpPr>
          <p:cNvPr id="4" name="ZoneTexte 3"/>
          <p:cNvSpPr txBox="1"/>
          <p:nvPr/>
        </p:nvSpPr>
        <p:spPr>
          <a:xfrm>
            <a:off x="354676" y="1280166"/>
            <a:ext cx="11443429" cy="461665"/>
          </a:xfrm>
          <a:prstGeom prst="rect">
            <a:avLst/>
          </a:prstGeom>
          <a:noFill/>
        </p:spPr>
        <p:txBody>
          <a:bodyPr wrap="square" rtlCol="0">
            <a:spAutoFit/>
          </a:bodyPr>
          <a:lstStyle/>
          <a:p>
            <a:r>
              <a:rPr lang="en-CA" sz="2400" dirty="0" smtClean="0">
                <a:solidFill>
                  <a:schemeClr val="tx1">
                    <a:lumMod val="65000"/>
                    <a:lumOff val="35000"/>
                  </a:schemeClr>
                </a:solidFill>
              </a:rPr>
              <a:t>Use the </a:t>
            </a:r>
            <a:r>
              <a:rPr lang="en-CA" sz="2400" b="1" dirty="0" smtClean="0">
                <a:solidFill>
                  <a:srgbClr val="0000FF"/>
                </a:solidFill>
                <a:latin typeface="Courier New" pitchFamily="49" charset="0"/>
                <a:cs typeface="Courier New" pitchFamily="49" charset="0"/>
              </a:rPr>
              <a:t>show standby</a:t>
            </a:r>
            <a:r>
              <a:rPr lang="en-CA" sz="2400" b="1" dirty="0" smtClean="0">
                <a:solidFill>
                  <a:schemeClr val="tx1">
                    <a:lumMod val="65000"/>
                    <a:lumOff val="35000"/>
                  </a:schemeClr>
                </a:solidFill>
                <a:latin typeface="Courier New" pitchFamily="49" charset="0"/>
                <a:cs typeface="Courier New" pitchFamily="49" charset="0"/>
              </a:rPr>
              <a:t> </a:t>
            </a:r>
            <a:r>
              <a:rPr lang="en-CA" sz="2400" dirty="0" smtClean="0">
                <a:solidFill>
                  <a:schemeClr val="tx1">
                    <a:lumMod val="65000"/>
                    <a:lumOff val="35000"/>
                  </a:schemeClr>
                </a:solidFill>
              </a:rPr>
              <a:t>command to verify the HSRP state.</a:t>
            </a:r>
            <a:endParaRPr lang="fr-CA" sz="2400" dirty="0">
              <a:solidFill>
                <a:schemeClr val="tx1">
                  <a:lumMod val="65000"/>
                  <a:lumOff val="35000"/>
                </a:schemeClr>
              </a:solidFill>
            </a:endParaRPr>
          </a:p>
        </p:txBody>
      </p:sp>
      <p:sp>
        <p:nvSpPr>
          <p:cNvPr id="6" name="Rectangle 5"/>
          <p:cNvSpPr/>
          <p:nvPr/>
        </p:nvSpPr>
        <p:spPr>
          <a:xfrm>
            <a:off x="844064" y="2419639"/>
            <a:ext cx="2532185" cy="225083"/>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7" name="Rectangle 6"/>
          <p:cNvSpPr/>
          <p:nvPr/>
        </p:nvSpPr>
        <p:spPr>
          <a:xfrm>
            <a:off x="844063" y="2912005"/>
            <a:ext cx="5118933" cy="211016"/>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5" name="ZoneTexte 4"/>
          <p:cNvSpPr txBox="1"/>
          <p:nvPr/>
        </p:nvSpPr>
        <p:spPr>
          <a:xfrm>
            <a:off x="443341" y="1887628"/>
            <a:ext cx="10440787" cy="3539430"/>
          </a:xfrm>
          <a:prstGeom prst="rect">
            <a:avLst/>
          </a:prstGeom>
          <a:noFill/>
          <a:ln>
            <a:solidFill>
              <a:schemeClr val="bg2"/>
            </a:solidFill>
          </a:ln>
        </p:spPr>
        <p:txBody>
          <a:bodyPr wrap="square" rtlCol="0">
            <a:spAutoFit/>
          </a:bodyPr>
          <a:lstStyle/>
          <a:p>
            <a:r>
              <a:rPr lang="fr-CA" sz="1600" dirty="0" err="1" smtClean="0">
                <a:latin typeface="Courier New" pitchFamily="49" charset="0"/>
                <a:cs typeface="Courier New" pitchFamily="49" charset="0"/>
              </a:rPr>
              <a:t>RouterA</a:t>
            </a:r>
            <a:r>
              <a:rPr lang="fr-CA" sz="1600" dirty="0" smtClean="0">
                <a:latin typeface="Courier New" pitchFamily="49" charset="0"/>
                <a:cs typeface="Courier New" pitchFamily="49" charset="0"/>
              </a:rPr>
              <a:t># </a:t>
            </a:r>
            <a:r>
              <a:rPr lang="fr-CA" sz="1600" b="1" dirty="0" smtClean="0">
                <a:latin typeface="Courier New" pitchFamily="49" charset="0"/>
                <a:cs typeface="Courier New" pitchFamily="49" charset="0"/>
              </a:rPr>
              <a:t>show </a:t>
            </a:r>
            <a:r>
              <a:rPr lang="fr-CA" sz="1600" b="1" dirty="0">
                <a:latin typeface="Courier New" pitchFamily="49" charset="0"/>
                <a:cs typeface="Courier New" pitchFamily="49" charset="0"/>
              </a:rPr>
              <a:t>standby</a:t>
            </a:r>
          </a:p>
          <a:p>
            <a:r>
              <a:rPr lang="fr-CA" sz="1600" dirty="0">
                <a:latin typeface="Courier New" pitchFamily="49" charset="0"/>
                <a:cs typeface="Courier New" pitchFamily="49" charset="0"/>
              </a:rPr>
              <a:t>GigabitEthernet0/0 - Group 1 (version 2)</a:t>
            </a:r>
          </a:p>
          <a:p>
            <a:r>
              <a:rPr lang="fr-CA" sz="1600" dirty="0">
                <a:latin typeface="Courier New" pitchFamily="49" charset="0"/>
                <a:cs typeface="Courier New" pitchFamily="49" charset="0"/>
              </a:rPr>
              <a:t>  </a:t>
            </a:r>
            <a:r>
              <a:rPr lang="fr-CA" sz="1600" b="1" dirty="0">
                <a:latin typeface="Courier New" pitchFamily="49" charset="0"/>
                <a:cs typeface="Courier New" pitchFamily="49" charset="0"/>
              </a:rPr>
              <a:t>State </a:t>
            </a:r>
            <a:r>
              <a:rPr lang="fr-CA" sz="1600" b="1" dirty="0" err="1">
                <a:latin typeface="Courier New" pitchFamily="49" charset="0"/>
                <a:cs typeface="Courier New" pitchFamily="49" charset="0"/>
              </a:rPr>
              <a:t>is</a:t>
            </a:r>
            <a:r>
              <a:rPr lang="fr-CA" sz="1600" b="1" dirty="0">
                <a:latin typeface="Courier New" pitchFamily="49" charset="0"/>
                <a:cs typeface="Courier New" pitchFamily="49" charset="0"/>
              </a:rPr>
              <a:t> Active</a:t>
            </a:r>
          </a:p>
          <a:p>
            <a:r>
              <a:rPr lang="fr-CA" sz="1600" dirty="0">
                <a:latin typeface="Courier New" pitchFamily="49" charset="0"/>
                <a:cs typeface="Courier New" pitchFamily="49" charset="0"/>
              </a:rPr>
              <a:t>    </a:t>
            </a:r>
            <a:r>
              <a:rPr lang="fr-CA" sz="1600" dirty="0" smtClean="0">
                <a:latin typeface="Courier New" pitchFamily="49" charset="0"/>
                <a:cs typeface="Courier New" pitchFamily="49" charset="0"/>
              </a:rPr>
              <a:t>2 </a:t>
            </a:r>
            <a:r>
              <a:rPr lang="fr-CA" sz="1600" dirty="0">
                <a:latin typeface="Courier New" pitchFamily="49" charset="0"/>
                <a:cs typeface="Courier New" pitchFamily="49" charset="0"/>
              </a:rPr>
              <a:t>state changes, last state change 00:00:18</a:t>
            </a:r>
          </a:p>
          <a:p>
            <a:r>
              <a:rPr lang="fr-CA" sz="1600" dirty="0">
                <a:latin typeface="Courier New" pitchFamily="49" charset="0"/>
                <a:cs typeface="Courier New" pitchFamily="49" charset="0"/>
              </a:rPr>
              <a:t>  </a:t>
            </a:r>
            <a:r>
              <a:rPr lang="fr-CA" sz="1600" b="1" dirty="0">
                <a:latin typeface="Courier New" pitchFamily="49" charset="0"/>
                <a:cs typeface="Courier New" pitchFamily="49" charset="0"/>
              </a:rPr>
              <a:t>Virtual IP </a:t>
            </a:r>
            <a:r>
              <a:rPr lang="fr-CA" sz="1600" b="1" dirty="0" err="1">
                <a:latin typeface="Courier New" pitchFamily="49" charset="0"/>
                <a:cs typeface="Courier New" pitchFamily="49" charset="0"/>
              </a:rPr>
              <a:t>address</a:t>
            </a:r>
            <a:r>
              <a:rPr lang="fr-CA" sz="1600" b="1" dirty="0">
                <a:latin typeface="Courier New" pitchFamily="49" charset="0"/>
                <a:cs typeface="Courier New" pitchFamily="49" charset="0"/>
              </a:rPr>
              <a:t> </a:t>
            </a:r>
            <a:r>
              <a:rPr lang="fr-CA" sz="1600" b="1" dirty="0" err="1">
                <a:latin typeface="Courier New" pitchFamily="49" charset="0"/>
                <a:cs typeface="Courier New" pitchFamily="49" charset="0"/>
              </a:rPr>
              <a:t>is</a:t>
            </a:r>
            <a:r>
              <a:rPr lang="fr-CA" sz="1600" b="1" dirty="0">
                <a:latin typeface="Courier New" pitchFamily="49" charset="0"/>
                <a:cs typeface="Courier New" pitchFamily="49" charset="0"/>
              </a:rPr>
              <a:t> </a:t>
            </a:r>
            <a:r>
              <a:rPr lang="fr-CA" sz="1600" b="1" dirty="0" smtClean="0">
                <a:latin typeface="Courier New" pitchFamily="49" charset="0"/>
                <a:cs typeface="Courier New" pitchFamily="49" charset="0"/>
              </a:rPr>
              <a:t>10.1.10.1</a:t>
            </a:r>
            <a:endParaRPr lang="fr-CA" sz="1600" b="1" dirty="0">
              <a:latin typeface="Courier New" pitchFamily="49" charset="0"/>
              <a:cs typeface="Courier New" pitchFamily="49" charset="0"/>
            </a:endParaRPr>
          </a:p>
          <a:p>
            <a:r>
              <a:rPr lang="fr-CA" sz="1600" dirty="0">
                <a:latin typeface="Courier New" pitchFamily="49" charset="0"/>
                <a:cs typeface="Courier New" pitchFamily="49" charset="0"/>
              </a:rPr>
              <a:t>  Active </a:t>
            </a:r>
            <a:r>
              <a:rPr lang="fr-CA" sz="1600" dirty="0" err="1">
                <a:latin typeface="Courier New" pitchFamily="49" charset="0"/>
                <a:cs typeface="Courier New" pitchFamily="49" charset="0"/>
              </a:rPr>
              <a:t>virtual</a:t>
            </a:r>
            <a:r>
              <a:rPr lang="fr-CA" sz="1600" dirty="0">
                <a:latin typeface="Courier New" pitchFamily="49" charset="0"/>
                <a:cs typeface="Courier New" pitchFamily="49" charset="0"/>
              </a:rPr>
              <a:t> MAC </a:t>
            </a:r>
            <a:r>
              <a:rPr lang="fr-CA" sz="1600" dirty="0" err="1">
                <a:latin typeface="Courier New" pitchFamily="49" charset="0"/>
                <a:cs typeface="Courier New" pitchFamily="49" charset="0"/>
              </a:rPr>
              <a:t>address</a:t>
            </a:r>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is</a:t>
            </a:r>
            <a:r>
              <a:rPr lang="fr-CA" sz="1600" dirty="0">
                <a:latin typeface="Courier New" pitchFamily="49" charset="0"/>
                <a:cs typeface="Courier New" pitchFamily="49" charset="0"/>
              </a:rPr>
              <a:t> 0000.0C9F.F001</a:t>
            </a:r>
          </a:p>
          <a:p>
            <a:r>
              <a:rPr lang="fr-CA" sz="1600" dirty="0">
                <a:latin typeface="Courier New" pitchFamily="49" charset="0"/>
                <a:cs typeface="Courier New" pitchFamily="49" charset="0"/>
              </a:rPr>
              <a:t>    Local </a:t>
            </a:r>
            <a:r>
              <a:rPr lang="fr-CA" sz="1600" dirty="0" err="1">
                <a:latin typeface="Courier New" pitchFamily="49" charset="0"/>
                <a:cs typeface="Courier New" pitchFamily="49" charset="0"/>
              </a:rPr>
              <a:t>virtual</a:t>
            </a:r>
            <a:r>
              <a:rPr lang="fr-CA" sz="1600" dirty="0">
                <a:latin typeface="Courier New" pitchFamily="49" charset="0"/>
                <a:cs typeface="Courier New" pitchFamily="49" charset="0"/>
              </a:rPr>
              <a:t> MAC </a:t>
            </a:r>
            <a:r>
              <a:rPr lang="fr-CA" sz="1600" dirty="0" err="1">
                <a:latin typeface="Courier New" pitchFamily="49" charset="0"/>
                <a:cs typeface="Courier New" pitchFamily="49" charset="0"/>
              </a:rPr>
              <a:t>address</a:t>
            </a:r>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is</a:t>
            </a:r>
            <a:r>
              <a:rPr lang="fr-CA" sz="1600" dirty="0">
                <a:latin typeface="Courier New" pitchFamily="49" charset="0"/>
                <a:cs typeface="Courier New" pitchFamily="49" charset="0"/>
              </a:rPr>
              <a:t> 0000.0C9F.F001 (v2 default)</a:t>
            </a:r>
          </a:p>
          <a:p>
            <a:r>
              <a:rPr lang="fr-CA" sz="1600" dirty="0">
                <a:latin typeface="Courier New" pitchFamily="49" charset="0"/>
                <a:cs typeface="Courier New" pitchFamily="49" charset="0"/>
              </a:rPr>
              <a:t>  Hello time 3 sec, </a:t>
            </a:r>
            <a:r>
              <a:rPr lang="fr-CA" sz="1600" dirty="0" err="1">
                <a:latin typeface="Courier New" pitchFamily="49" charset="0"/>
                <a:cs typeface="Courier New" pitchFamily="49" charset="0"/>
              </a:rPr>
              <a:t>hold</a:t>
            </a:r>
            <a:r>
              <a:rPr lang="fr-CA" sz="1600" dirty="0">
                <a:latin typeface="Courier New" pitchFamily="49" charset="0"/>
                <a:cs typeface="Courier New" pitchFamily="49" charset="0"/>
              </a:rPr>
              <a:t> time 10 sec</a:t>
            </a:r>
          </a:p>
          <a:p>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Next</a:t>
            </a:r>
            <a:r>
              <a:rPr lang="fr-CA" sz="1600" dirty="0">
                <a:latin typeface="Courier New" pitchFamily="49" charset="0"/>
                <a:cs typeface="Courier New" pitchFamily="49" charset="0"/>
              </a:rPr>
              <a:t> hello sent in 2.278 secs</a:t>
            </a:r>
          </a:p>
          <a:p>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Preemption</a:t>
            </a:r>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enabled</a:t>
            </a:r>
            <a:endParaRPr lang="fr-CA" sz="1600" dirty="0">
              <a:latin typeface="Courier New" pitchFamily="49" charset="0"/>
              <a:cs typeface="Courier New" pitchFamily="49" charset="0"/>
            </a:endParaRPr>
          </a:p>
          <a:p>
            <a:r>
              <a:rPr lang="fr-CA" sz="1600" dirty="0">
                <a:latin typeface="Courier New" pitchFamily="49" charset="0"/>
                <a:cs typeface="Courier New" pitchFamily="49" charset="0"/>
              </a:rPr>
              <a:t>  Active router </a:t>
            </a:r>
            <a:r>
              <a:rPr lang="fr-CA" sz="1600" dirty="0" err="1">
                <a:latin typeface="Courier New" pitchFamily="49" charset="0"/>
                <a:cs typeface="Courier New" pitchFamily="49" charset="0"/>
              </a:rPr>
              <a:t>is</a:t>
            </a:r>
            <a:r>
              <a:rPr lang="fr-CA" sz="1600" dirty="0">
                <a:latin typeface="Courier New" pitchFamily="49" charset="0"/>
                <a:cs typeface="Courier New" pitchFamily="49" charset="0"/>
              </a:rPr>
              <a:t> local</a:t>
            </a:r>
          </a:p>
          <a:p>
            <a:r>
              <a:rPr lang="fr-CA" sz="1600" dirty="0">
                <a:latin typeface="Courier New" pitchFamily="49" charset="0"/>
                <a:cs typeface="Courier New" pitchFamily="49" charset="0"/>
              </a:rPr>
              <a:t>  </a:t>
            </a:r>
            <a:r>
              <a:rPr lang="fr-CA" sz="1600" dirty="0" smtClean="0">
                <a:latin typeface="Courier New" pitchFamily="49" charset="0"/>
                <a:cs typeface="Courier New" pitchFamily="49" charset="0"/>
              </a:rPr>
              <a:t>Standby router </a:t>
            </a:r>
            <a:r>
              <a:rPr lang="fr-CA" sz="1600" dirty="0" err="1" smtClean="0">
                <a:latin typeface="Courier New" pitchFamily="49" charset="0"/>
                <a:cs typeface="Courier New" pitchFamily="49" charset="0"/>
              </a:rPr>
              <a:t>is</a:t>
            </a:r>
            <a:r>
              <a:rPr lang="fr-CA" sz="1600" dirty="0" smtClean="0">
                <a:latin typeface="Courier New" pitchFamily="49" charset="0"/>
                <a:cs typeface="Courier New" pitchFamily="49" charset="0"/>
              </a:rPr>
              <a:t> 10.1.10.3, </a:t>
            </a:r>
            <a:r>
              <a:rPr lang="fr-CA" sz="1600" dirty="0" err="1" smtClean="0">
                <a:latin typeface="Courier New" pitchFamily="49" charset="0"/>
                <a:cs typeface="Courier New" pitchFamily="49" charset="0"/>
              </a:rPr>
              <a:t>priority</a:t>
            </a:r>
            <a:r>
              <a:rPr lang="fr-CA" sz="1600" dirty="0" smtClean="0">
                <a:latin typeface="Courier New" pitchFamily="49" charset="0"/>
                <a:cs typeface="Courier New" pitchFamily="49" charset="0"/>
              </a:rPr>
              <a:t> 90 (expires in 9 sec)</a:t>
            </a:r>
          </a:p>
          <a:p>
            <a:r>
              <a:rPr lang="fr-CA" sz="1600" dirty="0" smtClean="0">
                <a:latin typeface="Courier New" pitchFamily="49" charset="0"/>
                <a:cs typeface="Courier New" pitchFamily="49" charset="0"/>
              </a:rPr>
              <a:t>  </a:t>
            </a:r>
            <a:r>
              <a:rPr lang="fr-CA" sz="1600" dirty="0" err="1" smtClean="0">
                <a:latin typeface="Courier New" pitchFamily="49" charset="0"/>
                <a:cs typeface="Courier New" pitchFamily="49" charset="0"/>
              </a:rPr>
              <a:t>Priority</a:t>
            </a:r>
            <a:r>
              <a:rPr lang="fr-CA" sz="1600" dirty="0" smtClean="0">
                <a:latin typeface="Courier New" pitchFamily="49" charset="0"/>
                <a:cs typeface="Courier New" pitchFamily="49" charset="0"/>
              </a:rPr>
              <a:t> 110 (</a:t>
            </a:r>
            <a:r>
              <a:rPr lang="fr-CA" sz="1600" dirty="0" err="1" smtClean="0">
                <a:latin typeface="Courier New" pitchFamily="49" charset="0"/>
                <a:cs typeface="Courier New" pitchFamily="49" charset="0"/>
              </a:rPr>
              <a:t>configured</a:t>
            </a:r>
            <a:r>
              <a:rPr lang="fr-CA" sz="1600" dirty="0" smtClean="0">
                <a:latin typeface="Courier New" pitchFamily="49" charset="0"/>
                <a:cs typeface="Courier New" pitchFamily="49" charset="0"/>
              </a:rPr>
              <a:t> 110)</a:t>
            </a:r>
          </a:p>
          <a:p>
            <a:r>
              <a:rPr lang="fr-CA" sz="1600" dirty="0" smtClean="0">
                <a:latin typeface="Courier New" pitchFamily="49" charset="0"/>
                <a:cs typeface="Courier New" pitchFamily="49" charset="0"/>
              </a:rPr>
              <a:t>  </a:t>
            </a:r>
            <a:r>
              <a:rPr lang="fr-CA" sz="1600" dirty="0">
                <a:latin typeface="Courier New" pitchFamily="49" charset="0"/>
                <a:cs typeface="Courier New" pitchFamily="49" charset="0"/>
              </a:rPr>
              <a:t>Group </a:t>
            </a:r>
            <a:r>
              <a:rPr lang="fr-CA" sz="1600" dirty="0" err="1">
                <a:latin typeface="Courier New" pitchFamily="49" charset="0"/>
                <a:cs typeface="Courier New" pitchFamily="49" charset="0"/>
              </a:rPr>
              <a:t>name</a:t>
            </a:r>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is</a:t>
            </a:r>
            <a:r>
              <a:rPr lang="fr-CA" sz="1600" dirty="0">
                <a:latin typeface="Courier New" pitchFamily="49" charset="0"/>
                <a:cs typeface="Courier New" pitchFamily="49" charset="0"/>
              </a:rPr>
              <a:t> hsrp-Gig0/0-1 (default)</a:t>
            </a:r>
          </a:p>
        </p:txBody>
      </p:sp>
    </p:spTree>
    <p:extLst>
      <p:ext uri="{BB962C8B-B14F-4D97-AF65-F5344CB8AC3E}">
        <p14:creationId xmlns:p14="http://schemas.microsoft.com/office/powerpoint/2010/main" val="98365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Verification (Cont.)</a:t>
            </a:r>
            <a:endParaRPr lang="fr-CA" dirty="0"/>
          </a:p>
        </p:txBody>
      </p:sp>
      <p:sp>
        <p:nvSpPr>
          <p:cNvPr id="3" name="ZoneTexte 2"/>
          <p:cNvSpPr txBox="1"/>
          <p:nvPr/>
        </p:nvSpPr>
        <p:spPr>
          <a:xfrm>
            <a:off x="275752" y="1238593"/>
            <a:ext cx="11336629" cy="1107996"/>
          </a:xfrm>
          <a:prstGeom prst="rect">
            <a:avLst/>
          </a:prstGeom>
          <a:noFill/>
        </p:spPr>
        <p:txBody>
          <a:bodyPr wrap="square" rtlCol="0">
            <a:spAutoFit/>
          </a:bodyPr>
          <a:lstStyle/>
          <a:p>
            <a:r>
              <a:rPr lang="en-US" sz="2400" dirty="0">
                <a:solidFill>
                  <a:srgbClr val="000000"/>
                </a:solidFill>
              </a:rPr>
              <a:t>The </a:t>
            </a:r>
            <a:r>
              <a:rPr lang="en-US" sz="2400" b="1" dirty="0">
                <a:solidFill>
                  <a:srgbClr val="0000FF"/>
                </a:solidFill>
                <a:latin typeface="Courier New" pitchFamily="49" charset="0"/>
                <a:cs typeface="Courier New" pitchFamily="49" charset="0"/>
              </a:rPr>
              <a:t>show standby brief </a:t>
            </a:r>
            <a:r>
              <a:rPr lang="en-US" sz="2400" dirty="0">
                <a:solidFill>
                  <a:srgbClr val="000000"/>
                </a:solidFill>
              </a:rPr>
              <a:t>command displays a summary of the HSRP configurations.</a:t>
            </a:r>
          </a:p>
          <a:p>
            <a:endParaRPr lang="fr-CA" dirty="0"/>
          </a:p>
        </p:txBody>
      </p:sp>
      <p:sp>
        <p:nvSpPr>
          <p:cNvPr id="4" name="ZoneTexte 3"/>
          <p:cNvSpPr txBox="1"/>
          <p:nvPr/>
        </p:nvSpPr>
        <p:spPr>
          <a:xfrm>
            <a:off x="143441" y="2271647"/>
            <a:ext cx="11851337" cy="1323439"/>
          </a:xfrm>
          <a:prstGeom prst="rect">
            <a:avLst/>
          </a:prstGeom>
          <a:noFill/>
          <a:ln>
            <a:solidFill>
              <a:schemeClr val="bg2"/>
            </a:solidFill>
          </a:ln>
        </p:spPr>
        <p:txBody>
          <a:bodyPr wrap="square" rtlCol="0">
            <a:spAutoFit/>
          </a:bodyPr>
          <a:lstStyle/>
          <a:p>
            <a:r>
              <a:rPr lang="fr-CA" sz="1600" dirty="0" err="1" smtClean="0">
                <a:latin typeface="Courier New" pitchFamily="49" charset="0"/>
                <a:cs typeface="Courier New" pitchFamily="49" charset="0"/>
              </a:rPr>
              <a:t>RouterA</a:t>
            </a:r>
            <a:r>
              <a:rPr lang="fr-CA" sz="1600" dirty="0" smtClean="0">
                <a:latin typeface="Courier New" pitchFamily="49" charset="0"/>
                <a:cs typeface="Courier New" pitchFamily="49" charset="0"/>
              </a:rPr>
              <a:t># </a:t>
            </a:r>
            <a:r>
              <a:rPr lang="fr-CA" sz="1600" b="1" dirty="0" smtClean="0">
                <a:latin typeface="Courier New" pitchFamily="49" charset="0"/>
                <a:cs typeface="Courier New" pitchFamily="49" charset="0"/>
              </a:rPr>
              <a:t>show </a:t>
            </a:r>
            <a:r>
              <a:rPr lang="fr-CA" sz="1600" b="1" dirty="0">
                <a:latin typeface="Courier New" pitchFamily="49" charset="0"/>
                <a:cs typeface="Courier New" pitchFamily="49" charset="0"/>
              </a:rPr>
              <a:t>standby </a:t>
            </a:r>
            <a:r>
              <a:rPr lang="fr-CA" sz="1600" b="1" dirty="0" err="1">
                <a:latin typeface="Courier New" pitchFamily="49" charset="0"/>
                <a:cs typeface="Courier New" pitchFamily="49" charset="0"/>
              </a:rPr>
              <a:t>brief</a:t>
            </a:r>
            <a:endParaRPr lang="fr-CA" sz="1600" b="1" dirty="0">
              <a:latin typeface="Courier New" pitchFamily="49" charset="0"/>
              <a:cs typeface="Courier New" pitchFamily="49" charset="0"/>
            </a:endParaRPr>
          </a:p>
          <a:p>
            <a:r>
              <a:rPr lang="fr-CA" sz="1600" dirty="0">
                <a:latin typeface="Courier New" pitchFamily="49" charset="0"/>
                <a:cs typeface="Courier New" pitchFamily="49" charset="0"/>
              </a:rPr>
              <a:t>                     P </a:t>
            </a:r>
            <a:r>
              <a:rPr lang="fr-CA" sz="1600" dirty="0" err="1">
                <a:latin typeface="Courier New" pitchFamily="49" charset="0"/>
                <a:cs typeface="Courier New" pitchFamily="49" charset="0"/>
              </a:rPr>
              <a:t>indicates</a:t>
            </a:r>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configured</a:t>
            </a:r>
            <a:r>
              <a:rPr lang="fr-CA" sz="1600" dirty="0">
                <a:latin typeface="Courier New" pitchFamily="49" charset="0"/>
                <a:cs typeface="Courier New" pitchFamily="49" charset="0"/>
              </a:rPr>
              <a:t> to </a:t>
            </a:r>
            <a:r>
              <a:rPr lang="fr-CA" sz="1600" dirty="0" err="1">
                <a:latin typeface="Courier New" pitchFamily="49" charset="0"/>
                <a:cs typeface="Courier New" pitchFamily="49" charset="0"/>
              </a:rPr>
              <a:t>preempt</a:t>
            </a:r>
            <a:r>
              <a:rPr lang="fr-CA" sz="1600" dirty="0">
                <a:latin typeface="Courier New" pitchFamily="49" charset="0"/>
                <a:cs typeface="Courier New" pitchFamily="49" charset="0"/>
              </a:rPr>
              <a:t>.</a:t>
            </a:r>
          </a:p>
          <a:p>
            <a:r>
              <a:rPr lang="fr-CA" sz="1600" dirty="0">
                <a:latin typeface="Courier New" pitchFamily="49" charset="0"/>
                <a:cs typeface="Courier New" pitchFamily="49" charset="0"/>
              </a:rPr>
              <a:t>                     |</a:t>
            </a:r>
          </a:p>
          <a:p>
            <a:r>
              <a:rPr lang="fr-CA" sz="1600" dirty="0">
                <a:latin typeface="Courier New" pitchFamily="49" charset="0"/>
                <a:cs typeface="Courier New" pitchFamily="49" charset="0"/>
              </a:rPr>
              <a:t>Interface   </a:t>
            </a:r>
            <a:r>
              <a:rPr lang="fr-CA" sz="1600" dirty="0" err="1">
                <a:latin typeface="Courier New" pitchFamily="49" charset="0"/>
                <a:cs typeface="Courier New" pitchFamily="49" charset="0"/>
              </a:rPr>
              <a:t>Grp</a:t>
            </a:r>
            <a:r>
              <a:rPr lang="fr-CA" sz="1600" dirty="0">
                <a:latin typeface="Courier New" pitchFamily="49" charset="0"/>
                <a:cs typeface="Courier New" pitchFamily="49" charset="0"/>
              </a:rPr>
              <a:t>  </a:t>
            </a:r>
            <a:r>
              <a:rPr lang="fr-CA" sz="1600" dirty="0" err="1">
                <a:latin typeface="Courier New" pitchFamily="49" charset="0"/>
                <a:cs typeface="Courier New" pitchFamily="49" charset="0"/>
              </a:rPr>
              <a:t>Pri</a:t>
            </a:r>
            <a:r>
              <a:rPr lang="fr-CA" sz="1600" dirty="0">
                <a:latin typeface="Courier New" pitchFamily="49" charset="0"/>
                <a:cs typeface="Courier New" pitchFamily="49" charset="0"/>
              </a:rPr>
              <a:t> P State    Active        </a:t>
            </a:r>
            <a:r>
              <a:rPr lang="fr-CA" sz="1600" dirty="0" smtClean="0">
                <a:latin typeface="Courier New" pitchFamily="49" charset="0"/>
                <a:cs typeface="Courier New" pitchFamily="49" charset="0"/>
              </a:rPr>
              <a:t>Standby        Virtual </a:t>
            </a:r>
            <a:r>
              <a:rPr lang="fr-CA" sz="1600" dirty="0">
                <a:latin typeface="Courier New" pitchFamily="49" charset="0"/>
                <a:cs typeface="Courier New" pitchFamily="49" charset="0"/>
              </a:rPr>
              <a:t>IP</a:t>
            </a:r>
          </a:p>
          <a:p>
            <a:r>
              <a:rPr lang="fr-CA" sz="1600" dirty="0">
                <a:latin typeface="Courier New" pitchFamily="49" charset="0"/>
                <a:cs typeface="Courier New" pitchFamily="49" charset="0"/>
              </a:rPr>
              <a:t>Gig0/0      1    </a:t>
            </a:r>
            <a:r>
              <a:rPr lang="fr-CA" sz="1600" dirty="0" smtClean="0">
                <a:latin typeface="Courier New" pitchFamily="49" charset="0"/>
                <a:cs typeface="Courier New" pitchFamily="49" charset="0"/>
              </a:rPr>
              <a:t>110 </a:t>
            </a:r>
            <a:r>
              <a:rPr lang="fr-CA" sz="1600" dirty="0">
                <a:latin typeface="Courier New" pitchFamily="49" charset="0"/>
                <a:cs typeface="Courier New" pitchFamily="49" charset="0"/>
              </a:rPr>
              <a:t>P Active   local         </a:t>
            </a:r>
            <a:r>
              <a:rPr lang="fr-CA" sz="1600" dirty="0" smtClean="0">
                <a:latin typeface="Courier New" pitchFamily="49" charset="0"/>
                <a:cs typeface="Courier New" pitchFamily="49" charset="0"/>
              </a:rPr>
              <a:t>10.1.10.3      10.1.10.1 </a:t>
            </a:r>
            <a:endParaRPr lang="fr-CA" sz="1600" dirty="0">
              <a:latin typeface="Courier New" pitchFamily="49" charset="0"/>
              <a:cs typeface="Courier New" pitchFamily="49" charset="0"/>
            </a:endParaRPr>
          </a:p>
        </p:txBody>
      </p:sp>
    </p:spTree>
    <p:extLst>
      <p:ext uri="{BB962C8B-B14F-4D97-AF65-F5344CB8AC3E}">
        <p14:creationId xmlns:p14="http://schemas.microsoft.com/office/powerpoint/2010/main" val="7857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Interface Tracking</a:t>
            </a:r>
            <a:endParaRPr lang="fr-C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71" y="1385051"/>
            <a:ext cx="9805253" cy="44849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50956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HSRP Load Balancing</a:t>
            </a:r>
            <a:endParaRPr lang="fr-C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51" y="1433621"/>
            <a:ext cx="10608248" cy="46346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0859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9618" y="4624669"/>
            <a:ext cx="5525982" cy="933451"/>
          </a:xfrm>
        </p:spPr>
        <p:txBody>
          <a:bodyPr>
            <a:normAutofit fontScale="90000"/>
          </a:bodyPr>
          <a:lstStyle/>
          <a:p>
            <a:r>
              <a:rPr lang="en-US" dirty="0"/>
              <a:t>Virtual Router Redundancy Protocol </a:t>
            </a:r>
            <a:r>
              <a:rPr lang="en-US" dirty="0" smtClean="0"/>
              <a:t>VRRP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8250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sz="2800" dirty="0"/>
              <a:t>Virtual Router Redundancy Protocol (VRRP)</a:t>
            </a:r>
          </a:p>
        </p:txBody>
      </p:sp>
      <p:sp>
        <p:nvSpPr>
          <p:cNvPr id="580611" name="Rectangle 3"/>
          <p:cNvSpPr>
            <a:spLocks noGrp="1" noChangeArrowheads="1"/>
          </p:cNvSpPr>
          <p:nvPr>
            <p:ph type="body" idx="1"/>
          </p:nvPr>
        </p:nvSpPr>
        <p:spPr>
          <a:xfrm>
            <a:off x="609600" y="1600201"/>
            <a:ext cx="10966451" cy="4593704"/>
          </a:xfrm>
        </p:spPr>
        <p:txBody>
          <a:bodyPr>
            <a:normAutofit/>
          </a:bodyPr>
          <a:lstStyle/>
          <a:p>
            <a:pPr>
              <a:lnSpc>
                <a:spcPct val="75000"/>
              </a:lnSpc>
            </a:pPr>
            <a:r>
              <a:rPr lang="en-US" sz="2400" dirty="0"/>
              <a:t>Like HSRP, Virtual Router Redundancy Protocol (VRRP) allows a group of routers to form a single virtual router. </a:t>
            </a:r>
          </a:p>
          <a:p>
            <a:pPr lvl="1">
              <a:lnSpc>
                <a:spcPct val="75000"/>
              </a:lnSpc>
            </a:pPr>
            <a:endParaRPr lang="en-US" sz="2400" dirty="0" smtClean="0"/>
          </a:p>
          <a:p>
            <a:pPr lvl="1">
              <a:lnSpc>
                <a:spcPct val="75000"/>
              </a:lnSpc>
            </a:pPr>
            <a:r>
              <a:rPr lang="en-US" sz="2400" dirty="0" smtClean="0"/>
              <a:t>VRRP </a:t>
            </a:r>
            <a:r>
              <a:rPr lang="en-US" sz="2400" dirty="0"/>
              <a:t>is an IEEE standard for router redundancy, HSRP is a Cisco proprietary </a:t>
            </a:r>
          </a:p>
          <a:p>
            <a:pPr lvl="1">
              <a:lnSpc>
                <a:spcPct val="75000"/>
              </a:lnSpc>
            </a:pPr>
            <a:r>
              <a:rPr lang="en-US" sz="2400" dirty="0"/>
              <a:t>The virtual router, representing a group of routers, is known as a VRRP group. </a:t>
            </a:r>
          </a:p>
          <a:p>
            <a:pPr lvl="1">
              <a:lnSpc>
                <a:spcPct val="75000"/>
              </a:lnSpc>
            </a:pPr>
            <a:r>
              <a:rPr lang="en-US" sz="2400" dirty="0"/>
              <a:t>The active router is referred to as the master virtual router. </a:t>
            </a:r>
          </a:p>
          <a:p>
            <a:pPr lvl="1">
              <a:lnSpc>
                <a:spcPct val="75000"/>
              </a:lnSpc>
            </a:pPr>
            <a:r>
              <a:rPr lang="en-US" sz="2400" dirty="0"/>
              <a:t>The master virtual router may have the same IP address of the virtual router group. </a:t>
            </a:r>
          </a:p>
          <a:p>
            <a:pPr lvl="1">
              <a:lnSpc>
                <a:spcPct val="75000"/>
              </a:lnSpc>
            </a:pPr>
            <a:r>
              <a:rPr lang="en-US" sz="2400" dirty="0"/>
              <a:t>Multiple routers can function as backup routers. </a:t>
            </a:r>
          </a:p>
        </p:txBody>
      </p:sp>
    </p:spTree>
    <p:extLst>
      <p:ext uri="{BB962C8B-B14F-4D97-AF65-F5344CB8AC3E}">
        <p14:creationId xmlns:p14="http://schemas.microsoft.com/office/powerpoint/2010/main" val="135919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6" name="Rectangle 4"/>
          <p:cNvSpPr>
            <a:spLocks noGrp="1" noChangeArrowheads="1"/>
          </p:cNvSpPr>
          <p:nvPr>
            <p:ph type="title"/>
          </p:nvPr>
        </p:nvSpPr>
        <p:spPr/>
        <p:txBody>
          <a:bodyPr/>
          <a:lstStyle/>
          <a:p>
            <a:r>
              <a:rPr lang="en-US"/>
              <a:t>VRRP Example</a:t>
            </a:r>
          </a:p>
        </p:txBody>
      </p:sp>
      <p:pic>
        <p:nvPicPr>
          <p:cNvPr id="581637" name="Picture 5" descr="vr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47801"/>
            <a:ext cx="7823200" cy="47164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3364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9618" y="4624669"/>
            <a:ext cx="5525982" cy="933451"/>
          </a:xfrm>
        </p:spPr>
        <p:txBody>
          <a:bodyPr>
            <a:normAutofit fontScale="90000"/>
          </a:bodyPr>
          <a:lstStyle/>
          <a:p>
            <a:r>
              <a:rPr lang="en-US" dirty="0" smtClean="0"/>
              <a:t>Gateway Load Balancing Protocol</a:t>
            </a:r>
            <a:br>
              <a:rPr lang="en-US" dirty="0" smtClean="0"/>
            </a:br>
            <a:r>
              <a:rPr lang="en-US" dirty="0" smtClean="0"/>
              <a:t>GLBP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4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t>Gateway Load Balancing Protocol (GLBP)</a:t>
            </a:r>
          </a:p>
        </p:txBody>
      </p:sp>
      <p:sp>
        <p:nvSpPr>
          <p:cNvPr id="588803" name="Rectangle 3"/>
          <p:cNvSpPr>
            <a:spLocks noGrp="1" noChangeArrowheads="1"/>
          </p:cNvSpPr>
          <p:nvPr>
            <p:ph type="body" idx="1"/>
          </p:nvPr>
        </p:nvSpPr>
        <p:spPr>
          <a:xfrm>
            <a:off x="203201" y="1524001"/>
            <a:ext cx="10410936" cy="3571875"/>
          </a:xfrm>
        </p:spPr>
        <p:txBody>
          <a:bodyPr>
            <a:normAutofit fontScale="92500" lnSpcReduction="20000"/>
          </a:bodyPr>
          <a:lstStyle/>
          <a:p>
            <a:r>
              <a:rPr lang="en-US" sz="2800" dirty="0"/>
              <a:t>The main disadvantage of HSRP and VRRP is that only one gateway is elected to be the active </a:t>
            </a:r>
            <a:r>
              <a:rPr lang="en-US" sz="2800" dirty="0" smtClean="0"/>
              <a:t>gateway.</a:t>
            </a:r>
          </a:p>
          <a:p>
            <a:r>
              <a:rPr lang="en-US" sz="2800" dirty="0"/>
              <a:t>U</a:t>
            </a:r>
            <a:r>
              <a:rPr lang="en-US" sz="2800" dirty="0" smtClean="0"/>
              <a:t>sed </a:t>
            </a:r>
            <a:r>
              <a:rPr lang="en-US" sz="2800" dirty="0"/>
              <a:t>to forward traffic whilst the rest are unused until the active one fails. </a:t>
            </a:r>
            <a:endParaRPr lang="en-US" sz="2800" dirty="0" smtClean="0"/>
          </a:p>
          <a:p>
            <a:r>
              <a:rPr lang="en-US" sz="2800" dirty="0" smtClean="0"/>
              <a:t>Gateway </a:t>
            </a:r>
            <a:r>
              <a:rPr lang="en-US" sz="2800" dirty="0"/>
              <a:t>Load Balancing Protocol (GLBP) is a Cisco proprietary </a:t>
            </a:r>
            <a:r>
              <a:rPr lang="en-US" sz="2800" dirty="0" smtClean="0"/>
              <a:t>protocol. </a:t>
            </a:r>
          </a:p>
          <a:p>
            <a:r>
              <a:rPr lang="en-US" sz="2800" dirty="0"/>
              <a:t>P</a:t>
            </a:r>
            <a:r>
              <a:rPr lang="en-US" sz="2800" dirty="0" smtClean="0"/>
              <a:t>erforms </a:t>
            </a:r>
            <a:r>
              <a:rPr lang="en-US" sz="2800" dirty="0"/>
              <a:t>the similar function to HSRP and VRRP but it supports load balancing among members in a GLBP group. </a:t>
            </a:r>
            <a:endParaRPr lang="en-US" sz="2200" dirty="0"/>
          </a:p>
        </p:txBody>
      </p:sp>
    </p:spTree>
    <p:extLst>
      <p:ext uri="{BB962C8B-B14F-4D97-AF65-F5344CB8AC3E}">
        <p14:creationId xmlns:p14="http://schemas.microsoft.com/office/powerpoint/2010/main" val="75521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Gateway Load Balancing Protocol</a:t>
            </a:r>
            <a:endParaRPr lang="fr-CA" dirty="0"/>
          </a:p>
        </p:txBody>
      </p:sp>
      <p:sp>
        <p:nvSpPr>
          <p:cNvPr id="3" name="Espace réservé du texte 2"/>
          <p:cNvSpPr>
            <a:spLocks noGrp="1"/>
          </p:cNvSpPr>
          <p:nvPr>
            <p:ph type="body" sz="quarter" idx="10"/>
          </p:nvPr>
        </p:nvSpPr>
        <p:spPr>
          <a:xfrm>
            <a:off x="304800" y="1344168"/>
            <a:ext cx="5815584" cy="4965192"/>
          </a:xfrm>
        </p:spPr>
        <p:txBody>
          <a:bodyPr/>
          <a:lstStyle/>
          <a:p>
            <a:r>
              <a:rPr lang="en-US" sz="2400" dirty="0">
                <a:solidFill>
                  <a:schemeClr val="tx1">
                    <a:lumMod val="75000"/>
                    <a:lumOff val="25000"/>
                  </a:schemeClr>
                </a:solidFill>
              </a:rPr>
              <a:t>Allows full use of resources on </a:t>
            </a:r>
            <a:r>
              <a:rPr lang="en-US" sz="2400" dirty="0" smtClean="0">
                <a:solidFill>
                  <a:schemeClr val="tx1">
                    <a:lumMod val="75000"/>
                    <a:lumOff val="25000"/>
                  </a:schemeClr>
                </a:solidFill>
              </a:rPr>
              <a:t>all devices </a:t>
            </a:r>
            <a:r>
              <a:rPr lang="en-US" sz="2400" dirty="0">
                <a:solidFill>
                  <a:schemeClr val="tx1">
                    <a:lumMod val="75000"/>
                    <a:lumOff val="25000"/>
                  </a:schemeClr>
                </a:solidFill>
              </a:rPr>
              <a:t>without the </a:t>
            </a:r>
            <a:r>
              <a:rPr lang="en-US" sz="2400" dirty="0" smtClean="0">
                <a:solidFill>
                  <a:schemeClr val="tx1">
                    <a:lumMod val="75000"/>
                    <a:lumOff val="25000"/>
                  </a:schemeClr>
                </a:solidFill>
              </a:rPr>
              <a:t>administrative burden </a:t>
            </a:r>
            <a:r>
              <a:rPr lang="en-US" sz="2400" dirty="0">
                <a:solidFill>
                  <a:schemeClr val="tx1">
                    <a:lumMod val="75000"/>
                    <a:lumOff val="25000"/>
                  </a:schemeClr>
                </a:solidFill>
              </a:rPr>
              <a:t>of creating multiple groups</a:t>
            </a:r>
          </a:p>
          <a:p>
            <a:r>
              <a:rPr lang="en-US" sz="2400" dirty="0">
                <a:solidFill>
                  <a:schemeClr val="tx1">
                    <a:lumMod val="75000"/>
                    <a:lumOff val="25000"/>
                  </a:schemeClr>
                </a:solidFill>
              </a:rPr>
              <a:t>Provides a single virtual IP </a:t>
            </a:r>
            <a:r>
              <a:rPr lang="en-US" sz="2400" dirty="0" smtClean="0">
                <a:solidFill>
                  <a:schemeClr val="tx1">
                    <a:lumMod val="75000"/>
                    <a:lumOff val="25000"/>
                  </a:schemeClr>
                </a:solidFill>
              </a:rPr>
              <a:t>address and </a:t>
            </a:r>
            <a:r>
              <a:rPr lang="en-US" sz="2400" dirty="0">
                <a:solidFill>
                  <a:schemeClr val="tx1">
                    <a:lumMod val="75000"/>
                    <a:lumOff val="25000"/>
                  </a:schemeClr>
                </a:solidFill>
              </a:rPr>
              <a:t>multiple virtual MAC addresses</a:t>
            </a:r>
          </a:p>
          <a:p>
            <a:r>
              <a:rPr lang="en-US" sz="2400" dirty="0">
                <a:solidFill>
                  <a:schemeClr val="tx1">
                    <a:lumMod val="75000"/>
                    <a:lumOff val="25000"/>
                  </a:schemeClr>
                </a:solidFill>
              </a:rPr>
              <a:t>Routes traffic to single </a:t>
            </a:r>
            <a:r>
              <a:rPr lang="en-US" sz="2400" dirty="0" smtClean="0">
                <a:solidFill>
                  <a:schemeClr val="tx1">
                    <a:lumMod val="75000"/>
                    <a:lumOff val="25000"/>
                  </a:schemeClr>
                </a:solidFill>
              </a:rPr>
              <a:t>gateway distributed </a:t>
            </a:r>
            <a:r>
              <a:rPr lang="en-US" sz="2400" dirty="0">
                <a:solidFill>
                  <a:schemeClr val="tx1">
                    <a:lumMod val="75000"/>
                    <a:lumOff val="25000"/>
                  </a:schemeClr>
                </a:solidFill>
              </a:rPr>
              <a:t>across routers</a:t>
            </a:r>
          </a:p>
          <a:p>
            <a:r>
              <a:rPr lang="en-US" sz="2400" dirty="0">
                <a:solidFill>
                  <a:schemeClr val="tx1">
                    <a:lumMod val="75000"/>
                    <a:lumOff val="25000"/>
                  </a:schemeClr>
                </a:solidFill>
              </a:rPr>
              <a:t>Provides automatic rerouting in </a:t>
            </a:r>
            <a:r>
              <a:rPr lang="en-US" sz="2400" dirty="0" smtClean="0">
                <a:solidFill>
                  <a:schemeClr val="tx1">
                    <a:lumMod val="75000"/>
                    <a:lumOff val="25000"/>
                  </a:schemeClr>
                </a:solidFill>
              </a:rPr>
              <a:t>the event </a:t>
            </a:r>
            <a:r>
              <a:rPr lang="en-US" sz="2400" dirty="0">
                <a:solidFill>
                  <a:schemeClr val="tx1">
                    <a:lumMod val="75000"/>
                    <a:lumOff val="25000"/>
                  </a:schemeClr>
                </a:solidFill>
              </a:rPr>
              <a:t>of any failure</a:t>
            </a:r>
            <a:endParaRPr lang="fr-CA" sz="2400" dirty="0">
              <a:solidFill>
                <a:schemeClr val="tx1">
                  <a:lumMod val="75000"/>
                  <a:lumOff val="2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787" y="1481328"/>
            <a:ext cx="5075684" cy="4541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6599362"/>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First Hop Redundancy Protocol</a:t>
            </a:r>
            <a:br>
              <a:rPr lang="en-US" dirty="0" smtClean="0"/>
            </a:br>
            <a:r>
              <a:rPr lang="en-US" dirty="0" smtClean="0"/>
              <a:t>FHRP</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834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t>GLBP Operation</a:t>
            </a:r>
          </a:p>
        </p:txBody>
      </p:sp>
      <p:sp>
        <p:nvSpPr>
          <p:cNvPr id="590851" name="Rectangle 3"/>
          <p:cNvSpPr>
            <a:spLocks noGrp="1" noChangeArrowheads="1"/>
          </p:cNvSpPr>
          <p:nvPr>
            <p:ph type="body" idx="1"/>
          </p:nvPr>
        </p:nvSpPr>
        <p:spPr>
          <a:xfrm>
            <a:off x="607486" y="1231007"/>
            <a:ext cx="10058490" cy="5325720"/>
          </a:xfrm>
        </p:spPr>
        <p:txBody>
          <a:bodyPr>
            <a:normAutofit fontScale="92500" lnSpcReduction="20000"/>
          </a:bodyPr>
          <a:lstStyle/>
          <a:p>
            <a:pPr>
              <a:lnSpc>
                <a:spcPct val="110000"/>
              </a:lnSpc>
            </a:pPr>
            <a:r>
              <a:rPr lang="en-US" sz="2600" dirty="0"/>
              <a:t>The members of a GLBP group elect one gateway to be the </a:t>
            </a:r>
            <a:r>
              <a:rPr lang="en-US" sz="2600" dirty="0">
                <a:solidFill>
                  <a:srgbClr val="0000FF"/>
                </a:solidFill>
              </a:rPr>
              <a:t>Active Virtual Gateway (AVG)</a:t>
            </a:r>
            <a:r>
              <a:rPr lang="en-US" sz="2600" dirty="0"/>
              <a:t> for that group. </a:t>
            </a:r>
          </a:p>
          <a:p>
            <a:pPr lvl="1">
              <a:lnSpc>
                <a:spcPct val="75000"/>
              </a:lnSpc>
            </a:pPr>
            <a:endParaRPr lang="en-US" sz="2000" dirty="0" smtClean="0"/>
          </a:p>
          <a:p>
            <a:pPr lvl="1">
              <a:lnSpc>
                <a:spcPct val="75000"/>
              </a:lnSpc>
            </a:pPr>
            <a:r>
              <a:rPr lang="en-US" sz="2000" dirty="0" smtClean="0"/>
              <a:t>The </a:t>
            </a:r>
            <a:r>
              <a:rPr lang="en-US" sz="2000" dirty="0"/>
              <a:t>AVG is the router with the highest priority or IP </a:t>
            </a:r>
            <a:r>
              <a:rPr lang="en-US" sz="2000" dirty="0" err="1"/>
              <a:t>addr</a:t>
            </a:r>
            <a:r>
              <a:rPr lang="en-US" sz="2000" dirty="0"/>
              <a:t>.</a:t>
            </a:r>
          </a:p>
          <a:p>
            <a:pPr lvl="1">
              <a:lnSpc>
                <a:spcPct val="75000"/>
              </a:lnSpc>
            </a:pPr>
            <a:endParaRPr lang="en-US" sz="2000" dirty="0" smtClean="0"/>
          </a:p>
          <a:p>
            <a:pPr lvl="1">
              <a:lnSpc>
                <a:spcPct val="75000"/>
              </a:lnSpc>
            </a:pPr>
            <a:r>
              <a:rPr lang="en-US" sz="2000" dirty="0" smtClean="0"/>
              <a:t>Other </a:t>
            </a:r>
            <a:r>
              <a:rPr lang="en-US" sz="2000" dirty="0"/>
              <a:t>members of that group provide backup for the AVG.</a:t>
            </a:r>
          </a:p>
          <a:p>
            <a:pPr>
              <a:lnSpc>
                <a:spcPct val="120000"/>
              </a:lnSpc>
            </a:pPr>
            <a:r>
              <a:rPr lang="en-US" sz="2200" dirty="0"/>
              <a:t>The AVG assigns a virtual MAC address to each member of the GLBP </a:t>
            </a:r>
            <a:r>
              <a:rPr lang="en-US" sz="2200" dirty="0" smtClean="0"/>
              <a:t>group</a:t>
            </a:r>
            <a:r>
              <a:rPr lang="en-US" sz="2200" dirty="0"/>
              <a:t>,</a:t>
            </a:r>
            <a:r>
              <a:rPr lang="en-US" sz="2600" dirty="0" smtClean="0"/>
              <a:t> called </a:t>
            </a:r>
            <a:r>
              <a:rPr lang="en-US" sz="2600" dirty="0">
                <a:solidFill>
                  <a:srgbClr val="0000FF"/>
                </a:solidFill>
              </a:rPr>
              <a:t>Active Virtual Forwarder (</a:t>
            </a:r>
            <a:r>
              <a:rPr lang="en-US" sz="2600" b="1" dirty="0">
                <a:solidFill>
                  <a:srgbClr val="0000FF"/>
                </a:solidFill>
              </a:rPr>
              <a:t>AVF</a:t>
            </a:r>
            <a:r>
              <a:rPr lang="en-US" sz="2600" dirty="0">
                <a:solidFill>
                  <a:srgbClr val="0000FF"/>
                </a:solidFill>
              </a:rPr>
              <a:t>).</a:t>
            </a:r>
            <a:r>
              <a:rPr lang="en-US" sz="2600" dirty="0"/>
              <a:t> </a:t>
            </a:r>
            <a:r>
              <a:rPr lang="en-US" sz="2600" dirty="0" smtClean="0"/>
              <a:t>(Max 4 AVFs)</a:t>
            </a:r>
          </a:p>
          <a:p>
            <a:pPr>
              <a:lnSpc>
                <a:spcPct val="75000"/>
              </a:lnSpc>
            </a:pPr>
            <a:endParaRPr lang="en-US" sz="2200" dirty="0" smtClean="0"/>
          </a:p>
          <a:p>
            <a:pPr lvl="1">
              <a:lnSpc>
                <a:spcPct val="75000"/>
              </a:lnSpc>
            </a:pPr>
            <a:r>
              <a:rPr lang="en-US" sz="2000" dirty="0"/>
              <a:t>The virtual MAC address in GLBP is 0007.b400.xxyy where xx is the GLBP group number and </a:t>
            </a:r>
            <a:r>
              <a:rPr lang="en-US" sz="2000" dirty="0" err="1"/>
              <a:t>yy</a:t>
            </a:r>
            <a:r>
              <a:rPr lang="en-US" sz="2000" dirty="0"/>
              <a:t> is the different number of each gateway (01, 02, 03…)</a:t>
            </a:r>
            <a:r>
              <a:rPr lang="en-US" sz="2000" dirty="0" smtClean="0"/>
              <a:t>.</a:t>
            </a:r>
          </a:p>
          <a:p>
            <a:pPr lvl="1">
              <a:lnSpc>
                <a:spcPct val="75000"/>
              </a:lnSpc>
            </a:pPr>
            <a:endParaRPr lang="en-US" sz="2000" dirty="0" smtClean="0"/>
          </a:p>
          <a:p>
            <a:pPr lvl="1">
              <a:lnSpc>
                <a:spcPct val="75000"/>
              </a:lnSpc>
            </a:pPr>
            <a:r>
              <a:rPr lang="en-US" sz="2000" dirty="0" smtClean="0"/>
              <a:t>If </a:t>
            </a:r>
            <a:r>
              <a:rPr lang="en-US" sz="2000" dirty="0"/>
              <a:t>there are more than 4 gateways in a GLBP group then the rest will become</a:t>
            </a:r>
            <a:r>
              <a:rPr lang="en-US" sz="2000" dirty="0">
                <a:solidFill>
                  <a:srgbClr val="0000FF"/>
                </a:solidFill>
              </a:rPr>
              <a:t> Standby Virtual Forwarder (SVF)</a:t>
            </a:r>
            <a:r>
              <a:rPr lang="en-US" sz="2000" dirty="0"/>
              <a:t> which will take the place of a AVF in case of failure. </a:t>
            </a:r>
          </a:p>
          <a:p>
            <a:pPr lvl="1">
              <a:lnSpc>
                <a:spcPct val="75000"/>
              </a:lnSpc>
            </a:pPr>
            <a:endParaRPr lang="en-US" sz="2000" dirty="0" smtClean="0"/>
          </a:p>
          <a:p>
            <a:pPr lvl="1">
              <a:lnSpc>
                <a:spcPct val="75000"/>
              </a:lnSpc>
            </a:pPr>
            <a:r>
              <a:rPr lang="en-US" sz="2000" dirty="0" smtClean="0"/>
              <a:t>The </a:t>
            </a:r>
            <a:r>
              <a:rPr lang="en-US" sz="2000" dirty="0"/>
              <a:t>AVG answers all ARP requests sent from clients and responds with one of the virtual MAC addresses of a member of the GLBP group</a:t>
            </a:r>
            <a:r>
              <a:rPr lang="en-US" sz="2000" dirty="0" smtClean="0"/>
              <a:t>.</a:t>
            </a:r>
            <a:endParaRPr lang="en-US" sz="2000" dirty="0"/>
          </a:p>
          <a:p>
            <a:pPr lvl="1">
              <a:lnSpc>
                <a:spcPct val="75000"/>
              </a:lnSpc>
            </a:pPr>
            <a:endParaRPr lang="en-US" sz="2000" dirty="0" smtClean="0"/>
          </a:p>
          <a:p>
            <a:pPr lvl="1">
              <a:lnSpc>
                <a:spcPct val="75000"/>
              </a:lnSpc>
            </a:pPr>
            <a:r>
              <a:rPr lang="en-US" sz="2000" dirty="0" smtClean="0"/>
              <a:t>Each </a:t>
            </a:r>
            <a:r>
              <a:rPr lang="en-US" sz="2000" dirty="0"/>
              <a:t>router in the GLBP group is called an Active Virtual Forwarder (AVF)</a:t>
            </a:r>
            <a:r>
              <a:rPr lang="en-US" sz="2000" dirty="0" smtClean="0"/>
              <a:t>.</a:t>
            </a:r>
          </a:p>
          <a:p>
            <a:pPr lvl="1">
              <a:lnSpc>
                <a:spcPct val="75000"/>
              </a:lnSpc>
            </a:pPr>
            <a:endParaRPr lang="en-US" sz="2000" dirty="0"/>
          </a:p>
          <a:p>
            <a:pPr lvl="1">
              <a:lnSpc>
                <a:spcPct val="75000"/>
              </a:lnSpc>
            </a:pPr>
            <a:endParaRPr lang="en-US" sz="2000" dirty="0"/>
          </a:p>
        </p:txBody>
      </p:sp>
    </p:spTree>
    <p:extLst>
      <p:ext uri="{BB962C8B-B14F-4D97-AF65-F5344CB8AC3E}">
        <p14:creationId xmlns:p14="http://schemas.microsoft.com/office/powerpoint/2010/main" val="340048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GLBP Example</a:t>
            </a:r>
          </a:p>
        </p:txBody>
      </p:sp>
      <p:sp>
        <p:nvSpPr>
          <p:cNvPr id="2" name="Content Placeholder 1"/>
          <p:cNvSpPr>
            <a:spLocks noGrp="1"/>
          </p:cNvSpPr>
          <p:nvPr>
            <p:ph idx="1"/>
          </p:nvPr>
        </p:nvSpPr>
        <p:spPr>
          <a:xfrm>
            <a:off x="664639" y="4638949"/>
            <a:ext cx="10075084" cy="1487218"/>
          </a:xfrm>
        </p:spPr>
        <p:txBody>
          <a:bodyPr/>
          <a:lstStyle/>
          <a:p>
            <a:r>
              <a:rPr lang="en-US" dirty="0"/>
              <a:t>S</a:t>
            </a:r>
            <a:r>
              <a:rPr lang="en-US" dirty="0" smtClean="0"/>
              <a:t>ame </a:t>
            </a:r>
            <a:r>
              <a:rPr lang="en-US" dirty="0"/>
              <a:t>priority </a:t>
            </a:r>
            <a:endParaRPr lang="en-US" dirty="0" smtClean="0"/>
          </a:p>
          <a:p>
            <a:r>
              <a:rPr lang="en-US" dirty="0"/>
              <a:t>S</a:t>
            </a:r>
            <a:r>
              <a:rPr lang="en-US" dirty="0" smtClean="0"/>
              <a:t>till </a:t>
            </a:r>
            <a:r>
              <a:rPr lang="en-US" dirty="0"/>
              <a:t>one virtual IP address which is assigned by the administrator via the “</a:t>
            </a:r>
            <a:r>
              <a:rPr lang="en-US" dirty="0" err="1"/>
              <a:t>glbp</a:t>
            </a:r>
            <a:r>
              <a:rPr lang="en-US" dirty="0"/>
              <a:t> </a:t>
            </a:r>
            <a:r>
              <a:rPr lang="en-US" dirty="0" err="1"/>
              <a:t>ip</a:t>
            </a:r>
            <a:r>
              <a:rPr lang="en-US" dirty="0"/>
              <a:t> …” command (for example </a:t>
            </a:r>
            <a:r>
              <a:rPr lang="en-US" dirty="0" err="1"/>
              <a:t>glbp</a:t>
            </a:r>
            <a:r>
              <a:rPr lang="en-US" dirty="0"/>
              <a:t> 1 </a:t>
            </a:r>
            <a:r>
              <a:rPr lang="en-US" dirty="0" err="1"/>
              <a:t>ip</a:t>
            </a:r>
            <a:r>
              <a:rPr lang="en-US" dirty="0"/>
              <a:t> 10.10.10.100). </a:t>
            </a:r>
            <a:endParaRPr lang="en-US" dirty="0" smtClean="0"/>
          </a:p>
          <a:p>
            <a:endParaRPr lang="en-US" dirty="0"/>
          </a:p>
        </p:txBody>
      </p:sp>
      <p:pic>
        <p:nvPicPr>
          <p:cNvPr id="6" name="Picture 5" descr="GLBP_topology.jpg"/>
          <p:cNvPicPr/>
          <p:nvPr/>
        </p:nvPicPr>
        <p:blipFill>
          <a:blip r:embed="rId2">
            <a:extLst>
              <a:ext uri="{28A0092B-C50C-407E-A947-70E740481C1C}">
                <a14:useLocalDpi xmlns:a14="http://schemas.microsoft.com/office/drawing/2010/main" val="0"/>
              </a:ext>
            </a:extLst>
          </a:blip>
          <a:srcRect/>
          <a:stretch>
            <a:fillRect/>
          </a:stretch>
        </p:blipFill>
        <p:spPr bwMode="auto">
          <a:xfrm>
            <a:off x="733137" y="1449824"/>
            <a:ext cx="4463772" cy="2968839"/>
          </a:xfrm>
          <a:prstGeom prst="rect">
            <a:avLst/>
          </a:prstGeom>
          <a:noFill/>
          <a:ln>
            <a:noFill/>
          </a:ln>
        </p:spPr>
      </p:pic>
      <p:pic>
        <p:nvPicPr>
          <p:cNvPr id="7" name="Picture 6" descr="GLBP_topology_works.jpg"/>
          <p:cNvPicPr/>
          <p:nvPr/>
        </p:nvPicPr>
        <p:blipFill>
          <a:blip r:embed="rId3">
            <a:extLst>
              <a:ext uri="{28A0092B-C50C-407E-A947-70E740481C1C}">
                <a14:useLocalDpi xmlns:a14="http://schemas.microsoft.com/office/drawing/2010/main" val="0"/>
              </a:ext>
            </a:extLst>
          </a:blip>
          <a:srcRect/>
          <a:stretch>
            <a:fillRect/>
          </a:stretch>
        </p:blipFill>
        <p:spPr bwMode="auto">
          <a:xfrm>
            <a:off x="5616585" y="1605320"/>
            <a:ext cx="4673553" cy="2904050"/>
          </a:xfrm>
          <a:prstGeom prst="rect">
            <a:avLst/>
          </a:prstGeom>
          <a:noFill/>
          <a:ln>
            <a:noFill/>
          </a:ln>
        </p:spPr>
      </p:pic>
    </p:spTree>
    <p:extLst>
      <p:ext uri="{BB962C8B-B14F-4D97-AF65-F5344CB8AC3E}">
        <p14:creationId xmlns:p14="http://schemas.microsoft.com/office/powerpoint/2010/main" val="2552011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GLBP Example</a:t>
            </a:r>
          </a:p>
        </p:txBody>
      </p:sp>
      <p:sp>
        <p:nvSpPr>
          <p:cNvPr id="2" name="Content Placeholder 1"/>
          <p:cNvSpPr>
            <a:spLocks noGrp="1"/>
          </p:cNvSpPr>
          <p:nvPr>
            <p:ph idx="1"/>
          </p:nvPr>
        </p:nvSpPr>
        <p:spPr>
          <a:xfrm>
            <a:off x="664639" y="1282838"/>
            <a:ext cx="6359612" cy="4843329"/>
          </a:xfrm>
        </p:spPr>
        <p:txBody>
          <a:bodyPr/>
          <a:lstStyle/>
          <a:p>
            <a:r>
              <a:rPr lang="en-US" dirty="0"/>
              <a:t>After the election ends, R4 is both the AVG and AVF; R3 is SVG and AVF; R2 &amp; R1 are pure AVFs. </a:t>
            </a:r>
            <a:endParaRPr lang="en-US" dirty="0" smtClean="0"/>
          </a:p>
          <a:p>
            <a:r>
              <a:rPr lang="en-US" dirty="0" smtClean="0"/>
              <a:t>R4 </a:t>
            </a:r>
            <a:r>
              <a:rPr lang="en-US" dirty="0"/>
              <a:t>assigned the MAC addresses of 0007.b4000101, 0007.b4000102, 0007.b4000103, 0007.b4000104 to R1, R2, R3, R4 </a:t>
            </a:r>
            <a:r>
              <a:rPr lang="en-US" dirty="0" smtClean="0"/>
              <a:t>respectively.</a:t>
            </a:r>
          </a:p>
          <a:p>
            <a:r>
              <a:rPr lang="en-US" dirty="0"/>
              <a:t>The default gateway of PC1, PC2 and PC3 were set to 10.10.10.100 so if they want to send traffic outside they have to send ARP Request first to their default gateway. </a:t>
            </a:r>
            <a:endParaRPr lang="en-US" dirty="0" smtClean="0"/>
          </a:p>
          <a:p>
            <a:r>
              <a:rPr lang="en-US" dirty="0" smtClean="0"/>
              <a:t>R4 will respond with different MAC addresses to the different PCs. </a:t>
            </a:r>
            <a:endParaRPr lang="en-US" dirty="0"/>
          </a:p>
        </p:txBody>
      </p:sp>
      <p:pic>
        <p:nvPicPr>
          <p:cNvPr id="7" name="Picture 6" descr="GLBP_topology_works.jpg"/>
          <p:cNvPicPr/>
          <p:nvPr/>
        </p:nvPicPr>
        <p:blipFill>
          <a:blip r:embed="rId2">
            <a:extLst>
              <a:ext uri="{28A0092B-C50C-407E-A947-70E740481C1C}">
                <a14:useLocalDpi xmlns:a14="http://schemas.microsoft.com/office/drawing/2010/main" val="0"/>
              </a:ext>
            </a:extLst>
          </a:blip>
          <a:srcRect/>
          <a:stretch>
            <a:fillRect/>
          </a:stretch>
        </p:blipFill>
        <p:spPr bwMode="auto">
          <a:xfrm>
            <a:off x="7275448" y="2045891"/>
            <a:ext cx="4673553" cy="3422368"/>
          </a:xfrm>
          <a:prstGeom prst="rect">
            <a:avLst/>
          </a:prstGeom>
          <a:noFill/>
          <a:ln>
            <a:noFill/>
          </a:ln>
        </p:spPr>
      </p:pic>
    </p:spTree>
    <p:extLst>
      <p:ext uri="{BB962C8B-B14F-4D97-AF65-F5344CB8AC3E}">
        <p14:creationId xmlns:p14="http://schemas.microsoft.com/office/powerpoint/2010/main" val="213535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GLBP Example</a:t>
            </a:r>
          </a:p>
        </p:txBody>
      </p:sp>
      <p:sp>
        <p:nvSpPr>
          <p:cNvPr id="2" name="Content Placeholder 1"/>
          <p:cNvSpPr>
            <a:spLocks noGrp="1"/>
          </p:cNvSpPr>
          <p:nvPr>
            <p:ph idx="1"/>
          </p:nvPr>
        </p:nvSpPr>
        <p:spPr>
          <a:xfrm>
            <a:off x="664639" y="1282838"/>
            <a:ext cx="6359612" cy="4843329"/>
          </a:xfrm>
        </p:spPr>
        <p:txBody>
          <a:bodyPr/>
          <a:lstStyle/>
          <a:p>
            <a:r>
              <a:rPr lang="en-US" dirty="0"/>
              <a:t>S</a:t>
            </a:r>
            <a:r>
              <a:rPr lang="en-US" dirty="0" smtClean="0"/>
              <a:t>uddenly </a:t>
            </a:r>
            <a:r>
              <a:rPr lang="en-US" dirty="0"/>
              <a:t>R4 (AVG) is down. </a:t>
            </a:r>
            <a:endParaRPr lang="en-US" dirty="0" smtClean="0"/>
          </a:p>
          <a:p>
            <a:r>
              <a:rPr lang="en-US" dirty="0"/>
              <a:t>R3 was chosen as SVG because of its second highest priority so when R4 is down, R3 becomes the new AVG and is responsible for forwarding traffic sent to the virtual MAC address of R4. </a:t>
            </a:r>
            <a:endParaRPr lang="en-US" dirty="0" smtClean="0"/>
          </a:p>
          <a:p>
            <a:r>
              <a:rPr lang="en-US" dirty="0"/>
              <a:t>Communication between R4 continues without disruption or change at the host side. </a:t>
            </a:r>
            <a:endParaRPr lang="en-US" dirty="0" smtClean="0"/>
          </a:p>
          <a:p>
            <a:r>
              <a:rPr lang="en-US" dirty="0"/>
              <a:t>How can the switch forward the frames to the new SVG on another port? </a:t>
            </a:r>
            <a:endParaRPr lang="en-US" dirty="0" smtClean="0"/>
          </a:p>
          <a:p>
            <a:r>
              <a:rPr lang="en-US" dirty="0" smtClean="0"/>
              <a:t>SVG </a:t>
            </a:r>
            <a:r>
              <a:rPr lang="en-US" dirty="0"/>
              <a:t>will send a gratuitous ARP reply to flush the CAM tables of the switches and the ARP cache of the hosts. </a:t>
            </a:r>
          </a:p>
        </p:txBody>
      </p:sp>
      <p:pic>
        <p:nvPicPr>
          <p:cNvPr id="5" name="Picture 4" descr="GLBP_topology_AVG_fails.jpg"/>
          <p:cNvPicPr/>
          <p:nvPr/>
        </p:nvPicPr>
        <p:blipFill>
          <a:blip r:embed="rId2">
            <a:extLst>
              <a:ext uri="{28A0092B-C50C-407E-A947-70E740481C1C}">
                <a14:useLocalDpi xmlns:a14="http://schemas.microsoft.com/office/drawing/2010/main" val="0"/>
              </a:ext>
            </a:extLst>
          </a:blip>
          <a:srcRect/>
          <a:stretch>
            <a:fillRect/>
          </a:stretch>
        </p:blipFill>
        <p:spPr bwMode="auto">
          <a:xfrm>
            <a:off x="7366169" y="1812646"/>
            <a:ext cx="4271796" cy="3396453"/>
          </a:xfrm>
          <a:prstGeom prst="rect">
            <a:avLst/>
          </a:prstGeom>
          <a:noFill/>
          <a:ln>
            <a:noFill/>
          </a:ln>
        </p:spPr>
      </p:pic>
    </p:spTree>
    <p:extLst>
      <p:ext uri="{BB962C8B-B14F-4D97-AF65-F5344CB8AC3E}">
        <p14:creationId xmlns:p14="http://schemas.microsoft.com/office/powerpoint/2010/main" val="253309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t>GLBP Example</a:t>
            </a:r>
          </a:p>
        </p:txBody>
      </p:sp>
      <p:sp>
        <p:nvSpPr>
          <p:cNvPr id="2" name="Content Placeholder 1"/>
          <p:cNvSpPr>
            <a:spLocks noGrp="1"/>
          </p:cNvSpPr>
          <p:nvPr>
            <p:ph idx="1"/>
          </p:nvPr>
        </p:nvSpPr>
        <p:spPr>
          <a:xfrm>
            <a:off x="664639" y="1282838"/>
            <a:ext cx="6359612" cy="4843329"/>
          </a:xfrm>
        </p:spPr>
        <p:txBody>
          <a:bodyPr/>
          <a:lstStyle/>
          <a:p>
            <a:r>
              <a:rPr lang="en-US" dirty="0"/>
              <a:t>Each AVF listens to others, if one AVF can no more forward traffic, all listening AVFs will compete to take the responsibility of the failed </a:t>
            </a:r>
            <a:r>
              <a:rPr lang="en-US" dirty="0" smtClean="0"/>
              <a:t>AVF </a:t>
            </a:r>
            <a:r>
              <a:rPr lang="en-US" dirty="0"/>
              <a:t>(AVF with higher weighting wins).</a:t>
            </a:r>
          </a:p>
          <a:p>
            <a:r>
              <a:rPr lang="en-US" dirty="0"/>
              <a:t>To detect a gateway failure, GLBP members communicate between each other through hello messages sent every 3 seconds to the multicast address 224.0.0.102, User Datagram Protocol (UDP) port 3222.</a:t>
            </a:r>
          </a:p>
          <a:p>
            <a:r>
              <a:rPr lang="en-US" dirty="0"/>
              <a:t>GLBP supports up to 1024 virtual routers (GLBP groups) per physical interface of a router.</a:t>
            </a:r>
          </a:p>
        </p:txBody>
      </p:sp>
      <p:pic>
        <p:nvPicPr>
          <p:cNvPr id="5" name="Picture 4" descr="GLBP_topology_AVG_fails.jpg"/>
          <p:cNvPicPr/>
          <p:nvPr/>
        </p:nvPicPr>
        <p:blipFill>
          <a:blip r:embed="rId2">
            <a:extLst>
              <a:ext uri="{28A0092B-C50C-407E-A947-70E740481C1C}">
                <a14:useLocalDpi xmlns:a14="http://schemas.microsoft.com/office/drawing/2010/main" val="0"/>
              </a:ext>
            </a:extLst>
          </a:blip>
          <a:srcRect/>
          <a:stretch>
            <a:fillRect/>
          </a:stretch>
        </p:blipFill>
        <p:spPr bwMode="auto">
          <a:xfrm>
            <a:off x="7366169" y="1812646"/>
            <a:ext cx="4271796" cy="3396453"/>
          </a:xfrm>
          <a:prstGeom prst="rect">
            <a:avLst/>
          </a:prstGeom>
          <a:noFill/>
          <a:ln>
            <a:noFill/>
          </a:ln>
        </p:spPr>
      </p:pic>
    </p:spTree>
    <p:extLst>
      <p:ext uri="{BB962C8B-B14F-4D97-AF65-F5344CB8AC3E}">
        <p14:creationId xmlns:p14="http://schemas.microsoft.com/office/powerpoint/2010/main" val="3552122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t>GLBP Modes</a:t>
            </a:r>
          </a:p>
        </p:txBody>
      </p:sp>
      <p:sp>
        <p:nvSpPr>
          <p:cNvPr id="594947" name="Rectangle 3"/>
          <p:cNvSpPr>
            <a:spLocks noGrp="1" noChangeArrowheads="1"/>
          </p:cNvSpPr>
          <p:nvPr>
            <p:ph type="body" idx="1"/>
          </p:nvPr>
        </p:nvSpPr>
        <p:spPr>
          <a:xfrm>
            <a:off x="607485" y="1524000"/>
            <a:ext cx="10966449" cy="4419600"/>
          </a:xfrm>
        </p:spPr>
        <p:txBody>
          <a:bodyPr/>
          <a:lstStyle/>
          <a:p>
            <a:pPr>
              <a:lnSpc>
                <a:spcPct val="85000"/>
              </a:lnSpc>
            </a:pPr>
            <a:r>
              <a:rPr lang="en-US" sz="2100" dirty="0"/>
              <a:t>GLBP supports different modes of load balancing:</a:t>
            </a:r>
          </a:p>
          <a:p>
            <a:pPr lvl="1">
              <a:lnSpc>
                <a:spcPct val="85000"/>
              </a:lnSpc>
            </a:pPr>
            <a:r>
              <a:rPr lang="en-US" sz="2400" dirty="0">
                <a:solidFill>
                  <a:srgbClr val="0000FF"/>
                </a:solidFill>
              </a:rPr>
              <a:t>Weighted load-balancing</a:t>
            </a:r>
          </a:p>
          <a:p>
            <a:pPr lvl="2">
              <a:lnSpc>
                <a:spcPct val="85000"/>
              </a:lnSpc>
            </a:pPr>
            <a:r>
              <a:rPr lang="en-US" sz="2400" dirty="0"/>
              <a:t>Uses the configured weight </a:t>
            </a:r>
            <a:r>
              <a:rPr lang="en-US" sz="2400" dirty="0" smtClean="0"/>
              <a:t>value</a:t>
            </a:r>
          </a:p>
          <a:p>
            <a:pPr lvl="2">
              <a:lnSpc>
                <a:spcPct val="85000"/>
              </a:lnSpc>
            </a:pPr>
            <a:r>
              <a:rPr lang="en-US" sz="2400" dirty="0"/>
              <a:t>Each GLBP router in the group will advertise its weighting and assignment; the AVG will act based on that </a:t>
            </a:r>
            <a:r>
              <a:rPr lang="en-US" sz="2400" dirty="0" smtClean="0"/>
              <a:t>value</a:t>
            </a:r>
            <a:endParaRPr lang="en-US" sz="2400" dirty="0"/>
          </a:p>
          <a:p>
            <a:pPr lvl="1">
              <a:lnSpc>
                <a:spcPct val="85000"/>
              </a:lnSpc>
            </a:pPr>
            <a:r>
              <a:rPr lang="en-US" sz="2400" dirty="0">
                <a:solidFill>
                  <a:srgbClr val="0000FF"/>
                </a:solidFill>
              </a:rPr>
              <a:t>Host-dependent</a:t>
            </a:r>
          </a:p>
          <a:p>
            <a:pPr lvl="2">
              <a:lnSpc>
                <a:spcPct val="85000"/>
              </a:lnSpc>
            </a:pPr>
            <a:r>
              <a:rPr lang="en-US" sz="2400" dirty="0"/>
              <a:t>Same host always uses the same virtual MAC</a:t>
            </a:r>
          </a:p>
          <a:p>
            <a:pPr lvl="1">
              <a:lnSpc>
                <a:spcPct val="85000"/>
              </a:lnSpc>
            </a:pPr>
            <a:r>
              <a:rPr lang="en-US" sz="2400" dirty="0">
                <a:solidFill>
                  <a:srgbClr val="0000FF"/>
                </a:solidFill>
              </a:rPr>
              <a:t>Round-robin</a:t>
            </a:r>
          </a:p>
          <a:p>
            <a:pPr lvl="2">
              <a:lnSpc>
                <a:spcPct val="85000"/>
              </a:lnSpc>
            </a:pPr>
            <a:r>
              <a:rPr lang="en-US" sz="2400" dirty="0"/>
              <a:t>Each router MAC is used sequentially to respond to ARP </a:t>
            </a:r>
            <a:r>
              <a:rPr lang="en-US" sz="2400" dirty="0" smtClean="0"/>
              <a:t>requests</a:t>
            </a:r>
          </a:p>
          <a:p>
            <a:pPr lvl="2">
              <a:lnSpc>
                <a:spcPct val="85000"/>
              </a:lnSpc>
            </a:pPr>
            <a:r>
              <a:rPr lang="en-US" sz="2400" dirty="0" smtClean="0"/>
              <a:t>Each </a:t>
            </a:r>
            <a:r>
              <a:rPr lang="en-US" sz="2400" dirty="0"/>
              <a:t>ARP reply contains the virtual MAC address of the next router in the </a:t>
            </a:r>
            <a:r>
              <a:rPr lang="en-US" sz="2400" dirty="0" smtClean="0"/>
              <a:t>group</a:t>
            </a:r>
            <a:endParaRPr lang="en-US" sz="2400" dirty="0"/>
          </a:p>
        </p:txBody>
      </p:sp>
    </p:spTree>
    <p:extLst>
      <p:ext uri="{BB962C8B-B14F-4D97-AF65-F5344CB8AC3E}">
        <p14:creationId xmlns:p14="http://schemas.microsoft.com/office/powerpoint/2010/main" val="4015507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t>VRRP and GLBP Configuration</a:t>
            </a:r>
          </a:p>
        </p:txBody>
      </p:sp>
      <p:sp>
        <p:nvSpPr>
          <p:cNvPr id="599044" name="Text Box 4"/>
          <p:cNvSpPr txBox="1">
            <a:spLocks noChangeArrowheads="1"/>
          </p:cNvSpPr>
          <p:nvPr/>
        </p:nvSpPr>
        <p:spPr bwMode="auto">
          <a:xfrm>
            <a:off x="812800" y="1600200"/>
            <a:ext cx="8150969" cy="4382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3025" tIns="36512" rIns="73025" bIns="36512">
            <a:spAutoFit/>
          </a:bodyPr>
          <a:lstStyle/>
          <a:p>
            <a:r>
              <a:rPr lang="en-US" sz="2000" dirty="0">
                <a:latin typeface="Courier New" charset="0"/>
              </a:rPr>
              <a:t>VRRP Implementation:</a:t>
            </a:r>
          </a:p>
          <a:p>
            <a:endParaRPr lang="en-US" sz="2000" dirty="0">
              <a:latin typeface="Courier New" charset="0"/>
            </a:endParaRPr>
          </a:p>
          <a:p>
            <a:r>
              <a:rPr lang="en-US" sz="2000" dirty="0">
                <a:latin typeface="Courier New" charset="0"/>
              </a:rPr>
              <a:t>Switch(</a:t>
            </a:r>
            <a:r>
              <a:rPr lang="en-US" sz="2000" dirty="0" err="1">
                <a:latin typeface="Courier New" charset="0"/>
              </a:rPr>
              <a:t>config</a:t>
            </a:r>
            <a:r>
              <a:rPr lang="en-US" sz="2000" dirty="0">
                <a:latin typeface="Courier New" charset="0"/>
              </a:rPr>
              <a:t>)#interface vlan10 </a:t>
            </a:r>
          </a:p>
          <a:p>
            <a:r>
              <a:rPr lang="en-US" sz="2000" dirty="0">
                <a:latin typeface="Courier New" charset="0"/>
              </a:rPr>
              <a:t>Switch(</a:t>
            </a:r>
            <a:r>
              <a:rPr lang="en-US" sz="2000" dirty="0" err="1">
                <a:latin typeface="Courier New" charset="0"/>
              </a:rPr>
              <a:t>config</a:t>
            </a:r>
            <a:r>
              <a:rPr lang="en-US" sz="2000" dirty="0">
                <a:latin typeface="Courier New" charset="0"/>
              </a:rPr>
              <a:t>-if)#</a:t>
            </a:r>
            <a:r>
              <a:rPr lang="en-US" sz="2000" dirty="0" err="1">
                <a:latin typeface="Courier New" charset="0"/>
              </a:rPr>
              <a:t>ip</a:t>
            </a:r>
            <a:r>
              <a:rPr lang="en-US" sz="2000" dirty="0">
                <a:latin typeface="Courier New" charset="0"/>
              </a:rPr>
              <a:t> address 10.1.10.5 255.255.255.0 </a:t>
            </a:r>
          </a:p>
          <a:p>
            <a:r>
              <a:rPr lang="en-US" sz="2000" dirty="0">
                <a:latin typeface="Courier New" charset="0"/>
              </a:rPr>
              <a:t>Switch(</a:t>
            </a:r>
            <a:r>
              <a:rPr lang="en-US" sz="2000" dirty="0" err="1">
                <a:latin typeface="Courier New" charset="0"/>
              </a:rPr>
              <a:t>config</a:t>
            </a:r>
            <a:r>
              <a:rPr lang="en-US" sz="2000" dirty="0">
                <a:latin typeface="Courier New" charset="0"/>
              </a:rPr>
              <a:t>-if)#</a:t>
            </a:r>
            <a:r>
              <a:rPr lang="en-US" sz="2000" dirty="0" err="1">
                <a:latin typeface="Courier New" charset="0"/>
              </a:rPr>
              <a:t>vrrp</a:t>
            </a:r>
            <a:r>
              <a:rPr lang="en-US" sz="2000" dirty="0">
                <a:latin typeface="Courier New" charset="0"/>
              </a:rPr>
              <a:t> 10 </a:t>
            </a:r>
            <a:r>
              <a:rPr lang="en-US" sz="2000" dirty="0" err="1">
                <a:latin typeface="Courier New" charset="0"/>
              </a:rPr>
              <a:t>ip</a:t>
            </a:r>
            <a:r>
              <a:rPr lang="en-US" sz="2000" dirty="0">
                <a:latin typeface="Courier New" charset="0"/>
              </a:rPr>
              <a:t> 10.1.10.1 </a:t>
            </a:r>
          </a:p>
          <a:p>
            <a:endParaRPr lang="en-US" sz="2000" dirty="0">
              <a:latin typeface="Courier New" charset="0"/>
            </a:endParaRPr>
          </a:p>
          <a:p>
            <a:r>
              <a:rPr lang="en-US" sz="2000" dirty="0">
                <a:latin typeface="Courier New" charset="0"/>
              </a:rPr>
              <a:t>GLBP Implementation:</a:t>
            </a:r>
          </a:p>
          <a:p>
            <a:endParaRPr lang="en-US" sz="2000" dirty="0">
              <a:latin typeface="Courier New" charset="0"/>
            </a:endParaRPr>
          </a:p>
          <a:p>
            <a:r>
              <a:rPr lang="en-US" sz="2000" dirty="0">
                <a:latin typeface="Courier New" charset="0"/>
              </a:rPr>
              <a:t>Router(</a:t>
            </a:r>
            <a:r>
              <a:rPr lang="en-US" sz="2000" dirty="0" err="1">
                <a:latin typeface="Courier New" charset="0"/>
              </a:rPr>
              <a:t>config</a:t>
            </a:r>
            <a:r>
              <a:rPr lang="en-US" sz="2000" dirty="0">
                <a:latin typeface="Courier New" charset="0"/>
              </a:rPr>
              <a:t>)#interface fa0/1 </a:t>
            </a:r>
          </a:p>
          <a:p>
            <a:r>
              <a:rPr lang="en-US" sz="2000" dirty="0">
                <a:latin typeface="Courier New" charset="0"/>
              </a:rPr>
              <a:t>Router(</a:t>
            </a:r>
            <a:r>
              <a:rPr lang="en-US" sz="2000" dirty="0" err="1">
                <a:latin typeface="Courier New" charset="0"/>
              </a:rPr>
              <a:t>config</a:t>
            </a:r>
            <a:r>
              <a:rPr lang="en-US" sz="2000" dirty="0">
                <a:latin typeface="Courier New" charset="0"/>
              </a:rPr>
              <a:t>-if)#</a:t>
            </a:r>
            <a:r>
              <a:rPr lang="en-US" sz="2000" dirty="0" err="1">
                <a:latin typeface="Courier New" charset="0"/>
              </a:rPr>
              <a:t>ip</a:t>
            </a:r>
            <a:r>
              <a:rPr lang="en-US" sz="2000" dirty="0">
                <a:latin typeface="Courier New" charset="0"/>
              </a:rPr>
              <a:t> address 10.1.10.5 255.255.255.0 </a:t>
            </a:r>
          </a:p>
          <a:p>
            <a:r>
              <a:rPr lang="en-US" sz="2000" dirty="0">
                <a:latin typeface="Courier New" charset="0"/>
              </a:rPr>
              <a:t>Router(</a:t>
            </a:r>
            <a:r>
              <a:rPr lang="en-US" sz="2000" dirty="0" err="1">
                <a:latin typeface="Courier New" charset="0"/>
              </a:rPr>
              <a:t>config</a:t>
            </a:r>
            <a:r>
              <a:rPr lang="en-US" sz="2000" dirty="0">
                <a:latin typeface="Courier New" charset="0"/>
              </a:rPr>
              <a:t>-if)#</a:t>
            </a:r>
            <a:r>
              <a:rPr lang="en-US" sz="2000" dirty="0" err="1">
                <a:latin typeface="Courier New" charset="0"/>
              </a:rPr>
              <a:t>glbp</a:t>
            </a:r>
            <a:r>
              <a:rPr lang="en-US" sz="2000" dirty="0">
                <a:latin typeface="Courier New" charset="0"/>
              </a:rPr>
              <a:t> 10 </a:t>
            </a:r>
            <a:r>
              <a:rPr lang="en-US" sz="2000" dirty="0" err="1">
                <a:latin typeface="Courier New" charset="0"/>
              </a:rPr>
              <a:t>ip</a:t>
            </a:r>
            <a:r>
              <a:rPr lang="en-US" sz="2000" dirty="0">
                <a:latin typeface="Courier New" charset="0"/>
              </a:rPr>
              <a:t> 10.1.10.1 </a:t>
            </a:r>
          </a:p>
          <a:p>
            <a:r>
              <a:rPr lang="en-US" sz="2000" dirty="0">
                <a:latin typeface="Courier New" charset="0"/>
              </a:rPr>
              <a:t>Router(</a:t>
            </a:r>
            <a:r>
              <a:rPr lang="en-US" sz="2000" dirty="0" err="1">
                <a:latin typeface="Courier New" charset="0"/>
              </a:rPr>
              <a:t>config</a:t>
            </a:r>
            <a:r>
              <a:rPr lang="en-US" sz="2000" dirty="0">
                <a:latin typeface="Courier New" charset="0"/>
              </a:rPr>
              <a:t>-if)#</a:t>
            </a:r>
            <a:r>
              <a:rPr lang="en-US" sz="2000" dirty="0" err="1">
                <a:latin typeface="Courier New" charset="0"/>
              </a:rPr>
              <a:t>glbp</a:t>
            </a:r>
            <a:r>
              <a:rPr lang="en-US" sz="2000" dirty="0">
                <a:latin typeface="Courier New" charset="0"/>
              </a:rPr>
              <a:t> 10 priority 150 </a:t>
            </a:r>
          </a:p>
          <a:p>
            <a:r>
              <a:rPr lang="en-US" sz="2000" dirty="0">
                <a:latin typeface="Courier New" charset="0"/>
              </a:rPr>
              <a:t>Router(</a:t>
            </a:r>
            <a:r>
              <a:rPr lang="en-US" sz="2000" dirty="0" err="1">
                <a:latin typeface="Courier New" charset="0"/>
              </a:rPr>
              <a:t>config</a:t>
            </a:r>
            <a:r>
              <a:rPr lang="en-US" sz="2000" dirty="0">
                <a:latin typeface="Courier New" charset="0"/>
              </a:rPr>
              <a:t>-if)#</a:t>
            </a:r>
            <a:r>
              <a:rPr lang="en-US" sz="2000" dirty="0" err="1">
                <a:latin typeface="Courier New" charset="0"/>
              </a:rPr>
              <a:t>glbp</a:t>
            </a:r>
            <a:r>
              <a:rPr lang="en-US" sz="2000" dirty="0">
                <a:latin typeface="Courier New" charset="0"/>
              </a:rPr>
              <a:t> 10 preempt</a:t>
            </a:r>
          </a:p>
          <a:p>
            <a:r>
              <a:rPr lang="en-US" sz="2000" dirty="0">
                <a:latin typeface="Courier New" charset="0"/>
              </a:rPr>
              <a:t>Router(</a:t>
            </a:r>
            <a:r>
              <a:rPr lang="en-US" sz="2000" dirty="0" err="1">
                <a:latin typeface="Courier New" charset="0"/>
              </a:rPr>
              <a:t>config</a:t>
            </a:r>
            <a:r>
              <a:rPr lang="en-US" sz="2000" dirty="0">
                <a:latin typeface="Courier New" charset="0"/>
              </a:rPr>
              <a:t>-if)#</a:t>
            </a:r>
            <a:r>
              <a:rPr lang="en-US" sz="2000" dirty="0" err="1" smtClean="0">
                <a:latin typeface="Courier New" charset="0"/>
              </a:rPr>
              <a:t>glbp</a:t>
            </a:r>
            <a:r>
              <a:rPr lang="en-US" sz="2000" dirty="0" smtClean="0">
                <a:latin typeface="Courier New" charset="0"/>
              </a:rPr>
              <a:t> 10 timers </a:t>
            </a:r>
            <a:r>
              <a:rPr lang="en-US" sz="2000" dirty="0" err="1" smtClean="0">
                <a:latin typeface="Courier New" charset="0"/>
              </a:rPr>
              <a:t>msec</a:t>
            </a:r>
            <a:r>
              <a:rPr lang="en-US" sz="2000" dirty="0" smtClean="0">
                <a:latin typeface="Courier New" charset="0"/>
              </a:rPr>
              <a:t> 250 </a:t>
            </a:r>
            <a:r>
              <a:rPr lang="en-US" sz="2000" dirty="0" err="1" smtClean="0">
                <a:latin typeface="Courier New" charset="0"/>
              </a:rPr>
              <a:t>msec</a:t>
            </a:r>
            <a:r>
              <a:rPr lang="en-US" sz="2000" dirty="0" smtClean="0">
                <a:latin typeface="Courier New" charset="0"/>
              </a:rPr>
              <a:t> 750 </a:t>
            </a:r>
            <a:endParaRPr lang="en-US" sz="2000" dirty="0">
              <a:latin typeface="Courier New" charset="0"/>
            </a:endParaRPr>
          </a:p>
        </p:txBody>
      </p:sp>
    </p:spTree>
    <p:extLst>
      <p:ext uri="{BB962C8B-B14F-4D97-AF65-F5344CB8AC3E}">
        <p14:creationId xmlns:p14="http://schemas.microsoft.com/office/powerpoint/2010/main" val="1472948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Gateway Load Balancing </a:t>
            </a:r>
            <a:r>
              <a:rPr lang="en-CA" dirty="0" smtClean="0"/>
              <a:t>Protocol (Cont.)</a:t>
            </a:r>
            <a:endParaRPr lang="fr-CA" dirty="0"/>
          </a:p>
        </p:txBody>
      </p:sp>
      <p:sp>
        <p:nvSpPr>
          <p:cNvPr id="3" name="Espace réservé du texte 2"/>
          <p:cNvSpPr>
            <a:spLocks noGrp="1"/>
          </p:cNvSpPr>
          <p:nvPr>
            <p:ph type="body" sz="quarter" idx="10"/>
          </p:nvPr>
        </p:nvSpPr>
        <p:spPr>
          <a:xfrm>
            <a:off x="425755" y="5605376"/>
            <a:ext cx="11436096" cy="847628"/>
          </a:xfrm>
        </p:spPr>
        <p:txBody>
          <a:bodyPr/>
          <a:lstStyle/>
          <a:p>
            <a:r>
              <a:rPr lang="en-US" dirty="0" smtClean="0">
                <a:solidFill>
                  <a:srgbClr val="404040"/>
                </a:solidFill>
              </a:rPr>
              <a:t>The </a:t>
            </a:r>
            <a:r>
              <a:rPr lang="en-US" b="1" dirty="0">
                <a:solidFill>
                  <a:srgbClr val="404040"/>
                </a:solidFill>
                <a:latin typeface="Courier New" pitchFamily="49" charset="0"/>
                <a:cs typeface="Courier New" pitchFamily="49" charset="0"/>
              </a:rPr>
              <a:t>show </a:t>
            </a:r>
            <a:r>
              <a:rPr lang="en-US" b="1" dirty="0" err="1">
                <a:solidFill>
                  <a:srgbClr val="404040"/>
                </a:solidFill>
                <a:latin typeface="Courier New" pitchFamily="49" charset="0"/>
                <a:cs typeface="Courier New" pitchFamily="49" charset="0"/>
              </a:rPr>
              <a:t>glbp</a:t>
            </a:r>
            <a:r>
              <a:rPr lang="en-US" b="1" dirty="0">
                <a:solidFill>
                  <a:srgbClr val="404040"/>
                </a:solidFill>
                <a:latin typeface="Courier New" pitchFamily="49" charset="0"/>
                <a:cs typeface="Courier New" pitchFamily="49" charset="0"/>
              </a:rPr>
              <a:t> </a:t>
            </a:r>
            <a:r>
              <a:rPr lang="en-US" dirty="0">
                <a:solidFill>
                  <a:srgbClr val="404040"/>
                </a:solidFill>
              </a:rPr>
              <a:t>command in this example displays information about the status of </a:t>
            </a:r>
            <a:r>
              <a:rPr lang="en-US" dirty="0" smtClean="0">
                <a:solidFill>
                  <a:srgbClr val="404040"/>
                </a:solidFill>
              </a:rPr>
              <a:t>GLBP group </a:t>
            </a:r>
            <a:r>
              <a:rPr lang="en-US" dirty="0">
                <a:solidFill>
                  <a:srgbClr val="404040"/>
                </a:solidFill>
              </a:rPr>
              <a:t>1.</a:t>
            </a:r>
            <a:endParaRPr lang="fr-CA" dirty="0">
              <a:solidFill>
                <a:srgbClr val="404040"/>
              </a:solidFill>
            </a:endParaRPr>
          </a:p>
        </p:txBody>
      </p:sp>
      <p:sp>
        <p:nvSpPr>
          <p:cNvPr id="5" name="Rectangle 4"/>
          <p:cNvSpPr/>
          <p:nvPr/>
        </p:nvSpPr>
        <p:spPr>
          <a:xfrm>
            <a:off x="851508" y="1896062"/>
            <a:ext cx="2941561" cy="275771"/>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6" name="Rectangle 5"/>
          <p:cNvSpPr/>
          <p:nvPr/>
        </p:nvSpPr>
        <p:spPr>
          <a:xfrm>
            <a:off x="851505" y="2421847"/>
            <a:ext cx="6541104" cy="261257"/>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4" name="ZoneTexte 3"/>
          <p:cNvSpPr txBox="1"/>
          <p:nvPr/>
        </p:nvSpPr>
        <p:spPr>
          <a:xfrm>
            <a:off x="464459" y="1293411"/>
            <a:ext cx="11592076" cy="4247317"/>
          </a:xfrm>
          <a:prstGeom prst="rect">
            <a:avLst/>
          </a:prstGeom>
          <a:noFill/>
          <a:ln>
            <a:solidFill>
              <a:schemeClr val="bg2"/>
            </a:solidFill>
          </a:ln>
        </p:spPr>
        <p:txBody>
          <a:bodyPr wrap="square" rtlCol="0">
            <a:spAutoFit/>
          </a:bodyPr>
          <a:lstStyle/>
          <a:p>
            <a:r>
              <a:rPr lang="en-US" dirty="0" smtClean="0">
                <a:solidFill>
                  <a:srgbClr val="404040"/>
                </a:solidFill>
                <a:latin typeface="Courier New" pitchFamily="49" charset="0"/>
                <a:cs typeface="Courier New" pitchFamily="49" charset="0"/>
              </a:rPr>
              <a:t>R1#</a:t>
            </a:r>
            <a:r>
              <a:rPr lang="en-US" b="1" dirty="0" smtClean="0">
                <a:solidFill>
                  <a:srgbClr val="404040"/>
                </a:solidFill>
                <a:latin typeface="Courier New" pitchFamily="49" charset="0"/>
                <a:cs typeface="Courier New" pitchFamily="49" charset="0"/>
              </a:rPr>
              <a:t>show </a:t>
            </a:r>
            <a:r>
              <a:rPr lang="en-US" b="1" dirty="0" err="1">
                <a:solidFill>
                  <a:srgbClr val="404040"/>
                </a:solidFill>
                <a:latin typeface="Courier New" pitchFamily="49" charset="0"/>
                <a:cs typeface="Courier New" pitchFamily="49" charset="0"/>
              </a:rPr>
              <a:t>glbp</a:t>
            </a:r>
            <a:endParaRPr lang="en-US" b="1" dirty="0">
              <a:solidFill>
                <a:srgbClr val="404040"/>
              </a:solidFill>
              <a:latin typeface="Courier New" pitchFamily="49" charset="0"/>
              <a:cs typeface="Courier New" pitchFamily="49" charset="0"/>
            </a:endParaRPr>
          </a:p>
          <a:p>
            <a:r>
              <a:rPr lang="en-US" dirty="0" smtClean="0">
                <a:solidFill>
                  <a:srgbClr val="404040"/>
                </a:solidFill>
                <a:latin typeface="Courier New" pitchFamily="49" charset="0"/>
                <a:cs typeface="Courier New" pitchFamily="49" charset="0"/>
              </a:rPr>
              <a:t>FastEthernet0/0 </a:t>
            </a:r>
            <a:r>
              <a:rPr lang="en-US" dirty="0">
                <a:solidFill>
                  <a:srgbClr val="404040"/>
                </a:solidFill>
                <a:latin typeface="Courier New" pitchFamily="49" charset="0"/>
                <a:cs typeface="Courier New" pitchFamily="49" charset="0"/>
              </a:rPr>
              <a:t>- Group 1</a:t>
            </a:r>
          </a:p>
          <a:p>
            <a:r>
              <a:rPr lang="en-US" dirty="0">
                <a:solidFill>
                  <a:srgbClr val="404040"/>
                </a:solidFill>
                <a:latin typeface="Courier New" pitchFamily="49" charset="0"/>
                <a:cs typeface="Courier New" pitchFamily="49" charset="0"/>
              </a:rPr>
              <a:t>  State is Active</a:t>
            </a:r>
          </a:p>
          <a:p>
            <a:r>
              <a:rPr lang="en-US" dirty="0">
                <a:solidFill>
                  <a:srgbClr val="404040"/>
                </a:solidFill>
                <a:latin typeface="Courier New" pitchFamily="49" charset="0"/>
                <a:cs typeface="Courier New" pitchFamily="49" charset="0"/>
              </a:rPr>
              <a:t>    2 state changes, last state change 00:04:12</a:t>
            </a:r>
          </a:p>
          <a:p>
            <a:r>
              <a:rPr lang="en-US" dirty="0">
                <a:solidFill>
                  <a:srgbClr val="404040"/>
                </a:solidFill>
                <a:latin typeface="Courier New" pitchFamily="49" charset="0"/>
                <a:cs typeface="Courier New" pitchFamily="49" charset="0"/>
              </a:rPr>
              <a:t>  Virtual IP address is 192.168.2.100</a:t>
            </a:r>
          </a:p>
          <a:p>
            <a:r>
              <a:rPr lang="en-US" dirty="0" smtClean="0">
                <a:solidFill>
                  <a:srgbClr val="404040"/>
                </a:solidFill>
                <a:latin typeface="Courier New" pitchFamily="49" charset="0"/>
                <a:cs typeface="Courier New" pitchFamily="49" charset="0"/>
              </a:rPr>
              <a:t>&lt;output omitted&gt;</a:t>
            </a:r>
          </a:p>
          <a:p>
            <a:r>
              <a:rPr lang="en-US" dirty="0">
                <a:solidFill>
                  <a:srgbClr val="404040"/>
                </a:solidFill>
                <a:latin typeface="Courier New" pitchFamily="49" charset="0"/>
                <a:cs typeface="Courier New" pitchFamily="49" charset="0"/>
              </a:rPr>
              <a:t> </a:t>
            </a:r>
            <a:r>
              <a:rPr lang="en-US" dirty="0" smtClean="0">
                <a:solidFill>
                  <a:srgbClr val="404040"/>
                </a:solidFill>
                <a:latin typeface="Courier New" pitchFamily="49" charset="0"/>
                <a:cs typeface="Courier New" pitchFamily="49" charset="0"/>
              </a:rPr>
              <a:t> Active </a:t>
            </a:r>
            <a:r>
              <a:rPr lang="en-US" dirty="0">
                <a:solidFill>
                  <a:srgbClr val="404040"/>
                </a:solidFill>
                <a:latin typeface="Courier New" pitchFamily="49" charset="0"/>
                <a:cs typeface="Courier New" pitchFamily="49" charset="0"/>
              </a:rPr>
              <a:t>is local</a:t>
            </a:r>
          </a:p>
          <a:p>
            <a:r>
              <a:rPr lang="en-US" dirty="0">
                <a:solidFill>
                  <a:srgbClr val="404040"/>
                </a:solidFill>
                <a:latin typeface="Courier New" pitchFamily="49" charset="0"/>
                <a:cs typeface="Courier New" pitchFamily="49" charset="0"/>
              </a:rPr>
              <a:t>  Standby is 192.168.2.2, priority 100 (expires in 7.644 sec)</a:t>
            </a:r>
          </a:p>
          <a:p>
            <a:r>
              <a:rPr lang="en-US" dirty="0">
                <a:solidFill>
                  <a:srgbClr val="404040"/>
                </a:solidFill>
                <a:latin typeface="Courier New" pitchFamily="49" charset="0"/>
                <a:cs typeface="Courier New" pitchFamily="49" charset="0"/>
              </a:rPr>
              <a:t>  Priority </a:t>
            </a:r>
            <a:r>
              <a:rPr lang="en-US" dirty="0" smtClean="0">
                <a:solidFill>
                  <a:srgbClr val="404040"/>
                </a:solidFill>
                <a:latin typeface="Courier New" pitchFamily="49" charset="0"/>
                <a:cs typeface="Courier New" pitchFamily="49" charset="0"/>
              </a:rPr>
              <a:t>100 (default)</a:t>
            </a:r>
            <a:endParaRPr lang="en-US" dirty="0">
              <a:solidFill>
                <a:srgbClr val="404040"/>
              </a:solidFill>
              <a:latin typeface="Courier New" pitchFamily="49" charset="0"/>
              <a:cs typeface="Courier New" pitchFamily="49" charset="0"/>
            </a:endParaRPr>
          </a:p>
          <a:p>
            <a:r>
              <a:rPr lang="en-US" dirty="0">
                <a:solidFill>
                  <a:srgbClr val="404040"/>
                </a:solidFill>
                <a:latin typeface="Courier New" pitchFamily="49" charset="0"/>
                <a:cs typeface="Courier New" pitchFamily="49" charset="0"/>
              </a:rPr>
              <a:t>  Weighting 100 (default 100), thresholds: lower 1, upper 100</a:t>
            </a:r>
          </a:p>
          <a:p>
            <a:r>
              <a:rPr lang="en-US" dirty="0">
                <a:solidFill>
                  <a:srgbClr val="404040"/>
                </a:solidFill>
                <a:latin typeface="Courier New" pitchFamily="49" charset="0"/>
                <a:cs typeface="Courier New" pitchFamily="49" charset="0"/>
              </a:rPr>
              <a:t>  Load balancing: round-robin</a:t>
            </a:r>
          </a:p>
          <a:p>
            <a:r>
              <a:rPr lang="en-US" dirty="0">
                <a:solidFill>
                  <a:srgbClr val="404040"/>
                </a:solidFill>
                <a:latin typeface="Courier New" pitchFamily="49" charset="0"/>
                <a:cs typeface="Courier New" pitchFamily="49" charset="0"/>
              </a:rPr>
              <a:t>  Group members:</a:t>
            </a:r>
          </a:p>
          <a:p>
            <a:r>
              <a:rPr lang="en-US" dirty="0">
                <a:solidFill>
                  <a:srgbClr val="404040"/>
                </a:solidFill>
                <a:latin typeface="Courier New" pitchFamily="49" charset="0"/>
                <a:cs typeface="Courier New" pitchFamily="49" charset="0"/>
              </a:rPr>
              <a:t>    c000.0ce0.0000 (192.168.2.1) local</a:t>
            </a:r>
          </a:p>
          <a:p>
            <a:r>
              <a:rPr lang="en-US" dirty="0">
                <a:solidFill>
                  <a:srgbClr val="404040"/>
                </a:solidFill>
                <a:latin typeface="Courier New" pitchFamily="49" charset="0"/>
                <a:cs typeface="Courier New" pitchFamily="49" charset="0"/>
              </a:rPr>
              <a:t>    c001.0ce0.0000 (192.168.2.2</a:t>
            </a:r>
            <a:r>
              <a:rPr lang="en-US" dirty="0" smtClean="0">
                <a:solidFill>
                  <a:srgbClr val="404040"/>
                </a:solidFill>
                <a:latin typeface="Courier New" pitchFamily="49" charset="0"/>
                <a:cs typeface="Courier New" pitchFamily="49" charset="0"/>
              </a:rPr>
              <a:t>)</a:t>
            </a:r>
          </a:p>
          <a:p>
            <a:r>
              <a:rPr lang="en-US" dirty="0">
                <a:solidFill>
                  <a:srgbClr val="404040"/>
                </a:solidFill>
                <a:latin typeface="Courier New" pitchFamily="49" charset="0"/>
                <a:cs typeface="Courier New" pitchFamily="49" charset="0"/>
              </a:rPr>
              <a:t>&lt;output omitted</a:t>
            </a:r>
            <a:r>
              <a:rPr lang="en-US" dirty="0" smtClean="0">
                <a:solidFill>
                  <a:srgbClr val="404040"/>
                </a:solidFill>
                <a:latin typeface="Courier New" pitchFamily="49" charset="0"/>
                <a:cs typeface="Courier New" pitchFamily="49" charset="0"/>
              </a:rPr>
              <a:t>&gt;</a:t>
            </a:r>
            <a:endParaRPr lang="fr-CA" dirty="0">
              <a:solidFill>
                <a:srgbClr val="404040"/>
              </a:solidFill>
              <a:latin typeface="Courier New" pitchFamily="49" charset="0"/>
              <a:cs typeface="Courier New" pitchFamily="49" charset="0"/>
            </a:endParaRPr>
          </a:p>
        </p:txBody>
      </p:sp>
    </p:spTree>
    <p:extLst>
      <p:ext uri="{BB962C8B-B14F-4D97-AF65-F5344CB8AC3E}">
        <p14:creationId xmlns:p14="http://schemas.microsoft.com/office/powerpoint/2010/main" val="3613458356"/>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Gateway Load Balancing Protocol (Cont.)</a:t>
            </a:r>
            <a:endParaRPr lang="fr-CA" dirty="0"/>
          </a:p>
        </p:txBody>
      </p:sp>
      <p:sp>
        <p:nvSpPr>
          <p:cNvPr id="3" name="Espace réservé du texte 2"/>
          <p:cNvSpPr>
            <a:spLocks noGrp="1"/>
          </p:cNvSpPr>
          <p:nvPr>
            <p:ph type="body" sz="quarter" idx="10"/>
          </p:nvPr>
        </p:nvSpPr>
        <p:spPr>
          <a:xfrm>
            <a:off x="493692" y="5087930"/>
            <a:ext cx="11436096" cy="628996"/>
          </a:xfrm>
        </p:spPr>
        <p:txBody>
          <a:bodyPr/>
          <a:lstStyle/>
          <a:p>
            <a:r>
              <a:rPr lang="en-US" dirty="0">
                <a:solidFill>
                  <a:srgbClr val="404040"/>
                </a:solidFill>
              </a:rPr>
              <a:t>The </a:t>
            </a:r>
            <a:r>
              <a:rPr lang="en-US" b="1" dirty="0">
                <a:solidFill>
                  <a:srgbClr val="404040"/>
                </a:solidFill>
                <a:latin typeface="Courier New" pitchFamily="49" charset="0"/>
                <a:cs typeface="Courier New" pitchFamily="49" charset="0"/>
              </a:rPr>
              <a:t>show </a:t>
            </a:r>
            <a:r>
              <a:rPr lang="en-US" b="1" dirty="0" err="1">
                <a:solidFill>
                  <a:srgbClr val="404040"/>
                </a:solidFill>
                <a:latin typeface="Courier New" pitchFamily="49" charset="0"/>
                <a:cs typeface="Courier New" pitchFamily="49" charset="0"/>
              </a:rPr>
              <a:t>glbp</a:t>
            </a:r>
            <a:r>
              <a:rPr lang="en-US" b="1" dirty="0">
                <a:solidFill>
                  <a:srgbClr val="404040"/>
                </a:solidFill>
                <a:latin typeface="Courier New" pitchFamily="49" charset="0"/>
                <a:cs typeface="Courier New" pitchFamily="49" charset="0"/>
              </a:rPr>
              <a:t> </a:t>
            </a:r>
            <a:r>
              <a:rPr lang="en-US" dirty="0">
                <a:solidFill>
                  <a:srgbClr val="404040"/>
                </a:solidFill>
              </a:rPr>
              <a:t>command in this example displays information about the status of GLBP group 1.</a:t>
            </a:r>
            <a:endParaRPr lang="fr-CA" dirty="0">
              <a:solidFill>
                <a:srgbClr val="404040"/>
              </a:solidFill>
            </a:endParaRPr>
          </a:p>
          <a:p>
            <a:endParaRPr lang="fr-CA" dirty="0"/>
          </a:p>
        </p:txBody>
      </p:sp>
      <p:sp>
        <p:nvSpPr>
          <p:cNvPr id="5" name="Rectangle 4"/>
          <p:cNvSpPr/>
          <p:nvPr/>
        </p:nvSpPr>
        <p:spPr>
          <a:xfrm>
            <a:off x="978796" y="2150775"/>
            <a:ext cx="2077791" cy="283335"/>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6" name="Rectangle 5"/>
          <p:cNvSpPr/>
          <p:nvPr/>
        </p:nvSpPr>
        <p:spPr>
          <a:xfrm>
            <a:off x="978796" y="4353059"/>
            <a:ext cx="2077791" cy="257578"/>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4" name="ZoneTexte 3"/>
          <p:cNvSpPr txBox="1"/>
          <p:nvPr/>
        </p:nvSpPr>
        <p:spPr>
          <a:xfrm>
            <a:off x="517238" y="1285155"/>
            <a:ext cx="10935855" cy="3693319"/>
          </a:xfrm>
          <a:prstGeom prst="rect">
            <a:avLst/>
          </a:prstGeom>
          <a:noFill/>
          <a:ln>
            <a:solidFill>
              <a:schemeClr val="bg2"/>
            </a:solidFill>
          </a:ln>
        </p:spPr>
        <p:txBody>
          <a:bodyPr wrap="square" rtlCol="0">
            <a:spAutoFit/>
          </a:bodyPr>
          <a:lstStyle/>
          <a:p>
            <a:r>
              <a:rPr lang="en-US" dirty="0">
                <a:solidFill>
                  <a:srgbClr val="404040"/>
                </a:solidFill>
                <a:latin typeface="Courier New" pitchFamily="49" charset="0"/>
                <a:cs typeface="Courier New" pitchFamily="49" charset="0"/>
              </a:rPr>
              <a:t>R1#</a:t>
            </a:r>
            <a:r>
              <a:rPr lang="en-US" b="1" dirty="0">
                <a:solidFill>
                  <a:srgbClr val="404040"/>
                </a:solidFill>
                <a:latin typeface="Courier New" pitchFamily="49" charset="0"/>
                <a:cs typeface="Courier New" pitchFamily="49" charset="0"/>
              </a:rPr>
              <a:t>show </a:t>
            </a:r>
            <a:r>
              <a:rPr lang="en-US" b="1" dirty="0" err="1">
                <a:solidFill>
                  <a:srgbClr val="404040"/>
                </a:solidFill>
                <a:latin typeface="Courier New" pitchFamily="49" charset="0"/>
                <a:cs typeface="Courier New" pitchFamily="49" charset="0"/>
              </a:rPr>
              <a:t>glbp</a:t>
            </a:r>
            <a:endParaRPr lang="en-US" b="1" dirty="0">
              <a:solidFill>
                <a:srgbClr val="404040"/>
              </a:solidFill>
              <a:latin typeface="Courier New" pitchFamily="49" charset="0"/>
              <a:cs typeface="Courier New" pitchFamily="49" charset="0"/>
            </a:endParaRPr>
          </a:p>
          <a:p>
            <a:r>
              <a:rPr lang="en-US" dirty="0" smtClean="0">
                <a:solidFill>
                  <a:srgbClr val="404040"/>
                </a:solidFill>
                <a:latin typeface="Courier New" pitchFamily="49" charset="0"/>
                <a:cs typeface="Courier New" pitchFamily="49" charset="0"/>
              </a:rPr>
              <a:t>&lt;output omitted&gt; </a:t>
            </a:r>
          </a:p>
          <a:p>
            <a:r>
              <a:rPr lang="en-US" dirty="0" smtClean="0">
                <a:solidFill>
                  <a:srgbClr val="404040"/>
                </a:solidFill>
                <a:latin typeface="Courier New" pitchFamily="49" charset="0"/>
                <a:cs typeface="Courier New" pitchFamily="49" charset="0"/>
              </a:rPr>
              <a:t>There </a:t>
            </a:r>
            <a:r>
              <a:rPr lang="en-US" dirty="0">
                <a:solidFill>
                  <a:srgbClr val="404040"/>
                </a:solidFill>
                <a:latin typeface="Courier New" pitchFamily="49" charset="0"/>
                <a:cs typeface="Courier New" pitchFamily="49" charset="0"/>
              </a:rPr>
              <a:t>are 2 forwarders (1 active)</a:t>
            </a:r>
          </a:p>
          <a:p>
            <a:r>
              <a:rPr lang="en-US" dirty="0">
                <a:solidFill>
                  <a:srgbClr val="404040"/>
                </a:solidFill>
                <a:latin typeface="Courier New" pitchFamily="49" charset="0"/>
                <a:cs typeface="Courier New" pitchFamily="49" charset="0"/>
              </a:rPr>
              <a:t>  Forwarder 1</a:t>
            </a:r>
          </a:p>
          <a:p>
            <a:r>
              <a:rPr lang="en-US" dirty="0">
                <a:solidFill>
                  <a:srgbClr val="404040"/>
                </a:solidFill>
                <a:latin typeface="Courier New" pitchFamily="49" charset="0"/>
                <a:cs typeface="Courier New" pitchFamily="49" charset="0"/>
              </a:rPr>
              <a:t>    State is Active</a:t>
            </a:r>
          </a:p>
          <a:p>
            <a:r>
              <a:rPr lang="en-US" dirty="0">
                <a:solidFill>
                  <a:srgbClr val="404040"/>
                </a:solidFill>
                <a:latin typeface="Courier New" pitchFamily="49" charset="0"/>
                <a:cs typeface="Courier New" pitchFamily="49" charset="0"/>
              </a:rPr>
              <a:t>      1 state change, last state change 00:04:02</a:t>
            </a:r>
          </a:p>
          <a:p>
            <a:r>
              <a:rPr lang="en-US" dirty="0">
                <a:solidFill>
                  <a:srgbClr val="404040"/>
                </a:solidFill>
                <a:latin typeface="Courier New" pitchFamily="49" charset="0"/>
                <a:cs typeface="Courier New" pitchFamily="49" charset="0"/>
              </a:rPr>
              <a:t>    MAC address is 0007.b400.0101 (default)</a:t>
            </a:r>
          </a:p>
          <a:p>
            <a:r>
              <a:rPr lang="en-US" dirty="0">
                <a:solidFill>
                  <a:srgbClr val="404040"/>
                </a:solidFill>
                <a:latin typeface="Courier New" pitchFamily="49" charset="0"/>
                <a:cs typeface="Courier New" pitchFamily="49" charset="0"/>
              </a:rPr>
              <a:t>    Owner ID is c000.0ce0.0000</a:t>
            </a:r>
          </a:p>
          <a:p>
            <a:r>
              <a:rPr lang="en-US" dirty="0">
                <a:solidFill>
                  <a:srgbClr val="404040"/>
                </a:solidFill>
                <a:latin typeface="Courier New" pitchFamily="49" charset="0"/>
                <a:cs typeface="Courier New" pitchFamily="49" charset="0"/>
              </a:rPr>
              <a:t>    Redirection enabled</a:t>
            </a:r>
          </a:p>
          <a:p>
            <a:r>
              <a:rPr lang="en-US" dirty="0">
                <a:solidFill>
                  <a:srgbClr val="404040"/>
                </a:solidFill>
                <a:latin typeface="Courier New" pitchFamily="49" charset="0"/>
                <a:cs typeface="Courier New" pitchFamily="49" charset="0"/>
              </a:rPr>
              <a:t>    Preemption enabled, min delay 30 sec</a:t>
            </a:r>
          </a:p>
          <a:p>
            <a:r>
              <a:rPr lang="en-US" dirty="0">
                <a:solidFill>
                  <a:srgbClr val="404040"/>
                </a:solidFill>
                <a:latin typeface="Courier New" pitchFamily="49" charset="0"/>
                <a:cs typeface="Courier New" pitchFamily="49" charset="0"/>
              </a:rPr>
              <a:t>    Active is local, weighting 100</a:t>
            </a:r>
          </a:p>
          <a:p>
            <a:r>
              <a:rPr lang="en-US" dirty="0">
                <a:solidFill>
                  <a:srgbClr val="404040"/>
                </a:solidFill>
                <a:latin typeface="Courier New" pitchFamily="49" charset="0"/>
                <a:cs typeface="Courier New" pitchFamily="49" charset="0"/>
              </a:rPr>
              <a:t>  Forwarder 2</a:t>
            </a:r>
          </a:p>
          <a:p>
            <a:r>
              <a:rPr lang="en-US" dirty="0">
                <a:solidFill>
                  <a:srgbClr val="404040"/>
                </a:solidFill>
                <a:latin typeface="Courier New" pitchFamily="49" charset="0"/>
                <a:cs typeface="Courier New" pitchFamily="49" charset="0"/>
              </a:rPr>
              <a:t>    State is </a:t>
            </a:r>
            <a:r>
              <a:rPr lang="en-US" dirty="0" smtClean="0">
                <a:solidFill>
                  <a:srgbClr val="404040"/>
                </a:solidFill>
                <a:latin typeface="Courier New" pitchFamily="49" charset="0"/>
                <a:cs typeface="Courier New" pitchFamily="49" charset="0"/>
              </a:rPr>
              <a:t>Listen</a:t>
            </a:r>
            <a:endParaRPr lang="en-US" dirty="0">
              <a:solidFill>
                <a:srgbClr val="404040"/>
              </a:solidFill>
              <a:latin typeface="Courier New" pitchFamily="49" charset="0"/>
              <a:cs typeface="Courier New" pitchFamily="49" charset="0"/>
            </a:endParaRPr>
          </a:p>
        </p:txBody>
      </p:sp>
    </p:spTree>
    <p:extLst>
      <p:ext uri="{BB962C8B-B14F-4D97-AF65-F5344CB8AC3E}">
        <p14:creationId xmlns:p14="http://schemas.microsoft.com/office/powerpoint/2010/main" val="682606432"/>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Syslog</a:t>
            </a:r>
            <a:endParaRPr lang="en-US" sz="3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088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FHRP Concept</a:t>
            </a:r>
            <a:endParaRPr lang="en-US" dirty="0"/>
          </a:p>
        </p:txBody>
      </p:sp>
      <p:sp>
        <p:nvSpPr>
          <p:cNvPr id="3" name="Content Placeholder 2"/>
          <p:cNvSpPr>
            <a:spLocks noGrp="1"/>
          </p:cNvSpPr>
          <p:nvPr>
            <p:ph idx="1"/>
          </p:nvPr>
        </p:nvSpPr>
        <p:spPr>
          <a:xfrm>
            <a:off x="1079354" y="4961536"/>
            <a:ext cx="8433191" cy="1724772"/>
          </a:xfrm>
        </p:spPr>
        <p:txBody>
          <a:bodyPr>
            <a:normAutofit fontScale="92500" lnSpcReduction="20000"/>
          </a:bodyPr>
          <a:lstStyle/>
          <a:p>
            <a:r>
              <a:rPr lang="en-US" sz="2400" dirty="0" smtClean="0"/>
              <a:t>To access Internet all PCs require Default Gateway</a:t>
            </a:r>
          </a:p>
          <a:p>
            <a:r>
              <a:rPr lang="en-US" sz="2400" dirty="0" smtClean="0"/>
              <a:t>Single Point of Failure</a:t>
            </a:r>
          </a:p>
          <a:p>
            <a:r>
              <a:rPr lang="en-US" sz="2400" dirty="0" smtClean="0">
                <a:solidFill>
                  <a:srgbClr val="0000FF"/>
                </a:solidFill>
              </a:rPr>
              <a:t>Solution </a:t>
            </a:r>
            <a:r>
              <a:rPr lang="en-US" sz="2400" dirty="0" smtClean="0"/>
              <a:t>: </a:t>
            </a:r>
            <a:r>
              <a:rPr lang="en-US" sz="2400" dirty="0"/>
              <a:t>Default Gateway Redundancy can solve all these problems</a:t>
            </a:r>
            <a:r>
              <a:rPr lang="en-US" sz="2400" dirty="0" smtClean="0"/>
              <a:t>! </a:t>
            </a:r>
            <a:endParaRPr lang="en-US" sz="2400" dirty="0"/>
          </a:p>
        </p:txBody>
      </p:sp>
      <p:pic>
        <p:nvPicPr>
          <p:cNvPr id="5" name="Picture 4" descr="Simple_company_topology.jpg"/>
          <p:cNvPicPr/>
          <p:nvPr/>
        </p:nvPicPr>
        <p:blipFill>
          <a:blip r:embed="rId2">
            <a:extLst>
              <a:ext uri="{28A0092B-C50C-407E-A947-70E740481C1C}">
                <a14:useLocalDpi xmlns:a14="http://schemas.microsoft.com/office/drawing/2010/main" val="0"/>
              </a:ext>
            </a:extLst>
          </a:blip>
          <a:srcRect/>
          <a:stretch>
            <a:fillRect/>
          </a:stretch>
        </p:blipFill>
        <p:spPr bwMode="auto">
          <a:xfrm>
            <a:off x="2655034" y="1048782"/>
            <a:ext cx="4654333" cy="3940032"/>
          </a:xfrm>
          <a:prstGeom prst="rect">
            <a:avLst/>
          </a:prstGeom>
          <a:noFill/>
          <a:ln>
            <a:noFill/>
          </a:ln>
        </p:spPr>
      </p:pic>
    </p:spTree>
    <p:extLst>
      <p:ext uri="{BB962C8B-B14F-4D97-AF65-F5344CB8AC3E}">
        <p14:creationId xmlns:p14="http://schemas.microsoft.com/office/powerpoint/2010/main" val="2269116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Syslog</a:t>
            </a:r>
          </a:p>
        </p:txBody>
      </p:sp>
      <p:sp>
        <p:nvSpPr>
          <p:cNvPr id="3" name="Content Placeholder 2"/>
          <p:cNvSpPr>
            <a:spLocks noGrp="1"/>
          </p:cNvSpPr>
          <p:nvPr>
            <p:ph idx="1"/>
          </p:nvPr>
        </p:nvSpPr>
        <p:spPr>
          <a:xfrm>
            <a:off x="703518" y="1411054"/>
            <a:ext cx="10075084" cy="4144963"/>
          </a:xfrm>
        </p:spPr>
        <p:txBody>
          <a:bodyPr>
            <a:normAutofit lnSpcReduction="10000"/>
          </a:bodyPr>
          <a:lstStyle/>
          <a:p>
            <a:r>
              <a:rPr lang="en-US" sz="2800" dirty="0" smtClean="0"/>
              <a:t>Something that will alert </a:t>
            </a:r>
            <a:r>
              <a:rPr lang="en-US" sz="2800" dirty="0"/>
              <a:t>you when something goes wrong or down in your </a:t>
            </a:r>
            <a:r>
              <a:rPr lang="en-US" sz="2800" dirty="0" smtClean="0"/>
              <a:t>network</a:t>
            </a:r>
          </a:p>
          <a:p>
            <a:r>
              <a:rPr lang="en-US" sz="2800" dirty="0" smtClean="0"/>
              <a:t>Syslog </a:t>
            </a:r>
            <a:r>
              <a:rPr lang="en-US" sz="2800" dirty="0"/>
              <a:t>is an excellent tool for system monitoring </a:t>
            </a:r>
            <a:endParaRPr lang="en-US" sz="2800" dirty="0" smtClean="0"/>
          </a:p>
          <a:p>
            <a:r>
              <a:rPr lang="en-US" sz="2800" dirty="0" smtClean="0"/>
              <a:t>Syslog permits various Cisco devices (and some other non-Cisco devices) to send their system messages across the network to syslog servers</a:t>
            </a:r>
          </a:p>
          <a:p>
            <a:r>
              <a:rPr lang="en-US" sz="2800" dirty="0" smtClean="0"/>
              <a:t>There are many different Syslog server software packages for Windows and UNIX</a:t>
            </a:r>
            <a:endParaRPr lang="en-US" sz="2800" dirty="0"/>
          </a:p>
        </p:txBody>
      </p:sp>
    </p:spTree>
    <p:extLst>
      <p:ext uri="{BB962C8B-B14F-4D97-AF65-F5344CB8AC3E}">
        <p14:creationId xmlns:p14="http://schemas.microsoft.com/office/powerpoint/2010/main" val="446444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Popular destinations for syslog messages</a:t>
            </a:r>
          </a:p>
        </p:txBody>
      </p:sp>
      <p:sp>
        <p:nvSpPr>
          <p:cNvPr id="3" name="Content Placeholder 2"/>
          <p:cNvSpPr>
            <a:spLocks noGrp="1"/>
          </p:cNvSpPr>
          <p:nvPr>
            <p:ph idx="1"/>
          </p:nvPr>
        </p:nvSpPr>
        <p:spPr>
          <a:xfrm>
            <a:off x="306277" y="1603333"/>
            <a:ext cx="11401921" cy="4702113"/>
          </a:xfrm>
        </p:spPr>
        <p:txBody>
          <a:bodyPr>
            <a:normAutofit/>
          </a:bodyPr>
          <a:lstStyle/>
          <a:p>
            <a:r>
              <a:rPr lang="en-US" sz="2800" dirty="0" smtClean="0"/>
              <a:t>The logging buffer (RAM inside the router or switch)</a:t>
            </a:r>
          </a:p>
          <a:p>
            <a:r>
              <a:rPr lang="en-US" sz="2800" dirty="0" smtClean="0"/>
              <a:t>The console line</a:t>
            </a:r>
          </a:p>
          <a:p>
            <a:r>
              <a:rPr lang="en-US" sz="2800" dirty="0" smtClean="0"/>
              <a:t>The terminal lines</a:t>
            </a:r>
          </a:p>
          <a:p>
            <a:r>
              <a:rPr lang="en-US" sz="2800" dirty="0" smtClean="0"/>
              <a:t>A syslog server</a:t>
            </a:r>
            <a:endParaRPr lang="en-US" sz="2800" dirty="0"/>
          </a:p>
        </p:txBody>
      </p:sp>
    </p:spTree>
    <p:extLst>
      <p:ext uri="{BB962C8B-B14F-4D97-AF65-F5344CB8AC3E}">
        <p14:creationId xmlns:p14="http://schemas.microsoft.com/office/powerpoint/2010/main" val="1975943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277" y="196241"/>
            <a:ext cx="11451815" cy="838200"/>
          </a:xfrm>
        </p:spPr>
        <p:txBody>
          <a:bodyPr>
            <a:normAutofit/>
          </a:bodyPr>
          <a:lstStyle/>
          <a:p>
            <a:r>
              <a:rPr lang="en-US" kern="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Syslogging in the Network</a:t>
            </a:r>
            <a:endPar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pic>
        <p:nvPicPr>
          <p:cNvPr id="5" name="Picture 4"/>
          <p:cNvPicPr/>
          <p:nvPr/>
        </p:nvPicPr>
        <p:blipFill>
          <a:blip r:embed="rId2" cstate="print"/>
          <a:stretch>
            <a:fillRect/>
          </a:stretch>
        </p:blipFill>
        <p:spPr>
          <a:xfrm>
            <a:off x="840657" y="1642894"/>
            <a:ext cx="8448368" cy="4979137"/>
          </a:xfrm>
          <a:prstGeom prst="rect">
            <a:avLst/>
          </a:prstGeom>
        </p:spPr>
      </p:pic>
    </p:spTree>
    <p:extLst>
      <p:ext uri="{BB962C8B-B14F-4D97-AF65-F5344CB8AC3E}">
        <p14:creationId xmlns:p14="http://schemas.microsoft.com/office/powerpoint/2010/main" val="839917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4035" y="2001548"/>
            <a:ext cx="9116291" cy="4371543"/>
          </a:xfrm>
          <a:prstGeom prst="rect">
            <a:avLst/>
          </a:prstGeom>
          <a:noFill/>
          <a:ln>
            <a:noFill/>
          </a:ln>
        </p:spPr>
      </p:pic>
      <p:sp>
        <p:nvSpPr>
          <p:cNvPr id="5" name="Title 1"/>
          <p:cNvSpPr txBox="1">
            <a:spLocks/>
          </p:cNvSpPr>
          <p:nvPr/>
        </p:nvSpPr>
        <p:spPr>
          <a:xfrm>
            <a:off x="817039" y="636494"/>
            <a:ext cx="10075084" cy="1116107"/>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kern="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System Message Format</a:t>
            </a:r>
            <a:endPar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spTree>
    <p:extLst>
      <p:ext uri="{BB962C8B-B14F-4D97-AF65-F5344CB8AC3E}">
        <p14:creationId xmlns:p14="http://schemas.microsoft.com/office/powerpoint/2010/main" val="94563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System Message Format</a:t>
            </a:r>
            <a:endPar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sp>
        <p:nvSpPr>
          <p:cNvPr id="3" name="Content Placeholder 2"/>
          <p:cNvSpPr>
            <a:spLocks noGrp="1"/>
          </p:cNvSpPr>
          <p:nvPr>
            <p:ph idx="1"/>
          </p:nvPr>
        </p:nvSpPr>
        <p:spPr>
          <a:xfrm>
            <a:off x="306277" y="2949682"/>
            <a:ext cx="11401921" cy="3355767"/>
          </a:xfrm>
        </p:spPr>
        <p:txBody>
          <a:bodyPr>
            <a:normAutofit fontScale="92500" lnSpcReduction="10000"/>
          </a:bodyPr>
          <a:lstStyle/>
          <a:p>
            <a:r>
              <a:rPr lang="en-US" sz="2800" b="1" dirty="0" smtClean="0"/>
              <a:t>A </a:t>
            </a:r>
            <a:r>
              <a:rPr lang="en-US" sz="2800" b="1" dirty="0"/>
              <a:t>timestamp:</a:t>
            </a:r>
            <a:r>
              <a:rPr lang="en-US" sz="2800" dirty="0"/>
              <a:t> *Dec 18 17:10:15.079</a:t>
            </a:r>
          </a:p>
          <a:p>
            <a:r>
              <a:rPr lang="en-US" sz="2800" b="1" dirty="0" smtClean="0"/>
              <a:t>The </a:t>
            </a:r>
            <a:r>
              <a:rPr lang="en-US" sz="2800" b="1" dirty="0"/>
              <a:t>facility on the router that generated the message:</a:t>
            </a:r>
            <a:r>
              <a:rPr lang="en-US" sz="2800" dirty="0"/>
              <a:t> %LINEPROTO</a:t>
            </a:r>
          </a:p>
          <a:p>
            <a:r>
              <a:rPr lang="en-US" sz="2800" b="1" dirty="0" smtClean="0"/>
              <a:t>The </a:t>
            </a:r>
            <a:r>
              <a:rPr lang="en-US" sz="2800" b="1" dirty="0"/>
              <a:t>severity level:</a:t>
            </a:r>
            <a:r>
              <a:rPr lang="en-US" sz="2800" dirty="0"/>
              <a:t> 5</a:t>
            </a:r>
          </a:p>
          <a:p>
            <a:r>
              <a:rPr lang="en-US" sz="2800" b="1" dirty="0" smtClean="0"/>
              <a:t>A </a:t>
            </a:r>
            <a:r>
              <a:rPr lang="en-US" sz="2800" b="1" dirty="0"/>
              <a:t>mnemonic for the message:</a:t>
            </a:r>
            <a:r>
              <a:rPr lang="en-US" sz="2800" dirty="0"/>
              <a:t> UPDOWN</a:t>
            </a:r>
          </a:p>
          <a:p>
            <a:r>
              <a:rPr lang="en-US" sz="2800" b="1" dirty="0" smtClean="0"/>
              <a:t>The </a:t>
            </a:r>
            <a:r>
              <a:rPr lang="en-US" sz="2800" b="1" dirty="0"/>
              <a:t>description of the message:</a:t>
            </a:r>
            <a:r>
              <a:rPr lang="en-US" sz="2800" dirty="0"/>
              <a:t> Line protocol on Interface FastEthernet0/0, changed state to down</a:t>
            </a:r>
          </a:p>
        </p:txBody>
      </p:sp>
      <p:pic>
        <p:nvPicPr>
          <p:cNvPr id="2050" name="Picture 2"/>
          <p:cNvPicPr>
            <a:picLocks noChangeAspect="1" noChangeArrowheads="1"/>
          </p:cNvPicPr>
          <p:nvPr/>
        </p:nvPicPr>
        <p:blipFill>
          <a:blip r:embed="rId2" cstate="print"/>
          <a:srcRect/>
          <a:stretch>
            <a:fillRect/>
          </a:stretch>
        </p:blipFill>
        <p:spPr bwMode="auto">
          <a:xfrm>
            <a:off x="338969" y="1415848"/>
            <a:ext cx="11194023" cy="1312607"/>
          </a:xfrm>
          <a:prstGeom prst="rect">
            <a:avLst/>
          </a:prstGeom>
          <a:noFill/>
          <a:ln w="9525">
            <a:noFill/>
            <a:miter lim="800000"/>
            <a:headEnd/>
            <a:tailEnd/>
          </a:ln>
        </p:spPr>
      </p:pic>
    </p:spTree>
    <p:extLst>
      <p:ext uri="{BB962C8B-B14F-4D97-AF65-F5344CB8AC3E}">
        <p14:creationId xmlns:p14="http://schemas.microsoft.com/office/powerpoint/2010/main" val="18810568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Modifying System Messages</a:t>
            </a:r>
            <a:endPar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343887" y="1588832"/>
            <a:ext cx="11624736" cy="2820936"/>
          </a:xfrm>
          <a:prstGeom prst="rect">
            <a:avLst/>
          </a:prstGeom>
          <a:noFill/>
          <a:ln w="9525">
            <a:noFill/>
            <a:miter lim="800000"/>
            <a:headEnd/>
            <a:tailEnd/>
          </a:ln>
        </p:spPr>
      </p:pic>
    </p:spTree>
    <p:extLst>
      <p:ext uri="{BB962C8B-B14F-4D97-AF65-F5344CB8AC3E}">
        <p14:creationId xmlns:p14="http://schemas.microsoft.com/office/powerpoint/2010/main" val="1298885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System Message Severity Levels</a:t>
            </a:r>
          </a:p>
        </p:txBody>
      </p:sp>
      <p:pic>
        <p:nvPicPr>
          <p:cNvPr id="3" name="Picture 2"/>
          <p:cNvPicPr>
            <a:picLocks noChangeAspect="1"/>
          </p:cNvPicPr>
          <p:nvPr/>
        </p:nvPicPr>
        <p:blipFill>
          <a:blip r:embed="rId2" cstate="print"/>
          <a:stretch>
            <a:fillRect/>
          </a:stretch>
        </p:blipFill>
        <p:spPr>
          <a:xfrm>
            <a:off x="493764" y="1647250"/>
            <a:ext cx="9770147" cy="3913043"/>
          </a:xfrm>
          <a:prstGeom prst="rect">
            <a:avLst/>
          </a:prstGeom>
        </p:spPr>
      </p:pic>
    </p:spTree>
    <p:extLst>
      <p:ext uri="{BB962C8B-B14F-4D97-AF65-F5344CB8AC3E}">
        <p14:creationId xmlns:p14="http://schemas.microsoft.com/office/powerpoint/2010/main" val="2814138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and </a:t>
            </a:r>
            <a:r>
              <a:rPr lang="en-US" dirty="0" smtClean="0"/>
              <a:t>Verifying </a:t>
            </a:r>
            <a:r>
              <a:rPr lang="en-US" kern="0" dirty="0" err="1"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Syslog</a:t>
            </a:r>
            <a:endPar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sp>
        <p:nvSpPr>
          <p:cNvPr id="6" name="Content Placeholder 3"/>
          <p:cNvSpPr>
            <a:spLocks noGrp="1"/>
          </p:cNvSpPr>
          <p:nvPr>
            <p:ph idx="1"/>
          </p:nvPr>
        </p:nvSpPr>
        <p:spPr>
          <a:xfrm>
            <a:off x="306278" y="1520828"/>
            <a:ext cx="11155481" cy="4909471"/>
          </a:xfrm>
          <a:prstGeom prst="rect">
            <a:avLst/>
          </a:prstGeom>
        </p:spPr>
        <p:txBody>
          <a:bodyPr>
            <a:normAutofit lnSpcReduction="10000"/>
          </a:bodyPr>
          <a:lstStyle/>
          <a:p>
            <a:r>
              <a:rPr lang="en-US" sz="3200" dirty="0" smtClean="0"/>
              <a:t>R1(</a:t>
            </a:r>
            <a:r>
              <a:rPr lang="en-US" sz="3200" dirty="0" err="1" smtClean="0"/>
              <a:t>config</a:t>
            </a:r>
            <a:r>
              <a:rPr lang="en-US" sz="3200" dirty="0"/>
              <a:t>)#logging 192.168.1.101</a:t>
            </a:r>
          </a:p>
          <a:p>
            <a:r>
              <a:rPr lang="en-US" sz="3200" dirty="0" smtClean="0"/>
              <a:t>R1(</a:t>
            </a:r>
            <a:r>
              <a:rPr lang="en-US" sz="3200" dirty="0" err="1" smtClean="0"/>
              <a:t>config</a:t>
            </a:r>
            <a:r>
              <a:rPr lang="en-US" sz="3200" dirty="0"/>
              <a:t>)#logging trap </a:t>
            </a:r>
            <a:r>
              <a:rPr lang="en-US" sz="3200" dirty="0" smtClean="0"/>
              <a:t>4</a:t>
            </a:r>
          </a:p>
          <a:p>
            <a:r>
              <a:rPr lang="en-US" sz="3200" dirty="0"/>
              <a:t>By default, Cisco routers and switches send log messages for all severity levels to the console. On some IOS versions, the device also buffers those log messages by </a:t>
            </a:r>
            <a:r>
              <a:rPr lang="en-US" sz="3200" dirty="0" smtClean="0"/>
              <a:t>default</a:t>
            </a:r>
          </a:p>
          <a:p>
            <a:pPr lvl="1"/>
            <a:r>
              <a:rPr lang="en-US" sz="2800" dirty="0"/>
              <a:t>R1(</a:t>
            </a:r>
            <a:r>
              <a:rPr lang="en-US" sz="2800" dirty="0" err="1"/>
              <a:t>config</a:t>
            </a:r>
            <a:r>
              <a:rPr lang="en-US" sz="2800" dirty="0"/>
              <a:t>)# </a:t>
            </a:r>
            <a:r>
              <a:rPr lang="en-US" sz="3000" dirty="0" smtClean="0"/>
              <a:t>logging console</a:t>
            </a:r>
          </a:p>
          <a:p>
            <a:pPr lvl="1"/>
            <a:r>
              <a:rPr lang="en-US" sz="2800" dirty="0"/>
              <a:t>R1(</a:t>
            </a:r>
            <a:r>
              <a:rPr lang="en-US" sz="2800" dirty="0" err="1"/>
              <a:t>config</a:t>
            </a:r>
            <a:r>
              <a:rPr lang="en-US" sz="2800" dirty="0"/>
              <a:t>)# </a:t>
            </a:r>
            <a:r>
              <a:rPr lang="en-US" sz="3000" dirty="0" smtClean="0"/>
              <a:t>logging buffered</a:t>
            </a:r>
          </a:p>
          <a:p>
            <a:r>
              <a:rPr lang="en-US" sz="3200" dirty="0" smtClean="0"/>
              <a:t>R1#  show logging	</a:t>
            </a:r>
            <a:endParaRPr lang="en-US" sz="3200" dirty="0"/>
          </a:p>
        </p:txBody>
      </p:sp>
    </p:spTree>
    <p:extLst>
      <p:ext uri="{BB962C8B-B14F-4D97-AF65-F5344CB8AC3E}">
        <p14:creationId xmlns:p14="http://schemas.microsoft.com/office/powerpoint/2010/main" val="32935835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1097" y="4522951"/>
            <a:ext cx="6024503" cy="1035170"/>
          </a:xfrm>
        </p:spPr>
        <p:txBody>
          <a:bodyPr>
            <a:noAutofit/>
          </a:bodyPr>
          <a:lstStyle/>
          <a:p>
            <a:r>
              <a:rPr lang="en-US" dirty="0" smtClean="0"/>
              <a:t>Simple Network Management Protocol SNMP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1540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36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a:t>
            </a:r>
          </a:p>
        </p:txBody>
      </p:sp>
      <p:sp>
        <p:nvSpPr>
          <p:cNvPr id="3" name="Content Placeholder 2"/>
          <p:cNvSpPr>
            <a:spLocks noGrp="1"/>
          </p:cNvSpPr>
          <p:nvPr>
            <p:ph idx="1"/>
          </p:nvPr>
        </p:nvSpPr>
        <p:spPr>
          <a:xfrm>
            <a:off x="664639" y="1567914"/>
            <a:ext cx="10075084" cy="4911066"/>
          </a:xfrm>
        </p:spPr>
        <p:txBody>
          <a:bodyPr>
            <a:normAutofit/>
          </a:bodyPr>
          <a:lstStyle/>
          <a:p>
            <a:r>
              <a:rPr lang="en-US" sz="2800" dirty="0" smtClean="0"/>
              <a:t>SNMP is an application layer protocol that provides a message format for communication between what are termed </a:t>
            </a:r>
            <a:r>
              <a:rPr lang="en-US" sz="2800" b="1" dirty="0" smtClean="0">
                <a:solidFill>
                  <a:schemeClr val="tx1">
                    <a:lumMod val="75000"/>
                  </a:schemeClr>
                </a:solidFill>
              </a:rPr>
              <a:t>managers</a:t>
            </a:r>
            <a:r>
              <a:rPr lang="en-US" sz="2800" dirty="0" smtClean="0"/>
              <a:t> and </a:t>
            </a:r>
            <a:r>
              <a:rPr lang="en-US" sz="2800" b="1" dirty="0" smtClean="0">
                <a:solidFill>
                  <a:schemeClr val="tx1">
                    <a:lumMod val="75000"/>
                  </a:schemeClr>
                </a:solidFill>
              </a:rPr>
              <a:t>agents</a:t>
            </a:r>
          </a:p>
          <a:p>
            <a:r>
              <a:rPr lang="en-US" sz="2800" dirty="0" smtClean="0"/>
              <a:t>Components include</a:t>
            </a:r>
          </a:p>
          <a:p>
            <a:pPr lvl="1"/>
            <a:r>
              <a:rPr lang="en-US" sz="2400" dirty="0" smtClean="0"/>
              <a:t>SNMP manager</a:t>
            </a:r>
          </a:p>
          <a:p>
            <a:pPr lvl="1"/>
            <a:r>
              <a:rPr lang="en-US" sz="2400" dirty="0" smtClean="0"/>
              <a:t>SNMP agent</a:t>
            </a:r>
          </a:p>
          <a:p>
            <a:pPr lvl="1"/>
            <a:r>
              <a:rPr lang="en-US" sz="2400" dirty="0" smtClean="0"/>
              <a:t>Management Information Base (MIB)</a:t>
            </a:r>
            <a:endParaRPr lang="en-US" sz="2400" dirty="0"/>
          </a:p>
        </p:txBody>
      </p:sp>
      <p:pic>
        <p:nvPicPr>
          <p:cNvPr id="4" name="Picture 3"/>
          <p:cNvPicPr>
            <a:picLocks noChangeAspect="1"/>
          </p:cNvPicPr>
          <p:nvPr/>
        </p:nvPicPr>
        <p:blipFill>
          <a:blip r:embed="rId2" cstate="print"/>
          <a:stretch>
            <a:fillRect/>
          </a:stretch>
        </p:blipFill>
        <p:spPr>
          <a:xfrm>
            <a:off x="6441057" y="3472157"/>
            <a:ext cx="5267140" cy="1721512"/>
          </a:xfrm>
          <a:prstGeom prst="rect">
            <a:avLst/>
          </a:prstGeom>
        </p:spPr>
      </p:pic>
    </p:spTree>
    <p:extLst>
      <p:ext uri="{BB962C8B-B14F-4D97-AF65-F5344CB8AC3E}">
        <p14:creationId xmlns:p14="http://schemas.microsoft.com/office/powerpoint/2010/main" val="953840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FHRP Concept</a:t>
            </a:r>
          </a:p>
        </p:txBody>
      </p:sp>
      <p:sp>
        <p:nvSpPr>
          <p:cNvPr id="3" name="Content Placeholder 2"/>
          <p:cNvSpPr>
            <a:spLocks noGrp="1"/>
          </p:cNvSpPr>
          <p:nvPr>
            <p:ph idx="1"/>
          </p:nvPr>
        </p:nvSpPr>
        <p:spPr>
          <a:xfrm>
            <a:off x="664639" y="1529039"/>
            <a:ext cx="5296902" cy="4597128"/>
          </a:xfrm>
        </p:spPr>
        <p:txBody>
          <a:bodyPr>
            <a:normAutofit fontScale="92500"/>
          </a:bodyPr>
          <a:lstStyle/>
          <a:p>
            <a:r>
              <a:rPr lang="en-US" sz="2400" dirty="0" smtClean="0">
                <a:solidFill>
                  <a:srgbClr val="0000FF"/>
                </a:solidFill>
              </a:rPr>
              <a:t>Problem </a:t>
            </a:r>
            <a:r>
              <a:rPr lang="en-US" sz="2400" dirty="0" smtClean="0"/>
              <a:t>: Only </a:t>
            </a:r>
            <a:r>
              <a:rPr lang="en-US" sz="2400" dirty="0"/>
              <a:t>one default gateway on each </a:t>
            </a:r>
            <a:r>
              <a:rPr lang="en-US" sz="2400" dirty="0" smtClean="0"/>
              <a:t>host. </a:t>
            </a:r>
          </a:p>
          <a:p>
            <a:r>
              <a:rPr lang="en-US" sz="2400" dirty="0"/>
              <a:t>I</a:t>
            </a:r>
            <a:r>
              <a:rPr lang="en-US" sz="2400" dirty="0" smtClean="0"/>
              <a:t>f </a:t>
            </a:r>
            <a:r>
              <a:rPr lang="en-US" sz="2400" dirty="0"/>
              <a:t>Router1 is </a:t>
            </a:r>
            <a:r>
              <a:rPr lang="en-US" sz="2400" dirty="0" smtClean="0"/>
              <a:t>down, need to </a:t>
            </a:r>
            <a:r>
              <a:rPr lang="en-US" sz="2400" dirty="0"/>
              <a:t>change the default gateway (to 192.168.1.2)</a:t>
            </a:r>
            <a:r>
              <a:rPr lang="en-US" sz="2400" dirty="0" smtClean="0"/>
              <a:t>.</a:t>
            </a:r>
          </a:p>
          <a:p>
            <a:r>
              <a:rPr lang="en-US" sz="2400" dirty="0" smtClean="0"/>
              <a:t> </a:t>
            </a:r>
            <a:r>
              <a:rPr lang="en-US" sz="2400" dirty="0"/>
              <a:t>Also, when Router1 comes </a:t>
            </a:r>
            <a:r>
              <a:rPr lang="en-US" sz="2400" dirty="0" smtClean="0"/>
              <a:t>back, </a:t>
            </a:r>
            <a:r>
              <a:rPr lang="en-US" sz="2400" dirty="0" err="1" smtClean="0"/>
              <a:t>ned</a:t>
            </a:r>
            <a:r>
              <a:rPr lang="en-US" sz="2400" dirty="0" smtClean="0"/>
              <a:t> to manually </a:t>
            </a:r>
            <a:r>
              <a:rPr lang="en-US" sz="2400" dirty="0"/>
              <a:t>change back to </a:t>
            </a:r>
            <a:r>
              <a:rPr lang="en-US" sz="2400" dirty="0" smtClean="0"/>
              <a:t>Router1.</a:t>
            </a:r>
          </a:p>
          <a:p>
            <a:r>
              <a:rPr lang="en-US" sz="2400" dirty="0" smtClean="0"/>
              <a:t> </a:t>
            </a:r>
            <a:r>
              <a:rPr lang="en-US" sz="2400" dirty="0"/>
              <a:t>And no one can access to the Internet in the time of changing the </a:t>
            </a:r>
            <a:r>
              <a:rPr lang="en-US" sz="2400" dirty="0" smtClean="0"/>
              <a:t>default gateway</a:t>
            </a:r>
            <a:r>
              <a:rPr lang="en-US" sz="2400" dirty="0"/>
              <a:t>. </a:t>
            </a:r>
            <a:endParaRPr lang="en-US" sz="2400" dirty="0" smtClean="0"/>
          </a:p>
          <a:p>
            <a:r>
              <a:rPr lang="en-US" sz="2400" dirty="0" smtClean="0"/>
              <a:t>FHRP </a:t>
            </a:r>
            <a:r>
              <a:rPr lang="en-US" sz="2400" dirty="0"/>
              <a:t>can solve all these problems!</a:t>
            </a:r>
          </a:p>
          <a:p>
            <a:endParaRPr lang="en-US" dirty="0"/>
          </a:p>
        </p:txBody>
      </p:sp>
      <p:pic>
        <p:nvPicPr>
          <p:cNvPr id="4" name="Picture 3" descr="HSRP_company_topology.jpg"/>
          <p:cNvPicPr/>
          <p:nvPr/>
        </p:nvPicPr>
        <p:blipFill>
          <a:blip r:embed="rId2">
            <a:extLst>
              <a:ext uri="{28A0092B-C50C-407E-A947-70E740481C1C}">
                <a14:useLocalDpi xmlns:a14="http://schemas.microsoft.com/office/drawing/2010/main" val="0"/>
              </a:ext>
            </a:extLst>
          </a:blip>
          <a:srcRect/>
          <a:stretch>
            <a:fillRect/>
          </a:stretch>
        </p:blipFill>
        <p:spPr bwMode="auto">
          <a:xfrm>
            <a:off x="6089400" y="777478"/>
            <a:ext cx="4459936" cy="4124683"/>
          </a:xfrm>
          <a:prstGeom prst="rect">
            <a:avLst/>
          </a:prstGeom>
          <a:noFill/>
          <a:ln>
            <a:noFill/>
          </a:ln>
        </p:spPr>
      </p:pic>
    </p:spTree>
    <p:extLst>
      <p:ext uri="{BB962C8B-B14F-4D97-AF65-F5344CB8AC3E}">
        <p14:creationId xmlns:p14="http://schemas.microsoft.com/office/powerpoint/2010/main" val="4054693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SNMP</a:t>
            </a:r>
          </a:p>
        </p:txBody>
      </p:sp>
      <p:sp>
        <p:nvSpPr>
          <p:cNvPr id="3" name="Content Placeholder 2"/>
          <p:cNvSpPr>
            <a:spLocks noGrp="1"/>
          </p:cNvSpPr>
          <p:nvPr>
            <p:ph sz="half" idx="1"/>
          </p:nvPr>
        </p:nvSpPr>
        <p:spPr>
          <a:xfrm>
            <a:off x="640908" y="1520828"/>
            <a:ext cx="10750820" cy="4978447"/>
          </a:xfrm>
        </p:spPr>
        <p:txBody>
          <a:bodyPr>
            <a:normAutofit/>
          </a:bodyPr>
          <a:lstStyle/>
          <a:p>
            <a:pPr marL="636588" lvl="2" indent="-457200">
              <a:spcBef>
                <a:spcPts val="1440"/>
              </a:spcBef>
              <a:buClr>
                <a:schemeClr val="accent1">
                  <a:lumMod val="75000"/>
                </a:schemeClr>
              </a:buClr>
              <a:buSzPct val="87000"/>
            </a:pPr>
            <a:r>
              <a:rPr lang="en-US" sz="2800" b="1" dirty="0" smtClean="0">
                <a:solidFill>
                  <a:schemeClr val="accent6">
                    <a:lumMod val="75000"/>
                  </a:schemeClr>
                </a:solidFill>
              </a:rPr>
              <a:t>SNMP </a:t>
            </a:r>
            <a:r>
              <a:rPr lang="en-US" sz="2800" b="1" dirty="0">
                <a:solidFill>
                  <a:schemeClr val="accent6">
                    <a:lumMod val="75000"/>
                  </a:schemeClr>
                </a:solidFill>
              </a:rPr>
              <a:t>M</a:t>
            </a:r>
            <a:r>
              <a:rPr lang="en-US" sz="2800" b="1" dirty="0" smtClean="0">
                <a:solidFill>
                  <a:schemeClr val="accent6">
                    <a:lumMod val="75000"/>
                  </a:schemeClr>
                </a:solidFill>
              </a:rPr>
              <a:t>anager </a:t>
            </a:r>
            <a:r>
              <a:rPr lang="en-US" sz="2400" dirty="0" smtClean="0"/>
              <a:t>– Also called Network Management System </a:t>
            </a:r>
            <a:r>
              <a:rPr lang="en-US" sz="2400" b="1" dirty="0" smtClean="0">
                <a:solidFill>
                  <a:schemeClr val="accent6">
                    <a:lumMod val="75000"/>
                  </a:schemeClr>
                </a:solidFill>
              </a:rPr>
              <a:t>(NMS)</a:t>
            </a:r>
            <a:endParaRPr lang="en-US" sz="2400" b="1" dirty="0">
              <a:solidFill>
                <a:schemeClr val="accent6">
                  <a:lumMod val="75000"/>
                </a:schemeClr>
              </a:solidFill>
            </a:endParaRPr>
          </a:p>
          <a:p>
            <a:pPr lvl="2"/>
            <a:r>
              <a:rPr lang="en-US" dirty="0"/>
              <a:t>a software runs on the device of the network administrator (in most case, a computer) to monitor the </a:t>
            </a:r>
            <a:r>
              <a:rPr lang="en-US" dirty="0" smtClean="0"/>
              <a:t>network.</a:t>
            </a:r>
          </a:p>
          <a:p>
            <a:r>
              <a:rPr lang="en-US" sz="2800" b="1" dirty="0" smtClean="0">
                <a:solidFill>
                  <a:schemeClr val="accent6">
                    <a:lumMod val="75000"/>
                  </a:schemeClr>
                </a:solidFill>
              </a:rPr>
              <a:t>SNMP Agent </a:t>
            </a:r>
            <a:endParaRPr lang="en-US" sz="4400" b="1" dirty="0" smtClean="0">
              <a:solidFill>
                <a:schemeClr val="accent6">
                  <a:lumMod val="75000"/>
                </a:schemeClr>
              </a:solidFill>
            </a:endParaRPr>
          </a:p>
          <a:p>
            <a:pPr lvl="1"/>
            <a:r>
              <a:rPr lang="en-US" sz="2000" dirty="0"/>
              <a:t>a software runs on network devices that we want to monitor (router, switch, server</a:t>
            </a:r>
            <a:r>
              <a:rPr lang="en-US" sz="2000" dirty="0" smtClean="0"/>
              <a:t>…)</a:t>
            </a:r>
            <a:endParaRPr lang="en-US" sz="3200" dirty="0" smtClean="0"/>
          </a:p>
          <a:p>
            <a:r>
              <a:rPr lang="en-US" sz="2800" b="1" dirty="0">
                <a:solidFill>
                  <a:schemeClr val="accent6">
                    <a:lumMod val="75000"/>
                  </a:schemeClr>
                </a:solidFill>
              </a:rPr>
              <a:t>Management Information Base (</a:t>
            </a:r>
            <a:r>
              <a:rPr lang="en-US" sz="2800" b="1" dirty="0" smtClean="0">
                <a:solidFill>
                  <a:schemeClr val="accent6">
                    <a:lumMod val="75000"/>
                  </a:schemeClr>
                </a:solidFill>
              </a:rPr>
              <a:t>MIB)</a:t>
            </a:r>
          </a:p>
          <a:p>
            <a:pPr lvl="1"/>
            <a:r>
              <a:rPr lang="en-US" sz="2000" dirty="0"/>
              <a:t>C</a:t>
            </a:r>
            <a:r>
              <a:rPr lang="en-US" sz="2000" dirty="0" smtClean="0"/>
              <a:t>ollection </a:t>
            </a:r>
            <a:r>
              <a:rPr lang="en-US" sz="2000" dirty="0"/>
              <a:t>of managed objects. </a:t>
            </a:r>
            <a:endParaRPr lang="en-US" sz="2000" dirty="0" smtClean="0"/>
          </a:p>
          <a:p>
            <a:pPr lvl="1"/>
            <a:r>
              <a:rPr lang="en-US" sz="2000" dirty="0"/>
              <a:t>M</a:t>
            </a:r>
            <a:r>
              <a:rPr lang="en-US" sz="2000" dirty="0" smtClean="0"/>
              <a:t>akes </a:t>
            </a:r>
            <a:r>
              <a:rPr lang="en-US" sz="2000" dirty="0"/>
              <a:t>sure that the data exchange between the manager and the agent remains structured. </a:t>
            </a:r>
            <a:endParaRPr lang="en-US" sz="2000" dirty="0" smtClean="0"/>
          </a:p>
          <a:p>
            <a:pPr lvl="1"/>
            <a:r>
              <a:rPr lang="en-US" sz="2000" dirty="0" smtClean="0"/>
              <a:t>In </a:t>
            </a:r>
            <a:r>
              <a:rPr lang="en-US" sz="2000" dirty="0"/>
              <a:t>other words, MIB contains a set of questions that the SNMP Manager can ask the Agent (and the Agent can understand them). </a:t>
            </a:r>
            <a:endParaRPr lang="en-US" sz="2000" dirty="0" smtClean="0"/>
          </a:p>
          <a:p>
            <a:pPr lvl="1"/>
            <a:endParaRPr lang="en-US" sz="2000" dirty="0" smtClean="0"/>
          </a:p>
          <a:p>
            <a:pPr lvl="1"/>
            <a:endParaRPr lang="en-US" sz="2000" dirty="0"/>
          </a:p>
        </p:txBody>
      </p:sp>
    </p:spTree>
    <p:extLst>
      <p:ext uri="{BB962C8B-B14F-4D97-AF65-F5344CB8AC3E}">
        <p14:creationId xmlns:p14="http://schemas.microsoft.com/office/powerpoint/2010/main" val="4145968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SNMP</a:t>
            </a:r>
          </a:p>
        </p:txBody>
      </p:sp>
      <p:pic>
        <p:nvPicPr>
          <p:cNvPr id="5" name="Picture 4" descr="SNMP_Components.jpg"/>
          <p:cNvPicPr/>
          <p:nvPr/>
        </p:nvPicPr>
        <p:blipFill>
          <a:blip r:embed="rId2">
            <a:extLst>
              <a:ext uri="{28A0092B-C50C-407E-A947-70E740481C1C}">
                <a14:useLocalDpi xmlns:a14="http://schemas.microsoft.com/office/drawing/2010/main" val="0"/>
              </a:ext>
            </a:extLst>
          </a:blip>
          <a:srcRect/>
          <a:stretch>
            <a:fillRect/>
          </a:stretch>
        </p:blipFill>
        <p:spPr bwMode="auto">
          <a:xfrm>
            <a:off x="2110153" y="1713993"/>
            <a:ext cx="6808763" cy="4306985"/>
          </a:xfrm>
          <a:prstGeom prst="rect">
            <a:avLst/>
          </a:prstGeom>
          <a:noFill/>
          <a:ln>
            <a:noFill/>
          </a:ln>
        </p:spPr>
      </p:pic>
    </p:spTree>
    <p:extLst>
      <p:ext uri="{BB962C8B-B14F-4D97-AF65-F5344CB8AC3E}">
        <p14:creationId xmlns:p14="http://schemas.microsoft.com/office/powerpoint/2010/main" val="3702828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Messages</a:t>
            </a:r>
          </a:p>
        </p:txBody>
      </p:sp>
      <p:sp>
        <p:nvSpPr>
          <p:cNvPr id="3" name="Content Placeholder 2"/>
          <p:cNvSpPr>
            <a:spLocks noGrp="1"/>
          </p:cNvSpPr>
          <p:nvPr>
            <p:ph idx="1"/>
          </p:nvPr>
        </p:nvSpPr>
        <p:spPr/>
        <p:txBody>
          <a:bodyPr>
            <a:normAutofit/>
          </a:bodyPr>
          <a:lstStyle/>
          <a:p>
            <a:r>
              <a:rPr lang="en-US" sz="2800" dirty="0" smtClean="0"/>
              <a:t>Get </a:t>
            </a:r>
          </a:p>
          <a:p>
            <a:r>
              <a:rPr lang="en-US" sz="2800" dirty="0" smtClean="0"/>
              <a:t>Set </a:t>
            </a:r>
          </a:p>
          <a:p>
            <a:r>
              <a:rPr lang="en-US" sz="2800" dirty="0" smtClean="0"/>
              <a:t>Trap – unreliable</a:t>
            </a:r>
          </a:p>
          <a:p>
            <a:r>
              <a:rPr lang="en-US" sz="2800" dirty="0" smtClean="0"/>
              <a:t>Inform (From SNMPv2) – reliable using ACK</a:t>
            </a:r>
            <a:endParaRPr lang="en-US" sz="2800" dirty="0"/>
          </a:p>
        </p:txBody>
      </p:sp>
    </p:spTree>
    <p:extLst>
      <p:ext uri="{BB962C8B-B14F-4D97-AF65-F5344CB8AC3E}">
        <p14:creationId xmlns:p14="http://schemas.microsoft.com/office/powerpoint/2010/main" val="3674730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in Use for Monitoring the Network</a:t>
            </a:r>
          </a:p>
        </p:txBody>
      </p:sp>
      <p:pic>
        <p:nvPicPr>
          <p:cNvPr id="4" name="Picture 3"/>
          <p:cNvPicPr>
            <a:picLocks noChangeAspect="1"/>
          </p:cNvPicPr>
          <p:nvPr/>
        </p:nvPicPr>
        <p:blipFill>
          <a:blip r:embed="rId2" cstate="print"/>
          <a:stretch>
            <a:fillRect/>
          </a:stretch>
        </p:blipFill>
        <p:spPr>
          <a:xfrm>
            <a:off x="1276357" y="1828800"/>
            <a:ext cx="9639300" cy="3200400"/>
          </a:xfrm>
          <a:prstGeom prst="rect">
            <a:avLst/>
          </a:prstGeom>
        </p:spPr>
      </p:pic>
    </p:spTree>
    <p:extLst>
      <p:ext uri="{BB962C8B-B14F-4D97-AF65-F5344CB8AC3E}">
        <p14:creationId xmlns:p14="http://schemas.microsoft.com/office/powerpoint/2010/main" val="2546783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in Use for Monitoring the Network</a:t>
            </a:r>
          </a:p>
        </p:txBody>
      </p:sp>
      <p:pic>
        <p:nvPicPr>
          <p:cNvPr id="4" name="Picture 3"/>
          <p:cNvPicPr>
            <a:picLocks noChangeAspect="1"/>
          </p:cNvPicPr>
          <p:nvPr/>
        </p:nvPicPr>
        <p:blipFill>
          <a:blip r:embed="rId2" cstate="print"/>
          <a:stretch>
            <a:fillRect/>
          </a:stretch>
        </p:blipFill>
        <p:spPr>
          <a:xfrm>
            <a:off x="1106785" y="1714500"/>
            <a:ext cx="8943975" cy="3429000"/>
          </a:xfrm>
          <a:prstGeom prst="rect">
            <a:avLst/>
          </a:prstGeom>
        </p:spPr>
      </p:pic>
    </p:spTree>
    <p:extLst>
      <p:ext uri="{BB962C8B-B14F-4D97-AF65-F5344CB8AC3E}">
        <p14:creationId xmlns:p14="http://schemas.microsoft.com/office/powerpoint/2010/main" val="2269519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Management Information Base (MIB) </a:t>
            </a:r>
            <a:endParaRPr lang="en-US" dirty="0"/>
          </a:p>
        </p:txBody>
      </p:sp>
      <p:sp>
        <p:nvSpPr>
          <p:cNvPr id="6" name="Content Placeholder 5"/>
          <p:cNvSpPr>
            <a:spLocks noGrp="1"/>
          </p:cNvSpPr>
          <p:nvPr>
            <p:ph idx="1"/>
          </p:nvPr>
        </p:nvSpPr>
        <p:spPr>
          <a:xfrm>
            <a:off x="457207" y="1607576"/>
            <a:ext cx="11250991" cy="4697871"/>
          </a:xfrm>
        </p:spPr>
        <p:txBody>
          <a:bodyPr>
            <a:normAutofit/>
          </a:bodyPr>
          <a:lstStyle/>
          <a:p>
            <a:r>
              <a:rPr lang="en-US" sz="4000" baseline="-25000" dirty="0"/>
              <a:t>MIB defines each variable as an object ID (</a:t>
            </a:r>
            <a:r>
              <a:rPr lang="en-US" sz="4000" baseline="-25000" dirty="0">
                <a:hlinkClick r:id="rId2"/>
              </a:rPr>
              <a:t>OID</a:t>
            </a:r>
            <a:r>
              <a:rPr lang="en-US" sz="4000" baseline="-25000" dirty="0" smtClean="0"/>
              <a:t>)</a:t>
            </a:r>
          </a:p>
          <a:p>
            <a:r>
              <a:rPr lang="en-US" sz="4000" baseline="-25000" dirty="0" smtClean="0"/>
              <a:t>Organizes </a:t>
            </a:r>
            <a:r>
              <a:rPr lang="en-US" sz="4000" baseline="-25000" dirty="0"/>
              <a:t>the </a:t>
            </a:r>
            <a:r>
              <a:rPr lang="en-US" sz="4000" baseline="-25000" dirty="0" smtClean="0"/>
              <a:t>into </a:t>
            </a:r>
            <a:r>
              <a:rPr lang="en-US" sz="4000" baseline="-25000" dirty="0"/>
              <a:t>a hierarchy of OIDs, </a:t>
            </a:r>
            <a:r>
              <a:rPr lang="en-US" sz="4000" baseline="-25000" dirty="0" smtClean="0"/>
              <a:t>usually </a:t>
            </a:r>
            <a:r>
              <a:rPr lang="en-US" sz="4000" baseline="-25000" dirty="0"/>
              <a:t>shown as a </a:t>
            </a:r>
            <a:r>
              <a:rPr lang="en-US" sz="4000" baseline="-25000" dirty="0" smtClean="0"/>
              <a:t>tree</a:t>
            </a:r>
          </a:p>
          <a:p>
            <a:r>
              <a:rPr lang="en-US" sz="4000" baseline="-25000" dirty="0" smtClean="0"/>
              <a:t>MIB </a:t>
            </a:r>
            <a:r>
              <a:rPr lang="en-US" sz="4000" baseline="-25000" dirty="0"/>
              <a:t>for any </a:t>
            </a:r>
            <a:r>
              <a:rPr lang="en-US" sz="4000" baseline="-25000" dirty="0" smtClean="0"/>
              <a:t>device </a:t>
            </a:r>
            <a:r>
              <a:rPr lang="en-US" sz="4000" baseline="-25000" dirty="0"/>
              <a:t>includes some branches of the </a:t>
            </a:r>
            <a:r>
              <a:rPr lang="en-US" sz="4000" baseline="-25000" dirty="0" smtClean="0"/>
              <a:t>tree </a:t>
            </a:r>
            <a:r>
              <a:rPr lang="en-US" sz="4000" baseline="-25000" dirty="0"/>
              <a:t>with variables common to many networking devices and branches with variables specific to that device</a:t>
            </a:r>
            <a:r>
              <a:rPr lang="en-US" sz="4000" baseline="-25000" dirty="0" smtClean="0"/>
              <a:t>.</a:t>
            </a:r>
          </a:p>
          <a:p>
            <a:r>
              <a:rPr lang="en-US" sz="4000" baseline="-25000" dirty="0" smtClean="0"/>
              <a:t>Networking </a:t>
            </a:r>
            <a:r>
              <a:rPr lang="en-US" sz="4000" baseline="-25000" dirty="0"/>
              <a:t>equipment vendors like Cisco can define their own private branches of the tree</a:t>
            </a:r>
          </a:p>
        </p:txBody>
      </p:sp>
    </p:spTree>
    <p:extLst>
      <p:ext uri="{BB962C8B-B14F-4D97-AF65-F5344CB8AC3E}">
        <p14:creationId xmlns:p14="http://schemas.microsoft.com/office/powerpoint/2010/main" val="4073128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Versions</a:t>
            </a:r>
            <a:endParaRPr lang="en-US" dirty="0"/>
          </a:p>
        </p:txBody>
      </p:sp>
      <p:sp>
        <p:nvSpPr>
          <p:cNvPr id="3" name="Content Placeholder 2"/>
          <p:cNvSpPr>
            <a:spLocks noGrp="1"/>
          </p:cNvSpPr>
          <p:nvPr>
            <p:ph idx="1"/>
          </p:nvPr>
        </p:nvSpPr>
        <p:spPr>
          <a:xfrm>
            <a:off x="664639" y="1394060"/>
            <a:ext cx="10075084" cy="4732107"/>
          </a:xfrm>
        </p:spPr>
        <p:txBody>
          <a:bodyPr>
            <a:normAutofit/>
          </a:bodyPr>
          <a:lstStyle/>
          <a:p>
            <a:r>
              <a:rPr lang="en-US" sz="2800" dirty="0" smtClean="0"/>
              <a:t>Three main versions:</a:t>
            </a:r>
          </a:p>
          <a:p>
            <a:r>
              <a:rPr lang="en-US" sz="2800" b="1" dirty="0">
                <a:solidFill>
                  <a:schemeClr val="accent1">
                    <a:lumMod val="75000"/>
                  </a:schemeClr>
                </a:solidFill>
              </a:rPr>
              <a:t>SNMP version </a:t>
            </a:r>
            <a:r>
              <a:rPr lang="en-US" sz="2800" b="1" dirty="0" smtClean="0">
                <a:solidFill>
                  <a:schemeClr val="accent1">
                    <a:lumMod val="75000"/>
                  </a:schemeClr>
                </a:solidFill>
              </a:rPr>
              <a:t>1</a:t>
            </a:r>
          </a:p>
          <a:p>
            <a:pPr lvl="1"/>
            <a:r>
              <a:rPr lang="en-US" sz="2800" dirty="0" smtClean="0"/>
              <a:t>original </a:t>
            </a:r>
            <a:r>
              <a:rPr lang="en-US" sz="2800" dirty="0"/>
              <a:t>version and is very </a:t>
            </a:r>
            <a:r>
              <a:rPr lang="en-US" sz="2800" dirty="0" smtClean="0"/>
              <a:t>legacy</a:t>
            </a:r>
          </a:p>
          <a:p>
            <a:pPr lvl="1"/>
            <a:r>
              <a:rPr lang="en-US" sz="2800" dirty="0" smtClean="0"/>
              <a:t>So not used. </a:t>
            </a:r>
            <a:endParaRPr lang="en-US" sz="2600" dirty="0">
              <a:solidFill>
                <a:schemeClr val="accent1">
                  <a:lumMod val="75000"/>
                </a:schemeClr>
              </a:solidFill>
            </a:endParaRPr>
          </a:p>
          <a:p>
            <a:r>
              <a:rPr lang="en-US" sz="2800" b="1" dirty="0" smtClean="0">
                <a:solidFill>
                  <a:schemeClr val="accent1">
                    <a:lumMod val="75000"/>
                  </a:schemeClr>
                </a:solidFill>
              </a:rPr>
              <a:t>SNMP </a:t>
            </a:r>
            <a:r>
              <a:rPr lang="en-US" sz="2800" b="1" dirty="0">
                <a:solidFill>
                  <a:schemeClr val="accent1">
                    <a:lumMod val="75000"/>
                  </a:schemeClr>
                </a:solidFill>
              </a:rPr>
              <a:t>version </a:t>
            </a:r>
            <a:r>
              <a:rPr lang="en-US" sz="2800" b="1" dirty="0" smtClean="0">
                <a:solidFill>
                  <a:schemeClr val="accent1">
                    <a:lumMod val="75000"/>
                  </a:schemeClr>
                </a:solidFill>
              </a:rPr>
              <a:t>2c</a:t>
            </a:r>
            <a:endParaRPr lang="en-US" sz="2800" dirty="0">
              <a:solidFill>
                <a:schemeClr val="accent1">
                  <a:lumMod val="75000"/>
                </a:schemeClr>
              </a:solidFill>
            </a:endParaRPr>
          </a:p>
          <a:p>
            <a:r>
              <a:rPr lang="en-US" sz="2800" b="1" dirty="0" smtClean="0">
                <a:solidFill>
                  <a:schemeClr val="accent1">
                    <a:lumMod val="75000"/>
                  </a:schemeClr>
                </a:solidFill>
              </a:rPr>
              <a:t>SNMP </a:t>
            </a:r>
            <a:r>
              <a:rPr lang="en-US" sz="2800" b="1" dirty="0">
                <a:solidFill>
                  <a:schemeClr val="accent1">
                    <a:lumMod val="75000"/>
                  </a:schemeClr>
                </a:solidFill>
              </a:rPr>
              <a:t>version </a:t>
            </a:r>
            <a:r>
              <a:rPr lang="en-US" sz="2800" b="1" dirty="0" smtClean="0">
                <a:solidFill>
                  <a:schemeClr val="accent1">
                    <a:lumMod val="75000"/>
                  </a:schemeClr>
                </a:solidFill>
              </a:rPr>
              <a:t>3</a:t>
            </a:r>
            <a:endParaRPr lang="en-US" sz="2800" dirty="0" smtClean="0">
              <a:solidFill>
                <a:schemeClr val="accent1">
                  <a:lumMod val="75000"/>
                </a:schemeClr>
              </a:solidFill>
            </a:endParaRPr>
          </a:p>
        </p:txBody>
      </p:sp>
    </p:spTree>
    <p:extLst>
      <p:ext uri="{BB962C8B-B14F-4D97-AF65-F5344CB8AC3E}">
        <p14:creationId xmlns:p14="http://schemas.microsoft.com/office/powerpoint/2010/main" val="1921283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SNMPv2c</a:t>
            </a:r>
            <a:endParaRPr lang="en-US" dirty="0"/>
          </a:p>
        </p:txBody>
      </p:sp>
      <p:sp>
        <p:nvSpPr>
          <p:cNvPr id="3" name="Content Placeholder 2"/>
          <p:cNvSpPr>
            <a:spLocks noGrp="1"/>
          </p:cNvSpPr>
          <p:nvPr>
            <p:ph idx="1"/>
          </p:nvPr>
        </p:nvSpPr>
        <p:spPr>
          <a:xfrm>
            <a:off x="664639" y="1378570"/>
            <a:ext cx="10075084" cy="4747597"/>
          </a:xfrm>
        </p:spPr>
        <p:txBody>
          <a:bodyPr>
            <a:normAutofit/>
          </a:bodyPr>
          <a:lstStyle/>
          <a:p>
            <a:r>
              <a:rPr lang="en-US" sz="2800" dirty="0"/>
              <a:t>O</a:t>
            </a:r>
            <a:r>
              <a:rPr lang="en-US" sz="2800" dirty="0" smtClean="0"/>
              <a:t>ffered </a:t>
            </a:r>
            <a:r>
              <a:rPr lang="en-US" sz="2800" dirty="0"/>
              <a:t>some </a:t>
            </a:r>
            <a:r>
              <a:rPr lang="en-US" sz="2800" dirty="0" smtClean="0"/>
              <a:t>enhancements over SNMPv1.</a:t>
            </a:r>
          </a:p>
          <a:p>
            <a:r>
              <a:rPr lang="en-US" sz="2800" dirty="0" smtClean="0"/>
              <a:t>For example, </a:t>
            </a:r>
            <a:r>
              <a:rPr lang="en-US" sz="2800" dirty="0"/>
              <a:t>the introduction of INFORM and GETBULK </a:t>
            </a:r>
            <a:r>
              <a:rPr lang="en-US" sz="2800" dirty="0" smtClean="0"/>
              <a:t>messages.</a:t>
            </a:r>
            <a:endParaRPr lang="en-US" sz="2800" dirty="0"/>
          </a:p>
          <a:p>
            <a:r>
              <a:rPr lang="en-US" sz="2800" dirty="0"/>
              <a:t>Both SNMPv1 and </a:t>
            </a:r>
            <a:r>
              <a:rPr lang="en-US" sz="2800" dirty="0" smtClean="0"/>
              <a:t>v2c </a:t>
            </a:r>
            <a:r>
              <a:rPr lang="en-US" sz="2800" dirty="0"/>
              <a:t>did not focus much on security </a:t>
            </a:r>
            <a:r>
              <a:rPr lang="en-US" sz="2800" dirty="0" smtClean="0"/>
              <a:t>.</a:t>
            </a:r>
          </a:p>
          <a:p>
            <a:r>
              <a:rPr lang="en-US" sz="2800" dirty="0" smtClean="0"/>
              <a:t>Both </a:t>
            </a:r>
            <a:r>
              <a:rPr lang="en-US" sz="2800" dirty="0"/>
              <a:t>provide security based on </a:t>
            </a:r>
            <a:r>
              <a:rPr lang="en-US" sz="2800" b="1" dirty="0"/>
              <a:t>community string</a:t>
            </a:r>
            <a:r>
              <a:rPr lang="en-US" sz="2800" dirty="0"/>
              <a:t> only. </a:t>
            </a:r>
            <a:endParaRPr lang="en-US" sz="2800" dirty="0" smtClean="0"/>
          </a:p>
          <a:p>
            <a:r>
              <a:rPr lang="en-US" sz="2800" dirty="0" smtClean="0"/>
              <a:t>Community </a:t>
            </a:r>
            <a:r>
              <a:rPr lang="en-US" sz="2800" dirty="0"/>
              <a:t>string is really just a clear text password (without encryption). Any data sent in clear text over a network is vulnerable to packet sniffing and interception. </a:t>
            </a:r>
            <a:endParaRPr lang="en-US" dirty="0"/>
          </a:p>
        </p:txBody>
      </p:sp>
    </p:spTree>
    <p:extLst>
      <p:ext uri="{BB962C8B-B14F-4D97-AF65-F5344CB8AC3E}">
        <p14:creationId xmlns:p14="http://schemas.microsoft.com/office/powerpoint/2010/main" val="2002919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SNMPv2</a:t>
            </a:r>
          </a:p>
        </p:txBody>
      </p:sp>
      <p:sp>
        <p:nvSpPr>
          <p:cNvPr id="3" name="Content Placeholder 2"/>
          <p:cNvSpPr>
            <a:spLocks noGrp="1"/>
          </p:cNvSpPr>
          <p:nvPr>
            <p:ph idx="1"/>
          </p:nvPr>
        </p:nvSpPr>
        <p:spPr/>
        <p:txBody>
          <a:bodyPr>
            <a:normAutofit/>
          </a:bodyPr>
          <a:lstStyle/>
          <a:p>
            <a:pPr marL="0" indent="0">
              <a:buNone/>
            </a:pPr>
            <a:r>
              <a:rPr lang="en-US" sz="2800" dirty="0" smtClean="0"/>
              <a:t>There are two types of community strings in SNMP Version 2c:</a:t>
            </a:r>
          </a:p>
          <a:p>
            <a:r>
              <a:rPr lang="en-US" sz="2800" b="1" dirty="0" smtClean="0">
                <a:solidFill>
                  <a:schemeClr val="tx1">
                    <a:lumMod val="75000"/>
                  </a:schemeClr>
                </a:solidFill>
              </a:rPr>
              <a:t>Read-only (RO)</a:t>
            </a:r>
            <a:r>
              <a:rPr lang="en-US" sz="2800" dirty="0" smtClean="0"/>
              <a:t>: Provides access to the MIB variables, but does not allow these variables to changed, only read. Because security is so weak in Version 2c, many organizations only use SNMP in this read-only mode.</a:t>
            </a:r>
          </a:p>
          <a:p>
            <a:r>
              <a:rPr lang="en-US" sz="2800" b="1" dirty="0" smtClean="0">
                <a:solidFill>
                  <a:schemeClr val="tx1">
                    <a:lumMod val="75000"/>
                  </a:schemeClr>
                </a:solidFill>
              </a:rPr>
              <a:t>Read-write (RW)</a:t>
            </a:r>
            <a:r>
              <a:rPr lang="en-US" sz="2800" dirty="0" smtClean="0"/>
              <a:t>: Provides read and write access to all objects in the MIB.</a:t>
            </a:r>
            <a:endParaRPr lang="en-US" sz="2800" dirty="0"/>
          </a:p>
        </p:txBody>
      </p:sp>
    </p:spTree>
    <p:extLst>
      <p:ext uri="{BB962C8B-B14F-4D97-AF65-F5344CB8AC3E}">
        <p14:creationId xmlns:p14="http://schemas.microsoft.com/office/powerpoint/2010/main" val="32873070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SNMPv3</a:t>
            </a:r>
            <a:endParaRPr lang="en-US" dirty="0"/>
          </a:p>
        </p:txBody>
      </p:sp>
      <p:sp>
        <p:nvSpPr>
          <p:cNvPr id="3" name="Content Placeholder 2"/>
          <p:cNvSpPr>
            <a:spLocks noGrp="1"/>
          </p:cNvSpPr>
          <p:nvPr>
            <p:ph idx="1"/>
          </p:nvPr>
        </p:nvSpPr>
        <p:spPr/>
        <p:txBody>
          <a:bodyPr/>
          <a:lstStyle/>
          <a:p>
            <a:pPr lvl="1"/>
            <a:r>
              <a:rPr lang="en-US" sz="2800" dirty="0"/>
              <a:t>Provides significant enhancements to address the security weaknesses existing in the earlier versions.</a:t>
            </a:r>
          </a:p>
          <a:p>
            <a:pPr lvl="1"/>
            <a:r>
              <a:rPr lang="en-US" sz="2800" dirty="0"/>
              <a:t> The concept of community string does not exist in this version. </a:t>
            </a:r>
            <a:endParaRPr lang="en-US" sz="2600" dirty="0">
              <a:solidFill>
                <a:schemeClr val="accent1">
                  <a:lumMod val="75000"/>
                </a:schemeClr>
              </a:solidFill>
            </a:endParaRPr>
          </a:p>
          <a:p>
            <a:endParaRPr lang="en-US" dirty="0"/>
          </a:p>
        </p:txBody>
      </p:sp>
    </p:spTree>
    <p:extLst>
      <p:ext uri="{BB962C8B-B14F-4D97-AF65-F5344CB8AC3E}">
        <p14:creationId xmlns:p14="http://schemas.microsoft.com/office/powerpoint/2010/main" val="171012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FHRP Concept</a:t>
            </a:r>
          </a:p>
        </p:txBody>
      </p:sp>
      <p:sp>
        <p:nvSpPr>
          <p:cNvPr id="3" name="Content Placeholder 2"/>
          <p:cNvSpPr>
            <a:spLocks noGrp="1"/>
          </p:cNvSpPr>
          <p:nvPr>
            <p:ph idx="1"/>
          </p:nvPr>
        </p:nvSpPr>
        <p:spPr>
          <a:xfrm>
            <a:off x="664640" y="1529038"/>
            <a:ext cx="6022654" cy="5001774"/>
          </a:xfrm>
        </p:spPr>
        <p:txBody>
          <a:bodyPr>
            <a:normAutofit/>
          </a:bodyPr>
          <a:lstStyle/>
          <a:p>
            <a:r>
              <a:rPr lang="en-US" dirty="0"/>
              <a:t>2</a:t>
            </a:r>
            <a:r>
              <a:rPr lang="en-US" dirty="0" smtClean="0"/>
              <a:t> </a:t>
            </a:r>
            <a:r>
              <a:rPr lang="en-US" dirty="0"/>
              <a:t>routers Router1 and </a:t>
            </a:r>
            <a:r>
              <a:rPr lang="en-US" dirty="0" smtClean="0"/>
              <a:t>Router2 </a:t>
            </a:r>
            <a:r>
              <a:rPr lang="en-US" dirty="0"/>
              <a:t>will be seen as only one router. </a:t>
            </a:r>
            <a:endParaRPr lang="en-US" dirty="0" smtClean="0"/>
          </a:p>
          <a:p>
            <a:r>
              <a:rPr lang="en-US" dirty="0" smtClean="0"/>
              <a:t>It will use </a:t>
            </a:r>
            <a:r>
              <a:rPr lang="en-US" dirty="0"/>
              <a:t>a virtual MAC and IP address for the two routers to represent with hosts as a single default gateway</a:t>
            </a:r>
            <a:r>
              <a:rPr lang="en-US" dirty="0" smtClean="0"/>
              <a:t>.</a:t>
            </a:r>
          </a:p>
          <a:p>
            <a:r>
              <a:rPr lang="en-US" dirty="0"/>
              <a:t>One </a:t>
            </a:r>
            <a:r>
              <a:rPr lang="en-US" dirty="0" smtClean="0"/>
              <a:t>router</a:t>
            </a:r>
            <a:r>
              <a:rPr lang="en-US" dirty="0"/>
              <a:t> </a:t>
            </a:r>
            <a:r>
              <a:rPr lang="en-US" dirty="0" smtClean="0"/>
              <a:t>is </a:t>
            </a:r>
            <a:r>
              <a:rPr lang="en-US" dirty="0"/>
              <a:t>designated as </a:t>
            </a:r>
            <a:r>
              <a:rPr lang="en-US" b="1" dirty="0"/>
              <a:t>active router</a:t>
            </a:r>
            <a:r>
              <a:rPr lang="en-US" dirty="0"/>
              <a:t> while the other router is designated as </a:t>
            </a:r>
            <a:r>
              <a:rPr lang="en-US" b="1" dirty="0"/>
              <a:t>standby router</a:t>
            </a:r>
            <a:r>
              <a:rPr lang="en-US" dirty="0"/>
              <a:t>. </a:t>
            </a:r>
            <a:endParaRPr lang="en-US" dirty="0" smtClean="0"/>
          </a:p>
          <a:p>
            <a:r>
              <a:rPr lang="en-US" dirty="0"/>
              <a:t>O</a:t>
            </a:r>
            <a:r>
              <a:rPr lang="en-US" dirty="0" smtClean="0"/>
              <a:t>nly </a:t>
            </a:r>
            <a:r>
              <a:rPr lang="en-US" dirty="0"/>
              <a:t>the active </a:t>
            </a:r>
            <a:r>
              <a:rPr lang="en-US" dirty="0" smtClean="0"/>
              <a:t>router </a:t>
            </a:r>
            <a:r>
              <a:rPr lang="en-US" dirty="0"/>
              <a:t>forwards </a:t>
            </a:r>
            <a:r>
              <a:rPr lang="en-US" dirty="0" smtClean="0"/>
              <a:t>packets.</a:t>
            </a:r>
          </a:p>
          <a:p>
            <a:r>
              <a:rPr lang="en-US" dirty="0" smtClean="0"/>
              <a:t>Standby </a:t>
            </a:r>
            <a:r>
              <a:rPr lang="en-US" dirty="0"/>
              <a:t>router is backup when active router fails by monitoring periodic hellos sent by the active router </a:t>
            </a:r>
            <a:endParaRPr lang="en-US" dirty="0" smtClean="0"/>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394" y="1306074"/>
            <a:ext cx="4720599" cy="50225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707758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SNMPv3</a:t>
            </a:r>
          </a:p>
        </p:txBody>
      </p:sp>
      <p:sp>
        <p:nvSpPr>
          <p:cNvPr id="3" name="Content Placeholder 2"/>
          <p:cNvSpPr>
            <a:spLocks noGrp="1"/>
          </p:cNvSpPr>
          <p:nvPr>
            <p:ph idx="1"/>
          </p:nvPr>
        </p:nvSpPr>
        <p:spPr/>
        <p:txBody>
          <a:bodyPr>
            <a:normAutofit/>
          </a:bodyPr>
          <a:lstStyle/>
          <a:p>
            <a:r>
              <a:rPr lang="en-US" sz="2800" b="1" dirty="0" smtClean="0">
                <a:solidFill>
                  <a:schemeClr val="tx1">
                    <a:lumMod val="75000"/>
                  </a:schemeClr>
                </a:solidFill>
              </a:rPr>
              <a:t>Message integrity: </a:t>
            </a:r>
            <a:r>
              <a:rPr lang="en-US" sz="2800" dirty="0" smtClean="0"/>
              <a:t>This helps ensure that a packet has not been tampered with in transit</a:t>
            </a:r>
          </a:p>
          <a:p>
            <a:r>
              <a:rPr lang="en-US" sz="2800" b="1" dirty="0">
                <a:solidFill>
                  <a:schemeClr val="tx1">
                    <a:lumMod val="75000"/>
                  </a:schemeClr>
                </a:solidFill>
              </a:rPr>
              <a:t>Authentication:</a:t>
            </a:r>
            <a:r>
              <a:rPr lang="en-US" sz="2800" dirty="0" smtClean="0"/>
              <a:t> This helps ensure that the packet came from a known and trusted source</a:t>
            </a:r>
          </a:p>
          <a:p>
            <a:r>
              <a:rPr lang="en-US" sz="2800" b="1" dirty="0">
                <a:solidFill>
                  <a:schemeClr val="tx1">
                    <a:lumMod val="75000"/>
                  </a:schemeClr>
                </a:solidFill>
              </a:rPr>
              <a:t>Encryption: </a:t>
            </a:r>
            <a:r>
              <a:rPr lang="en-US" sz="2800" dirty="0" smtClean="0"/>
              <a:t>This helps to ensure that information cannot be read if the data is captured in transit</a:t>
            </a:r>
            <a:endParaRPr lang="en-US" sz="2800" dirty="0"/>
          </a:p>
        </p:txBody>
      </p:sp>
    </p:spTree>
    <p:extLst>
      <p:ext uri="{BB962C8B-B14F-4D97-AF65-F5344CB8AC3E}">
        <p14:creationId xmlns:p14="http://schemas.microsoft.com/office/powerpoint/2010/main" val="16328052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SNMP</a:t>
            </a:r>
            <a:endParaRPr lang="en-US" dirty="0"/>
          </a:p>
        </p:txBody>
      </p:sp>
      <p:sp>
        <p:nvSpPr>
          <p:cNvPr id="3" name="Content Placeholder 2"/>
          <p:cNvSpPr>
            <a:spLocks noGrp="1"/>
          </p:cNvSpPr>
          <p:nvPr>
            <p:ph idx="1"/>
          </p:nvPr>
        </p:nvSpPr>
        <p:spPr/>
        <p:txBody>
          <a:bodyPr>
            <a:normAutofit/>
          </a:bodyPr>
          <a:lstStyle/>
          <a:p>
            <a:r>
              <a:rPr lang="en-US" sz="2800" dirty="0" smtClean="0"/>
              <a:t>Four Steps</a:t>
            </a:r>
          </a:p>
          <a:p>
            <a:pPr marL="914400" lvl="2" indent="-457200">
              <a:buFont typeface="Wingdings" charset="2"/>
              <a:buAutoNum type="arabicPlain"/>
            </a:pPr>
            <a:r>
              <a:rPr lang="en-US" sz="2800" dirty="0"/>
              <a:t>Enable SNMP read-write access to the router.</a:t>
            </a:r>
          </a:p>
          <a:p>
            <a:pPr marL="914400" lvl="2" indent="-457200">
              <a:buFont typeface="Wingdings" charset="2"/>
              <a:buAutoNum type="arabicPlain"/>
            </a:pPr>
            <a:r>
              <a:rPr lang="en-US" sz="2800" dirty="0" smtClean="0"/>
              <a:t>Configure </a:t>
            </a:r>
            <a:r>
              <a:rPr lang="en-US" sz="2800" dirty="0"/>
              <a:t>SNMP contact information.</a:t>
            </a:r>
          </a:p>
          <a:p>
            <a:pPr marL="914400" lvl="2" indent="-457200">
              <a:buFont typeface="Wingdings" charset="2"/>
              <a:buAutoNum type="arabicPlain"/>
            </a:pPr>
            <a:r>
              <a:rPr lang="en-US" sz="2800" dirty="0" smtClean="0"/>
              <a:t>Configure </a:t>
            </a:r>
            <a:r>
              <a:rPr lang="en-US" sz="2800" dirty="0"/>
              <a:t>SNMP location.</a:t>
            </a:r>
          </a:p>
          <a:p>
            <a:pPr marL="914400" lvl="2" indent="-457200">
              <a:buFont typeface="Wingdings" charset="2"/>
              <a:buAutoNum type="arabicPlain"/>
            </a:pPr>
            <a:r>
              <a:rPr lang="en-US" sz="2800" dirty="0" smtClean="0"/>
              <a:t>Configure </a:t>
            </a:r>
            <a:r>
              <a:rPr lang="en-US" sz="2800" dirty="0"/>
              <a:t>an ACL to restrict SNMP access to the NMS hosts.</a:t>
            </a:r>
          </a:p>
        </p:txBody>
      </p:sp>
    </p:spTree>
    <p:extLst>
      <p:ext uri="{BB962C8B-B14F-4D97-AF65-F5344CB8AC3E}">
        <p14:creationId xmlns:p14="http://schemas.microsoft.com/office/powerpoint/2010/main" val="2056596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kern="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Configuring </a:t>
            </a:r>
            <a:r>
              <a:rPr lang="en-US" sz="40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SNMP Version </a:t>
            </a:r>
            <a:r>
              <a:rPr lang="en-US" sz="4000" kern="0" dirty="0" smtClean="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rPr>
              <a:t>2c</a:t>
            </a:r>
            <a:endParaRPr lang="en-US" sz="4000" kern="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cs typeface="Arial" pitchFamily="34" charset="0"/>
            </a:endParaRPr>
          </a:p>
        </p:txBody>
      </p:sp>
      <p:sp>
        <p:nvSpPr>
          <p:cNvPr id="3" name="Content Placeholder 2"/>
          <p:cNvSpPr>
            <a:spLocks noGrp="1"/>
          </p:cNvSpPr>
          <p:nvPr>
            <p:ph idx="1"/>
          </p:nvPr>
        </p:nvSpPr>
        <p:spPr>
          <a:xfrm>
            <a:off x="616014" y="2374307"/>
            <a:ext cx="10720340" cy="3790535"/>
          </a:xfrm>
        </p:spPr>
        <p:txBody>
          <a:bodyPr>
            <a:noAutofit/>
          </a:bodyPr>
          <a:lstStyle/>
          <a:p>
            <a:pPr marL="0" indent="0">
              <a:buNone/>
            </a:pPr>
            <a:r>
              <a:rPr lang="en-US" sz="2200" dirty="0">
                <a:solidFill>
                  <a:srgbClr val="262626"/>
                </a:solidFill>
                <a:latin typeface="Courier New" pitchFamily="49" charset="0"/>
                <a:cs typeface="Courier New" pitchFamily="49" charset="0"/>
              </a:rPr>
              <a:t>Router(</a:t>
            </a:r>
            <a:r>
              <a:rPr lang="en-US" sz="2200" dirty="0" err="1">
                <a:solidFill>
                  <a:srgbClr val="262626"/>
                </a:solidFill>
                <a:latin typeface="Courier New" pitchFamily="49" charset="0"/>
                <a:cs typeface="Courier New" pitchFamily="49" charset="0"/>
              </a:rPr>
              <a:t>config</a:t>
            </a:r>
            <a:r>
              <a:rPr lang="en-US" sz="2200" dirty="0">
                <a:solidFill>
                  <a:srgbClr val="262626"/>
                </a:solidFill>
                <a:latin typeface="Courier New" pitchFamily="49" charset="0"/>
                <a:cs typeface="Courier New" pitchFamily="49" charset="0"/>
              </a:rPr>
              <a:t>)#</a:t>
            </a:r>
            <a:r>
              <a:rPr lang="en-US" sz="2200" dirty="0" err="1">
                <a:solidFill>
                  <a:srgbClr val="262626"/>
                </a:solidFill>
                <a:latin typeface="Courier New" pitchFamily="49" charset="0"/>
                <a:cs typeface="Courier New" pitchFamily="49" charset="0"/>
              </a:rPr>
              <a:t>snmp</a:t>
            </a:r>
            <a:r>
              <a:rPr lang="en-US" sz="2200" dirty="0">
                <a:solidFill>
                  <a:srgbClr val="262626"/>
                </a:solidFill>
                <a:latin typeface="Courier New" pitchFamily="49" charset="0"/>
                <a:cs typeface="Courier New" pitchFamily="49" charset="0"/>
              </a:rPr>
              <a:t>-server community Todd </a:t>
            </a:r>
            <a:r>
              <a:rPr lang="en-US" sz="2200" dirty="0" err="1">
                <a:solidFill>
                  <a:srgbClr val="262626"/>
                </a:solidFill>
                <a:latin typeface="Courier New" pitchFamily="49" charset="0"/>
                <a:cs typeface="Courier New" pitchFamily="49" charset="0"/>
              </a:rPr>
              <a:t>rw</a:t>
            </a:r>
            <a:endParaRPr lang="en-US" sz="2200" dirty="0">
              <a:solidFill>
                <a:srgbClr val="262626"/>
              </a:solidFill>
              <a:latin typeface="Courier New" pitchFamily="49" charset="0"/>
              <a:cs typeface="Courier New" pitchFamily="49" charset="0"/>
            </a:endParaRPr>
          </a:p>
          <a:p>
            <a:pPr marL="0" indent="0">
              <a:buNone/>
            </a:pPr>
            <a:r>
              <a:rPr lang="en-US" sz="2200" dirty="0" smtClean="0">
                <a:solidFill>
                  <a:srgbClr val="262626"/>
                </a:solidFill>
                <a:latin typeface="Courier New" pitchFamily="49" charset="0"/>
                <a:cs typeface="Courier New" pitchFamily="49" charset="0"/>
              </a:rPr>
              <a:t>Router</a:t>
            </a:r>
            <a:r>
              <a:rPr lang="en-US" sz="2200" dirty="0">
                <a:solidFill>
                  <a:srgbClr val="262626"/>
                </a:solidFill>
                <a:latin typeface="Courier New" pitchFamily="49" charset="0"/>
                <a:cs typeface="Courier New" pitchFamily="49" charset="0"/>
              </a:rPr>
              <a:t>(</a:t>
            </a:r>
            <a:r>
              <a:rPr lang="en-US" sz="2200" dirty="0" err="1">
                <a:solidFill>
                  <a:srgbClr val="262626"/>
                </a:solidFill>
                <a:latin typeface="Courier New" pitchFamily="49" charset="0"/>
                <a:cs typeface="Courier New" pitchFamily="49" charset="0"/>
              </a:rPr>
              <a:t>config</a:t>
            </a:r>
            <a:r>
              <a:rPr lang="en-US" sz="2200" dirty="0">
                <a:solidFill>
                  <a:srgbClr val="262626"/>
                </a:solidFill>
                <a:latin typeface="Courier New" pitchFamily="49" charset="0"/>
                <a:cs typeface="Courier New" pitchFamily="49" charset="0"/>
              </a:rPr>
              <a:t>)#</a:t>
            </a:r>
            <a:r>
              <a:rPr lang="en-US" sz="2200" dirty="0" err="1">
                <a:solidFill>
                  <a:srgbClr val="262626"/>
                </a:solidFill>
                <a:latin typeface="Courier New" pitchFamily="49" charset="0"/>
                <a:cs typeface="Courier New" pitchFamily="49" charset="0"/>
              </a:rPr>
              <a:t>snmp</a:t>
            </a:r>
            <a:r>
              <a:rPr lang="en-US" sz="2200" dirty="0">
                <a:solidFill>
                  <a:srgbClr val="262626"/>
                </a:solidFill>
                <a:latin typeface="Courier New" pitchFamily="49" charset="0"/>
                <a:cs typeface="Courier New" pitchFamily="49" charset="0"/>
              </a:rPr>
              <a:t>-server contact Todd </a:t>
            </a:r>
            <a:r>
              <a:rPr lang="en-US" sz="2200" dirty="0" err="1">
                <a:solidFill>
                  <a:srgbClr val="262626"/>
                </a:solidFill>
                <a:latin typeface="Courier New" pitchFamily="49" charset="0"/>
                <a:cs typeface="Courier New" pitchFamily="49" charset="0"/>
              </a:rPr>
              <a:t>Lammle</a:t>
            </a:r>
            <a:endParaRPr lang="en-US" sz="2200" dirty="0">
              <a:solidFill>
                <a:srgbClr val="262626"/>
              </a:solidFill>
              <a:latin typeface="Courier New" pitchFamily="49" charset="0"/>
              <a:cs typeface="Courier New" pitchFamily="49" charset="0"/>
            </a:endParaRPr>
          </a:p>
          <a:p>
            <a:pPr marL="0" indent="0">
              <a:buNone/>
            </a:pPr>
            <a:r>
              <a:rPr lang="en-US" sz="2200" dirty="0">
                <a:solidFill>
                  <a:srgbClr val="262626"/>
                </a:solidFill>
                <a:latin typeface="Courier New" pitchFamily="49" charset="0"/>
                <a:cs typeface="Courier New" pitchFamily="49" charset="0"/>
              </a:rPr>
              <a:t>Router(</a:t>
            </a:r>
            <a:r>
              <a:rPr lang="en-US" sz="2200" dirty="0" err="1">
                <a:solidFill>
                  <a:srgbClr val="262626"/>
                </a:solidFill>
                <a:latin typeface="Courier New" pitchFamily="49" charset="0"/>
                <a:cs typeface="Courier New" pitchFamily="49" charset="0"/>
              </a:rPr>
              <a:t>config</a:t>
            </a:r>
            <a:r>
              <a:rPr lang="en-US" sz="2200" dirty="0">
                <a:solidFill>
                  <a:srgbClr val="262626"/>
                </a:solidFill>
                <a:latin typeface="Courier New" pitchFamily="49" charset="0"/>
                <a:cs typeface="Courier New" pitchFamily="49" charset="0"/>
              </a:rPr>
              <a:t>)#</a:t>
            </a:r>
            <a:r>
              <a:rPr lang="en-US" sz="2200" dirty="0" err="1">
                <a:solidFill>
                  <a:srgbClr val="262626"/>
                </a:solidFill>
                <a:latin typeface="Courier New" pitchFamily="49" charset="0"/>
                <a:cs typeface="Courier New" pitchFamily="49" charset="0"/>
              </a:rPr>
              <a:t>snmp</a:t>
            </a:r>
            <a:r>
              <a:rPr lang="en-US" sz="2200" dirty="0">
                <a:solidFill>
                  <a:srgbClr val="262626"/>
                </a:solidFill>
                <a:latin typeface="Courier New" pitchFamily="49" charset="0"/>
                <a:cs typeface="Courier New" pitchFamily="49" charset="0"/>
              </a:rPr>
              <a:t>-server location </a:t>
            </a:r>
            <a:r>
              <a:rPr lang="en-US" sz="2200" dirty="0" smtClean="0">
                <a:solidFill>
                  <a:srgbClr val="262626"/>
                </a:solidFill>
                <a:latin typeface="Courier New" pitchFamily="49" charset="0"/>
                <a:cs typeface="Courier New" pitchFamily="49" charset="0"/>
              </a:rPr>
              <a:t>Boulder</a:t>
            </a:r>
          </a:p>
          <a:p>
            <a:pPr marL="0" indent="0">
              <a:buNone/>
            </a:pPr>
            <a:r>
              <a:rPr lang="en-US" sz="2200" dirty="0" smtClean="0">
                <a:solidFill>
                  <a:srgbClr val="262626"/>
                </a:solidFill>
                <a:latin typeface="Courier New" pitchFamily="49" charset="0"/>
                <a:cs typeface="Courier New" pitchFamily="49" charset="0"/>
              </a:rPr>
              <a:t>Router</a:t>
            </a:r>
            <a:r>
              <a:rPr lang="en-US" sz="2200" dirty="0">
                <a:solidFill>
                  <a:srgbClr val="262626"/>
                </a:solidFill>
                <a:latin typeface="Courier New" pitchFamily="49" charset="0"/>
                <a:cs typeface="Courier New" pitchFamily="49" charset="0"/>
              </a:rPr>
              <a:t>(</a:t>
            </a:r>
            <a:r>
              <a:rPr lang="en-US" sz="2200" dirty="0" err="1">
                <a:solidFill>
                  <a:srgbClr val="262626"/>
                </a:solidFill>
                <a:latin typeface="Courier New" pitchFamily="49" charset="0"/>
                <a:cs typeface="Courier New" pitchFamily="49" charset="0"/>
              </a:rPr>
              <a:t>config</a:t>
            </a:r>
            <a:r>
              <a:rPr lang="en-US" sz="2200" dirty="0">
                <a:solidFill>
                  <a:srgbClr val="262626"/>
                </a:solidFill>
                <a:latin typeface="Courier New" pitchFamily="49" charset="0"/>
                <a:cs typeface="Courier New" pitchFamily="49" charset="0"/>
              </a:rPr>
              <a:t>)#</a:t>
            </a:r>
            <a:r>
              <a:rPr lang="en-US" sz="2200" dirty="0" err="1">
                <a:solidFill>
                  <a:srgbClr val="262626"/>
                </a:solidFill>
                <a:latin typeface="Courier New" pitchFamily="49" charset="0"/>
                <a:cs typeface="Courier New" pitchFamily="49" charset="0"/>
              </a:rPr>
              <a:t>ip</a:t>
            </a:r>
            <a:r>
              <a:rPr lang="en-US" sz="2200" dirty="0">
                <a:solidFill>
                  <a:srgbClr val="262626"/>
                </a:solidFill>
                <a:latin typeface="Courier New" pitchFamily="49" charset="0"/>
                <a:cs typeface="Courier New" pitchFamily="49" charset="0"/>
              </a:rPr>
              <a:t> access-list standard </a:t>
            </a:r>
            <a:r>
              <a:rPr lang="en-US" sz="2200" dirty="0" err="1">
                <a:solidFill>
                  <a:srgbClr val="262626"/>
                </a:solidFill>
                <a:latin typeface="Courier New" pitchFamily="49" charset="0"/>
                <a:cs typeface="Courier New" pitchFamily="49" charset="0"/>
              </a:rPr>
              <a:t>Protect_NMS_Station</a:t>
            </a:r>
            <a:endParaRPr lang="en-US" sz="2200" dirty="0">
              <a:solidFill>
                <a:srgbClr val="262626"/>
              </a:solidFill>
              <a:latin typeface="Courier New" pitchFamily="49" charset="0"/>
              <a:cs typeface="Courier New" pitchFamily="49" charset="0"/>
            </a:endParaRPr>
          </a:p>
          <a:p>
            <a:pPr marL="0" indent="0">
              <a:buNone/>
            </a:pPr>
            <a:r>
              <a:rPr lang="en-US" sz="2200" dirty="0">
                <a:solidFill>
                  <a:srgbClr val="262626"/>
                </a:solidFill>
                <a:latin typeface="Courier New" pitchFamily="49" charset="0"/>
                <a:cs typeface="Courier New" pitchFamily="49" charset="0"/>
              </a:rPr>
              <a:t>Router(</a:t>
            </a:r>
            <a:r>
              <a:rPr lang="en-US" sz="2200" dirty="0" err="1">
                <a:solidFill>
                  <a:srgbClr val="262626"/>
                </a:solidFill>
                <a:latin typeface="Courier New" pitchFamily="49" charset="0"/>
                <a:cs typeface="Courier New" pitchFamily="49" charset="0"/>
              </a:rPr>
              <a:t>config-std-nacl</a:t>
            </a:r>
            <a:r>
              <a:rPr lang="en-US" sz="2200" dirty="0">
                <a:solidFill>
                  <a:srgbClr val="262626"/>
                </a:solidFill>
                <a:latin typeface="Courier New" pitchFamily="49" charset="0"/>
                <a:cs typeface="Courier New" pitchFamily="49" charset="0"/>
              </a:rPr>
              <a:t>)#permit host 192.168.10.254</a:t>
            </a:r>
          </a:p>
        </p:txBody>
      </p:sp>
    </p:spTree>
    <p:extLst>
      <p:ext uri="{BB962C8B-B14F-4D97-AF65-F5344CB8AC3E}">
        <p14:creationId xmlns:p14="http://schemas.microsoft.com/office/powerpoint/2010/main" val="12822652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NETFLOW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8447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Netflow</a:t>
            </a:r>
            <a:endParaRPr lang="en-US" dirty="0"/>
          </a:p>
        </p:txBody>
      </p:sp>
      <p:sp>
        <p:nvSpPr>
          <p:cNvPr id="3" name="Content Placeholder 2"/>
          <p:cNvSpPr>
            <a:spLocks noGrp="1"/>
          </p:cNvSpPr>
          <p:nvPr>
            <p:ph idx="1"/>
          </p:nvPr>
        </p:nvSpPr>
        <p:spPr>
          <a:xfrm>
            <a:off x="664639" y="1533466"/>
            <a:ext cx="10075084" cy="4879209"/>
          </a:xfrm>
        </p:spPr>
        <p:txBody>
          <a:bodyPr>
            <a:normAutofit/>
          </a:bodyPr>
          <a:lstStyle/>
          <a:p>
            <a:r>
              <a:rPr lang="en-US" sz="2400" dirty="0" smtClean="0"/>
              <a:t>SNMP and other </a:t>
            </a:r>
            <a:r>
              <a:rPr lang="en-US" sz="2400" dirty="0"/>
              <a:t>n</a:t>
            </a:r>
            <a:r>
              <a:rPr lang="x-none" sz="2400" dirty="0" smtClean="0"/>
              <a:t>etwork </a:t>
            </a:r>
            <a:r>
              <a:rPr lang="x-none" sz="2400" dirty="0"/>
              <a:t>management protocols </a:t>
            </a:r>
            <a:r>
              <a:rPr lang="x-none" sz="2400" dirty="0" smtClean="0"/>
              <a:t>allow to </a:t>
            </a:r>
            <a:r>
              <a:rPr lang="x-none" sz="2400" dirty="0"/>
              <a:t>monitor </a:t>
            </a:r>
            <a:r>
              <a:rPr lang="en-US" sz="2400" dirty="0" smtClean="0"/>
              <a:t>the</a:t>
            </a:r>
            <a:r>
              <a:rPr lang="x-none" sz="2400" dirty="0" smtClean="0"/>
              <a:t> </a:t>
            </a:r>
            <a:r>
              <a:rPr lang="x-none" sz="2400" dirty="0"/>
              <a:t>network. </a:t>
            </a:r>
            <a:endParaRPr lang="en-US" sz="2400" dirty="0" smtClean="0"/>
          </a:p>
          <a:p>
            <a:r>
              <a:rPr lang="en-US" sz="2400" dirty="0" smtClean="0"/>
              <a:t>To</a:t>
            </a:r>
            <a:r>
              <a:rPr lang="x-none" sz="2400" dirty="0" smtClean="0"/>
              <a:t> </a:t>
            </a:r>
            <a:r>
              <a:rPr lang="x-none" sz="2400" dirty="0"/>
              <a:t>check things like cpu load, memory usage, interface status and even the load of an interface</a:t>
            </a:r>
            <a:r>
              <a:rPr lang="x-none" sz="2400" dirty="0" smtClean="0"/>
              <a:t>.</a:t>
            </a:r>
            <a:endParaRPr lang="en-US" sz="2400" dirty="0" smtClean="0"/>
          </a:p>
          <a:p>
            <a:r>
              <a:rPr lang="en-US" sz="2400" dirty="0" smtClean="0"/>
              <a:t>But unable to track  flows in the network</a:t>
            </a:r>
          </a:p>
          <a:p>
            <a:r>
              <a:rPr lang="en-US" sz="2400" dirty="0" smtClean="0"/>
              <a:t>A flow is a stream of packets having the same characteristics like</a:t>
            </a:r>
          </a:p>
          <a:p>
            <a:pPr lvl="1"/>
            <a:r>
              <a:rPr lang="en-US" sz="2000" dirty="0" smtClean="0"/>
              <a:t>Source/destination port</a:t>
            </a:r>
          </a:p>
          <a:p>
            <a:pPr lvl="1"/>
            <a:r>
              <a:rPr lang="en-US" sz="2000" dirty="0" smtClean="0"/>
              <a:t>Source/destination address</a:t>
            </a:r>
          </a:p>
          <a:p>
            <a:pPr lvl="1"/>
            <a:r>
              <a:rPr lang="en-US" sz="2000" dirty="0" smtClean="0"/>
              <a:t>protocol type </a:t>
            </a:r>
            <a:r>
              <a:rPr lang="en-US" sz="2000" dirty="0" err="1" smtClean="0"/>
              <a:t>etc</a:t>
            </a:r>
            <a:endParaRPr lang="en-US" sz="2000" dirty="0" smtClean="0"/>
          </a:p>
          <a:p>
            <a:endParaRPr lang="en-US" dirty="0"/>
          </a:p>
        </p:txBody>
      </p:sp>
    </p:spTree>
    <p:extLst>
      <p:ext uri="{BB962C8B-B14F-4D97-AF65-F5344CB8AC3E}">
        <p14:creationId xmlns:p14="http://schemas.microsoft.com/office/powerpoint/2010/main" val="31088860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Netflow</a:t>
            </a:r>
            <a:endParaRPr lang="en-US" dirty="0"/>
          </a:p>
        </p:txBody>
      </p:sp>
      <p:sp>
        <p:nvSpPr>
          <p:cNvPr id="3" name="Content Placeholder 2"/>
          <p:cNvSpPr>
            <a:spLocks noGrp="1"/>
          </p:cNvSpPr>
          <p:nvPr>
            <p:ph idx="1"/>
          </p:nvPr>
        </p:nvSpPr>
        <p:spPr>
          <a:xfrm>
            <a:off x="664639" y="1595425"/>
            <a:ext cx="10075084" cy="2695182"/>
          </a:xfrm>
        </p:spPr>
        <p:txBody>
          <a:bodyPr>
            <a:normAutofit lnSpcReduction="10000"/>
          </a:bodyPr>
          <a:lstStyle/>
          <a:p>
            <a:r>
              <a:rPr lang="en-US" sz="2400" dirty="0"/>
              <a:t>T</a:t>
            </a:r>
            <a:r>
              <a:rPr lang="x-none" sz="2400" dirty="0" smtClean="0"/>
              <a:t>o </a:t>
            </a:r>
            <a:r>
              <a:rPr lang="x-none" sz="2400" dirty="0"/>
              <a:t>solve problems like bottlenecks, identify what applications are used, how much bandwidth they use etc.</a:t>
            </a:r>
            <a:r>
              <a:rPr lang="en-US" sz="2400" dirty="0"/>
              <a:t> </a:t>
            </a:r>
            <a:endParaRPr lang="en-US" sz="2400" dirty="0" smtClean="0"/>
          </a:p>
          <a:p>
            <a:r>
              <a:rPr lang="x-none" sz="2400" dirty="0"/>
              <a:t>For each of the flows, NetFlow will track the number of packets sent, bytes sent, packet sizes and more. </a:t>
            </a:r>
            <a:endParaRPr lang="en-US" sz="2400" dirty="0" smtClean="0"/>
          </a:p>
          <a:p>
            <a:r>
              <a:rPr lang="en-US" sz="2400" dirty="0" smtClean="0"/>
              <a:t>R</a:t>
            </a:r>
            <a:r>
              <a:rPr lang="x-none" sz="2400" dirty="0" smtClean="0"/>
              <a:t>outer</a:t>
            </a:r>
            <a:r>
              <a:rPr lang="en-US" sz="2400" dirty="0" smtClean="0"/>
              <a:t>s can be configured</a:t>
            </a:r>
            <a:r>
              <a:rPr lang="x-none" sz="2400" dirty="0" smtClean="0"/>
              <a:t> </a:t>
            </a:r>
            <a:r>
              <a:rPr lang="x-none" sz="2400" dirty="0"/>
              <a:t>to keep track of all flows and then export them to a central server </a:t>
            </a:r>
            <a:r>
              <a:rPr lang="x-none" sz="2400" dirty="0" smtClean="0"/>
              <a:t>where</a:t>
            </a:r>
            <a:r>
              <a:rPr lang="en-US" sz="2400" dirty="0" smtClean="0"/>
              <a:t> the</a:t>
            </a:r>
            <a:r>
              <a:rPr lang="x-none" sz="2400" dirty="0" smtClean="0"/>
              <a:t> traffic</a:t>
            </a:r>
            <a:r>
              <a:rPr lang="en-US" sz="2400" dirty="0" smtClean="0"/>
              <a:t> can be analyzed</a:t>
            </a:r>
            <a:r>
              <a:rPr lang="x-none" sz="2400" dirty="0" smtClean="0"/>
              <a:t>.</a:t>
            </a:r>
            <a:endParaRPr lang="en-US" sz="2400" dirty="0"/>
          </a:p>
          <a:p>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096" y="4150462"/>
            <a:ext cx="2999732" cy="2479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0516" y="4247654"/>
            <a:ext cx="2372149" cy="2319918"/>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val="2061190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a:t>NetFlow</a:t>
            </a:r>
            <a:r>
              <a:rPr lang="en-CA" dirty="0"/>
              <a:t> Overview (Cont.)</a:t>
            </a:r>
            <a:endParaRPr lang="fr-CA" dirty="0"/>
          </a:p>
        </p:txBody>
      </p:sp>
      <p:sp>
        <p:nvSpPr>
          <p:cNvPr id="3" name="Espace réservé du texte 2"/>
          <p:cNvSpPr>
            <a:spLocks noGrp="1"/>
          </p:cNvSpPr>
          <p:nvPr>
            <p:ph type="body" sz="quarter" idx="10"/>
          </p:nvPr>
        </p:nvSpPr>
        <p:spPr>
          <a:xfrm>
            <a:off x="304800" y="1344169"/>
            <a:ext cx="11436096" cy="2140982"/>
          </a:xfrm>
        </p:spPr>
        <p:txBody>
          <a:bodyPr/>
          <a:lstStyle/>
          <a:p>
            <a:r>
              <a:rPr lang="fr-CA" sz="2400" dirty="0">
                <a:solidFill>
                  <a:schemeClr val="tx1">
                    <a:lumMod val="85000"/>
                    <a:lumOff val="15000"/>
                  </a:schemeClr>
                </a:solidFill>
              </a:rPr>
              <a:t>NetFlow components:</a:t>
            </a:r>
          </a:p>
          <a:p>
            <a:pPr lvl="1"/>
            <a:r>
              <a:rPr lang="fr-CA" sz="2000" dirty="0" smtClean="0">
                <a:solidFill>
                  <a:schemeClr val="tx1">
                    <a:lumMod val="85000"/>
                    <a:lumOff val="15000"/>
                  </a:schemeClr>
                </a:solidFill>
              </a:rPr>
              <a:t>-  </a:t>
            </a:r>
            <a:r>
              <a:rPr lang="fr-CA" sz="2000" dirty="0" err="1" smtClean="0">
                <a:solidFill>
                  <a:schemeClr val="tx1">
                    <a:lumMod val="85000"/>
                    <a:lumOff val="15000"/>
                  </a:schemeClr>
                </a:solidFill>
              </a:rPr>
              <a:t>NetFlow-enabled</a:t>
            </a:r>
            <a:r>
              <a:rPr lang="fr-CA" sz="2000" dirty="0" smtClean="0">
                <a:solidFill>
                  <a:schemeClr val="tx1">
                    <a:lumMod val="85000"/>
                    <a:lumOff val="15000"/>
                  </a:schemeClr>
                </a:solidFill>
              </a:rPr>
              <a:t> </a:t>
            </a:r>
            <a:r>
              <a:rPr lang="fr-CA" sz="2000" dirty="0">
                <a:solidFill>
                  <a:schemeClr val="tx1">
                    <a:lumMod val="85000"/>
                    <a:lumOff val="15000"/>
                  </a:schemeClr>
                </a:solidFill>
              </a:rPr>
              <a:t>network devices</a:t>
            </a:r>
          </a:p>
          <a:p>
            <a:pPr lvl="1"/>
            <a:r>
              <a:rPr lang="fr-CA" sz="2000" dirty="0" smtClean="0">
                <a:solidFill>
                  <a:schemeClr val="tx1">
                    <a:lumMod val="85000"/>
                    <a:lumOff val="15000"/>
                  </a:schemeClr>
                </a:solidFill>
              </a:rPr>
              <a:t>-  </a:t>
            </a:r>
            <a:r>
              <a:rPr lang="fr-CA" sz="2000" dirty="0" err="1" smtClean="0">
                <a:solidFill>
                  <a:schemeClr val="tx1">
                    <a:lumMod val="85000"/>
                    <a:lumOff val="15000"/>
                  </a:schemeClr>
                </a:solidFill>
              </a:rPr>
              <a:t>NetFlow</a:t>
            </a:r>
            <a:r>
              <a:rPr lang="fr-CA" sz="2000" dirty="0" smtClean="0">
                <a:solidFill>
                  <a:schemeClr val="tx1">
                    <a:lumMod val="85000"/>
                    <a:lumOff val="15000"/>
                  </a:schemeClr>
                </a:solidFill>
              </a:rPr>
              <a:t> </a:t>
            </a:r>
            <a:r>
              <a:rPr lang="fr-CA" sz="2000" dirty="0">
                <a:solidFill>
                  <a:schemeClr val="tx1">
                    <a:lumMod val="85000"/>
                    <a:lumOff val="15000"/>
                  </a:schemeClr>
                </a:solidFill>
              </a:rPr>
              <a:t>collector</a:t>
            </a:r>
          </a:p>
          <a:p>
            <a:r>
              <a:rPr lang="en-US" sz="2400" dirty="0">
                <a:solidFill>
                  <a:schemeClr val="tx1">
                    <a:lumMod val="85000"/>
                    <a:lumOff val="15000"/>
                  </a:schemeClr>
                </a:solidFill>
              </a:rPr>
              <a:t>NetFlow devices generate NetFlow records that are exported and </a:t>
            </a:r>
            <a:r>
              <a:rPr lang="en-US" sz="2400" dirty="0" smtClean="0">
                <a:solidFill>
                  <a:schemeClr val="tx1">
                    <a:lumMod val="85000"/>
                    <a:lumOff val="15000"/>
                  </a:schemeClr>
                </a:solidFill>
              </a:rPr>
              <a:t>then collected by a </a:t>
            </a:r>
            <a:r>
              <a:rPr lang="en-US" sz="2400" dirty="0" err="1" smtClean="0">
                <a:solidFill>
                  <a:schemeClr val="tx1">
                    <a:lumMod val="85000"/>
                    <a:lumOff val="15000"/>
                  </a:schemeClr>
                </a:solidFill>
              </a:rPr>
              <a:t>NetFlow</a:t>
            </a:r>
            <a:r>
              <a:rPr lang="en-US" sz="2400" dirty="0" smtClean="0">
                <a:solidFill>
                  <a:schemeClr val="tx1">
                    <a:lumMod val="85000"/>
                    <a:lumOff val="15000"/>
                  </a:schemeClr>
                </a:solidFill>
              </a:rPr>
              <a:t> collector. </a:t>
            </a:r>
            <a:endParaRPr lang="fr-CA" sz="2400" dirty="0">
              <a:solidFill>
                <a:schemeClr val="tx1">
                  <a:lumMod val="85000"/>
                  <a:lumOff val="15000"/>
                </a:schemeClr>
              </a:solidFill>
            </a:endParaRPr>
          </a:p>
        </p:txBody>
      </p:sp>
      <p:sp>
        <p:nvSpPr>
          <p:cNvPr id="10" name="ZoneTexte 9"/>
          <p:cNvSpPr txBox="1"/>
          <p:nvPr/>
        </p:nvSpPr>
        <p:spPr>
          <a:xfrm>
            <a:off x="3599897" y="5933438"/>
            <a:ext cx="3062056" cy="400110"/>
          </a:xfrm>
          <a:prstGeom prst="rect">
            <a:avLst/>
          </a:prstGeom>
          <a:noFill/>
        </p:spPr>
        <p:txBody>
          <a:bodyPr wrap="none" rtlCol="0">
            <a:spAutoFit/>
          </a:bodyPr>
          <a:lstStyle/>
          <a:p>
            <a:r>
              <a:rPr lang="en-CA" sz="2000" dirty="0" err="1" smtClean="0">
                <a:solidFill>
                  <a:srgbClr val="4D264D"/>
                </a:solidFill>
              </a:rPr>
              <a:t>NetFlow</a:t>
            </a:r>
            <a:r>
              <a:rPr lang="en-CA" sz="2000" dirty="0" smtClean="0">
                <a:solidFill>
                  <a:srgbClr val="4D264D"/>
                </a:solidFill>
              </a:rPr>
              <a:t>-Enabled Router</a:t>
            </a:r>
            <a:endParaRPr lang="fr-CA" sz="2000" dirty="0">
              <a:solidFill>
                <a:srgbClr val="4D264D"/>
              </a:solidFill>
            </a:endParaRPr>
          </a:p>
        </p:txBody>
      </p:sp>
      <p:sp>
        <p:nvSpPr>
          <p:cNvPr id="12" name="ZoneTexte 11"/>
          <p:cNvSpPr txBox="1"/>
          <p:nvPr/>
        </p:nvSpPr>
        <p:spPr>
          <a:xfrm>
            <a:off x="7740079" y="5995393"/>
            <a:ext cx="2311024" cy="400110"/>
          </a:xfrm>
          <a:prstGeom prst="rect">
            <a:avLst/>
          </a:prstGeom>
          <a:noFill/>
        </p:spPr>
        <p:txBody>
          <a:bodyPr wrap="none" rtlCol="0">
            <a:spAutoFit/>
          </a:bodyPr>
          <a:lstStyle/>
          <a:p>
            <a:r>
              <a:rPr lang="en-CA" sz="2000" dirty="0" err="1" smtClean="0">
                <a:solidFill>
                  <a:schemeClr val="accent1">
                    <a:lumMod val="75000"/>
                  </a:schemeClr>
                </a:solidFill>
              </a:rPr>
              <a:t>NetFlow</a:t>
            </a:r>
            <a:r>
              <a:rPr lang="en-CA" sz="2000" dirty="0" smtClean="0">
                <a:solidFill>
                  <a:schemeClr val="accent1">
                    <a:lumMod val="75000"/>
                  </a:schemeClr>
                </a:solidFill>
              </a:rPr>
              <a:t> Collector</a:t>
            </a:r>
            <a:endParaRPr lang="fr-CA" sz="2000" dirty="0">
              <a:solidFill>
                <a:schemeClr val="accent1">
                  <a:lumMod val="75000"/>
                </a:schemeClr>
              </a:solidFill>
            </a:endParaRPr>
          </a:p>
        </p:txBody>
      </p:sp>
      <p:pic>
        <p:nvPicPr>
          <p:cNvPr id="5" name="Picture 4"/>
          <p:cNvPicPr>
            <a:picLocks noChangeAspect="1"/>
          </p:cNvPicPr>
          <p:nvPr/>
        </p:nvPicPr>
        <p:blipFill>
          <a:blip r:embed="rId3"/>
          <a:stretch>
            <a:fillRect/>
          </a:stretch>
        </p:blipFill>
        <p:spPr>
          <a:xfrm>
            <a:off x="3079616" y="3596096"/>
            <a:ext cx="6909388" cy="2255478"/>
          </a:xfrm>
          <a:prstGeom prst="rect">
            <a:avLst/>
          </a:prstGeom>
        </p:spPr>
      </p:pic>
    </p:spTree>
    <p:extLst>
      <p:ext uri="{BB962C8B-B14F-4D97-AF65-F5344CB8AC3E}">
        <p14:creationId xmlns:p14="http://schemas.microsoft.com/office/powerpoint/2010/main" val="3362138515"/>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a:t>NetFlow</a:t>
            </a:r>
            <a:r>
              <a:rPr lang="en-CA" dirty="0"/>
              <a:t> Overview (Cont.)</a:t>
            </a:r>
            <a:endParaRPr lang="fr-CA" dirty="0"/>
          </a:p>
        </p:txBody>
      </p:sp>
      <p:sp>
        <p:nvSpPr>
          <p:cNvPr id="3" name="Espace réservé du texte 2"/>
          <p:cNvSpPr>
            <a:spLocks noGrp="1"/>
          </p:cNvSpPr>
          <p:nvPr>
            <p:ph type="body" sz="quarter" idx="10"/>
          </p:nvPr>
        </p:nvSpPr>
        <p:spPr/>
        <p:txBody>
          <a:bodyPr/>
          <a:lstStyle/>
          <a:p>
            <a:r>
              <a:rPr lang="fr-CA" sz="2800" dirty="0">
                <a:solidFill>
                  <a:schemeClr val="tx1">
                    <a:lumMod val="85000"/>
                    <a:lumOff val="15000"/>
                  </a:schemeClr>
                </a:solidFill>
              </a:rPr>
              <a:t>Cisco defines a flow as </a:t>
            </a:r>
            <a:r>
              <a:rPr lang="fr-CA" sz="2800" dirty="0" smtClean="0">
                <a:solidFill>
                  <a:schemeClr val="tx1">
                    <a:lumMod val="85000"/>
                    <a:lumOff val="15000"/>
                  </a:schemeClr>
                </a:solidFill>
              </a:rPr>
              <a:t>a </a:t>
            </a:r>
            <a:r>
              <a:rPr lang="fr-CA" sz="2800" dirty="0" err="1" smtClean="0">
                <a:solidFill>
                  <a:schemeClr val="tx1">
                    <a:lumMod val="85000"/>
                    <a:lumOff val="15000"/>
                  </a:schemeClr>
                </a:solidFill>
              </a:rPr>
              <a:t>unidirectional</a:t>
            </a:r>
            <a:r>
              <a:rPr lang="fr-CA" sz="2800" dirty="0" smtClean="0">
                <a:solidFill>
                  <a:schemeClr val="tx1">
                    <a:lumMod val="85000"/>
                    <a:lumOff val="15000"/>
                  </a:schemeClr>
                </a:solidFill>
              </a:rPr>
              <a:t> </a:t>
            </a:r>
            <a:r>
              <a:rPr lang="fr-CA" sz="2800" dirty="0">
                <a:solidFill>
                  <a:schemeClr val="tx1">
                    <a:lumMod val="85000"/>
                    <a:lumOff val="15000"/>
                  </a:schemeClr>
                </a:solidFill>
              </a:rPr>
              <a:t>sequence of </a:t>
            </a:r>
            <a:r>
              <a:rPr lang="fr-CA" sz="2800" dirty="0" err="1" smtClean="0">
                <a:solidFill>
                  <a:schemeClr val="tx1">
                    <a:lumMod val="85000"/>
                    <a:lumOff val="15000"/>
                  </a:schemeClr>
                </a:solidFill>
              </a:rPr>
              <a:t>packets</a:t>
            </a:r>
            <a:r>
              <a:rPr lang="fr-CA" sz="2800" dirty="0" smtClean="0">
                <a:solidFill>
                  <a:schemeClr val="tx1">
                    <a:lumMod val="85000"/>
                    <a:lumOff val="15000"/>
                  </a:schemeClr>
                </a:solidFill>
              </a:rPr>
              <a:t> </a:t>
            </a:r>
            <a:r>
              <a:rPr lang="fr-CA" sz="2800" dirty="0" err="1" smtClean="0">
                <a:solidFill>
                  <a:schemeClr val="tx1">
                    <a:lumMod val="85000"/>
                    <a:lumOff val="15000"/>
                  </a:schemeClr>
                </a:solidFill>
              </a:rPr>
              <a:t>with</a:t>
            </a:r>
            <a:r>
              <a:rPr lang="fr-CA" sz="2800" dirty="0" smtClean="0">
                <a:solidFill>
                  <a:schemeClr val="tx1">
                    <a:lumMod val="85000"/>
                    <a:lumOff val="15000"/>
                  </a:schemeClr>
                </a:solidFill>
              </a:rPr>
              <a:t> </a:t>
            </a:r>
            <a:r>
              <a:rPr lang="fr-CA" sz="2800" dirty="0">
                <a:solidFill>
                  <a:schemeClr val="tx1">
                    <a:lumMod val="85000"/>
                    <a:lumOff val="15000"/>
                  </a:schemeClr>
                </a:solidFill>
              </a:rPr>
              <a:t>seven common values:</a:t>
            </a:r>
          </a:p>
          <a:p>
            <a:pPr lvl="1"/>
            <a:r>
              <a:rPr lang="fr-CA" sz="2400" dirty="0" smtClean="0">
                <a:solidFill>
                  <a:schemeClr val="tx1">
                    <a:lumMod val="85000"/>
                    <a:lumOff val="15000"/>
                  </a:schemeClr>
                </a:solidFill>
              </a:rPr>
              <a:t>-  Source </a:t>
            </a:r>
            <a:r>
              <a:rPr lang="fr-CA" sz="2400" dirty="0">
                <a:solidFill>
                  <a:schemeClr val="tx1">
                    <a:lumMod val="85000"/>
                    <a:lumOff val="15000"/>
                  </a:schemeClr>
                </a:solidFill>
              </a:rPr>
              <a:t>IP address</a:t>
            </a:r>
          </a:p>
          <a:p>
            <a:pPr lvl="1"/>
            <a:r>
              <a:rPr lang="fr-CA" sz="2400" dirty="0" smtClean="0">
                <a:solidFill>
                  <a:schemeClr val="tx1">
                    <a:lumMod val="85000"/>
                    <a:lumOff val="15000"/>
                  </a:schemeClr>
                </a:solidFill>
              </a:rPr>
              <a:t>-  Destination </a:t>
            </a:r>
            <a:r>
              <a:rPr lang="fr-CA" sz="2400" dirty="0">
                <a:solidFill>
                  <a:schemeClr val="tx1">
                    <a:lumMod val="85000"/>
                    <a:lumOff val="15000"/>
                  </a:schemeClr>
                </a:solidFill>
              </a:rPr>
              <a:t>IP address</a:t>
            </a:r>
          </a:p>
          <a:p>
            <a:pPr lvl="1"/>
            <a:r>
              <a:rPr lang="fr-CA" sz="2400" dirty="0" smtClean="0">
                <a:solidFill>
                  <a:schemeClr val="tx1">
                    <a:lumMod val="85000"/>
                    <a:lumOff val="15000"/>
                  </a:schemeClr>
                </a:solidFill>
              </a:rPr>
              <a:t>-  Source </a:t>
            </a:r>
            <a:r>
              <a:rPr lang="fr-CA" sz="2400" dirty="0">
                <a:solidFill>
                  <a:schemeClr val="tx1">
                    <a:lumMod val="85000"/>
                    <a:lumOff val="15000"/>
                  </a:schemeClr>
                </a:solidFill>
              </a:rPr>
              <a:t>port number</a:t>
            </a:r>
          </a:p>
          <a:p>
            <a:pPr lvl="1"/>
            <a:r>
              <a:rPr lang="fr-CA" sz="2400" dirty="0" smtClean="0">
                <a:solidFill>
                  <a:schemeClr val="tx1">
                    <a:lumMod val="85000"/>
                    <a:lumOff val="15000"/>
                  </a:schemeClr>
                </a:solidFill>
              </a:rPr>
              <a:t>-  Destination </a:t>
            </a:r>
            <a:r>
              <a:rPr lang="fr-CA" sz="2400" dirty="0">
                <a:solidFill>
                  <a:schemeClr val="tx1">
                    <a:lumMod val="85000"/>
                    <a:lumOff val="15000"/>
                  </a:schemeClr>
                </a:solidFill>
              </a:rPr>
              <a:t>port number</a:t>
            </a:r>
          </a:p>
          <a:p>
            <a:pPr lvl="1"/>
            <a:r>
              <a:rPr lang="fr-CA" sz="2400" dirty="0" smtClean="0">
                <a:solidFill>
                  <a:schemeClr val="tx1">
                    <a:lumMod val="85000"/>
                    <a:lumOff val="15000"/>
                  </a:schemeClr>
                </a:solidFill>
              </a:rPr>
              <a:t>-  Layer </a:t>
            </a:r>
            <a:r>
              <a:rPr lang="fr-CA" sz="2400" dirty="0">
                <a:solidFill>
                  <a:schemeClr val="tx1">
                    <a:lumMod val="85000"/>
                    <a:lumOff val="15000"/>
                  </a:schemeClr>
                </a:solidFill>
              </a:rPr>
              <a:t>3 protocol type</a:t>
            </a:r>
          </a:p>
          <a:p>
            <a:pPr lvl="1"/>
            <a:r>
              <a:rPr lang="fr-CA" sz="2400" dirty="0" smtClean="0">
                <a:solidFill>
                  <a:schemeClr val="tx1">
                    <a:lumMod val="85000"/>
                    <a:lumOff val="15000"/>
                  </a:schemeClr>
                </a:solidFill>
              </a:rPr>
              <a:t>-  </a:t>
            </a:r>
            <a:r>
              <a:rPr lang="fr-CA" sz="2400" dirty="0" err="1" smtClean="0">
                <a:solidFill>
                  <a:schemeClr val="tx1">
                    <a:lumMod val="85000"/>
                    <a:lumOff val="15000"/>
                  </a:schemeClr>
                </a:solidFill>
              </a:rPr>
              <a:t>ToS</a:t>
            </a:r>
            <a:endParaRPr lang="fr-CA" sz="2400" dirty="0">
              <a:solidFill>
                <a:schemeClr val="tx1">
                  <a:lumMod val="85000"/>
                  <a:lumOff val="15000"/>
                </a:schemeClr>
              </a:solidFill>
            </a:endParaRPr>
          </a:p>
          <a:p>
            <a:pPr lvl="1"/>
            <a:r>
              <a:rPr lang="fr-CA" sz="2400" dirty="0" smtClean="0">
                <a:solidFill>
                  <a:schemeClr val="tx1">
                    <a:lumMod val="85000"/>
                    <a:lumOff val="15000"/>
                  </a:schemeClr>
                </a:solidFill>
              </a:rPr>
              <a:t>-  Input </a:t>
            </a:r>
            <a:r>
              <a:rPr lang="fr-CA" sz="2400" dirty="0">
                <a:solidFill>
                  <a:schemeClr val="tx1">
                    <a:lumMod val="85000"/>
                    <a:lumOff val="15000"/>
                  </a:schemeClr>
                </a:solidFill>
              </a:rPr>
              <a:t>logical interface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020" y="1977341"/>
            <a:ext cx="5297830" cy="29948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43421185"/>
      </p:ext>
    </p:extLst>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a:t>NetFlow</a:t>
            </a:r>
            <a:r>
              <a:rPr lang="en-CA" dirty="0"/>
              <a:t> Configuration</a:t>
            </a:r>
            <a:endParaRPr lang="fr-CA" dirty="0"/>
          </a:p>
        </p:txBody>
      </p:sp>
      <p:sp>
        <p:nvSpPr>
          <p:cNvPr id="3" name="Espace réservé du texte 2"/>
          <p:cNvSpPr>
            <a:spLocks noGrp="1"/>
          </p:cNvSpPr>
          <p:nvPr>
            <p:ph type="body" sz="quarter" idx="10"/>
          </p:nvPr>
        </p:nvSpPr>
        <p:spPr/>
        <p:txBody>
          <a:bodyPr/>
          <a:lstStyle/>
          <a:p>
            <a:r>
              <a:rPr lang="fr-CA" sz="2400" dirty="0">
                <a:solidFill>
                  <a:srgbClr val="262626"/>
                </a:solidFill>
              </a:rPr>
              <a:t>Configure NetFlow data capture</a:t>
            </a:r>
          </a:p>
          <a:p>
            <a:r>
              <a:rPr lang="fr-CA" sz="2400" dirty="0">
                <a:solidFill>
                  <a:srgbClr val="262626"/>
                </a:solidFill>
              </a:rPr>
              <a:t>Configure NetFlow data export</a:t>
            </a:r>
          </a:p>
          <a:p>
            <a:r>
              <a:rPr lang="en-US" sz="2400" dirty="0">
                <a:solidFill>
                  <a:srgbClr val="262626"/>
                </a:solidFill>
              </a:rPr>
              <a:t>Configure NetFlow data export version</a:t>
            </a:r>
          </a:p>
          <a:p>
            <a:r>
              <a:rPr lang="en-US" sz="2400" dirty="0">
                <a:solidFill>
                  <a:srgbClr val="262626"/>
                </a:solidFill>
              </a:rPr>
              <a:t>Verify NetFlow, its operation, and statistics</a:t>
            </a:r>
            <a:endParaRPr lang="fr-CA" sz="2400" dirty="0">
              <a:solidFill>
                <a:srgbClr val="262626"/>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679" y="3917941"/>
            <a:ext cx="9684535" cy="22865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12877341"/>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NetFlow</a:t>
            </a:r>
            <a:r>
              <a:rPr lang="en-CA" dirty="0" smtClean="0"/>
              <a:t> Configuration (Cont.)</a:t>
            </a:r>
            <a:endParaRPr lang="fr-CA" dirty="0"/>
          </a:p>
        </p:txBody>
      </p:sp>
      <p:sp>
        <p:nvSpPr>
          <p:cNvPr id="7" name="ZoneTexte 6"/>
          <p:cNvSpPr txBox="1"/>
          <p:nvPr/>
        </p:nvSpPr>
        <p:spPr>
          <a:xfrm>
            <a:off x="812803" y="4110310"/>
            <a:ext cx="10369005" cy="1754326"/>
          </a:xfrm>
          <a:prstGeom prst="rect">
            <a:avLst/>
          </a:prstGeom>
          <a:noFill/>
          <a:ln>
            <a:solidFill>
              <a:schemeClr val="bg2"/>
            </a:solidFill>
          </a:ln>
        </p:spPr>
        <p:txBody>
          <a:bodyPr wrap="square" rtlCol="0">
            <a:spAutoFit/>
          </a:bodyPr>
          <a:lstStyle/>
          <a:p>
            <a:r>
              <a:rPr lang="fr-CA" dirty="0">
                <a:solidFill>
                  <a:srgbClr val="262626"/>
                </a:solidFill>
                <a:latin typeface="Courier New" pitchFamily="49" charset="0"/>
                <a:cs typeface="Courier New" pitchFamily="49" charset="0"/>
              </a:rPr>
              <a:t>R1(config)# </a:t>
            </a:r>
            <a:r>
              <a:rPr lang="fr-CA" b="1" dirty="0">
                <a:solidFill>
                  <a:srgbClr val="262626"/>
                </a:solidFill>
                <a:latin typeface="Courier New" pitchFamily="49" charset="0"/>
                <a:cs typeface="Courier New" pitchFamily="49" charset="0"/>
              </a:rPr>
              <a:t>interface </a:t>
            </a:r>
            <a:r>
              <a:rPr lang="fr-CA" b="1" dirty="0" smtClean="0">
                <a:solidFill>
                  <a:srgbClr val="262626"/>
                </a:solidFill>
                <a:latin typeface="Courier New" pitchFamily="49" charset="0"/>
                <a:cs typeface="Courier New" pitchFamily="49" charset="0"/>
              </a:rPr>
              <a:t>GigabitEthernet0/0</a:t>
            </a:r>
            <a:endParaRPr lang="fr-CA" b="1" dirty="0">
              <a:solidFill>
                <a:srgbClr val="262626"/>
              </a:solidFill>
              <a:latin typeface="Courier New" pitchFamily="49" charset="0"/>
              <a:cs typeface="Courier New" pitchFamily="49" charset="0"/>
            </a:endParaRPr>
          </a:p>
          <a:p>
            <a:r>
              <a:rPr lang="fr-CA" dirty="0">
                <a:solidFill>
                  <a:srgbClr val="262626"/>
                </a:solidFill>
                <a:latin typeface="Courier New" pitchFamily="49" charset="0"/>
                <a:cs typeface="Courier New" pitchFamily="49" charset="0"/>
              </a:rPr>
              <a:t>R1(config-if)# </a:t>
            </a:r>
            <a:r>
              <a:rPr lang="fr-CA" b="1" dirty="0" err="1">
                <a:solidFill>
                  <a:srgbClr val="262626"/>
                </a:solidFill>
                <a:latin typeface="Courier New" pitchFamily="49" charset="0"/>
                <a:cs typeface="Courier New" pitchFamily="49" charset="0"/>
              </a:rPr>
              <a:t>ip</a:t>
            </a:r>
            <a:r>
              <a:rPr lang="fr-CA" b="1" dirty="0">
                <a:solidFill>
                  <a:srgbClr val="262626"/>
                </a:solidFill>
                <a:latin typeface="Courier New" pitchFamily="49" charset="0"/>
                <a:cs typeface="Courier New" pitchFamily="49" charset="0"/>
              </a:rPr>
              <a:t> flow </a:t>
            </a:r>
            <a:r>
              <a:rPr lang="fr-CA" b="1" dirty="0" err="1">
                <a:solidFill>
                  <a:srgbClr val="262626"/>
                </a:solidFill>
                <a:latin typeface="Courier New" pitchFamily="49" charset="0"/>
                <a:cs typeface="Courier New" pitchFamily="49" charset="0"/>
              </a:rPr>
              <a:t>ingress</a:t>
            </a:r>
            <a:endParaRPr lang="fr-CA" b="1" dirty="0">
              <a:solidFill>
                <a:srgbClr val="262626"/>
              </a:solidFill>
              <a:latin typeface="Courier New" pitchFamily="49" charset="0"/>
              <a:cs typeface="Courier New" pitchFamily="49" charset="0"/>
            </a:endParaRPr>
          </a:p>
          <a:p>
            <a:r>
              <a:rPr lang="fr-CA" dirty="0">
                <a:solidFill>
                  <a:srgbClr val="262626"/>
                </a:solidFill>
                <a:latin typeface="Courier New" pitchFamily="49" charset="0"/>
                <a:cs typeface="Courier New" pitchFamily="49" charset="0"/>
              </a:rPr>
              <a:t>R1(config-if)# </a:t>
            </a:r>
            <a:r>
              <a:rPr lang="fr-CA" b="1" dirty="0" err="1">
                <a:solidFill>
                  <a:srgbClr val="262626"/>
                </a:solidFill>
                <a:latin typeface="Courier New" pitchFamily="49" charset="0"/>
                <a:cs typeface="Courier New" pitchFamily="49" charset="0"/>
              </a:rPr>
              <a:t>ip</a:t>
            </a:r>
            <a:r>
              <a:rPr lang="fr-CA" b="1" dirty="0">
                <a:solidFill>
                  <a:srgbClr val="262626"/>
                </a:solidFill>
                <a:latin typeface="Courier New" pitchFamily="49" charset="0"/>
                <a:cs typeface="Courier New" pitchFamily="49" charset="0"/>
              </a:rPr>
              <a:t> flow </a:t>
            </a:r>
            <a:r>
              <a:rPr lang="fr-CA" b="1" dirty="0" err="1">
                <a:solidFill>
                  <a:srgbClr val="262626"/>
                </a:solidFill>
                <a:latin typeface="Courier New" pitchFamily="49" charset="0"/>
                <a:cs typeface="Courier New" pitchFamily="49" charset="0"/>
              </a:rPr>
              <a:t>egress</a:t>
            </a:r>
            <a:endParaRPr lang="fr-CA" b="1" dirty="0">
              <a:solidFill>
                <a:srgbClr val="262626"/>
              </a:solidFill>
              <a:latin typeface="Courier New" pitchFamily="49" charset="0"/>
              <a:cs typeface="Courier New" pitchFamily="49" charset="0"/>
            </a:endParaRPr>
          </a:p>
          <a:p>
            <a:r>
              <a:rPr lang="fr-CA" dirty="0">
                <a:solidFill>
                  <a:srgbClr val="262626"/>
                </a:solidFill>
                <a:latin typeface="Courier New" pitchFamily="49" charset="0"/>
                <a:cs typeface="Courier New" pitchFamily="49" charset="0"/>
              </a:rPr>
              <a:t>R1(config-if)# </a:t>
            </a:r>
            <a:r>
              <a:rPr lang="fr-CA" b="1" dirty="0">
                <a:solidFill>
                  <a:srgbClr val="262626"/>
                </a:solidFill>
                <a:latin typeface="Courier New" pitchFamily="49" charset="0"/>
                <a:cs typeface="Courier New" pitchFamily="49" charset="0"/>
              </a:rPr>
              <a:t>exit</a:t>
            </a:r>
          </a:p>
          <a:p>
            <a:r>
              <a:rPr lang="fr-CA" dirty="0">
                <a:solidFill>
                  <a:srgbClr val="262626"/>
                </a:solidFill>
                <a:latin typeface="Courier New" pitchFamily="49" charset="0"/>
                <a:cs typeface="Courier New" pitchFamily="49" charset="0"/>
              </a:rPr>
              <a:t>R1(config)# </a:t>
            </a:r>
            <a:r>
              <a:rPr lang="fr-CA" b="1" dirty="0" err="1">
                <a:solidFill>
                  <a:srgbClr val="262626"/>
                </a:solidFill>
                <a:latin typeface="Courier New" pitchFamily="49" charset="0"/>
                <a:cs typeface="Courier New" pitchFamily="49" charset="0"/>
              </a:rPr>
              <a:t>ip</a:t>
            </a:r>
            <a:r>
              <a:rPr lang="fr-CA" b="1" dirty="0">
                <a:solidFill>
                  <a:srgbClr val="262626"/>
                </a:solidFill>
                <a:latin typeface="Courier New" pitchFamily="49" charset="0"/>
                <a:cs typeface="Courier New" pitchFamily="49" charset="0"/>
              </a:rPr>
              <a:t> flow-export destination 10.1.10.100 9996</a:t>
            </a:r>
          </a:p>
          <a:p>
            <a:r>
              <a:rPr lang="en-US" dirty="0">
                <a:solidFill>
                  <a:srgbClr val="262626"/>
                </a:solidFill>
                <a:latin typeface="Courier New" pitchFamily="49" charset="0"/>
                <a:cs typeface="Courier New" pitchFamily="49" charset="0"/>
              </a:rPr>
              <a:t>R1(</a:t>
            </a:r>
            <a:r>
              <a:rPr lang="en-US" dirty="0" err="1">
                <a:solidFill>
                  <a:srgbClr val="262626"/>
                </a:solidFill>
                <a:latin typeface="Courier New" pitchFamily="49" charset="0"/>
                <a:cs typeface="Courier New" pitchFamily="49" charset="0"/>
              </a:rPr>
              <a:t>config</a:t>
            </a:r>
            <a:r>
              <a:rPr lang="en-US" dirty="0">
                <a:solidFill>
                  <a:srgbClr val="262626"/>
                </a:solidFill>
                <a:latin typeface="Courier New" pitchFamily="49" charset="0"/>
                <a:cs typeface="Courier New" pitchFamily="49" charset="0"/>
              </a:rPr>
              <a:t>)# </a:t>
            </a:r>
            <a:r>
              <a:rPr lang="en-US" b="1" dirty="0" err="1">
                <a:solidFill>
                  <a:srgbClr val="262626"/>
                </a:solidFill>
                <a:latin typeface="Courier New" pitchFamily="49" charset="0"/>
                <a:cs typeface="Courier New" pitchFamily="49" charset="0"/>
              </a:rPr>
              <a:t>ip</a:t>
            </a:r>
            <a:r>
              <a:rPr lang="en-US" b="1" dirty="0">
                <a:solidFill>
                  <a:srgbClr val="262626"/>
                </a:solidFill>
                <a:latin typeface="Courier New" pitchFamily="49" charset="0"/>
                <a:cs typeface="Courier New" pitchFamily="49" charset="0"/>
              </a:rPr>
              <a:t> flow-export version 9</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80" y="1310455"/>
            <a:ext cx="10461251" cy="27298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ZoneTexte 4"/>
          <p:cNvSpPr txBox="1"/>
          <p:nvPr/>
        </p:nvSpPr>
        <p:spPr>
          <a:xfrm>
            <a:off x="731514" y="5916886"/>
            <a:ext cx="5230911" cy="400110"/>
          </a:xfrm>
          <a:prstGeom prst="rect">
            <a:avLst/>
          </a:prstGeom>
          <a:noFill/>
        </p:spPr>
        <p:txBody>
          <a:bodyPr wrap="square" rtlCol="0">
            <a:spAutoFit/>
          </a:bodyPr>
          <a:lstStyle/>
          <a:p>
            <a:r>
              <a:rPr lang="en-CA" sz="2000" b="1" dirty="0" smtClean="0">
                <a:solidFill>
                  <a:srgbClr val="262626"/>
                </a:solidFill>
              </a:rPr>
              <a:t>Configuration of </a:t>
            </a:r>
            <a:r>
              <a:rPr lang="en-CA" sz="2000" b="1" dirty="0" err="1" smtClean="0">
                <a:solidFill>
                  <a:srgbClr val="262626"/>
                </a:solidFill>
              </a:rPr>
              <a:t>NetFlow</a:t>
            </a:r>
            <a:r>
              <a:rPr lang="en-CA" sz="2000" b="1" dirty="0" smtClean="0">
                <a:solidFill>
                  <a:srgbClr val="262626"/>
                </a:solidFill>
              </a:rPr>
              <a:t> on router R1</a:t>
            </a:r>
            <a:endParaRPr lang="fr-CA" sz="2000" b="1" dirty="0">
              <a:solidFill>
                <a:srgbClr val="262626"/>
              </a:solidFill>
            </a:endParaRPr>
          </a:p>
        </p:txBody>
      </p:sp>
    </p:spTree>
    <p:extLst>
      <p:ext uri="{BB962C8B-B14F-4D97-AF65-F5344CB8AC3E}">
        <p14:creationId xmlns:p14="http://schemas.microsoft.com/office/powerpoint/2010/main" val="28679592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FHRP </a:t>
            </a:r>
            <a:endParaRPr lang="en-US" dirty="0"/>
          </a:p>
        </p:txBody>
      </p:sp>
      <p:sp>
        <p:nvSpPr>
          <p:cNvPr id="3" name="Content Placeholder 2"/>
          <p:cNvSpPr>
            <a:spLocks noGrp="1"/>
          </p:cNvSpPr>
          <p:nvPr>
            <p:ph idx="1"/>
          </p:nvPr>
        </p:nvSpPr>
        <p:spPr>
          <a:xfrm>
            <a:off x="664639" y="1488800"/>
            <a:ext cx="10075084" cy="4873558"/>
          </a:xfrm>
        </p:spPr>
        <p:txBody>
          <a:bodyPr>
            <a:normAutofit/>
          </a:bodyPr>
          <a:lstStyle/>
          <a:p>
            <a:r>
              <a:rPr lang="en-US" dirty="0">
                <a:solidFill>
                  <a:schemeClr val="tx1"/>
                </a:solidFill>
              </a:rPr>
              <a:t>The redundancy protocol provides the mechanism for determining which router should take the active role in forwarding traffic </a:t>
            </a:r>
            <a:endParaRPr lang="en-US" dirty="0" smtClean="0">
              <a:solidFill>
                <a:schemeClr val="tx1"/>
              </a:solidFill>
            </a:endParaRPr>
          </a:p>
          <a:p>
            <a:r>
              <a:rPr lang="en-US" dirty="0">
                <a:solidFill>
                  <a:schemeClr val="tx1"/>
                </a:solidFill>
              </a:rPr>
              <a:t>A</a:t>
            </a:r>
            <a:r>
              <a:rPr lang="en-US" dirty="0" smtClean="0">
                <a:solidFill>
                  <a:schemeClr val="tx1"/>
                </a:solidFill>
              </a:rPr>
              <a:t>nd </a:t>
            </a:r>
            <a:r>
              <a:rPr lang="en-US" dirty="0">
                <a:solidFill>
                  <a:schemeClr val="tx1"/>
                </a:solidFill>
              </a:rPr>
              <a:t>determining when that role must be taken over by a standby router. </a:t>
            </a:r>
            <a:endParaRPr lang="en-US" dirty="0" smtClean="0">
              <a:solidFill>
                <a:schemeClr val="tx1"/>
              </a:solidFill>
            </a:endParaRPr>
          </a:p>
          <a:p>
            <a:r>
              <a:rPr lang="en-US" dirty="0" smtClean="0">
                <a:solidFill>
                  <a:schemeClr val="tx1"/>
                </a:solidFill>
              </a:rPr>
              <a:t>The </a:t>
            </a:r>
            <a:r>
              <a:rPr lang="en-US" dirty="0">
                <a:solidFill>
                  <a:schemeClr val="tx1"/>
                </a:solidFill>
              </a:rPr>
              <a:t>transition from one forwarding router to another is transparent to the end devices</a:t>
            </a:r>
            <a:r>
              <a:rPr lang="en-US" dirty="0" smtClean="0">
                <a:solidFill>
                  <a:schemeClr val="tx1"/>
                </a:solidFill>
              </a:rPr>
              <a:t>.</a:t>
            </a:r>
          </a:p>
          <a:p>
            <a:r>
              <a:rPr lang="en-US" dirty="0" smtClean="0">
                <a:solidFill>
                  <a:schemeClr val="tx1"/>
                </a:solidFill>
              </a:rPr>
              <a:t>Three redundancy protocols:</a:t>
            </a:r>
          </a:p>
          <a:p>
            <a:r>
              <a:rPr lang="en-US" sz="2400" b="1" dirty="0" smtClean="0">
                <a:solidFill>
                  <a:schemeClr val="accent2">
                    <a:lumMod val="75000"/>
                    <a:lumOff val="25000"/>
                  </a:schemeClr>
                </a:solidFill>
              </a:rPr>
              <a:t>Hot Standby Router Protocol (HSRP)</a:t>
            </a:r>
          </a:p>
          <a:p>
            <a:r>
              <a:rPr lang="en-US" sz="2400" b="1" dirty="0" smtClean="0">
                <a:solidFill>
                  <a:schemeClr val="accent2">
                    <a:lumMod val="75000"/>
                    <a:lumOff val="25000"/>
                  </a:schemeClr>
                </a:solidFill>
              </a:rPr>
              <a:t>Virtual Router Redundancy Protocol (VRRP)</a:t>
            </a:r>
          </a:p>
          <a:p>
            <a:r>
              <a:rPr lang="en-US" sz="2400" b="1" dirty="0" smtClean="0">
                <a:solidFill>
                  <a:schemeClr val="accent2">
                    <a:lumMod val="75000"/>
                    <a:lumOff val="25000"/>
                  </a:schemeClr>
                </a:solidFill>
              </a:rPr>
              <a:t>Gateway Load Balancing Protocol (GLBP)</a:t>
            </a:r>
            <a:endParaRPr lang="fr-CA" sz="2400" b="1" dirty="0">
              <a:solidFill>
                <a:schemeClr val="accent2">
                  <a:lumMod val="75000"/>
                  <a:lumOff val="25000"/>
                </a:schemeClr>
              </a:solidFill>
            </a:endParaRPr>
          </a:p>
          <a:p>
            <a:endParaRPr lang="en-US" dirty="0"/>
          </a:p>
        </p:txBody>
      </p:sp>
    </p:spTree>
    <p:extLst>
      <p:ext uri="{BB962C8B-B14F-4D97-AF65-F5344CB8AC3E}">
        <p14:creationId xmlns:p14="http://schemas.microsoft.com/office/powerpoint/2010/main" val="467623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5407" y="4734839"/>
            <a:ext cx="3703443" cy="250521"/>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11" name="Rectangle 10"/>
          <p:cNvSpPr/>
          <p:nvPr/>
        </p:nvSpPr>
        <p:spPr>
          <a:xfrm>
            <a:off x="555407" y="4471792"/>
            <a:ext cx="5457087" cy="225468"/>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smtClean="0"/>
          </a:p>
        </p:txBody>
      </p:sp>
      <p:sp>
        <p:nvSpPr>
          <p:cNvPr id="2" name="Titre 1"/>
          <p:cNvSpPr>
            <a:spLocks noGrp="1"/>
          </p:cNvSpPr>
          <p:nvPr>
            <p:ph type="title"/>
          </p:nvPr>
        </p:nvSpPr>
        <p:spPr/>
        <p:txBody>
          <a:bodyPr/>
          <a:lstStyle/>
          <a:p>
            <a:r>
              <a:rPr lang="en-CA" dirty="0" err="1"/>
              <a:t>NetFlow</a:t>
            </a:r>
            <a:r>
              <a:rPr lang="en-CA" dirty="0"/>
              <a:t> Configuration (Cont.)</a:t>
            </a:r>
            <a:endParaRPr lang="fr-CA" dirty="0"/>
          </a:p>
        </p:txBody>
      </p:sp>
      <p:sp>
        <p:nvSpPr>
          <p:cNvPr id="4" name="ZoneTexte 3"/>
          <p:cNvSpPr txBox="1"/>
          <p:nvPr/>
        </p:nvSpPr>
        <p:spPr>
          <a:xfrm>
            <a:off x="488602" y="2631374"/>
            <a:ext cx="11443429" cy="461665"/>
          </a:xfrm>
          <a:prstGeom prst="rect">
            <a:avLst/>
          </a:prstGeom>
          <a:noFill/>
        </p:spPr>
        <p:txBody>
          <a:bodyPr wrap="square" rtlCol="0">
            <a:spAutoFit/>
          </a:bodyPr>
          <a:lstStyle/>
          <a:p>
            <a:r>
              <a:rPr lang="en-CA" sz="2400" dirty="0" smtClean="0">
                <a:solidFill>
                  <a:srgbClr val="262626"/>
                </a:solidFill>
              </a:rPr>
              <a:t>Displays if </a:t>
            </a:r>
            <a:r>
              <a:rPr lang="en-CA" sz="2400" dirty="0" err="1" smtClean="0">
                <a:solidFill>
                  <a:srgbClr val="262626"/>
                </a:solidFill>
              </a:rPr>
              <a:t>NetFlow</a:t>
            </a:r>
            <a:r>
              <a:rPr lang="en-CA" sz="2400" dirty="0" smtClean="0">
                <a:solidFill>
                  <a:srgbClr val="262626"/>
                </a:solidFill>
              </a:rPr>
              <a:t> is enabled on an interface</a:t>
            </a:r>
            <a:endParaRPr lang="fr-CA" sz="2400" dirty="0">
              <a:solidFill>
                <a:srgbClr val="262626"/>
              </a:solidFill>
            </a:endParaRPr>
          </a:p>
        </p:txBody>
      </p:sp>
      <p:sp>
        <p:nvSpPr>
          <p:cNvPr id="5" name="ZoneTexte 4"/>
          <p:cNvSpPr txBox="1"/>
          <p:nvPr/>
        </p:nvSpPr>
        <p:spPr>
          <a:xfrm>
            <a:off x="488601" y="1473284"/>
            <a:ext cx="11215720" cy="1077218"/>
          </a:xfrm>
          <a:prstGeom prst="rect">
            <a:avLst/>
          </a:prstGeom>
          <a:noFill/>
          <a:ln>
            <a:solidFill>
              <a:schemeClr val="bg2"/>
            </a:solidFill>
          </a:ln>
        </p:spPr>
        <p:txBody>
          <a:bodyPr wrap="square" rtlCol="0">
            <a:spAutoFit/>
          </a:bodyPr>
          <a:lstStyle/>
          <a:p>
            <a:r>
              <a:rPr lang="en-US" sz="1600" dirty="0">
                <a:solidFill>
                  <a:srgbClr val="262626"/>
                </a:solidFill>
                <a:latin typeface="Courier New" pitchFamily="49" charset="0"/>
                <a:cs typeface="Courier New" pitchFamily="49" charset="0"/>
              </a:rPr>
              <a:t>R1# </a:t>
            </a:r>
            <a:r>
              <a:rPr lang="en-US" sz="1600" b="1" dirty="0">
                <a:solidFill>
                  <a:srgbClr val="262626"/>
                </a:solidFill>
                <a:latin typeface="Courier New" pitchFamily="49" charset="0"/>
                <a:cs typeface="Courier New" pitchFamily="49" charset="0"/>
              </a:rPr>
              <a:t>show </a:t>
            </a:r>
            <a:r>
              <a:rPr lang="en-US" sz="1600" b="1" dirty="0" err="1">
                <a:solidFill>
                  <a:srgbClr val="262626"/>
                </a:solidFill>
                <a:latin typeface="Courier New" pitchFamily="49" charset="0"/>
                <a:cs typeface="Courier New" pitchFamily="49" charset="0"/>
              </a:rPr>
              <a:t>ip</a:t>
            </a:r>
            <a:r>
              <a:rPr lang="en-US" sz="1600" b="1" dirty="0">
                <a:solidFill>
                  <a:srgbClr val="262626"/>
                </a:solidFill>
                <a:latin typeface="Courier New" pitchFamily="49" charset="0"/>
                <a:cs typeface="Courier New" pitchFamily="49" charset="0"/>
              </a:rPr>
              <a:t> </a:t>
            </a:r>
            <a:r>
              <a:rPr lang="en-US" sz="1600" b="1" dirty="0" smtClean="0">
                <a:solidFill>
                  <a:srgbClr val="262626"/>
                </a:solidFill>
                <a:latin typeface="Courier New" pitchFamily="49" charset="0"/>
                <a:cs typeface="Courier New" pitchFamily="49" charset="0"/>
              </a:rPr>
              <a:t>flow interface</a:t>
            </a:r>
            <a:endParaRPr lang="en-US" sz="1600" b="1" dirty="0">
              <a:solidFill>
                <a:srgbClr val="262626"/>
              </a:solidFill>
              <a:latin typeface="Courier New" pitchFamily="49" charset="0"/>
              <a:cs typeface="Courier New" pitchFamily="49" charset="0"/>
            </a:endParaRPr>
          </a:p>
          <a:p>
            <a:r>
              <a:rPr lang="en-CA" sz="1600" dirty="0" smtClean="0">
                <a:solidFill>
                  <a:srgbClr val="262626"/>
                </a:solidFill>
                <a:latin typeface="Courier New" pitchFamily="49" charset="0"/>
                <a:cs typeface="Courier New" pitchFamily="49" charset="0"/>
              </a:rPr>
              <a:t>GigabitEthernet0/0</a:t>
            </a:r>
          </a:p>
          <a:p>
            <a:r>
              <a:rPr lang="en-CA" sz="1600" dirty="0">
                <a:solidFill>
                  <a:srgbClr val="262626"/>
                </a:solidFill>
                <a:latin typeface="Courier New" pitchFamily="49" charset="0"/>
                <a:cs typeface="Courier New" pitchFamily="49" charset="0"/>
              </a:rPr>
              <a:t> </a:t>
            </a:r>
            <a:r>
              <a:rPr lang="en-CA" sz="1600" dirty="0" smtClean="0">
                <a:solidFill>
                  <a:srgbClr val="262626"/>
                </a:solidFill>
                <a:latin typeface="Courier New" pitchFamily="49" charset="0"/>
                <a:cs typeface="Courier New" pitchFamily="49" charset="0"/>
              </a:rPr>
              <a:t> </a:t>
            </a:r>
            <a:r>
              <a:rPr lang="en-CA" sz="1600" dirty="0" err="1" smtClean="0">
                <a:solidFill>
                  <a:srgbClr val="262626"/>
                </a:solidFill>
                <a:latin typeface="Courier New" pitchFamily="49" charset="0"/>
                <a:cs typeface="Courier New" pitchFamily="49" charset="0"/>
              </a:rPr>
              <a:t>ip</a:t>
            </a:r>
            <a:r>
              <a:rPr lang="en-CA" sz="1600" dirty="0" smtClean="0">
                <a:solidFill>
                  <a:srgbClr val="262626"/>
                </a:solidFill>
                <a:latin typeface="Courier New" pitchFamily="49" charset="0"/>
                <a:cs typeface="Courier New" pitchFamily="49" charset="0"/>
              </a:rPr>
              <a:t> flow ingress</a:t>
            </a:r>
          </a:p>
          <a:p>
            <a:r>
              <a:rPr lang="en-CA" sz="1600" dirty="0">
                <a:solidFill>
                  <a:srgbClr val="262626"/>
                </a:solidFill>
                <a:latin typeface="Courier New" pitchFamily="49" charset="0"/>
                <a:cs typeface="Courier New" pitchFamily="49" charset="0"/>
              </a:rPr>
              <a:t> </a:t>
            </a:r>
            <a:r>
              <a:rPr lang="en-CA" sz="1600" dirty="0" smtClean="0">
                <a:solidFill>
                  <a:srgbClr val="262626"/>
                </a:solidFill>
                <a:latin typeface="Courier New" pitchFamily="49" charset="0"/>
                <a:cs typeface="Courier New" pitchFamily="49" charset="0"/>
              </a:rPr>
              <a:t> </a:t>
            </a:r>
            <a:r>
              <a:rPr lang="en-CA" sz="1600" dirty="0" err="1" smtClean="0">
                <a:solidFill>
                  <a:srgbClr val="262626"/>
                </a:solidFill>
                <a:latin typeface="Courier New" pitchFamily="49" charset="0"/>
                <a:cs typeface="Courier New" pitchFamily="49" charset="0"/>
              </a:rPr>
              <a:t>ip</a:t>
            </a:r>
            <a:r>
              <a:rPr lang="en-CA" sz="1600" dirty="0" smtClean="0">
                <a:solidFill>
                  <a:srgbClr val="262626"/>
                </a:solidFill>
                <a:latin typeface="Courier New" pitchFamily="49" charset="0"/>
                <a:cs typeface="Courier New" pitchFamily="49" charset="0"/>
              </a:rPr>
              <a:t> flow egress</a:t>
            </a:r>
            <a:endParaRPr lang="fr-CA" sz="1600" dirty="0">
              <a:solidFill>
                <a:srgbClr val="262626"/>
              </a:solidFill>
              <a:latin typeface="Courier New" pitchFamily="49" charset="0"/>
              <a:cs typeface="Courier New" pitchFamily="49" charset="0"/>
            </a:endParaRPr>
          </a:p>
        </p:txBody>
      </p:sp>
      <p:sp>
        <p:nvSpPr>
          <p:cNvPr id="8" name="ZoneTexte 7"/>
          <p:cNvSpPr txBox="1"/>
          <p:nvPr/>
        </p:nvSpPr>
        <p:spPr>
          <a:xfrm>
            <a:off x="488601" y="3449723"/>
            <a:ext cx="11215720" cy="1846659"/>
          </a:xfrm>
          <a:prstGeom prst="rect">
            <a:avLst/>
          </a:prstGeom>
          <a:noFill/>
          <a:ln>
            <a:solidFill>
              <a:schemeClr val="bg2"/>
            </a:solidFill>
          </a:ln>
        </p:spPr>
        <p:txBody>
          <a:bodyPr wrap="square" rtlCol="0">
            <a:spAutoFit/>
          </a:bodyPr>
          <a:lstStyle/>
          <a:p>
            <a:r>
              <a:rPr lang="en-US" sz="1600" dirty="0">
                <a:solidFill>
                  <a:srgbClr val="262626"/>
                </a:solidFill>
                <a:latin typeface="Courier New" pitchFamily="49" charset="0"/>
                <a:cs typeface="Courier New" pitchFamily="49" charset="0"/>
              </a:rPr>
              <a:t>R1# </a:t>
            </a:r>
            <a:r>
              <a:rPr lang="en-US" sz="1600" b="1" dirty="0">
                <a:solidFill>
                  <a:srgbClr val="262626"/>
                </a:solidFill>
                <a:latin typeface="Courier New" pitchFamily="49" charset="0"/>
                <a:cs typeface="Courier New" pitchFamily="49" charset="0"/>
              </a:rPr>
              <a:t>show </a:t>
            </a:r>
            <a:r>
              <a:rPr lang="en-US" sz="1600" b="1" dirty="0" err="1">
                <a:solidFill>
                  <a:srgbClr val="262626"/>
                </a:solidFill>
                <a:latin typeface="Courier New" pitchFamily="49" charset="0"/>
                <a:cs typeface="Courier New" pitchFamily="49" charset="0"/>
              </a:rPr>
              <a:t>ip</a:t>
            </a:r>
            <a:r>
              <a:rPr lang="en-US" sz="1600" b="1" dirty="0">
                <a:solidFill>
                  <a:srgbClr val="262626"/>
                </a:solidFill>
                <a:latin typeface="Courier New" pitchFamily="49" charset="0"/>
                <a:cs typeface="Courier New" pitchFamily="49" charset="0"/>
              </a:rPr>
              <a:t> flow export</a:t>
            </a:r>
          </a:p>
          <a:p>
            <a:r>
              <a:rPr lang="en-US" sz="1600" dirty="0">
                <a:solidFill>
                  <a:srgbClr val="262626"/>
                </a:solidFill>
                <a:latin typeface="Courier New" pitchFamily="49" charset="0"/>
                <a:cs typeface="Courier New" pitchFamily="49" charset="0"/>
              </a:rPr>
              <a:t>Flow export v9 is enabled for main cache</a:t>
            </a:r>
          </a:p>
          <a:p>
            <a:r>
              <a:rPr lang="fr-CA" sz="1600" dirty="0">
                <a:solidFill>
                  <a:srgbClr val="262626"/>
                </a:solidFill>
                <a:latin typeface="Courier New" pitchFamily="49" charset="0"/>
                <a:cs typeface="Courier New" pitchFamily="49" charset="0"/>
              </a:rPr>
              <a:t>Export source and destination </a:t>
            </a:r>
            <a:r>
              <a:rPr lang="fr-CA" sz="1600" dirty="0" err="1">
                <a:solidFill>
                  <a:srgbClr val="262626"/>
                </a:solidFill>
                <a:latin typeface="Courier New" pitchFamily="49" charset="0"/>
                <a:cs typeface="Courier New" pitchFamily="49" charset="0"/>
              </a:rPr>
              <a:t>details</a:t>
            </a:r>
            <a:r>
              <a:rPr lang="fr-CA" sz="1600" dirty="0">
                <a:solidFill>
                  <a:srgbClr val="262626"/>
                </a:solidFill>
                <a:latin typeface="Courier New" pitchFamily="49" charset="0"/>
                <a:cs typeface="Courier New" pitchFamily="49" charset="0"/>
              </a:rPr>
              <a:t> :</a:t>
            </a:r>
          </a:p>
          <a:p>
            <a:r>
              <a:rPr lang="fr-CA" sz="1600" dirty="0">
                <a:solidFill>
                  <a:srgbClr val="262626"/>
                </a:solidFill>
                <a:latin typeface="Courier New" pitchFamily="49" charset="0"/>
                <a:cs typeface="Courier New" pitchFamily="49" charset="0"/>
              </a:rPr>
              <a:t>VRF ID : Default</a:t>
            </a:r>
          </a:p>
          <a:p>
            <a:r>
              <a:rPr lang="fr-CA" sz="1600" dirty="0">
                <a:solidFill>
                  <a:srgbClr val="262626"/>
                </a:solidFill>
                <a:latin typeface="Courier New" pitchFamily="49" charset="0"/>
                <a:cs typeface="Courier New" pitchFamily="49" charset="0"/>
              </a:rPr>
              <a:t>Destination(1) 10.1.10.100 (9996)</a:t>
            </a:r>
          </a:p>
          <a:p>
            <a:r>
              <a:rPr lang="fr-CA" sz="1600" dirty="0">
                <a:solidFill>
                  <a:srgbClr val="262626"/>
                </a:solidFill>
                <a:latin typeface="Courier New" pitchFamily="49" charset="0"/>
                <a:cs typeface="Courier New" pitchFamily="49" charset="0"/>
              </a:rPr>
              <a:t>Version 9 flow records</a:t>
            </a:r>
          </a:p>
          <a:p>
            <a:r>
              <a:rPr lang="en-US" sz="1600" dirty="0">
                <a:solidFill>
                  <a:srgbClr val="262626"/>
                </a:solidFill>
                <a:latin typeface="Courier New" pitchFamily="49" charset="0"/>
                <a:cs typeface="Courier New" pitchFamily="49" charset="0"/>
              </a:rPr>
              <a:t>43 flows exported in 15 </a:t>
            </a:r>
            <a:r>
              <a:rPr lang="en-US" sz="1600" dirty="0" err="1">
                <a:solidFill>
                  <a:srgbClr val="262626"/>
                </a:solidFill>
                <a:latin typeface="Courier New" pitchFamily="49" charset="0"/>
                <a:cs typeface="Courier New" pitchFamily="49" charset="0"/>
              </a:rPr>
              <a:t>udp</a:t>
            </a:r>
            <a:r>
              <a:rPr lang="en-US" sz="1600" dirty="0">
                <a:solidFill>
                  <a:srgbClr val="262626"/>
                </a:solidFill>
                <a:latin typeface="Courier New" pitchFamily="49" charset="0"/>
                <a:cs typeface="Courier New" pitchFamily="49" charset="0"/>
              </a:rPr>
              <a:t> datagrams</a:t>
            </a:r>
            <a:endParaRPr lang="fr-CA" sz="1600" dirty="0">
              <a:solidFill>
                <a:srgbClr val="262626"/>
              </a:solidFill>
              <a:latin typeface="Courier New" pitchFamily="49" charset="0"/>
              <a:cs typeface="Courier New" pitchFamily="49" charset="0"/>
            </a:endParaRPr>
          </a:p>
        </p:txBody>
      </p:sp>
      <p:sp>
        <p:nvSpPr>
          <p:cNvPr id="9" name="ZoneTexte 8"/>
          <p:cNvSpPr txBox="1"/>
          <p:nvPr/>
        </p:nvSpPr>
        <p:spPr>
          <a:xfrm>
            <a:off x="488602" y="5376670"/>
            <a:ext cx="11443429" cy="461665"/>
          </a:xfrm>
          <a:prstGeom prst="rect">
            <a:avLst/>
          </a:prstGeom>
          <a:noFill/>
        </p:spPr>
        <p:txBody>
          <a:bodyPr wrap="square" rtlCol="0">
            <a:spAutoFit/>
          </a:bodyPr>
          <a:lstStyle/>
          <a:p>
            <a:r>
              <a:rPr lang="en-US" sz="2400" dirty="0">
                <a:solidFill>
                  <a:srgbClr val="262626"/>
                </a:solidFill>
              </a:rPr>
              <a:t>Displays the status and the statistics for </a:t>
            </a:r>
            <a:r>
              <a:rPr lang="en-US" sz="2400" dirty="0" err="1">
                <a:solidFill>
                  <a:srgbClr val="262626"/>
                </a:solidFill>
              </a:rPr>
              <a:t>NetFlow</a:t>
            </a:r>
            <a:r>
              <a:rPr lang="en-US" sz="2400" dirty="0">
                <a:solidFill>
                  <a:srgbClr val="262626"/>
                </a:solidFill>
              </a:rPr>
              <a:t> data export</a:t>
            </a:r>
            <a:endParaRPr lang="fr-CA" sz="2400" dirty="0">
              <a:solidFill>
                <a:srgbClr val="262626"/>
              </a:solidFill>
            </a:endParaRPr>
          </a:p>
        </p:txBody>
      </p:sp>
    </p:spTree>
    <p:extLst>
      <p:ext uri="{BB962C8B-B14F-4D97-AF65-F5344CB8AC3E}">
        <p14:creationId xmlns:p14="http://schemas.microsoft.com/office/powerpoint/2010/main" val="2302576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6270" y="432215"/>
            <a:ext cx="11451815" cy="838200"/>
          </a:xfrm>
        </p:spPr>
        <p:txBody>
          <a:bodyPr/>
          <a:lstStyle/>
          <a:p>
            <a:r>
              <a:rPr lang="en-CA" dirty="0" err="1"/>
              <a:t>NetFlow</a:t>
            </a:r>
            <a:r>
              <a:rPr lang="en-CA" dirty="0"/>
              <a:t> Configuration (Cont.)</a:t>
            </a:r>
            <a:endParaRPr lang="fr-CA" dirty="0"/>
          </a:p>
        </p:txBody>
      </p:sp>
      <p:sp>
        <p:nvSpPr>
          <p:cNvPr id="4" name="ZoneTexte 3"/>
          <p:cNvSpPr txBox="1"/>
          <p:nvPr/>
        </p:nvSpPr>
        <p:spPr>
          <a:xfrm>
            <a:off x="361151" y="1346343"/>
            <a:ext cx="11593984" cy="4401205"/>
          </a:xfrm>
          <a:prstGeom prst="rect">
            <a:avLst/>
          </a:prstGeom>
          <a:noFill/>
          <a:ln>
            <a:solidFill>
              <a:schemeClr val="bg2"/>
            </a:solidFill>
          </a:ln>
        </p:spPr>
        <p:txBody>
          <a:bodyPr wrap="square" rtlCol="0">
            <a:spAutoFit/>
          </a:bodyPr>
          <a:lstStyle/>
          <a:p>
            <a:r>
              <a:rPr lang="en-US" sz="1400" dirty="0" smtClean="0">
                <a:solidFill>
                  <a:srgbClr val="262626"/>
                </a:solidFill>
                <a:latin typeface="Courier New" pitchFamily="49" charset="0"/>
                <a:cs typeface="Courier New" pitchFamily="49" charset="0"/>
              </a:rPr>
              <a:t>R1# </a:t>
            </a:r>
            <a:r>
              <a:rPr lang="en-US" sz="1400" b="1" dirty="0">
                <a:solidFill>
                  <a:srgbClr val="262626"/>
                </a:solidFill>
                <a:latin typeface="Courier New" pitchFamily="49" charset="0"/>
                <a:cs typeface="Courier New" pitchFamily="49" charset="0"/>
              </a:rPr>
              <a:t>show </a:t>
            </a:r>
            <a:r>
              <a:rPr lang="en-US" sz="1400" b="1" dirty="0" err="1">
                <a:solidFill>
                  <a:srgbClr val="262626"/>
                </a:solidFill>
                <a:latin typeface="Courier New" pitchFamily="49" charset="0"/>
                <a:cs typeface="Courier New" pitchFamily="49" charset="0"/>
              </a:rPr>
              <a:t>ip</a:t>
            </a:r>
            <a:r>
              <a:rPr lang="en-US" sz="1400" b="1" dirty="0">
                <a:solidFill>
                  <a:srgbClr val="262626"/>
                </a:solidFill>
                <a:latin typeface="Courier New" pitchFamily="49" charset="0"/>
                <a:cs typeface="Courier New" pitchFamily="49" charset="0"/>
              </a:rPr>
              <a:t> cache flow</a:t>
            </a:r>
          </a:p>
          <a:p>
            <a:r>
              <a:rPr lang="fr-CA" sz="1400" dirty="0">
                <a:solidFill>
                  <a:srgbClr val="262626"/>
                </a:solidFill>
                <a:latin typeface="Courier New" pitchFamily="49" charset="0"/>
                <a:cs typeface="Courier New" pitchFamily="49" charset="0"/>
              </a:rPr>
              <a:t>&lt;output </a:t>
            </a:r>
            <a:r>
              <a:rPr lang="fr-CA" sz="1400" dirty="0" err="1">
                <a:solidFill>
                  <a:srgbClr val="262626"/>
                </a:solidFill>
                <a:latin typeface="Courier New" pitchFamily="49" charset="0"/>
                <a:cs typeface="Courier New" pitchFamily="49" charset="0"/>
              </a:rPr>
              <a:t>omitted</a:t>
            </a:r>
            <a:r>
              <a:rPr lang="fr-CA" sz="1400" dirty="0">
                <a:solidFill>
                  <a:srgbClr val="262626"/>
                </a:solidFill>
                <a:latin typeface="Courier New" pitchFamily="49" charset="0"/>
                <a:cs typeface="Courier New" pitchFamily="49" charset="0"/>
              </a:rPr>
              <a:t>&gt;</a:t>
            </a:r>
          </a:p>
          <a:p>
            <a:r>
              <a:rPr lang="en-US" sz="1400" dirty="0">
                <a:solidFill>
                  <a:srgbClr val="262626"/>
                </a:solidFill>
                <a:latin typeface="Courier New" pitchFamily="49" charset="0"/>
                <a:cs typeface="Courier New" pitchFamily="49" charset="0"/>
              </a:rPr>
              <a:t>IP Flow Switching Cache, 278544 bytes</a:t>
            </a:r>
          </a:p>
          <a:p>
            <a:r>
              <a:rPr lang="en-US" sz="1400" dirty="0" smtClean="0">
                <a:solidFill>
                  <a:srgbClr val="262626"/>
                </a:solidFill>
                <a:latin typeface="Courier New" pitchFamily="49" charset="0"/>
                <a:cs typeface="Courier New" pitchFamily="49" charset="0"/>
              </a:rPr>
              <a:t>  2 </a:t>
            </a:r>
            <a:r>
              <a:rPr lang="en-US" sz="1400" dirty="0">
                <a:solidFill>
                  <a:srgbClr val="262626"/>
                </a:solidFill>
                <a:latin typeface="Courier New" pitchFamily="49" charset="0"/>
                <a:cs typeface="Courier New" pitchFamily="49" charset="0"/>
              </a:rPr>
              <a:t>active, 4094 inactive, 31 added</a:t>
            </a:r>
          </a:p>
          <a:p>
            <a:r>
              <a:rPr lang="en-US" sz="1400" dirty="0" smtClean="0">
                <a:solidFill>
                  <a:srgbClr val="262626"/>
                </a:solidFill>
                <a:latin typeface="Courier New" pitchFamily="49" charset="0"/>
                <a:cs typeface="Courier New" pitchFamily="49" charset="0"/>
              </a:rPr>
              <a:t>  6374 </a:t>
            </a:r>
            <a:r>
              <a:rPr lang="en-US" sz="1400" dirty="0">
                <a:solidFill>
                  <a:srgbClr val="262626"/>
                </a:solidFill>
                <a:latin typeface="Courier New" pitchFamily="49" charset="0"/>
                <a:cs typeface="Courier New" pitchFamily="49" charset="0"/>
              </a:rPr>
              <a:t>ager polls, 0 flow </a:t>
            </a:r>
            <a:r>
              <a:rPr lang="en-US" sz="1400" dirty="0" err="1">
                <a:solidFill>
                  <a:srgbClr val="262626"/>
                </a:solidFill>
                <a:latin typeface="Courier New" pitchFamily="49" charset="0"/>
                <a:cs typeface="Courier New" pitchFamily="49" charset="0"/>
              </a:rPr>
              <a:t>alloc</a:t>
            </a:r>
            <a:r>
              <a:rPr lang="en-US" sz="1400" dirty="0">
                <a:solidFill>
                  <a:srgbClr val="262626"/>
                </a:solidFill>
                <a:latin typeface="Courier New" pitchFamily="49" charset="0"/>
                <a:cs typeface="Courier New" pitchFamily="49" charset="0"/>
              </a:rPr>
              <a:t> failures</a:t>
            </a:r>
          </a:p>
          <a:p>
            <a:r>
              <a:rPr lang="en-US" sz="1400" dirty="0" smtClean="0">
                <a:solidFill>
                  <a:srgbClr val="262626"/>
                </a:solidFill>
                <a:latin typeface="Courier New" pitchFamily="49" charset="0"/>
                <a:cs typeface="Courier New" pitchFamily="49" charset="0"/>
              </a:rPr>
              <a:t>  Active </a:t>
            </a:r>
            <a:r>
              <a:rPr lang="en-US" sz="1400" dirty="0">
                <a:solidFill>
                  <a:srgbClr val="262626"/>
                </a:solidFill>
                <a:latin typeface="Courier New" pitchFamily="49" charset="0"/>
                <a:cs typeface="Courier New" pitchFamily="49" charset="0"/>
              </a:rPr>
              <a:t>flows timeout in 30 minutes</a:t>
            </a:r>
          </a:p>
          <a:p>
            <a:r>
              <a:rPr lang="en-US" sz="1400" dirty="0" smtClean="0">
                <a:solidFill>
                  <a:srgbClr val="262626"/>
                </a:solidFill>
                <a:latin typeface="Courier New" pitchFamily="49" charset="0"/>
                <a:cs typeface="Courier New" pitchFamily="49" charset="0"/>
              </a:rPr>
              <a:t>  Inactive </a:t>
            </a:r>
            <a:r>
              <a:rPr lang="en-US" sz="1400" dirty="0">
                <a:solidFill>
                  <a:srgbClr val="262626"/>
                </a:solidFill>
                <a:latin typeface="Courier New" pitchFamily="49" charset="0"/>
                <a:cs typeface="Courier New" pitchFamily="49" charset="0"/>
              </a:rPr>
              <a:t>flows timeout in 15 seconds</a:t>
            </a:r>
          </a:p>
          <a:p>
            <a:r>
              <a:rPr lang="en-US" sz="1400" dirty="0">
                <a:solidFill>
                  <a:srgbClr val="262626"/>
                </a:solidFill>
                <a:latin typeface="Courier New" pitchFamily="49" charset="0"/>
                <a:cs typeface="Courier New" pitchFamily="49" charset="0"/>
              </a:rPr>
              <a:t>IP Sub Flow Cache, 34056 bytes</a:t>
            </a:r>
          </a:p>
          <a:p>
            <a:r>
              <a:rPr lang="en-US" sz="1400" dirty="0" smtClean="0">
                <a:solidFill>
                  <a:srgbClr val="262626"/>
                </a:solidFill>
                <a:latin typeface="Courier New" pitchFamily="49" charset="0"/>
                <a:cs typeface="Courier New" pitchFamily="49" charset="0"/>
              </a:rPr>
              <a:t>  2 </a:t>
            </a:r>
            <a:r>
              <a:rPr lang="en-US" sz="1400" dirty="0">
                <a:solidFill>
                  <a:srgbClr val="262626"/>
                </a:solidFill>
                <a:latin typeface="Courier New" pitchFamily="49" charset="0"/>
                <a:cs typeface="Courier New" pitchFamily="49" charset="0"/>
              </a:rPr>
              <a:t>active, 1022 inactive, 31 added, 31 added to flow</a:t>
            </a:r>
          </a:p>
          <a:p>
            <a:r>
              <a:rPr lang="en-US" sz="1400" dirty="0" smtClean="0">
                <a:solidFill>
                  <a:srgbClr val="262626"/>
                </a:solidFill>
                <a:latin typeface="Courier New" pitchFamily="49" charset="0"/>
                <a:cs typeface="Courier New" pitchFamily="49" charset="0"/>
              </a:rPr>
              <a:t>  0 </a:t>
            </a:r>
            <a:r>
              <a:rPr lang="en-US" sz="1400" dirty="0" err="1">
                <a:solidFill>
                  <a:srgbClr val="262626"/>
                </a:solidFill>
                <a:latin typeface="Courier New" pitchFamily="49" charset="0"/>
                <a:cs typeface="Courier New" pitchFamily="49" charset="0"/>
              </a:rPr>
              <a:t>alloc</a:t>
            </a:r>
            <a:r>
              <a:rPr lang="en-US" sz="1400" dirty="0">
                <a:solidFill>
                  <a:srgbClr val="262626"/>
                </a:solidFill>
                <a:latin typeface="Courier New" pitchFamily="49" charset="0"/>
                <a:cs typeface="Courier New" pitchFamily="49" charset="0"/>
              </a:rPr>
              <a:t> failures, 0 force free</a:t>
            </a:r>
          </a:p>
          <a:p>
            <a:r>
              <a:rPr lang="en-US" sz="1400" dirty="0" smtClean="0">
                <a:solidFill>
                  <a:srgbClr val="262626"/>
                </a:solidFill>
                <a:latin typeface="Courier New" pitchFamily="49" charset="0"/>
                <a:cs typeface="Courier New" pitchFamily="49" charset="0"/>
              </a:rPr>
              <a:t>  1 </a:t>
            </a:r>
            <a:r>
              <a:rPr lang="en-US" sz="1400" dirty="0">
                <a:solidFill>
                  <a:srgbClr val="262626"/>
                </a:solidFill>
                <a:latin typeface="Courier New" pitchFamily="49" charset="0"/>
                <a:cs typeface="Courier New" pitchFamily="49" charset="0"/>
              </a:rPr>
              <a:t>chunk, 0 chunks added</a:t>
            </a:r>
          </a:p>
          <a:p>
            <a:r>
              <a:rPr lang="en-US" sz="1400" dirty="0" smtClean="0">
                <a:solidFill>
                  <a:srgbClr val="262626"/>
                </a:solidFill>
                <a:latin typeface="Courier New" pitchFamily="49" charset="0"/>
                <a:cs typeface="Courier New" pitchFamily="49" charset="0"/>
              </a:rPr>
              <a:t>  last </a:t>
            </a:r>
            <a:r>
              <a:rPr lang="en-US" sz="1400" dirty="0">
                <a:solidFill>
                  <a:srgbClr val="262626"/>
                </a:solidFill>
                <a:latin typeface="Courier New" pitchFamily="49" charset="0"/>
                <a:cs typeface="Courier New" pitchFamily="49" charset="0"/>
              </a:rPr>
              <a:t>clearing of statistics 00:49:48</a:t>
            </a:r>
          </a:p>
          <a:p>
            <a:r>
              <a:rPr lang="en-US" sz="1400" dirty="0">
                <a:solidFill>
                  <a:srgbClr val="262626"/>
                </a:solidFill>
                <a:latin typeface="Courier New" pitchFamily="49" charset="0"/>
                <a:cs typeface="Courier New" pitchFamily="49" charset="0"/>
              </a:rPr>
              <a:t>Protocol </a:t>
            </a:r>
            <a:r>
              <a:rPr lang="en-US" sz="1400" dirty="0" smtClean="0">
                <a:solidFill>
                  <a:srgbClr val="262626"/>
                </a:solidFill>
                <a:latin typeface="Courier New" pitchFamily="49" charset="0"/>
                <a:cs typeface="Courier New" pitchFamily="49" charset="0"/>
              </a:rPr>
              <a:t>   Total   Flows   Packets   Bytes   Packets   Active(Sec</a:t>
            </a:r>
            <a:r>
              <a:rPr lang="en-US" sz="1400" dirty="0">
                <a:solidFill>
                  <a:srgbClr val="262626"/>
                </a:solidFill>
                <a:latin typeface="Courier New" pitchFamily="49" charset="0"/>
                <a:cs typeface="Courier New" pitchFamily="49" charset="0"/>
              </a:rPr>
              <a:t>) </a:t>
            </a:r>
            <a:r>
              <a:rPr lang="en-US" sz="1400" dirty="0" smtClean="0">
                <a:solidFill>
                  <a:srgbClr val="262626"/>
                </a:solidFill>
                <a:latin typeface="Courier New" pitchFamily="49" charset="0"/>
                <a:cs typeface="Courier New" pitchFamily="49" charset="0"/>
              </a:rPr>
              <a:t> Idle(Sec</a:t>
            </a:r>
            <a:r>
              <a:rPr lang="en-US" sz="1400" dirty="0">
                <a:solidFill>
                  <a:srgbClr val="262626"/>
                </a:solidFill>
                <a:latin typeface="Courier New" pitchFamily="49" charset="0"/>
                <a:cs typeface="Courier New" pitchFamily="49" charset="0"/>
              </a:rPr>
              <a:t>)</a:t>
            </a:r>
          </a:p>
          <a:p>
            <a:r>
              <a:rPr lang="en-US" sz="1400" dirty="0">
                <a:solidFill>
                  <a:srgbClr val="262626"/>
                </a:solidFill>
                <a:latin typeface="Courier New" pitchFamily="49" charset="0"/>
                <a:cs typeface="Courier New" pitchFamily="49" charset="0"/>
              </a:rPr>
              <a:t>-------- </a:t>
            </a:r>
            <a:r>
              <a:rPr lang="en-US" sz="1400" dirty="0" smtClean="0">
                <a:solidFill>
                  <a:srgbClr val="262626"/>
                </a:solidFill>
                <a:latin typeface="Courier New" pitchFamily="49" charset="0"/>
                <a:cs typeface="Courier New" pitchFamily="49" charset="0"/>
              </a:rPr>
              <a:t>   Flows   /</a:t>
            </a:r>
            <a:r>
              <a:rPr lang="en-US" sz="1400" dirty="0">
                <a:solidFill>
                  <a:srgbClr val="262626"/>
                </a:solidFill>
                <a:latin typeface="Courier New" pitchFamily="49" charset="0"/>
                <a:cs typeface="Courier New" pitchFamily="49" charset="0"/>
              </a:rPr>
              <a:t>Sec </a:t>
            </a:r>
            <a:r>
              <a:rPr lang="en-US" sz="1400" dirty="0" smtClean="0">
                <a:solidFill>
                  <a:srgbClr val="262626"/>
                </a:solidFill>
                <a:latin typeface="Courier New" pitchFamily="49" charset="0"/>
                <a:cs typeface="Courier New" pitchFamily="49" charset="0"/>
              </a:rPr>
              <a:t>   /</a:t>
            </a:r>
            <a:r>
              <a:rPr lang="en-US" sz="1400" dirty="0">
                <a:solidFill>
                  <a:srgbClr val="262626"/>
                </a:solidFill>
                <a:latin typeface="Courier New" pitchFamily="49" charset="0"/>
                <a:cs typeface="Courier New" pitchFamily="49" charset="0"/>
              </a:rPr>
              <a:t>Flow </a:t>
            </a:r>
            <a:r>
              <a:rPr lang="en-US" sz="1400" dirty="0" smtClean="0">
                <a:solidFill>
                  <a:srgbClr val="262626"/>
                </a:solidFill>
                <a:latin typeface="Courier New" pitchFamily="49" charset="0"/>
                <a:cs typeface="Courier New" pitchFamily="49" charset="0"/>
              </a:rPr>
              <a:t>    /</a:t>
            </a:r>
            <a:r>
              <a:rPr lang="en-US" sz="1400" dirty="0" err="1">
                <a:solidFill>
                  <a:srgbClr val="262626"/>
                </a:solidFill>
                <a:latin typeface="Courier New" pitchFamily="49" charset="0"/>
                <a:cs typeface="Courier New" pitchFamily="49" charset="0"/>
              </a:rPr>
              <a:t>Pkt</a:t>
            </a:r>
            <a:r>
              <a:rPr lang="en-US" sz="1400" dirty="0">
                <a:solidFill>
                  <a:srgbClr val="262626"/>
                </a:solidFill>
                <a:latin typeface="Courier New" pitchFamily="49" charset="0"/>
                <a:cs typeface="Courier New" pitchFamily="49" charset="0"/>
              </a:rPr>
              <a:t> </a:t>
            </a:r>
            <a:r>
              <a:rPr lang="en-US" sz="1400" dirty="0" smtClean="0">
                <a:solidFill>
                  <a:srgbClr val="262626"/>
                </a:solidFill>
                <a:latin typeface="Courier New" pitchFamily="49" charset="0"/>
                <a:cs typeface="Courier New" pitchFamily="49" charset="0"/>
              </a:rPr>
              <a:t>   /</a:t>
            </a:r>
            <a:r>
              <a:rPr lang="en-US" sz="1400" dirty="0">
                <a:solidFill>
                  <a:srgbClr val="262626"/>
                </a:solidFill>
                <a:latin typeface="Courier New" pitchFamily="49" charset="0"/>
                <a:cs typeface="Courier New" pitchFamily="49" charset="0"/>
              </a:rPr>
              <a:t>Sec </a:t>
            </a:r>
            <a:r>
              <a:rPr lang="en-US" sz="1400" dirty="0" smtClean="0">
                <a:solidFill>
                  <a:srgbClr val="262626"/>
                </a:solidFill>
                <a:latin typeface="Courier New" pitchFamily="49" charset="0"/>
                <a:cs typeface="Courier New" pitchFamily="49" charset="0"/>
              </a:rPr>
              <a:t>     /</a:t>
            </a:r>
            <a:r>
              <a:rPr lang="en-US" sz="1400" dirty="0">
                <a:solidFill>
                  <a:srgbClr val="262626"/>
                </a:solidFill>
                <a:latin typeface="Courier New" pitchFamily="49" charset="0"/>
                <a:cs typeface="Courier New" pitchFamily="49" charset="0"/>
              </a:rPr>
              <a:t>Flow </a:t>
            </a:r>
            <a:r>
              <a:rPr lang="en-US" sz="1400" dirty="0" smtClean="0">
                <a:solidFill>
                  <a:srgbClr val="262626"/>
                </a:solidFill>
                <a:latin typeface="Courier New" pitchFamily="49" charset="0"/>
                <a:cs typeface="Courier New" pitchFamily="49" charset="0"/>
              </a:rPr>
              <a:t>       /Flow</a:t>
            </a:r>
            <a:endParaRPr lang="en-US" sz="1400" dirty="0">
              <a:solidFill>
                <a:srgbClr val="262626"/>
              </a:solidFill>
              <a:latin typeface="Courier New" pitchFamily="49" charset="0"/>
              <a:cs typeface="Courier New" pitchFamily="49" charset="0"/>
            </a:endParaRPr>
          </a:p>
          <a:p>
            <a:r>
              <a:rPr lang="fr-CA" sz="1400" dirty="0">
                <a:solidFill>
                  <a:srgbClr val="262626"/>
                </a:solidFill>
                <a:latin typeface="Courier New" pitchFamily="49" charset="0"/>
                <a:cs typeface="Courier New" pitchFamily="49" charset="0"/>
              </a:rPr>
              <a:t>TCP-Telnet </a:t>
            </a:r>
            <a:r>
              <a:rPr lang="fr-CA" sz="1400" dirty="0" smtClean="0">
                <a:solidFill>
                  <a:srgbClr val="262626"/>
                </a:solidFill>
                <a:latin typeface="Courier New" pitchFamily="49" charset="0"/>
                <a:cs typeface="Courier New" pitchFamily="49" charset="0"/>
              </a:rPr>
              <a:t> 19      0.0      19        58      0.1       6.5          11.7</a:t>
            </a:r>
            <a:endParaRPr lang="fr-CA" sz="1400" dirty="0">
              <a:solidFill>
                <a:srgbClr val="262626"/>
              </a:solidFill>
              <a:latin typeface="Courier New" pitchFamily="49" charset="0"/>
              <a:cs typeface="Courier New" pitchFamily="49" charset="0"/>
            </a:endParaRPr>
          </a:p>
          <a:p>
            <a:r>
              <a:rPr lang="fr-CA" sz="1400" dirty="0">
                <a:solidFill>
                  <a:srgbClr val="262626"/>
                </a:solidFill>
                <a:latin typeface="Courier New" pitchFamily="49" charset="0"/>
                <a:cs typeface="Courier New" pitchFamily="49" charset="0"/>
              </a:rPr>
              <a:t>TCP-WWW </a:t>
            </a:r>
            <a:r>
              <a:rPr lang="fr-CA" sz="1400" dirty="0" smtClean="0">
                <a:solidFill>
                  <a:srgbClr val="262626"/>
                </a:solidFill>
                <a:latin typeface="Courier New" pitchFamily="49" charset="0"/>
                <a:cs typeface="Courier New" pitchFamily="49" charset="0"/>
              </a:rPr>
              <a:t>    14      0.0       8       202      0.0       0.0           1.5</a:t>
            </a:r>
            <a:endParaRPr lang="fr-CA" sz="1400" dirty="0">
              <a:solidFill>
                <a:srgbClr val="262626"/>
              </a:solidFill>
              <a:latin typeface="Courier New" pitchFamily="49" charset="0"/>
              <a:cs typeface="Courier New" pitchFamily="49" charset="0"/>
            </a:endParaRPr>
          </a:p>
          <a:p>
            <a:r>
              <a:rPr lang="en-US" sz="1400" dirty="0">
                <a:solidFill>
                  <a:srgbClr val="262626"/>
                </a:solidFill>
                <a:latin typeface="Courier New" pitchFamily="49" charset="0"/>
                <a:cs typeface="Courier New" pitchFamily="49" charset="0"/>
              </a:rPr>
              <a:t>TCP-other </a:t>
            </a:r>
            <a:r>
              <a:rPr lang="en-US" sz="1400" dirty="0" smtClean="0">
                <a:solidFill>
                  <a:srgbClr val="262626"/>
                </a:solidFill>
                <a:latin typeface="Courier New" pitchFamily="49" charset="0"/>
                <a:cs typeface="Courier New" pitchFamily="49" charset="0"/>
              </a:rPr>
              <a:t>   2      0.0      19        98      0.0       2.2           8.9</a:t>
            </a:r>
            <a:endParaRPr lang="en-US" sz="1400" dirty="0">
              <a:solidFill>
                <a:srgbClr val="262626"/>
              </a:solidFill>
              <a:latin typeface="Courier New" pitchFamily="49" charset="0"/>
              <a:cs typeface="Courier New" pitchFamily="49" charset="0"/>
            </a:endParaRPr>
          </a:p>
          <a:p>
            <a:r>
              <a:rPr lang="fr-CA" sz="1400" dirty="0">
                <a:solidFill>
                  <a:srgbClr val="262626"/>
                </a:solidFill>
                <a:latin typeface="Courier New" pitchFamily="49" charset="0"/>
                <a:cs typeface="Courier New" pitchFamily="49" charset="0"/>
              </a:rPr>
              <a:t>&lt;output </a:t>
            </a:r>
            <a:r>
              <a:rPr lang="fr-CA" sz="1400" dirty="0" err="1">
                <a:solidFill>
                  <a:srgbClr val="262626"/>
                </a:solidFill>
                <a:latin typeface="Courier New" pitchFamily="49" charset="0"/>
                <a:cs typeface="Courier New" pitchFamily="49" charset="0"/>
              </a:rPr>
              <a:t>omitted</a:t>
            </a:r>
            <a:r>
              <a:rPr lang="fr-CA" sz="1400" dirty="0">
                <a:solidFill>
                  <a:srgbClr val="262626"/>
                </a:solidFill>
                <a:latin typeface="Courier New" pitchFamily="49" charset="0"/>
                <a:cs typeface="Courier New" pitchFamily="49" charset="0"/>
              </a:rPr>
              <a:t>&gt;</a:t>
            </a:r>
          </a:p>
          <a:p>
            <a:r>
              <a:rPr lang="fr-CA" sz="1400" dirty="0" err="1">
                <a:solidFill>
                  <a:srgbClr val="262626"/>
                </a:solidFill>
                <a:latin typeface="Courier New" pitchFamily="49" charset="0"/>
                <a:cs typeface="Courier New" pitchFamily="49" charset="0"/>
              </a:rPr>
              <a:t>SrcIf</a:t>
            </a:r>
            <a:r>
              <a:rPr lang="fr-CA" sz="1400" dirty="0">
                <a:solidFill>
                  <a:srgbClr val="262626"/>
                </a:solidFill>
                <a:latin typeface="Courier New" pitchFamily="49" charset="0"/>
                <a:cs typeface="Courier New" pitchFamily="49" charset="0"/>
              </a:rPr>
              <a:t> </a:t>
            </a:r>
            <a:r>
              <a:rPr lang="fr-CA" sz="1400" dirty="0" smtClean="0">
                <a:solidFill>
                  <a:srgbClr val="262626"/>
                </a:solidFill>
                <a:latin typeface="Courier New" pitchFamily="49" charset="0"/>
                <a:cs typeface="Courier New" pitchFamily="49" charset="0"/>
              </a:rPr>
              <a:t>    </a:t>
            </a:r>
            <a:r>
              <a:rPr lang="fr-CA" sz="1400" dirty="0" err="1" smtClean="0">
                <a:solidFill>
                  <a:srgbClr val="262626"/>
                </a:solidFill>
                <a:latin typeface="Courier New" pitchFamily="49" charset="0"/>
                <a:cs typeface="Courier New" pitchFamily="49" charset="0"/>
              </a:rPr>
              <a:t>SrcIPaddress</a:t>
            </a:r>
            <a:r>
              <a:rPr lang="fr-CA" sz="1400" dirty="0" smtClean="0">
                <a:solidFill>
                  <a:srgbClr val="262626"/>
                </a:solidFill>
                <a:latin typeface="Courier New" pitchFamily="49" charset="0"/>
                <a:cs typeface="Courier New" pitchFamily="49" charset="0"/>
              </a:rPr>
              <a:t>     </a:t>
            </a:r>
            <a:r>
              <a:rPr lang="fr-CA" sz="1400" dirty="0" err="1">
                <a:solidFill>
                  <a:srgbClr val="262626"/>
                </a:solidFill>
                <a:latin typeface="Courier New" pitchFamily="49" charset="0"/>
                <a:cs typeface="Courier New" pitchFamily="49" charset="0"/>
              </a:rPr>
              <a:t>DstIf</a:t>
            </a:r>
            <a:r>
              <a:rPr lang="fr-CA" sz="1400" dirty="0">
                <a:solidFill>
                  <a:srgbClr val="262626"/>
                </a:solidFill>
                <a:latin typeface="Courier New" pitchFamily="49" charset="0"/>
                <a:cs typeface="Courier New" pitchFamily="49" charset="0"/>
              </a:rPr>
              <a:t> </a:t>
            </a:r>
            <a:r>
              <a:rPr lang="fr-CA" sz="1400" dirty="0" smtClean="0">
                <a:solidFill>
                  <a:srgbClr val="262626"/>
                </a:solidFill>
                <a:latin typeface="Courier New" pitchFamily="49" charset="0"/>
                <a:cs typeface="Courier New" pitchFamily="49" charset="0"/>
              </a:rPr>
              <a:t>    </a:t>
            </a:r>
            <a:r>
              <a:rPr lang="fr-CA" sz="1400" dirty="0" err="1" smtClean="0">
                <a:solidFill>
                  <a:srgbClr val="262626"/>
                </a:solidFill>
                <a:latin typeface="Courier New" pitchFamily="49" charset="0"/>
                <a:cs typeface="Courier New" pitchFamily="49" charset="0"/>
              </a:rPr>
              <a:t>DstIPaddress</a:t>
            </a:r>
            <a:r>
              <a:rPr lang="fr-CA" sz="1400" dirty="0" smtClean="0">
                <a:solidFill>
                  <a:srgbClr val="262626"/>
                </a:solidFill>
                <a:latin typeface="Courier New" pitchFamily="49" charset="0"/>
                <a:cs typeface="Courier New" pitchFamily="49" charset="0"/>
              </a:rPr>
              <a:t>     </a:t>
            </a:r>
            <a:r>
              <a:rPr lang="fr-CA" sz="1400" dirty="0">
                <a:solidFill>
                  <a:srgbClr val="262626"/>
                </a:solidFill>
                <a:latin typeface="Courier New" pitchFamily="49" charset="0"/>
                <a:cs typeface="Courier New" pitchFamily="49" charset="0"/>
              </a:rPr>
              <a:t>Pr </a:t>
            </a:r>
            <a:r>
              <a:rPr lang="fr-CA" sz="1400" dirty="0" err="1">
                <a:solidFill>
                  <a:srgbClr val="262626"/>
                </a:solidFill>
                <a:latin typeface="Courier New" pitchFamily="49" charset="0"/>
                <a:cs typeface="Courier New" pitchFamily="49" charset="0"/>
              </a:rPr>
              <a:t>SrcP</a:t>
            </a:r>
            <a:r>
              <a:rPr lang="fr-CA" sz="1400" dirty="0">
                <a:solidFill>
                  <a:srgbClr val="262626"/>
                </a:solidFill>
                <a:latin typeface="Courier New" pitchFamily="49" charset="0"/>
                <a:cs typeface="Courier New" pitchFamily="49" charset="0"/>
              </a:rPr>
              <a:t> </a:t>
            </a:r>
            <a:r>
              <a:rPr lang="fr-CA" sz="1400" dirty="0" err="1" smtClean="0">
                <a:solidFill>
                  <a:srgbClr val="262626"/>
                </a:solidFill>
                <a:latin typeface="Courier New" pitchFamily="49" charset="0"/>
                <a:cs typeface="Courier New" pitchFamily="49" charset="0"/>
              </a:rPr>
              <a:t>DstP</a:t>
            </a:r>
            <a:r>
              <a:rPr lang="fr-CA" sz="1400" dirty="0" smtClean="0">
                <a:solidFill>
                  <a:srgbClr val="262626"/>
                </a:solidFill>
                <a:latin typeface="Courier New" pitchFamily="49" charset="0"/>
                <a:cs typeface="Courier New" pitchFamily="49" charset="0"/>
              </a:rPr>
              <a:t>   </a:t>
            </a:r>
            <a:r>
              <a:rPr lang="fr-CA" sz="1400" dirty="0" err="1" smtClean="0">
                <a:solidFill>
                  <a:srgbClr val="262626"/>
                </a:solidFill>
                <a:latin typeface="Courier New" pitchFamily="49" charset="0"/>
                <a:cs typeface="Courier New" pitchFamily="49" charset="0"/>
              </a:rPr>
              <a:t>Pkts</a:t>
            </a:r>
            <a:endParaRPr lang="fr-CA" sz="1400" dirty="0">
              <a:solidFill>
                <a:srgbClr val="262626"/>
              </a:solidFill>
              <a:latin typeface="Courier New" pitchFamily="49" charset="0"/>
              <a:cs typeface="Courier New" pitchFamily="49" charset="0"/>
            </a:endParaRPr>
          </a:p>
          <a:p>
            <a:r>
              <a:rPr lang="nb-NO" sz="1400" dirty="0" smtClean="0">
                <a:solidFill>
                  <a:srgbClr val="262626"/>
                </a:solidFill>
                <a:latin typeface="Courier New" pitchFamily="49" charset="0"/>
                <a:cs typeface="Courier New" pitchFamily="49" charset="0"/>
              </a:rPr>
              <a:t>Gi0/1     172.16.1.100     Gi0/0     10.2.23.105      01 0401 0017   1341</a:t>
            </a:r>
            <a:endParaRPr lang="fr-CA" sz="1400" dirty="0">
              <a:solidFill>
                <a:srgbClr val="262626"/>
              </a:solidFill>
              <a:latin typeface="Courier New" pitchFamily="49" charset="0"/>
              <a:cs typeface="Courier New" pitchFamily="49" charset="0"/>
            </a:endParaRPr>
          </a:p>
        </p:txBody>
      </p:sp>
      <p:sp>
        <p:nvSpPr>
          <p:cNvPr id="5" name="ZoneTexte 4"/>
          <p:cNvSpPr txBox="1"/>
          <p:nvPr/>
        </p:nvSpPr>
        <p:spPr>
          <a:xfrm>
            <a:off x="445057" y="5833882"/>
            <a:ext cx="11443429" cy="461665"/>
          </a:xfrm>
          <a:prstGeom prst="rect">
            <a:avLst/>
          </a:prstGeom>
          <a:noFill/>
        </p:spPr>
        <p:txBody>
          <a:bodyPr wrap="square" rtlCol="0">
            <a:spAutoFit/>
          </a:bodyPr>
          <a:lstStyle/>
          <a:p>
            <a:r>
              <a:rPr lang="en-US" sz="2400" b="1" dirty="0">
                <a:solidFill>
                  <a:srgbClr val="262626"/>
                </a:solidFill>
              </a:rPr>
              <a:t>Displays </a:t>
            </a:r>
            <a:r>
              <a:rPr lang="en-US" sz="2400" b="1" dirty="0" smtClean="0">
                <a:solidFill>
                  <a:srgbClr val="262626"/>
                </a:solidFill>
              </a:rPr>
              <a:t>a summary of </a:t>
            </a:r>
            <a:r>
              <a:rPr lang="en-US" sz="2400" b="1" dirty="0">
                <a:solidFill>
                  <a:srgbClr val="262626"/>
                </a:solidFill>
              </a:rPr>
              <a:t>the </a:t>
            </a:r>
            <a:r>
              <a:rPr lang="en-US" sz="2400" b="1" dirty="0" err="1">
                <a:solidFill>
                  <a:srgbClr val="262626"/>
                </a:solidFill>
              </a:rPr>
              <a:t>NetFlow</a:t>
            </a:r>
            <a:r>
              <a:rPr lang="en-US" sz="2400" b="1" dirty="0">
                <a:solidFill>
                  <a:srgbClr val="262626"/>
                </a:solidFill>
              </a:rPr>
              <a:t> accounting statistics</a:t>
            </a:r>
            <a:endParaRPr lang="fr-CA" sz="2400" b="1" dirty="0">
              <a:solidFill>
                <a:srgbClr val="262626"/>
              </a:solidFill>
            </a:endParaRPr>
          </a:p>
        </p:txBody>
      </p:sp>
    </p:spTree>
    <p:extLst>
      <p:ext uri="{BB962C8B-B14F-4D97-AF65-F5344CB8AC3E}">
        <p14:creationId xmlns:p14="http://schemas.microsoft.com/office/powerpoint/2010/main" val="63537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779" y="2910379"/>
            <a:ext cx="11448832" cy="8382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73479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a:t>Hot Standby Redundancy Protocol - HSRP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177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Hot Standby Redundancy Protocol - HSRP</a:t>
            </a:r>
            <a:endParaRPr lang="fr-CA" dirty="0"/>
          </a:p>
        </p:txBody>
      </p:sp>
      <p:sp>
        <p:nvSpPr>
          <p:cNvPr id="3" name="Espace réservé du texte 2"/>
          <p:cNvSpPr>
            <a:spLocks noGrp="1"/>
          </p:cNvSpPr>
          <p:nvPr>
            <p:ph type="body" sz="quarter" idx="10"/>
          </p:nvPr>
        </p:nvSpPr>
        <p:spPr>
          <a:xfrm>
            <a:off x="304800" y="1344168"/>
            <a:ext cx="11436096" cy="2374766"/>
          </a:xfrm>
        </p:spPr>
        <p:txBody>
          <a:bodyPr/>
          <a:lstStyle/>
          <a:p>
            <a:r>
              <a:rPr lang="en-US" dirty="0">
                <a:solidFill>
                  <a:schemeClr val="tx1">
                    <a:lumMod val="75000"/>
                    <a:lumOff val="25000"/>
                  </a:schemeClr>
                </a:solidFill>
              </a:rPr>
              <a:t>HSRP defines a group of </a:t>
            </a:r>
            <a:r>
              <a:rPr lang="en-US" dirty="0" smtClean="0">
                <a:solidFill>
                  <a:schemeClr val="tx1">
                    <a:lumMod val="75000"/>
                    <a:lumOff val="25000"/>
                  </a:schemeClr>
                </a:solidFill>
              </a:rPr>
              <a:t>routers -- one </a:t>
            </a:r>
            <a:r>
              <a:rPr lang="en-US" dirty="0">
                <a:solidFill>
                  <a:schemeClr val="tx1">
                    <a:lumMod val="75000"/>
                    <a:lumOff val="25000"/>
                  </a:schemeClr>
                </a:solidFill>
              </a:rPr>
              <a:t>active and one standby.</a:t>
            </a:r>
          </a:p>
          <a:p>
            <a:r>
              <a:rPr lang="en-US" dirty="0">
                <a:solidFill>
                  <a:schemeClr val="tx1">
                    <a:lumMod val="75000"/>
                    <a:lumOff val="25000"/>
                  </a:schemeClr>
                </a:solidFill>
              </a:rPr>
              <a:t>Virtual IP and MAC addresses are shared between the two routers.</a:t>
            </a:r>
          </a:p>
          <a:p>
            <a:r>
              <a:rPr lang="en-US" dirty="0">
                <a:solidFill>
                  <a:schemeClr val="tx1">
                    <a:lumMod val="75000"/>
                    <a:lumOff val="25000"/>
                  </a:schemeClr>
                </a:solidFill>
              </a:rPr>
              <a:t>To verify HSRP state, use the </a:t>
            </a:r>
            <a:r>
              <a:rPr lang="en-US" b="1" dirty="0">
                <a:solidFill>
                  <a:srgbClr val="0000FF"/>
                </a:solidFill>
              </a:rPr>
              <a:t>show standby</a:t>
            </a:r>
            <a:r>
              <a:rPr lang="en-US" dirty="0">
                <a:solidFill>
                  <a:schemeClr val="tx1">
                    <a:lumMod val="75000"/>
                    <a:lumOff val="25000"/>
                  </a:schemeClr>
                </a:solidFill>
              </a:rPr>
              <a:t> command.</a:t>
            </a:r>
          </a:p>
          <a:p>
            <a:r>
              <a:rPr lang="en-US" dirty="0">
                <a:solidFill>
                  <a:schemeClr val="tx1">
                    <a:lumMod val="75000"/>
                    <a:lumOff val="25000"/>
                  </a:schemeClr>
                </a:solidFill>
              </a:rPr>
              <a:t>HSRP is Cisco proprietary, and VRRP is a standard protocol.</a:t>
            </a:r>
            <a:endParaRPr lang="fr-CA" dirty="0">
              <a:solidFill>
                <a:schemeClr val="tx1">
                  <a:lumMod val="75000"/>
                  <a:lumOff val="2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644" y="4090902"/>
            <a:ext cx="8902380" cy="15934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72900968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isco_Cisco Sans">
  <a:themeElements>
    <a:clrScheme name="Cisco Reboot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CiscoSans">
      <a:majorFont>
        <a:latin typeface="CiscoSans ExtraLight"/>
        <a:ea typeface=""/>
        <a:cs typeface=""/>
      </a:majorFont>
      <a:minorFont>
        <a:latin typeface="CiscoSans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2093</TotalTime>
  <Words>4447</Words>
  <Application>Microsoft Office PowerPoint</Application>
  <PresentationFormat>Widescreen</PresentationFormat>
  <Paragraphs>489</Paragraphs>
  <Slides>72</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72</vt:i4>
      </vt:variant>
    </vt:vector>
  </HeadingPairs>
  <TitlesOfParts>
    <vt:vector size="80" baseType="lpstr">
      <vt:lpstr>ＭＳ ゴシック</vt:lpstr>
      <vt:lpstr>Arial</vt:lpstr>
      <vt:lpstr>Calibri</vt:lpstr>
      <vt:lpstr>Courier New</vt:lpstr>
      <vt:lpstr>Rockwell</vt:lpstr>
      <vt:lpstr>Wingdings</vt:lpstr>
      <vt:lpstr>Cisco_Cisco Sans</vt:lpstr>
      <vt:lpstr>Advantage</vt:lpstr>
      <vt:lpstr>IP Services</vt:lpstr>
      <vt:lpstr>Multiple Paths To Serve as Backup without any downtime in the network </vt:lpstr>
      <vt:lpstr>First Hop Redundancy Protocol FHRP </vt:lpstr>
      <vt:lpstr>FHRP Concept</vt:lpstr>
      <vt:lpstr>FHRP Concept</vt:lpstr>
      <vt:lpstr>FHRP Concept</vt:lpstr>
      <vt:lpstr>FHRP </vt:lpstr>
      <vt:lpstr>Hot Standby Redundancy Protocol - HSRP</vt:lpstr>
      <vt:lpstr>Hot Standby Redundancy Protocol - HSRP</vt:lpstr>
      <vt:lpstr>Hot Standby Redundancy Protocol - HSRP </vt:lpstr>
      <vt:lpstr>HSRP (Cont.)</vt:lpstr>
      <vt:lpstr>HSRP (Cont.)</vt:lpstr>
      <vt:lpstr>Virtual MAC Address</vt:lpstr>
      <vt:lpstr>PowerPoint Presentation</vt:lpstr>
      <vt:lpstr>HSRP (Cont.) </vt:lpstr>
      <vt:lpstr>HSRP States</vt:lpstr>
      <vt:lpstr>HSRP States</vt:lpstr>
      <vt:lpstr>Configuring HSRP</vt:lpstr>
      <vt:lpstr>HSRP Preempt</vt:lpstr>
      <vt:lpstr>HSRP Verification</vt:lpstr>
      <vt:lpstr>HSRP Verification (Cont.)</vt:lpstr>
      <vt:lpstr>HSRP Interface Tracking</vt:lpstr>
      <vt:lpstr>HSRP Load Balancing</vt:lpstr>
      <vt:lpstr>Virtual Router Redundancy Protocol VRRP</vt:lpstr>
      <vt:lpstr>Virtual Router Redundancy Protocol (VRRP)</vt:lpstr>
      <vt:lpstr>VRRP Example</vt:lpstr>
      <vt:lpstr>Gateway Load Balancing Protocol GLBP</vt:lpstr>
      <vt:lpstr>Gateway Load Balancing Protocol (GLBP)</vt:lpstr>
      <vt:lpstr>Gateway Load Balancing Protocol</vt:lpstr>
      <vt:lpstr>GLBP Operation</vt:lpstr>
      <vt:lpstr>GLBP Example</vt:lpstr>
      <vt:lpstr>GLBP Example</vt:lpstr>
      <vt:lpstr>GLBP Example</vt:lpstr>
      <vt:lpstr>GLBP Example</vt:lpstr>
      <vt:lpstr>GLBP Modes</vt:lpstr>
      <vt:lpstr>VRRP and GLBP Configuration</vt:lpstr>
      <vt:lpstr>Gateway Load Balancing Protocol (Cont.)</vt:lpstr>
      <vt:lpstr>Gateway Load Balancing Protocol (Cont.)</vt:lpstr>
      <vt:lpstr>Syslog</vt:lpstr>
      <vt:lpstr>Syslog</vt:lpstr>
      <vt:lpstr>Popular destinations for syslog messages</vt:lpstr>
      <vt:lpstr>Syslogging in the Network</vt:lpstr>
      <vt:lpstr>PowerPoint Presentation</vt:lpstr>
      <vt:lpstr>System Message Format</vt:lpstr>
      <vt:lpstr>Modifying System Messages</vt:lpstr>
      <vt:lpstr>System Message Severity Levels</vt:lpstr>
      <vt:lpstr>Configuring and Verifying Syslog</vt:lpstr>
      <vt:lpstr>Simple Network Management Protocol SNMP</vt:lpstr>
      <vt:lpstr>SNMP</vt:lpstr>
      <vt:lpstr>SNMP</vt:lpstr>
      <vt:lpstr>SNMP</vt:lpstr>
      <vt:lpstr>SNMP Messages</vt:lpstr>
      <vt:lpstr>SNMP in Use for Monitoring the Network</vt:lpstr>
      <vt:lpstr>SNMP in Use for Monitoring the Network</vt:lpstr>
      <vt:lpstr>The Management Information Base (MIB) </vt:lpstr>
      <vt:lpstr>SNMP Versions</vt:lpstr>
      <vt:lpstr>SNMPv2c</vt:lpstr>
      <vt:lpstr>Configuring SNMPv2</vt:lpstr>
      <vt:lpstr>SNMPv3</vt:lpstr>
      <vt:lpstr>SNMPv3</vt:lpstr>
      <vt:lpstr>Configuring SNMP</vt:lpstr>
      <vt:lpstr>Configuring SNMP Version 2c</vt:lpstr>
      <vt:lpstr>NETFLOW</vt:lpstr>
      <vt:lpstr>Netflow</vt:lpstr>
      <vt:lpstr>Netflow</vt:lpstr>
      <vt:lpstr>NetFlow Overview (Cont.)</vt:lpstr>
      <vt:lpstr>NetFlow Overview (Cont.)</vt:lpstr>
      <vt:lpstr>NetFlow Configuration</vt:lpstr>
      <vt:lpstr>NetFlow Configuration (Cont.)</vt:lpstr>
      <vt:lpstr>NetFlow Configuration (Cont.)</vt:lpstr>
      <vt:lpstr>NetFlow Configuration (Cont.)</vt:lpstr>
      <vt:lpstr>Thank you!</vt:lpstr>
    </vt:vector>
  </TitlesOfParts>
  <Company>ECPI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Bhuse, Vijay (Newport News)</dc:creator>
  <cp:lastModifiedBy>Mrs. Sadia Hamid Kazi</cp:lastModifiedBy>
  <cp:revision>121</cp:revision>
  <dcterms:created xsi:type="dcterms:W3CDTF">2013-06-18T01:16:57Z</dcterms:created>
  <dcterms:modified xsi:type="dcterms:W3CDTF">2016-06-06T03:23:47Z</dcterms:modified>
</cp:coreProperties>
</file>