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675" r:id="rId2"/>
  </p:sldMasterIdLst>
  <p:notesMasterIdLst>
    <p:notesMasterId r:id="rId50"/>
  </p:notesMasterIdLst>
  <p:handoutMasterIdLst>
    <p:handoutMasterId r:id="rId51"/>
  </p:handoutMasterIdLst>
  <p:sldIdLst>
    <p:sldId id="500" r:id="rId3"/>
    <p:sldId id="541" r:id="rId4"/>
    <p:sldId id="863" r:id="rId5"/>
    <p:sldId id="828" r:id="rId6"/>
    <p:sldId id="825" r:id="rId7"/>
    <p:sldId id="826" r:id="rId8"/>
    <p:sldId id="827" r:id="rId9"/>
    <p:sldId id="864" r:id="rId10"/>
    <p:sldId id="856" r:id="rId11"/>
    <p:sldId id="865" r:id="rId12"/>
    <p:sldId id="831" r:id="rId13"/>
    <p:sldId id="832" r:id="rId14"/>
    <p:sldId id="833" r:id="rId15"/>
    <p:sldId id="834" r:id="rId16"/>
    <p:sldId id="835" r:id="rId17"/>
    <p:sldId id="857" r:id="rId18"/>
    <p:sldId id="868" r:id="rId19"/>
    <p:sldId id="869" r:id="rId20"/>
    <p:sldId id="875" r:id="rId21"/>
    <p:sldId id="836" r:id="rId22"/>
    <p:sldId id="858" r:id="rId23"/>
    <p:sldId id="837" r:id="rId24"/>
    <p:sldId id="872" r:id="rId25"/>
    <p:sldId id="873" r:id="rId26"/>
    <p:sldId id="874" r:id="rId27"/>
    <p:sldId id="866" r:id="rId28"/>
    <p:sldId id="838" r:id="rId29"/>
    <p:sldId id="839" r:id="rId30"/>
    <p:sldId id="859" r:id="rId31"/>
    <p:sldId id="841" r:id="rId32"/>
    <p:sldId id="842" r:id="rId33"/>
    <p:sldId id="860" r:id="rId34"/>
    <p:sldId id="843" r:id="rId35"/>
    <p:sldId id="867" r:id="rId36"/>
    <p:sldId id="845" r:id="rId37"/>
    <p:sldId id="846" r:id="rId38"/>
    <p:sldId id="847" r:id="rId39"/>
    <p:sldId id="848" r:id="rId40"/>
    <p:sldId id="850" r:id="rId41"/>
    <p:sldId id="849" r:id="rId42"/>
    <p:sldId id="851" r:id="rId43"/>
    <p:sldId id="861" r:id="rId44"/>
    <p:sldId id="862" r:id="rId45"/>
    <p:sldId id="824" r:id="rId46"/>
    <p:sldId id="852" r:id="rId47"/>
    <p:sldId id="853" r:id="rId48"/>
    <p:sldId id="854" r:id="rId4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6" autoAdjust="0"/>
    <p:restoredTop sz="86525" autoAdjust="0"/>
  </p:normalViewPr>
  <p:slideViewPr>
    <p:cSldViewPr snapToGrid="0">
      <p:cViewPr>
        <p:scale>
          <a:sx n="100" d="100"/>
          <a:sy n="100" d="100"/>
        </p:scale>
        <p:origin x="-223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30.xml"/><Relationship Id="rId21" Type="http://schemas.openxmlformats.org/officeDocument/2006/relationships/slide" Target="slides/slide31.xml"/><Relationship Id="rId22" Type="http://schemas.openxmlformats.org/officeDocument/2006/relationships/slide" Target="slides/slide32.xml"/><Relationship Id="rId23" Type="http://schemas.openxmlformats.org/officeDocument/2006/relationships/slide" Target="slides/slide33.xml"/><Relationship Id="rId24" Type="http://schemas.openxmlformats.org/officeDocument/2006/relationships/slide" Target="slides/slide34.xml"/><Relationship Id="rId25" Type="http://schemas.openxmlformats.org/officeDocument/2006/relationships/slide" Target="slides/slide35.xml"/><Relationship Id="rId26" Type="http://schemas.openxmlformats.org/officeDocument/2006/relationships/slide" Target="slides/slide36.xml"/><Relationship Id="rId27" Type="http://schemas.openxmlformats.org/officeDocument/2006/relationships/slide" Target="slides/slide37.xml"/><Relationship Id="rId28" Type="http://schemas.openxmlformats.org/officeDocument/2006/relationships/slide" Target="slides/slide38.xml"/><Relationship Id="rId29" Type="http://schemas.openxmlformats.org/officeDocument/2006/relationships/slide" Target="slides/slide39.xml"/><Relationship Id="rId1" Type="http://schemas.openxmlformats.org/officeDocument/2006/relationships/slide" Target="slides/slide4.xml"/><Relationship Id="rId2" Type="http://schemas.openxmlformats.org/officeDocument/2006/relationships/slide" Target="slides/slide5.xml"/><Relationship Id="rId3" Type="http://schemas.openxmlformats.org/officeDocument/2006/relationships/slide" Target="slides/slide6.xml"/><Relationship Id="rId4" Type="http://schemas.openxmlformats.org/officeDocument/2006/relationships/slide" Target="slides/slide7.xml"/><Relationship Id="rId5" Type="http://schemas.openxmlformats.org/officeDocument/2006/relationships/slide" Target="slides/slide8.xml"/><Relationship Id="rId30" Type="http://schemas.openxmlformats.org/officeDocument/2006/relationships/slide" Target="slides/slide40.xml"/><Relationship Id="rId31" Type="http://schemas.openxmlformats.org/officeDocument/2006/relationships/slide" Target="slides/slide41.xml"/><Relationship Id="rId32" Type="http://schemas.openxmlformats.org/officeDocument/2006/relationships/slide" Target="slides/slide42.xml"/><Relationship Id="rId9" Type="http://schemas.openxmlformats.org/officeDocument/2006/relationships/slide" Target="slides/slide12.xml"/><Relationship Id="rId6" Type="http://schemas.openxmlformats.org/officeDocument/2006/relationships/slide" Target="slides/slide9.xml"/><Relationship Id="rId7" Type="http://schemas.openxmlformats.org/officeDocument/2006/relationships/slide" Target="slides/slide10.xml"/><Relationship Id="rId8" Type="http://schemas.openxmlformats.org/officeDocument/2006/relationships/slide" Target="slides/slide11.xml"/><Relationship Id="rId33" Type="http://schemas.openxmlformats.org/officeDocument/2006/relationships/slide" Target="slides/slide43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Relationship Id="rId13" Type="http://schemas.openxmlformats.org/officeDocument/2006/relationships/slide" Target="slides/slide16.xml"/><Relationship Id="rId14" Type="http://schemas.openxmlformats.org/officeDocument/2006/relationships/slide" Target="slides/slide20.xml"/><Relationship Id="rId15" Type="http://schemas.openxmlformats.org/officeDocument/2006/relationships/slide" Target="slides/slide21.xml"/><Relationship Id="rId16" Type="http://schemas.openxmlformats.org/officeDocument/2006/relationships/slide" Target="slides/slide22.xml"/><Relationship Id="rId17" Type="http://schemas.openxmlformats.org/officeDocument/2006/relationships/slide" Target="slides/slide27.xml"/><Relationship Id="rId18" Type="http://schemas.openxmlformats.org/officeDocument/2006/relationships/slide" Target="slides/slide28.xml"/><Relationship Id="rId19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DA18195A-CB64-47E2-B402-53696444ACC8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3656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1C615CF7-9F59-4C8A-B650-E68E69E0F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427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7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347AE-0112-4774-B739-631BBB09207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dirty="0" smtClean="0"/>
              <a:t>Scaling</a:t>
            </a:r>
            <a:r>
              <a:rPr lang="en-US" b="1" baseline="0" dirty="0" smtClean="0"/>
              <a:t> Networks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Chapter</a:t>
            </a:r>
            <a:r>
              <a:rPr lang="en-US" b="1" baseline="0" dirty="0" smtClean="0"/>
              <a:t> 6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</a:t>
            </a:r>
            <a:r>
              <a:rPr lang="en-US" baseline="0" dirty="0" smtClean="0"/>
              <a:t> of OSPF Routers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6.1.2.1 OSPF LSA Types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6.1.2.2 OSPF LSA Type 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6.1.2.3 OSPF</a:t>
            </a:r>
            <a:r>
              <a:rPr lang="en-US" baseline="0" dirty="0" smtClean="0"/>
              <a:t> LSA Type 2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6.1.2.4 OSPF LSA Type 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6.1.2.5 OSPF LSA Type 4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6.1.2.6 OSPF LSA Type 5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5CF7-9F59-4C8A-B650-E68E69E0FC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4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6.1.3.1 OSPF Routing</a:t>
            </a:r>
            <a:r>
              <a:rPr lang="en-US" baseline="0" dirty="0" smtClean="0"/>
              <a:t> Table Entries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6.1.3.1 OSPF Routing Table Entries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E50C7-A33A-4B96-B5B8-3BD9C10BC48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6.2 Configuring </a:t>
            </a:r>
            <a:r>
              <a:rPr lang="en-US" b="0" dirty="0" err="1" smtClean="0"/>
              <a:t>Multiarea</a:t>
            </a:r>
            <a:r>
              <a:rPr lang="en-US" b="0" dirty="0" smtClean="0"/>
              <a:t> OSPF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6.2 Configuring </a:t>
            </a:r>
            <a:r>
              <a:rPr lang="en-US" b="0" dirty="0" err="1" smtClean="0"/>
              <a:t>Multiarea</a:t>
            </a:r>
            <a:r>
              <a:rPr lang="en-US" b="0" dirty="0" smtClean="0"/>
              <a:t> OSPF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6.2.1.1 Implementing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6.2.1.2 Configuring</a:t>
            </a:r>
            <a:r>
              <a:rPr lang="en-US" baseline="0" dirty="0" smtClean="0"/>
              <a:t>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6.2.1.3 Configuring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6.2.2.1 OSPF Route Summarization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 </a:t>
            </a:r>
            <a:r>
              <a:rPr lang="en-US" dirty="0" err="1" smtClean="0"/>
              <a:t>Interarea</a:t>
            </a:r>
            <a:r>
              <a:rPr lang="en-US" dirty="0" smtClean="0"/>
              <a:t> and External Route Summarization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</a:t>
            </a:r>
            <a:r>
              <a:rPr lang="en-US" baseline="0" dirty="0" smtClean="0"/>
              <a:t> </a:t>
            </a:r>
            <a:r>
              <a:rPr lang="en-US" dirty="0" err="1" smtClean="0"/>
              <a:t>Interarea</a:t>
            </a:r>
            <a:r>
              <a:rPr lang="en-US" dirty="0" smtClean="0"/>
              <a:t> and</a:t>
            </a:r>
            <a:r>
              <a:rPr lang="en-US" baseline="0" dirty="0" smtClean="0"/>
              <a:t> External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6.2.2.3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6.1 </a:t>
            </a:r>
            <a:r>
              <a:rPr lang="en-US" b="0" dirty="0" err="1" smtClean="0"/>
              <a:t>Multiarea</a:t>
            </a:r>
            <a:r>
              <a:rPr lang="en-US" b="0" dirty="0" smtClean="0"/>
              <a:t> OSPF Operation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6.2.2.3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6.2.2.4 Calculating the Summary Route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6.2.2.5 Configuring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6.2.3.1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6.2.3.2 Verify General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  <a:r>
              <a:rPr lang="en-US" baseline="0" dirty="0" smtClean="0"/>
              <a:t> Settings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6.2.3.3 Verify the OSPF Routes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6.2.3.4 Verify the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  <a:r>
              <a:rPr lang="en-US" baseline="0" dirty="0" smtClean="0"/>
              <a:t> LSDB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 Verifying </a:t>
            </a:r>
            <a:r>
              <a:rPr lang="en-US" dirty="0" err="1" smtClean="0"/>
              <a:t>Multiarea</a:t>
            </a:r>
            <a:r>
              <a:rPr lang="en-US" dirty="0" smtClean="0"/>
              <a:t> OSPFv3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6.2.3.5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6.1.1.1 Single-Area OSPF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6.1.1.3 OSPF</a:t>
            </a:r>
            <a:r>
              <a:rPr lang="en-US" baseline="0" dirty="0" smtClean="0"/>
              <a:t> Two-Layer Area Hierarchy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49DCE3-6259-4D7A-B1A4-505BEFE2CF19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January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34F42D9-89E1-4620-9E58-D735D372F12F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January 31,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830" y="2267859"/>
            <a:ext cx="7032173" cy="78014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Multiarea</a:t>
            </a:r>
            <a:r>
              <a:rPr lang="en-US" sz="2800" dirty="0" smtClean="0"/>
              <a:t> </a:t>
            </a:r>
            <a:r>
              <a:rPr lang="en-US" sz="2800" dirty="0" smtClean="0"/>
              <a:t>OSPF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164013"/>
            <a:ext cx="6788150" cy="1296988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/>
              <a:t>Networks- CCNA-3 - </a:t>
            </a:r>
            <a:r>
              <a:rPr lang="en-US" dirty="0"/>
              <a:t>Chapter 6 </a:t>
            </a:r>
            <a:endParaRPr lang="en-US" dirty="0" smtClean="0"/>
          </a:p>
          <a:p>
            <a:r>
              <a:rPr lang="en-US" sz="2400" dirty="0" smtClean="0"/>
              <a:t>CCNA Routing &amp; Switching Study Guide- Chapter 20</a:t>
            </a:r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66950" y="6184900"/>
            <a:ext cx="6788150" cy="46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Taken from Slides provided by Cisco Networking Academy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3" y="1845056"/>
            <a:ext cx="6970770" cy="4686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475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"/>
          <a:stretch/>
        </p:blipFill>
        <p:spPr bwMode="auto">
          <a:xfrm>
            <a:off x="630714" y="1754640"/>
            <a:ext cx="7808436" cy="344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1486" y="5529943"/>
            <a:ext cx="75059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Most common and covered in this course  –  1 thru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21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3607" y="47688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1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014" y="4658183"/>
            <a:ext cx="7935686" cy="188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smtClean="0">
                <a:latin typeface="+mn-lt"/>
              </a:rPr>
              <a:t>Route Link Advertisement(RLA)</a:t>
            </a:r>
            <a:endParaRPr lang="en-US" sz="2000" dirty="0">
              <a:latin typeface="+mn-lt"/>
            </a:endParaRP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Sent by every routers to other routers in it’s area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If connected to multiple areas, separate LSA Type 1 for each of the areas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Contains router </a:t>
            </a:r>
            <a:r>
              <a:rPr lang="en-US" sz="2000" dirty="0" err="1" smtClean="0">
                <a:latin typeface="+mn-lt"/>
              </a:rPr>
              <a:t>ID,interfaces</a:t>
            </a:r>
            <a:r>
              <a:rPr lang="en-US" sz="2000" dirty="0" smtClean="0">
                <a:latin typeface="+mn-lt"/>
              </a:rPr>
              <a:t>, IP info, current interface state.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554896"/>
            <a:ext cx="4610100" cy="28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78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885" y="44640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2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25" y="1611676"/>
            <a:ext cx="5624013" cy="4895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514" y="6245683"/>
            <a:ext cx="481148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smtClean="0">
                <a:latin typeface="+mn-lt"/>
              </a:rPr>
              <a:t>Network</a:t>
            </a:r>
            <a:r>
              <a:rPr lang="en-US" sz="2000" b="1" dirty="0" smtClean="0">
                <a:latin typeface="+mn-lt"/>
              </a:rPr>
              <a:t> Link Advertisement(NLA)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21330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50736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06" y="1623060"/>
            <a:ext cx="5896874" cy="4808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514" y="6245683"/>
            <a:ext cx="481148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smtClean="0">
                <a:latin typeface="+mn-lt"/>
              </a:rPr>
              <a:t>Summary</a:t>
            </a:r>
            <a:r>
              <a:rPr lang="en-US" sz="2000" b="1" dirty="0" smtClean="0">
                <a:latin typeface="+mn-lt"/>
              </a:rPr>
              <a:t> Link Advertisement(SLA)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0257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5" y="50736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4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78" y="1577114"/>
            <a:ext cx="5847962" cy="4960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0138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464337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5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6" y="1635519"/>
            <a:ext cx="6033323" cy="503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514" y="6245683"/>
            <a:ext cx="481148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smtClean="0">
                <a:latin typeface="+mn-lt"/>
              </a:rPr>
              <a:t>External</a:t>
            </a:r>
            <a:r>
              <a:rPr lang="en-US" sz="2000" b="1" dirty="0" smtClean="0">
                <a:latin typeface="+mn-lt"/>
              </a:rPr>
              <a:t> Link Advertisement(ELA)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20272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LSA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1930400"/>
            <a:ext cx="69257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3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6200"/>
            <a:ext cx="7772400" cy="416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7100" y="4597400"/>
            <a:ext cx="1282700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</a:rPr>
              <a:t>LSA Type 1</a:t>
            </a:r>
            <a:endParaRPr lang="en-US" sz="1600" b="1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78300" y="4610100"/>
            <a:ext cx="1282700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</a:rPr>
              <a:t>LSA Type 3</a:t>
            </a:r>
            <a:endParaRPr lang="en-US" sz="1600" b="1" dirty="0">
              <a:solidFill>
                <a:srgbClr val="66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3400" y="4597400"/>
            <a:ext cx="1282700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</a:rPr>
              <a:t>LSA Type 3</a:t>
            </a:r>
            <a:endParaRPr lang="en-US" sz="16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7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070100"/>
            <a:ext cx="5918200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1200" y="5321300"/>
            <a:ext cx="1282700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</a:rPr>
              <a:t>LSA Type 2</a:t>
            </a:r>
            <a:endParaRPr lang="en-US" sz="1600" b="1" dirty="0">
              <a:solidFill>
                <a:srgbClr val="66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5321300"/>
            <a:ext cx="1282700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660066"/>
                </a:solidFill>
              </a:rPr>
              <a:t>LSA Type 2</a:t>
            </a:r>
            <a:endParaRPr lang="en-US" sz="16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7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295" y="45017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Objectives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11086"/>
            <a:ext cx="8131175" cy="423907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98000"/>
            </a:pPr>
            <a:r>
              <a:rPr lang="en-US" sz="2800" dirty="0" smtClean="0">
                <a:cs typeface="Arial" charset="0"/>
              </a:rPr>
              <a:t>Introduction</a:t>
            </a:r>
            <a:endParaRPr lang="en-US" sz="2800" dirty="0" smtClean="0">
              <a:cs typeface="Arial" charset="0"/>
            </a:endParaRPr>
          </a:p>
          <a:p>
            <a:pPr>
              <a:buClr>
                <a:schemeClr val="tx2"/>
              </a:buClr>
              <a:buSzPct val="98000"/>
            </a:pPr>
            <a:r>
              <a:rPr lang="en-US" sz="2800" dirty="0" err="1" smtClean="0">
                <a:cs typeface="Arial" charset="0"/>
              </a:rPr>
              <a:t>Multiarea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OSPF</a:t>
            </a:r>
          </a:p>
          <a:p>
            <a:pPr>
              <a:buClr>
                <a:schemeClr val="tx2"/>
              </a:buClr>
              <a:buSzPct val="98000"/>
            </a:pPr>
            <a:r>
              <a:rPr lang="en-US" sz="2800" dirty="0" smtClean="0">
                <a:cs typeface="Arial" charset="0"/>
              </a:rPr>
              <a:t>Configuring </a:t>
            </a:r>
            <a:r>
              <a:rPr lang="en-US" sz="2800" dirty="0" smtClean="0">
                <a:cs typeface="Arial" charset="0"/>
              </a:rPr>
              <a:t>Multiarea OSPF</a:t>
            </a:r>
          </a:p>
          <a:p>
            <a:pPr>
              <a:buClr>
                <a:schemeClr val="tx2"/>
              </a:buClr>
              <a:buSzPct val="98000"/>
            </a:pPr>
            <a:r>
              <a:rPr lang="en-US" sz="2800" dirty="0" smtClean="0">
                <a:cs typeface="Arial" charset="0"/>
              </a:rPr>
              <a:t>Summary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Routing Table Entries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44" y="1718697"/>
            <a:ext cx="5161869" cy="461491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072" y="1718697"/>
            <a:ext cx="322217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</a:t>
            </a:r>
            <a:r>
              <a:rPr lang="en-US" sz="2000" dirty="0">
                <a:latin typeface="+mn-lt"/>
              </a:rPr>
              <a:t> – Router (type 1) and network (type 2) LSAs describe the details within an area (the route is intra-area).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IA</a:t>
            </a:r>
            <a:r>
              <a:rPr lang="en-US" sz="2000" dirty="0">
                <a:latin typeface="+mn-lt"/>
              </a:rPr>
              <a:t> – Summary LSAs appear in the routing table as IA (interarea routes)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E1</a:t>
            </a:r>
            <a:r>
              <a:rPr lang="en-US" sz="2000" dirty="0">
                <a:latin typeface="+mn-lt"/>
              </a:rPr>
              <a:t> or </a:t>
            </a:r>
            <a:r>
              <a:rPr lang="en-US" sz="2000" b="1" dirty="0">
                <a:latin typeface="+mn-lt"/>
              </a:rPr>
              <a:t>OE 2</a:t>
            </a:r>
            <a:r>
              <a:rPr lang="en-US" sz="2000" dirty="0">
                <a:latin typeface="+mn-lt"/>
              </a:rPr>
              <a:t> – External LSAs external type 1 (E1) or external type 2 (E2) routes</a:t>
            </a:r>
          </a:p>
        </p:txBody>
      </p:sp>
    </p:spTree>
    <p:extLst>
      <p:ext uri="{BB962C8B-B14F-4D97-AF65-F5344CB8AC3E}">
        <p14:creationId xmlns:p14="http://schemas.microsoft.com/office/powerpoint/2010/main" val="5285475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Routing Table Entries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914" y="1787982"/>
            <a:ext cx="322217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 </a:t>
            </a:r>
            <a:r>
              <a:rPr lang="en-US" sz="2000" dirty="0">
                <a:latin typeface="+mn-lt"/>
              </a:rPr>
              <a:t>– Router (type 1) and network (type 2) LSAs describe the details within an area (the route is intra-area)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IA </a:t>
            </a:r>
            <a:r>
              <a:rPr lang="en-US" sz="2000" dirty="0">
                <a:latin typeface="+mn-lt"/>
              </a:rPr>
              <a:t>– Summary LSAs appear in the routing table as IA (interarea routes)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latin typeface="+mn-lt"/>
              </a:rPr>
              <a:t>O E1</a:t>
            </a:r>
            <a:r>
              <a:rPr lang="en-US" sz="2000" dirty="0">
                <a:latin typeface="+mn-lt"/>
              </a:rPr>
              <a:t> or </a:t>
            </a:r>
            <a:r>
              <a:rPr lang="en-US" sz="2000" b="1" dirty="0">
                <a:latin typeface="+mn-lt"/>
              </a:rPr>
              <a:t>OE 2</a:t>
            </a:r>
            <a:r>
              <a:rPr lang="en-US" sz="2000" dirty="0">
                <a:latin typeface="+mn-lt"/>
              </a:rPr>
              <a:t> – External LSAs external type 1 (E1) or external type 2 (E2) routes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85" y="1512209"/>
            <a:ext cx="5330649" cy="494988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689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685" y="54493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Route Calculation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62" y="1675069"/>
            <a:ext cx="5419338" cy="4458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097" y="1675069"/>
            <a:ext cx="35681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l">
              <a:buAutoNum type="arabicPeriod"/>
              <a:tabLst>
                <a:tab pos="231775" algn="l"/>
              </a:tabLst>
            </a:pPr>
            <a:r>
              <a:rPr lang="en-US" sz="2000" dirty="0" smtClean="0"/>
              <a:t>All </a:t>
            </a:r>
            <a:r>
              <a:rPr lang="en-US" sz="2000" dirty="0"/>
              <a:t>routers calculate the best paths to destinations within their area (intra-area) and add these entries to the routing table. </a:t>
            </a:r>
            <a:endParaRPr lang="en-US" sz="2000" dirty="0" smtClean="0"/>
          </a:p>
          <a:p>
            <a:pPr marL="347663" indent="-347663" algn="l">
              <a:buAutoNum type="arabicPeriod"/>
              <a:tabLst>
                <a:tab pos="231775" algn="l"/>
              </a:tabLst>
            </a:pPr>
            <a:r>
              <a:rPr lang="en-US" sz="2000" dirty="0" smtClean="0"/>
              <a:t>All </a:t>
            </a:r>
            <a:r>
              <a:rPr lang="en-US" sz="2000" dirty="0"/>
              <a:t>routers calculate the best paths to the other areas within the </a:t>
            </a:r>
            <a:r>
              <a:rPr lang="en-US" sz="2000" dirty="0" smtClean="0"/>
              <a:t>internetwork (interarea) or </a:t>
            </a:r>
            <a:r>
              <a:rPr lang="en-US" sz="2000" dirty="0"/>
              <a:t>type 3 and type 4 </a:t>
            </a:r>
            <a:r>
              <a:rPr lang="en-US" sz="2000" dirty="0" smtClean="0"/>
              <a:t>LSAs.</a:t>
            </a:r>
          </a:p>
          <a:p>
            <a:pPr marL="347663" indent="-347663" algn="l">
              <a:buAutoNum type="arabicPeriod"/>
              <a:tabLst>
                <a:tab pos="231775" algn="l"/>
              </a:tabLst>
            </a:pPr>
            <a:r>
              <a:rPr lang="en-US" sz="2000" dirty="0" smtClean="0"/>
              <a:t>All </a:t>
            </a:r>
            <a:r>
              <a:rPr lang="en-US" sz="2000" dirty="0"/>
              <a:t>routers </a:t>
            </a:r>
            <a:r>
              <a:rPr lang="en-US" sz="2000" dirty="0" smtClean="0"/>
              <a:t>calculate </a:t>
            </a:r>
            <a:r>
              <a:rPr lang="en-US" sz="2000" dirty="0"/>
              <a:t>the best paths to the external autonomous system (type 5) </a:t>
            </a:r>
            <a:r>
              <a:rPr lang="en-US" sz="2000" dirty="0" smtClean="0"/>
              <a:t>destinations. These </a:t>
            </a:r>
            <a:r>
              <a:rPr lang="en-US" sz="2000" dirty="0"/>
              <a:t>are noted with either an O E1 or an O E2 route </a:t>
            </a:r>
            <a:r>
              <a:rPr lang="en-US" sz="2000" dirty="0" smtClean="0"/>
              <a:t>designator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9522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OSPF STATES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7020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Neighbor States- Part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904999"/>
            <a:ext cx="6083300" cy="2582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6514" y="4416882"/>
            <a:ext cx="7237186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Exchange information using Hello Protocol via multicast address 224.0.0.5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064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Neighbor States- Part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689100"/>
            <a:ext cx="5308600" cy="42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6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Configuring </a:t>
            </a:r>
            <a:r>
              <a:rPr lang="en-US" sz="2800" dirty="0" err="1"/>
              <a:t>Multiarea</a:t>
            </a:r>
            <a:r>
              <a:rPr lang="en-US" sz="2800" dirty="0"/>
              <a:t> OSPF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443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205" y="44640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Implementing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2002971"/>
            <a:ext cx="8452532" cy="306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9429" y="2002971"/>
            <a:ext cx="497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Plan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1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5" y="47688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Configuring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" y="1839460"/>
            <a:ext cx="5037591" cy="406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40" y="1839460"/>
            <a:ext cx="4688833" cy="170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152" y="1627094"/>
            <a:ext cx="8258628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74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9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Configuring Multiarea OSPFv3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9" y="1592716"/>
            <a:ext cx="5258525" cy="4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37" y="1592716"/>
            <a:ext cx="4897166" cy="241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151" y="1627094"/>
            <a:ext cx="8666163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896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Multiarea</a:t>
            </a:r>
            <a:r>
              <a:rPr lang="en-US" sz="2400" dirty="0" smtClean="0"/>
              <a:t> </a:t>
            </a:r>
            <a:r>
              <a:rPr lang="en-US" sz="2400" dirty="0"/>
              <a:t>OSPF Operation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441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OSPF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118" y="1688939"/>
            <a:ext cx="25254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R1 forwards a summary LSA to the core router C1. 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</a:rPr>
              <a:t>C1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in turn, forwards the summary LSA to R2 and R3. 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R2 and R3 then forward it to their respective internal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1" y="1688938"/>
            <a:ext cx="5329237" cy="492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534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915" y="431165"/>
            <a:ext cx="8824686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and External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435" y="1617930"/>
            <a:ext cx="70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O</a:t>
            </a:r>
            <a:r>
              <a:rPr lang="en-US" sz="2000" dirty="0" smtClean="0"/>
              <a:t>ccurs </a:t>
            </a:r>
            <a:r>
              <a:rPr lang="en-US" sz="2000" dirty="0"/>
              <a:t>on ABRs and applies to routes from within each </a:t>
            </a:r>
            <a:r>
              <a:rPr lang="en-US" sz="2000" dirty="0" smtClean="0"/>
              <a:t>area</a:t>
            </a: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/>
          <a:stretch/>
        </p:blipFill>
        <p:spPr bwMode="auto">
          <a:xfrm>
            <a:off x="2133600" y="2152004"/>
            <a:ext cx="4698039" cy="4383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2304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34" y="763342"/>
            <a:ext cx="8824686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and External Route Summarization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125" y="1915885"/>
            <a:ext cx="730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S</a:t>
            </a:r>
            <a:r>
              <a:rPr lang="en-US" sz="2000" dirty="0" smtClean="0"/>
              <a:t>pecific </a:t>
            </a:r>
            <a:r>
              <a:rPr lang="en-US" sz="2000" dirty="0"/>
              <a:t>to external routes that are injected into OSPF via route </a:t>
            </a:r>
            <a:r>
              <a:rPr lang="en-US" sz="2000" dirty="0" smtClean="0"/>
              <a:t>redistribution; ASBRs </a:t>
            </a:r>
            <a:r>
              <a:rPr lang="en-US" sz="2000" dirty="0"/>
              <a:t>summarize external </a:t>
            </a:r>
            <a:r>
              <a:rPr lang="en-US" sz="2000" dirty="0" smtClean="0"/>
              <a:t>routes</a:t>
            </a:r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16"/>
            <a:ext cx="4572000" cy="379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4641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4640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46" y="1705928"/>
            <a:ext cx="5568433" cy="46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3113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6164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" y="1669732"/>
            <a:ext cx="4928279" cy="3069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3550920"/>
            <a:ext cx="5080486" cy="3096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8929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9212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Calculating the Summary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/>
          <a:stretch/>
        </p:blipFill>
        <p:spPr bwMode="auto">
          <a:xfrm>
            <a:off x="1059716" y="1602603"/>
            <a:ext cx="6895564" cy="473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13355" y="5928849"/>
            <a:ext cx="17698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49220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8" y="1180192"/>
            <a:ext cx="6080817" cy="167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Configuring 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2" y="2618919"/>
            <a:ext cx="47148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59" y="4133394"/>
            <a:ext cx="4721459" cy="25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 bwMode="auto">
          <a:xfrm rot="10800000" flipV="1">
            <a:off x="4935652" y="2162627"/>
            <a:ext cx="1465148" cy="1407886"/>
          </a:xfrm>
          <a:prstGeom prst="bentConnector3">
            <a:avLst>
              <a:gd name="adj1" fmla="val 244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>
            <a:off x="1059543" y="3672114"/>
            <a:ext cx="3322061" cy="1422401"/>
          </a:xfrm>
          <a:prstGeom prst="bentConnector3">
            <a:avLst>
              <a:gd name="adj1" fmla="val 56117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297715" y="3958582"/>
            <a:ext cx="29754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28" y="2434581"/>
            <a:ext cx="16110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102" y="1364344"/>
            <a:ext cx="8747816" cy="5410712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9551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3116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487680" y="1554480"/>
            <a:ext cx="7959634" cy="499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same </a:t>
            </a:r>
            <a:r>
              <a:rPr lang="en-US" sz="2000" dirty="0"/>
              <a:t>verification commands </a:t>
            </a:r>
            <a:r>
              <a:rPr lang="en-US" sz="2000" dirty="0" smtClean="0"/>
              <a:t>are used </a:t>
            </a:r>
            <a:r>
              <a:rPr lang="en-US" sz="2000" dirty="0"/>
              <a:t>to verify single-area OSPF </a:t>
            </a:r>
            <a:r>
              <a:rPr lang="en-US" sz="2000" dirty="0" smtClean="0"/>
              <a:t>and can </a:t>
            </a:r>
            <a:r>
              <a:rPr lang="en-US" sz="2000" dirty="0"/>
              <a:t>be used to verify </a:t>
            </a:r>
            <a:r>
              <a:rPr lang="en-US" sz="2000" dirty="0" smtClean="0"/>
              <a:t>multiarea OSPF: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 ospf neighbor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interface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Commands specific to </a:t>
            </a:r>
            <a:r>
              <a:rPr lang="en-US" sz="2000" dirty="0"/>
              <a:t>multiarea information include: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protocols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interface brief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route ospf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database</a:t>
            </a:r>
            <a:r>
              <a:rPr lang="en-US" sz="2000" dirty="0"/>
              <a:t> </a:t>
            </a:r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31094" y="6059197"/>
            <a:ext cx="812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/>
              <a:t>Note</a:t>
            </a:r>
            <a:r>
              <a:rPr lang="en-US" sz="2000" dirty="0" smtClean="0"/>
              <a:t>: For OSPFv3, substitute</a:t>
            </a:r>
            <a:r>
              <a:rPr lang="en-US" sz="2000" dirty="0"/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dirty="0"/>
              <a:t> with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ipv6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26091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7688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General Multiarea OSPF Settings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31" y="1535856"/>
            <a:ext cx="4926012" cy="37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88" y="5077428"/>
            <a:ext cx="5155297" cy="134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15922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4640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 the OSPF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51" y="1685571"/>
            <a:ext cx="7295974" cy="398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9463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39" y="463097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Single-Area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10496" y="1550762"/>
            <a:ext cx="7940675" cy="2152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Single-area OSPF is useful in smaller </a:t>
            </a:r>
            <a:r>
              <a:rPr lang="en-CA" sz="2000" dirty="0" smtClean="0"/>
              <a:t>networks. If an </a:t>
            </a:r>
            <a:r>
              <a:rPr lang="en-CA" sz="2000" dirty="0"/>
              <a:t>area becomes too big, the following issues must be </a:t>
            </a:r>
            <a:r>
              <a:rPr lang="en-CA" sz="2000" dirty="0" smtClean="0"/>
              <a:t>addressed:</a:t>
            </a:r>
            <a:endParaRPr lang="en-US" sz="2000" dirty="0"/>
          </a:p>
          <a:p>
            <a:pPr lvl="0"/>
            <a:r>
              <a:rPr lang="en-CA" sz="2000" dirty="0"/>
              <a:t>Large routing </a:t>
            </a:r>
            <a:r>
              <a:rPr lang="en-CA" sz="2000" dirty="0" smtClean="0"/>
              <a:t>table (no </a:t>
            </a:r>
            <a:r>
              <a:rPr lang="en-CA" sz="2000" dirty="0"/>
              <a:t>summarization by </a:t>
            </a:r>
            <a:r>
              <a:rPr lang="en-CA" sz="2000" dirty="0" smtClean="0"/>
              <a:t>default)</a:t>
            </a:r>
          </a:p>
          <a:p>
            <a:pPr lvl="0"/>
            <a:r>
              <a:rPr lang="en-CA" sz="2000" dirty="0" smtClean="0"/>
              <a:t>Large </a:t>
            </a:r>
            <a:r>
              <a:rPr lang="en-CA" sz="2000" dirty="0"/>
              <a:t>link-state database (LSDB) </a:t>
            </a:r>
            <a:endParaRPr lang="en-CA" sz="2000" dirty="0" smtClean="0"/>
          </a:p>
          <a:p>
            <a:pPr lvl="0"/>
            <a:r>
              <a:rPr lang="en-CA" sz="2000" dirty="0" smtClean="0"/>
              <a:t>Frequent </a:t>
            </a:r>
            <a:r>
              <a:rPr lang="en-CA" sz="2000" dirty="0"/>
              <a:t>SPF algorithm calculations  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8" y="3657600"/>
            <a:ext cx="6042709" cy="303552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4231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the Multiarea OSPF LSDB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 bwMode="auto">
          <a:xfrm>
            <a:off x="1453299" y="1447800"/>
            <a:ext cx="5744256" cy="523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1849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5" y="5535676"/>
            <a:ext cx="4736763" cy="112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Multiarea OSPFv3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/>
          <a:stretch/>
        </p:blipFill>
        <p:spPr bwMode="auto">
          <a:xfrm>
            <a:off x="263174" y="1386350"/>
            <a:ext cx="5343703" cy="4237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8450"/>
          <a:stretch/>
        </p:blipFill>
        <p:spPr bwMode="auto">
          <a:xfrm>
            <a:off x="5739609" y="2639961"/>
            <a:ext cx="3262566" cy="20927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3374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2395" y="447880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</a:t>
            </a:r>
            <a:r>
              <a:rPr lang="en-US" dirty="0" err="1" smtClean="0"/>
              <a:t>Multiarea</a:t>
            </a:r>
            <a:r>
              <a:rPr lang="en-US" dirty="0" smtClean="0"/>
              <a:t> OSPFv3 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2" y="2519019"/>
            <a:ext cx="4936254" cy="4104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4839" r="3527" b="6452"/>
          <a:stretch/>
        </p:blipFill>
        <p:spPr bwMode="auto">
          <a:xfrm>
            <a:off x="4527308" y="1430594"/>
            <a:ext cx="4395462" cy="2580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970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</a:t>
            </a:r>
            <a:r>
              <a:rPr lang="en-US" dirty="0" err="1" smtClean="0"/>
              <a:t>Multiarea</a:t>
            </a:r>
            <a:r>
              <a:rPr lang="en-US" dirty="0" smtClean="0"/>
              <a:t> OSPFv3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t="5735" r="5997" b="5116"/>
          <a:stretch/>
        </p:blipFill>
        <p:spPr bwMode="auto">
          <a:xfrm>
            <a:off x="4807974" y="3141406"/>
            <a:ext cx="3952568" cy="3362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5" y="1499480"/>
            <a:ext cx="4583905" cy="3750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5975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08614" y="436153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Chapter 6: Summary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 smtClean="0"/>
              <a:t>Multiarea OSPF 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10010" y="1389963"/>
            <a:ext cx="8184243" cy="5068661"/>
          </a:xfrm>
        </p:spPr>
        <p:txBody>
          <a:bodyPr>
            <a:normAutofit/>
          </a:bodyPr>
          <a:lstStyle/>
          <a:p>
            <a:r>
              <a:rPr lang="en-CA" sz="2000" dirty="0" smtClean="0"/>
              <a:t>Better choice for larger networks than single-area.</a:t>
            </a:r>
            <a:endParaRPr lang="en-CA" sz="2000" b="1" dirty="0" smtClean="0"/>
          </a:p>
          <a:p>
            <a:r>
              <a:rPr lang="en-CA" sz="2000" dirty="0"/>
              <a:t>S</a:t>
            </a:r>
            <a:r>
              <a:rPr lang="en-CA" sz="2000" dirty="0" smtClean="0"/>
              <a:t>olves </a:t>
            </a:r>
            <a:r>
              <a:rPr lang="en-CA" sz="2000" dirty="0"/>
              <a:t>the issues of large routing table, large </a:t>
            </a:r>
            <a:r>
              <a:rPr lang="en-CA" sz="2000" dirty="0" smtClean="0"/>
              <a:t>LSDB, </a:t>
            </a:r>
            <a:r>
              <a:rPr lang="en-CA" sz="2000" dirty="0"/>
              <a:t>and frequent SPF algorithm </a:t>
            </a:r>
            <a:r>
              <a:rPr lang="en-CA" sz="2000" dirty="0" smtClean="0"/>
              <a:t>calculations.</a:t>
            </a:r>
            <a:endParaRPr lang="en-US" sz="2000" dirty="0"/>
          </a:p>
          <a:p>
            <a:r>
              <a:rPr lang="en-CA" sz="2000" dirty="0"/>
              <a:t>M</a:t>
            </a:r>
            <a:r>
              <a:rPr lang="en-CA" sz="2000" dirty="0" smtClean="0"/>
              <a:t>ain </a:t>
            </a:r>
            <a:r>
              <a:rPr lang="en-CA" sz="2000" dirty="0"/>
              <a:t>area is called the backbone </a:t>
            </a:r>
            <a:r>
              <a:rPr lang="en-CA" sz="2000" dirty="0" smtClean="0"/>
              <a:t>area, or area 0.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ecalculating </a:t>
            </a:r>
            <a:r>
              <a:rPr lang="en-CA" sz="2000" dirty="0"/>
              <a:t>the </a:t>
            </a:r>
            <a:r>
              <a:rPr lang="en-CA" sz="2000" dirty="0" smtClean="0"/>
              <a:t>database</a:t>
            </a:r>
            <a:r>
              <a:rPr lang="en-CA" sz="2000" dirty="0"/>
              <a:t> </a:t>
            </a:r>
            <a:r>
              <a:rPr lang="en-CA" sz="2000" dirty="0" smtClean="0"/>
              <a:t>is </a:t>
            </a:r>
            <a:r>
              <a:rPr lang="en-CA" sz="2000" dirty="0"/>
              <a:t>kept within an </a:t>
            </a:r>
            <a:r>
              <a:rPr lang="en-CA" sz="2000" dirty="0" smtClean="0"/>
              <a:t>area.</a:t>
            </a:r>
            <a:endParaRPr lang="en-US" sz="2000" dirty="0"/>
          </a:p>
          <a:p>
            <a:r>
              <a:rPr lang="en-US" sz="2000" dirty="0" smtClean="0"/>
              <a:t>F</a:t>
            </a:r>
            <a:r>
              <a:rPr lang="en-CA" sz="2000" dirty="0" smtClean="0"/>
              <a:t>our </a:t>
            </a:r>
            <a:r>
              <a:rPr lang="en-CA" sz="2000" dirty="0"/>
              <a:t>different types of OSPF routers: </a:t>
            </a:r>
            <a:endParaRPr lang="en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Internal router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Backbone router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ABR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ASBR</a:t>
            </a:r>
          </a:p>
          <a:p>
            <a:r>
              <a:rPr lang="en-CA" sz="2000" dirty="0"/>
              <a:t>A router simply becomes an ABR when it has two network statements in different </a:t>
            </a:r>
            <a:r>
              <a:rPr lang="en-CA" sz="2000" dirty="0" smtClean="0"/>
              <a:t>areas.</a:t>
            </a:r>
            <a:endParaRPr lang="en-US" sz="2000" dirty="0"/>
          </a:p>
          <a:p>
            <a:pPr marL="404813" indent="-285750">
              <a:buFont typeface="Arial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23363" y="421405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</a:t>
            </a:r>
            <a:r>
              <a:rPr lang="en-US" dirty="0" smtClean="0"/>
              <a:t>Summary (cont.)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24760" y="1317625"/>
            <a:ext cx="8184243" cy="5083175"/>
          </a:xfrm>
        </p:spPr>
        <p:txBody>
          <a:bodyPr/>
          <a:lstStyle/>
          <a:p>
            <a:r>
              <a:rPr lang="en-CA" sz="2000" dirty="0" smtClean="0"/>
              <a:t>Link-state </a:t>
            </a:r>
            <a:r>
              <a:rPr lang="en-CA" sz="2000" dirty="0"/>
              <a:t>a</a:t>
            </a:r>
            <a:r>
              <a:rPr lang="en-CA" sz="2000" dirty="0" smtClean="0"/>
              <a:t>dvertisements </a:t>
            </a:r>
            <a:r>
              <a:rPr lang="en-CA" sz="2000" dirty="0"/>
              <a:t>(LSAs) are the building blocks of </a:t>
            </a:r>
            <a:r>
              <a:rPr lang="en-CA" sz="2000" dirty="0" smtClean="0"/>
              <a:t>OSPF.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1 LSAs are referred to as the router link </a:t>
            </a:r>
            <a:r>
              <a:rPr lang="en-CA" dirty="0" smtClean="0"/>
              <a:t>entries.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2 LSAs are referred to as the network link entries and are flooded by a </a:t>
            </a:r>
            <a:r>
              <a:rPr lang="en-CA" dirty="0" smtClean="0"/>
              <a:t>DR.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3 LSAs are referred to as the summary link entries and are created and propagated by </a:t>
            </a:r>
            <a:r>
              <a:rPr lang="en-CA" dirty="0" smtClean="0"/>
              <a:t>ABRs.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A </a:t>
            </a:r>
            <a:r>
              <a:rPr lang="en-CA" dirty="0"/>
              <a:t>type 4 summary LSA is generated by an ABR only when an ASBR exists within an </a:t>
            </a:r>
            <a:r>
              <a:rPr lang="en-CA" dirty="0" smtClean="0"/>
              <a:t>area.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5 external LSAs describe routes to networks outside the OSPF autonomous </a:t>
            </a:r>
            <a:r>
              <a:rPr lang="en-CA" dirty="0" smtClean="0"/>
              <a:t>system, originated </a:t>
            </a:r>
            <a:r>
              <a:rPr lang="en-CA" dirty="0"/>
              <a:t>by the ASBR and are flooded to the entire autonomous </a:t>
            </a:r>
            <a:r>
              <a:rPr lang="en-CA" dirty="0" smtClean="0"/>
              <a:t>system.</a:t>
            </a:r>
            <a:endParaRPr lang="en-US" dirty="0"/>
          </a:p>
          <a:p>
            <a:r>
              <a:rPr lang="en-CA" sz="2000" dirty="0"/>
              <a:t>SPF tree is used to determine the best </a:t>
            </a:r>
            <a:r>
              <a:rPr lang="en-CA" sz="2000" dirty="0" smtClean="0"/>
              <a:t>paths. </a:t>
            </a:r>
            <a:endParaRPr lang="en-US" sz="2000" dirty="0"/>
          </a:p>
          <a:p>
            <a:r>
              <a:rPr lang="en-CA" sz="2000" dirty="0" smtClean="0"/>
              <a:t>OSPF </a:t>
            </a:r>
            <a:r>
              <a:rPr lang="en-CA" sz="2000" dirty="0"/>
              <a:t>routes in an IPv4 routing table are identified using the following descriptors: O, O IA, O </a:t>
            </a:r>
            <a:r>
              <a:rPr lang="en-CA" sz="2000" dirty="0" smtClean="0"/>
              <a:t>E1, </a:t>
            </a:r>
            <a:r>
              <a:rPr lang="en-CA" sz="2000" dirty="0"/>
              <a:t>or O E2. </a:t>
            </a:r>
            <a:endParaRPr lang="en-CA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74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23363" y="495147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Summary (cont.)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65472" y="1578077"/>
            <a:ext cx="8703654" cy="4663768"/>
          </a:xfrm>
        </p:spPr>
        <p:txBody>
          <a:bodyPr/>
          <a:lstStyle/>
          <a:p>
            <a:r>
              <a:rPr lang="en-CA" sz="2000" dirty="0" smtClean="0"/>
              <a:t>The following example displays a </a:t>
            </a:r>
            <a:r>
              <a:rPr lang="en-CA" sz="2000" dirty="0"/>
              <a:t>multiarea OSPF configuration</a:t>
            </a:r>
            <a:r>
              <a:rPr lang="en-CA" sz="2000" dirty="0" smtClean="0"/>
              <a:t>:</a:t>
            </a:r>
            <a:endParaRPr lang="en-US" sz="2000" dirty="0"/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ospf 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router-id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1.1.1.1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10.1.1.1 0.0.0.0 area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10.1.2.1 0.0.0.0 area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192.168.10.1 0.0.0.0 area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2000" dirty="0"/>
              <a:t>D</a:t>
            </a:r>
            <a:r>
              <a:rPr lang="en-CA" sz="2000" dirty="0" smtClean="0"/>
              <a:t>oes </a:t>
            </a:r>
            <a:r>
              <a:rPr lang="en-CA" sz="2000" dirty="0"/>
              <a:t>not perform </a:t>
            </a:r>
            <a:r>
              <a:rPr lang="en-CA" sz="2000" dirty="0" smtClean="0"/>
              <a:t>autosummarization, but can be </a:t>
            </a:r>
            <a:r>
              <a:rPr lang="en-CA" sz="2000" dirty="0"/>
              <a:t>manually </a:t>
            </a:r>
            <a:r>
              <a:rPr lang="en-CA" sz="2000" dirty="0" smtClean="0"/>
              <a:t>configured using </a:t>
            </a:r>
            <a:r>
              <a:rPr lang="en-CA" sz="2000" dirty="0"/>
              <a:t>the</a:t>
            </a:r>
            <a:r>
              <a:rPr lang="en-CA" sz="2000" b="1" dirty="0"/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summary-address </a:t>
            </a:r>
            <a:r>
              <a:rPr lang="en-CA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mask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router configuration </a:t>
            </a:r>
            <a:r>
              <a:rPr lang="en-CA" sz="2000" dirty="0" smtClean="0"/>
              <a:t>mode command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88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67608" y="450902"/>
            <a:ext cx="8145463" cy="838200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Summary (cont.)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10010" y="1504335"/>
            <a:ext cx="8184243" cy="4752259"/>
          </a:xfrm>
        </p:spPr>
        <p:txBody>
          <a:bodyPr/>
          <a:lstStyle/>
          <a:p>
            <a:r>
              <a:rPr lang="en-CA" sz="2000" dirty="0" smtClean="0"/>
              <a:t>The following commands are </a:t>
            </a:r>
            <a:r>
              <a:rPr lang="en-CA" sz="2000" dirty="0"/>
              <a:t>used to verify OSPF </a:t>
            </a:r>
            <a:r>
              <a:rPr lang="en-CA" sz="2000" dirty="0" smtClean="0"/>
              <a:t>configurations:</a:t>
            </a:r>
            <a:endParaRPr lang="en-US" sz="20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neighbor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protocols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 brief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route ospf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database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150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48" y="477611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2445801"/>
            <a:ext cx="6691086" cy="414700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116" y="1508121"/>
            <a:ext cx="786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Multiarea OSPF requires a hierarchical network </a:t>
            </a:r>
            <a:r>
              <a:rPr lang="en-US" sz="2000" dirty="0" smtClean="0"/>
              <a:t>design and the</a:t>
            </a:r>
            <a:r>
              <a:rPr lang="en-US" sz="2000" dirty="0"/>
              <a:t> </a:t>
            </a:r>
            <a:r>
              <a:rPr lang="en-US" sz="2000" dirty="0" smtClean="0"/>
              <a:t>main </a:t>
            </a:r>
            <a:r>
              <a:rPr lang="en-US" sz="2000" dirty="0"/>
              <a:t>area is called the backbone </a:t>
            </a:r>
            <a:r>
              <a:rPr lang="en-US" sz="2000" dirty="0" smtClean="0"/>
              <a:t>area, or area 0, </a:t>
            </a:r>
            <a:r>
              <a:rPr lang="en-US" sz="2000" dirty="0"/>
              <a:t>and all other areas must connect to the backbone area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00311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7782" y="477611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Two-Layer Area Hierarchy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435429" y="1582057"/>
            <a:ext cx="8302171" cy="43694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Multiarea OSPF is implemented in a two-layer </a:t>
            </a:r>
            <a:r>
              <a:rPr lang="en-US" sz="2000" dirty="0" smtClean="0"/>
              <a:t>area hierarchy: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 smtClean="0"/>
              <a:t>Backbone (transit</a:t>
            </a:r>
            <a:r>
              <a:rPr lang="en-US" b="1" dirty="0"/>
              <a:t>) </a:t>
            </a:r>
            <a:r>
              <a:rPr lang="en-US" b="1" dirty="0" smtClean="0"/>
              <a:t>area</a:t>
            </a:r>
            <a:r>
              <a:rPr lang="en-US" dirty="0" smtClean="0"/>
              <a:t>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Area whose primary function is the fast and efficient movement of IP packets.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Interconnects </a:t>
            </a:r>
            <a:r>
              <a:rPr lang="en-US" dirty="0"/>
              <a:t>with other OSPF area </a:t>
            </a:r>
            <a:r>
              <a:rPr lang="en-US" dirty="0" smtClean="0"/>
              <a:t>types.</a:t>
            </a:r>
            <a:endParaRPr lang="en-US" dirty="0"/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Called OSPF area </a:t>
            </a:r>
            <a:r>
              <a:rPr lang="en-US" dirty="0" smtClean="0"/>
              <a:t>0, to which </a:t>
            </a:r>
            <a:r>
              <a:rPr lang="en-US" dirty="0"/>
              <a:t>all other areas directly </a:t>
            </a:r>
            <a:r>
              <a:rPr lang="en-US" dirty="0" smtClean="0"/>
              <a:t>connect.</a:t>
            </a:r>
            <a:endParaRPr lang="en-US" dirty="0"/>
          </a:p>
          <a:p>
            <a:pPr marL="685800" lvl="1" indent="-342900">
              <a:buFont typeface="Wingdings" pitchFamily="2" charset="2"/>
              <a:buChar char="§"/>
            </a:pPr>
            <a:r>
              <a:rPr lang="en-US" b="1" dirty="0" smtClean="0"/>
              <a:t>Regular (</a:t>
            </a:r>
            <a:r>
              <a:rPr lang="en-US" b="1" dirty="0" err="1" smtClean="0"/>
              <a:t>nonbackbone</a:t>
            </a:r>
            <a:r>
              <a:rPr lang="en-US" b="1" dirty="0"/>
              <a:t>) </a:t>
            </a:r>
            <a:r>
              <a:rPr lang="en-US" b="1" dirty="0" smtClean="0"/>
              <a:t>area</a:t>
            </a:r>
            <a:endParaRPr lang="en-US" dirty="0" smtClean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Connects </a:t>
            </a:r>
            <a:r>
              <a:rPr lang="en-US" dirty="0"/>
              <a:t>users and </a:t>
            </a:r>
            <a:r>
              <a:rPr lang="en-US" dirty="0" smtClean="0"/>
              <a:t>resources.</a:t>
            </a:r>
            <a:endParaRPr lang="en-US" dirty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regular area does not allow traffic from another area to use its links to reach other </a:t>
            </a:r>
            <a:r>
              <a:rPr lang="en-US" dirty="0" smtClean="0"/>
              <a:t>areas.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63106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23" y="507659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37" y="1887832"/>
            <a:ext cx="6585764" cy="4411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6235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23" y="507659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7" y="1951885"/>
            <a:ext cx="6679630" cy="434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6952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95" y="1828800"/>
            <a:ext cx="6742011" cy="458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3120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16027</TotalTime>
  <Pages>28</Pages>
  <Words>1216</Words>
  <Application>Microsoft Macintosh PowerPoint</Application>
  <PresentationFormat>On-screen Show (4:3)</PresentationFormat>
  <Paragraphs>268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PPT-TMPLT-WHT_C</vt:lpstr>
      <vt:lpstr>Clarity</vt:lpstr>
      <vt:lpstr>Multiarea OSPF</vt:lpstr>
      <vt:lpstr>Objectives</vt:lpstr>
      <vt:lpstr>Multiarea OSPF Operation</vt:lpstr>
      <vt:lpstr>Why Multiarea OSPF? Single-Area OSPF</vt:lpstr>
      <vt:lpstr>Why Multiarea OSPF? Multiarea OSPF</vt:lpstr>
      <vt:lpstr>Why Multiarea OSPF? OSPF Two-Layer Area Hierarchy</vt:lpstr>
      <vt:lpstr>Why Multiarea OSPF? Types of OSPF Routers</vt:lpstr>
      <vt:lpstr>Why Multiarea OSPF? Types of OSPF Routers (cont.)</vt:lpstr>
      <vt:lpstr>Why Multiarea OSPF? Types of OSPF Routers (cont.)</vt:lpstr>
      <vt:lpstr>Why Multiarea OSPF? Types of OSPF Routers (cont.)</vt:lpstr>
      <vt:lpstr>Multiarea OSPF LSA Operation OSPF LSA Types</vt:lpstr>
      <vt:lpstr>Multiarea OSPF LSA Operation OSPF LSA Type 1</vt:lpstr>
      <vt:lpstr>Multiarea OSPF LSA Operation OSPF LSA Type 2</vt:lpstr>
      <vt:lpstr>Multiarea OSPF LSA Operation OSPF LSA Type 3</vt:lpstr>
      <vt:lpstr>Multiarea OSPF LSA Operation OSPF LSA Type 4</vt:lpstr>
      <vt:lpstr>Multiarea OSPF LSA Operation OSPF LSA Type 5</vt:lpstr>
      <vt:lpstr>Basic LSA Types</vt:lpstr>
      <vt:lpstr>Activity</vt:lpstr>
      <vt:lpstr>Activity</vt:lpstr>
      <vt:lpstr>OSPF Routing Tables and Route Types OSPF Routing Table Entries</vt:lpstr>
      <vt:lpstr>OSPF Routing Tables and Route Types OSPF Routing Table Entries (cont.)</vt:lpstr>
      <vt:lpstr>OSPF Routing Tables and Route Types OSPF Route Calculation</vt:lpstr>
      <vt:lpstr>OSPF STATES</vt:lpstr>
      <vt:lpstr>OSPF Neighbor States- Part 1</vt:lpstr>
      <vt:lpstr>OSPF Neighbor States- Part 2</vt:lpstr>
      <vt:lpstr>Configuring Multiarea OSPF</vt:lpstr>
      <vt:lpstr>Configuring Multiarea OSPF Implementing Multiarea OSPF</vt:lpstr>
      <vt:lpstr>Configuring Multiarea OSPF Configuring Multiarea OSPF</vt:lpstr>
      <vt:lpstr>Configuring Multiarea OSPF Configuring Multiarea OSPFv3</vt:lpstr>
      <vt:lpstr>OSPF Route Summarization OSPF Route Summarization</vt:lpstr>
      <vt:lpstr>OSPF Route Summarization Interarea and External Route Summarization</vt:lpstr>
      <vt:lpstr>OSPF Route Summarization Interarea and External Route Summarization (cont.)</vt:lpstr>
      <vt:lpstr>OSPF Route Summarization Interarea Route Summarization</vt:lpstr>
      <vt:lpstr>OSPF Route Summarization Interarea Route Summarization (cont.)</vt:lpstr>
      <vt:lpstr>OSPF Route Summarization Calculating the Summary Route</vt:lpstr>
      <vt:lpstr>OSPF Route Summarization Configuring Interarea Route Summarization</vt:lpstr>
      <vt:lpstr>Verifying Multiarea OSPF Verifying Multiarea OSPF</vt:lpstr>
      <vt:lpstr>Verifying Multiarea OSPF Verifying General Multiarea OSPF Settings</vt:lpstr>
      <vt:lpstr>Verifying Multiarea OSPF Verify the OSPF Routes</vt:lpstr>
      <vt:lpstr>Verifying Multiarea OSPF Verifying the Multiarea OSPF LSDB</vt:lpstr>
      <vt:lpstr>Verifying Multiarea OSPF Verifying Multiarea OSPFv3</vt:lpstr>
      <vt:lpstr>Verifying Multiarea OSPF Verifying Multiarea OSPFv3 (cont.)</vt:lpstr>
      <vt:lpstr>Verifying Multiarea OSPF Verifying Multiarea OSPFv3 (cont.)</vt:lpstr>
      <vt:lpstr>Chapter 6: Summary Multiarea OSPF Summary</vt:lpstr>
      <vt:lpstr>Chapter 6: Summary Multiarea OSPF Summary (cont.)</vt:lpstr>
      <vt:lpstr>Chapter 6: Summary Multiarea OSPF Summary (cont.)</vt:lpstr>
      <vt:lpstr>Chapter 6: Summary Multiarea OSPF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CCNA5.0 Instructor PPT</dc:title>
  <dc:creator>Karen Alderson</dc:creator>
  <cp:lastModifiedBy>Sadia Kazi</cp:lastModifiedBy>
  <cp:revision>1033</cp:revision>
  <cp:lastPrinted>1999-01-27T00:54:54Z</cp:lastPrinted>
  <dcterms:created xsi:type="dcterms:W3CDTF">2006-10-23T15:07:30Z</dcterms:created>
  <dcterms:modified xsi:type="dcterms:W3CDTF">2016-02-01T02:48:34Z</dcterms:modified>
</cp:coreProperties>
</file>