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4"/>
  </p:notesMasterIdLst>
  <p:handoutMasterIdLst>
    <p:handoutMasterId r:id="rId45"/>
  </p:handoutMasterIdLst>
  <p:sldIdLst>
    <p:sldId id="500" r:id="rId3"/>
    <p:sldId id="541" r:id="rId4"/>
    <p:sldId id="884" r:id="rId5"/>
    <p:sldId id="849" r:id="rId6"/>
    <p:sldId id="893" r:id="rId7"/>
    <p:sldId id="894" r:id="rId8"/>
    <p:sldId id="850" r:id="rId9"/>
    <p:sldId id="851" r:id="rId10"/>
    <p:sldId id="852" r:id="rId11"/>
    <p:sldId id="853" r:id="rId12"/>
    <p:sldId id="895" r:id="rId13"/>
    <p:sldId id="892" r:id="rId14"/>
    <p:sldId id="856" r:id="rId15"/>
    <p:sldId id="857" r:id="rId16"/>
    <p:sldId id="888" r:id="rId17"/>
    <p:sldId id="896" r:id="rId18"/>
    <p:sldId id="897" r:id="rId19"/>
    <p:sldId id="898" r:id="rId20"/>
    <p:sldId id="859" r:id="rId21"/>
    <p:sldId id="889" r:id="rId22"/>
    <p:sldId id="899" r:id="rId23"/>
    <p:sldId id="860" r:id="rId24"/>
    <p:sldId id="862" r:id="rId25"/>
    <p:sldId id="864" r:id="rId26"/>
    <p:sldId id="865" r:id="rId27"/>
    <p:sldId id="866" r:id="rId28"/>
    <p:sldId id="867" r:id="rId29"/>
    <p:sldId id="868" r:id="rId30"/>
    <p:sldId id="869" r:id="rId31"/>
    <p:sldId id="870" r:id="rId32"/>
    <p:sldId id="900" r:id="rId33"/>
    <p:sldId id="901" r:id="rId34"/>
    <p:sldId id="871" r:id="rId35"/>
    <p:sldId id="872" r:id="rId36"/>
    <p:sldId id="902" r:id="rId37"/>
    <p:sldId id="876" r:id="rId38"/>
    <p:sldId id="877" r:id="rId39"/>
    <p:sldId id="890" r:id="rId40"/>
    <p:sldId id="903" r:id="rId41"/>
    <p:sldId id="878" r:id="rId42"/>
    <p:sldId id="881" r:id="rId43"/>
  </p:sldIdLst>
  <p:sldSz cx="9144000" cy="6858000" type="screen4x3"/>
  <p:notesSz cx="6735763" cy="9866313"/>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3" clrIdx="0"/>
  <p:cmAuthor id="1" name="carykell" initials="c"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7E7E86"/>
    <a:srgbClr val="C0C0C4"/>
    <a:srgbClr val="000000"/>
    <a:srgbClr val="678DC5"/>
    <a:srgbClr val="3E67A4"/>
    <a:srgbClr val="3E8DC5"/>
    <a:srgbClr val="5F5F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1" autoAdjust="0"/>
    <p:restoredTop sz="85248" autoAdjust="0"/>
  </p:normalViewPr>
  <p:slideViewPr>
    <p:cSldViewPr snapToGrid="0">
      <p:cViewPr varScale="1">
        <p:scale>
          <a:sx n="63" d="100"/>
          <a:sy n="63" d="100"/>
        </p:scale>
        <p:origin x="852" y="78"/>
      </p:cViewPr>
      <p:guideLst>
        <p:guide orient="horz" pos="2160"/>
        <p:guide pos="2880"/>
      </p:guideLst>
    </p:cSldViewPr>
  </p:slideViewPr>
  <p:outlineViewPr>
    <p:cViewPr>
      <p:scale>
        <a:sx n="33" d="100"/>
        <a:sy n="33" d="100"/>
      </p:scale>
      <p:origin x="42" y="3498"/>
    </p:cViewPr>
  </p:outlineViewPr>
  <p:notesTextViewPr>
    <p:cViewPr>
      <p:scale>
        <a:sx n="75" d="100"/>
        <a:sy n="75" d="100"/>
      </p:scale>
      <p:origin x="0" y="0"/>
    </p:cViewPr>
  </p:notesTextViewPr>
  <p:sorterViewPr>
    <p:cViewPr>
      <p:scale>
        <a:sx n="100" d="100"/>
        <a:sy n="100" d="100"/>
      </p:scale>
      <p:origin x="0" y="0"/>
    </p:cViewPr>
  </p:sorterViewPr>
  <p:notesViewPr>
    <p:cSldViewPr snapToGrid="0">
      <p:cViewPr>
        <p:scale>
          <a:sx n="100" d="100"/>
          <a:sy n="100" d="100"/>
        </p:scale>
        <p:origin x="-1758" y="1188"/>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005141" y="9136786"/>
            <a:ext cx="431662" cy="225766"/>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4912" y="9323801"/>
            <a:ext cx="2516759" cy="347571"/>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46430" y="9338964"/>
            <a:ext cx="6392569"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697028" y="9212602"/>
            <a:ext cx="780958" cy="304953"/>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005141" y="9136786"/>
            <a:ext cx="431662" cy="225766"/>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4912" y="9323801"/>
            <a:ext cx="2516759" cy="347571"/>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46430" y="9338964"/>
            <a:ext cx="6392569"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697028" y="9212602"/>
            <a:ext cx="780958" cy="304953"/>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571500" y="258763"/>
            <a:ext cx="5646738" cy="4237037"/>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38249" y="4646737"/>
            <a:ext cx="5254689" cy="4513637"/>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388954" y="4646737"/>
            <a:ext cx="5881590" cy="4513637"/>
          </a:xfrm>
          <a:noFill/>
          <a:ln/>
        </p:spPr>
        <p:txBody>
          <a:bodyPr/>
          <a:lstStyle/>
          <a:p>
            <a:pPr>
              <a:buFontTx/>
              <a:buNone/>
            </a:pPr>
            <a:r>
              <a:rPr lang="en-US" sz="2000" b="1" dirty="0" smtClean="0"/>
              <a:t>Cisco Networking Academy program</a:t>
            </a:r>
          </a:p>
          <a:p>
            <a:pPr eaLnBrk="1" hangingPunct="1">
              <a:buFontTx/>
              <a:buNone/>
            </a:pPr>
            <a:r>
              <a:rPr lang="en-US" sz="2000" b="1" dirty="0" smtClean="0"/>
              <a:t>Connecting Networks</a:t>
            </a:r>
          </a:p>
          <a:p>
            <a:pPr>
              <a:buFontTx/>
              <a:buNone/>
            </a:pPr>
            <a:r>
              <a:rPr lang="en-US" sz="2000" b="1" dirty="0" smtClean="0"/>
              <a:t>Chapter 3: Point-to-Point Connections</a:t>
            </a:r>
            <a:endParaRPr lang="en-GB" sz="2000" b="1" dirty="0" smtClean="0"/>
          </a:p>
        </p:txBody>
      </p:sp>
    </p:spTree>
    <p:extLst>
      <p:ext uri="{BB962C8B-B14F-4D97-AF65-F5344CB8AC3E}">
        <p14:creationId xmlns:p14="http://schemas.microsoft.com/office/powerpoint/2010/main" val="3850907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3.2.3.2</a:t>
            </a:r>
            <a:r>
              <a:rPr lang="en-US" b="1" baseline="0" dirty="0" smtClean="0"/>
              <a:t> LCP Operation</a:t>
            </a:r>
            <a:endParaRPr lang="en-US" b="1" dirty="0" smtClean="0"/>
          </a:p>
        </p:txBody>
      </p:sp>
    </p:spTree>
    <p:extLst>
      <p:ext uri="{BB962C8B-B14F-4D97-AF65-F5344CB8AC3E}">
        <p14:creationId xmlns:p14="http://schemas.microsoft.com/office/powerpoint/2010/main" val="373811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3.2.3.3</a:t>
            </a:r>
            <a:r>
              <a:rPr lang="en-US" b="1" baseline="0" dirty="0" smtClean="0"/>
              <a:t> LCP Packet</a:t>
            </a:r>
            <a:endParaRPr lang="en-US" b="1" dirty="0" smtClean="0"/>
          </a:p>
        </p:txBody>
      </p:sp>
    </p:spTree>
    <p:extLst>
      <p:ext uri="{BB962C8B-B14F-4D97-AF65-F5344CB8AC3E}">
        <p14:creationId xmlns:p14="http://schemas.microsoft.com/office/powerpoint/2010/main" val="3630221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3.2.3.3</a:t>
            </a:r>
            <a:r>
              <a:rPr lang="en-US" b="1" baseline="0" dirty="0" smtClean="0"/>
              <a:t> LCP Packet</a:t>
            </a:r>
            <a:endParaRPr lang="en-US" b="1" dirty="0" smtClean="0"/>
          </a:p>
        </p:txBody>
      </p:sp>
    </p:spTree>
    <p:extLst>
      <p:ext uri="{BB962C8B-B14F-4D97-AF65-F5344CB8AC3E}">
        <p14:creationId xmlns:p14="http://schemas.microsoft.com/office/powerpoint/2010/main" val="325695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3.2.3.3</a:t>
            </a:r>
            <a:r>
              <a:rPr lang="en-US" b="1" baseline="0" dirty="0" smtClean="0"/>
              <a:t> LCP Packet</a:t>
            </a:r>
            <a:endParaRPr lang="en-US" b="1" dirty="0" smtClean="0"/>
          </a:p>
        </p:txBody>
      </p:sp>
    </p:spTree>
    <p:extLst>
      <p:ext uri="{BB962C8B-B14F-4D97-AF65-F5344CB8AC3E}">
        <p14:creationId xmlns:p14="http://schemas.microsoft.com/office/powerpoint/2010/main" val="522851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a:xfrm>
            <a:off x="574675" y="260350"/>
            <a:ext cx="5645150" cy="4235450"/>
          </a:xfrm>
          <a:ln/>
        </p:spPr>
      </p:sp>
      <p:sp>
        <p:nvSpPr>
          <p:cNvPr id="45059" name="Rectangle 3"/>
          <p:cNvSpPr>
            <a:spLocks noGrp="1" noChangeArrowheads="1"/>
          </p:cNvSpPr>
          <p:nvPr>
            <p:ph type="body" idx="1"/>
          </p:nvPr>
        </p:nvSpPr>
        <p:spPr>
          <a:xfrm>
            <a:off x="388243" y="4647103"/>
            <a:ext cx="5882878" cy="451178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Graphic 2.2.5.1 (link negotiation)</a:t>
            </a:r>
          </a:p>
        </p:txBody>
      </p:sp>
    </p:spTree>
    <p:extLst>
      <p:ext uri="{BB962C8B-B14F-4D97-AF65-F5344CB8AC3E}">
        <p14:creationId xmlns:p14="http://schemas.microsoft.com/office/powerpoint/2010/main" val="133393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3.2.3.5</a:t>
            </a:r>
            <a:r>
              <a:rPr lang="en-US" b="1" baseline="0" dirty="0" smtClean="0"/>
              <a:t> NCP Explained</a:t>
            </a:r>
            <a:endParaRPr lang="en-US" b="1" dirty="0" smtClean="0"/>
          </a:p>
        </p:txBody>
      </p:sp>
    </p:spTree>
    <p:extLst>
      <p:ext uri="{BB962C8B-B14F-4D97-AF65-F5344CB8AC3E}">
        <p14:creationId xmlns:p14="http://schemas.microsoft.com/office/powerpoint/2010/main" val="51738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20</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388954" y="4646737"/>
            <a:ext cx="5881590" cy="4513637"/>
          </a:xfrm>
          <a:noFill/>
          <a:ln/>
        </p:spPr>
        <p:txBody>
          <a:bodyPr/>
          <a:lstStyle/>
          <a:p>
            <a:pPr>
              <a:buFontTx/>
              <a:buNone/>
            </a:pPr>
            <a:r>
              <a:rPr lang="en-US" b="1" dirty="0" smtClean="0"/>
              <a:t>3.3 Configuring PPP</a:t>
            </a:r>
            <a:endParaRPr lang="en-GB" b="1" dirty="0" smtClean="0"/>
          </a:p>
        </p:txBody>
      </p:sp>
    </p:spTree>
    <p:extLst>
      <p:ext uri="{BB962C8B-B14F-4D97-AF65-F5344CB8AC3E}">
        <p14:creationId xmlns:p14="http://schemas.microsoft.com/office/powerpoint/2010/main" val="2448956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3.3.1.2</a:t>
            </a:r>
            <a:r>
              <a:rPr lang="en-US" b="1" baseline="0" dirty="0" smtClean="0"/>
              <a:t> PPP Basic Configuration Command</a:t>
            </a:r>
            <a:endParaRPr lang="en-US" b="1" dirty="0" smtClean="0"/>
          </a:p>
        </p:txBody>
      </p:sp>
    </p:spTree>
    <p:extLst>
      <p:ext uri="{BB962C8B-B14F-4D97-AF65-F5344CB8AC3E}">
        <p14:creationId xmlns:p14="http://schemas.microsoft.com/office/powerpoint/2010/main" val="1684401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3.3.1.1</a:t>
            </a:r>
            <a:r>
              <a:rPr lang="en-US" b="1" baseline="0" dirty="0" smtClean="0"/>
              <a:t> PPP Configuration Options</a:t>
            </a:r>
            <a:endParaRPr lang="en-US" b="1" dirty="0" smtClean="0"/>
          </a:p>
        </p:txBody>
      </p:sp>
    </p:spTree>
    <p:extLst>
      <p:ext uri="{BB962C8B-B14F-4D97-AF65-F5344CB8AC3E}">
        <p14:creationId xmlns:p14="http://schemas.microsoft.com/office/powerpoint/2010/main" val="1062881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3.3.1.1</a:t>
            </a:r>
            <a:r>
              <a:rPr lang="en-US" b="1" baseline="0" dirty="0" smtClean="0"/>
              <a:t> PPP Configuration Options</a:t>
            </a:r>
            <a:endParaRPr lang="en-US" b="1" dirty="0" smtClean="0"/>
          </a:p>
        </p:txBody>
      </p:sp>
    </p:spTree>
    <p:extLst>
      <p:ext uri="{BB962C8B-B14F-4D97-AF65-F5344CB8AC3E}">
        <p14:creationId xmlns:p14="http://schemas.microsoft.com/office/powerpoint/2010/main" val="182765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470EE284-7961-42D5-9E4B-29540E276A78}" type="slidenum">
              <a:rPr lang="en-US" smtClean="0"/>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buFontTx/>
              <a:buNone/>
            </a:pPr>
            <a:r>
              <a:rPr lang="en-US" sz="2000" b="1" dirty="0" smtClean="0"/>
              <a:t>Chapter 5</a:t>
            </a:r>
          </a:p>
        </p:txBody>
      </p:sp>
    </p:spTree>
    <p:extLst>
      <p:ext uri="{BB962C8B-B14F-4D97-AF65-F5344CB8AC3E}">
        <p14:creationId xmlns:p14="http://schemas.microsoft.com/office/powerpoint/2010/main" val="3538477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3.3.1.3</a:t>
            </a:r>
            <a:r>
              <a:rPr lang="en-US" b="1" baseline="0" dirty="0" smtClean="0"/>
              <a:t> PPP Compression Commands</a:t>
            </a:r>
            <a:endParaRPr lang="en-US" b="1" dirty="0" smtClean="0"/>
          </a:p>
        </p:txBody>
      </p:sp>
    </p:spTree>
    <p:extLst>
      <p:ext uri="{BB962C8B-B14F-4D97-AF65-F5344CB8AC3E}">
        <p14:creationId xmlns:p14="http://schemas.microsoft.com/office/powerpoint/2010/main" val="2710413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3.3.1.4</a:t>
            </a:r>
            <a:r>
              <a:rPr lang="en-US" b="1" baseline="0" dirty="0" smtClean="0"/>
              <a:t> PPP Link Quality Monitoring Command</a:t>
            </a:r>
            <a:endParaRPr lang="en-US" b="1" dirty="0" smtClean="0"/>
          </a:p>
        </p:txBody>
      </p:sp>
    </p:spTree>
    <p:extLst>
      <p:ext uri="{BB962C8B-B14F-4D97-AF65-F5344CB8AC3E}">
        <p14:creationId xmlns:p14="http://schemas.microsoft.com/office/powerpoint/2010/main" val="91565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3.3.1.5</a:t>
            </a:r>
            <a:r>
              <a:rPr lang="en-US" b="1" baseline="0" dirty="0" smtClean="0"/>
              <a:t> PPP Multilink Commands</a:t>
            </a:r>
            <a:endParaRPr lang="en-US" b="1" dirty="0" smtClean="0"/>
          </a:p>
        </p:txBody>
      </p:sp>
    </p:spTree>
    <p:extLst>
      <p:ext uri="{BB962C8B-B14F-4D97-AF65-F5344CB8AC3E}">
        <p14:creationId xmlns:p14="http://schemas.microsoft.com/office/powerpoint/2010/main" val="406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3.3.1.6</a:t>
            </a:r>
            <a:r>
              <a:rPr lang="en-US" b="1" baseline="0" dirty="0" smtClean="0"/>
              <a:t> Verifying PPP Configuration</a:t>
            </a:r>
            <a:endParaRPr lang="en-US" b="1" dirty="0" smtClean="0"/>
          </a:p>
        </p:txBody>
      </p:sp>
    </p:spTree>
    <p:extLst>
      <p:ext uri="{BB962C8B-B14F-4D97-AF65-F5344CB8AC3E}">
        <p14:creationId xmlns:p14="http://schemas.microsoft.com/office/powerpoint/2010/main" val="2629275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3.3.1.6</a:t>
            </a:r>
            <a:r>
              <a:rPr lang="en-US" b="1" baseline="0" dirty="0" smtClean="0"/>
              <a:t> Verifying PPP Configuration</a:t>
            </a:r>
            <a:endParaRPr lang="en-US" b="1" dirty="0" smtClean="0"/>
          </a:p>
        </p:txBody>
      </p:sp>
    </p:spTree>
    <p:extLst>
      <p:ext uri="{BB962C8B-B14F-4D97-AF65-F5344CB8AC3E}">
        <p14:creationId xmlns:p14="http://schemas.microsoft.com/office/powerpoint/2010/main" val="3551697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3.3.2.1</a:t>
            </a:r>
            <a:r>
              <a:rPr lang="en-US" b="1" baseline="0" dirty="0" smtClean="0"/>
              <a:t> PPP Authentication Protocols</a:t>
            </a:r>
            <a:endParaRPr lang="en-US" b="1" dirty="0" smtClean="0"/>
          </a:p>
        </p:txBody>
      </p:sp>
    </p:spTree>
    <p:extLst>
      <p:ext uri="{BB962C8B-B14F-4D97-AF65-F5344CB8AC3E}">
        <p14:creationId xmlns:p14="http://schemas.microsoft.com/office/powerpoint/2010/main" val="366593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3.3.2.2</a:t>
            </a:r>
            <a:r>
              <a:rPr lang="en-US" b="1" baseline="0" dirty="0" smtClean="0"/>
              <a:t> Password Authentication Protocol (PAP)</a:t>
            </a:r>
            <a:endParaRPr lang="en-US" b="1" dirty="0" smtClean="0"/>
          </a:p>
        </p:txBody>
      </p:sp>
    </p:spTree>
    <p:extLst>
      <p:ext uri="{BB962C8B-B14F-4D97-AF65-F5344CB8AC3E}">
        <p14:creationId xmlns:p14="http://schemas.microsoft.com/office/powerpoint/2010/main" val="145934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31</a:t>
            </a:fld>
            <a:endParaRPr lang="en-US" dirty="0"/>
          </a:p>
        </p:txBody>
      </p:sp>
    </p:spTree>
    <p:extLst>
      <p:ext uri="{BB962C8B-B14F-4D97-AF65-F5344CB8AC3E}">
        <p14:creationId xmlns:p14="http://schemas.microsoft.com/office/powerpoint/2010/main" val="1107308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32</a:t>
            </a:fld>
            <a:endParaRPr lang="en-US" dirty="0"/>
          </a:p>
        </p:txBody>
      </p:sp>
    </p:spTree>
    <p:extLst>
      <p:ext uri="{BB962C8B-B14F-4D97-AF65-F5344CB8AC3E}">
        <p14:creationId xmlns:p14="http://schemas.microsoft.com/office/powerpoint/2010/main" val="417641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3.3.2.3</a:t>
            </a:r>
            <a:r>
              <a:rPr lang="en-US" b="1" baseline="0" dirty="0" smtClean="0"/>
              <a:t> Challenge Handshake Authentication Protocol (CHAP)</a:t>
            </a:r>
            <a:endParaRPr lang="en-US" b="1" dirty="0" smtClean="0"/>
          </a:p>
        </p:txBody>
      </p:sp>
    </p:spTree>
    <p:extLst>
      <p:ext uri="{BB962C8B-B14F-4D97-AF65-F5344CB8AC3E}">
        <p14:creationId xmlns:p14="http://schemas.microsoft.com/office/powerpoint/2010/main" val="918524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388954" y="4646737"/>
            <a:ext cx="5881590" cy="4513637"/>
          </a:xfrm>
          <a:noFill/>
          <a:ln/>
        </p:spPr>
        <p:txBody>
          <a:bodyPr/>
          <a:lstStyle/>
          <a:p>
            <a:pPr>
              <a:buFontTx/>
              <a:buNone/>
            </a:pPr>
            <a:r>
              <a:rPr lang="en-GB" b="1" dirty="0" smtClean="0"/>
              <a:t>3.2</a:t>
            </a:r>
            <a:r>
              <a:rPr lang="en-GB" b="1" baseline="0" dirty="0" smtClean="0"/>
              <a:t> PPP Operation</a:t>
            </a:r>
            <a:endParaRPr lang="en-GB" b="1" dirty="0" smtClean="0"/>
          </a:p>
        </p:txBody>
      </p:sp>
    </p:spTree>
    <p:extLst>
      <p:ext uri="{BB962C8B-B14F-4D97-AF65-F5344CB8AC3E}">
        <p14:creationId xmlns:p14="http://schemas.microsoft.com/office/powerpoint/2010/main" val="695388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3.3.2.3</a:t>
            </a:r>
            <a:r>
              <a:rPr lang="en-US" b="1" baseline="0" dirty="0" smtClean="0"/>
              <a:t> Challenge Handshake Authentication Protocol (CHAP)</a:t>
            </a:r>
            <a:endParaRPr lang="en-US" b="1" dirty="0" smtClean="0"/>
          </a:p>
        </p:txBody>
      </p:sp>
    </p:spTree>
    <p:extLst>
      <p:ext uri="{BB962C8B-B14F-4D97-AF65-F5344CB8AC3E}">
        <p14:creationId xmlns:p14="http://schemas.microsoft.com/office/powerpoint/2010/main" val="3878779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3.3.2.6</a:t>
            </a:r>
            <a:r>
              <a:rPr lang="en-US" b="1" baseline="0" dirty="0" smtClean="0"/>
              <a:t> Configuring PPP with Authentication</a:t>
            </a:r>
            <a:endParaRPr lang="en-US" b="1" dirty="0" smtClean="0"/>
          </a:p>
        </p:txBody>
      </p:sp>
    </p:spTree>
    <p:extLst>
      <p:ext uri="{BB962C8B-B14F-4D97-AF65-F5344CB8AC3E}">
        <p14:creationId xmlns:p14="http://schemas.microsoft.com/office/powerpoint/2010/main" val="3746814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3.3.2.6</a:t>
            </a:r>
            <a:r>
              <a:rPr lang="en-US" b="1" baseline="0" dirty="0" smtClean="0"/>
              <a:t> Configuring PPP with Authentication</a:t>
            </a:r>
            <a:endParaRPr lang="en-US" b="1" dirty="0" smtClean="0"/>
          </a:p>
        </p:txBody>
      </p:sp>
    </p:spTree>
    <p:extLst>
      <p:ext uri="{BB962C8B-B14F-4D97-AF65-F5344CB8AC3E}">
        <p14:creationId xmlns:p14="http://schemas.microsoft.com/office/powerpoint/2010/main" val="1494192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38</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388954" y="4646737"/>
            <a:ext cx="5881590" cy="4513637"/>
          </a:xfrm>
          <a:noFill/>
          <a:ln/>
        </p:spPr>
        <p:txBody>
          <a:bodyPr/>
          <a:lstStyle/>
          <a:p>
            <a:pPr>
              <a:buFontTx/>
              <a:buNone/>
            </a:pPr>
            <a:r>
              <a:rPr lang="en-US" b="1" dirty="0" smtClean="0">
                <a:ea typeface="ＭＳ Ｐゴシック" pitchFamily="34" charset="-128"/>
              </a:rPr>
              <a:t>3.4 Troubleshooting  WAN Connectivity</a:t>
            </a:r>
            <a:endParaRPr lang="en-GB" b="1" dirty="0" smtClean="0"/>
          </a:p>
        </p:txBody>
      </p:sp>
    </p:spTree>
    <p:extLst>
      <p:ext uri="{BB962C8B-B14F-4D97-AF65-F5344CB8AC3E}">
        <p14:creationId xmlns:p14="http://schemas.microsoft.com/office/powerpoint/2010/main" val="1744914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3.4.1.1</a:t>
            </a:r>
            <a:r>
              <a:rPr lang="en-US" b="1" baseline="0" dirty="0" smtClean="0"/>
              <a:t> Troubleshooting PPP Serial Encapsulation</a:t>
            </a:r>
            <a:endParaRPr lang="en-US" b="1" dirty="0" smtClean="0"/>
          </a:p>
        </p:txBody>
      </p:sp>
    </p:spTree>
    <p:extLst>
      <p:ext uri="{BB962C8B-B14F-4D97-AF65-F5344CB8AC3E}">
        <p14:creationId xmlns:p14="http://schemas.microsoft.com/office/powerpoint/2010/main" val="2653951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3.4.1.2/.3</a:t>
            </a:r>
            <a:r>
              <a:rPr lang="en-US" b="1" baseline="0" dirty="0" smtClean="0"/>
              <a:t> Debug PPP/Troubleshooting a PPP Configuration with Authentication</a:t>
            </a:r>
            <a:endParaRPr lang="en-US" b="1" dirty="0" smtClean="0"/>
          </a:p>
        </p:txBody>
      </p:sp>
    </p:spTree>
    <p:extLst>
      <p:ext uri="{BB962C8B-B14F-4D97-AF65-F5344CB8AC3E}">
        <p14:creationId xmlns:p14="http://schemas.microsoft.com/office/powerpoint/2010/main" val="3569490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3.2.1.2</a:t>
            </a:r>
            <a:r>
              <a:rPr lang="en-US" b="1" baseline="0" dirty="0" smtClean="0"/>
              <a:t> Advantages of PPP</a:t>
            </a:r>
            <a:endParaRPr lang="en-US" b="1" dirty="0" smtClean="0"/>
          </a:p>
        </p:txBody>
      </p:sp>
    </p:spTree>
    <p:extLst>
      <p:ext uri="{BB962C8B-B14F-4D97-AF65-F5344CB8AC3E}">
        <p14:creationId xmlns:p14="http://schemas.microsoft.com/office/powerpoint/2010/main" val="89836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3.2.2.1</a:t>
            </a:r>
            <a:r>
              <a:rPr lang="en-US" b="1" baseline="0" dirty="0" smtClean="0"/>
              <a:t> PPP Layered Architecture</a:t>
            </a:r>
            <a:endParaRPr lang="en-US" b="1" dirty="0" smtClean="0"/>
          </a:p>
        </p:txBody>
      </p:sp>
    </p:spTree>
    <p:extLst>
      <p:ext uri="{BB962C8B-B14F-4D97-AF65-F5344CB8AC3E}">
        <p14:creationId xmlns:p14="http://schemas.microsoft.com/office/powerpoint/2010/main" val="2177581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3.2.2.1</a:t>
            </a:r>
            <a:r>
              <a:rPr lang="en-US" b="1" baseline="0" dirty="0" smtClean="0"/>
              <a:t> PPP Layered Architecture</a:t>
            </a:r>
            <a:endParaRPr lang="en-US" b="1" dirty="0" smtClean="0"/>
          </a:p>
        </p:txBody>
      </p:sp>
    </p:spTree>
    <p:extLst>
      <p:ext uri="{BB962C8B-B14F-4D97-AF65-F5344CB8AC3E}">
        <p14:creationId xmlns:p14="http://schemas.microsoft.com/office/powerpoint/2010/main" val="548256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3.2.2.2</a:t>
            </a:r>
            <a:r>
              <a:rPr lang="en-US" b="1" baseline="0" dirty="0" smtClean="0"/>
              <a:t>  PPP – Link Control Protocol (LCP)</a:t>
            </a:r>
            <a:endParaRPr lang="en-US" b="1" dirty="0" smtClean="0"/>
          </a:p>
        </p:txBody>
      </p:sp>
    </p:spTree>
    <p:extLst>
      <p:ext uri="{BB962C8B-B14F-4D97-AF65-F5344CB8AC3E}">
        <p14:creationId xmlns:p14="http://schemas.microsoft.com/office/powerpoint/2010/main" val="167450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3.2.2.3</a:t>
            </a:r>
            <a:r>
              <a:rPr lang="en-US" b="1" baseline="0" dirty="0" smtClean="0"/>
              <a:t> PPP – Network Control Protocol (NCP)</a:t>
            </a:r>
            <a:endParaRPr lang="en-US" b="1" dirty="0" smtClean="0"/>
          </a:p>
        </p:txBody>
      </p:sp>
    </p:spTree>
    <p:extLst>
      <p:ext uri="{BB962C8B-B14F-4D97-AF65-F5344CB8AC3E}">
        <p14:creationId xmlns:p14="http://schemas.microsoft.com/office/powerpoint/2010/main" val="2023684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3.2.2.4</a:t>
            </a:r>
            <a:r>
              <a:rPr lang="en-US" b="1" baseline="0" dirty="0" smtClean="0"/>
              <a:t> PPP Frame Structure</a:t>
            </a:r>
            <a:endParaRPr lang="en-US" b="1" dirty="0" smtClean="0"/>
          </a:p>
        </p:txBody>
      </p:sp>
    </p:spTree>
    <p:extLst>
      <p:ext uri="{BB962C8B-B14F-4D97-AF65-F5344CB8AC3E}">
        <p14:creationId xmlns:p14="http://schemas.microsoft.com/office/powerpoint/2010/main" val="9288462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6032499" y="6018150"/>
            <a:ext cx="2805113" cy="396938"/>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6210299" y="6043310"/>
            <a:ext cx="2627313" cy="371778"/>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a:t>
            </a:r>
            <a:r>
              <a:rPr lang="en-US" sz="2800" dirty="0"/>
              <a:t>3</a:t>
            </a:r>
            <a:r>
              <a:rPr lang="en-US" sz="2800" dirty="0" smtClean="0"/>
              <a:t>: Point-to-Point </a:t>
            </a:r>
            <a:r>
              <a:rPr lang="en-US" sz="2800" dirty="0" smtClean="0"/>
              <a:t>Connections- PPP</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Connecting Networks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7794" y="420086"/>
            <a:ext cx="8145462" cy="838200"/>
          </a:xfrm>
        </p:spPr>
        <p:txBody>
          <a:bodyPr/>
          <a:lstStyle/>
          <a:p>
            <a:pPr eaLnBrk="1" hangingPunct="1"/>
            <a:r>
              <a:rPr lang="en-US" sz="1800" dirty="0" smtClean="0">
                <a:ea typeface="ＭＳ Ｐゴシック" pitchFamily="34" charset="-128"/>
              </a:rPr>
              <a:t>LCP and NCP</a:t>
            </a:r>
            <a:br>
              <a:rPr lang="en-US" sz="1800" dirty="0" smtClean="0">
                <a:ea typeface="ＭＳ Ｐゴシック" pitchFamily="34" charset="-128"/>
              </a:rPr>
            </a:br>
            <a:r>
              <a:rPr lang="en-US" dirty="0" smtClean="0">
                <a:ea typeface="ＭＳ Ｐゴシック" pitchFamily="34" charset="-128"/>
              </a:rPr>
              <a:t>PPP Frame Structure</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23" y="1996440"/>
            <a:ext cx="7846583" cy="339852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12964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381318" y="447993"/>
            <a:ext cx="8145462" cy="838200"/>
          </a:xfrm>
        </p:spPr>
        <p:txBody>
          <a:bodyPr/>
          <a:lstStyle/>
          <a:p>
            <a:pPr algn="ctr">
              <a:defRPr/>
            </a:pPr>
            <a:r>
              <a:rPr lang="en-US" dirty="0"/>
              <a:t>Establishing a PPP </a:t>
            </a:r>
            <a:r>
              <a:rPr lang="en-US" dirty="0" smtClean="0"/>
              <a:t>Session-3 Phases</a:t>
            </a:r>
            <a:endParaRPr lang="en-US" dirty="0"/>
          </a:p>
        </p:txBody>
      </p:sp>
      <p:sp>
        <p:nvSpPr>
          <p:cNvPr id="779267" name="Rectangle 3"/>
          <p:cNvSpPr>
            <a:spLocks noGrp="1" noChangeArrowheads="1"/>
          </p:cNvSpPr>
          <p:nvPr>
            <p:ph type="body" idx="1"/>
          </p:nvPr>
        </p:nvSpPr>
        <p:spPr>
          <a:xfrm>
            <a:off x="152400" y="1813560"/>
            <a:ext cx="8839200" cy="4511040"/>
          </a:xfrm>
        </p:spPr>
        <p:txBody>
          <a:bodyPr/>
          <a:lstStyle/>
          <a:p>
            <a:pPr>
              <a:defRPr/>
            </a:pPr>
            <a:r>
              <a:rPr lang="en-US" dirty="0" smtClean="0">
                <a:cs typeface="Arial" charset="0"/>
              </a:rPr>
              <a:t>Phase 1 </a:t>
            </a:r>
            <a:r>
              <a:rPr lang="en-US" dirty="0" smtClean="0">
                <a:solidFill>
                  <a:srgbClr val="7030A0"/>
                </a:solidFill>
                <a:cs typeface="Arial" charset="0"/>
              </a:rPr>
              <a:t>– Link Establishment:</a:t>
            </a:r>
          </a:p>
          <a:p>
            <a:pPr lvl="1">
              <a:defRPr/>
            </a:pPr>
            <a:r>
              <a:rPr lang="en-US" dirty="0" smtClean="0"/>
              <a:t>The LCP must first open the connection and negotiate configuration options. </a:t>
            </a:r>
          </a:p>
          <a:p>
            <a:pPr>
              <a:defRPr/>
            </a:pPr>
            <a:r>
              <a:rPr lang="en-US" dirty="0" smtClean="0"/>
              <a:t>Phase 2 </a:t>
            </a:r>
            <a:r>
              <a:rPr lang="en-US" dirty="0" smtClean="0">
                <a:solidFill>
                  <a:srgbClr val="7030A0"/>
                </a:solidFill>
              </a:rPr>
              <a:t>– Determine Link Quality (Optional):</a:t>
            </a:r>
          </a:p>
          <a:p>
            <a:pPr lvl="1">
              <a:defRPr/>
            </a:pPr>
            <a:r>
              <a:rPr lang="en-US" dirty="0" smtClean="0"/>
              <a:t>The LCP tests the link to determine whether the link quality is sufficient to bring up network layer protocols. </a:t>
            </a:r>
          </a:p>
          <a:p>
            <a:pPr>
              <a:defRPr/>
            </a:pPr>
            <a:r>
              <a:rPr lang="en-US" dirty="0" smtClean="0"/>
              <a:t>Phase 3 </a:t>
            </a:r>
            <a:r>
              <a:rPr lang="en-US" dirty="0" smtClean="0">
                <a:solidFill>
                  <a:srgbClr val="7030A0"/>
                </a:solidFill>
              </a:rPr>
              <a:t>– Network Protocol Negotiation:</a:t>
            </a:r>
          </a:p>
          <a:p>
            <a:pPr lvl="1">
              <a:defRPr/>
            </a:pPr>
            <a:r>
              <a:rPr lang="en-US" dirty="0" smtClean="0"/>
              <a:t>The appropriate NCP separately configures the network layer protocols.</a:t>
            </a:r>
          </a:p>
          <a:p>
            <a:pPr lvl="1">
              <a:defRPr/>
            </a:pPr>
            <a:r>
              <a:rPr lang="en-US" dirty="0" smtClean="0"/>
              <a:t>The NCP can bring them up and take them down at any time.</a:t>
            </a:r>
          </a:p>
          <a:p>
            <a:pPr lvl="1">
              <a:defRPr/>
            </a:pPr>
            <a:endParaRPr lang="en-US" dirty="0"/>
          </a:p>
        </p:txBody>
      </p:sp>
    </p:spTree>
    <p:extLst>
      <p:ext uri="{BB962C8B-B14F-4D97-AF65-F5344CB8AC3E}">
        <p14:creationId xmlns:p14="http://schemas.microsoft.com/office/powerpoint/2010/main" val="3832334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4" y="465806"/>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LCP Operation (cont.)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508" y="1388109"/>
            <a:ext cx="5830252" cy="522129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88287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3305" y="465806"/>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LCP Packet</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93" t="-5565" r="326" b="5565"/>
          <a:stretch/>
        </p:blipFill>
        <p:spPr bwMode="auto">
          <a:xfrm>
            <a:off x="910112" y="1767840"/>
            <a:ext cx="7151848" cy="3998328"/>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49695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952" y="435326"/>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LCP Packet</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699"/>
          <a:stretch/>
        </p:blipFill>
        <p:spPr bwMode="auto">
          <a:xfrm>
            <a:off x="1127761" y="1341120"/>
            <a:ext cx="6398804" cy="5167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7743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6432" y="496286"/>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LCP Packet (cont.)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678" y="2240279"/>
            <a:ext cx="5255718" cy="3021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044" y="1723073"/>
            <a:ext cx="5320452" cy="54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62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37478" y="265113"/>
            <a:ext cx="8145462" cy="838200"/>
          </a:xfrm>
          <a:noFill/>
          <a:extLst>
            <a:ext uri="{909E8E84-426E-40DD-AFC4-6F175D3DCCD1}">
              <a14:hiddenFill xmlns:a14="http://schemas.microsoft.com/office/drawing/2010/main">
                <a:solidFill>
                  <a:srgbClr val="FFFFFF"/>
                </a:solidFill>
              </a14:hiddenFill>
            </a:ext>
          </a:extLst>
        </p:spPr>
        <p:txBody>
          <a:bodyPr/>
          <a:lstStyle/>
          <a:p>
            <a:r>
              <a:rPr lang="en-US" dirty="0" smtClean="0">
                <a:effectLst/>
              </a:rPr>
              <a:t>LCP Operation</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103313"/>
            <a:ext cx="8153400" cy="562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8548" name="Rectangle 4"/>
          <p:cNvSpPr>
            <a:spLocks noChangeArrowheads="1"/>
          </p:cNvSpPr>
          <p:nvPr/>
        </p:nvSpPr>
        <p:spPr bwMode="auto">
          <a:xfrm>
            <a:off x="1676400" y="6288088"/>
            <a:ext cx="5473700" cy="569912"/>
          </a:xfrm>
          <a:prstGeom prst="rect">
            <a:avLst/>
          </a:prstGeom>
          <a:solidFill>
            <a:schemeClr val="bg1"/>
          </a:solidFill>
          <a:ln w="9525" algn="ctr">
            <a:noFill/>
            <a:miter lim="800000"/>
            <a:headEnd/>
            <a:tailEnd/>
          </a:ln>
          <a:effectLst/>
        </p:spPr>
        <p:txBody>
          <a:bodyPr wrap="none" lIns="82124" tIns="41061" rIns="82124" bIns="41061" anchor="ctr">
            <a:spAutoFit/>
          </a:bodyPr>
          <a:lstStyle/>
          <a:p>
            <a:pPr>
              <a:defRPr/>
            </a:pPr>
            <a:endParaRPr lang="en-US">
              <a:latin typeface="Arial" charset="0"/>
            </a:endParaRPr>
          </a:p>
        </p:txBody>
      </p:sp>
    </p:spTree>
    <p:extLst>
      <p:ext uri="{BB962C8B-B14F-4D97-AF65-F5344CB8AC3E}">
        <p14:creationId xmlns:p14="http://schemas.microsoft.com/office/powerpoint/2010/main" val="444522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ppp3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7688262" cy="268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3602" name="Rectangle 2"/>
          <p:cNvSpPr>
            <a:spLocks noGrp="1" noChangeArrowheads="1"/>
          </p:cNvSpPr>
          <p:nvPr>
            <p:ph type="title"/>
          </p:nvPr>
        </p:nvSpPr>
        <p:spPr>
          <a:xfrm>
            <a:off x="0" y="382588"/>
            <a:ext cx="8145462" cy="838200"/>
          </a:xfrm>
        </p:spPr>
        <p:txBody>
          <a:bodyPr/>
          <a:lstStyle/>
          <a:p>
            <a:pPr algn="ctr">
              <a:defRPr/>
            </a:pPr>
            <a:r>
              <a:rPr lang="en-US" dirty="0" smtClean="0"/>
              <a:t>Establishing a Link with LCP</a:t>
            </a:r>
            <a:endParaRPr lang="en-US" i="1" dirty="0"/>
          </a:p>
        </p:txBody>
      </p:sp>
      <p:sp>
        <p:nvSpPr>
          <p:cNvPr id="793603" name="Rectangle 3"/>
          <p:cNvSpPr>
            <a:spLocks noGrp="1" noChangeArrowheads="1"/>
          </p:cNvSpPr>
          <p:nvPr>
            <p:ph type="body" idx="1"/>
          </p:nvPr>
        </p:nvSpPr>
        <p:spPr>
          <a:xfrm>
            <a:off x="152400" y="4800600"/>
            <a:ext cx="8839200" cy="1676400"/>
          </a:xfrm>
        </p:spPr>
        <p:txBody>
          <a:bodyPr/>
          <a:lstStyle/>
          <a:p>
            <a:pPr marL="457200" indent="-457200">
              <a:defRPr/>
            </a:pPr>
            <a:r>
              <a:rPr lang="en-US" dirty="0" smtClean="0">
                <a:cs typeface="Arial" charset="0"/>
              </a:rPr>
              <a:t>As part of this phase, LCP also allows for an </a:t>
            </a:r>
            <a:r>
              <a:rPr lang="en-US" dirty="0" smtClean="0">
                <a:solidFill>
                  <a:srgbClr val="7030A0"/>
                </a:solidFill>
                <a:cs typeface="Arial" charset="0"/>
              </a:rPr>
              <a:t>optional link-quality determination test. </a:t>
            </a:r>
          </a:p>
          <a:p>
            <a:pPr marL="1023938" lvl="1" indent="-457200">
              <a:defRPr/>
            </a:pPr>
            <a:r>
              <a:rPr lang="en-US" dirty="0" smtClean="0">
                <a:cs typeface="Arial" charset="0"/>
              </a:rPr>
              <a:t>The link is tested to determine whether the link quality is good enough to bring up network layer protocols.</a:t>
            </a:r>
            <a:r>
              <a:rPr lang="en-US" dirty="0" smtClean="0"/>
              <a:t> </a:t>
            </a:r>
            <a:endParaRPr lang="en-US" dirty="0"/>
          </a:p>
        </p:txBody>
      </p:sp>
      <p:sp>
        <p:nvSpPr>
          <p:cNvPr id="5" name="Rectangle 4"/>
          <p:cNvSpPr/>
          <p:nvPr/>
        </p:nvSpPr>
        <p:spPr>
          <a:xfrm>
            <a:off x="137159" y="1224070"/>
            <a:ext cx="8534401" cy="757130"/>
          </a:xfrm>
          <a:prstGeom prst="rect">
            <a:avLst/>
          </a:prstGeom>
        </p:spPr>
        <p:txBody>
          <a:bodyPr wrap="square">
            <a:spAutoFit/>
          </a:bodyPr>
          <a:lstStyle/>
          <a:p>
            <a:pPr marL="969963" lvl="1" indent="-457200" algn="l" eaLnBrk="0" hangingPunct="0">
              <a:spcBef>
                <a:spcPct val="20000"/>
              </a:spcBef>
              <a:buClr>
                <a:schemeClr val="tx1">
                  <a:lumMod val="65000"/>
                  <a:lumOff val="35000"/>
                </a:schemeClr>
              </a:buClr>
              <a:buSzPct val="120000"/>
              <a:buFontTx/>
              <a:buChar char="•"/>
              <a:defRPr/>
            </a:pPr>
            <a:r>
              <a:rPr lang="en-US" kern="0" dirty="0">
                <a:latin typeface="Arial"/>
                <a:cs typeface="Arial" charset="0"/>
              </a:rPr>
              <a:t>LCP frames contain a configuration option field that allows devices to negotiate the use of options such as:</a:t>
            </a:r>
          </a:p>
        </p:txBody>
      </p:sp>
    </p:spTree>
    <p:extLst>
      <p:ext uri="{BB962C8B-B14F-4D97-AF65-F5344CB8AC3E}">
        <p14:creationId xmlns:p14="http://schemas.microsoft.com/office/powerpoint/2010/main" val="2700652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ppp3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219200"/>
            <a:ext cx="54292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1554" name="Rectangle 2"/>
          <p:cNvSpPr>
            <a:spLocks noGrp="1" noChangeArrowheads="1"/>
          </p:cNvSpPr>
          <p:nvPr>
            <p:ph type="title"/>
          </p:nvPr>
        </p:nvSpPr>
        <p:spPr>
          <a:xfrm>
            <a:off x="152400" y="381000"/>
            <a:ext cx="8145462" cy="838200"/>
          </a:xfrm>
        </p:spPr>
        <p:txBody>
          <a:bodyPr/>
          <a:lstStyle/>
          <a:p>
            <a:pPr algn="ctr">
              <a:defRPr/>
            </a:pPr>
            <a:r>
              <a:rPr lang="en-US" dirty="0" smtClean="0"/>
              <a:t>Establishing a Link with LCP</a:t>
            </a:r>
            <a:endParaRPr lang="en-US" dirty="0"/>
          </a:p>
        </p:txBody>
      </p:sp>
      <p:sp>
        <p:nvSpPr>
          <p:cNvPr id="791555" name="Rectangle 3"/>
          <p:cNvSpPr>
            <a:spLocks noGrp="1" noChangeArrowheads="1"/>
          </p:cNvSpPr>
          <p:nvPr>
            <p:ph type="body" idx="1"/>
          </p:nvPr>
        </p:nvSpPr>
        <p:spPr>
          <a:xfrm>
            <a:off x="152400" y="1219200"/>
            <a:ext cx="8839200" cy="5486400"/>
          </a:xfrm>
        </p:spPr>
        <p:txBody>
          <a:bodyPr/>
          <a:lstStyle/>
          <a:p>
            <a:pPr marL="457200" indent="-457200">
              <a:defRPr/>
            </a:pPr>
            <a:endParaRPr lang="en-US" dirty="0" smtClean="0">
              <a:cs typeface="Arial" charset="0"/>
            </a:endParaRPr>
          </a:p>
          <a:p>
            <a:pPr marL="457200" indent="-457200">
              <a:defRPr/>
            </a:pPr>
            <a:r>
              <a:rPr lang="en-US" dirty="0" smtClean="0">
                <a:cs typeface="Arial" charset="0"/>
              </a:rPr>
              <a:t>If </a:t>
            </a:r>
            <a:r>
              <a:rPr lang="en-US" dirty="0">
                <a:cs typeface="Arial" charset="0"/>
              </a:rPr>
              <a:t>a configuration</a:t>
            </a:r>
            <a:br>
              <a:rPr lang="en-US" dirty="0">
                <a:cs typeface="Arial" charset="0"/>
              </a:rPr>
            </a:br>
            <a:r>
              <a:rPr lang="en-US" dirty="0">
                <a:cs typeface="Arial" charset="0"/>
              </a:rPr>
              <a:t>option is not</a:t>
            </a:r>
            <a:br>
              <a:rPr lang="en-US" dirty="0">
                <a:cs typeface="Arial" charset="0"/>
              </a:rPr>
            </a:br>
            <a:r>
              <a:rPr lang="en-US" dirty="0">
                <a:cs typeface="Arial" charset="0"/>
              </a:rPr>
              <a:t>included in an LCP</a:t>
            </a:r>
            <a:br>
              <a:rPr lang="en-US" dirty="0">
                <a:cs typeface="Arial" charset="0"/>
              </a:rPr>
            </a:br>
            <a:r>
              <a:rPr lang="en-US" dirty="0">
                <a:cs typeface="Arial" charset="0"/>
              </a:rPr>
              <a:t>packet, the default</a:t>
            </a:r>
            <a:br>
              <a:rPr lang="en-US" dirty="0">
                <a:cs typeface="Arial" charset="0"/>
              </a:rPr>
            </a:br>
            <a:r>
              <a:rPr lang="en-US" dirty="0">
                <a:cs typeface="Arial" charset="0"/>
              </a:rPr>
              <a:t>value </a:t>
            </a:r>
            <a:r>
              <a:rPr lang="en-US" dirty="0" smtClean="0">
                <a:cs typeface="Arial" charset="0"/>
              </a:rPr>
              <a:t>is assumed.</a:t>
            </a:r>
            <a:r>
              <a:rPr lang="en-US" dirty="0">
                <a:cs typeface="Arial" charset="0"/>
              </a:rPr>
              <a:t/>
            </a:r>
            <a:br>
              <a:rPr lang="en-US" dirty="0">
                <a:cs typeface="Arial" charset="0"/>
              </a:rPr>
            </a:br>
            <a:endParaRPr lang="en-US" dirty="0"/>
          </a:p>
          <a:p>
            <a:pPr marL="457200" indent="-457200">
              <a:defRPr/>
            </a:pPr>
            <a:endParaRPr lang="en-US" sz="1000" dirty="0">
              <a:cs typeface="Arial" charset="0"/>
            </a:endParaRPr>
          </a:p>
          <a:p>
            <a:pPr marL="457200" indent="-457200">
              <a:defRPr/>
            </a:pPr>
            <a:endParaRPr lang="en-US" dirty="0" smtClean="0">
              <a:cs typeface="Arial" charset="0"/>
            </a:endParaRPr>
          </a:p>
          <a:p>
            <a:pPr marL="457200" indent="-457200">
              <a:defRPr/>
            </a:pPr>
            <a:endParaRPr lang="en-US" dirty="0" smtClean="0">
              <a:cs typeface="Arial" charset="0"/>
            </a:endParaRPr>
          </a:p>
          <a:p>
            <a:pPr marL="457200" indent="-457200">
              <a:defRPr/>
            </a:pPr>
            <a:r>
              <a:rPr lang="en-US" dirty="0" smtClean="0">
                <a:cs typeface="Arial" charset="0"/>
              </a:rPr>
              <a:t>Before </a:t>
            </a:r>
            <a:r>
              <a:rPr lang="en-US" dirty="0">
                <a:cs typeface="Arial" charset="0"/>
              </a:rPr>
              <a:t>any network layer packets can be exchanged, LCP </a:t>
            </a:r>
            <a:r>
              <a:rPr lang="en-US" dirty="0">
                <a:solidFill>
                  <a:srgbClr val="7030A0"/>
                </a:solidFill>
                <a:cs typeface="Arial" charset="0"/>
              </a:rPr>
              <a:t>must first open the connection and negotiate the configuration parameters. </a:t>
            </a:r>
          </a:p>
          <a:p>
            <a:pPr marL="457200" indent="-457200">
              <a:defRPr/>
            </a:pPr>
            <a:endParaRPr lang="en-US" sz="1000" dirty="0">
              <a:cs typeface="Arial" charset="0"/>
            </a:endParaRPr>
          </a:p>
        </p:txBody>
      </p:sp>
    </p:spTree>
    <p:extLst>
      <p:ext uri="{BB962C8B-B14F-4D97-AF65-F5344CB8AC3E}">
        <p14:creationId xmlns:p14="http://schemas.microsoft.com/office/powerpoint/2010/main" val="1854474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4987" y="480060"/>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NCP Explained</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736" y="1469708"/>
            <a:ext cx="5830579" cy="49006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94618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2059" y="466417"/>
            <a:ext cx="8145462" cy="838200"/>
          </a:xfrm>
        </p:spPr>
        <p:txBody>
          <a:bodyPr/>
          <a:lstStyle/>
          <a:p>
            <a:pPr eaLnBrk="1" hangingPunct="1"/>
            <a:r>
              <a:rPr lang="en-US" dirty="0" smtClean="0">
                <a:ea typeface="ＭＳ Ｐゴシック" pitchFamily="34" charset="-128"/>
              </a:rPr>
              <a:t>Chapter 3</a:t>
            </a:r>
          </a:p>
        </p:txBody>
      </p:sp>
      <p:sp>
        <p:nvSpPr>
          <p:cNvPr id="6147" name="Rectangle 3"/>
          <p:cNvSpPr>
            <a:spLocks noGrp="1" noChangeArrowheads="1"/>
          </p:cNvSpPr>
          <p:nvPr>
            <p:ph idx="1"/>
          </p:nvPr>
        </p:nvSpPr>
        <p:spPr>
          <a:xfrm>
            <a:off x="529349" y="1547197"/>
            <a:ext cx="8131175" cy="4437062"/>
          </a:xfrm>
        </p:spPr>
        <p:txBody>
          <a:bodyPr/>
          <a:lstStyle/>
          <a:p>
            <a:pPr marL="0" indent="0" eaLnBrk="1" hangingPunct="1">
              <a:buFont typeface="Wingdings" pitchFamily="2" charset="2"/>
              <a:buNone/>
            </a:pPr>
            <a:r>
              <a:rPr lang="en-US" sz="2000" dirty="0" smtClean="0">
                <a:cs typeface="Arial" charset="0"/>
              </a:rPr>
              <a:t>PPP </a:t>
            </a:r>
            <a:r>
              <a:rPr lang="en-US" sz="2000" dirty="0" smtClean="0">
                <a:cs typeface="Arial" charset="0"/>
              </a:rPr>
              <a:t>Operation</a:t>
            </a:r>
          </a:p>
          <a:p>
            <a:pPr marL="0" indent="0" eaLnBrk="1" hangingPunct="1">
              <a:buFont typeface="Wingdings" pitchFamily="2" charset="2"/>
              <a:buNone/>
            </a:pPr>
            <a:r>
              <a:rPr lang="en-US" sz="2000" dirty="0" smtClean="0">
                <a:cs typeface="Arial" charset="0"/>
              </a:rPr>
              <a:t>Configuring </a:t>
            </a:r>
            <a:r>
              <a:rPr lang="en-US" sz="2000" dirty="0" smtClean="0">
                <a:cs typeface="Arial" charset="0"/>
              </a:rPr>
              <a:t>PPP</a:t>
            </a:r>
          </a:p>
          <a:p>
            <a:pPr marL="0" indent="0" eaLnBrk="1" hangingPunct="1">
              <a:buFont typeface="Wingdings" pitchFamily="2" charset="2"/>
              <a:buNone/>
            </a:pPr>
            <a:r>
              <a:rPr lang="en-US" sz="2000" dirty="0" smtClean="0">
                <a:cs typeface="Arial" charset="0"/>
              </a:rPr>
              <a:t>Troubleshooting </a:t>
            </a:r>
            <a:r>
              <a:rPr lang="en-US" sz="2000" dirty="0" smtClean="0">
                <a:cs typeface="Arial" charset="0"/>
              </a:rPr>
              <a:t>WAN </a:t>
            </a:r>
            <a:r>
              <a:rPr lang="en-US" sz="2000" dirty="0" smtClean="0">
                <a:cs typeface="Arial" charset="0"/>
              </a:rPr>
              <a:t>Connectivity</a:t>
            </a:r>
            <a:endParaRPr lang="en-US" sz="2000" dirty="0" smtClean="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ea typeface="ＭＳ Ｐゴシック" pitchFamily="34" charset="-128"/>
              </a:rPr>
              <a:t>Configuring </a:t>
            </a:r>
            <a:r>
              <a:rPr lang="en-US" sz="2800" dirty="0">
                <a:ea typeface="ＭＳ Ｐゴシック" pitchFamily="34" charset="-128"/>
              </a:rPr>
              <a:t>PPP</a:t>
            </a:r>
            <a:endParaRPr lang="en-US" sz="2800" dirty="0" smtClean="0">
              <a:solidFill>
                <a:schemeClr val="folHlink"/>
              </a:solidFill>
            </a:endParaRPr>
          </a:p>
        </p:txBody>
      </p:sp>
    </p:spTree>
    <p:extLst>
      <p:ext uri="{BB962C8B-B14F-4D97-AF65-F5344CB8AC3E}">
        <p14:creationId xmlns:p14="http://schemas.microsoft.com/office/powerpoint/2010/main" val="389433192"/>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6563" y="48724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err="1" smtClean="0">
                <a:ea typeface="ＭＳ Ｐゴシック" pitchFamily="34" charset="-128"/>
              </a:rPr>
              <a:t>PPP</a:t>
            </a:r>
            <a:r>
              <a:rPr lang="en-US" dirty="0" smtClean="0">
                <a:ea typeface="ＭＳ Ｐゴシック" pitchFamily="34" charset="-128"/>
              </a:rPr>
              <a:t> Basic Configuration Command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85" y="1824990"/>
            <a:ext cx="8135340" cy="369570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86356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100" y="47200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err="1" smtClean="0">
                <a:ea typeface="ＭＳ Ｐゴシック" pitchFamily="34" charset="-128"/>
              </a:rPr>
              <a:t>PPP</a:t>
            </a:r>
            <a:r>
              <a:rPr lang="en-US" dirty="0" smtClean="0">
                <a:ea typeface="ＭＳ Ｐゴシック" pitchFamily="34" charset="-128"/>
              </a:rPr>
              <a:t> Configuration Options</a:t>
            </a:r>
          </a:p>
        </p:txBody>
      </p:sp>
      <p:sp>
        <p:nvSpPr>
          <p:cNvPr id="3" name="TextBox 2"/>
          <p:cNvSpPr txBox="1"/>
          <p:nvPr/>
        </p:nvSpPr>
        <p:spPr>
          <a:xfrm>
            <a:off x="419100" y="1531362"/>
            <a:ext cx="8401050" cy="4533549"/>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pitchFamily="2" charset="2"/>
              <a:buChar char="§"/>
            </a:pPr>
            <a:r>
              <a:rPr lang="en-US" sz="2000" b="1" dirty="0" smtClean="0">
                <a:latin typeface="+mn-lt"/>
              </a:rPr>
              <a:t>Authentication</a:t>
            </a:r>
            <a:r>
              <a:rPr lang="en-US" sz="2000" dirty="0" smtClean="0">
                <a:latin typeface="+mn-lt"/>
              </a:rPr>
              <a:t> – </a:t>
            </a:r>
            <a:r>
              <a:rPr lang="en-US" sz="2000" dirty="0">
                <a:latin typeface="+mn-lt"/>
              </a:rPr>
              <a:t>Two authentication choices are Password Authentication Protocol (PAP) and Challenge Handshake Authentication Protocol (CHAP).</a:t>
            </a:r>
          </a:p>
          <a:p>
            <a:pPr marL="236538" lvl="1" indent="-236538" algn="l" defTabSz="814388">
              <a:lnSpc>
                <a:spcPct val="95000"/>
              </a:lnSpc>
              <a:spcBef>
                <a:spcPct val="50000"/>
              </a:spcBef>
              <a:buClr>
                <a:srgbClr val="708CA1"/>
              </a:buClr>
              <a:buFont typeface="Wingdings" pitchFamily="2" charset="2"/>
              <a:buChar char="§"/>
            </a:pPr>
            <a:r>
              <a:rPr lang="en-US" sz="2000" b="1" dirty="0" smtClean="0">
                <a:latin typeface="+mn-lt"/>
              </a:rPr>
              <a:t>Compression</a:t>
            </a:r>
            <a:r>
              <a:rPr lang="en-US" sz="2000" dirty="0"/>
              <a:t> – </a:t>
            </a:r>
            <a:r>
              <a:rPr lang="en-US" sz="2000" dirty="0" smtClean="0">
                <a:latin typeface="+mn-lt"/>
              </a:rPr>
              <a:t>Increases </a:t>
            </a:r>
            <a:r>
              <a:rPr lang="en-US" sz="2000" dirty="0">
                <a:latin typeface="+mn-lt"/>
              </a:rPr>
              <a:t>the effective throughput on PPP connections by reducing the amount of data in the frame that must travel across the </a:t>
            </a:r>
            <a:r>
              <a:rPr lang="en-US" sz="2000" dirty="0" smtClean="0">
                <a:latin typeface="+mn-lt"/>
              </a:rPr>
              <a:t>link. The </a:t>
            </a:r>
            <a:r>
              <a:rPr lang="en-US" sz="2000" dirty="0">
                <a:latin typeface="+mn-lt"/>
              </a:rPr>
              <a:t>protocol decompresses the frame at its destination. Two compression protocols available in Cisco routers are Stacker and Predictor.</a:t>
            </a:r>
          </a:p>
          <a:p>
            <a:pPr marL="236538" lvl="1" indent="-236538" algn="l" defTabSz="814388">
              <a:lnSpc>
                <a:spcPct val="95000"/>
              </a:lnSpc>
              <a:spcBef>
                <a:spcPct val="50000"/>
              </a:spcBef>
              <a:buClr>
                <a:srgbClr val="708CA1"/>
              </a:buClr>
              <a:buFont typeface="Wingdings" pitchFamily="2" charset="2"/>
              <a:buChar char="§"/>
            </a:pPr>
            <a:r>
              <a:rPr lang="en-US" sz="2000" b="1" dirty="0">
                <a:latin typeface="+mn-lt"/>
              </a:rPr>
              <a:t>Error </a:t>
            </a:r>
            <a:r>
              <a:rPr lang="en-US" sz="2000" b="1" dirty="0" smtClean="0">
                <a:latin typeface="+mn-lt"/>
              </a:rPr>
              <a:t>detection</a:t>
            </a:r>
            <a:r>
              <a:rPr lang="en-US" sz="2000" b="1" dirty="0"/>
              <a:t> </a:t>
            </a:r>
            <a:r>
              <a:rPr lang="en-US" sz="2000" dirty="0"/>
              <a:t>– </a:t>
            </a:r>
            <a:r>
              <a:rPr lang="en-US" sz="2000" dirty="0" smtClean="0">
                <a:latin typeface="+mn-lt"/>
              </a:rPr>
              <a:t>Identifies </a:t>
            </a:r>
            <a:r>
              <a:rPr lang="en-US" sz="2000" dirty="0">
                <a:latin typeface="+mn-lt"/>
              </a:rPr>
              <a:t>fault </a:t>
            </a:r>
            <a:r>
              <a:rPr lang="en-US" sz="2000" dirty="0" smtClean="0">
                <a:latin typeface="+mn-lt"/>
              </a:rPr>
              <a:t>conditions. The </a:t>
            </a:r>
            <a:r>
              <a:rPr lang="en-US" sz="2000" dirty="0">
                <a:latin typeface="+mn-lt"/>
              </a:rPr>
              <a:t>Quality and Magic Number options help ensure a reliable, loop-free data link. The Magic Number field helps in detecting links that are in a looped-back condition. Magic numbers are generated randomly at each end of the connection.</a:t>
            </a:r>
          </a:p>
          <a:p>
            <a:pPr algn="l"/>
            <a:endParaRPr lang="en-US" dirty="0"/>
          </a:p>
        </p:txBody>
      </p:sp>
    </p:spTree>
    <p:extLst>
      <p:ext uri="{BB962C8B-B14F-4D97-AF65-F5344CB8AC3E}">
        <p14:creationId xmlns:p14="http://schemas.microsoft.com/office/powerpoint/2010/main" val="2197451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70694" y="45676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err="1" smtClean="0">
                <a:ea typeface="ＭＳ Ｐゴシック" pitchFamily="34" charset="-128"/>
              </a:rPr>
              <a:t>PPP</a:t>
            </a:r>
            <a:r>
              <a:rPr lang="en-US" dirty="0" smtClean="0">
                <a:ea typeface="ＭＳ Ｐゴシック" pitchFamily="34" charset="-128"/>
              </a:rPr>
              <a:t> Configuration Options</a:t>
            </a:r>
          </a:p>
        </p:txBody>
      </p:sp>
      <p:sp>
        <p:nvSpPr>
          <p:cNvPr id="3" name="TextBox 2"/>
          <p:cNvSpPr txBox="1"/>
          <p:nvPr/>
        </p:nvSpPr>
        <p:spPr>
          <a:xfrm>
            <a:off x="342900" y="1574905"/>
            <a:ext cx="8401050" cy="4087273"/>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pitchFamily="2" charset="2"/>
              <a:buChar char="§"/>
            </a:pPr>
            <a:r>
              <a:rPr lang="en-US" sz="2000" b="1" dirty="0">
                <a:latin typeface="+mn-lt"/>
              </a:rPr>
              <a:t>PPP Callback</a:t>
            </a:r>
            <a:r>
              <a:rPr lang="en-US" sz="2000" dirty="0">
                <a:latin typeface="+mn-lt"/>
              </a:rPr>
              <a:t> – PPP callback is used to enhance security. With this LCP option, a Cisco router can act as a callback client or a callback server. The client makes the initial call, requests that the server call it back, and terminates its initial call. The callback router answers the initial call and makes the return call to the client based on its configuration statements. The command is </a:t>
            </a:r>
            <a:r>
              <a:rPr lang="en-US" sz="2000" b="1" dirty="0" err="1">
                <a:latin typeface="Courier New" pitchFamily="49" charset="0"/>
                <a:cs typeface="Courier New" pitchFamily="49" charset="0"/>
              </a:rPr>
              <a:t>ppp</a:t>
            </a:r>
            <a:r>
              <a:rPr lang="en-US" sz="2000" b="1" dirty="0">
                <a:latin typeface="Courier New" pitchFamily="49" charset="0"/>
                <a:cs typeface="Courier New" pitchFamily="49" charset="0"/>
              </a:rPr>
              <a:t> callback </a:t>
            </a:r>
            <a:r>
              <a:rPr lang="en-US" sz="2000" dirty="0">
                <a:latin typeface="Courier New" pitchFamily="49" charset="0"/>
                <a:cs typeface="Courier New" pitchFamily="49" charset="0"/>
              </a:rPr>
              <a:t>[</a:t>
            </a:r>
            <a:r>
              <a:rPr lang="en-US" sz="2000" b="1" dirty="0">
                <a:latin typeface="Courier New" pitchFamily="49" charset="0"/>
                <a:cs typeface="Courier New" pitchFamily="49" charset="0"/>
              </a:rPr>
              <a:t>accept</a:t>
            </a:r>
            <a:r>
              <a:rPr lang="en-US" sz="2000" dirty="0">
                <a:latin typeface="Courier New" pitchFamily="49" charset="0"/>
                <a:cs typeface="Courier New" pitchFamily="49" charset="0"/>
              </a:rPr>
              <a:t> | </a:t>
            </a:r>
            <a:r>
              <a:rPr lang="en-US" sz="2000" b="1" dirty="0">
                <a:latin typeface="Courier New" pitchFamily="49" charset="0"/>
                <a:cs typeface="Courier New" pitchFamily="49" charset="0"/>
              </a:rPr>
              <a:t>request</a:t>
            </a:r>
            <a:r>
              <a:rPr lang="en-US" sz="2000" dirty="0">
                <a:latin typeface="Courier New" pitchFamily="49" charset="0"/>
                <a:cs typeface="Courier New" pitchFamily="49" charset="0"/>
              </a:rPr>
              <a:t>]</a:t>
            </a:r>
            <a:r>
              <a:rPr lang="en-US" sz="2000" dirty="0">
                <a:latin typeface="+mn-lt"/>
              </a:rPr>
              <a:t>.</a:t>
            </a:r>
          </a:p>
          <a:p>
            <a:pPr marL="236538" lvl="1" indent="-236538" algn="l" defTabSz="814388">
              <a:lnSpc>
                <a:spcPct val="95000"/>
              </a:lnSpc>
              <a:spcBef>
                <a:spcPct val="50000"/>
              </a:spcBef>
              <a:buClr>
                <a:srgbClr val="708CA1"/>
              </a:buClr>
              <a:buFont typeface="Wingdings" pitchFamily="2" charset="2"/>
              <a:buChar char="§"/>
            </a:pPr>
            <a:r>
              <a:rPr lang="en-US" sz="2000" b="1" dirty="0" smtClean="0">
                <a:latin typeface="+mn-lt"/>
              </a:rPr>
              <a:t>Multilink</a:t>
            </a:r>
            <a:r>
              <a:rPr lang="en-US" sz="2000" dirty="0" smtClean="0">
                <a:latin typeface="+mn-lt"/>
              </a:rPr>
              <a:t> </a:t>
            </a:r>
            <a:r>
              <a:rPr lang="en-US" sz="2000" dirty="0" smtClean="0"/>
              <a:t>– </a:t>
            </a:r>
            <a:r>
              <a:rPr lang="en-US" sz="2000" dirty="0" smtClean="0">
                <a:latin typeface="+mn-lt"/>
              </a:rPr>
              <a:t>This </a:t>
            </a:r>
            <a:r>
              <a:rPr lang="en-US" sz="2000" dirty="0">
                <a:latin typeface="+mn-lt"/>
              </a:rPr>
              <a:t>alternative provides load balancing over the router interfaces that PPP uses. Multilink PPP provides a method for spreading traffic across multiple physical WAN links while providing packet fragmentation and reassembly, proper sequencing, multivendor interoperability, and load balancing on inbound and outbound traffic.</a:t>
            </a:r>
          </a:p>
          <a:p>
            <a:pPr algn="l"/>
            <a:endParaRPr lang="en-US" dirty="0"/>
          </a:p>
        </p:txBody>
      </p:sp>
    </p:spTree>
    <p:extLst>
      <p:ext uri="{BB962C8B-B14F-4D97-AF65-F5344CB8AC3E}">
        <p14:creationId xmlns:p14="http://schemas.microsoft.com/office/powerpoint/2010/main" val="2869463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4987" y="48724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err="1" smtClean="0">
                <a:ea typeface="ＭＳ Ｐゴシック" pitchFamily="34" charset="-128"/>
              </a:rPr>
              <a:t>PPP</a:t>
            </a:r>
            <a:r>
              <a:rPr lang="en-US" dirty="0" smtClean="0">
                <a:ea typeface="ＭＳ Ｐゴシック" pitchFamily="34" charset="-128"/>
              </a:rPr>
              <a:t> Compression Commands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816" y="1630680"/>
            <a:ext cx="6320424" cy="474602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827782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4987" y="45676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err="1" smtClean="0">
                <a:ea typeface="ＭＳ Ｐゴシック" pitchFamily="34" charset="-128"/>
              </a:rPr>
              <a:t>PPP</a:t>
            </a:r>
            <a:r>
              <a:rPr lang="en-US" dirty="0" smtClean="0">
                <a:ea typeface="ＭＳ Ｐゴシック" pitchFamily="34" charset="-128"/>
              </a:rPr>
              <a:t> Link Quality Monitoring Command</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134" y="2351400"/>
            <a:ext cx="5770530" cy="420528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769479" y="1430756"/>
            <a:ext cx="7101840" cy="923330"/>
          </a:xfrm>
          <a:prstGeom prst="rect">
            <a:avLst/>
          </a:prstGeom>
          <a:noFill/>
        </p:spPr>
        <p:txBody>
          <a:bodyPr wrap="square" rtlCol="0">
            <a:spAutoFit/>
          </a:bodyPr>
          <a:lstStyle/>
          <a:p>
            <a:pPr algn="l"/>
            <a:r>
              <a:rPr lang="en-US" sz="2000" dirty="0"/>
              <a:t>The</a:t>
            </a:r>
            <a:r>
              <a:rPr lang="en-US" sz="2000" b="1" dirty="0"/>
              <a:t> </a:t>
            </a:r>
            <a:r>
              <a:rPr lang="en-US" sz="2000" b="1" dirty="0" err="1">
                <a:latin typeface="Courier New" pitchFamily="49" charset="0"/>
                <a:cs typeface="Courier New" pitchFamily="49" charset="0"/>
              </a:rPr>
              <a:t>ppp</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quality </a:t>
            </a:r>
            <a:r>
              <a:rPr lang="en-US" sz="2000" b="1" i="1" dirty="0" smtClean="0">
                <a:latin typeface="Courier New" pitchFamily="49" charset="0"/>
                <a:cs typeface="Courier New" pitchFamily="49" charset="0"/>
              </a:rPr>
              <a:t>percentage</a:t>
            </a:r>
            <a:r>
              <a:rPr lang="en-US" sz="2000" b="1" i="1" dirty="0" smtClean="0"/>
              <a:t> </a:t>
            </a:r>
            <a:r>
              <a:rPr lang="en-US" sz="2000" dirty="0" smtClean="0"/>
              <a:t>command </a:t>
            </a:r>
            <a:r>
              <a:rPr lang="en-US" sz="2000" dirty="0"/>
              <a:t>ensures that the link meets the quality requirement set; otherwise, the link closes down.</a:t>
            </a:r>
          </a:p>
        </p:txBody>
      </p:sp>
    </p:spTree>
    <p:extLst>
      <p:ext uri="{BB962C8B-B14F-4D97-AF65-F5344CB8AC3E}">
        <p14:creationId xmlns:p14="http://schemas.microsoft.com/office/powerpoint/2010/main" val="1864557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75" y="4364182"/>
            <a:ext cx="3024095" cy="1629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0" name="Rectangle 2"/>
          <p:cNvSpPr>
            <a:spLocks noGrp="1" noChangeArrowheads="1"/>
          </p:cNvSpPr>
          <p:nvPr>
            <p:ph type="title"/>
          </p:nvPr>
        </p:nvSpPr>
        <p:spPr>
          <a:xfrm>
            <a:off x="471221" y="42628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err="1" smtClean="0">
                <a:ea typeface="ＭＳ Ｐゴシック" pitchFamily="34" charset="-128"/>
              </a:rPr>
              <a:t>PPP</a:t>
            </a:r>
            <a:r>
              <a:rPr lang="en-US" dirty="0" smtClean="0">
                <a:ea typeface="ＭＳ Ｐゴシック" pitchFamily="34" charset="-128"/>
              </a:rPr>
              <a:t> Multilink Commands</a:t>
            </a:r>
          </a:p>
        </p:txBody>
      </p:sp>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081" y="1521142"/>
            <a:ext cx="4183119" cy="94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624137"/>
            <a:ext cx="2982531" cy="1806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1690" y="2558975"/>
            <a:ext cx="3061354" cy="1894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6329" y="4317076"/>
            <a:ext cx="3032257" cy="1676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8634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9122" y="45676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smtClean="0">
                <a:ea typeface="ＭＳ Ｐゴシック" pitchFamily="34" charset="-128"/>
              </a:rPr>
              <a:t>Verifying PPP Configuration</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5911"/>
            <a:ext cx="6710107" cy="1600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930" y="3185918"/>
            <a:ext cx="5771846"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1075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4027" y="517402"/>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smtClean="0">
                <a:ea typeface="ＭＳ Ｐゴシック" pitchFamily="34" charset="-128"/>
              </a:rPr>
              <a:t>Verifying PPP Configuration (cont.)</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239" y="2278932"/>
            <a:ext cx="6667500" cy="4164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63880" y="1600200"/>
            <a:ext cx="8073934" cy="923330"/>
          </a:xfrm>
          <a:prstGeom prst="rect">
            <a:avLst/>
          </a:prstGeom>
          <a:noFill/>
        </p:spPr>
        <p:txBody>
          <a:bodyPr wrap="square" rtlCol="0">
            <a:spAutoFit/>
          </a:bodyPr>
          <a:lstStyle/>
          <a:p>
            <a:pPr algn="l"/>
            <a:r>
              <a:rPr lang="en-US" sz="2000" dirty="0"/>
              <a:t>The output indicates the interface Multilink 1, the hostnames of both the local and remote endpoints, and the serial interfaces assigned to the multilink bundle.</a:t>
            </a:r>
          </a:p>
        </p:txBody>
      </p:sp>
    </p:spTree>
    <p:extLst>
      <p:ext uri="{BB962C8B-B14F-4D97-AF65-F5344CB8AC3E}">
        <p14:creationId xmlns:p14="http://schemas.microsoft.com/office/powerpoint/2010/main" val="28544026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0753" y="441528"/>
            <a:ext cx="8145462" cy="838200"/>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dirty="0" smtClean="0">
                <a:ea typeface="ＭＳ Ｐゴシック" pitchFamily="34" charset="-128"/>
              </a:rPr>
              <a:t>PPP Authentication Protocols</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411" y="1590685"/>
            <a:ext cx="6102334" cy="4825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4495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ea typeface="ＭＳ Ｐゴシック" pitchFamily="34" charset="-128"/>
              </a:rPr>
              <a:t> </a:t>
            </a:r>
            <a:r>
              <a:rPr lang="en-US" sz="2400" dirty="0">
                <a:ea typeface="ＭＳ Ｐゴシック" pitchFamily="34" charset="-128"/>
              </a:rPr>
              <a:t>PPP </a:t>
            </a:r>
            <a:r>
              <a:rPr lang="en-US" sz="2400" dirty="0" smtClean="0">
                <a:ea typeface="ＭＳ Ｐゴシック" pitchFamily="34" charset="-128"/>
              </a:rPr>
              <a:t>Operation</a:t>
            </a:r>
            <a:endParaRPr lang="en-US" sz="2400" dirty="0" smtClean="0">
              <a:solidFill>
                <a:schemeClr val="folHlink"/>
              </a:solidFill>
            </a:endParaRPr>
          </a:p>
        </p:txBody>
      </p:sp>
    </p:spTree>
    <p:extLst>
      <p:ext uri="{BB962C8B-B14F-4D97-AF65-F5344CB8AC3E}">
        <p14:creationId xmlns:p14="http://schemas.microsoft.com/office/powerpoint/2010/main" val="1113767241"/>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442" y="3815632"/>
            <a:ext cx="4189793" cy="2890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901" y="1612433"/>
            <a:ext cx="4255334" cy="2356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901" y="1295552"/>
            <a:ext cx="8576192" cy="5410712"/>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7170" name="Rectangle 2"/>
          <p:cNvSpPr>
            <a:spLocks noGrp="1" noChangeArrowheads="1"/>
          </p:cNvSpPr>
          <p:nvPr>
            <p:ph type="title"/>
          </p:nvPr>
        </p:nvSpPr>
        <p:spPr>
          <a:xfrm>
            <a:off x="382791" y="511534"/>
            <a:ext cx="8145462" cy="838200"/>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dirty="0" smtClean="0">
                <a:ea typeface="ＭＳ Ｐゴシック" pitchFamily="34" charset="-128"/>
              </a:rPr>
              <a:t>Password Authentication Protocol (PAP)</a:t>
            </a:r>
          </a:p>
        </p:txBody>
      </p:sp>
      <p:sp>
        <p:nvSpPr>
          <p:cNvPr id="2" name="TextBox 1"/>
          <p:cNvSpPr txBox="1"/>
          <p:nvPr/>
        </p:nvSpPr>
        <p:spPr>
          <a:xfrm>
            <a:off x="438150" y="1349734"/>
            <a:ext cx="2190750" cy="424732"/>
          </a:xfrm>
          <a:prstGeom prst="rect">
            <a:avLst/>
          </a:prstGeom>
          <a:noFill/>
        </p:spPr>
        <p:txBody>
          <a:bodyPr wrap="square" rtlCol="0">
            <a:spAutoFit/>
          </a:bodyPr>
          <a:lstStyle/>
          <a:p>
            <a:r>
              <a:rPr lang="en-US" b="1" dirty="0" smtClean="0"/>
              <a:t>Initiating PAP</a:t>
            </a:r>
            <a:endParaRPr lang="en-US" b="1" dirty="0"/>
          </a:p>
        </p:txBody>
      </p:sp>
      <p:sp>
        <p:nvSpPr>
          <p:cNvPr id="3" name="TextBox 2"/>
          <p:cNvSpPr txBox="1"/>
          <p:nvPr/>
        </p:nvSpPr>
        <p:spPr>
          <a:xfrm>
            <a:off x="5989909" y="3418958"/>
            <a:ext cx="2600325" cy="424732"/>
          </a:xfrm>
          <a:prstGeom prst="rect">
            <a:avLst/>
          </a:prstGeom>
          <a:noFill/>
        </p:spPr>
        <p:txBody>
          <a:bodyPr wrap="square" rtlCol="0">
            <a:spAutoFit/>
          </a:bodyPr>
          <a:lstStyle/>
          <a:p>
            <a:pPr algn="l"/>
            <a:r>
              <a:rPr lang="en-US" b="1" dirty="0" smtClean="0"/>
              <a:t>Completing PAP</a:t>
            </a:r>
            <a:endParaRPr lang="en-US" b="1" dirty="0"/>
          </a:p>
        </p:txBody>
      </p:sp>
    </p:spTree>
    <p:extLst>
      <p:ext uri="{BB962C8B-B14F-4D97-AF65-F5344CB8AC3E}">
        <p14:creationId xmlns:p14="http://schemas.microsoft.com/office/powerpoint/2010/main" val="33842129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ChangeArrowheads="1"/>
          </p:cNvSpPr>
          <p:nvPr/>
        </p:nvSpPr>
        <p:spPr bwMode="auto">
          <a:xfrm>
            <a:off x="228600" y="304800"/>
            <a:ext cx="6553200" cy="2895600"/>
          </a:xfrm>
          <a:prstGeom prst="rect">
            <a:avLst/>
          </a:prstGeom>
          <a:solidFill>
            <a:schemeClr val="accent4">
              <a:lumMod val="85000"/>
              <a:lumOff val="15000"/>
            </a:schemeClr>
          </a:solidFill>
          <a:ln w="9525">
            <a:solidFill>
              <a:schemeClr val="bg1"/>
            </a:solidFill>
            <a:miter lim="800000"/>
            <a:headEnd/>
            <a:tailEnd/>
          </a:ln>
        </p:spPr>
        <p:txBody>
          <a:bodyPr/>
          <a:lstStyle>
            <a:lvl1pPr eaLnBrk="0" hangingPunct="0">
              <a:defRPr sz="2400">
                <a:solidFill>
                  <a:srgbClr val="FFFF00"/>
                </a:solidFill>
                <a:latin typeface="Arial" panose="020B0604020202020204" pitchFamily="34" charset="0"/>
              </a:defRPr>
            </a:lvl1pPr>
            <a:lvl2pPr marL="742950" indent="-285750" eaLnBrk="0" hangingPunct="0">
              <a:defRPr sz="2400">
                <a:solidFill>
                  <a:srgbClr val="FFFF00"/>
                </a:solidFill>
                <a:latin typeface="Arial" panose="020B0604020202020204" pitchFamily="34" charset="0"/>
              </a:defRPr>
            </a:lvl2pPr>
            <a:lvl3pPr marL="1143000" indent="-228600" eaLnBrk="0" hangingPunct="0">
              <a:defRPr sz="2400">
                <a:solidFill>
                  <a:srgbClr val="FFFF00"/>
                </a:solidFill>
                <a:latin typeface="Arial" panose="020B0604020202020204" pitchFamily="34" charset="0"/>
              </a:defRPr>
            </a:lvl3pPr>
            <a:lvl4pPr marL="1600200" indent="-228600" eaLnBrk="0" hangingPunct="0">
              <a:defRPr sz="2400">
                <a:solidFill>
                  <a:srgbClr val="FFFF00"/>
                </a:solidFill>
                <a:latin typeface="Arial" panose="020B0604020202020204" pitchFamily="34" charset="0"/>
              </a:defRPr>
            </a:lvl4pPr>
            <a:lvl5pPr marL="2057400" indent="-228600" eaLnBrk="0" hangingPunct="0">
              <a:defRPr sz="2400">
                <a:solidFill>
                  <a:srgbClr val="FFFF00"/>
                </a:solidFill>
                <a:latin typeface="Arial" panose="020B0604020202020204" pitchFamily="34" charset="0"/>
              </a:defRPr>
            </a:lvl5pPr>
            <a:lvl6pPr marL="2514600" indent="-228600" algn="ctr" eaLnBrk="0" fontAlgn="base" hangingPunct="0">
              <a:spcBef>
                <a:spcPct val="0"/>
              </a:spcBef>
              <a:spcAft>
                <a:spcPct val="0"/>
              </a:spcAft>
              <a:defRPr sz="2400">
                <a:solidFill>
                  <a:srgbClr val="FFFF00"/>
                </a:solidFill>
                <a:latin typeface="Arial" panose="020B0604020202020204" pitchFamily="34" charset="0"/>
              </a:defRPr>
            </a:lvl6pPr>
            <a:lvl7pPr marL="2971800" indent="-228600" algn="ctr" eaLnBrk="0" fontAlgn="base" hangingPunct="0">
              <a:spcBef>
                <a:spcPct val="0"/>
              </a:spcBef>
              <a:spcAft>
                <a:spcPct val="0"/>
              </a:spcAft>
              <a:defRPr sz="2400">
                <a:solidFill>
                  <a:srgbClr val="FFFF00"/>
                </a:solidFill>
                <a:latin typeface="Arial" panose="020B0604020202020204" pitchFamily="34" charset="0"/>
              </a:defRPr>
            </a:lvl7pPr>
            <a:lvl8pPr marL="3429000" indent="-228600" algn="ctr" eaLnBrk="0" fontAlgn="base" hangingPunct="0">
              <a:spcBef>
                <a:spcPct val="0"/>
              </a:spcBef>
              <a:spcAft>
                <a:spcPct val="0"/>
              </a:spcAft>
              <a:defRPr sz="2400">
                <a:solidFill>
                  <a:srgbClr val="FFFF00"/>
                </a:solidFill>
                <a:latin typeface="Arial" panose="020B0604020202020204" pitchFamily="34" charset="0"/>
              </a:defRPr>
            </a:lvl8pPr>
            <a:lvl9pPr marL="3886200" indent="-228600" algn="ctr" eaLnBrk="0" fontAlgn="base" hangingPunct="0">
              <a:spcBef>
                <a:spcPct val="0"/>
              </a:spcBef>
              <a:spcAft>
                <a:spcPct val="0"/>
              </a:spcAft>
              <a:defRPr sz="2400">
                <a:solidFill>
                  <a:srgbClr val="FFFF00"/>
                </a:solidFill>
                <a:latin typeface="Arial" panose="020B0604020202020204" pitchFamily="34" charset="0"/>
              </a:defRPr>
            </a:lvl9pPr>
          </a:lstStyle>
          <a:p>
            <a:pPr algn="l"/>
            <a:r>
              <a:rPr lang="en-US" sz="2000" b="1">
                <a:effectLst/>
                <a:latin typeface="Courier New" panose="02070309020205020404" pitchFamily="49" charset="0"/>
              </a:rPr>
              <a:t>hostname SantaCruz</a:t>
            </a:r>
          </a:p>
          <a:p>
            <a:pPr algn="l"/>
            <a:r>
              <a:rPr lang="en-US" sz="2000" b="1">
                <a:effectLst/>
                <a:latin typeface="Courier New" panose="02070309020205020404" pitchFamily="49" charset="0"/>
              </a:rPr>
              <a:t>username HQ password HQpass</a:t>
            </a:r>
          </a:p>
          <a:p>
            <a:pPr algn="l"/>
            <a:endParaRPr lang="en-US" sz="2000" b="1">
              <a:effectLst/>
              <a:latin typeface="Courier New" panose="02070309020205020404" pitchFamily="49" charset="0"/>
            </a:endParaRPr>
          </a:p>
          <a:p>
            <a:pPr algn="l"/>
            <a:r>
              <a:rPr lang="en-US" sz="2000" b="1">
                <a:effectLst/>
                <a:latin typeface="Courier New" panose="02070309020205020404" pitchFamily="49" charset="0"/>
              </a:rPr>
              <a:t>interface serial 0/2/0</a:t>
            </a:r>
          </a:p>
          <a:p>
            <a:pPr algn="l"/>
            <a:r>
              <a:rPr lang="en-US" sz="2000" b="1">
                <a:effectLst/>
                <a:latin typeface="Courier New" panose="02070309020205020404" pitchFamily="49" charset="0"/>
              </a:rPr>
              <a:t>  ip address 172.25.3.5 255.255.255.252</a:t>
            </a:r>
          </a:p>
          <a:p>
            <a:pPr algn="l"/>
            <a:r>
              <a:rPr lang="en-US" sz="2000" b="1">
                <a:effectLst/>
                <a:latin typeface="Courier New" panose="02070309020205020404" pitchFamily="49" charset="0"/>
              </a:rPr>
              <a:t>  encapsulation ppp</a:t>
            </a:r>
          </a:p>
          <a:p>
            <a:pPr algn="l"/>
            <a:r>
              <a:rPr lang="en-US" sz="2000" b="1">
                <a:effectLst/>
                <a:latin typeface="Courier New" panose="02070309020205020404" pitchFamily="49" charset="0"/>
              </a:rPr>
              <a:t>  ppp authentication pap</a:t>
            </a:r>
          </a:p>
          <a:p>
            <a:pPr algn="l"/>
            <a:r>
              <a:rPr lang="en-US" sz="2000" b="1">
                <a:effectLst/>
                <a:latin typeface="Courier New" panose="02070309020205020404" pitchFamily="49" charset="0"/>
              </a:rPr>
              <a:t>  ppp pap sent-username SantaCruz 				password SantaCruzpass</a:t>
            </a:r>
          </a:p>
        </p:txBody>
      </p:sp>
      <p:sp>
        <p:nvSpPr>
          <p:cNvPr id="28675" name="Rectangle 8"/>
          <p:cNvSpPr>
            <a:spLocks noChangeArrowheads="1"/>
          </p:cNvSpPr>
          <p:nvPr/>
        </p:nvSpPr>
        <p:spPr bwMode="auto">
          <a:xfrm>
            <a:off x="228600" y="3429000"/>
            <a:ext cx="6553200" cy="2895600"/>
          </a:xfrm>
          <a:prstGeom prst="rect">
            <a:avLst/>
          </a:prstGeom>
          <a:solidFill>
            <a:srgbClr val="002060"/>
          </a:solidFill>
          <a:ln w="9525">
            <a:solidFill>
              <a:schemeClr val="bg1"/>
            </a:solidFill>
            <a:miter lim="800000"/>
            <a:headEnd/>
            <a:tailEnd/>
          </a:ln>
        </p:spPr>
        <p:txBody>
          <a:bodyPr/>
          <a:lstStyle>
            <a:lvl1pPr eaLnBrk="0" hangingPunct="0">
              <a:defRPr sz="2400">
                <a:solidFill>
                  <a:srgbClr val="FFFF00"/>
                </a:solidFill>
                <a:latin typeface="Arial" panose="020B0604020202020204" pitchFamily="34" charset="0"/>
              </a:defRPr>
            </a:lvl1pPr>
            <a:lvl2pPr marL="742950" indent="-285750" eaLnBrk="0" hangingPunct="0">
              <a:defRPr sz="2400">
                <a:solidFill>
                  <a:srgbClr val="FFFF00"/>
                </a:solidFill>
                <a:latin typeface="Arial" panose="020B0604020202020204" pitchFamily="34" charset="0"/>
              </a:defRPr>
            </a:lvl2pPr>
            <a:lvl3pPr marL="1143000" indent="-228600" eaLnBrk="0" hangingPunct="0">
              <a:defRPr sz="2400">
                <a:solidFill>
                  <a:srgbClr val="FFFF00"/>
                </a:solidFill>
                <a:latin typeface="Arial" panose="020B0604020202020204" pitchFamily="34" charset="0"/>
              </a:defRPr>
            </a:lvl3pPr>
            <a:lvl4pPr marL="1600200" indent="-228600" eaLnBrk="0" hangingPunct="0">
              <a:defRPr sz="2400">
                <a:solidFill>
                  <a:srgbClr val="FFFF00"/>
                </a:solidFill>
                <a:latin typeface="Arial" panose="020B0604020202020204" pitchFamily="34" charset="0"/>
              </a:defRPr>
            </a:lvl4pPr>
            <a:lvl5pPr marL="2057400" indent="-228600" eaLnBrk="0" hangingPunct="0">
              <a:defRPr sz="2400">
                <a:solidFill>
                  <a:srgbClr val="FFFF00"/>
                </a:solidFill>
                <a:latin typeface="Arial" panose="020B0604020202020204" pitchFamily="34" charset="0"/>
              </a:defRPr>
            </a:lvl5pPr>
            <a:lvl6pPr marL="2514600" indent="-228600" algn="ctr" eaLnBrk="0" fontAlgn="base" hangingPunct="0">
              <a:spcBef>
                <a:spcPct val="0"/>
              </a:spcBef>
              <a:spcAft>
                <a:spcPct val="0"/>
              </a:spcAft>
              <a:defRPr sz="2400">
                <a:solidFill>
                  <a:srgbClr val="FFFF00"/>
                </a:solidFill>
                <a:latin typeface="Arial" panose="020B0604020202020204" pitchFamily="34" charset="0"/>
              </a:defRPr>
            </a:lvl6pPr>
            <a:lvl7pPr marL="2971800" indent="-228600" algn="ctr" eaLnBrk="0" fontAlgn="base" hangingPunct="0">
              <a:spcBef>
                <a:spcPct val="0"/>
              </a:spcBef>
              <a:spcAft>
                <a:spcPct val="0"/>
              </a:spcAft>
              <a:defRPr sz="2400">
                <a:solidFill>
                  <a:srgbClr val="FFFF00"/>
                </a:solidFill>
                <a:latin typeface="Arial" panose="020B0604020202020204" pitchFamily="34" charset="0"/>
              </a:defRPr>
            </a:lvl7pPr>
            <a:lvl8pPr marL="3429000" indent="-228600" algn="ctr" eaLnBrk="0" fontAlgn="base" hangingPunct="0">
              <a:spcBef>
                <a:spcPct val="0"/>
              </a:spcBef>
              <a:spcAft>
                <a:spcPct val="0"/>
              </a:spcAft>
              <a:defRPr sz="2400">
                <a:solidFill>
                  <a:srgbClr val="FFFF00"/>
                </a:solidFill>
                <a:latin typeface="Arial" panose="020B0604020202020204" pitchFamily="34" charset="0"/>
              </a:defRPr>
            </a:lvl8pPr>
            <a:lvl9pPr marL="3886200" indent="-228600" algn="ctr" eaLnBrk="0" fontAlgn="base" hangingPunct="0">
              <a:spcBef>
                <a:spcPct val="0"/>
              </a:spcBef>
              <a:spcAft>
                <a:spcPct val="0"/>
              </a:spcAft>
              <a:defRPr sz="2400">
                <a:solidFill>
                  <a:srgbClr val="FFFF00"/>
                </a:solidFill>
                <a:latin typeface="Arial" panose="020B0604020202020204" pitchFamily="34" charset="0"/>
              </a:defRPr>
            </a:lvl9pPr>
          </a:lstStyle>
          <a:p>
            <a:pPr algn="l"/>
            <a:r>
              <a:rPr lang="en-US" sz="2000" b="1">
                <a:effectLst/>
                <a:latin typeface="Courier New" panose="02070309020205020404" pitchFamily="49" charset="0"/>
              </a:rPr>
              <a:t>hostname HQ</a:t>
            </a:r>
          </a:p>
          <a:p>
            <a:pPr algn="l"/>
            <a:r>
              <a:rPr lang="en-US" sz="2000" b="1">
                <a:effectLst/>
                <a:latin typeface="Courier New" panose="02070309020205020404" pitchFamily="49" charset="0"/>
              </a:rPr>
              <a:t>username SantaCruz password SantaCruzpass</a:t>
            </a:r>
          </a:p>
          <a:p>
            <a:pPr algn="l"/>
            <a:endParaRPr lang="en-US" sz="2000" b="1">
              <a:effectLst/>
              <a:latin typeface="Courier New" panose="02070309020205020404" pitchFamily="49" charset="0"/>
            </a:endParaRPr>
          </a:p>
          <a:p>
            <a:pPr algn="l"/>
            <a:r>
              <a:rPr lang="en-US" sz="2000" b="1">
                <a:effectLst/>
                <a:latin typeface="Courier New" panose="02070309020205020404" pitchFamily="49" charset="0"/>
              </a:rPr>
              <a:t>interface serial 0/2/0</a:t>
            </a:r>
          </a:p>
          <a:p>
            <a:pPr algn="l"/>
            <a:r>
              <a:rPr lang="en-US" sz="2000" b="1">
                <a:effectLst/>
                <a:latin typeface="Courier New" panose="02070309020205020404" pitchFamily="49" charset="0"/>
              </a:rPr>
              <a:t>  ip address 172.25.3.6 255.255.255.252</a:t>
            </a:r>
          </a:p>
          <a:p>
            <a:pPr algn="l"/>
            <a:r>
              <a:rPr lang="en-US" sz="2000" b="1">
                <a:effectLst/>
                <a:latin typeface="Courier New" panose="02070309020205020404" pitchFamily="49" charset="0"/>
              </a:rPr>
              <a:t>  encapsulation ppp</a:t>
            </a:r>
          </a:p>
          <a:p>
            <a:pPr algn="l"/>
            <a:r>
              <a:rPr lang="en-US" sz="2000" b="1">
                <a:effectLst/>
                <a:latin typeface="Courier New" panose="02070309020205020404" pitchFamily="49" charset="0"/>
              </a:rPr>
              <a:t>  ppp authentication pap</a:t>
            </a:r>
          </a:p>
          <a:p>
            <a:pPr algn="l"/>
            <a:r>
              <a:rPr lang="en-US" sz="2000" b="1">
                <a:effectLst/>
                <a:latin typeface="Courier New" panose="02070309020205020404" pitchFamily="49" charset="0"/>
              </a:rPr>
              <a:t>  ppp pap sent-username HQ</a:t>
            </a:r>
            <a:br>
              <a:rPr lang="en-US" sz="2000" b="1">
                <a:effectLst/>
                <a:latin typeface="Courier New" panose="02070309020205020404" pitchFamily="49" charset="0"/>
              </a:rPr>
            </a:br>
            <a:r>
              <a:rPr lang="en-US" sz="2000" b="1">
                <a:effectLst/>
                <a:latin typeface="Courier New" panose="02070309020205020404" pitchFamily="49" charset="0"/>
              </a:rPr>
              <a:t>			password HQpass</a:t>
            </a:r>
          </a:p>
        </p:txBody>
      </p:sp>
      <p:pic>
        <p:nvPicPr>
          <p:cNvPr id="28676" name="Picture 10" descr="pic_config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990600"/>
            <a:ext cx="203358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260" name="Text Box 12"/>
          <p:cNvSpPr txBox="1">
            <a:spLocks noChangeArrowheads="1"/>
          </p:cNvSpPr>
          <p:nvPr/>
        </p:nvSpPr>
        <p:spPr bwMode="auto">
          <a:xfrm>
            <a:off x="7010400" y="228600"/>
            <a:ext cx="1828800" cy="579438"/>
          </a:xfrm>
          <a:prstGeom prst="rect">
            <a:avLst/>
          </a:prstGeom>
          <a:noFill/>
          <a:ln w="38100" algn="ctr">
            <a:noFill/>
            <a:miter lim="800000"/>
            <a:headEnd/>
            <a:tailEnd/>
          </a:ln>
          <a:effectLst/>
        </p:spPr>
        <p:txBody>
          <a:bodyPr lIns="0" rIns="0">
            <a:spAutoFit/>
          </a:bodyPr>
          <a:lstStyle/>
          <a:p>
            <a:pPr>
              <a:defRPr/>
            </a:pPr>
            <a:r>
              <a:rPr lang="en-US" sz="3200" dirty="0">
                <a:effectLst>
                  <a:outerShdw blurRad="38100" dist="38100" dir="2700000" algn="tl">
                    <a:srgbClr val="000000"/>
                  </a:outerShdw>
                </a:effectLst>
                <a:latin typeface="Arial" charset="0"/>
              </a:rPr>
              <a:t>PAP</a:t>
            </a:r>
          </a:p>
        </p:txBody>
      </p:sp>
      <p:grpSp>
        <p:nvGrpSpPr>
          <p:cNvPr id="2" name="Group 19"/>
          <p:cNvGrpSpPr>
            <a:grpSpLocks/>
          </p:cNvGrpSpPr>
          <p:nvPr/>
        </p:nvGrpSpPr>
        <p:grpSpPr bwMode="auto">
          <a:xfrm>
            <a:off x="2895600" y="152400"/>
            <a:ext cx="3962400" cy="3581400"/>
            <a:chOff x="1824" y="96"/>
            <a:chExt cx="2496" cy="2256"/>
          </a:xfrm>
        </p:grpSpPr>
        <p:sp>
          <p:nvSpPr>
            <p:cNvPr id="821262" name="Line 14"/>
            <p:cNvSpPr>
              <a:spLocks noChangeShapeType="1"/>
            </p:cNvSpPr>
            <p:nvPr/>
          </p:nvSpPr>
          <p:spPr bwMode="auto">
            <a:xfrm flipH="1">
              <a:off x="2832" y="336"/>
              <a:ext cx="288" cy="144"/>
            </a:xfrm>
            <a:prstGeom prst="line">
              <a:avLst/>
            </a:prstGeom>
            <a:noFill/>
            <a:ln w="57150">
              <a:solidFill>
                <a:srgbClr val="FF0000"/>
              </a:solidFill>
              <a:round/>
              <a:headEnd/>
              <a:tailEnd type="triangle" w="med" len="med"/>
            </a:ln>
            <a:effectLst/>
          </p:spPr>
          <p:txBody>
            <a:bodyPr lIns="45720" rIns="45720" anchor="ctr">
              <a:spAutoFit/>
            </a:bodyPr>
            <a:lstStyle/>
            <a:p>
              <a:pPr>
                <a:defRPr/>
              </a:pPr>
              <a:endParaRPr lang="en-US" dirty="0">
                <a:latin typeface="Arial" charset="0"/>
              </a:endParaRPr>
            </a:p>
          </p:txBody>
        </p:sp>
        <p:sp>
          <p:nvSpPr>
            <p:cNvPr id="821263" name="Line 15"/>
            <p:cNvSpPr>
              <a:spLocks noChangeShapeType="1"/>
            </p:cNvSpPr>
            <p:nvPr/>
          </p:nvSpPr>
          <p:spPr bwMode="auto">
            <a:xfrm flipH="1">
              <a:off x="1824" y="720"/>
              <a:ext cx="1392" cy="1632"/>
            </a:xfrm>
            <a:prstGeom prst="line">
              <a:avLst/>
            </a:prstGeom>
            <a:noFill/>
            <a:ln w="57150">
              <a:solidFill>
                <a:srgbClr val="FF0000"/>
              </a:solidFill>
              <a:round/>
              <a:headEnd/>
              <a:tailEnd type="triangle" w="med" len="med"/>
            </a:ln>
            <a:effectLst/>
          </p:spPr>
          <p:txBody>
            <a:bodyPr lIns="45720" rIns="45720" anchor="ctr">
              <a:spAutoFit/>
            </a:bodyPr>
            <a:lstStyle/>
            <a:p>
              <a:pPr>
                <a:defRPr/>
              </a:pPr>
              <a:endParaRPr lang="en-US" dirty="0">
                <a:latin typeface="Arial" charset="0"/>
              </a:endParaRPr>
            </a:p>
          </p:txBody>
        </p:sp>
        <p:sp>
          <p:nvSpPr>
            <p:cNvPr id="821261" name="Text Box 13"/>
            <p:cNvSpPr txBox="1">
              <a:spLocks noChangeArrowheads="1"/>
            </p:cNvSpPr>
            <p:nvPr/>
          </p:nvSpPr>
          <p:spPr bwMode="auto">
            <a:xfrm>
              <a:off x="3120" y="96"/>
              <a:ext cx="1200" cy="582"/>
            </a:xfrm>
            <a:prstGeom prst="rect">
              <a:avLst/>
            </a:prstGeom>
            <a:solidFill>
              <a:srgbClr val="7E7E86"/>
            </a:solidFill>
            <a:ln w="38100" algn="ctr">
              <a:solidFill>
                <a:srgbClr val="FF0000"/>
              </a:solidFill>
              <a:miter lim="800000"/>
              <a:headEnd/>
              <a:tailEnd/>
            </a:ln>
            <a:effectLst/>
          </p:spPr>
          <p:txBody>
            <a:bodyPr lIns="45720" rIns="45720">
              <a:spAutoFit/>
            </a:bodyPr>
            <a:lstStyle/>
            <a:p>
              <a:pPr>
                <a:defRPr/>
              </a:pPr>
              <a:r>
                <a:rPr lang="en-US" sz="2000" dirty="0">
                  <a:latin typeface="Arial" charset="0"/>
                </a:rPr>
                <a:t>Remote usernames and passwords</a:t>
              </a:r>
            </a:p>
          </p:txBody>
        </p:sp>
      </p:grpSp>
      <p:grpSp>
        <p:nvGrpSpPr>
          <p:cNvPr id="3" name="Group 20"/>
          <p:cNvGrpSpPr>
            <a:grpSpLocks/>
          </p:cNvGrpSpPr>
          <p:nvPr/>
        </p:nvGrpSpPr>
        <p:grpSpPr bwMode="auto">
          <a:xfrm>
            <a:off x="4343400" y="3124200"/>
            <a:ext cx="3352800" cy="3209925"/>
            <a:chOff x="2736" y="1968"/>
            <a:chExt cx="2112" cy="2022"/>
          </a:xfrm>
        </p:grpSpPr>
        <p:sp>
          <p:nvSpPr>
            <p:cNvPr id="821265" name="Line 17"/>
            <p:cNvSpPr>
              <a:spLocks noChangeShapeType="1"/>
            </p:cNvSpPr>
            <p:nvPr/>
          </p:nvSpPr>
          <p:spPr bwMode="auto">
            <a:xfrm flipH="1" flipV="1">
              <a:off x="2736" y="1968"/>
              <a:ext cx="1248" cy="1488"/>
            </a:xfrm>
            <a:prstGeom prst="line">
              <a:avLst/>
            </a:prstGeom>
            <a:noFill/>
            <a:ln w="57150">
              <a:solidFill>
                <a:srgbClr val="FF9900"/>
              </a:solidFill>
              <a:round/>
              <a:headEnd/>
              <a:tailEnd type="triangle" w="med" len="med"/>
            </a:ln>
            <a:effectLst/>
          </p:spPr>
          <p:txBody>
            <a:bodyPr lIns="45720" rIns="45720" anchor="ctr">
              <a:spAutoFit/>
            </a:bodyPr>
            <a:lstStyle/>
            <a:p>
              <a:pPr>
                <a:defRPr/>
              </a:pPr>
              <a:endParaRPr lang="en-US" dirty="0">
                <a:latin typeface="Arial" charset="0"/>
              </a:endParaRPr>
            </a:p>
          </p:txBody>
        </p:sp>
        <p:sp>
          <p:nvSpPr>
            <p:cNvPr id="821266" name="Line 18"/>
            <p:cNvSpPr>
              <a:spLocks noChangeShapeType="1"/>
            </p:cNvSpPr>
            <p:nvPr/>
          </p:nvSpPr>
          <p:spPr bwMode="auto">
            <a:xfrm flipH="1">
              <a:off x="2832" y="3552"/>
              <a:ext cx="864" cy="144"/>
            </a:xfrm>
            <a:prstGeom prst="line">
              <a:avLst/>
            </a:prstGeom>
            <a:noFill/>
            <a:ln w="57150">
              <a:solidFill>
                <a:srgbClr val="FF9900"/>
              </a:solidFill>
              <a:round/>
              <a:headEnd/>
              <a:tailEnd type="triangle" w="med" len="med"/>
            </a:ln>
            <a:effectLst/>
          </p:spPr>
          <p:txBody>
            <a:bodyPr lIns="45720" rIns="45720" anchor="ctr">
              <a:spAutoFit/>
            </a:bodyPr>
            <a:lstStyle/>
            <a:p>
              <a:pPr>
                <a:defRPr/>
              </a:pPr>
              <a:endParaRPr lang="en-US" dirty="0">
                <a:latin typeface="Arial" charset="0"/>
              </a:endParaRPr>
            </a:p>
          </p:txBody>
        </p:sp>
        <p:sp>
          <p:nvSpPr>
            <p:cNvPr id="821264" name="Text Box 16"/>
            <p:cNvSpPr txBox="1">
              <a:spLocks noChangeArrowheads="1"/>
            </p:cNvSpPr>
            <p:nvPr/>
          </p:nvSpPr>
          <p:spPr bwMode="auto">
            <a:xfrm>
              <a:off x="3648" y="3408"/>
              <a:ext cx="1200" cy="582"/>
            </a:xfrm>
            <a:prstGeom prst="rect">
              <a:avLst/>
            </a:prstGeom>
            <a:solidFill>
              <a:srgbClr val="99FF66"/>
            </a:solidFill>
            <a:ln w="38100" algn="ctr">
              <a:solidFill>
                <a:srgbClr val="FF9900"/>
              </a:solidFill>
              <a:miter lim="800000"/>
              <a:headEnd/>
              <a:tailEnd/>
            </a:ln>
            <a:effectLst/>
          </p:spPr>
          <p:txBody>
            <a:bodyPr lIns="45720" rIns="45720">
              <a:spAutoFit/>
            </a:bodyPr>
            <a:lstStyle/>
            <a:p>
              <a:pPr>
                <a:defRPr/>
              </a:pPr>
              <a:r>
                <a:rPr lang="en-US" sz="2000" dirty="0">
                  <a:latin typeface="Arial" charset="0"/>
                </a:rPr>
                <a:t>Local usernames and passwords</a:t>
              </a:r>
            </a:p>
          </p:txBody>
        </p:sp>
      </p:grpSp>
    </p:spTree>
    <p:extLst>
      <p:ext uri="{BB962C8B-B14F-4D97-AF65-F5344CB8AC3E}">
        <p14:creationId xmlns:p14="http://schemas.microsoft.com/office/powerpoint/2010/main" val="1725256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1" descr="pic_con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838" y="152400"/>
            <a:ext cx="4021137"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9"/>
          <p:cNvGrpSpPr>
            <a:grpSpLocks/>
          </p:cNvGrpSpPr>
          <p:nvPr/>
        </p:nvGrpSpPr>
        <p:grpSpPr bwMode="auto">
          <a:xfrm>
            <a:off x="304800" y="185738"/>
            <a:ext cx="6858000" cy="1376363"/>
            <a:chOff x="192" y="117"/>
            <a:chExt cx="4320" cy="867"/>
          </a:xfrm>
        </p:grpSpPr>
        <p:sp>
          <p:nvSpPr>
            <p:cNvPr id="831524" name="Text Box 36"/>
            <p:cNvSpPr txBox="1">
              <a:spLocks noChangeArrowheads="1"/>
            </p:cNvSpPr>
            <p:nvPr/>
          </p:nvSpPr>
          <p:spPr bwMode="auto">
            <a:xfrm>
              <a:off x="4272" y="672"/>
              <a:ext cx="240" cy="312"/>
            </a:xfrm>
            <a:prstGeom prst="rect">
              <a:avLst/>
            </a:prstGeom>
            <a:solidFill>
              <a:srgbClr val="006699"/>
            </a:solidFill>
            <a:ln w="38100" algn="ctr">
              <a:solidFill>
                <a:srgbClr val="FF0000"/>
              </a:solidFill>
              <a:miter lim="800000"/>
              <a:headEnd/>
              <a:tailEnd/>
            </a:ln>
            <a:effectLst/>
          </p:spPr>
          <p:txBody>
            <a:bodyPr lIns="0" rIns="0">
              <a:spAutoFit/>
            </a:bodyPr>
            <a:lstStyle/>
            <a:p>
              <a:pPr>
                <a:defRPr/>
              </a:pPr>
              <a:r>
                <a:rPr lang="en-US" dirty="0">
                  <a:effectLst>
                    <a:outerShdw blurRad="38100" dist="38100" dir="2700000" algn="tl">
                      <a:srgbClr val="000000"/>
                    </a:outerShdw>
                  </a:effectLst>
                  <a:latin typeface="Arial" charset="0"/>
                </a:rPr>
                <a:t>1</a:t>
              </a:r>
            </a:p>
          </p:txBody>
        </p:sp>
        <p:sp>
          <p:nvSpPr>
            <p:cNvPr id="831525" name="Text Box 37"/>
            <p:cNvSpPr txBox="1">
              <a:spLocks noChangeArrowheads="1"/>
            </p:cNvSpPr>
            <p:nvPr/>
          </p:nvSpPr>
          <p:spPr bwMode="auto">
            <a:xfrm>
              <a:off x="192" y="117"/>
              <a:ext cx="2640" cy="233"/>
            </a:xfrm>
            <a:prstGeom prst="rect">
              <a:avLst/>
            </a:prstGeom>
            <a:solidFill>
              <a:schemeClr val="bg1">
                <a:lumMod val="65000"/>
              </a:schemeClr>
            </a:solidFill>
            <a:ln w="38100" algn="ctr">
              <a:solidFill>
                <a:schemeClr val="bg1"/>
              </a:solidFill>
              <a:miter lim="800000"/>
              <a:headEnd/>
              <a:tailEnd/>
            </a:ln>
            <a:effectLst/>
          </p:spPr>
          <p:txBody>
            <a:bodyPr lIns="45720" rIns="45720" anchor="ctr">
              <a:spAutoFit/>
            </a:bodyPr>
            <a:lstStyle/>
            <a:p>
              <a:pPr algn="l">
                <a:defRPr/>
              </a:pPr>
              <a:r>
                <a:rPr lang="en-US" sz="2000" dirty="0">
                  <a:effectLst>
                    <a:outerShdw blurRad="38100" dist="38100" dir="2700000" algn="tl">
                      <a:srgbClr val="000000"/>
                    </a:outerShdw>
                  </a:effectLst>
                  <a:latin typeface="Arial" charset="0"/>
                </a:rPr>
                <a:t>1. </a:t>
              </a:r>
              <a:r>
                <a:rPr lang="en-US" sz="2000" dirty="0">
                  <a:latin typeface="Arial" charset="0"/>
                </a:rPr>
                <a:t>Establish PPP Link</a:t>
              </a:r>
            </a:p>
          </p:txBody>
        </p:sp>
      </p:grpSp>
      <p:grpSp>
        <p:nvGrpSpPr>
          <p:cNvPr id="3" name="Group 50"/>
          <p:cNvGrpSpPr>
            <a:grpSpLocks/>
          </p:cNvGrpSpPr>
          <p:nvPr/>
        </p:nvGrpSpPr>
        <p:grpSpPr bwMode="auto">
          <a:xfrm>
            <a:off x="304800" y="731838"/>
            <a:ext cx="6858000" cy="1592263"/>
            <a:chOff x="192" y="461"/>
            <a:chExt cx="4320" cy="1003"/>
          </a:xfrm>
        </p:grpSpPr>
        <p:sp>
          <p:nvSpPr>
            <p:cNvPr id="831526" name="Text Box 38"/>
            <p:cNvSpPr txBox="1">
              <a:spLocks noChangeArrowheads="1"/>
            </p:cNvSpPr>
            <p:nvPr/>
          </p:nvSpPr>
          <p:spPr bwMode="auto">
            <a:xfrm>
              <a:off x="4272" y="1152"/>
              <a:ext cx="240" cy="312"/>
            </a:xfrm>
            <a:prstGeom prst="rect">
              <a:avLst/>
            </a:prstGeom>
            <a:solidFill>
              <a:srgbClr val="006699"/>
            </a:solidFill>
            <a:ln w="38100" algn="ctr">
              <a:solidFill>
                <a:srgbClr val="FF0000"/>
              </a:solidFill>
              <a:miter lim="800000"/>
              <a:headEnd/>
              <a:tailEnd/>
            </a:ln>
            <a:effectLst/>
          </p:spPr>
          <p:txBody>
            <a:bodyPr lIns="0" rIns="0">
              <a:spAutoFit/>
            </a:bodyPr>
            <a:lstStyle/>
            <a:p>
              <a:pPr>
                <a:defRPr/>
              </a:pPr>
              <a:r>
                <a:rPr lang="en-US" dirty="0">
                  <a:effectLst>
                    <a:outerShdw blurRad="38100" dist="38100" dir="2700000" algn="tl">
                      <a:srgbClr val="000000"/>
                    </a:outerShdw>
                  </a:effectLst>
                  <a:latin typeface="Arial" charset="0"/>
                </a:rPr>
                <a:t>2</a:t>
              </a:r>
            </a:p>
          </p:txBody>
        </p:sp>
        <p:sp>
          <p:nvSpPr>
            <p:cNvPr id="831527" name="Text Box 39"/>
            <p:cNvSpPr txBox="1">
              <a:spLocks noChangeArrowheads="1"/>
            </p:cNvSpPr>
            <p:nvPr/>
          </p:nvSpPr>
          <p:spPr bwMode="auto">
            <a:xfrm>
              <a:off x="192" y="461"/>
              <a:ext cx="2640" cy="407"/>
            </a:xfrm>
            <a:prstGeom prst="rect">
              <a:avLst/>
            </a:prstGeom>
            <a:solidFill>
              <a:schemeClr val="bg1">
                <a:lumMod val="65000"/>
              </a:schemeClr>
            </a:solidFill>
            <a:ln w="38100" algn="ctr">
              <a:solidFill>
                <a:schemeClr val="bg1"/>
              </a:solidFill>
              <a:miter lim="800000"/>
              <a:headEnd/>
              <a:tailEnd/>
            </a:ln>
            <a:effectLst/>
          </p:spPr>
          <p:txBody>
            <a:bodyPr lIns="45720" rIns="45720" anchor="ctr">
              <a:spAutoFit/>
            </a:bodyPr>
            <a:lstStyle/>
            <a:p>
              <a:pPr algn="l">
                <a:defRPr/>
              </a:pPr>
              <a:r>
                <a:rPr lang="en-US" sz="2000" dirty="0">
                  <a:effectLst>
                    <a:outerShdw blurRad="38100" dist="38100" dir="2700000" algn="tl">
                      <a:srgbClr val="000000"/>
                    </a:outerShdw>
                  </a:effectLst>
                  <a:latin typeface="Arial" charset="0"/>
                </a:rPr>
                <a:t>2. </a:t>
              </a:r>
              <a:r>
                <a:rPr lang="en-US" sz="2000" dirty="0">
                  <a:latin typeface="Arial" charset="0"/>
                </a:rPr>
                <a:t>Configuration request for PAP</a:t>
              </a:r>
              <a:br>
                <a:rPr lang="en-US" sz="2000" dirty="0">
                  <a:latin typeface="Arial" charset="0"/>
                </a:rPr>
              </a:br>
              <a:r>
                <a:rPr lang="en-US" sz="2000" dirty="0">
                  <a:latin typeface="Arial" charset="0"/>
                </a:rPr>
                <a:t>    authentication.</a:t>
              </a:r>
            </a:p>
          </p:txBody>
        </p:sp>
      </p:grpSp>
      <p:grpSp>
        <p:nvGrpSpPr>
          <p:cNvPr id="4" name="Group 51"/>
          <p:cNvGrpSpPr>
            <a:grpSpLocks/>
          </p:cNvGrpSpPr>
          <p:nvPr/>
        </p:nvGrpSpPr>
        <p:grpSpPr bwMode="auto">
          <a:xfrm>
            <a:off x="304800" y="1557338"/>
            <a:ext cx="6858000" cy="1604963"/>
            <a:chOff x="192" y="981"/>
            <a:chExt cx="4320" cy="1011"/>
          </a:xfrm>
        </p:grpSpPr>
        <p:sp>
          <p:nvSpPr>
            <p:cNvPr id="831528" name="Text Box 40"/>
            <p:cNvSpPr txBox="1">
              <a:spLocks noChangeArrowheads="1"/>
            </p:cNvSpPr>
            <p:nvPr/>
          </p:nvSpPr>
          <p:spPr bwMode="auto">
            <a:xfrm>
              <a:off x="4272" y="1680"/>
              <a:ext cx="240" cy="312"/>
            </a:xfrm>
            <a:prstGeom prst="rect">
              <a:avLst/>
            </a:prstGeom>
            <a:solidFill>
              <a:srgbClr val="006699"/>
            </a:solidFill>
            <a:ln w="38100" algn="ctr">
              <a:solidFill>
                <a:srgbClr val="FF0000"/>
              </a:solidFill>
              <a:miter lim="800000"/>
              <a:headEnd/>
              <a:tailEnd/>
            </a:ln>
            <a:effectLst/>
          </p:spPr>
          <p:txBody>
            <a:bodyPr lIns="0" rIns="0">
              <a:spAutoFit/>
            </a:bodyPr>
            <a:lstStyle/>
            <a:p>
              <a:pPr>
                <a:defRPr/>
              </a:pPr>
              <a:r>
                <a:rPr lang="en-US" dirty="0">
                  <a:effectLst>
                    <a:outerShdw blurRad="38100" dist="38100" dir="2700000" algn="tl">
                      <a:srgbClr val="000000"/>
                    </a:outerShdw>
                  </a:effectLst>
                  <a:latin typeface="Arial" charset="0"/>
                </a:rPr>
                <a:t>3</a:t>
              </a:r>
            </a:p>
          </p:txBody>
        </p:sp>
        <p:sp>
          <p:nvSpPr>
            <p:cNvPr id="831530" name="Text Box 42"/>
            <p:cNvSpPr txBox="1">
              <a:spLocks noChangeArrowheads="1"/>
            </p:cNvSpPr>
            <p:nvPr/>
          </p:nvSpPr>
          <p:spPr bwMode="auto">
            <a:xfrm>
              <a:off x="192" y="981"/>
              <a:ext cx="2640" cy="233"/>
            </a:xfrm>
            <a:prstGeom prst="rect">
              <a:avLst/>
            </a:prstGeom>
            <a:solidFill>
              <a:schemeClr val="bg1">
                <a:lumMod val="50000"/>
              </a:schemeClr>
            </a:solidFill>
            <a:ln w="38100" algn="ctr">
              <a:solidFill>
                <a:schemeClr val="bg1"/>
              </a:solidFill>
              <a:miter lim="800000"/>
              <a:headEnd/>
              <a:tailEnd/>
            </a:ln>
            <a:effectLst/>
          </p:spPr>
          <p:txBody>
            <a:bodyPr lIns="45720" rIns="45720" anchor="ctr">
              <a:spAutoFit/>
            </a:bodyPr>
            <a:lstStyle/>
            <a:p>
              <a:pPr algn="l">
                <a:defRPr/>
              </a:pPr>
              <a:r>
                <a:rPr lang="en-US" sz="2000" dirty="0">
                  <a:effectLst>
                    <a:outerShdw blurRad="38100" dist="38100" dir="2700000" algn="tl">
                      <a:srgbClr val="000000"/>
                    </a:outerShdw>
                  </a:effectLst>
                  <a:latin typeface="Arial" charset="0"/>
                </a:rPr>
                <a:t>3. </a:t>
              </a:r>
              <a:r>
                <a:rPr lang="en-US" sz="2000" dirty="0">
                  <a:latin typeface="Arial" charset="0"/>
                </a:rPr>
                <a:t>Configuration ACK.</a:t>
              </a:r>
            </a:p>
          </p:txBody>
        </p:sp>
      </p:grpSp>
      <p:grpSp>
        <p:nvGrpSpPr>
          <p:cNvPr id="5" name="Group 52"/>
          <p:cNvGrpSpPr>
            <a:grpSpLocks/>
          </p:cNvGrpSpPr>
          <p:nvPr/>
        </p:nvGrpSpPr>
        <p:grpSpPr bwMode="auto">
          <a:xfrm>
            <a:off x="304800" y="2132013"/>
            <a:ext cx="6858000" cy="1944688"/>
            <a:chOff x="192" y="1343"/>
            <a:chExt cx="4320" cy="1225"/>
          </a:xfrm>
        </p:grpSpPr>
        <p:sp>
          <p:nvSpPr>
            <p:cNvPr id="831531" name="Text Box 43"/>
            <p:cNvSpPr txBox="1">
              <a:spLocks noChangeArrowheads="1"/>
            </p:cNvSpPr>
            <p:nvPr/>
          </p:nvSpPr>
          <p:spPr bwMode="auto">
            <a:xfrm>
              <a:off x="4272" y="2256"/>
              <a:ext cx="240" cy="312"/>
            </a:xfrm>
            <a:prstGeom prst="rect">
              <a:avLst/>
            </a:prstGeom>
            <a:solidFill>
              <a:srgbClr val="006699"/>
            </a:solidFill>
            <a:ln w="38100" algn="ctr">
              <a:solidFill>
                <a:srgbClr val="FF0000"/>
              </a:solidFill>
              <a:miter lim="800000"/>
              <a:headEnd/>
              <a:tailEnd/>
            </a:ln>
            <a:effectLst/>
          </p:spPr>
          <p:txBody>
            <a:bodyPr lIns="0" rIns="0">
              <a:spAutoFit/>
            </a:bodyPr>
            <a:lstStyle/>
            <a:p>
              <a:pPr>
                <a:defRPr/>
              </a:pPr>
              <a:r>
                <a:rPr lang="en-US" dirty="0">
                  <a:effectLst>
                    <a:outerShdw blurRad="38100" dist="38100" dir="2700000" algn="tl">
                      <a:srgbClr val="000000"/>
                    </a:outerShdw>
                  </a:effectLst>
                  <a:latin typeface="Arial" charset="0"/>
                </a:rPr>
                <a:t>4</a:t>
              </a:r>
            </a:p>
          </p:txBody>
        </p:sp>
        <p:sp>
          <p:nvSpPr>
            <p:cNvPr id="831532" name="Text Box 44"/>
            <p:cNvSpPr txBox="1">
              <a:spLocks noChangeArrowheads="1"/>
            </p:cNvSpPr>
            <p:nvPr/>
          </p:nvSpPr>
          <p:spPr bwMode="auto">
            <a:xfrm>
              <a:off x="192" y="1343"/>
              <a:ext cx="2640" cy="756"/>
            </a:xfrm>
            <a:prstGeom prst="rect">
              <a:avLst/>
            </a:prstGeom>
            <a:solidFill>
              <a:schemeClr val="bg1">
                <a:lumMod val="65000"/>
              </a:schemeClr>
            </a:solidFill>
            <a:ln w="38100" algn="ctr">
              <a:solidFill>
                <a:schemeClr val="bg1"/>
              </a:solidFill>
              <a:miter lim="800000"/>
              <a:headEnd/>
              <a:tailEnd/>
            </a:ln>
            <a:effectLst/>
          </p:spPr>
          <p:txBody>
            <a:bodyPr lIns="45720" rIns="45720" anchor="ctr">
              <a:spAutoFit/>
            </a:bodyPr>
            <a:lstStyle/>
            <a:p>
              <a:pPr algn="l">
                <a:defRPr/>
              </a:pPr>
              <a:r>
                <a:rPr lang="en-US" sz="2000" dirty="0">
                  <a:effectLst>
                    <a:outerShdw blurRad="38100" dist="38100" dir="2700000" algn="tl">
                      <a:srgbClr val="000000"/>
                    </a:outerShdw>
                  </a:effectLst>
                  <a:latin typeface="Arial" charset="0"/>
                </a:rPr>
                <a:t>4. </a:t>
              </a:r>
              <a:r>
                <a:rPr lang="en-US" sz="2000" dirty="0">
                  <a:latin typeface="Arial" charset="0"/>
                </a:rPr>
                <a:t>SantaCruz sends the</a:t>
              </a:r>
              <a:br>
                <a:rPr lang="en-US" sz="2000" dirty="0">
                  <a:latin typeface="Arial" charset="0"/>
                </a:rPr>
              </a:br>
              <a:r>
                <a:rPr lang="en-US" sz="2000" dirty="0">
                  <a:latin typeface="Arial" charset="0"/>
                </a:rPr>
                <a:t>    </a:t>
              </a:r>
              <a:r>
                <a:rPr lang="en-US" sz="2000" i="1" dirty="0">
                  <a:latin typeface="Arial" charset="0"/>
                </a:rPr>
                <a:t>SantaCruz</a:t>
              </a:r>
              <a:r>
                <a:rPr lang="en-US" sz="2000" dirty="0">
                  <a:latin typeface="Arial" charset="0"/>
                </a:rPr>
                <a:t> username and</a:t>
              </a:r>
              <a:br>
                <a:rPr lang="en-US" sz="2000" dirty="0">
                  <a:latin typeface="Arial" charset="0"/>
                </a:rPr>
              </a:br>
              <a:r>
                <a:rPr lang="en-US" sz="2000" dirty="0">
                  <a:latin typeface="Arial" charset="0"/>
                </a:rPr>
                <a:t>   </a:t>
              </a:r>
              <a:r>
                <a:rPr lang="en-US" sz="2000" i="1" dirty="0">
                  <a:latin typeface="Arial" charset="0"/>
                </a:rPr>
                <a:t> SantCruzpass </a:t>
              </a:r>
              <a:r>
                <a:rPr lang="en-US" sz="2000" dirty="0">
                  <a:latin typeface="Arial" charset="0"/>
                </a:rPr>
                <a:t>password</a:t>
              </a:r>
              <a:br>
                <a:rPr lang="en-US" sz="2000" dirty="0">
                  <a:latin typeface="Arial" charset="0"/>
                </a:rPr>
              </a:br>
              <a:r>
                <a:rPr lang="en-US" sz="2000" dirty="0">
                  <a:latin typeface="Arial" charset="0"/>
                </a:rPr>
                <a:t>    configured for the interface. </a:t>
              </a:r>
            </a:p>
          </p:txBody>
        </p:sp>
      </p:grpSp>
      <p:grpSp>
        <p:nvGrpSpPr>
          <p:cNvPr id="6" name="Group 53"/>
          <p:cNvGrpSpPr>
            <a:grpSpLocks/>
          </p:cNvGrpSpPr>
          <p:nvPr/>
        </p:nvGrpSpPr>
        <p:grpSpPr bwMode="auto">
          <a:xfrm>
            <a:off x="304800" y="3565525"/>
            <a:ext cx="7848600" cy="1425575"/>
            <a:chOff x="192" y="2246"/>
            <a:chExt cx="4944" cy="898"/>
          </a:xfrm>
        </p:grpSpPr>
        <p:sp>
          <p:nvSpPr>
            <p:cNvPr id="831533" name="Text Box 45"/>
            <p:cNvSpPr txBox="1">
              <a:spLocks noChangeArrowheads="1"/>
            </p:cNvSpPr>
            <p:nvPr/>
          </p:nvSpPr>
          <p:spPr bwMode="auto">
            <a:xfrm>
              <a:off x="192" y="2246"/>
              <a:ext cx="2640" cy="582"/>
            </a:xfrm>
            <a:prstGeom prst="rect">
              <a:avLst/>
            </a:prstGeom>
            <a:solidFill>
              <a:schemeClr val="bg1">
                <a:lumMod val="50000"/>
              </a:schemeClr>
            </a:solidFill>
            <a:ln w="38100" algn="ctr">
              <a:solidFill>
                <a:schemeClr val="bg1"/>
              </a:solidFill>
              <a:miter lim="800000"/>
              <a:headEnd/>
              <a:tailEnd/>
            </a:ln>
            <a:effectLst/>
          </p:spPr>
          <p:txBody>
            <a:bodyPr lIns="45720" rIns="45720" anchor="ctr">
              <a:spAutoFit/>
            </a:bodyPr>
            <a:lstStyle/>
            <a:p>
              <a:pPr algn="l">
                <a:defRPr/>
              </a:pPr>
              <a:r>
                <a:rPr lang="en-US" sz="2000" dirty="0">
                  <a:effectLst>
                    <a:outerShdw blurRad="38100" dist="38100" dir="2700000" algn="tl">
                      <a:srgbClr val="000000"/>
                    </a:outerShdw>
                  </a:effectLst>
                  <a:latin typeface="Arial" charset="0"/>
                </a:rPr>
                <a:t>5. </a:t>
              </a:r>
              <a:r>
                <a:rPr lang="en-US" sz="2000" dirty="0">
                  <a:latin typeface="Arial" charset="0"/>
                </a:rPr>
                <a:t>HQ looks up the received name,</a:t>
              </a:r>
              <a:br>
                <a:rPr lang="en-US" sz="2000" dirty="0">
                  <a:latin typeface="Arial" charset="0"/>
                </a:rPr>
              </a:br>
              <a:r>
                <a:rPr lang="en-US" sz="2000" dirty="0">
                  <a:latin typeface="Arial" charset="0"/>
                </a:rPr>
                <a:t>    retrieves the password and</a:t>
              </a:r>
              <a:br>
                <a:rPr lang="en-US" sz="2000" dirty="0">
                  <a:latin typeface="Arial" charset="0"/>
                </a:rPr>
              </a:br>
              <a:r>
                <a:rPr lang="en-US" sz="2000" dirty="0">
                  <a:latin typeface="Arial" charset="0"/>
                </a:rPr>
                <a:t>    </a:t>
              </a:r>
              <a:r>
                <a:rPr lang="en-US" sz="2000" i="1" dirty="0">
                  <a:latin typeface="Arial" charset="0"/>
                </a:rPr>
                <a:t>compares configured to received</a:t>
              </a:r>
              <a:r>
                <a:rPr lang="en-US" sz="2000" dirty="0">
                  <a:latin typeface="Arial" charset="0"/>
                </a:rPr>
                <a:t>. </a:t>
              </a:r>
            </a:p>
          </p:txBody>
        </p:sp>
        <p:sp>
          <p:nvSpPr>
            <p:cNvPr id="831534" name="Text Box 46"/>
            <p:cNvSpPr txBox="1">
              <a:spLocks noChangeArrowheads="1"/>
            </p:cNvSpPr>
            <p:nvPr/>
          </p:nvSpPr>
          <p:spPr bwMode="auto">
            <a:xfrm>
              <a:off x="4896" y="2832"/>
              <a:ext cx="240" cy="312"/>
            </a:xfrm>
            <a:prstGeom prst="rect">
              <a:avLst/>
            </a:prstGeom>
            <a:solidFill>
              <a:srgbClr val="006699"/>
            </a:solidFill>
            <a:ln w="38100" algn="ctr">
              <a:solidFill>
                <a:srgbClr val="FF0000"/>
              </a:solidFill>
              <a:miter lim="800000"/>
              <a:headEnd/>
              <a:tailEnd/>
            </a:ln>
            <a:effectLst/>
          </p:spPr>
          <p:txBody>
            <a:bodyPr lIns="0" rIns="0">
              <a:spAutoFit/>
            </a:bodyPr>
            <a:lstStyle/>
            <a:p>
              <a:pPr>
                <a:defRPr/>
              </a:pPr>
              <a:r>
                <a:rPr lang="en-US" dirty="0">
                  <a:effectLst>
                    <a:outerShdw blurRad="38100" dist="38100" dir="2700000" algn="tl">
                      <a:srgbClr val="000000"/>
                    </a:outerShdw>
                  </a:effectLst>
                  <a:latin typeface="Arial" charset="0"/>
                </a:rPr>
                <a:t>5</a:t>
              </a:r>
            </a:p>
          </p:txBody>
        </p:sp>
      </p:grpSp>
      <p:grpSp>
        <p:nvGrpSpPr>
          <p:cNvPr id="7" name="Group 57"/>
          <p:cNvGrpSpPr>
            <a:grpSpLocks/>
          </p:cNvGrpSpPr>
          <p:nvPr/>
        </p:nvGrpSpPr>
        <p:grpSpPr bwMode="auto">
          <a:xfrm>
            <a:off x="304800" y="4572000"/>
            <a:ext cx="7010400" cy="1833563"/>
            <a:chOff x="192" y="2880"/>
            <a:chExt cx="4416" cy="1155"/>
          </a:xfrm>
        </p:grpSpPr>
        <p:sp>
          <p:nvSpPr>
            <p:cNvPr id="831535" name="Text Box 47"/>
            <p:cNvSpPr txBox="1">
              <a:spLocks noChangeArrowheads="1"/>
            </p:cNvSpPr>
            <p:nvPr/>
          </p:nvSpPr>
          <p:spPr bwMode="auto">
            <a:xfrm>
              <a:off x="192" y="3035"/>
              <a:ext cx="2640" cy="1000"/>
            </a:xfrm>
            <a:prstGeom prst="rect">
              <a:avLst/>
            </a:prstGeom>
            <a:solidFill>
              <a:schemeClr val="tx1">
                <a:lumMod val="50000"/>
                <a:lumOff val="50000"/>
              </a:schemeClr>
            </a:solidFill>
            <a:ln w="38100" algn="ctr">
              <a:solidFill>
                <a:schemeClr val="bg1"/>
              </a:solidFill>
              <a:miter lim="800000"/>
              <a:headEnd/>
              <a:tailEnd/>
            </a:ln>
            <a:effectLst/>
          </p:spPr>
          <p:txBody>
            <a:bodyPr lIns="45720" rIns="45720" anchor="ctr">
              <a:spAutoFit/>
            </a:bodyPr>
            <a:lstStyle/>
            <a:p>
              <a:pPr algn="l">
                <a:defRPr/>
              </a:pPr>
              <a:r>
                <a:rPr lang="en-US" sz="2000" dirty="0">
                  <a:effectLst>
                    <a:outerShdw blurRad="38100" dist="38100" dir="2700000" algn="tl">
                      <a:srgbClr val="000000"/>
                    </a:outerShdw>
                  </a:effectLst>
                  <a:latin typeface="Arial" charset="0"/>
                </a:rPr>
                <a:t>6. </a:t>
              </a:r>
              <a:r>
                <a:rPr lang="en-US" sz="2000" i="1" dirty="0">
                  <a:latin typeface="Arial" charset="0"/>
                </a:rPr>
                <a:t>If they are the same</a:t>
              </a:r>
              <a:r>
                <a:rPr lang="en-US" sz="2000" dirty="0">
                  <a:latin typeface="Arial" charset="0"/>
                </a:rPr>
                <a:t>, send an</a:t>
              </a:r>
              <a:br>
                <a:rPr lang="en-US" sz="2000" dirty="0">
                  <a:latin typeface="Arial" charset="0"/>
                </a:rPr>
              </a:br>
              <a:r>
                <a:rPr lang="en-US" sz="2000" dirty="0">
                  <a:solidFill>
                    <a:schemeClr val="accent2">
                      <a:lumMod val="75000"/>
                    </a:schemeClr>
                  </a:solidFill>
                  <a:latin typeface="Arial" charset="0"/>
                </a:rPr>
                <a:t>    ACK</a:t>
              </a:r>
              <a:r>
                <a:rPr lang="en-US" sz="2000" dirty="0">
                  <a:solidFill>
                    <a:srgbClr val="FF6600"/>
                  </a:solidFill>
                  <a:latin typeface="Arial" charset="0"/>
                </a:rPr>
                <a:t> </a:t>
              </a:r>
              <a:r>
                <a:rPr lang="en-US" sz="2000" dirty="0">
                  <a:latin typeface="Arial" charset="0"/>
                </a:rPr>
                <a:t>and allow access.</a:t>
              </a:r>
              <a:br>
                <a:rPr lang="en-US" sz="2000" dirty="0">
                  <a:latin typeface="Arial" charset="0"/>
                </a:rPr>
              </a:br>
              <a:r>
                <a:rPr lang="en-US" sz="800" dirty="0">
                  <a:latin typeface="Arial" charset="0"/>
                </a:rPr>
                <a:t/>
              </a:r>
              <a:br>
                <a:rPr lang="en-US" sz="800" dirty="0">
                  <a:latin typeface="Arial" charset="0"/>
                </a:rPr>
              </a:br>
              <a:r>
                <a:rPr lang="en-US" sz="2000" dirty="0">
                  <a:latin typeface="Arial" charset="0"/>
                </a:rPr>
                <a:t>    </a:t>
              </a:r>
              <a:r>
                <a:rPr lang="en-US" sz="2000" i="1" dirty="0">
                  <a:latin typeface="Arial" charset="0"/>
                </a:rPr>
                <a:t>If they are not the same</a:t>
              </a:r>
              <a:r>
                <a:rPr lang="en-US" sz="2000" dirty="0">
                  <a:latin typeface="Arial" charset="0"/>
                </a:rPr>
                <a:t>, send a</a:t>
              </a:r>
              <a:br>
                <a:rPr lang="en-US" sz="2000" dirty="0">
                  <a:latin typeface="Arial" charset="0"/>
                </a:rPr>
              </a:br>
              <a:r>
                <a:rPr lang="en-US" sz="2000" dirty="0">
                  <a:latin typeface="Arial" charset="0"/>
                </a:rPr>
                <a:t>   </a:t>
              </a:r>
              <a:r>
                <a:rPr lang="en-US" sz="2000" dirty="0">
                  <a:solidFill>
                    <a:srgbClr val="FF6600"/>
                  </a:solidFill>
                  <a:latin typeface="Arial" charset="0"/>
                </a:rPr>
                <a:t> </a:t>
              </a:r>
              <a:r>
                <a:rPr lang="en-US" sz="2000" dirty="0">
                  <a:solidFill>
                    <a:schemeClr val="accent2">
                      <a:lumMod val="75000"/>
                    </a:schemeClr>
                  </a:solidFill>
                  <a:latin typeface="Arial" charset="0"/>
                </a:rPr>
                <a:t>NACK </a:t>
              </a:r>
              <a:r>
                <a:rPr lang="en-US" sz="2000" dirty="0">
                  <a:latin typeface="Arial" charset="0"/>
                </a:rPr>
                <a:t>and terminate the</a:t>
              </a:r>
              <a:br>
                <a:rPr lang="en-US" sz="2000" dirty="0">
                  <a:latin typeface="Arial" charset="0"/>
                </a:rPr>
              </a:br>
              <a:r>
                <a:rPr lang="en-US" sz="2000" dirty="0">
                  <a:latin typeface="Arial" charset="0"/>
                </a:rPr>
                <a:t>    connection.</a:t>
              </a:r>
            </a:p>
          </p:txBody>
        </p:sp>
        <p:sp>
          <p:nvSpPr>
            <p:cNvPr id="831536" name="Text Box 48"/>
            <p:cNvSpPr txBox="1">
              <a:spLocks noChangeArrowheads="1"/>
            </p:cNvSpPr>
            <p:nvPr/>
          </p:nvSpPr>
          <p:spPr bwMode="auto">
            <a:xfrm>
              <a:off x="4128" y="3312"/>
              <a:ext cx="240" cy="312"/>
            </a:xfrm>
            <a:prstGeom prst="rect">
              <a:avLst/>
            </a:prstGeom>
            <a:solidFill>
              <a:srgbClr val="006699"/>
            </a:solidFill>
            <a:ln w="38100" algn="ctr">
              <a:solidFill>
                <a:srgbClr val="FF0000"/>
              </a:solidFill>
              <a:miter lim="800000"/>
              <a:headEnd/>
              <a:tailEnd/>
            </a:ln>
            <a:effectLst/>
          </p:spPr>
          <p:txBody>
            <a:bodyPr lIns="0" rIns="0">
              <a:spAutoFit/>
            </a:bodyPr>
            <a:lstStyle/>
            <a:p>
              <a:pPr>
                <a:defRPr/>
              </a:pPr>
              <a:r>
                <a:rPr lang="en-US" dirty="0">
                  <a:effectLst>
                    <a:outerShdw blurRad="38100" dist="38100" dir="2700000" algn="tl">
                      <a:srgbClr val="000000"/>
                    </a:outerShdw>
                  </a:effectLst>
                  <a:latin typeface="Arial" charset="0"/>
                </a:rPr>
                <a:t>6</a:t>
              </a:r>
            </a:p>
          </p:txBody>
        </p:sp>
        <p:sp>
          <p:nvSpPr>
            <p:cNvPr id="831543" name="Text Box 55"/>
            <p:cNvSpPr txBox="1">
              <a:spLocks noChangeArrowheads="1"/>
            </p:cNvSpPr>
            <p:nvPr/>
          </p:nvSpPr>
          <p:spPr bwMode="auto">
            <a:xfrm>
              <a:off x="3552" y="2880"/>
              <a:ext cx="576" cy="274"/>
            </a:xfrm>
            <a:prstGeom prst="rect">
              <a:avLst/>
            </a:prstGeom>
            <a:solidFill>
              <a:srgbClr val="006600"/>
            </a:solidFill>
            <a:ln w="38100" algn="ctr">
              <a:solidFill>
                <a:srgbClr val="FF9900"/>
              </a:solidFill>
              <a:miter lim="800000"/>
              <a:headEnd/>
              <a:tailEnd/>
            </a:ln>
            <a:effectLst/>
          </p:spPr>
          <p:txBody>
            <a:bodyPr lIns="0" rIns="0">
              <a:spAutoFit/>
            </a:bodyPr>
            <a:lstStyle/>
            <a:p>
              <a:pPr>
                <a:defRPr/>
              </a:pPr>
              <a:r>
                <a:rPr lang="en-US" sz="2000" dirty="0">
                  <a:solidFill>
                    <a:srgbClr val="FF6600"/>
                  </a:solidFill>
                  <a:effectLst>
                    <a:outerShdw blurRad="38100" dist="38100" dir="2700000" algn="tl">
                      <a:srgbClr val="000000"/>
                    </a:outerShdw>
                  </a:effectLst>
                  <a:latin typeface="Arial" charset="0"/>
                </a:rPr>
                <a:t>ACK</a:t>
              </a:r>
            </a:p>
          </p:txBody>
        </p:sp>
        <p:sp>
          <p:nvSpPr>
            <p:cNvPr id="831544" name="Text Box 56"/>
            <p:cNvSpPr txBox="1">
              <a:spLocks noChangeArrowheads="1"/>
            </p:cNvSpPr>
            <p:nvPr/>
          </p:nvSpPr>
          <p:spPr bwMode="auto">
            <a:xfrm>
              <a:off x="4032" y="3696"/>
              <a:ext cx="576" cy="274"/>
            </a:xfrm>
            <a:prstGeom prst="rect">
              <a:avLst/>
            </a:prstGeom>
            <a:solidFill>
              <a:srgbClr val="006600"/>
            </a:solidFill>
            <a:ln w="38100" algn="ctr">
              <a:solidFill>
                <a:srgbClr val="FF9900"/>
              </a:solidFill>
              <a:miter lim="800000"/>
              <a:headEnd/>
              <a:tailEnd/>
            </a:ln>
            <a:effectLst/>
          </p:spPr>
          <p:txBody>
            <a:bodyPr lIns="0" rIns="0">
              <a:spAutoFit/>
            </a:bodyPr>
            <a:lstStyle/>
            <a:p>
              <a:pPr>
                <a:defRPr/>
              </a:pPr>
              <a:r>
                <a:rPr lang="en-US" sz="2000" dirty="0">
                  <a:solidFill>
                    <a:srgbClr val="FF6600"/>
                  </a:solidFill>
                  <a:effectLst>
                    <a:outerShdw blurRad="38100" dist="38100" dir="2700000" algn="tl">
                      <a:srgbClr val="000000"/>
                    </a:outerShdw>
                  </a:effectLst>
                  <a:latin typeface="Arial" charset="0"/>
                </a:rPr>
                <a:t>NACK</a:t>
              </a:r>
            </a:p>
          </p:txBody>
        </p:sp>
      </p:grpSp>
    </p:spTree>
    <p:extLst>
      <p:ext uri="{BB962C8B-B14F-4D97-AF65-F5344CB8AC3E}">
        <p14:creationId xmlns:p14="http://schemas.microsoft.com/office/powerpoint/2010/main" val="2193045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566" y="3982936"/>
            <a:ext cx="4621546" cy="2706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32" y="1598598"/>
            <a:ext cx="4669970" cy="2491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0" name="Rectangle 2"/>
          <p:cNvSpPr>
            <a:spLocks noGrp="1" noChangeArrowheads="1"/>
          </p:cNvSpPr>
          <p:nvPr>
            <p:ph type="title"/>
          </p:nvPr>
        </p:nvSpPr>
        <p:spPr>
          <a:xfrm>
            <a:off x="412550" y="466770"/>
            <a:ext cx="8323796" cy="838200"/>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sz="2600" dirty="0" smtClean="0">
                <a:ea typeface="ＭＳ Ｐゴシック" pitchFamily="34" charset="-128"/>
              </a:rPr>
              <a:t>Challenge Handshake Authentication Protocol</a:t>
            </a:r>
          </a:p>
        </p:txBody>
      </p:sp>
      <p:sp>
        <p:nvSpPr>
          <p:cNvPr id="2" name="TextBox 1"/>
          <p:cNvSpPr txBox="1"/>
          <p:nvPr/>
        </p:nvSpPr>
        <p:spPr>
          <a:xfrm>
            <a:off x="307521" y="1415332"/>
            <a:ext cx="2762250" cy="424732"/>
          </a:xfrm>
          <a:prstGeom prst="rect">
            <a:avLst/>
          </a:prstGeom>
          <a:noFill/>
        </p:spPr>
        <p:txBody>
          <a:bodyPr wrap="square" rtlCol="0">
            <a:spAutoFit/>
          </a:bodyPr>
          <a:lstStyle/>
          <a:p>
            <a:pPr algn="l"/>
            <a:r>
              <a:rPr lang="en-US" b="1" dirty="0" smtClean="0"/>
              <a:t>Initiating CHAP</a:t>
            </a:r>
            <a:endParaRPr lang="en-US" b="1" dirty="0"/>
          </a:p>
        </p:txBody>
      </p:sp>
      <p:sp>
        <p:nvSpPr>
          <p:cNvPr id="3" name="TextBox 2"/>
          <p:cNvSpPr txBox="1"/>
          <p:nvPr/>
        </p:nvSpPr>
        <p:spPr>
          <a:xfrm>
            <a:off x="4591139" y="3676862"/>
            <a:ext cx="4082143" cy="424732"/>
          </a:xfrm>
          <a:prstGeom prst="rect">
            <a:avLst/>
          </a:prstGeom>
          <a:noFill/>
        </p:spPr>
        <p:txBody>
          <a:bodyPr wrap="square" rtlCol="0">
            <a:spAutoFit/>
          </a:bodyPr>
          <a:lstStyle/>
          <a:p>
            <a:pPr algn="r"/>
            <a:r>
              <a:rPr lang="en-US" b="1" dirty="0" smtClean="0"/>
              <a:t>Responding CHAP</a:t>
            </a:r>
            <a:endParaRPr lang="en-US" b="1" dirty="0"/>
          </a:p>
        </p:txBody>
      </p:sp>
      <p:sp>
        <p:nvSpPr>
          <p:cNvPr id="10" name="TextBox 9"/>
          <p:cNvSpPr txBox="1"/>
          <p:nvPr/>
        </p:nvSpPr>
        <p:spPr>
          <a:xfrm>
            <a:off x="236485" y="1304970"/>
            <a:ext cx="8499861" cy="5394960"/>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207839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62107" y="426288"/>
            <a:ext cx="8145462" cy="838200"/>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dirty="0" smtClean="0">
                <a:ea typeface="ＭＳ Ｐゴシック" pitchFamily="34" charset="-128"/>
              </a:rPr>
              <a:t>CHAP</a:t>
            </a:r>
            <a:r>
              <a:rPr lang="en-US" dirty="0">
                <a:ea typeface="ＭＳ Ｐゴシック" pitchFamily="34" charset="-128"/>
              </a:rPr>
              <a:t> </a:t>
            </a:r>
            <a:r>
              <a:rPr lang="en-US" dirty="0" smtClean="0">
                <a:ea typeface="ＭＳ Ｐゴシック" pitchFamily="34" charset="-128"/>
              </a:rPr>
              <a:t>(cont.)</a:t>
            </a:r>
          </a:p>
        </p:txBody>
      </p:sp>
      <p:sp>
        <p:nvSpPr>
          <p:cNvPr id="2" name="TextBox 1"/>
          <p:cNvSpPr txBox="1"/>
          <p:nvPr/>
        </p:nvSpPr>
        <p:spPr>
          <a:xfrm>
            <a:off x="3190875" y="1945916"/>
            <a:ext cx="3242582" cy="424732"/>
          </a:xfrm>
          <a:prstGeom prst="rect">
            <a:avLst/>
          </a:prstGeom>
          <a:noFill/>
        </p:spPr>
        <p:txBody>
          <a:bodyPr wrap="square" rtlCol="0">
            <a:spAutoFit/>
          </a:bodyPr>
          <a:lstStyle/>
          <a:p>
            <a:pPr algn="l"/>
            <a:r>
              <a:rPr lang="en-US" b="1" dirty="0" smtClean="0"/>
              <a:t>Completing CHAP</a:t>
            </a:r>
            <a:endParaRPr lang="en-US" b="1"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61" y="2842227"/>
            <a:ext cx="4791075" cy="32861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347690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450851" y="417513"/>
            <a:ext cx="8145462" cy="838200"/>
          </a:xfrm>
        </p:spPr>
        <p:txBody>
          <a:bodyPr/>
          <a:lstStyle/>
          <a:p>
            <a:pPr algn="ctr">
              <a:defRPr/>
            </a:pPr>
            <a:r>
              <a:rPr lang="en-US" dirty="0"/>
              <a:t>PPP Configuration Command Summary</a:t>
            </a:r>
            <a:endParaRPr lang="en-US" b="1" dirty="0">
              <a:latin typeface="Courier New" pitchFamily="49" charset="0"/>
            </a:endParaRPr>
          </a:p>
        </p:txBody>
      </p:sp>
      <p:sp>
        <p:nvSpPr>
          <p:cNvPr id="850947" name="Rectangle 3"/>
          <p:cNvSpPr>
            <a:spLocks noGrp="1" noChangeArrowheads="1"/>
          </p:cNvSpPr>
          <p:nvPr>
            <p:ph type="body" idx="1"/>
          </p:nvPr>
        </p:nvSpPr>
        <p:spPr>
          <a:xfrm>
            <a:off x="655638" y="1255713"/>
            <a:ext cx="7940675" cy="3365182"/>
          </a:xfrm>
        </p:spPr>
        <p:txBody>
          <a:bodyPr/>
          <a:lstStyle/>
          <a:p>
            <a:pPr>
              <a:buFont typeface="Tahoma" panose="020B0604030504040204" pitchFamily="34" charset="0"/>
              <a:buNone/>
              <a:defRPr/>
            </a:pPr>
            <a:r>
              <a:rPr lang="en-US" b="1" dirty="0">
                <a:effectLst/>
                <a:latin typeface="Courier New" pitchFamily="49" charset="0"/>
              </a:rPr>
              <a:t>Router(config)#username</a:t>
            </a:r>
            <a:r>
              <a:rPr lang="en-US" b="1" dirty="0">
                <a:solidFill>
                  <a:srgbClr val="FFFF00"/>
                </a:solidFill>
                <a:effectLst/>
                <a:latin typeface="Courier New" pitchFamily="49" charset="0"/>
              </a:rPr>
              <a:t> </a:t>
            </a:r>
            <a:r>
              <a:rPr lang="en-US" b="1" dirty="0">
                <a:solidFill>
                  <a:schemeClr val="accent2">
                    <a:lumMod val="75000"/>
                  </a:schemeClr>
                </a:solidFill>
                <a:effectLst/>
                <a:latin typeface="Courier New" pitchFamily="49" charset="0"/>
              </a:rPr>
              <a:t>name</a:t>
            </a:r>
            <a:r>
              <a:rPr lang="en-US" b="1" dirty="0">
                <a:solidFill>
                  <a:srgbClr val="FFFF00"/>
                </a:solidFill>
                <a:effectLst/>
                <a:latin typeface="Courier New" pitchFamily="49" charset="0"/>
              </a:rPr>
              <a:t> </a:t>
            </a:r>
            <a:r>
              <a:rPr lang="en-US" b="1" dirty="0">
                <a:effectLst/>
                <a:latin typeface="Courier New" pitchFamily="49" charset="0"/>
              </a:rPr>
              <a:t>password</a:t>
            </a:r>
            <a:r>
              <a:rPr lang="en-US" b="1" dirty="0">
                <a:solidFill>
                  <a:srgbClr val="FFFF00"/>
                </a:solidFill>
                <a:effectLst/>
                <a:latin typeface="Courier New" pitchFamily="49" charset="0"/>
              </a:rPr>
              <a:t> </a:t>
            </a:r>
            <a:r>
              <a:rPr lang="en-US" b="1" dirty="0">
                <a:solidFill>
                  <a:schemeClr val="accent2">
                    <a:lumMod val="75000"/>
                  </a:schemeClr>
                </a:solidFill>
                <a:effectLst/>
                <a:latin typeface="Courier New" pitchFamily="49" charset="0"/>
              </a:rPr>
              <a:t>password</a:t>
            </a:r>
          </a:p>
          <a:p>
            <a:pPr>
              <a:buFont typeface="Tahoma" panose="020B0604030504040204" pitchFamily="34" charset="0"/>
              <a:buNone/>
              <a:defRPr/>
            </a:pPr>
            <a:r>
              <a:rPr lang="en-US" b="1" dirty="0" smtClean="0">
                <a:effectLst/>
                <a:latin typeface="Courier New" pitchFamily="49" charset="0"/>
              </a:rPr>
              <a:t>Router(</a:t>
            </a:r>
            <a:r>
              <a:rPr lang="en-US" b="1" dirty="0" err="1" smtClean="0">
                <a:effectLst/>
                <a:latin typeface="Courier New" pitchFamily="49" charset="0"/>
              </a:rPr>
              <a:t>config</a:t>
            </a:r>
            <a:r>
              <a:rPr lang="en-US" b="1" dirty="0">
                <a:effectLst/>
                <a:latin typeface="Courier New" pitchFamily="49" charset="0"/>
              </a:rPr>
              <a:t>)#interface serial 0/2/0</a:t>
            </a:r>
          </a:p>
          <a:p>
            <a:pPr>
              <a:buFont typeface="Tahoma" panose="020B0604030504040204" pitchFamily="34" charset="0"/>
              <a:buNone/>
              <a:defRPr/>
            </a:pPr>
            <a:r>
              <a:rPr lang="en-US" b="1" dirty="0">
                <a:effectLst/>
                <a:latin typeface="Courier New" pitchFamily="49" charset="0"/>
              </a:rPr>
              <a:t>Router(config-if)#ip address </a:t>
            </a:r>
            <a:r>
              <a:rPr lang="en-US" b="1" dirty="0">
                <a:solidFill>
                  <a:schemeClr val="accent2">
                    <a:lumMod val="75000"/>
                  </a:schemeClr>
                </a:solidFill>
                <a:effectLst/>
                <a:latin typeface="Courier New" pitchFamily="49" charset="0"/>
              </a:rPr>
              <a:t>address subnetmask</a:t>
            </a:r>
          </a:p>
          <a:p>
            <a:pPr>
              <a:buFont typeface="Tahoma" panose="020B0604030504040204" pitchFamily="34" charset="0"/>
              <a:buNone/>
              <a:defRPr/>
            </a:pPr>
            <a:r>
              <a:rPr lang="en-US" b="1" dirty="0">
                <a:effectLst/>
                <a:latin typeface="Courier New" pitchFamily="49" charset="0"/>
              </a:rPr>
              <a:t>Router(config-if)#</a:t>
            </a:r>
            <a:r>
              <a:rPr lang="en-US" b="1" dirty="0">
                <a:solidFill>
                  <a:schemeClr val="accent2">
                    <a:lumMod val="75000"/>
                  </a:schemeClr>
                </a:solidFill>
                <a:effectLst/>
                <a:latin typeface="Courier New" pitchFamily="49" charset="0"/>
              </a:rPr>
              <a:t>encapsulation ppp</a:t>
            </a:r>
          </a:p>
          <a:p>
            <a:pPr>
              <a:buFont typeface="Tahoma" panose="020B0604030504040204" pitchFamily="34" charset="0"/>
              <a:buNone/>
              <a:defRPr/>
            </a:pPr>
            <a:r>
              <a:rPr lang="en-US" b="1" dirty="0">
                <a:effectLst/>
                <a:latin typeface="Courier New" pitchFamily="49" charset="0"/>
              </a:rPr>
              <a:t>Router(config-if)#ppp authentication </a:t>
            </a:r>
            <a:r>
              <a:rPr lang="en-US" b="1" dirty="0">
                <a:solidFill>
                  <a:schemeClr val="accent2">
                    <a:lumMod val="75000"/>
                  </a:schemeClr>
                </a:solidFill>
                <a:effectLst/>
                <a:latin typeface="Courier New" pitchFamily="49" charset="0"/>
              </a:rPr>
              <a:t>chap</a:t>
            </a:r>
          </a:p>
          <a:p>
            <a:pPr>
              <a:buFont typeface="Tahoma" panose="020B0604030504040204" pitchFamily="34" charset="0"/>
              <a:buNone/>
              <a:defRPr/>
            </a:pPr>
            <a:r>
              <a:rPr lang="en-US" b="1" dirty="0">
                <a:solidFill>
                  <a:srgbClr val="FFFF00"/>
                </a:solidFill>
                <a:effectLst/>
                <a:latin typeface="Courier New" pitchFamily="49" charset="0"/>
              </a:rPr>
              <a:t>					</a:t>
            </a:r>
            <a:r>
              <a:rPr lang="en-US" sz="3200" dirty="0">
                <a:solidFill>
                  <a:srgbClr val="7030A0"/>
                </a:solidFill>
                <a:effectLst/>
              </a:rPr>
              <a:t>OR</a:t>
            </a:r>
          </a:p>
          <a:p>
            <a:pPr>
              <a:buFont typeface="Tahoma" panose="020B0604030504040204" pitchFamily="34" charset="0"/>
              <a:buNone/>
              <a:defRPr/>
            </a:pPr>
            <a:r>
              <a:rPr lang="en-US" b="1" dirty="0">
                <a:effectLst/>
                <a:latin typeface="Courier New" pitchFamily="49" charset="0"/>
              </a:rPr>
              <a:t>Router(config-if)#ppp authentication </a:t>
            </a:r>
            <a:r>
              <a:rPr lang="en-US" b="1" dirty="0">
                <a:solidFill>
                  <a:srgbClr val="7030A0"/>
                </a:solidFill>
                <a:effectLst/>
                <a:latin typeface="Courier New" pitchFamily="49" charset="0"/>
              </a:rPr>
              <a:t>pap</a:t>
            </a:r>
          </a:p>
          <a:p>
            <a:pPr>
              <a:buFont typeface="Tahoma" panose="020B0604030504040204" pitchFamily="34" charset="0"/>
              <a:buNone/>
              <a:defRPr/>
            </a:pPr>
            <a:r>
              <a:rPr lang="en-US" b="1" dirty="0">
                <a:effectLst/>
                <a:latin typeface="Courier New" pitchFamily="49" charset="0"/>
              </a:rPr>
              <a:t>Router(config-if)#ppp</a:t>
            </a:r>
            <a:r>
              <a:rPr lang="en-US" b="1" dirty="0">
                <a:effectLst/>
                <a:latin typeface="Courier New" pitchFamily="49" charset="0"/>
              </a:rPr>
              <a:t> pap sent-username </a:t>
            </a:r>
            <a:r>
              <a:rPr lang="en-US" b="1" dirty="0">
                <a:solidFill>
                  <a:srgbClr val="7030A0"/>
                </a:solidFill>
                <a:effectLst/>
                <a:latin typeface="Courier New" pitchFamily="49" charset="0"/>
              </a:rPr>
              <a:t>name </a:t>
            </a:r>
            <a:r>
              <a:rPr lang="en-US" b="1" dirty="0" smtClean="0">
                <a:effectLst/>
                <a:latin typeface="Courier New" pitchFamily="49" charset="0"/>
              </a:rPr>
              <a:t> </a:t>
            </a:r>
            <a:r>
              <a:rPr lang="en-US" b="1" dirty="0">
                <a:effectLst/>
                <a:latin typeface="Courier New" pitchFamily="49" charset="0"/>
              </a:rPr>
              <a:t>password </a:t>
            </a:r>
            <a:r>
              <a:rPr lang="en-US" b="1" dirty="0">
                <a:solidFill>
                  <a:srgbClr val="7030A0"/>
                </a:solidFill>
                <a:effectLst/>
                <a:latin typeface="Courier New" pitchFamily="49" charset="0"/>
              </a:rPr>
              <a:t>password</a:t>
            </a:r>
            <a:endParaRPr lang="en-US" b="1" dirty="0">
              <a:solidFill>
                <a:srgbClr val="7030A0"/>
              </a:solidFill>
              <a:latin typeface="Courier New" pitchFamily="49" charset="0"/>
            </a:endParaRPr>
          </a:p>
        </p:txBody>
      </p:sp>
    </p:spTree>
    <p:extLst>
      <p:ext uri="{BB962C8B-B14F-4D97-AF65-F5344CB8AC3E}">
        <p14:creationId xmlns:p14="http://schemas.microsoft.com/office/powerpoint/2010/main" val="3652328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0707" y="472008"/>
            <a:ext cx="8145462" cy="838200"/>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dirty="0" smtClean="0">
                <a:ea typeface="ＭＳ Ｐゴシック" pitchFamily="34" charset="-128"/>
              </a:rPr>
              <a:t>Configuring PPP Authentication (cont.)</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667" y="1798320"/>
            <a:ext cx="6311698" cy="406908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61873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8227" y="455788"/>
            <a:ext cx="8145462" cy="838200"/>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dirty="0" smtClean="0">
                <a:ea typeface="ＭＳ Ｐゴシック" pitchFamily="34" charset="-128"/>
              </a:rPr>
              <a:t>Configuring PPP Authentication (cont.)</a:t>
            </a:r>
          </a:p>
        </p:txBody>
      </p:sp>
      <p:pic>
        <p:nvPicPr>
          <p:cNvPr id="1843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095"/>
          <a:stretch/>
        </p:blipFill>
        <p:spPr bwMode="auto">
          <a:xfrm>
            <a:off x="1217057" y="1847850"/>
            <a:ext cx="6607802" cy="390525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054390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ea typeface="ＭＳ Ｐゴシック" pitchFamily="34" charset="-128"/>
              </a:rPr>
              <a:t>Troubleshooting  </a:t>
            </a:r>
            <a:r>
              <a:rPr lang="en-US" sz="2400" dirty="0">
                <a:ea typeface="ＭＳ Ｐゴシック" pitchFamily="34" charset="-128"/>
              </a:rPr>
              <a:t>WAN Connectivity</a:t>
            </a:r>
            <a:endParaRPr lang="en-US" sz="2400" dirty="0" smtClean="0">
              <a:solidFill>
                <a:schemeClr val="folHlink"/>
              </a:solidFill>
            </a:endParaRPr>
          </a:p>
        </p:txBody>
      </p:sp>
    </p:spTree>
    <p:extLst>
      <p:ext uri="{BB962C8B-B14F-4D97-AF65-F5344CB8AC3E}">
        <p14:creationId xmlns:p14="http://schemas.microsoft.com/office/powerpoint/2010/main" val="262607953"/>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2" descr="ppp3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3645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5650" name="Rectangle 2"/>
          <p:cNvSpPr>
            <a:spLocks noGrp="1" noChangeArrowheads="1"/>
          </p:cNvSpPr>
          <p:nvPr>
            <p:ph type="title"/>
          </p:nvPr>
        </p:nvSpPr>
        <p:spPr>
          <a:xfrm>
            <a:off x="152400" y="114300"/>
            <a:ext cx="8145462" cy="838200"/>
          </a:xfrm>
        </p:spPr>
        <p:txBody>
          <a:bodyPr/>
          <a:lstStyle/>
          <a:p>
            <a:pPr algn="ctr">
              <a:defRPr/>
            </a:pPr>
            <a:r>
              <a:rPr lang="en-US" dirty="0" smtClean="0"/>
              <a:t>Network Layer Protocol Negotiation</a:t>
            </a:r>
            <a:endParaRPr lang="en-US" b="1" i="1" dirty="0">
              <a:latin typeface="Courier New" pitchFamily="49" charset="0"/>
            </a:endParaRPr>
          </a:p>
        </p:txBody>
      </p:sp>
      <p:sp>
        <p:nvSpPr>
          <p:cNvPr id="795651" name="Rectangle 3"/>
          <p:cNvSpPr>
            <a:spLocks noGrp="1" noChangeArrowheads="1"/>
          </p:cNvSpPr>
          <p:nvPr>
            <p:ph type="body" idx="1"/>
          </p:nvPr>
        </p:nvSpPr>
        <p:spPr>
          <a:xfrm>
            <a:off x="152400" y="5638800"/>
            <a:ext cx="8839200" cy="1066800"/>
          </a:xfrm>
        </p:spPr>
        <p:txBody>
          <a:bodyPr/>
          <a:lstStyle/>
          <a:p>
            <a:pPr marL="457200" indent="-457200">
              <a:defRPr/>
            </a:pPr>
            <a:r>
              <a:rPr lang="en-US" dirty="0">
                <a:cs typeface="Arial" charset="0"/>
              </a:rPr>
              <a:t>The </a:t>
            </a:r>
            <a:r>
              <a:rPr lang="en-US" b="1" dirty="0">
                <a:solidFill>
                  <a:srgbClr val="7030A0"/>
                </a:solidFill>
                <a:latin typeface="Courier New" pitchFamily="49" charset="0"/>
                <a:cs typeface="Courier New" pitchFamily="49" charset="0"/>
              </a:rPr>
              <a:t>show interfaces</a:t>
            </a:r>
            <a:r>
              <a:rPr lang="en-US" dirty="0">
                <a:solidFill>
                  <a:srgbClr val="7030A0"/>
                </a:solidFill>
                <a:cs typeface="Arial" charset="0"/>
              </a:rPr>
              <a:t> </a:t>
            </a:r>
            <a:r>
              <a:rPr lang="en-US" dirty="0">
                <a:cs typeface="Arial" charset="0"/>
              </a:rPr>
              <a:t>command reveals the LCP and NCP states under PPP configuration.</a:t>
            </a:r>
            <a:r>
              <a:rPr lang="en-US" dirty="0"/>
              <a:t> </a:t>
            </a:r>
          </a:p>
        </p:txBody>
      </p:sp>
      <p:sp>
        <p:nvSpPr>
          <p:cNvPr id="14" name="Rectangle 13"/>
          <p:cNvSpPr/>
          <p:nvPr/>
        </p:nvSpPr>
        <p:spPr bwMode="auto">
          <a:xfrm>
            <a:off x="1600200" y="990600"/>
            <a:ext cx="4724400" cy="3810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latin typeface="Arial" charset="0"/>
            </a:endParaRPr>
          </a:p>
        </p:txBody>
      </p:sp>
      <p:cxnSp>
        <p:nvCxnSpPr>
          <p:cNvPr id="16" name="Straight Connector 15"/>
          <p:cNvCxnSpPr>
            <a:stCxn id="795657" idx="1"/>
          </p:cNvCxnSpPr>
          <p:nvPr/>
        </p:nvCxnSpPr>
        <p:spPr bwMode="auto">
          <a:xfrm flipH="1">
            <a:off x="2286000" y="3184166"/>
            <a:ext cx="2133600" cy="321034"/>
          </a:xfrm>
          <a:prstGeom prst="line">
            <a:avLst/>
          </a:prstGeom>
          <a:noFill/>
          <a:ln w="50800" cap="flat" cmpd="sng" algn="ctr">
            <a:solidFill>
              <a:srgbClr val="0070C0"/>
            </a:solidFill>
            <a:prstDash val="solid"/>
            <a:round/>
            <a:headEnd type="none" w="med" len="med"/>
            <a:tailEnd type="triangle"/>
          </a:ln>
          <a:effectLst>
            <a:outerShdw blurRad="50800" dist="38100" dir="2700000" algn="tl" rotWithShape="0">
              <a:prstClr val="black">
                <a:alpha val="78000"/>
              </a:prstClr>
            </a:outerShdw>
          </a:effectLst>
        </p:spPr>
      </p:cxnSp>
      <p:cxnSp>
        <p:nvCxnSpPr>
          <p:cNvPr id="20" name="Straight Connector 19"/>
          <p:cNvCxnSpPr>
            <a:stCxn id="795660" idx="1"/>
          </p:cNvCxnSpPr>
          <p:nvPr/>
        </p:nvCxnSpPr>
        <p:spPr bwMode="auto">
          <a:xfrm flipH="1" flipV="1">
            <a:off x="3733800" y="3810000"/>
            <a:ext cx="1752600" cy="59966"/>
          </a:xfrm>
          <a:prstGeom prst="line">
            <a:avLst/>
          </a:prstGeom>
          <a:noFill/>
          <a:ln w="50800" cap="flat" cmpd="sng" algn="ctr">
            <a:solidFill>
              <a:srgbClr val="FF0000"/>
            </a:solidFill>
            <a:prstDash val="solid"/>
            <a:round/>
            <a:headEnd type="none" w="med" len="med"/>
            <a:tailEnd type="triangle"/>
          </a:ln>
          <a:effectLst>
            <a:outerShdw blurRad="50800" dist="38100" dir="2700000" algn="tl" rotWithShape="0">
              <a:prstClr val="black">
                <a:alpha val="78000"/>
              </a:prstClr>
            </a:outerShdw>
          </a:effectLst>
        </p:spPr>
      </p:cxnSp>
      <p:sp>
        <p:nvSpPr>
          <p:cNvPr id="795660" name="Text Box 12"/>
          <p:cNvSpPr txBox="1">
            <a:spLocks noChangeArrowheads="1"/>
          </p:cNvSpPr>
          <p:nvPr/>
        </p:nvSpPr>
        <p:spPr bwMode="auto">
          <a:xfrm>
            <a:off x="5486400" y="3657600"/>
            <a:ext cx="990600" cy="424732"/>
          </a:xfrm>
          <a:prstGeom prst="rect">
            <a:avLst/>
          </a:prstGeom>
          <a:solidFill>
            <a:srgbClr val="800000"/>
          </a:solidFill>
          <a:ln w="38100" algn="ctr">
            <a:solidFill>
              <a:srgbClr val="FF0000"/>
            </a:solidFill>
            <a:miter lim="800000"/>
            <a:headEnd/>
            <a:tailEnd/>
          </a:ln>
          <a:effectLst/>
        </p:spPr>
        <p:txBody>
          <a:bodyPr lIns="0" rIns="0">
            <a:spAutoFit/>
          </a:bodyPr>
          <a:lstStyle/>
          <a:p>
            <a:pPr>
              <a:defRPr/>
            </a:pPr>
            <a:r>
              <a:rPr lang="en-US" dirty="0">
                <a:solidFill>
                  <a:srgbClr val="FFFF00"/>
                </a:solidFill>
                <a:latin typeface="Arial" charset="0"/>
              </a:rPr>
              <a:t>NCPs</a:t>
            </a:r>
          </a:p>
        </p:txBody>
      </p:sp>
      <p:sp>
        <p:nvSpPr>
          <p:cNvPr id="795657" name="Text Box 9"/>
          <p:cNvSpPr txBox="1">
            <a:spLocks noChangeArrowheads="1"/>
          </p:cNvSpPr>
          <p:nvPr/>
        </p:nvSpPr>
        <p:spPr bwMode="auto">
          <a:xfrm>
            <a:off x="4419600" y="2971800"/>
            <a:ext cx="4191000" cy="424732"/>
          </a:xfrm>
          <a:prstGeom prst="rect">
            <a:avLst/>
          </a:prstGeom>
          <a:solidFill>
            <a:srgbClr val="003366"/>
          </a:solidFill>
          <a:ln w="38100" algn="ctr">
            <a:solidFill>
              <a:srgbClr val="0070C0"/>
            </a:solidFill>
            <a:miter lim="800000"/>
            <a:headEnd/>
            <a:tailEnd/>
          </a:ln>
          <a:effectLst/>
        </p:spPr>
        <p:txBody>
          <a:bodyPr lIns="0" rIns="0">
            <a:spAutoFit/>
          </a:bodyPr>
          <a:lstStyle/>
          <a:p>
            <a:pPr>
              <a:defRPr/>
            </a:pPr>
            <a:r>
              <a:rPr lang="en-US" dirty="0">
                <a:solidFill>
                  <a:srgbClr val="FFFF00"/>
                </a:solidFill>
                <a:effectLst>
                  <a:outerShdw blurRad="38100" dist="38100" dir="2700000" algn="tl">
                    <a:srgbClr val="000000"/>
                  </a:outerShdw>
                </a:effectLst>
                <a:latin typeface="Arial" charset="0"/>
              </a:rPr>
              <a:t>LCP open = connection made.</a:t>
            </a:r>
          </a:p>
        </p:txBody>
      </p:sp>
    </p:spTree>
    <p:extLst>
      <p:ext uri="{BB962C8B-B14F-4D97-AF65-F5344CB8AC3E}">
        <p14:creationId xmlns:p14="http://schemas.microsoft.com/office/powerpoint/2010/main" val="1996210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4377" y="450566"/>
            <a:ext cx="8145462" cy="838200"/>
          </a:xfrm>
        </p:spPr>
        <p:txBody>
          <a:bodyPr/>
          <a:lstStyle/>
          <a:p>
            <a:pPr eaLnBrk="1" hangingPunct="1"/>
            <a:r>
              <a:rPr lang="en-US" sz="1800" dirty="0" smtClean="0">
                <a:ea typeface="ＭＳ Ｐゴシック" pitchFamily="34" charset="-128"/>
              </a:rPr>
              <a:t>Benefits of PPP</a:t>
            </a:r>
            <a:br>
              <a:rPr lang="en-US" sz="1800" dirty="0" smtClean="0">
                <a:ea typeface="ＭＳ Ｐゴシック" pitchFamily="34" charset="-128"/>
              </a:rPr>
            </a:br>
            <a:r>
              <a:rPr lang="en-US" dirty="0" smtClean="0">
                <a:ea typeface="ＭＳ Ｐゴシック" pitchFamily="34" charset="-128"/>
              </a:rPr>
              <a:t>Why PPP?</a:t>
            </a:r>
            <a:endParaRPr lang="en-US" dirty="0" smtClean="0">
              <a:ea typeface="ＭＳ Ｐゴシック" pitchFamily="34" charset="-128"/>
            </a:endParaRPr>
          </a:p>
        </p:txBody>
      </p:sp>
      <p:sp>
        <p:nvSpPr>
          <p:cNvPr id="3" name="TextBox 2"/>
          <p:cNvSpPr txBox="1"/>
          <p:nvPr/>
        </p:nvSpPr>
        <p:spPr>
          <a:xfrm>
            <a:off x="426431" y="1614188"/>
            <a:ext cx="8260369" cy="2015936"/>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PPP not proprietary</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PPP includes many features not available in HDLC</a:t>
            </a:r>
          </a:p>
          <a:p>
            <a:pPr marL="693738" lvl="2" indent="-236538" algn="l" defTabSz="814388">
              <a:lnSpc>
                <a:spcPct val="95000"/>
              </a:lnSpc>
              <a:spcBef>
                <a:spcPct val="50000"/>
              </a:spcBef>
              <a:buClr>
                <a:srgbClr val="708CA1"/>
              </a:buClr>
              <a:buFont typeface="Wingdings" pitchFamily="2" charset="2"/>
              <a:buChar char="§"/>
            </a:pPr>
            <a:r>
              <a:rPr lang="en-US" sz="2000" dirty="0" smtClean="0">
                <a:latin typeface="+mn-lt"/>
              </a:rPr>
              <a:t>Link </a:t>
            </a:r>
            <a:r>
              <a:rPr lang="en-US" sz="2000" dirty="0">
                <a:latin typeface="+mn-lt"/>
              </a:rPr>
              <a:t>quality management feature monitors the quality of the </a:t>
            </a:r>
            <a:r>
              <a:rPr lang="en-US" sz="2000" dirty="0" smtClean="0">
                <a:latin typeface="+mn-lt"/>
              </a:rPr>
              <a:t>link. </a:t>
            </a:r>
            <a:r>
              <a:rPr lang="en-US" sz="2000" dirty="0">
                <a:latin typeface="+mn-lt"/>
              </a:rPr>
              <a:t>If too many errors are detected, PPP takes </a:t>
            </a:r>
            <a:r>
              <a:rPr lang="en-US" sz="2000" dirty="0" smtClean="0">
                <a:latin typeface="+mn-lt"/>
              </a:rPr>
              <a:t>down the link</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smtClean="0">
                <a:latin typeface="+mn-lt"/>
              </a:rPr>
              <a:t>Supports </a:t>
            </a:r>
            <a:r>
              <a:rPr lang="en-US" sz="2000" dirty="0">
                <a:latin typeface="+mn-lt"/>
              </a:rPr>
              <a:t>PAP and CHAP </a:t>
            </a:r>
            <a:r>
              <a:rPr lang="en-US" sz="2000" dirty="0" smtClean="0">
                <a:latin typeface="+mn-lt"/>
              </a:rPr>
              <a:t>authentication</a:t>
            </a:r>
            <a:endParaRPr lang="en-US" sz="2000" dirty="0">
              <a:latin typeface="+mn-lt"/>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959" y="4058346"/>
            <a:ext cx="5949695" cy="1885253"/>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082654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1507" y="492115"/>
            <a:ext cx="8429047" cy="1016646"/>
          </a:xfrm>
        </p:spPr>
        <p:txBody>
          <a:bodyPr/>
          <a:lstStyle/>
          <a:p>
            <a:pPr eaLnBrk="1" hangingPunct="1"/>
            <a:r>
              <a:rPr lang="en-US" sz="1800" dirty="0" smtClean="0">
                <a:ea typeface="ＭＳ Ｐゴシック" pitchFamily="34" charset="-128"/>
              </a:rPr>
              <a:t>Troubleshoot PPP</a:t>
            </a:r>
            <a:br>
              <a:rPr lang="en-US" sz="1800" dirty="0" smtClean="0">
                <a:ea typeface="ＭＳ Ｐゴシック" pitchFamily="34" charset="-128"/>
              </a:rPr>
            </a:br>
            <a:r>
              <a:rPr lang="en-US" dirty="0" smtClean="0">
                <a:ea typeface="ＭＳ Ｐゴシック" pitchFamily="34" charset="-128"/>
              </a:rPr>
              <a:t>Troubleshooting PPP Serial Encapsulation</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85" y="1799057"/>
            <a:ext cx="5534025" cy="464820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494" y="5828132"/>
            <a:ext cx="555307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31970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3969" y="462676"/>
            <a:ext cx="8571342" cy="902898"/>
          </a:xfrm>
        </p:spPr>
        <p:txBody>
          <a:bodyPr/>
          <a:lstStyle/>
          <a:p>
            <a:pPr eaLnBrk="1" hangingPunct="1"/>
            <a:r>
              <a:rPr lang="en-US" sz="1800" dirty="0" smtClean="0">
                <a:ea typeface="ＭＳ Ｐゴシック" pitchFamily="34" charset="-128"/>
              </a:rPr>
              <a:t>Troubleshoot PPP</a:t>
            </a:r>
            <a:br>
              <a:rPr lang="en-US" sz="1800" dirty="0" smtClean="0">
                <a:ea typeface="ＭＳ Ｐゴシック" pitchFamily="34" charset="-128"/>
              </a:rPr>
            </a:br>
            <a:r>
              <a:rPr lang="en-US" sz="2400" dirty="0" smtClean="0">
                <a:ea typeface="ＭＳ Ｐゴシック" pitchFamily="34" charset="-128"/>
              </a:rPr>
              <a:t>Troubleshooting a PPP Configuration with Authentication</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38" y="1969435"/>
            <a:ext cx="7503504" cy="346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6121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78289" y="433272"/>
            <a:ext cx="8145462" cy="590666"/>
          </a:xfrm>
        </p:spPr>
        <p:txBody>
          <a:bodyPr/>
          <a:lstStyle/>
          <a:p>
            <a:pPr algn="ctr">
              <a:defRPr/>
            </a:pPr>
            <a:r>
              <a:rPr lang="en-US" dirty="0" smtClean="0">
                <a:effectLst>
                  <a:outerShdw blurRad="38100" dist="38100" dir="2700000" algn="tl">
                    <a:srgbClr val="FFFFFF"/>
                  </a:outerShdw>
                </a:effectLst>
              </a:rPr>
              <a:t>Introducing PPP</a:t>
            </a:r>
          </a:p>
        </p:txBody>
      </p:sp>
      <p:sp>
        <p:nvSpPr>
          <p:cNvPr id="71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smtClean="0">
              <a:effectLst/>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t="4825"/>
          <a:stretch>
            <a:fillRect/>
          </a:stretch>
        </p:blipFill>
        <p:spPr bwMode="auto">
          <a:xfrm>
            <a:off x="1600200" y="1223904"/>
            <a:ext cx="5501640" cy="5153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5287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6912" y="450566"/>
            <a:ext cx="8145462" cy="838200"/>
          </a:xfrm>
        </p:spPr>
        <p:txBody>
          <a:bodyPr/>
          <a:lstStyle/>
          <a:p>
            <a:pPr eaLnBrk="1" hangingPunct="1"/>
            <a:r>
              <a:rPr lang="en-US" sz="1800" dirty="0" smtClean="0">
                <a:ea typeface="ＭＳ Ｐゴシック" pitchFamily="34" charset="-128"/>
              </a:rPr>
              <a:t>Physical Layer</a:t>
            </a:r>
            <a:br>
              <a:rPr lang="en-US" sz="1800" dirty="0" smtClean="0">
                <a:ea typeface="ＭＳ Ｐゴシック" pitchFamily="34" charset="-128"/>
              </a:rPr>
            </a:br>
            <a:r>
              <a:rPr lang="en-US" dirty="0" smtClean="0">
                <a:ea typeface="ＭＳ Ｐゴシック" pitchFamily="34" charset="-128"/>
              </a:rPr>
              <a:t>PPP </a:t>
            </a:r>
            <a:r>
              <a:rPr lang="en-US" dirty="0" smtClean="0">
                <a:ea typeface="ＭＳ Ｐゴシック" pitchFamily="34" charset="-128"/>
              </a:rPr>
              <a:t>Layered Architecture</a:t>
            </a:r>
          </a:p>
        </p:txBody>
      </p:sp>
      <p:sp>
        <p:nvSpPr>
          <p:cNvPr id="2" name="TextBox 1"/>
          <p:cNvSpPr txBox="1"/>
          <p:nvPr/>
        </p:nvSpPr>
        <p:spPr>
          <a:xfrm>
            <a:off x="480204" y="1708190"/>
            <a:ext cx="2537316" cy="3770263"/>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PPP can be configured on multiple types of </a:t>
            </a:r>
            <a:r>
              <a:rPr lang="en-US" sz="2000" dirty="0" smtClean="0">
                <a:latin typeface="+mn-lt"/>
              </a:rPr>
              <a:t>interfaces in the physical layer:</a:t>
            </a:r>
            <a:endParaRPr lang="en-US" sz="2000" dirty="0">
              <a:latin typeface="+mn-lt"/>
            </a:endParaRP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Asynchronous serial </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Synchronous serial </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High-Speed Serial Interface (HSSI) </a:t>
            </a:r>
            <a:endParaRPr lang="en-US" sz="2000" dirty="0">
              <a:latin typeface="+mn-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838" y="1598295"/>
            <a:ext cx="5343525" cy="4514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51346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6912" y="450566"/>
            <a:ext cx="8145462" cy="838200"/>
          </a:xfrm>
        </p:spPr>
        <p:txBody>
          <a:bodyPr/>
          <a:lstStyle/>
          <a:p>
            <a:pPr eaLnBrk="1" hangingPunct="1"/>
            <a:r>
              <a:rPr lang="en-US" sz="1800" dirty="0" smtClean="0">
                <a:ea typeface="ＭＳ Ｐゴシック" pitchFamily="34" charset="-128"/>
              </a:rPr>
              <a:t>LCP and NCP</a:t>
            </a:r>
            <a:br>
              <a:rPr lang="en-US" sz="1800" dirty="0" smtClean="0">
                <a:ea typeface="ＭＳ Ｐゴシック" pitchFamily="34" charset="-128"/>
              </a:rPr>
            </a:br>
            <a:r>
              <a:rPr lang="en-US" dirty="0" smtClean="0">
                <a:ea typeface="ＭＳ Ｐゴシック" pitchFamily="34" charset="-128"/>
              </a:rPr>
              <a:t>PPP Layered Architecture</a:t>
            </a:r>
          </a:p>
        </p:txBody>
      </p:sp>
      <p:sp>
        <p:nvSpPr>
          <p:cNvPr id="2" name="TextBox 1"/>
          <p:cNvSpPr txBox="1"/>
          <p:nvPr/>
        </p:nvSpPr>
        <p:spPr>
          <a:xfrm>
            <a:off x="480204" y="1708190"/>
            <a:ext cx="2294626" cy="3616375"/>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LCP sets up the PPP connection and its parameters </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NCPs handle higher layer protocol configurations</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LCP terminates the PPP connection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838" y="1598295"/>
            <a:ext cx="5343525" cy="4514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06635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3" y="465806"/>
            <a:ext cx="8145462" cy="838200"/>
          </a:xfrm>
        </p:spPr>
        <p:txBody>
          <a:bodyPr/>
          <a:lstStyle/>
          <a:p>
            <a:pPr eaLnBrk="1" hangingPunct="1"/>
            <a:r>
              <a:rPr lang="en-US" sz="1800" dirty="0" smtClean="0">
                <a:ea typeface="ＭＳ Ｐゴシック" pitchFamily="34" charset="-128"/>
              </a:rPr>
              <a:t>LCP and NCP</a:t>
            </a:r>
            <a:br>
              <a:rPr lang="en-US" sz="1800" dirty="0" smtClean="0">
                <a:ea typeface="ＭＳ Ｐゴシック" pitchFamily="34" charset="-128"/>
              </a:rPr>
            </a:br>
            <a:r>
              <a:rPr lang="en-US" dirty="0" smtClean="0">
                <a:ea typeface="ＭＳ Ｐゴシック" pitchFamily="34" charset="-128"/>
              </a:rPr>
              <a:t>PPP Control Protocol (LCP)</a:t>
            </a:r>
          </a:p>
        </p:txBody>
      </p:sp>
      <p:sp>
        <p:nvSpPr>
          <p:cNvPr id="3" name="TextBox 2"/>
          <p:cNvSpPr txBox="1"/>
          <p:nvPr/>
        </p:nvSpPr>
        <p:spPr>
          <a:xfrm>
            <a:off x="488253" y="1488776"/>
            <a:ext cx="2755819" cy="5309146"/>
          </a:xfrm>
          <a:prstGeom prst="rect">
            <a:avLst/>
          </a:prstGeom>
          <a:noFill/>
        </p:spPr>
        <p:txBody>
          <a:bodyPr wrap="square" rtlCol="0">
            <a:spAutoFit/>
          </a:bodyPr>
          <a:lstStyle/>
          <a:p>
            <a:pPr algn="l"/>
            <a:r>
              <a:rPr lang="en-US" sz="2000" dirty="0" smtClean="0"/>
              <a:t>LCP </a:t>
            </a:r>
            <a:r>
              <a:rPr lang="en-US" sz="2000" dirty="0"/>
              <a:t>provides automatic configuration of the interfaces at each end, including:</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Handling varying limits on packet </a:t>
            </a:r>
            <a:r>
              <a:rPr lang="en-US" sz="2000" dirty="0" smtClean="0">
                <a:latin typeface="+mn-lt"/>
              </a:rPr>
              <a:t>size.</a:t>
            </a:r>
            <a:endParaRPr lang="en-US" sz="2000" dirty="0">
              <a:latin typeface="+mn-lt"/>
            </a:endParaRP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Detecting common misconfiguration </a:t>
            </a:r>
            <a:r>
              <a:rPr lang="en-US" sz="2000" dirty="0" smtClean="0">
                <a:latin typeface="+mn-lt"/>
              </a:rPr>
              <a:t>errors.</a:t>
            </a:r>
            <a:endParaRPr lang="en-US" sz="2000" dirty="0">
              <a:latin typeface="+mn-lt"/>
            </a:endParaRP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Terminating the </a:t>
            </a:r>
            <a:r>
              <a:rPr lang="en-US" sz="2000" dirty="0" smtClean="0">
                <a:latin typeface="+mn-lt"/>
              </a:rPr>
              <a:t>link.</a:t>
            </a:r>
            <a:endParaRPr lang="en-US" sz="2000" dirty="0">
              <a:latin typeface="+mn-lt"/>
            </a:endParaRP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Determining when a link is functioning properly or when it is </a:t>
            </a:r>
            <a:r>
              <a:rPr lang="en-US" sz="2000" dirty="0" smtClean="0">
                <a:latin typeface="+mn-lt"/>
              </a:rPr>
              <a:t>failing.</a:t>
            </a:r>
            <a:endParaRPr lang="en-US" sz="2000" dirty="0">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585" y="1672590"/>
            <a:ext cx="5238750" cy="44577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00728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1672" y="450566"/>
            <a:ext cx="8145462" cy="838200"/>
          </a:xfrm>
        </p:spPr>
        <p:txBody>
          <a:bodyPr/>
          <a:lstStyle/>
          <a:p>
            <a:pPr eaLnBrk="1" hangingPunct="1"/>
            <a:r>
              <a:rPr lang="en-US" sz="1800" dirty="0" smtClean="0">
                <a:ea typeface="ＭＳ Ｐゴシック" pitchFamily="34" charset="-128"/>
              </a:rPr>
              <a:t>LCP and NCP</a:t>
            </a:r>
            <a:br>
              <a:rPr lang="en-US" sz="1800" dirty="0" smtClean="0">
                <a:ea typeface="ＭＳ Ｐゴシック" pitchFamily="34" charset="-128"/>
              </a:rPr>
            </a:br>
            <a:r>
              <a:rPr lang="en-US" dirty="0" smtClean="0">
                <a:ea typeface="ＭＳ Ｐゴシック" pitchFamily="34" charset="-128"/>
              </a:rPr>
              <a:t>PPP Network Control Protocol (NCP)</a:t>
            </a:r>
          </a:p>
        </p:txBody>
      </p:sp>
      <p:sp>
        <p:nvSpPr>
          <p:cNvPr id="3" name="TextBox 2"/>
          <p:cNvSpPr txBox="1"/>
          <p:nvPr/>
        </p:nvSpPr>
        <p:spPr>
          <a:xfrm>
            <a:off x="442533" y="1673441"/>
            <a:ext cx="2432649" cy="3754874"/>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PPP permits multiple network layer protocols to operate on the same communications </a:t>
            </a:r>
            <a:r>
              <a:rPr lang="en-US" sz="2000" dirty="0" smtClean="0">
                <a:latin typeface="+mn-lt"/>
              </a:rPr>
              <a:t>link.</a:t>
            </a:r>
            <a:endParaRPr lang="en-US" sz="2000" dirty="0">
              <a:latin typeface="+mn-lt"/>
            </a:endParaRP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For every network layer protocol used, PPP uses a separate </a:t>
            </a:r>
            <a:r>
              <a:rPr lang="en-US" sz="2000" dirty="0" err="1" smtClean="0">
                <a:latin typeface="+mn-lt"/>
              </a:rPr>
              <a:t>NCP</a:t>
            </a:r>
            <a:r>
              <a:rPr lang="en-US" sz="2000" dirty="0" smtClean="0">
                <a:latin typeface="+mn-lt"/>
              </a:rPr>
              <a:t>.</a:t>
            </a:r>
            <a:endParaRPr lang="en-US" sz="2000" dirty="0">
              <a:latin typeface="+mn-lt"/>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7102" y="1673441"/>
            <a:ext cx="5704938" cy="441916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03043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18568</TotalTime>
  <Pages>28</Pages>
  <Words>910</Words>
  <Application>Microsoft Office PowerPoint</Application>
  <PresentationFormat>On-screen Show (4:3)</PresentationFormat>
  <Paragraphs>230</Paragraphs>
  <Slides>41</Slides>
  <Notes>35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41</vt:i4>
      </vt:variant>
    </vt:vector>
  </HeadingPairs>
  <TitlesOfParts>
    <vt:vector size="48" baseType="lpstr">
      <vt:lpstr>ＭＳ Ｐゴシック</vt:lpstr>
      <vt:lpstr>Arial</vt:lpstr>
      <vt:lpstr>Courier New</vt:lpstr>
      <vt:lpstr>Tahoma</vt:lpstr>
      <vt:lpstr>Wingdings</vt:lpstr>
      <vt:lpstr>PPT-TMPLT-WHT_C</vt:lpstr>
      <vt:lpstr>NetAcad-4F_PPT-WHT_060408</vt:lpstr>
      <vt:lpstr>Chapter 3: Point-to-Point Connections- PPP</vt:lpstr>
      <vt:lpstr>Chapter 3</vt:lpstr>
      <vt:lpstr> PPP Operation</vt:lpstr>
      <vt:lpstr>Benefits of PPP Why PPP?</vt:lpstr>
      <vt:lpstr>Introducing PPP</vt:lpstr>
      <vt:lpstr>Physical Layer PPP Layered Architecture</vt:lpstr>
      <vt:lpstr>LCP and NCP PPP Layered Architecture</vt:lpstr>
      <vt:lpstr>LCP and NCP PPP Control Protocol (LCP)</vt:lpstr>
      <vt:lpstr>LCP and NCP PPP Network Control Protocol (NCP)</vt:lpstr>
      <vt:lpstr>LCP and NCP PPP Frame Structure</vt:lpstr>
      <vt:lpstr>Establishing a PPP Session-3 Phases</vt:lpstr>
      <vt:lpstr>PPP Sessions LCP Operation (cont.)</vt:lpstr>
      <vt:lpstr>PPP Sessions LCP Packet</vt:lpstr>
      <vt:lpstr>PPP Sessions LCP Packet</vt:lpstr>
      <vt:lpstr>PPP Sessions LCP Packet (cont.)</vt:lpstr>
      <vt:lpstr>LCP Operation</vt:lpstr>
      <vt:lpstr>Establishing a Link with LCP</vt:lpstr>
      <vt:lpstr>Establishing a Link with LCP</vt:lpstr>
      <vt:lpstr>PPP Sessions NCP Explained</vt:lpstr>
      <vt:lpstr>Configuring PPP</vt:lpstr>
      <vt:lpstr>Configure PPP PPP Basic Configuration Command</vt:lpstr>
      <vt:lpstr>Configure PPP PPP Configuration Options</vt:lpstr>
      <vt:lpstr>Configure PPP PPP Configuration Options</vt:lpstr>
      <vt:lpstr>Configure PPP PPP Compression Commands</vt:lpstr>
      <vt:lpstr>Configure PPP PPP Link Quality Monitoring Command</vt:lpstr>
      <vt:lpstr>Configure PPP PPP Multilink Commands</vt:lpstr>
      <vt:lpstr>Configure PPP Verifying PPP Configuration</vt:lpstr>
      <vt:lpstr>Configure PPP Verifying PPP Configuration (cont.)</vt:lpstr>
      <vt:lpstr>PPP Authentication PPP Authentication Protocols</vt:lpstr>
      <vt:lpstr>PPP Authentication Password Authentication Protocol (PAP)</vt:lpstr>
      <vt:lpstr>PowerPoint Presentation</vt:lpstr>
      <vt:lpstr>PowerPoint Presentation</vt:lpstr>
      <vt:lpstr>PPP Authentication Challenge Handshake Authentication Protocol</vt:lpstr>
      <vt:lpstr>PPP Authentication CHAP (cont.)</vt:lpstr>
      <vt:lpstr>PPP Configuration Command Summary</vt:lpstr>
      <vt:lpstr>PPP Authentication Configuring PPP Authentication (cont.)</vt:lpstr>
      <vt:lpstr>PPP Authentication Configuring PPP Authentication (cont.)</vt:lpstr>
      <vt:lpstr>Troubleshooting  WAN Connectivity</vt:lpstr>
      <vt:lpstr>Network Layer Protocol Negotiation</vt:lpstr>
      <vt:lpstr>Troubleshoot PPP Troubleshooting PPP Serial Encapsulation</vt:lpstr>
      <vt:lpstr>Troubleshoot PPP Troubleshooting a PPP Configuration with Authentication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Mrs. Sadia Hamid Kazi</cp:lastModifiedBy>
  <cp:revision>1320</cp:revision>
  <cp:lastPrinted>2016-03-15T05:40:32Z</cp:lastPrinted>
  <dcterms:created xsi:type="dcterms:W3CDTF">2006-10-23T15:07:30Z</dcterms:created>
  <dcterms:modified xsi:type="dcterms:W3CDTF">2016-03-15T07:18:15Z</dcterms:modified>
</cp:coreProperties>
</file>